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98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234187"/>
            <a:ext cx="77978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2096223"/>
            <a:ext cx="8021955" cy="361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540" y="6401637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uottawa.ca/~bochmann/dsrg/PublicDocuments/Publications/Boch10a-submitted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85013"/>
            <a:ext cx="8021955" cy="522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4. DUYỆT VÀ KIỂM SOÁT CÁC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YÊU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CẦU PHẦN</a:t>
            </a:r>
            <a:r>
              <a:rPr sz="20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marR="311785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khái </a:t>
            </a:r>
            <a:r>
              <a:rPr sz="2800" spc="-5" dirty="0">
                <a:latin typeface="Arial"/>
                <a:cs typeface="Arial"/>
              </a:rPr>
              <a:t>niệm </a:t>
            </a:r>
            <a:r>
              <a:rPr sz="2800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Requirements Verification 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Validation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Các kỹ thuật </a:t>
            </a:r>
            <a:r>
              <a:rPr sz="2800" dirty="0">
                <a:latin typeface="Arial"/>
                <a:cs typeface="Arial"/>
              </a:rPr>
              <a:t>tiêu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Simple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checks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Prototyping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Functional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User manual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Reviews and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inspections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dirty="0">
                <a:latin typeface="Arial"/>
                <a:cs typeface="Arial"/>
              </a:rPr>
              <a:t>Model-based (formal) </a:t>
            </a:r>
            <a:r>
              <a:rPr sz="2800" spc="-5" dirty="0">
                <a:latin typeface="Arial"/>
                <a:cs typeface="Arial"/>
              </a:rPr>
              <a:t>Verification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Validation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867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7497"/>
            <a:ext cx="8224520" cy="327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Simple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Checks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Quy trình thực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hiện:</a:t>
            </a:r>
            <a:endParaRPr sz="31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745"/>
              </a:spcBef>
            </a:pPr>
            <a:r>
              <a:rPr sz="3100" spc="-10" dirty="0">
                <a:latin typeface="Arial"/>
                <a:cs typeface="Arial"/>
              </a:rPr>
              <a:t>3. </a:t>
            </a:r>
            <a:r>
              <a:rPr sz="3100" spc="-5" dirty="0">
                <a:latin typeface="Arial"/>
                <a:cs typeface="Arial"/>
              </a:rPr>
              <a:t>Kiểm tra các 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 </a:t>
            </a:r>
            <a:r>
              <a:rPr sz="3100" dirty="0">
                <a:latin typeface="Arial"/>
                <a:cs typeface="Arial"/>
              </a:rPr>
              <a:t>được trình  </a:t>
            </a:r>
            <a:r>
              <a:rPr sz="3100" spc="-5" dirty="0">
                <a:latin typeface="Arial"/>
                <a:cs typeface="Arial"/>
              </a:rPr>
              <a:t>bày </a:t>
            </a:r>
            <a:r>
              <a:rPr sz="3100" dirty="0">
                <a:latin typeface="Arial"/>
                <a:cs typeface="Arial"/>
              </a:rPr>
              <a:t>tốt </a:t>
            </a:r>
            <a:r>
              <a:rPr sz="3100" spc="-10" dirty="0">
                <a:latin typeface="Arial"/>
                <a:cs typeface="Arial"/>
              </a:rPr>
              <a:t>theo </a:t>
            </a:r>
            <a:r>
              <a:rPr sz="3100" spc="-5" dirty="0">
                <a:latin typeface="Arial"/>
                <a:cs typeface="Arial"/>
              </a:rPr>
              <a:t>các tiêu chí đã được thảo luận,  kiểm </a:t>
            </a:r>
            <a:r>
              <a:rPr sz="3100" dirty="0">
                <a:latin typeface="Arial"/>
                <a:cs typeface="Arial"/>
              </a:rPr>
              <a:t>soát </a:t>
            </a:r>
            <a:r>
              <a:rPr sz="3100" spc="-5" dirty="0">
                <a:latin typeface="Arial"/>
                <a:cs typeface="Arial"/>
              </a:rPr>
              <a:t>tính chính xác, tính không trùng </a:t>
            </a:r>
            <a:r>
              <a:rPr sz="3100" dirty="0">
                <a:latin typeface="Arial"/>
                <a:cs typeface="Arial"/>
              </a:rPr>
              <a:t>lặp  </a:t>
            </a:r>
            <a:r>
              <a:rPr sz="3100" spc="-5" dirty="0">
                <a:latin typeface="Arial"/>
                <a:cs typeface="Arial"/>
              </a:rPr>
              <a:t>của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yêu </a:t>
            </a:r>
            <a:r>
              <a:rPr sz="3100" spc="-10" dirty="0">
                <a:latin typeface="Arial"/>
                <a:cs typeface="Arial"/>
              </a:rPr>
              <a:t>cầu phần</a:t>
            </a:r>
            <a:r>
              <a:rPr sz="3100" spc="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5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94561"/>
            <a:ext cx="8066405" cy="47974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83820" indent="-343535">
              <a:lnSpc>
                <a:spcPts val="3350"/>
              </a:lnSpc>
              <a:spcBef>
                <a:spcPts val="51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Áp dụng </a:t>
            </a:r>
            <a:r>
              <a:rPr sz="3100" spc="-5" dirty="0">
                <a:latin typeface="Arial"/>
                <a:cs typeface="Arial"/>
              </a:rPr>
              <a:t>tại: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tài </a:t>
            </a:r>
            <a:r>
              <a:rPr sz="3100" spc="-10" dirty="0">
                <a:latin typeface="Arial"/>
                <a:cs typeface="Arial"/>
              </a:rPr>
              <a:t>liệu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mềm  </a:t>
            </a:r>
            <a:r>
              <a:rPr sz="3100" spc="-5" dirty="0">
                <a:latin typeface="Arial"/>
                <a:cs typeface="Arial"/>
              </a:rPr>
              <a:t>vừa </a:t>
            </a:r>
            <a:r>
              <a:rPr sz="3100" spc="-10" dirty="0">
                <a:latin typeface="Arial"/>
                <a:cs typeface="Arial"/>
              </a:rPr>
              <a:t>được lập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xong</a:t>
            </a:r>
            <a:endParaRPr sz="3100">
              <a:latin typeface="Arial"/>
              <a:cs typeface="Arial"/>
            </a:endParaRPr>
          </a:p>
          <a:p>
            <a:pPr marL="355600" marR="261620" indent="-343535">
              <a:lnSpc>
                <a:spcPts val="335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Tác </a:t>
            </a:r>
            <a:r>
              <a:rPr sz="3100" spc="-10" dirty="0">
                <a:latin typeface="Arial"/>
                <a:cs typeface="Arial"/>
              </a:rPr>
              <a:t>nhân </a:t>
            </a:r>
            <a:r>
              <a:rPr sz="3100" spc="-5" dirty="0">
                <a:latin typeface="Arial"/>
                <a:cs typeface="Arial"/>
              </a:rPr>
              <a:t>tham </a:t>
            </a:r>
            <a:r>
              <a:rPr sz="3100" spc="-10" dirty="0">
                <a:latin typeface="Arial"/>
                <a:cs typeface="Arial"/>
              </a:rPr>
              <a:t>gia: Người lập xong các </a:t>
            </a:r>
            <a:r>
              <a:rPr sz="3100" spc="-5" dirty="0">
                <a:latin typeface="Arial"/>
                <a:cs typeface="Arial"/>
              </a:rPr>
              <a:t>tài  </a:t>
            </a:r>
            <a:r>
              <a:rPr sz="3100" spc="-10" dirty="0">
                <a:latin typeface="Arial"/>
                <a:cs typeface="Arial"/>
              </a:rPr>
              <a:t>liệu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mềm </a:t>
            </a:r>
            <a:r>
              <a:rPr sz="3100" spc="-5" dirty="0">
                <a:latin typeface="Arial"/>
                <a:cs typeface="Arial"/>
              </a:rPr>
              <a:t>và kiểm tra</a:t>
            </a:r>
            <a:r>
              <a:rPr sz="3100" spc="15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lại.</a:t>
            </a:r>
            <a:endParaRPr sz="31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Mẫu văn </a:t>
            </a:r>
            <a:r>
              <a:rPr sz="3100" spc="-10" dirty="0">
                <a:latin typeface="Arial"/>
                <a:cs typeface="Arial"/>
              </a:rPr>
              <a:t>bản điển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hình: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68453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Tài liệu </a:t>
            </a:r>
            <a:r>
              <a:rPr sz="3100" spc="-10" dirty="0">
                <a:latin typeface="Arial"/>
                <a:cs typeface="Arial"/>
              </a:rPr>
              <a:t>đặc </a:t>
            </a:r>
            <a:r>
              <a:rPr sz="3100" spc="-5" dirty="0">
                <a:latin typeface="Arial"/>
                <a:cs typeface="Arial"/>
              </a:rPr>
              <a:t>tả yêu </a:t>
            </a:r>
            <a:r>
              <a:rPr sz="3100" spc="-10" dirty="0">
                <a:latin typeface="Arial"/>
                <a:cs typeface="Arial"/>
              </a:rPr>
              <a:t>cầu phần</a:t>
            </a:r>
            <a:r>
              <a:rPr sz="3100" spc="10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68453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Ma trận theo </a:t>
            </a:r>
            <a:r>
              <a:rPr sz="3100" spc="-10" dirty="0">
                <a:latin typeface="Arial"/>
                <a:cs typeface="Arial"/>
              </a:rPr>
              <a:t>dõi các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83820" indent="-343535" algn="just">
              <a:lnSpc>
                <a:spcPct val="9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Ví </a:t>
            </a:r>
            <a:r>
              <a:rPr sz="3100" spc="-10" dirty="0">
                <a:latin typeface="Arial"/>
                <a:cs typeface="Arial"/>
              </a:rPr>
              <a:t>dụ </a:t>
            </a:r>
            <a:r>
              <a:rPr sz="3100" spc="-5" dirty="0">
                <a:latin typeface="Arial"/>
                <a:cs typeface="Arial"/>
              </a:rPr>
              <a:t>minh </a:t>
            </a:r>
            <a:r>
              <a:rPr sz="3100" spc="-10" dirty="0">
                <a:latin typeface="Arial"/>
                <a:cs typeface="Arial"/>
              </a:rPr>
              <a:t>họa: </a:t>
            </a:r>
            <a:r>
              <a:rPr sz="3100" spc="-5" dirty="0">
                <a:latin typeface="Arial"/>
                <a:cs typeface="Arial"/>
              </a:rPr>
              <a:t>Khi viết yêu cầu </a:t>
            </a:r>
            <a:r>
              <a:rPr sz="3100" spc="-10" dirty="0">
                <a:latin typeface="Arial"/>
                <a:cs typeface="Arial"/>
              </a:rPr>
              <a:t>phần mềm  tổng </a:t>
            </a:r>
            <a:r>
              <a:rPr sz="3100" spc="-15" dirty="0">
                <a:latin typeface="Arial"/>
                <a:cs typeface="Arial"/>
              </a:rPr>
              <a:t>quan </a:t>
            </a:r>
            <a:r>
              <a:rPr sz="3100" spc="-5" dirty="0">
                <a:latin typeface="Arial"/>
                <a:cs typeface="Arial"/>
              </a:rPr>
              <a:t>thì </a:t>
            </a:r>
            <a:r>
              <a:rPr sz="3100" spc="-10" dirty="0">
                <a:latin typeface="Arial"/>
                <a:cs typeface="Arial"/>
              </a:rPr>
              <a:t>mỗi người phải </a:t>
            </a:r>
            <a:r>
              <a:rPr sz="3100" dirty="0">
                <a:latin typeface="Arial"/>
                <a:cs typeface="Arial"/>
              </a:rPr>
              <a:t>tự </a:t>
            </a:r>
            <a:r>
              <a:rPr sz="3100" spc="-5" dirty="0">
                <a:latin typeface="Arial"/>
                <a:cs typeface="Arial"/>
              </a:rPr>
              <a:t>kiểm tra </a:t>
            </a:r>
            <a:r>
              <a:rPr sz="3100" spc="-10" dirty="0">
                <a:latin typeface="Arial"/>
                <a:cs typeface="Arial"/>
              </a:rPr>
              <a:t>lại  các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của</a:t>
            </a:r>
            <a:r>
              <a:rPr sz="3100" spc="6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mình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6593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485013"/>
            <a:ext cx="7408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4. DUYỆT 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KIỂM SOÁT CÁC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YÊU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CẦU PHẦN</a:t>
            </a:r>
            <a:r>
              <a:rPr sz="20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243329"/>
            <a:ext cx="8063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Các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khái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niệm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trong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Requirements Verification and  Validation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Các kỹ thuật </a:t>
            </a:r>
            <a:r>
              <a:rPr dirty="0"/>
              <a:t>tiêu</a:t>
            </a:r>
            <a:r>
              <a:rPr spc="10" dirty="0"/>
              <a:t> </a:t>
            </a:r>
            <a:r>
              <a:rPr spc="-5" dirty="0"/>
              <a:t>biểu</a:t>
            </a: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pc="-5" dirty="0"/>
              <a:t>Simple</a:t>
            </a:r>
            <a:r>
              <a:rPr spc="30" dirty="0"/>
              <a:t> </a:t>
            </a:r>
            <a:r>
              <a:rPr dirty="0"/>
              <a:t>checks</a:t>
            </a: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pc="-5" dirty="0"/>
              <a:t>Prototyping</a:t>
            </a: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pc="-5" dirty="0"/>
              <a:t>Functional </a:t>
            </a:r>
            <a:r>
              <a:rPr dirty="0"/>
              <a:t>test</a:t>
            </a:r>
            <a:r>
              <a:rPr spc="20" dirty="0"/>
              <a:t> </a:t>
            </a:r>
            <a:r>
              <a:rPr spc="-5" dirty="0"/>
              <a:t>design</a:t>
            </a: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pc="-5" dirty="0"/>
              <a:t>User manual</a:t>
            </a:r>
            <a:r>
              <a:rPr spc="35" dirty="0"/>
              <a:t> </a:t>
            </a:r>
            <a:r>
              <a:rPr spc="-5" dirty="0"/>
              <a:t>development</a:t>
            </a: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pc="-5" dirty="0"/>
              <a:t>Reviews and</a:t>
            </a:r>
            <a:r>
              <a:rPr spc="40" dirty="0"/>
              <a:t> </a:t>
            </a:r>
            <a:r>
              <a:rPr spc="-5" dirty="0"/>
              <a:t>inspections</a:t>
            </a: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dirty="0"/>
              <a:t>Model-based (formal) </a:t>
            </a:r>
            <a:r>
              <a:rPr spc="-5" dirty="0"/>
              <a:t>Verification </a:t>
            </a:r>
            <a:r>
              <a:rPr dirty="0"/>
              <a:t>and</a:t>
            </a:r>
            <a:r>
              <a:rPr spc="60" dirty="0"/>
              <a:t> </a:t>
            </a:r>
            <a:r>
              <a:rPr spc="-5" dirty="0"/>
              <a:t>Validation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170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Pr</a:t>
            </a:r>
            <a:r>
              <a:rPr sz="2800" spc="5" dirty="0">
                <a:solidFill>
                  <a:srgbClr val="040808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1241805"/>
            <a:ext cx="72802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Là phương pháp tốt cho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việc xác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nhận 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của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người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sử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dụng hay </a:t>
            </a:r>
            <a:r>
              <a:rPr sz="3100" b="1" spc="-10" dirty="0">
                <a:solidFill>
                  <a:srgbClr val="000000"/>
                </a:solidFill>
                <a:latin typeface="Arial"/>
                <a:cs typeface="Arial"/>
              </a:rPr>
              <a:t>khách</a:t>
            </a:r>
            <a:r>
              <a:rPr sz="3100" b="1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b="1" spc="-5" dirty="0">
                <a:solidFill>
                  <a:srgbClr val="000000"/>
                </a:solidFill>
                <a:latin typeface="Arial"/>
                <a:cs typeface="Arial"/>
              </a:rPr>
              <a:t>hàng.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2186457"/>
            <a:ext cx="7524750" cy="323913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Rất dễ để </a:t>
            </a:r>
            <a:r>
              <a:rPr sz="3100" spc="-5" dirty="0">
                <a:latin typeface="Arial"/>
                <a:cs typeface="Arial"/>
              </a:rPr>
              <a:t>tiếp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cận.</a:t>
            </a:r>
            <a:endParaRPr sz="3100">
              <a:latin typeface="Arial"/>
              <a:cs typeface="Arial"/>
            </a:endParaRPr>
          </a:p>
          <a:p>
            <a:pPr marL="355600" marR="74803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Dễ </a:t>
            </a:r>
            <a:r>
              <a:rPr sz="3100" spc="-15" dirty="0">
                <a:latin typeface="Arial"/>
                <a:cs typeface="Arial"/>
              </a:rPr>
              <a:t>dàng </a:t>
            </a:r>
            <a:r>
              <a:rPr sz="3100" spc="-10" dirty="0">
                <a:latin typeface="Arial"/>
                <a:cs typeface="Arial"/>
              </a:rPr>
              <a:t>giúp </a:t>
            </a:r>
            <a:r>
              <a:rPr sz="3100" spc="-5" dirty="0">
                <a:latin typeface="Arial"/>
                <a:cs typeface="Arial"/>
              </a:rPr>
              <a:t>các </a:t>
            </a:r>
            <a:r>
              <a:rPr sz="3100" spc="-10" dirty="0">
                <a:latin typeface="Arial"/>
                <a:cs typeface="Arial"/>
              </a:rPr>
              <a:t>bên liên </a:t>
            </a:r>
            <a:r>
              <a:rPr sz="3100" spc="-15" dirty="0">
                <a:latin typeface="Arial"/>
                <a:cs typeface="Arial"/>
              </a:rPr>
              <a:t>quan phát  </a:t>
            </a:r>
            <a:r>
              <a:rPr sz="3100" spc="-10" dirty="0">
                <a:latin typeface="Arial"/>
                <a:cs typeface="Arial"/>
              </a:rPr>
              <a:t>hiện </a:t>
            </a:r>
            <a:r>
              <a:rPr sz="3100" spc="-5" dirty="0">
                <a:latin typeface="Arial"/>
                <a:cs typeface="Arial"/>
              </a:rPr>
              <a:t>ra vấn </a:t>
            </a:r>
            <a:r>
              <a:rPr sz="3100" spc="-10" dirty="0">
                <a:latin typeface="Arial"/>
                <a:cs typeface="Arial"/>
              </a:rPr>
              <a:t>đề để giải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quyết.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Phong phú </a:t>
            </a:r>
            <a:r>
              <a:rPr sz="3100" spc="-5" dirty="0">
                <a:latin typeface="Arial"/>
                <a:cs typeface="Arial"/>
              </a:rPr>
              <a:t>và </a:t>
            </a:r>
            <a:r>
              <a:rPr sz="3100" spc="-10" dirty="0">
                <a:latin typeface="Arial"/>
                <a:cs typeface="Arial"/>
              </a:rPr>
              <a:t>đủ </a:t>
            </a:r>
            <a:r>
              <a:rPr sz="3100" spc="-5" dirty="0">
                <a:latin typeface="Arial"/>
                <a:cs typeface="Arial"/>
              </a:rPr>
              <a:t>thể </a:t>
            </a:r>
            <a:r>
              <a:rPr sz="3100" spc="-10" dirty="0">
                <a:latin typeface="Arial"/>
                <a:cs typeface="Arial"/>
              </a:rPr>
              <a:t>loại </a:t>
            </a:r>
            <a:r>
              <a:rPr sz="3100" spc="-5" dirty="0">
                <a:latin typeface="Arial"/>
                <a:cs typeface="Arial"/>
              </a:rPr>
              <a:t>từ </a:t>
            </a:r>
            <a:r>
              <a:rPr sz="3100" spc="-10" dirty="0">
                <a:latin typeface="Arial"/>
                <a:cs typeface="Arial"/>
              </a:rPr>
              <a:t>những </a:t>
            </a:r>
            <a:r>
              <a:rPr sz="3100" spc="-15" dirty="0">
                <a:latin typeface="Arial"/>
                <a:cs typeface="Arial"/>
              </a:rPr>
              <a:t>hệ  </a:t>
            </a:r>
            <a:r>
              <a:rPr sz="3100" spc="-5" dirty="0">
                <a:latin typeface="Arial"/>
                <a:cs typeface="Arial"/>
              </a:rPr>
              <a:t>thống </a:t>
            </a:r>
            <a:r>
              <a:rPr sz="3100" spc="-10" dirty="0">
                <a:latin typeface="Arial"/>
                <a:cs typeface="Arial"/>
              </a:rPr>
              <a:t>nhỏ đến </a:t>
            </a:r>
            <a:r>
              <a:rPr sz="3100" spc="-5" dirty="0">
                <a:latin typeface="Arial"/>
                <a:cs typeface="Arial"/>
              </a:rPr>
              <a:t>các </a:t>
            </a:r>
            <a:r>
              <a:rPr sz="3100" spc="-10" dirty="0">
                <a:latin typeface="Arial"/>
                <a:cs typeface="Arial"/>
              </a:rPr>
              <a:t>hệ </a:t>
            </a:r>
            <a:r>
              <a:rPr sz="3100" spc="-5" dirty="0">
                <a:latin typeface="Arial"/>
                <a:cs typeface="Arial"/>
              </a:rPr>
              <a:t>thống vô cùng</a:t>
            </a:r>
            <a:r>
              <a:rPr sz="3100" spc="12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lớn.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Có xu </a:t>
            </a:r>
            <a:r>
              <a:rPr sz="3100" spc="-10" dirty="0">
                <a:latin typeface="Arial"/>
                <a:cs typeface="Arial"/>
              </a:rPr>
              <a:t>hướng phát </a:t>
            </a:r>
            <a:r>
              <a:rPr sz="3100" spc="-5" dirty="0">
                <a:latin typeface="Arial"/>
                <a:cs typeface="Arial"/>
              </a:rPr>
              <a:t>triển</a:t>
            </a:r>
            <a:r>
              <a:rPr sz="3100" spc="10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lớn.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1706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</a:t>
            </a:r>
            <a:r>
              <a:rPr spc="5" dirty="0"/>
              <a:t>o</a:t>
            </a:r>
            <a:r>
              <a:rPr spc="-5" dirty="0"/>
              <a:t>to</a:t>
            </a:r>
            <a:r>
              <a:rPr dirty="0"/>
              <a:t>t</a:t>
            </a:r>
            <a:r>
              <a:rPr spc="-5" dirty="0"/>
              <a:t>y</a:t>
            </a:r>
            <a:r>
              <a:rPr dirty="0"/>
              <a:t>p</a:t>
            </a:r>
            <a:r>
              <a:rPr spc="-5" dirty="0"/>
              <a:t>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2"/>
            <a:ext cx="782764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Quá </a:t>
            </a:r>
            <a:r>
              <a:rPr sz="2400" i="1" dirty="0">
                <a:latin typeface="Arial"/>
                <a:cs typeface="Arial"/>
              </a:rPr>
              <a:t>trình thực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hiện: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Chọn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10" dirty="0">
                <a:latin typeface="Arial"/>
                <a:cs typeface="Arial"/>
              </a:rPr>
              <a:t>nghiệm </a:t>
            </a:r>
            <a:r>
              <a:rPr sz="2400" spc="-5" dirty="0">
                <a:latin typeface="Arial"/>
                <a:cs typeface="Arial"/>
              </a:rPr>
              <a:t>nguyên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mẫu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Phát triển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kịch bản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nghiệm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8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Lập </a:t>
            </a:r>
            <a:r>
              <a:rPr sz="2400" dirty="0">
                <a:latin typeface="Arial"/>
                <a:cs typeface="Arial"/>
              </a:rPr>
              <a:t>kế </a:t>
            </a:r>
            <a:r>
              <a:rPr sz="2400" spc="-5" dirty="0">
                <a:latin typeface="Arial"/>
                <a:cs typeface="Arial"/>
              </a:rPr>
              <a:t>hoạch </a:t>
            </a:r>
            <a:r>
              <a:rPr sz="2400" dirty="0">
                <a:latin typeface="Arial"/>
                <a:cs typeface="Arial"/>
              </a:rPr>
              <a:t>cẩn thận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rất cần thiết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một  tập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các kịch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10" dirty="0">
                <a:latin typeface="Arial"/>
                <a:cs typeface="Arial"/>
              </a:rPr>
              <a:t>nghiệm </a:t>
            </a:r>
            <a:r>
              <a:rPr sz="2400" spc="-5" dirty="0">
                <a:latin typeface="Arial"/>
                <a:cs typeface="Arial"/>
              </a:rPr>
              <a:t>cung </a:t>
            </a:r>
            <a:r>
              <a:rPr sz="2400" dirty="0">
                <a:latin typeface="Arial"/>
                <a:cs typeface="Arial"/>
              </a:rPr>
              <a:t>cấp </a:t>
            </a:r>
            <a:r>
              <a:rPr sz="2400" spc="-5" dirty="0">
                <a:latin typeface="Arial"/>
                <a:cs typeface="Arial"/>
              </a:rPr>
              <a:t>vùng hoạt  động </a:t>
            </a:r>
            <a:r>
              <a:rPr sz="2400" dirty="0">
                <a:latin typeface="Arial"/>
                <a:cs typeface="Arial"/>
              </a:rPr>
              <a:t>rộng </a:t>
            </a:r>
            <a:r>
              <a:rPr sz="2400" spc="-5" dirty="0">
                <a:latin typeface="Arial"/>
                <a:cs typeface="Arial"/>
              </a:rPr>
              <a:t>rãi cho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cầu.</a:t>
            </a:r>
            <a:endParaRPr sz="2400">
              <a:latin typeface="Arial"/>
              <a:cs typeface="Arial"/>
            </a:endParaRPr>
          </a:p>
          <a:p>
            <a:pPr marL="355600" marR="102870" indent="-343535">
              <a:lnSpc>
                <a:spcPct val="8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Người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không nên </a:t>
            </a:r>
            <a:r>
              <a:rPr sz="2400" dirty="0">
                <a:latin typeface="Arial"/>
                <a:cs typeface="Arial"/>
              </a:rPr>
              <a:t>chỉ sử </a:t>
            </a:r>
            <a:r>
              <a:rPr sz="2400" spc="-5" dirty="0">
                <a:latin typeface="Arial"/>
                <a:cs typeface="Arial"/>
              </a:rPr>
              <a:t>dụng xung quanh hệ  </a:t>
            </a:r>
            <a:r>
              <a:rPr sz="2400" dirty="0">
                <a:latin typeface="Arial"/>
                <a:cs typeface="Arial"/>
              </a:rPr>
              <a:t>thống vì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sẽ </a:t>
            </a:r>
            <a:r>
              <a:rPr sz="2400" spc="-5" dirty="0">
                <a:latin typeface="Arial"/>
                <a:cs typeface="Arial"/>
              </a:rPr>
              <a:t>không bao giờ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các tính  </a:t>
            </a:r>
            <a:r>
              <a:rPr sz="2400" spc="-5" dirty="0">
                <a:latin typeface="Arial"/>
                <a:cs typeface="Arial"/>
              </a:rPr>
              <a:t>năng 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trọng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các kịch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nghiệm</a:t>
            </a:r>
            <a:endParaRPr sz="2400">
              <a:latin typeface="Arial"/>
              <a:cs typeface="Arial"/>
            </a:endParaRPr>
          </a:p>
          <a:p>
            <a:pPr marL="355600" marR="375285" indent="-343535">
              <a:lnSpc>
                <a:spcPts val="2310"/>
              </a:lnSpc>
              <a:spcBef>
                <a:spcPts val="55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Viết tài liệu bằng cách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công </a:t>
            </a:r>
            <a:r>
              <a:rPr sz="2400" dirty="0">
                <a:latin typeface="Arial"/>
                <a:cs typeface="Arial"/>
              </a:rPr>
              <a:t>cụ </a:t>
            </a:r>
            <a:r>
              <a:rPr sz="2400" spc="-5" dirty="0">
                <a:latin typeface="Arial"/>
                <a:cs typeface="Arial"/>
              </a:rPr>
              <a:t>báo cáo </a:t>
            </a:r>
            <a:r>
              <a:rPr sz="2400" dirty="0">
                <a:latin typeface="Arial"/>
                <a:cs typeface="Arial"/>
              </a:rPr>
              <a:t>vấn  </a:t>
            </a:r>
            <a:r>
              <a:rPr sz="2400" spc="-5" dirty="0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marL="12700" marR="19685">
              <a:lnSpc>
                <a:spcPct val="80000"/>
              </a:lnSpc>
              <a:spcBef>
                <a:spcPts val="590"/>
              </a:spcBef>
            </a:pPr>
            <a:r>
              <a:rPr sz="2400" i="1" dirty="0">
                <a:latin typeface="Arial"/>
                <a:cs typeface="Arial"/>
              </a:rPr>
              <a:t>Trường </a:t>
            </a:r>
            <a:r>
              <a:rPr sz="2400" i="1" spc="-5" dirty="0">
                <a:latin typeface="Arial"/>
                <a:cs typeface="Arial"/>
              </a:rPr>
              <a:t>hợp </a:t>
            </a:r>
            <a:r>
              <a:rPr sz="2400" i="1" dirty="0">
                <a:latin typeface="Arial"/>
                <a:cs typeface="Arial"/>
              </a:rPr>
              <a:t>sử </a:t>
            </a:r>
            <a:r>
              <a:rPr sz="2400" i="1" spc="-5" dirty="0">
                <a:latin typeface="Arial"/>
                <a:cs typeface="Arial"/>
              </a:rPr>
              <a:t>dụng: Sử dụng để lựa </a:t>
            </a:r>
            <a:r>
              <a:rPr sz="2400" i="1" dirty="0">
                <a:latin typeface="Arial"/>
                <a:cs typeface="Arial"/>
              </a:rPr>
              <a:t>chọn kịch </a:t>
            </a:r>
            <a:r>
              <a:rPr sz="2400" i="1" spc="-5" dirty="0">
                <a:latin typeface="Arial"/>
                <a:cs typeface="Arial"/>
              </a:rPr>
              <a:t>bản hoặc  </a:t>
            </a:r>
            <a:r>
              <a:rPr sz="2400" i="1" dirty="0">
                <a:latin typeface="Arial"/>
                <a:cs typeface="Arial"/>
              </a:rPr>
              <a:t>trường </a:t>
            </a:r>
            <a:r>
              <a:rPr sz="2400" i="1" spc="-5" dirty="0">
                <a:latin typeface="Arial"/>
                <a:cs typeface="Arial"/>
              </a:rPr>
              <a:t>hợp </a:t>
            </a:r>
            <a:r>
              <a:rPr sz="2400" i="1" dirty="0">
                <a:latin typeface="Arial"/>
                <a:cs typeface="Arial"/>
              </a:rPr>
              <a:t>sử </a:t>
            </a:r>
            <a:r>
              <a:rPr sz="2400" i="1" spc="-5" dirty="0">
                <a:latin typeface="Arial"/>
                <a:cs typeface="Arial"/>
              </a:rPr>
              <a:t>dụng cho phiên gợi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mở.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55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5" dirty="0"/>
              <a:t>Inspections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46327"/>
            <a:ext cx="4639945" cy="45624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3100" i="1" spc="-10" dirty="0">
                <a:latin typeface="Arial"/>
                <a:cs typeface="Arial"/>
              </a:rPr>
              <a:t>Nguyên liệu đánh </a:t>
            </a:r>
            <a:r>
              <a:rPr sz="3100" i="1" spc="-5" dirty="0">
                <a:latin typeface="Arial"/>
                <a:cs typeface="Arial"/>
              </a:rPr>
              <a:t>giá</a:t>
            </a:r>
            <a:r>
              <a:rPr sz="3100" i="1" spc="95" dirty="0">
                <a:latin typeface="Arial"/>
                <a:cs typeface="Arial"/>
              </a:rPr>
              <a:t> </a:t>
            </a:r>
            <a:r>
              <a:rPr sz="3100" i="1" spc="-5" dirty="0">
                <a:latin typeface="Arial"/>
                <a:cs typeface="Arial"/>
              </a:rPr>
              <a:t>: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Tài </a:t>
            </a:r>
            <a:r>
              <a:rPr sz="3100" spc="-10" dirty="0">
                <a:latin typeface="Arial"/>
                <a:cs typeface="Arial"/>
              </a:rPr>
              <a:t>liệu</a:t>
            </a:r>
            <a:r>
              <a:rPr sz="3100" spc="15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nguồn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Danh </a:t>
            </a:r>
            <a:r>
              <a:rPr sz="3100" spc="-5" dirty="0">
                <a:latin typeface="Arial"/>
                <a:cs typeface="Arial"/>
              </a:rPr>
              <a:t>sách kiểm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Tài </a:t>
            </a:r>
            <a:r>
              <a:rPr sz="3100" spc="-10" dirty="0">
                <a:latin typeface="Arial"/>
                <a:cs typeface="Arial"/>
              </a:rPr>
              <a:t>liệu hỗ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trợ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Thư mời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Kế </a:t>
            </a:r>
            <a:r>
              <a:rPr sz="3100" spc="-10" dirty="0">
                <a:latin typeface="Arial"/>
                <a:cs typeface="Arial"/>
              </a:rPr>
              <a:t>hoạch </a:t>
            </a:r>
            <a:r>
              <a:rPr sz="3100" spc="-5" dirty="0">
                <a:latin typeface="Arial"/>
                <a:cs typeface="Arial"/>
              </a:rPr>
              <a:t>tổng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thể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Issue/Defect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Log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Thông </a:t>
            </a:r>
            <a:r>
              <a:rPr sz="3100" spc="-5" dirty="0">
                <a:latin typeface="Arial"/>
                <a:cs typeface="Arial"/>
              </a:rPr>
              <a:t>tin </a:t>
            </a:r>
            <a:r>
              <a:rPr sz="3100" spc="-10" dirty="0">
                <a:latin typeface="Arial"/>
                <a:cs typeface="Arial"/>
              </a:rPr>
              <a:t>dữ liệu </a:t>
            </a:r>
            <a:r>
              <a:rPr sz="3100" spc="-5" dirty="0">
                <a:latin typeface="Arial"/>
                <a:cs typeface="Arial"/>
              </a:rPr>
              <a:t>tóm</a:t>
            </a:r>
            <a:r>
              <a:rPr sz="3100" spc="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tắt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47497"/>
            <a:ext cx="7645400" cy="497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Reviews 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Inspections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i="1" spc="-5" dirty="0">
                <a:latin typeface="Arial"/>
                <a:cs typeface="Arial"/>
              </a:rPr>
              <a:t>Phương </a:t>
            </a:r>
            <a:r>
              <a:rPr sz="3100" i="1" spc="-10" dirty="0">
                <a:latin typeface="Arial"/>
                <a:cs typeface="Arial"/>
              </a:rPr>
              <a:t>pháp đánh</a:t>
            </a:r>
            <a:r>
              <a:rPr sz="3100" i="1" spc="65" dirty="0">
                <a:latin typeface="Arial"/>
                <a:cs typeface="Arial"/>
              </a:rPr>
              <a:t> </a:t>
            </a:r>
            <a:r>
              <a:rPr sz="3100" i="1" spc="-10" dirty="0">
                <a:latin typeface="Arial"/>
                <a:cs typeface="Arial"/>
              </a:rPr>
              <a:t>giá: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Đồng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bộ: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spc="-5" dirty="0">
                <a:latin typeface="Arial"/>
                <a:cs typeface="Arial"/>
              </a:rPr>
              <a:t>+ Phương </a:t>
            </a:r>
            <a:r>
              <a:rPr sz="3100" spc="-10" dirty="0">
                <a:latin typeface="Arial"/>
                <a:cs typeface="Arial"/>
              </a:rPr>
              <a:t>pháp </a:t>
            </a:r>
            <a:r>
              <a:rPr sz="3100" spc="-5" dirty="0">
                <a:latin typeface="Arial"/>
                <a:cs typeface="Arial"/>
              </a:rPr>
              <a:t>tiếp cận truyền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thống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spc="-5" dirty="0">
                <a:latin typeface="Arial"/>
                <a:cs typeface="Arial"/>
              </a:rPr>
              <a:t>+ </a:t>
            </a:r>
            <a:r>
              <a:rPr sz="3100" spc="-10" dirty="0">
                <a:latin typeface="Arial"/>
                <a:cs typeface="Arial"/>
              </a:rPr>
              <a:t>Dựa </a:t>
            </a:r>
            <a:r>
              <a:rPr sz="3100" spc="-5" dirty="0">
                <a:latin typeface="Arial"/>
                <a:cs typeface="Arial"/>
              </a:rPr>
              <a:t>trên cuộc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họp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Không </a:t>
            </a:r>
            <a:r>
              <a:rPr sz="3100" spc="-5" dirty="0">
                <a:latin typeface="Arial"/>
                <a:cs typeface="Arial"/>
              </a:rPr>
              <a:t>đồng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bộ: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Relatively </a:t>
            </a:r>
            <a:r>
              <a:rPr sz="3100" spc="-10" dirty="0">
                <a:latin typeface="Arial"/>
                <a:cs typeface="Arial"/>
              </a:rPr>
              <a:t>new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area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Thay thế </a:t>
            </a:r>
            <a:r>
              <a:rPr sz="3100" spc="-10" dirty="0">
                <a:latin typeface="Arial"/>
                <a:cs typeface="Arial"/>
              </a:rPr>
              <a:t>họp </a:t>
            </a:r>
            <a:r>
              <a:rPr sz="3100" spc="-5" dirty="0">
                <a:latin typeface="Arial"/>
                <a:cs typeface="Arial"/>
              </a:rPr>
              <a:t>mặt </a:t>
            </a:r>
            <a:r>
              <a:rPr sz="3100" spc="-10" dirty="0">
                <a:latin typeface="Arial"/>
                <a:cs typeface="Arial"/>
              </a:rPr>
              <a:t>bằng liên </a:t>
            </a:r>
            <a:r>
              <a:rPr sz="3100" spc="-5" dirty="0">
                <a:latin typeface="Arial"/>
                <a:cs typeface="Arial"/>
              </a:rPr>
              <a:t>lạc thư </a:t>
            </a:r>
            <a:r>
              <a:rPr sz="3100" spc="-10" dirty="0">
                <a:latin typeface="Arial"/>
                <a:cs typeface="Arial"/>
              </a:rPr>
              <a:t>điện  </a:t>
            </a:r>
            <a:r>
              <a:rPr sz="3100" spc="-5" dirty="0">
                <a:latin typeface="Arial"/>
                <a:cs typeface="Arial"/>
              </a:rPr>
              <a:t>tử.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42721"/>
            <a:ext cx="6329045" cy="27952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u="heavy" spc="-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đồng</a:t>
            </a:r>
            <a:r>
              <a:rPr sz="3100" b="1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Bước 1</a:t>
            </a:r>
            <a:r>
              <a:rPr sz="2400" spc="-5" dirty="0">
                <a:latin typeface="Arial"/>
                <a:cs typeface="Arial"/>
              </a:rPr>
              <a:t>: Lên </a:t>
            </a:r>
            <a:r>
              <a:rPr sz="2400" dirty="0">
                <a:latin typeface="Arial"/>
                <a:cs typeface="Arial"/>
              </a:rPr>
              <a:t>kế </a:t>
            </a:r>
            <a:r>
              <a:rPr sz="2400" spc="-5" dirty="0">
                <a:latin typeface="Arial"/>
                <a:cs typeface="Arial"/>
              </a:rPr>
              <a:t>hoạch </a:t>
            </a:r>
            <a:r>
              <a:rPr sz="2400" dirty="0">
                <a:latin typeface="Arial"/>
                <a:cs typeface="Arial"/>
              </a:rPr>
              <a:t>/ tổng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Lựa </a:t>
            </a:r>
            <a:r>
              <a:rPr sz="2400" dirty="0">
                <a:latin typeface="Arial"/>
                <a:cs typeface="Arial"/>
              </a:rPr>
              <a:t>chọn </a:t>
            </a:r>
            <a:r>
              <a:rPr sz="2400" spc="-5" dirty="0">
                <a:latin typeface="Arial"/>
                <a:cs typeface="Arial"/>
              </a:rPr>
              <a:t>người đánh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Phân công vai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Phân phối </a:t>
            </a:r>
            <a:r>
              <a:rPr sz="2400" dirty="0">
                <a:latin typeface="Arial"/>
                <a:cs typeface="Arial"/>
              </a:rPr>
              <a:t>tài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liệụ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Thảo liệu công việc đánh giá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9749" y="4343820"/>
            <a:ext cx="6572151" cy="181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71702"/>
            <a:ext cx="618236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đồng</a:t>
            </a:r>
            <a:r>
              <a:rPr sz="2400" b="1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Leader: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kiểm</a:t>
            </a:r>
            <a:r>
              <a:rPr sz="2400" dirty="0">
                <a:latin typeface="Arial"/>
                <a:cs typeface="Arial"/>
              </a:rPr>
              <a:t> tra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Hành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như người điều hành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dirty="0">
                <a:latin typeface="Arial"/>
                <a:cs typeface="Arial"/>
              </a:rPr>
              <a:t>/ mời </a:t>
            </a:r>
            <a:r>
              <a:rPr sz="2400" spc="-5" dirty="0">
                <a:latin typeface="Arial"/>
                <a:cs typeface="Arial"/>
              </a:rPr>
              <a:t>người đánh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Người </a:t>
            </a:r>
            <a:r>
              <a:rPr sz="2400" dirty="0">
                <a:latin typeface="Arial"/>
                <a:cs typeface="Arial"/>
              </a:rPr>
              <a:t>chỉ </a:t>
            </a:r>
            <a:r>
              <a:rPr sz="2400" spc="-5" dirty="0">
                <a:latin typeface="Arial"/>
                <a:cs typeface="Arial"/>
              </a:rPr>
              <a:t>định vai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trò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Phân phối </a:t>
            </a:r>
            <a:r>
              <a:rPr sz="2400" dirty="0">
                <a:latin typeface="Arial"/>
                <a:cs typeface="Arial"/>
              </a:rPr>
              <a:t>tài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95885" marR="837565" indent="-838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Sắp </a:t>
            </a:r>
            <a:r>
              <a:rPr sz="2400" spc="-10" dirty="0">
                <a:latin typeface="Arial"/>
                <a:cs typeface="Arial"/>
              </a:rPr>
              <a:t>xếp </a:t>
            </a:r>
            <a:r>
              <a:rPr sz="2400" dirty="0">
                <a:latin typeface="Arial"/>
                <a:cs typeface="Arial"/>
              </a:rPr>
              <a:t>thời </a:t>
            </a:r>
            <a:r>
              <a:rPr sz="2400" spc="-5" dirty="0">
                <a:latin typeface="Arial"/>
                <a:cs typeface="Arial"/>
              </a:rPr>
              <a:t>gian, địa điểm gặp </a:t>
            </a:r>
            <a:r>
              <a:rPr sz="2400" dirty="0">
                <a:latin typeface="Arial"/>
                <a:cs typeface="Arial"/>
              </a:rPr>
              <a:t>mặt  </a:t>
            </a:r>
            <a:r>
              <a:rPr sz="2400" spc="-5" dirty="0">
                <a:latin typeface="Arial"/>
                <a:cs typeface="Arial"/>
              </a:rPr>
              <a:t>Author: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Tạo ra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tài liệu để đánh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Giúp trả </a:t>
            </a:r>
            <a:r>
              <a:rPr sz="2400" spc="-5" dirty="0">
                <a:latin typeface="Arial"/>
                <a:cs typeface="Arial"/>
              </a:rPr>
              <a:t>lời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hỏi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Thường không </a:t>
            </a:r>
            <a:r>
              <a:rPr sz="2400" dirty="0">
                <a:latin typeface="Arial"/>
                <a:cs typeface="Arial"/>
              </a:rPr>
              <a:t>trực tiếp tham </a:t>
            </a:r>
            <a:r>
              <a:rPr sz="2400" spc="-5" dirty="0">
                <a:latin typeface="Arial"/>
                <a:cs typeface="Arial"/>
              </a:rPr>
              <a:t>gia đánh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Chỉnh </a:t>
            </a:r>
            <a:r>
              <a:rPr sz="2400" dirty="0">
                <a:latin typeface="Arial"/>
                <a:cs typeface="Arial"/>
              </a:rPr>
              <a:t>sửa </a:t>
            </a:r>
            <a:r>
              <a:rPr sz="2400" spc="-5" dirty="0">
                <a:latin typeface="Arial"/>
                <a:cs typeface="Arial"/>
              </a:rPr>
              <a:t>tài liệu nếu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71702"/>
            <a:ext cx="7836534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đồng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Inspector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Reviewer: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Làm quen </a:t>
            </a:r>
            <a:r>
              <a:rPr sz="2400" dirty="0">
                <a:latin typeface="Arial"/>
                <a:cs typeface="Arial"/>
              </a:rPr>
              <a:t>tài </a:t>
            </a:r>
            <a:r>
              <a:rPr sz="2400" spc="-5" dirty="0">
                <a:latin typeface="Arial"/>
                <a:cs typeface="Arial"/>
              </a:rPr>
              <a:t>liệu đúng </a:t>
            </a:r>
            <a:r>
              <a:rPr sz="2400" dirty="0">
                <a:latin typeface="Arial"/>
                <a:cs typeface="Arial"/>
              </a:rPr>
              <a:t>thời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Đánh giá tài liệu cho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khiếm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khuyết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Tìm </a:t>
            </a:r>
            <a:r>
              <a:rPr sz="2400" spc="-5" dirty="0">
                <a:latin typeface="Arial"/>
                <a:cs typeface="Arial"/>
              </a:rPr>
              <a:t>kiếm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khiếm khuyết (nếu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có)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Sử dụng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danh sách hoặc tài liệu hỗ </a:t>
            </a:r>
            <a:r>
              <a:rPr sz="2400" dirty="0">
                <a:latin typeface="Arial"/>
                <a:cs typeface="Arial"/>
              </a:rPr>
              <a:t>trợ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Liên hệ </a:t>
            </a:r>
            <a:r>
              <a:rPr sz="2400" dirty="0">
                <a:latin typeface="Arial"/>
                <a:cs typeface="Arial"/>
              </a:rPr>
              <a:t>sớm với </a:t>
            </a:r>
            <a:r>
              <a:rPr sz="2400" spc="-5" dirty="0">
                <a:latin typeface="Arial"/>
                <a:cs typeface="Arial"/>
              </a:rPr>
              <a:t>lãnh đạo nếu có vướng </a:t>
            </a:r>
            <a:r>
              <a:rPr sz="2400" dirty="0">
                <a:latin typeface="Arial"/>
                <a:cs typeface="Arial"/>
              </a:rPr>
              <a:t>mắc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đánh giá có </a:t>
            </a:r>
            <a:r>
              <a:rPr sz="2400" dirty="0">
                <a:latin typeface="Arial"/>
                <a:cs typeface="Arial"/>
              </a:rPr>
              <a:t>thế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một sự </a:t>
            </a:r>
            <a:r>
              <a:rPr sz="2400" spc="-5" dirty="0">
                <a:latin typeface="Arial"/>
                <a:cs typeface="Arial"/>
              </a:rPr>
              <a:t>lãng phí </a:t>
            </a:r>
            <a:r>
              <a:rPr sz="2400" dirty="0">
                <a:latin typeface="Arial"/>
                <a:cs typeface="Arial"/>
              </a:rPr>
              <a:t>thời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Scibe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Recorder: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Ghi </a:t>
            </a:r>
            <a:r>
              <a:rPr sz="2400" spc="-5" dirty="0">
                <a:latin typeface="Arial"/>
                <a:cs typeface="Arial"/>
              </a:rPr>
              <a:t>lại </a:t>
            </a:r>
            <a:r>
              <a:rPr sz="2400" dirty="0">
                <a:latin typeface="Arial"/>
                <a:cs typeface="Arial"/>
              </a:rPr>
              <a:t>các vấn </a:t>
            </a:r>
            <a:r>
              <a:rPr sz="2400" spc="-5" dirty="0">
                <a:latin typeface="Arial"/>
                <a:cs typeface="Arial"/>
              </a:rPr>
              <a:t>đề được nêu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lên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Tốt nhất không phải là điều hành viên hay người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đánh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438784" algn="l"/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Ghi </a:t>
            </a:r>
            <a:r>
              <a:rPr sz="2400" spc="-5" dirty="0">
                <a:latin typeface="Arial"/>
                <a:cs typeface="Arial"/>
              </a:rPr>
              <a:t>lại thông tin rõ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02351" y="887355"/>
            <a:ext cx="3429000" cy="5607685"/>
            <a:chOff x="5602351" y="887355"/>
            <a:chExt cx="3429000" cy="5607685"/>
          </a:xfrm>
        </p:grpSpPr>
        <p:sp>
          <p:nvSpPr>
            <p:cNvPr id="4" name="object 4"/>
            <p:cNvSpPr/>
            <p:nvPr/>
          </p:nvSpPr>
          <p:spPr>
            <a:xfrm>
              <a:off x="6726174" y="887355"/>
              <a:ext cx="2304990" cy="5607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2351" y="1914461"/>
              <a:ext cx="1214437" cy="369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200" y="3690944"/>
              <a:ext cx="1233545" cy="398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200" y="4622736"/>
              <a:ext cx="650875" cy="376555"/>
            </a:xfrm>
            <a:custGeom>
              <a:avLst/>
              <a:gdLst/>
              <a:ahLst/>
              <a:cxnLst/>
              <a:rect l="l" t="t" r="r" b="b"/>
              <a:pathLst>
                <a:path w="650875" h="376554">
                  <a:moveTo>
                    <a:pt x="650875" y="0"/>
                  </a:moveTo>
                  <a:lnTo>
                    <a:pt x="0" y="0"/>
                  </a:lnTo>
                  <a:lnTo>
                    <a:pt x="0" y="376237"/>
                  </a:lnTo>
                  <a:lnTo>
                    <a:pt x="650875" y="376237"/>
                  </a:lnTo>
                  <a:lnTo>
                    <a:pt x="650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1244853"/>
            <a:ext cx="6088380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spc="-10" dirty="0">
                <a:latin typeface="Arial"/>
                <a:cs typeface="Arial"/>
              </a:rPr>
              <a:t>Validation </a:t>
            </a:r>
            <a:r>
              <a:rPr sz="2400" spc="-5" dirty="0">
                <a:latin typeface="Arial"/>
                <a:cs typeface="Arial"/>
              </a:rPr>
              <a:t>(xác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Check that 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right product is being</a:t>
            </a:r>
            <a:r>
              <a:rPr sz="20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built</a:t>
            </a:r>
            <a:endParaRPr sz="2000">
              <a:latin typeface="Arial"/>
              <a:cs typeface="Arial"/>
            </a:endParaRPr>
          </a:p>
          <a:p>
            <a:pPr marL="756285" marR="110490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Ensures that the software being  developed (or changed) will satisfy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 stakeholders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Checks the software requirements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specification  against stakeholders goals and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Requirements </a:t>
            </a:r>
            <a:r>
              <a:rPr sz="2000" b="1" dirty="0">
                <a:latin typeface="Arial"/>
                <a:cs typeface="Arial"/>
              </a:rPr>
              <a:t>Verification (kiểm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chứng)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Check that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product is being built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  <a:p>
            <a:pPr marL="756285" marR="345440" lvl="1" indent="-287020">
              <a:lnSpc>
                <a:spcPct val="100000"/>
              </a:lnSpc>
              <a:spcBef>
                <a:spcPts val="4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Ensures that each </a:t>
            </a:r>
            <a:r>
              <a:rPr sz="1800" dirty="0">
                <a:latin typeface="Arial"/>
                <a:cs typeface="Arial"/>
              </a:rPr>
              <a:t>step </a:t>
            </a:r>
            <a:r>
              <a:rPr sz="1800" spc="-10" dirty="0">
                <a:latin typeface="Arial"/>
                <a:cs typeface="Arial"/>
              </a:rPr>
              <a:t>followed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of  building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software yields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right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  <a:p>
            <a:pPr marL="756285" marR="192405" lvl="1" indent="-287020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Checks consistency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requirements  specification artefacts and other </a:t>
            </a:r>
            <a:r>
              <a:rPr sz="1800" spc="-10" dirty="0">
                <a:latin typeface="Arial"/>
                <a:cs typeface="Arial"/>
              </a:rPr>
              <a:t>software  </a:t>
            </a:r>
            <a:r>
              <a:rPr sz="1800" spc="-5" dirty="0">
                <a:latin typeface="Arial"/>
                <a:cs typeface="Arial"/>
              </a:rPr>
              <a:t>development products (design, implementation, </a:t>
            </a:r>
            <a:r>
              <a:rPr sz="1800" dirty="0">
                <a:latin typeface="Arial"/>
                <a:cs typeface="Arial"/>
              </a:rPr>
              <a:t>...)  </a:t>
            </a:r>
            <a:r>
              <a:rPr sz="1800" spc="-5" dirty="0">
                <a:latin typeface="Arial"/>
                <a:cs typeface="Arial"/>
              </a:rPr>
              <a:t>against 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3197" y="643638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Khái </a:t>
            </a:r>
            <a:r>
              <a:rPr spc="-5" dirty="0"/>
              <a:t>niệm Requirements </a:t>
            </a:r>
            <a:r>
              <a:rPr spc="-10" dirty="0"/>
              <a:t>Verification</a:t>
            </a:r>
            <a:r>
              <a:rPr spc="5" dirty="0"/>
              <a:t> </a:t>
            </a:r>
            <a:r>
              <a:rPr spc="-5" dirty="0"/>
              <a:t>and</a:t>
            </a:r>
          </a:p>
          <a:p>
            <a:pPr marL="88900">
              <a:lnSpc>
                <a:spcPct val="100000"/>
              </a:lnSpc>
              <a:tabLst>
                <a:tab pos="523240" algn="l"/>
                <a:tab pos="7784465" algn="l"/>
              </a:tabLst>
            </a:pPr>
            <a:r>
              <a:rPr u="heavy" spc="-5" dirty="0">
                <a:uFill>
                  <a:solidFill>
                    <a:srgbClr val="336666"/>
                  </a:solidFill>
                </a:uFill>
              </a:rPr>
              <a:t> 	Validation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64082"/>
            <a:ext cx="7788909" cy="4935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u="heavy" spc="-6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</a:t>
            </a:r>
            <a:r>
              <a:rPr sz="2600" b="1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pháp đánh 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giá </a:t>
            </a:r>
            <a:r>
              <a:rPr sz="2600" b="1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đồng</a:t>
            </a:r>
            <a:r>
              <a:rPr sz="2600" b="1" i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Bước 2: </a:t>
            </a:r>
            <a:r>
              <a:rPr sz="2000" spc="-5" dirty="0">
                <a:latin typeface="Arial"/>
                <a:cs typeface="Arial"/>
              </a:rPr>
              <a:t>Chuẩn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bị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Người </a:t>
            </a:r>
            <a:r>
              <a:rPr sz="2000" dirty="0">
                <a:latin typeface="Arial"/>
                <a:cs typeface="Arial"/>
              </a:rPr>
              <a:t>đánh giá làm quen với các tài </a:t>
            </a:r>
            <a:r>
              <a:rPr sz="2000" spc="-5" dirty="0">
                <a:latin typeface="Arial"/>
                <a:cs typeface="Arial"/>
              </a:rPr>
              <a:t>liệu </a:t>
            </a:r>
            <a:r>
              <a:rPr sz="2000" dirty="0">
                <a:latin typeface="Arial"/>
                <a:cs typeface="Arial"/>
              </a:rPr>
              <a:t>được đánh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Cần phải quen với các tài </a:t>
            </a:r>
            <a:r>
              <a:rPr sz="2000" spc="-5" dirty="0">
                <a:latin typeface="Arial"/>
                <a:cs typeface="Arial"/>
              </a:rPr>
              <a:t>liệu </a:t>
            </a:r>
            <a:r>
              <a:rPr sz="2000" dirty="0">
                <a:latin typeface="Arial"/>
                <a:cs typeface="Arial"/>
              </a:rPr>
              <a:t>kịp thời gian cho cuộc họp đánh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Bước 3</a:t>
            </a:r>
            <a:r>
              <a:rPr sz="2000" dirty="0">
                <a:latin typeface="Arial"/>
                <a:cs typeface="Arial"/>
              </a:rPr>
              <a:t>: Họp đánh giá, kiểm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Nhóm đánh giá cố gắng xác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các khiếm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khuyết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Các khiếm khuyết không có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vào thời </a:t>
            </a:r>
            <a:r>
              <a:rPr sz="2000" spc="-5" dirty="0">
                <a:latin typeface="Arial"/>
                <a:cs typeface="Arial"/>
              </a:rPr>
              <a:t>điểm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Cuộc </a:t>
            </a:r>
            <a:r>
              <a:rPr sz="2000" dirty="0">
                <a:latin typeface="Arial"/>
                <a:cs typeface="Arial"/>
              </a:rPr>
              <a:t>hợp kéo dài </a:t>
            </a:r>
            <a:r>
              <a:rPr sz="2000" spc="-5" dirty="0">
                <a:latin typeface="Arial"/>
                <a:cs typeface="Arial"/>
              </a:rPr>
              <a:t>ít </a:t>
            </a:r>
            <a:r>
              <a:rPr sz="2000" dirty="0">
                <a:latin typeface="Arial"/>
                <a:cs typeface="Arial"/>
              </a:rPr>
              <a:t>hơn 2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giờ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Cách tiếp cận vòng tròn hoặc tiếp cận đọc (Reader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approach)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buClr>
                <a:srgbClr val="CCCC99"/>
              </a:buClr>
              <a:buSzPct val="70000"/>
              <a:buFont typeface="Wingdings"/>
              <a:buChar char=""/>
              <a:tabLst>
                <a:tab pos="425450" algn="l"/>
                <a:tab pos="426084" algn="l"/>
              </a:tabLst>
            </a:pPr>
            <a:r>
              <a:rPr sz="2000" spc="-5" dirty="0">
                <a:latin typeface="Arial"/>
                <a:cs typeface="Arial"/>
              </a:rPr>
              <a:t>Người </a:t>
            </a:r>
            <a:r>
              <a:rPr sz="2000" dirty="0">
                <a:latin typeface="Arial"/>
                <a:cs typeface="Arial"/>
              </a:rPr>
              <a:t>ghi chép ghi </a:t>
            </a:r>
            <a:r>
              <a:rPr sz="2000" spc="-5" dirty="0">
                <a:latin typeface="Arial"/>
                <a:cs typeface="Arial"/>
              </a:rPr>
              <a:t>lại </a:t>
            </a:r>
            <a:r>
              <a:rPr sz="2000" dirty="0">
                <a:latin typeface="Arial"/>
                <a:cs typeface="Arial"/>
              </a:rPr>
              <a:t>tất cả các vấn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-5" dirty="0">
                <a:latin typeface="Arial"/>
                <a:cs typeface="Arial"/>
              </a:rPr>
              <a:t>Vị </a:t>
            </a:r>
            <a:r>
              <a:rPr sz="2000" dirty="0">
                <a:latin typeface="Arial"/>
                <a:cs typeface="Arial"/>
              </a:rPr>
              <a:t>trí xác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khiếm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khuyết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Lý do tại sao đó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khiếm khuyết (trích dẫn yêu cầu hoặc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sách kiểm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Mức độ nghiêm trọng (Lớn,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nhỏ)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Không ghi </a:t>
            </a:r>
            <a:r>
              <a:rPr sz="2000" spc="-5" dirty="0">
                <a:latin typeface="Arial"/>
                <a:cs typeface="Arial"/>
              </a:rPr>
              <a:t>lại </a:t>
            </a:r>
            <a:r>
              <a:rPr sz="2000" dirty="0">
                <a:latin typeface="Arial"/>
                <a:cs typeface="Arial"/>
              </a:rPr>
              <a:t>tên người đánh giá khiếm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khuyết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Cố gắng để </a:t>
            </a:r>
            <a:r>
              <a:rPr sz="2000" spc="-5" dirty="0">
                <a:latin typeface="Arial"/>
                <a:cs typeface="Arial"/>
              </a:rPr>
              <a:t>hiển </a:t>
            </a:r>
            <a:r>
              <a:rPr sz="2000" dirty="0">
                <a:latin typeface="Arial"/>
                <a:cs typeface="Arial"/>
              </a:rPr>
              <a:t>thị cho tất cả người tham gia (tránh trùng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lặp)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2440" y="1141977"/>
            <a:ext cx="7604759" cy="412305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88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3100" u="heavy" spc="-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đồng</a:t>
            </a:r>
            <a:r>
              <a:rPr sz="3100" b="1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31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51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000" b="1" dirty="0">
                <a:latin typeface="Arial"/>
                <a:cs typeface="Arial"/>
              </a:rPr>
              <a:t>Bước 4: </a:t>
            </a:r>
            <a:r>
              <a:rPr sz="2000" spc="-5" dirty="0">
                <a:latin typeface="Arial"/>
                <a:cs typeface="Arial"/>
              </a:rPr>
              <a:t>Làm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lại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000" dirty="0">
                <a:latin typeface="Arial"/>
                <a:cs typeface="Arial"/>
              </a:rPr>
              <a:t>Tác </a:t>
            </a:r>
            <a:r>
              <a:rPr sz="2000" spc="-5" dirty="0">
                <a:latin typeface="Arial"/>
                <a:cs typeface="Arial"/>
              </a:rPr>
              <a:t>giả nhận </a:t>
            </a:r>
            <a:r>
              <a:rPr sz="2000" dirty="0">
                <a:latin typeface="Arial"/>
                <a:cs typeface="Arial"/>
              </a:rPr>
              <a:t>bản </a:t>
            </a:r>
            <a:r>
              <a:rPr sz="2000" spc="-5" dirty="0">
                <a:latin typeface="Arial"/>
                <a:cs typeface="Arial"/>
              </a:rPr>
              <a:t>ghi </a:t>
            </a:r>
            <a:r>
              <a:rPr sz="2000" dirty="0">
                <a:latin typeface="Arial"/>
                <a:cs typeface="Arial"/>
              </a:rPr>
              <a:t>khiếm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khuyết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000" dirty="0">
                <a:latin typeface="Arial"/>
                <a:cs typeface="Arial"/>
              </a:rPr>
              <a:t>Xác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các khiếm khuyết thực sư và “false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positives”</a:t>
            </a:r>
            <a:endParaRPr sz="2000">
              <a:latin typeface="Arial"/>
              <a:cs typeface="Arial"/>
            </a:endParaRPr>
          </a:p>
          <a:p>
            <a:pPr marL="342900" marR="511175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Sửa chữa khiếm </a:t>
            </a:r>
            <a:r>
              <a:rPr sz="2000" spc="-5" dirty="0">
                <a:latin typeface="Arial"/>
                <a:cs typeface="Arial"/>
              </a:rPr>
              <a:t>khuyết, </a:t>
            </a:r>
            <a:r>
              <a:rPr sz="2000" dirty="0">
                <a:latin typeface="Arial"/>
                <a:cs typeface="Arial"/>
              </a:rPr>
              <a:t>cung cấp các </a:t>
            </a:r>
            <a:r>
              <a:rPr sz="2000" spc="-5" dirty="0">
                <a:latin typeface="Arial"/>
                <a:cs typeface="Arial"/>
              </a:rPr>
              <a:t>biện </a:t>
            </a:r>
            <a:r>
              <a:rPr sz="2000" dirty="0">
                <a:latin typeface="Arial"/>
                <a:cs typeface="Arial"/>
              </a:rPr>
              <a:t>minh cho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“false  </a:t>
            </a:r>
            <a:r>
              <a:rPr sz="2000" spc="-5" dirty="0">
                <a:latin typeface="Arial"/>
                <a:cs typeface="Arial"/>
              </a:rPr>
              <a:t>positives”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000" b="1" dirty="0">
                <a:latin typeface="Arial"/>
                <a:cs typeface="Arial"/>
              </a:rPr>
              <a:t>Bước 5: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dõi</a:t>
            </a:r>
            <a:endParaRPr sz="20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000" spc="-5" dirty="0">
                <a:latin typeface="Arial"/>
                <a:cs typeface="Arial"/>
              </a:rPr>
              <a:t>Lãnh đạo </a:t>
            </a:r>
            <a:r>
              <a:rPr sz="2000" dirty="0">
                <a:latin typeface="Arial"/>
                <a:cs typeface="Arial"/>
              </a:rPr>
              <a:t>xác minh các khiếm khuyết </a:t>
            </a:r>
            <a:r>
              <a:rPr sz="2000" spc="-5" dirty="0">
                <a:latin typeface="Arial"/>
                <a:cs typeface="Arial"/>
              </a:rPr>
              <a:t>đã </a:t>
            </a:r>
            <a:r>
              <a:rPr sz="2000" dirty="0">
                <a:latin typeface="Arial"/>
                <a:cs typeface="Arial"/>
              </a:rPr>
              <a:t>được </a:t>
            </a:r>
            <a:r>
              <a:rPr sz="2000" spc="-5" dirty="0">
                <a:latin typeface="Arial"/>
                <a:cs typeface="Arial"/>
              </a:rPr>
              <a:t>giải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quyết</a:t>
            </a:r>
            <a:endParaRPr sz="200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Quyết </a:t>
            </a:r>
            <a:r>
              <a:rPr sz="2000" spc="-5" dirty="0">
                <a:latin typeface="Arial"/>
                <a:cs typeface="Arial"/>
              </a:rPr>
              <a:t>định nếu </a:t>
            </a:r>
            <a:r>
              <a:rPr sz="2000" dirty="0">
                <a:latin typeface="Arial"/>
                <a:cs typeface="Arial"/>
              </a:rPr>
              <a:t>văn </a:t>
            </a:r>
            <a:r>
              <a:rPr sz="2000" spc="-5" dirty="0">
                <a:latin typeface="Arial"/>
                <a:cs typeface="Arial"/>
              </a:rPr>
              <a:t>bản qua </a:t>
            </a:r>
            <a:r>
              <a:rPr sz="2000" dirty="0">
                <a:latin typeface="Arial"/>
                <a:cs typeface="Arial"/>
              </a:rPr>
              <a:t>được </a:t>
            </a:r>
            <a:r>
              <a:rPr sz="2000" spc="-5" dirty="0">
                <a:latin typeface="Arial"/>
                <a:cs typeface="Arial"/>
              </a:rPr>
              <a:t>buổi đánh giá hoặc </a:t>
            </a:r>
            <a:r>
              <a:rPr sz="2000" dirty="0">
                <a:latin typeface="Arial"/>
                <a:cs typeface="Arial"/>
              </a:rPr>
              <a:t>cần thêm  </a:t>
            </a:r>
            <a:r>
              <a:rPr sz="2000" spc="-5" dirty="0">
                <a:latin typeface="Arial"/>
                <a:cs typeface="Arial"/>
              </a:rPr>
              <a:t>buổi đánh giá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1241805"/>
            <a:ext cx="7591425" cy="121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3100" u="heavy" spc="-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không đồng</a:t>
            </a:r>
            <a:r>
              <a:rPr sz="3100" b="1" i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828800"/>
            <a:ext cx="8077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42721"/>
            <a:ext cx="7693659" cy="37465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u="heavy" spc="-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không đồng</a:t>
            </a:r>
            <a:r>
              <a:rPr sz="3100" b="1" i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3100">
              <a:latin typeface="Arial"/>
              <a:cs typeface="Arial"/>
            </a:endParaRPr>
          </a:p>
          <a:p>
            <a:pPr marL="355600" marR="43180" indent="-342900">
              <a:lnSpc>
                <a:spcPct val="100000"/>
              </a:lnSpc>
              <a:spcBef>
                <a:spcPts val="60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Ưu </a:t>
            </a:r>
            <a:r>
              <a:rPr sz="2400" spc="-5" dirty="0">
                <a:latin typeface="Arial"/>
                <a:cs typeface="Arial"/>
              </a:rPr>
              <a:t>điểm: </a:t>
            </a:r>
            <a:r>
              <a:rPr sz="2400" dirty="0">
                <a:latin typeface="Arial"/>
                <a:cs typeface="Arial"/>
              </a:rPr>
              <a:t>Sức </a:t>
            </a:r>
            <a:r>
              <a:rPr sz="2400" spc="-5" dirty="0">
                <a:latin typeface="Arial"/>
                <a:cs typeface="Arial"/>
              </a:rPr>
              <a:t>mạnh tổng hợp. </a:t>
            </a:r>
            <a:r>
              <a:rPr sz="2400" dirty="0">
                <a:latin typeface="Arial"/>
                <a:cs typeface="Arial"/>
              </a:rPr>
              <a:t>Giáo </a:t>
            </a:r>
            <a:r>
              <a:rPr sz="2400" spc="-5" dirty="0">
                <a:latin typeface="Arial"/>
                <a:cs typeface="Arial"/>
              </a:rPr>
              <a:t>dục. </a:t>
            </a:r>
            <a:r>
              <a:rPr sz="2400" spc="-10" dirty="0">
                <a:latin typeface="Arial"/>
                <a:cs typeface="Arial"/>
              </a:rPr>
              <a:t>Dự </a:t>
            </a:r>
            <a:r>
              <a:rPr sz="2400" spc="-5" dirty="0">
                <a:latin typeface="Arial"/>
                <a:cs typeface="Arial"/>
              </a:rPr>
              <a:t>kiến </a:t>
            </a:r>
            <a:r>
              <a:rPr sz="2400" dirty="0">
                <a:latin typeface="Arial"/>
                <a:cs typeface="Arial"/>
              </a:rPr>
              <a:t>thời  </a:t>
            </a:r>
            <a:r>
              <a:rPr sz="2400" spc="-5" dirty="0">
                <a:latin typeface="Arial"/>
                <a:cs typeface="Arial"/>
              </a:rPr>
              <a:t>hạn. Cạnh tranh. Hạn </a:t>
            </a:r>
            <a:r>
              <a:rPr sz="2400" dirty="0">
                <a:latin typeface="Arial"/>
                <a:cs typeface="Arial"/>
              </a:rPr>
              <a:t>chế tối </a:t>
            </a:r>
            <a:r>
              <a:rPr sz="2400" spc="-5" dirty="0">
                <a:latin typeface="Arial"/>
                <a:cs typeface="Arial"/>
              </a:rPr>
              <a:t>đa </a:t>
            </a:r>
            <a:r>
              <a:rPr sz="2400" dirty="0">
                <a:latin typeface="Arial"/>
                <a:cs typeface="Arial"/>
              </a:rPr>
              <a:t>“false</a:t>
            </a:r>
            <a:r>
              <a:rPr sz="2400" spc="-5" dirty="0">
                <a:latin typeface="Arial"/>
                <a:cs typeface="Arial"/>
              </a:rPr>
              <a:t> positves”,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  <a:tab pos="3591560" algn="l"/>
              </a:tabLst>
            </a:pPr>
            <a:r>
              <a:rPr sz="2400" spc="-5" dirty="0">
                <a:latin typeface="Arial"/>
                <a:cs typeface="Arial"/>
              </a:rPr>
              <a:t>Nhược điểm:Chi phí </a:t>
            </a:r>
            <a:r>
              <a:rPr sz="2400" dirty="0">
                <a:latin typeface="Arial"/>
                <a:cs typeface="Arial"/>
              </a:rPr>
              <a:t>(mất thời </a:t>
            </a:r>
            <a:r>
              <a:rPr sz="2400" spc="-5" dirty="0">
                <a:latin typeface="Arial"/>
                <a:cs typeface="Arial"/>
              </a:rPr>
              <a:t>gian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10" dirty="0">
                <a:latin typeface="Arial"/>
                <a:cs typeface="Arial"/>
              </a:rPr>
              <a:t>xuất </a:t>
            </a:r>
            <a:r>
              <a:rPr sz="2400" dirty="0">
                <a:latin typeface="Arial"/>
                <a:cs typeface="Arial"/>
              </a:rPr>
              <a:t>so với chi  </a:t>
            </a:r>
            <a:r>
              <a:rPr sz="2400" spc="-5" dirty="0">
                <a:latin typeface="Arial"/>
                <a:cs typeface="Arial"/>
              </a:rPr>
              <a:t>phí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khiếm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khuyết).	</a:t>
            </a:r>
            <a:r>
              <a:rPr sz="2400" dirty="0">
                <a:latin typeface="Arial"/>
                <a:cs typeface="Arial"/>
              </a:rPr>
              <a:t>Khó khăn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lập </a:t>
            </a:r>
            <a:r>
              <a:rPr sz="2400" dirty="0">
                <a:latin typeface="Arial"/>
                <a:cs typeface="Arial"/>
              </a:rPr>
              <a:t>trình thời  </a:t>
            </a:r>
            <a:r>
              <a:rPr sz="2400" spc="-5" dirty="0">
                <a:latin typeface="Arial"/>
                <a:cs typeface="Arial"/>
              </a:rPr>
              <a:t>gian, địa điểm </a:t>
            </a:r>
            <a:r>
              <a:rPr sz="2400" dirty="0">
                <a:latin typeface="Arial"/>
                <a:cs typeface="Arial"/>
              </a:rPr>
              <a:t>cho khách </a:t>
            </a:r>
            <a:r>
              <a:rPr sz="2400" spc="-5" dirty="0">
                <a:latin typeface="Arial"/>
                <a:cs typeface="Arial"/>
              </a:rPr>
              <a:t>đánh giá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diện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rộng</a:t>
            </a:r>
            <a:endParaRPr sz="2400">
              <a:latin typeface="Arial"/>
              <a:cs typeface="Arial"/>
            </a:endParaRPr>
          </a:p>
          <a:p>
            <a:pPr marL="355600" marR="4826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Formal, </a:t>
            </a:r>
            <a:r>
              <a:rPr sz="2400" spc="-5" dirty="0">
                <a:latin typeface="Arial"/>
                <a:cs typeface="Arial"/>
              </a:rPr>
              <a:t>Technical, Asynchronous Review Method  </a:t>
            </a:r>
            <a:r>
              <a:rPr sz="2400" dirty="0">
                <a:latin typeface="Arial"/>
                <a:cs typeface="Arial"/>
              </a:rPr>
              <a:t>(FTArm): </a:t>
            </a:r>
            <a:r>
              <a:rPr sz="2400" spc="-5" dirty="0">
                <a:latin typeface="Arial"/>
                <a:cs typeface="Arial"/>
              </a:rPr>
              <a:t>Phương pháp đánh giá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5" dirty="0">
                <a:latin typeface="Arial"/>
                <a:cs typeface="Arial"/>
              </a:rPr>
              <a:t>thức, </a:t>
            </a:r>
            <a:r>
              <a:rPr sz="2400" dirty="0">
                <a:latin typeface="Arial"/>
                <a:cs typeface="Arial"/>
              </a:rPr>
              <a:t>kỹ thuật,  </a:t>
            </a:r>
            <a:r>
              <a:rPr sz="2400" spc="-5" dirty="0">
                <a:latin typeface="Arial"/>
                <a:cs typeface="Arial"/>
              </a:rPr>
              <a:t>không đồng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bộ.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366766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6642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 - </a:t>
            </a:r>
            <a:r>
              <a:rPr i="1" spc="-5" dirty="0">
                <a:latin typeface="Times New Roman"/>
                <a:cs typeface="Times New Roman"/>
              </a:rPr>
              <a:t>Quy </a:t>
            </a:r>
            <a:r>
              <a:rPr i="1" dirty="0">
                <a:latin typeface="Times New Roman"/>
                <a:cs typeface="Times New Roman"/>
              </a:rPr>
              <a:t>trình </a:t>
            </a:r>
            <a:r>
              <a:rPr i="1" spc="-5" dirty="0">
                <a:latin typeface="Times New Roman"/>
                <a:cs typeface="Times New Roman"/>
              </a:rPr>
              <a:t>thực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hiện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41822"/>
            <a:ext cx="7788909" cy="41217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u="heavy" spc="-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Phương pháp đánh giá không đồng</a:t>
            </a:r>
            <a:r>
              <a:rPr sz="3100" b="1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bộ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Phát triển bởi Philip Johnson tại Đại học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Hawaii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Giai đoạn 1: Chọn nhân sự </a:t>
            </a:r>
            <a:r>
              <a:rPr sz="2000" spc="-5" dirty="0">
                <a:latin typeface="Arial"/>
                <a:cs typeface="Arial"/>
              </a:rPr>
              <a:t>và tổ </a:t>
            </a:r>
            <a:r>
              <a:rPr sz="2000" dirty="0">
                <a:latin typeface="Arial"/>
                <a:cs typeface="Arial"/>
              </a:rPr>
              <a:t>chức tài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Giai đoạn 2: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hướng của người tham gia tới </a:t>
            </a:r>
            <a:r>
              <a:rPr sz="2000" spc="-5" dirty="0">
                <a:latin typeface="Arial"/>
                <a:cs typeface="Arial"/>
              </a:rPr>
              <a:t>nhiệm vụ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  giao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Giai đoạn 3: </a:t>
            </a:r>
            <a:r>
              <a:rPr sz="2000" spc="-5" dirty="0">
                <a:latin typeface="Arial"/>
                <a:cs typeface="Arial"/>
              </a:rPr>
              <a:t>Đánh </a:t>
            </a:r>
            <a:r>
              <a:rPr sz="2000" dirty="0">
                <a:latin typeface="Arial"/>
                <a:cs typeface="Arial"/>
              </a:rPr>
              <a:t>giá cá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nhân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Giai đoạn 4: Xem xét hồ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sơ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Giai đoạn 5: </a:t>
            </a:r>
            <a:r>
              <a:rPr sz="2000" spc="-5" dirty="0">
                <a:latin typeface="Arial"/>
                <a:cs typeface="Arial"/>
              </a:rPr>
              <a:t>Củng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cố</a:t>
            </a:r>
            <a:endParaRPr sz="2000">
              <a:latin typeface="Arial"/>
              <a:cs typeface="Arial"/>
            </a:endParaRPr>
          </a:p>
          <a:p>
            <a:pPr marL="355600" marR="342900" indent="-342900">
              <a:lnSpc>
                <a:spcPts val="2160"/>
              </a:lnSpc>
              <a:spcBef>
                <a:spcPts val="51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Thông tin liên </a:t>
            </a:r>
            <a:r>
              <a:rPr sz="2000" spc="-5" dirty="0">
                <a:latin typeface="Arial"/>
                <a:cs typeface="Arial"/>
              </a:rPr>
              <a:t>lạc </a:t>
            </a:r>
            <a:r>
              <a:rPr sz="2000" dirty="0">
                <a:latin typeface="Arial"/>
                <a:cs typeface="Arial"/>
              </a:rPr>
              <a:t>không được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trong cuộc họp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truyền  thống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354965" algn="l"/>
              </a:tabLst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1400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+ Thông báo hội đồng quản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trị.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679135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339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 </a:t>
            </a:r>
            <a:r>
              <a:rPr spc="-5" dirty="0"/>
              <a:t>Test</a:t>
            </a:r>
            <a:r>
              <a:rPr spc="-100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77798"/>
            <a:ext cx="7886700" cy="418972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736600" indent="-342900">
              <a:lnSpc>
                <a:spcPct val="80000"/>
              </a:lnSpc>
              <a:spcBef>
                <a:spcPts val="620"/>
              </a:spcBef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Functional tests at the system level must be developed  sooner 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later...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182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(and should) be derived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requirements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216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(functional) requirement should have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associated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756285" marR="215900" lvl="1" indent="-287020">
              <a:lnSpc>
                <a:spcPct val="738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Non-functional (e.g., reliability) or exclusive (e.g., define </a:t>
            </a:r>
            <a:r>
              <a:rPr sz="1800" spc="-15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should  not happen) requirements are harder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validate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180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Each requirements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case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traced </a:t>
            </a:r>
            <a:r>
              <a:rPr sz="1800" dirty="0">
                <a:latin typeface="Arial"/>
                <a:cs typeface="Arial"/>
              </a:rPr>
              <a:t>to its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260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Inventing requirements </a:t>
            </a:r>
            <a:r>
              <a:rPr sz="1800" dirty="0">
                <a:latin typeface="Arial"/>
                <a:cs typeface="Arial"/>
              </a:rPr>
              <a:t>tests </a:t>
            </a:r>
            <a:r>
              <a:rPr sz="1800" spc="-5" dirty="0">
                <a:latin typeface="Arial"/>
                <a:cs typeface="Arial"/>
              </a:rPr>
              <a:t>is an </a:t>
            </a:r>
            <a:r>
              <a:rPr sz="1800" dirty="0">
                <a:latin typeface="Arial"/>
                <a:cs typeface="Arial"/>
              </a:rPr>
              <a:t>effective </a:t>
            </a:r>
            <a:r>
              <a:rPr sz="1800" spc="-5" dirty="0">
                <a:latin typeface="Arial"/>
                <a:cs typeface="Arial"/>
              </a:rPr>
              <a:t>validation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technique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Designing these </a:t>
            </a:r>
            <a:r>
              <a:rPr sz="2200" dirty="0">
                <a:latin typeface="Arial"/>
                <a:cs typeface="Arial"/>
              </a:rPr>
              <a:t>tests </a:t>
            </a:r>
            <a:r>
              <a:rPr sz="2200" spc="-10" dirty="0">
                <a:latin typeface="Arial"/>
                <a:cs typeface="Arial"/>
              </a:rPr>
              <a:t>may </a:t>
            </a:r>
            <a:r>
              <a:rPr sz="2200" spc="-5" dirty="0">
                <a:latin typeface="Arial"/>
                <a:cs typeface="Arial"/>
              </a:rPr>
              <a:t>reveal errors in the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specification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1935"/>
              </a:lnSpc>
            </a:pPr>
            <a:r>
              <a:rPr sz="2200" spc="-5" dirty="0">
                <a:latin typeface="Arial"/>
                <a:cs typeface="Arial"/>
              </a:rPr>
              <a:t>(even before designing and building the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system)!</a:t>
            </a:r>
            <a:endParaRPr sz="2200">
              <a:latin typeface="Arial"/>
              <a:cs typeface="Arial"/>
            </a:endParaRPr>
          </a:p>
          <a:p>
            <a:pPr marL="756285" marR="23495" lvl="1" indent="-287020">
              <a:lnSpc>
                <a:spcPct val="73800"/>
              </a:lnSpc>
              <a:spcBef>
                <a:spcPts val="409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Missing or ambiguous information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 description </a:t>
            </a:r>
            <a:r>
              <a:rPr sz="1800" dirty="0">
                <a:latin typeface="Arial"/>
                <a:cs typeface="Arial"/>
              </a:rPr>
              <a:t>may  </a:t>
            </a: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difficult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formulate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509"/>
              </a:spcBef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Some software development processes (e.g., agile methods)  begin with tests before programming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Test-Driven  Development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(TDD)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User Manual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53413"/>
            <a:ext cx="7487920" cy="48056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1049020" indent="-342900">
              <a:lnSpc>
                <a:spcPts val="2780"/>
              </a:lnSpc>
              <a:spcBef>
                <a:spcPts val="780"/>
              </a:spcBef>
              <a:buClr>
                <a:srgbClr val="CCCC99"/>
              </a:buClr>
              <a:buSzPct val="68965"/>
              <a:buChar char="•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Same reasoning as for functional</a:t>
            </a:r>
            <a:r>
              <a:rPr sz="2900" spc="-17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test  design</a:t>
            </a:r>
            <a:endParaRPr sz="2900">
              <a:latin typeface="Arial"/>
              <a:cs typeface="Arial"/>
            </a:endParaRPr>
          </a:p>
          <a:p>
            <a:pPr marL="469265">
              <a:lnSpc>
                <a:spcPts val="2450"/>
              </a:lnSpc>
            </a:pPr>
            <a:r>
              <a:rPr sz="3600" spc="60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60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done </a:t>
            </a:r>
            <a:r>
              <a:rPr sz="2400" dirty="0">
                <a:latin typeface="Arial"/>
                <a:cs typeface="Arial"/>
              </a:rPr>
              <a:t>at some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3470"/>
              </a:lnSpc>
            </a:pPr>
            <a:r>
              <a:rPr sz="3600" spc="2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25" dirty="0">
                <a:latin typeface="Arial"/>
                <a:cs typeface="Arial"/>
              </a:rPr>
              <a:t>Reveals </a:t>
            </a:r>
            <a:r>
              <a:rPr sz="2400" spc="-5" dirty="0">
                <a:latin typeface="Arial"/>
                <a:cs typeface="Arial"/>
              </a:rPr>
              <a:t>problems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earlier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3350"/>
              </a:lnSpc>
              <a:buClr>
                <a:srgbClr val="CCCC99"/>
              </a:buClr>
              <a:buSzPct val="68965"/>
              <a:buChar char="•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Forces a detailed look at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requirements</a:t>
            </a: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ts val="2790"/>
              </a:lnSpc>
              <a:spcBef>
                <a:spcPts val="665"/>
              </a:spcBef>
              <a:buClr>
                <a:srgbClr val="CCCC99"/>
              </a:buClr>
              <a:buSzPct val="68965"/>
              <a:buChar char="•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Particularly useful if the application is rich</a:t>
            </a:r>
            <a:r>
              <a:rPr sz="2900" spc="-16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  user interfaces / for usability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requirements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CC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ts val="2890"/>
              </a:lnSpc>
              <a:buClr>
                <a:srgbClr val="CCCC99"/>
              </a:buClr>
              <a:buSzPct val="68965"/>
              <a:buChar char="•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Typical information in a user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manual</a:t>
            </a:r>
            <a:endParaRPr sz="2900">
              <a:latin typeface="Arial"/>
              <a:cs typeface="Arial"/>
            </a:endParaRPr>
          </a:p>
          <a:p>
            <a:pPr marL="469265">
              <a:lnSpc>
                <a:spcPts val="3010"/>
              </a:lnSpc>
            </a:pPr>
            <a:r>
              <a:rPr sz="3600" spc="20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20" dirty="0">
                <a:latin typeface="Arial"/>
                <a:cs typeface="Arial"/>
              </a:rPr>
              <a:t>Description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880"/>
              </a:lnSpc>
            </a:pPr>
            <a:r>
              <a:rPr sz="3600" spc="5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5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get out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trouble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3600"/>
              </a:lnSpc>
            </a:pPr>
            <a:r>
              <a:rPr sz="3600" spc="5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5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install and </a:t>
            </a:r>
            <a:r>
              <a:rPr sz="2400" dirty="0">
                <a:latin typeface="Arial"/>
                <a:cs typeface="Arial"/>
              </a:rPr>
              <a:t>get started </a:t>
            </a:r>
            <a:r>
              <a:rPr sz="2400" spc="-5" dirty="0">
                <a:latin typeface="Arial"/>
                <a:cs typeface="Arial"/>
              </a:rPr>
              <a:t>with 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</a:t>
            </a:r>
            <a:r>
              <a:rPr spc="-30" dirty="0"/>
              <a:t> </a:t>
            </a:r>
            <a:r>
              <a:rPr spc="5" dirty="0"/>
              <a:t>(2)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71702"/>
            <a:ext cx="7011670" cy="1871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CCCC99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dirty="0">
                <a:latin typeface="Arial"/>
                <a:cs typeface="Arial"/>
              </a:rPr>
              <a:t>types of </a:t>
            </a:r>
            <a:r>
              <a:rPr sz="2400" spc="-5" dirty="0">
                <a:latin typeface="Arial"/>
                <a:cs typeface="Arial"/>
              </a:rPr>
              <a:t>reviews with varying degrees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formality exist (similar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JAD </a:t>
            </a:r>
            <a:r>
              <a:rPr sz="2400" dirty="0">
                <a:latin typeface="Arial"/>
                <a:cs typeface="Arial"/>
              </a:rPr>
              <a:t>vs. </a:t>
            </a:r>
            <a:r>
              <a:rPr sz="2400" spc="-5" dirty="0">
                <a:latin typeface="Arial"/>
                <a:cs typeface="Arial"/>
              </a:rPr>
              <a:t>brainstorming  sessions)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ts val="251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Reading 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ts val="1440"/>
              </a:lnSpc>
              <a:buSzPct val="150000"/>
              <a:buChar char="•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 person other </a:t>
            </a:r>
            <a:r>
              <a:rPr sz="1700" spc="-5" dirty="0">
                <a:latin typeface="Arial"/>
                <a:cs typeface="Arial"/>
              </a:rPr>
              <a:t>than the </a:t>
            </a:r>
            <a:r>
              <a:rPr sz="1700" dirty="0">
                <a:latin typeface="Arial"/>
                <a:cs typeface="Arial"/>
              </a:rPr>
              <a:t>author of </a:t>
            </a:r>
            <a:r>
              <a:rPr sz="1700" spc="-5" dirty="0">
                <a:latin typeface="Arial"/>
                <a:cs typeface="Arial"/>
              </a:rPr>
              <a:t>the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document</a:t>
            </a:r>
            <a:endParaRPr sz="1700">
              <a:latin typeface="Arial"/>
              <a:cs typeface="Arial"/>
            </a:endParaRPr>
          </a:p>
          <a:p>
            <a:pPr marL="756285" lvl="1" indent="-287655">
              <a:lnSpc>
                <a:spcPts val="309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Reading and approval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(sign-off)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4" y="2993263"/>
            <a:ext cx="59956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150000"/>
              <a:buChar char="•"/>
              <a:tabLst>
                <a:tab pos="241300" algn="l"/>
              </a:tabLst>
            </a:pPr>
            <a:r>
              <a:rPr sz="1700" dirty="0">
                <a:latin typeface="Arial"/>
                <a:cs typeface="Arial"/>
              </a:rPr>
              <a:t>Encourages the reader to be </a:t>
            </a:r>
            <a:r>
              <a:rPr sz="1700" spc="-5" dirty="0">
                <a:latin typeface="Arial"/>
                <a:cs typeface="Arial"/>
              </a:rPr>
              <a:t>more </a:t>
            </a:r>
            <a:r>
              <a:rPr sz="1700" dirty="0">
                <a:latin typeface="Arial"/>
                <a:cs typeface="Arial"/>
              </a:rPr>
              <a:t>careful (and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responsible)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250819"/>
            <a:ext cx="7002780" cy="190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261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Walkthroughs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945"/>
              </a:lnSpc>
              <a:buSzPct val="150000"/>
              <a:buChar char="•"/>
              <a:tabLst>
                <a:tab pos="698500" algn="l"/>
              </a:tabLst>
            </a:pPr>
            <a:r>
              <a:rPr sz="1700" spc="-5" dirty="0">
                <a:latin typeface="Arial"/>
                <a:cs typeface="Arial"/>
              </a:rPr>
              <a:t>Informal, often </a:t>
            </a:r>
            <a:r>
              <a:rPr sz="1700" dirty="0">
                <a:latin typeface="Arial"/>
                <a:cs typeface="Arial"/>
              </a:rPr>
              <a:t>high-level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overview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ts val="1535"/>
              </a:lnSpc>
              <a:buSzPct val="150000"/>
              <a:buChar char="•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Can be led by </a:t>
            </a:r>
            <a:r>
              <a:rPr sz="1700" spc="-5" dirty="0">
                <a:latin typeface="Arial"/>
                <a:cs typeface="Arial"/>
              </a:rPr>
              <a:t>author/expert to </a:t>
            </a:r>
            <a:r>
              <a:rPr sz="1700" dirty="0">
                <a:latin typeface="Arial"/>
                <a:cs typeface="Arial"/>
              </a:rPr>
              <a:t>educate others on his/her</a:t>
            </a:r>
            <a:r>
              <a:rPr sz="1700" spc="7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work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ts val="300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Formal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inspections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ts val="1630"/>
              </a:lnSpc>
              <a:spcBef>
                <a:spcPts val="300"/>
              </a:spcBef>
              <a:buSzPct val="150000"/>
              <a:buChar char="•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Very </a:t>
            </a:r>
            <a:r>
              <a:rPr sz="1700" spc="-5" dirty="0">
                <a:latin typeface="Arial"/>
                <a:cs typeface="Arial"/>
              </a:rPr>
              <a:t>structured </a:t>
            </a:r>
            <a:r>
              <a:rPr sz="1700" dirty="0">
                <a:latin typeface="Arial"/>
                <a:cs typeface="Arial"/>
              </a:rPr>
              <a:t>and detailed </a:t>
            </a:r>
            <a:r>
              <a:rPr sz="1700" spc="-5" dirty="0">
                <a:latin typeface="Arial"/>
                <a:cs typeface="Arial"/>
              </a:rPr>
              <a:t>review, </a:t>
            </a:r>
            <a:r>
              <a:rPr sz="1700" dirty="0">
                <a:latin typeface="Arial"/>
                <a:cs typeface="Arial"/>
              </a:rPr>
              <a:t>defined roles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participants,  preparation is needed, </a:t>
            </a:r>
            <a:r>
              <a:rPr sz="1700" spc="-5" dirty="0">
                <a:latin typeface="Arial"/>
                <a:cs typeface="Arial"/>
              </a:rPr>
              <a:t>exit </a:t>
            </a:r>
            <a:r>
              <a:rPr sz="1700" dirty="0">
                <a:latin typeface="Arial"/>
                <a:cs typeface="Arial"/>
              </a:rPr>
              <a:t>conditions </a:t>
            </a:r>
            <a:r>
              <a:rPr sz="1700" spc="-5" dirty="0">
                <a:latin typeface="Arial"/>
                <a:cs typeface="Arial"/>
              </a:rPr>
              <a:t>are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defined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SzPct val="150000"/>
              <a:buChar char="•"/>
              <a:tabLst>
                <a:tab pos="698500" algn="l"/>
              </a:tabLst>
            </a:pPr>
            <a:r>
              <a:rPr sz="1700" spc="-5" dirty="0">
                <a:latin typeface="Arial"/>
                <a:cs typeface="Arial"/>
              </a:rPr>
              <a:t>E.g., </a:t>
            </a:r>
            <a:r>
              <a:rPr sz="1700" dirty="0">
                <a:latin typeface="Arial"/>
                <a:cs typeface="Arial"/>
              </a:rPr>
              <a:t>Fagan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Inspection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Reviews </a:t>
            </a:r>
            <a:r>
              <a:rPr spc="-10" dirty="0"/>
              <a:t>and </a:t>
            </a:r>
            <a:r>
              <a:rPr spc="-5" dirty="0"/>
              <a:t>Inspections</a:t>
            </a:r>
            <a:r>
              <a:rPr spc="-30" dirty="0"/>
              <a:t> </a:t>
            </a:r>
            <a:r>
              <a:rPr spc="5"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459980" cy="3262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Different </a:t>
            </a:r>
            <a:r>
              <a:rPr sz="3100" spc="-5" dirty="0">
                <a:latin typeface="Arial"/>
                <a:cs typeface="Arial"/>
              </a:rPr>
              <a:t>types of reviews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(cont’d)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Focused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inspections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Reviewers have roles, each reviewer looks only for  </a:t>
            </a:r>
            <a:r>
              <a:rPr sz="2200" dirty="0">
                <a:latin typeface="Arial"/>
                <a:cs typeface="Arial"/>
              </a:rPr>
              <a:t>specific </a:t>
            </a:r>
            <a:r>
              <a:rPr sz="2200" spc="-5" dirty="0">
                <a:latin typeface="Arial"/>
                <a:cs typeface="Arial"/>
              </a:rPr>
              <a:t>types 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Active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reviews</a:t>
            </a:r>
            <a:endParaRPr sz="2600">
              <a:latin typeface="Arial"/>
              <a:cs typeface="Arial"/>
            </a:endParaRPr>
          </a:p>
          <a:p>
            <a:pPr marL="1155065" marR="113030" lvl="2" indent="-228600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Author </a:t>
            </a:r>
            <a:r>
              <a:rPr sz="2200" dirty="0">
                <a:latin typeface="Arial"/>
                <a:cs typeface="Arial"/>
              </a:rPr>
              <a:t>asks </a:t>
            </a:r>
            <a:r>
              <a:rPr sz="2200" spc="-5" dirty="0">
                <a:latin typeface="Arial"/>
                <a:cs typeface="Arial"/>
              </a:rPr>
              <a:t>reviewer </a:t>
            </a:r>
            <a:r>
              <a:rPr sz="2200" dirty="0">
                <a:latin typeface="Arial"/>
                <a:cs typeface="Arial"/>
              </a:rPr>
              <a:t>questions </a:t>
            </a:r>
            <a:r>
              <a:rPr sz="2200" spc="-5" dirty="0">
                <a:latin typeface="Arial"/>
                <a:cs typeface="Arial"/>
              </a:rPr>
              <a:t>which can only be  answered with the help of the document to be  reviewed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1881"/>
            <a:ext cx="4838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Typical Review / Inspection Steps</a:t>
            </a:r>
            <a:r>
              <a:rPr sz="2500" spc="95" dirty="0"/>
              <a:t> </a:t>
            </a:r>
            <a:r>
              <a:rPr sz="2500" dirty="0"/>
              <a:t>(1)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37768" y="1473453"/>
            <a:ext cx="7917180" cy="1653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Plan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review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review team is selected and a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and place </a:t>
            </a:r>
            <a:r>
              <a:rPr sz="1800" dirty="0">
                <a:latin typeface="Arial"/>
                <a:cs typeface="Arial"/>
              </a:rPr>
              <a:t>for 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review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meeting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chosen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Distribute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 document is distributed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review team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members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987" y="3255898"/>
            <a:ext cx="8560435" cy="2899410"/>
            <a:chOff x="153987" y="3255898"/>
            <a:chExt cx="8560435" cy="2899410"/>
          </a:xfrm>
        </p:grpSpPr>
        <p:sp>
          <p:nvSpPr>
            <p:cNvPr id="5" name="object 5"/>
            <p:cNvSpPr/>
            <p:nvPr/>
          </p:nvSpPr>
          <p:spPr>
            <a:xfrm>
              <a:off x="309394" y="3562173"/>
              <a:ext cx="8404597" cy="2593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275" y="3270186"/>
              <a:ext cx="4154804" cy="1173480"/>
            </a:xfrm>
            <a:custGeom>
              <a:avLst/>
              <a:gdLst/>
              <a:ahLst/>
              <a:cxnLst/>
              <a:rect l="l" t="t" r="r" b="b"/>
              <a:pathLst>
                <a:path w="4154804" h="1173479">
                  <a:moveTo>
                    <a:pt x="0" y="1173162"/>
                  </a:moveTo>
                  <a:lnTo>
                    <a:pt x="4154551" y="1173162"/>
                  </a:lnTo>
                  <a:lnTo>
                    <a:pt x="4154551" y="0"/>
                  </a:lnTo>
                  <a:lnTo>
                    <a:pt x="0" y="0"/>
                  </a:lnTo>
                  <a:lnTo>
                    <a:pt x="0" y="117316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Khái </a:t>
            </a:r>
            <a:r>
              <a:rPr spc="-5" dirty="0"/>
              <a:t>niệm Requirements </a:t>
            </a:r>
            <a:r>
              <a:rPr spc="-10" dirty="0"/>
              <a:t>Verification</a:t>
            </a:r>
            <a:r>
              <a:rPr spc="5" dirty="0"/>
              <a:t> </a:t>
            </a:r>
            <a:r>
              <a:rPr spc="-5" dirty="0"/>
              <a:t>and</a:t>
            </a:r>
          </a:p>
          <a:p>
            <a:pPr marL="88900">
              <a:lnSpc>
                <a:spcPct val="100000"/>
              </a:lnSpc>
              <a:tabLst>
                <a:tab pos="523240" algn="l"/>
                <a:tab pos="7784465" algn="l"/>
              </a:tabLst>
            </a:pPr>
            <a:r>
              <a:rPr u="heavy" spc="-5" dirty="0">
                <a:uFill>
                  <a:solidFill>
                    <a:srgbClr val="336666"/>
                  </a:solidFill>
                </a:uFill>
              </a:rPr>
              <a:t> 	Validation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3197" y="643638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71701"/>
            <a:ext cx="8442960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Validation </a:t>
            </a:r>
            <a:r>
              <a:rPr sz="2400" b="1" spc="-5" dirty="0">
                <a:latin typeface="Arial"/>
                <a:cs typeface="Arial"/>
              </a:rPr>
              <a:t>(xác nhậ</a:t>
            </a:r>
            <a:r>
              <a:rPr sz="2400" spc="-5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469900" marR="85090">
              <a:lnSpc>
                <a:spcPct val="100000"/>
              </a:lnSpc>
              <a:spcBef>
                <a:spcPts val="575"/>
              </a:spcBef>
              <a:tabLst>
                <a:tab pos="2722245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spc="-5" dirty="0">
                <a:latin typeface="Arial"/>
                <a:cs typeface="Arial"/>
              </a:rPr>
              <a:t>đúng là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đang  được xây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dựng	không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580"/>
              </a:spcBef>
              <a:tabLst>
                <a:tab pos="5419090" algn="l"/>
              </a:tabLst>
            </a:pPr>
            <a:r>
              <a:rPr sz="2400" spc="-5" dirty="0">
                <a:latin typeface="Arial"/>
                <a:cs typeface="Arial"/>
              </a:rPr>
              <a:t>Đảm bảo </a:t>
            </a:r>
            <a:r>
              <a:rPr sz="2400" dirty="0">
                <a:latin typeface="Arial"/>
                <a:cs typeface="Arial"/>
              </a:rPr>
              <a:t>rằng các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đang	được phát triển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 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đổi)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làm hài lòng </a:t>
            </a:r>
            <a:r>
              <a:rPr sz="2400" dirty="0">
                <a:latin typeface="Arial"/>
                <a:cs typeface="Arial"/>
              </a:rPr>
              <a:t>tất cả các </a:t>
            </a:r>
            <a:r>
              <a:rPr sz="2400" spc="-5" dirty="0">
                <a:latin typeface="Arial"/>
                <a:cs typeface="Arial"/>
              </a:rPr>
              <a:t>bên liên quan hay là  được thẩm định bởi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bên liên quan </a:t>
            </a:r>
            <a:r>
              <a:rPr sz="2400" dirty="0">
                <a:latin typeface="Arial"/>
                <a:cs typeface="Arial"/>
              </a:rPr>
              <a:t>tới sản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Verification </a:t>
            </a:r>
            <a:r>
              <a:rPr sz="2400" b="1" dirty="0">
                <a:latin typeface="Arial"/>
                <a:cs typeface="Arial"/>
              </a:rPr>
              <a:t>(kiểm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chứng)</a:t>
            </a:r>
            <a:endParaRPr sz="2400">
              <a:latin typeface="Arial"/>
              <a:cs typeface="Arial"/>
            </a:endParaRPr>
          </a:p>
          <a:p>
            <a:pPr marL="469900" marR="57848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đó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thực hiện  đúng không, </a:t>
            </a:r>
            <a:r>
              <a:rPr sz="2400" dirty="0">
                <a:latin typeface="Arial"/>
                <a:cs typeface="Arial"/>
              </a:rPr>
              <a:t>có chạy chính </a:t>
            </a:r>
            <a:r>
              <a:rPr sz="2400" spc="-5" dirty="0">
                <a:latin typeface="Arial"/>
                <a:cs typeface="Arial"/>
              </a:rPr>
              <a:t>xác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không.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Phải đảm bảo </a:t>
            </a:r>
            <a:r>
              <a:rPr sz="2400" dirty="0">
                <a:latin typeface="Arial"/>
                <a:cs typeface="Arial"/>
              </a:rPr>
              <a:t>rằng mỗi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tiếp </a:t>
            </a:r>
            <a:r>
              <a:rPr sz="2400" spc="-5" dirty="0">
                <a:latin typeface="Arial"/>
                <a:cs typeface="Arial"/>
              </a:rPr>
              <a:t>theo trong quá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xây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dựng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sẽ mang đến những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phù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1881"/>
            <a:ext cx="4838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Typical Review / Inspection Steps</a:t>
            </a:r>
            <a:r>
              <a:rPr sz="2500" spc="95" dirty="0"/>
              <a:t> </a:t>
            </a:r>
            <a:r>
              <a:rPr sz="2500" dirty="0"/>
              <a:t>(2)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37768" y="1473453"/>
            <a:ext cx="7853680" cy="190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Prepare for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review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Individual </a:t>
            </a:r>
            <a:r>
              <a:rPr sz="1800" spc="-10" dirty="0">
                <a:latin typeface="Arial"/>
                <a:cs typeface="Arial"/>
              </a:rPr>
              <a:t>reviewers </a:t>
            </a:r>
            <a:r>
              <a:rPr sz="1800" spc="-5" dirty="0">
                <a:latin typeface="Arial"/>
                <a:cs typeface="Arial"/>
              </a:rPr>
              <a:t>read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find conflicts,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omissions,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inconsistencies, deviations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standards,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Hold review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meeting</a:t>
            </a:r>
            <a:endParaRPr sz="2000">
              <a:latin typeface="Arial"/>
              <a:cs typeface="Arial"/>
            </a:endParaRPr>
          </a:p>
          <a:p>
            <a:pPr marL="756285" marR="156845" lvl="1" indent="-287020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Individual comments and problems are discussed and a set of action  items to address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problems 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established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394" y="3562173"/>
            <a:ext cx="8404860" cy="2593340"/>
            <a:chOff x="309394" y="3562173"/>
            <a:chExt cx="8404860" cy="2593340"/>
          </a:xfrm>
        </p:grpSpPr>
        <p:sp>
          <p:nvSpPr>
            <p:cNvPr id="5" name="object 5"/>
            <p:cNvSpPr/>
            <p:nvPr/>
          </p:nvSpPr>
          <p:spPr>
            <a:xfrm>
              <a:off x="309394" y="3562173"/>
              <a:ext cx="8404597" cy="2593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3949" y="4214812"/>
              <a:ext cx="4154804" cy="1173480"/>
            </a:xfrm>
            <a:custGeom>
              <a:avLst/>
              <a:gdLst/>
              <a:ahLst/>
              <a:cxnLst/>
              <a:rect l="l" t="t" r="r" b="b"/>
              <a:pathLst>
                <a:path w="4154804" h="1173479">
                  <a:moveTo>
                    <a:pt x="0" y="1173162"/>
                  </a:moveTo>
                  <a:lnTo>
                    <a:pt x="4154551" y="1173162"/>
                  </a:lnTo>
                  <a:lnTo>
                    <a:pt x="4154551" y="0"/>
                  </a:lnTo>
                  <a:lnTo>
                    <a:pt x="0" y="0"/>
                  </a:lnTo>
                  <a:lnTo>
                    <a:pt x="0" y="117316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71881"/>
            <a:ext cx="4838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Typical Review / Inspection Steps</a:t>
            </a:r>
            <a:r>
              <a:rPr sz="2500" spc="95" dirty="0"/>
              <a:t> </a:t>
            </a:r>
            <a:r>
              <a:rPr sz="2500" dirty="0"/>
              <a:t>(3)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37768" y="1473453"/>
            <a:ext cx="7867650" cy="198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Follow-up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chair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review checks that the agreed action items have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been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carried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Revise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Requirements document is revised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reflect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agreed action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At this </a:t>
            </a:r>
            <a:r>
              <a:rPr sz="1800" spc="-5" dirty="0">
                <a:latin typeface="Arial"/>
                <a:cs typeface="Arial"/>
              </a:rPr>
              <a:t>stage, </a:t>
            </a:r>
            <a:r>
              <a:rPr sz="1800" dirty="0">
                <a:latin typeface="Arial"/>
                <a:cs typeface="Arial"/>
              </a:rPr>
              <a:t>it may </a:t>
            </a:r>
            <a:r>
              <a:rPr sz="1800" spc="-5" dirty="0">
                <a:latin typeface="Arial"/>
                <a:cs typeface="Arial"/>
              </a:rPr>
              <a:t>be accepted or </a:t>
            </a:r>
            <a:r>
              <a:rPr sz="1800" dirty="0">
                <a:latin typeface="Arial"/>
                <a:cs typeface="Arial"/>
              </a:rPr>
              <a:t>it may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re-reviewed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425" y="3402012"/>
            <a:ext cx="8695055" cy="2964180"/>
            <a:chOff x="225425" y="3402012"/>
            <a:chExt cx="8695055" cy="2964180"/>
          </a:xfrm>
        </p:grpSpPr>
        <p:sp>
          <p:nvSpPr>
            <p:cNvPr id="5" name="object 5"/>
            <p:cNvSpPr/>
            <p:nvPr/>
          </p:nvSpPr>
          <p:spPr>
            <a:xfrm>
              <a:off x="225425" y="3402012"/>
              <a:ext cx="8694674" cy="288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9475" y="5178425"/>
              <a:ext cx="4154804" cy="1173480"/>
            </a:xfrm>
            <a:custGeom>
              <a:avLst/>
              <a:gdLst/>
              <a:ahLst/>
              <a:cxnLst/>
              <a:rect l="l" t="t" r="r" b="b"/>
              <a:pathLst>
                <a:path w="4154804" h="1173479">
                  <a:moveTo>
                    <a:pt x="0" y="1173162"/>
                  </a:moveTo>
                  <a:lnTo>
                    <a:pt x="4154551" y="1173162"/>
                  </a:lnTo>
                  <a:lnTo>
                    <a:pt x="4154551" y="0"/>
                  </a:lnTo>
                  <a:lnTo>
                    <a:pt x="0" y="0"/>
                  </a:lnTo>
                  <a:lnTo>
                    <a:pt x="0" y="117316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500620" cy="525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Review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Team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833755" indent="-342900">
              <a:lnSpc>
                <a:spcPct val="100000"/>
              </a:lnSpc>
              <a:buClr>
                <a:srgbClr val="CCCC99"/>
              </a:buClr>
              <a:buSzPct val="69354"/>
              <a:buChar char="•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Reviews should involve a </a:t>
            </a:r>
            <a:r>
              <a:rPr sz="3100" spc="-10" dirty="0">
                <a:latin typeface="Arial"/>
                <a:cs typeface="Arial"/>
              </a:rPr>
              <a:t>number </a:t>
            </a:r>
            <a:r>
              <a:rPr sz="3100" spc="-5" dirty="0">
                <a:latin typeface="Arial"/>
                <a:cs typeface="Arial"/>
              </a:rPr>
              <a:t>of  stakeholders drawn from different  backgrounds</a:t>
            </a:r>
            <a:endParaRPr sz="3100">
              <a:latin typeface="Arial"/>
              <a:cs typeface="Arial"/>
            </a:endParaRPr>
          </a:p>
          <a:p>
            <a:pPr marL="469265">
              <a:lnSpc>
                <a:spcPts val="3895"/>
              </a:lnSpc>
            </a:pPr>
            <a:r>
              <a:rPr sz="3900" spc="10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600" spc="10" dirty="0">
                <a:latin typeface="Arial"/>
                <a:cs typeface="Arial"/>
              </a:rPr>
              <a:t>People </a:t>
            </a:r>
            <a:r>
              <a:rPr sz="2600" dirty="0">
                <a:latin typeface="Arial"/>
                <a:cs typeface="Arial"/>
              </a:rPr>
              <a:t>from different backgrounds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bring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655"/>
              </a:lnSpc>
            </a:pPr>
            <a:r>
              <a:rPr sz="2600" dirty="0">
                <a:latin typeface="Arial"/>
                <a:cs typeface="Arial"/>
              </a:rPr>
              <a:t>different skills and knowledge to the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</a:t>
            </a:r>
            <a:endParaRPr sz="2600">
              <a:latin typeface="Arial"/>
              <a:cs typeface="Arial"/>
            </a:endParaRPr>
          </a:p>
          <a:p>
            <a:pPr marL="756285" marR="5080" indent="-287020">
              <a:lnSpc>
                <a:spcPct val="92300"/>
              </a:lnSpc>
              <a:spcBef>
                <a:spcPts val="25"/>
              </a:spcBef>
            </a:pPr>
            <a:r>
              <a:rPr sz="3900" spc="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600" spc="5" dirty="0">
                <a:latin typeface="Arial"/>
                <a:cs typeface="Arial"/>
              </a:rPr>
              <a:t>Stakeholders </a:t>
            </a:r>
            <a:r>
              <a:rPr sz="2600" dirty="0">
                <a:latin typeface="Arial"/>
                <a:cs typeface="Arial"/>
              </a:rPr>
              <a:t>feel involved 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 process  and develop an understanding of the needs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ts val="2785"/>
              </a:lnSpc>
            </a:pPr>
            <a:r>
              <a:rPr sz="2600" dirty="0">
                <a:latin typeface="Arial"/>
                <a:cs typeface="Arial"/>
              </a:rPr>
              <a:t>other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stakeholders</a:t>
            </a:r>
            <a:endParaRPr sz="2600">
              <a:latin typeface="Arial"/>
              <a:cs typeface="Arial"/>
            </a:endParaRPr>
          </a:p>
          <a:p>
            <a:pPr marL="756285" marR="104139" indent="-287020">
              <a:lnSpc>
                <a:spcPct val="92300"/>
              </a:lnSpc>
              <a:spcBef>
                <a:spcPts val="20"/>
              </a:spcBef>
            </a:pPr>
            <a:r>
              <a:rPr sz="3900" spc="1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600" spc="15" dirty="0">
                <a:latin typeface="Arial"/>
                <a:cs typeface="Arial"/>
              </a:rPr>
              <a:t>Review </a:t>
            </a:r>
            <a:r>
              <a:rPr sz="2600" dirty="0">
                <a:latin typeface="Arial"/>
                <a:cs typeface="Arial"/>
              </a:rPr>
              <a:t>team should always involve at least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domain expert and a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849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Review – </a:t>
            </a:r>
            <a:r>
              <a:rPr dirty="0"/>
              <a:t>Problem</a:t>
            </a:r>
            <a:r>
              <a:rPr spc="-40" dirty="0"/>
              <a:t> </a:t>
            </a:r>
            <a:r>
              <a:rPr spc="-5" dirty="0"/>
              <a:t>Categorization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77798"/>
            <a:ext cx="7281545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200"/>
              </a:lnSpc>
              <a:spcBef>
                <a:spcPts val="95"/>
              </a:spcBef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Requirements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clarification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768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 may be badly expressed or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have  accidentally omitted information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has been collected during  requirements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elicitation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85"/>
              </a:lnSpc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Missing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270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Some information is missing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requirements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00"/>
              </a:lnSpc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Requirements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conflict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226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There is a significant conflict </a:t>
            </a:r>
            <a:r>
              <a:rPr sz="1800" spc="-10" dirty="0">
                <a:latin typeface="Arial"/>
                <a:cs typeface="Arial"/>
              </a:rPr>
              <a:t>between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60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stakeholders involved must negotiate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resolve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conflict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00"/>
              </a:lnSpc>
              <a:buClr>
                <a:srgbClr val="CCCC99"/>
              </a:buClr>
              <a:buSzPct val="68181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Unrealistic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requirement</a:t>
            </a:r>
            <a:endParaRPr sz="2200">
              <a:latin typeface="Arial"/>
              <a:cs typeface="Arial"/>
            </a:endParaRPr>
          </a:p>
          <a:p>
            <a:pPr marL="756285" marR="154305" lvl="1" indent="-287020">
              <a:lnSpc>
                <a:spcPct val="73800"/>
              </a:lnSpc>
              <a:spcBef>
                <a:spcPts val="405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 does not appear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implementable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technology available or given other constraints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03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Stakeholders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consulted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decide how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1855"/>
              </a:lnSpc>
            </a:pPr>
            <a:r>
              <a:rPr sz="1800" spc="-5" dirty="0">
                <a:latin typeface="Arial"/>
                <a:cs typeface="Arial"/>
              </a:rPr>
              <a:t>requirement more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realistic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15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Pre-Review</a:t>
            </a:r>
            <a:r>
              <a:rPr spc="-5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796099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325" indent="-343535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Reviews can be expensive because they involve many people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  several hours reading and checking the requirements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We can reduce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cost by asking someone to make a first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called 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pre-review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Check the document and look for straightforward problems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  as missing requirements (sections), lack of conformance to  standards, typographical errors,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3820" y="4071669"/>
            <a:ext cx="6708260" cy="1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96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Fagan Inspection</a:t>
            </a:r>
            <a:r>
              <a:rPr spc="-5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3581"/>
            <a:ext cx="759015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Formal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structured inspection</a:t>
            </a:r>
            <a:r>
              <a:rPr sz="3100" spc="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process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4652" y="1830260"/>
            <a:ext cx="6857746" cy="4740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7383" y="5338368"/>
            <a:ext cx="2566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9CC00"/>
                </a:solidFill>
                <a:latin typeface="Times New Roman"/>
                <a:cs typeface="Times New Roman"/>
              </a:rPr>
              <a:t>Note: the boss is</a:t>
            </a:r>
            <a:r>
              <a:rPr sz="2000" b="1" spc="-90" dirty="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99CC00"/>
                </a:solidFill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99CC00"/>
                </a:solidFill>
                <a:latin typeface="Times New Roman"/>
                <a:cs typeface="Times New Roman"/>
              </a:rPr>
              <a:t>involved in the</a:t>
            </a:r>
            <a:r>
              <a:rPr sz="2000" b="1" spc="-135" dirty="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99CC00"/>
                </a:solidFill>
                <a:latin typeface="Times New Roman"/>
                <a:cs typeface="Times New Roman"/>
              </a:rPr>
              <a:t>process!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966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Fagan Inspection</a:t>
            </a:r>
            <a:r>
              <a:rPr spc="-50" dirty="0"/>
              <a:t> </a:t>
            </a:r>
            <a:r>
              <a:rPr dirty="0"/>
              <a:t>(2)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84705" y="2366899"/>
            <a:ext cx="918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focu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1171702"/>
            <a:ext cx="7045959" cy="27228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Clr>
                <a:srgbClr val="CCCC99"/>
              </a:buClr>
              <a:buSzPct val="68750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Characterized by rules on who should participate,  how many reviewers should participate, and what  roles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should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play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ts val="260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Not more than 2 hours at a </a:t>
            </a:r>
            <a:r>
              <a:rPr sz="2000" spc="-5" dirty="0">
                <a:latin typeface="Arial"/>
                <a:cs typeface="Arial"/>
              </a:rPr>
              <a:t>time, </a:t>
            </a:r>
            <a:r>
              <a:rPr sz="2000" dirty="0">
                <a:latin typeface="Arial"/>
                <a:cs typeface="Arial"/>
              </a:rPr>
              <a:t>to keep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participants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3000"/>
              </a:lnSpc>
              <a:spcBef>
                <a:spcPts val="720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3 to 5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reviewers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40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Author serves as the presenter of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90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Metrics 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collected</a:t>
            </a:r>
            <a:endParaRPr sz="2000">
              <a:latin typeface="Arial"/>
              <a:cs typeface="Arial"/>
            </a:endParaRPr>
          </a:p>
          <a:p>
            <a:pPr marL="1155065" lvl="2" indent="-229235">
              <a:lnSpc>
                <a:spcPts val="1945"/>
              </a:lnSpc>
              <a:buSzPct val="150000"/>
              <a:buChar char="•"/>
              <a:tabLst>
                <a:tab pos="1155700" algn="l"/>
              </a:tabLst>
            </a:pPr>
            <a:r>
              <a:rPr sz="1700" spc="-5" dirty="0">
                <a:latin typeface="Arial"/>
                <a:cs typeface="Arial"/>
              </a:rPr>
              <a:t>Important: the author’s </a:t>
            </a:r>
            <a:r>
              <a:rPr sz="1700" dirty="0">
                <a:latin typeface="Arial"/>
                <a:cs typeface="Arial"/>
              </a:rPr>
              <a:t>supervisor </a:t>
            </a:r>
            <a:r>
              <a:rPr sz="1700" spc="-5" dirty="0">
                <a:latin typeface="Arial"/>
                <a:cs typeface="Arial"/>
              </a:rPr>
              <a:t>does not participate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3795140"/>
            <a:ext cx="7056120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inspection and does not have access </a:t>
            </a:r>
            <a:r>
              <a:rPr sz="1700" spc="-10" dirty="0">
                <a:latin typeface="Arial"/>
                <a:cs typeface="Arial"/>
              </a:rPr>
              <a:t>to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698500" indent="-228600">
              <a:lnSpc>
                <a:spcPts val="1535"/>
              </a:lnSpc>
              <a:spcBef>
                <a:spcPts val="5"/>
              </a:spcBef>
              <a:buSzPct val="150000"/>
              <a:buChar char="•"/>
              <a:tabLst>
                <a:tab pos="698500" algn="l"/>
              </a:tabLst>
            </a:pPr>
            <a:r>
              <a:rPr sz="1700" spc="5" dirty="0">
                <a:latin typeface="Arial"/>
                <a:cs typeface="Arial"/>
              </a:rPr>
              <a:t>This </a:t>
            </a:r>
            <a:r>
              <a:rPr sz="1700" dirty="0">
                <a:latin typeface="Arial"/>
                <a:cs typeface="Arial"/>
              </a:rPr>
              <a:t>is not an </a:t>
            </a:r>
            <a:r>
              <a:rPr sz="1700" spc="-5" dirty="0">
                <a:latin typeface="Arial"/>
                <a:cs typeface="Arial"/>
              </a:rPr>
              <a:t>employee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evaluation</a:t>
            </a:r>
            <a:endParaRPr sz="1700">
              <a:latin typeface="Arial"/>
              <a:cs typeface="Arial"/>
            </a:endParaRPr>
          </a:p>
          <a:p>
            <a:pPr marL="299085" marR="5080" indent="-287020">
              <a:lnSpc>
                <a:spcPct val="738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Moderator is responsible for initiating the inspection,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leading  the meeting, and ensuring issues found are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fixed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ts val="2005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reviewers need to prepare themselves using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checklists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ts val="300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Issues are recorded in special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312659" cy="454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Fagan Inspection</a:t>
            </a:r>
            <a:r>
              <a:rPr sz="2800" spc="-3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(3)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132715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The inspection meeting is like a  brainstorming </a:t>
            </a:r>
            <a:r>
              <a:rPr sz="3100" spc="-10" dirty="0">
                <a:latin typeface="Arial"/>
                <a:cs typeface="Arial"/>
              </a:rPr>
              <a:t>session </a:t>
            </a:r>
            <a:r>
              <a:rPr sz="3100" spc="-5" dirty="0">
                <a:latin typeface="Arial"/>
                <a:cs typeface="Arial"/>
              </a:rPr>
              <a:t>to identify  (potential)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problems</a:t>
            </a:r>
            <a:endParaRPr sz="3100">
              <a:latin typeface="Arial"/>
              <a:cs typeface="Arial"/>
            </a:endParaRPr>
          </a:p>
          <a:p>
            <a:pPr marL="355600" marR="28702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Re-inspection if &gt; 5% of the document  </a:t>
            </a:r>
            <a:r>
              <a:rPr sz="3100" spc="-10" dirty="0">
                <a:latin typeface="Arial"/>
                <a:cs typeface="Arial"/>
              </a:rPr>
              <a:t>change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Some variants are less tolerant... too easy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introduce new errors when correcting the  previous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ones!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384" y="1296590"/>
            <a:ext cx="6740077" cy="430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14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Active</a:t>
            </a:r>
            <a:r>
              <a:rPr spc="-80" dirty="0"/>
              <a:t> </a:t>
            </a:r>
            <a:r>
              <a:rPr spc="-5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6392" y="3527297"/>
            <a:ext cx="6196965" cy="27216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1609090" indent="-342900" algn="just">
              <a:lnSpc>
                <a:spcPts val="2810"/>
              </a:lnSpc>
              <a:spcBef>
                <a:spcPts val="455"/>
              </a:spcBef>
              <a:buClr>
                <a:srgbClr val="CCCC99"/>
              </a:buClr>
              <a:buSzPct val="69230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Reviewer is asked to use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specification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ts val="2810"/>
              </a:lnSpc>
              <a:spcBef>
                <a:spcPts val="620"/>
              </a:spcBef>
              <a:buClr>
                <a:srgbClr val="CCCC99"/>
              </a:buClr>
              <a:buSzPct val="69230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Author poses questions for the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reviewer  to answer that can be answered only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  reading 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document</a:t>
            </a:r>
            <a:endParaRPr sz="2600">
              <a:latin typeface="Arial"/>
              <a:cs typeface="Arial"/>
            </a:endParaRPr>
          </a:p>
          <a:p>
            <a:pPr marL="355600" marR="1130300" indent="-342900" algn="just">
              <a:lnSpc>
                <a:spcPts val="2810"/>
              </a:lnSpc>
              <a:spcBef>
                <a:spcPts val="620"/>
              </a:spcBef>
              <a:buClr>
                <a:srgbClr val="CCCC99"/>
              </a:buClr>
              <a:buSzPct val="69230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Author may also ask reviewer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simulate a set of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scenarios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242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Review Checklists</a:t>
            </a:r>
            <a:r>
              <a:rPr spc="-50" dirty="0"/>
              <a:t> </a:t>
            </a:r>
            <a:r>
              <a:rPr spc="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03706"/>
            <a:ext cx="7334250" cy="452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705"/>
              </a:lnSpc>
              <a:spcBef>
                <a:spcPts val="105"/>
              </a:spcBef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Essential tool for an effective review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ts val="301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List common problem areas and guide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reviewers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319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May include </a:t>
            </a:r>
            <a:r>
              <a:rPr sz="2200" dirty="0">
                <a:latin typeface="Arial"/>
                <a:cs typeface="Arial"/>
              </a:rPr>
              <a:t>questions </a:t>
            </a:r>
            <a:r>
              <a:rPr sz="2200" spc="-5" dirty="0">
                <a:latin typeface="Arial"/>
                <a:cs typeface="Arial"/>
              </a:rPr>
              <a:t>an several quality aspects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756285" marR="123825">
              <a:lnSpc>
                <a:spcPts val="2380"/>
              </a:lnSpc>
              <a:spcBef>
                <a:spcPts val="50"/>
              </a:spcBef>
            </a:pPr>
            <a:r>
              <a:rPr sz="2200" spc="-5" dirty="0">
                <a:latin typeface="Arial"/>
                <a:cs typeface="Arial"/>
              </a:rPr>
              <a:t>the document: comprehensibility, redundancy,  completeness, ambiguity, consistency, organization,  standards compliance, traceability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810"/>
              </a:lnSpc>
              <a:spcBef>
                <a:spcPts val="620"/>
              </a:spcBef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There are general checklists and checklists for  particular modeling and specification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languages</a:t>
            </a:r>
            <a:endParaRPr sz="2600">
              <a:latin typeface="Arial"/>
              <a:cs typeface="Arial"/>
            </a:endParaRPr>
          </a:p>
          <a:p>
            <a:pPr marL="355600" marR="280670" indent="-342900">
              <a:lnSpc>
                <a:spcPts val="2810"/>
              </a:lnSpc>
              <a:spcBef>
                <a:spcPts val="620"/>
              </a:spcBef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Checklists are supposed to be developed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maintained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CC99"/>
              </a:buClr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See example on course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website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Khái </a:t>
            </a:r>
            <a:r>
              <a:rPr spc="-5" dirty="0"/>
              <a:t>niệm Requirements </a:t>
            </a:r>
            <a:r>
              <a:rPr spc="-10" dirty="0"/>
              <a:t>Verification</a:t>
            </a:r>
            <a:r>
              <a:rPr spc="5" dirty="0"/>
              <a:t> </a:t>
            </a:r>
            <a:r>
              <a:rPr spc="-5" dirty="0"/>
              <a:t>and</a:t>
            </a:r>
          </a:p>
          <a:p>
            <a:pPr marL="88900">
              <a:lnSpc>
                <a:spcPct val="100000"/>
              </a:lnSpc>
              <a:tabLst>
                <a:tab pos="523240" algn="l"/>
                <a:tab pos="7784465" algn="l"/>
              </a:tabLst>
            </a:pPr>
            <a:r>
              <a:rPr u="heavy" spc="-5" dirty="0">
                <a:uFill>
                  <a:solidFill>
                    <a:srgbClr val="336666"/>
                  </a:solidFill>
                </a:uFill>
              </a:rPr>
              <a:t> 	Validation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3197" y="643638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71701"/>
            <a:ext cx="8322309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Validation </a:t>
            </a:r>
            <a:r>
              <a:rPr sz="2400" b="1" dirty="0">
                <a:latin typeface="Arial"/>
                <a:cs typeface="Arial"/>
              </a:rPr>
              <a:t>(xác </a:t>
            </a:r>
            <a:r>
              <a:rPr sz="2400" b="1" spc="-5" dirty="0">
                <a:latin typeface="Arial"/>
                <a:cs typeface="Arial"/>
              </a:rPr>
              <a:t>nhậ</a:t>
            </a:r>
            <a:r>
              <a:rPr sz="2400" spc="-5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469900" marR="8445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tính </a:t>
            </a:r>
            <a:r>
              <a:rPr sz="2400" spc="-5" dirty="0">
                <a:latin typeface="Arial"/>
                <a:cs typeface="Arial"/>
              </a:rPr>
              <a:t>nhất quán </a:t>
            </a:r>
            <a:r>
              <a:rPr sz="2400" dirty="0">
                <a:latin typeface="Arial"/>
                <a:cs typeface="Arial"/>
              </a:rPr>
              <a:t>của các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 yêu cầu của các  sản </a:t>
            </a:r>
            <a:r>
              <a:rPr sz="2400" spc="-5" dirty="0">
                <a:latin typeface="Arial"/>
                <a:cs typeface="Arial"/>
              </a:rPr>
              <a:t>phẩm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đang phát </a:t>
            </a:r>
            <a:r>
              <a:rPr sz="2400" dirty="0">
                <a:latin typeface="Arial"/>
                <a:cs typeface="Arial"/>
              </a:rPr>
              <a:t>triển ( </a:t>
            </a:r>
            <a:r>
              <a:rPr sz="2400" spc="-5" dirty="0">
                <a:latin typeface="Arial"/>
                <a:cs typeface="Arial"/>
              </a:rPr>
              <a:t>thiết kế,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...)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với các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 kĩ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thuật.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Verification </a:t>
            </a:r>
            <a:r>
              <a:rPr sz="2400" b="1" dirty="0">
                <a:latin typeface="Arial"/>
                <a:cs typeface="Arial"/>
              </a:rPr>
              <a:t>(kiểm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chứng)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tra các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tả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với yêu cầu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  mục tiêu của các </a:t>
            </a:r>
            <a:r>
              <a:rPr sz="2400" spc="-5" dirty="0">
                <a:latin typeface="Arial"/>
                <a:cs typeface="Arial"/>
              </a:rPr>
              <a:t>bên liên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6468745" cy="195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Requirements Review Checklists</a:t>
            </a:r>
            <a:r>
              <a:rPr sz="2800" spc="-3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lr>
                <a:srgbClr val="CCCC99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elements in a requirements review  checklist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265"/>
              </a:lnSpc>
            </a:pPr>
            <a:r>
              <a:rPr sz="3000" dirty="0">
                <a:solidFill>
                  <a:srgbClr val="96CDCC"/>
                </a:solidFill>
                <a:latin typeface="Arial"/>
                <a:cs typeface="Arial"/>
              </a:rPr>
              <a:t>– </a:t>
            </a:r>
            <a:r>
              <a:rPr sz="2000" dirty="0">
                <a:latin typeface="Arial"/>
                <a:cs typeface="Arial"/>
              </a:rPr>
              <a:t>Comprehensibility – can readers of the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R="251460" algn="ctr">
              <a:lnSpc>
                <a:spcPts val="2060"/>
              </a:lnSpc>
            </a:pPr>
            <a:r>
              <a:rPr sz="2000" dirty="0">
                <a:latin typeface="Arial"/>
                <a:cs typeface="Arial"/>
              </a:rPr>
              <a:t>understand what the requirements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84705" y="2622931"/>
            <a:ext cx="283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requirements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2301109"/>
            <a:ext cx="6916420" cy="120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332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Redundancy – is information unnecessarily repeated 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 marR="415290" indent="-287020">
              <a:lnSpc>
                <a:spcPct val="73800"/>
              </a:lnSpc>
              <a:spcBef>
                <a:spcPts val="1660"/>
              </a:spcBef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Completeness – does the checker know of any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missing  requirements or is there any information missing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705" y="3415360"/>
            <a:ext cx="4083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individual requirement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descriptions?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705" y="4451984"/>
            <a:ext cx="1652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requi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3720465"/>
            <a:ext cx="6929755" cy="18554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9085" marR="262255" indent="-287020">
              <a:lnSpc>
                <a:spcPct val="73800"/>
              </a:lnSpc>
              <a:spcBef>
                <a:spcPts val="45"/>
              </a:spcBef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Ambiguity – are the requirements expressed using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  which are clearly defined? Could readers from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backgrounds make different interpretations of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76900"/>
              </a:lnSpc>
              <a:spcBef>
                <a:spcPts val="1750"/>
              </a:spcBef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Consistency – do the descriptions of different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  include contradictions? Are there contradictions between  individual requirements and overall system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7497"/>
            <a:ext cx="773430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Requirements Review Checklists</a:t>
            </a:r>
            <a:r>
              <a:rPr sz="2800" spc="-2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40808"/>
                </a:solidFill>
                <a:latin typeface="Times New Roman"/>
                <a:cs typeface="Times New Roman"/>
              </a:rPr>
              <a:t>(3)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ts val="3035"/>
              </a:lnSpc>
              <a:spcBef>
                <a:spcPts val="2555"/>
              </a:spcBef>
              <a:buClr>
                <a:srgbClr val="CCCC99"/>
              </a:buClr>
              <a:buSzPct val="68965"/>
              <a:buChar char="•"/>
              <a:tabLst>
                <a:tab pos="355600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Sample </a:t>
            </a:r>
            <a:r>
              <a:rPr sz="2900" spc="-5" dirty="0">
                <a:latin typeface="Arial"/>
                <a:cs typeface="Arial"/>
              </a:rPr>
              <a:t>of </a:t>
            </a:r>
            <a:r>
              <a:rPr sz="2900" dirty="0">
                <a:latin typeface="Arial"/>
                <a:cs typeface="Arial"/>
              </a:rPr>
              <a:t>elements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(cont’d)</a:t>
            </a:r>
            <a:endParaRPr sz="2900">
              <a:latin typeface="Arial"/>
              <a:cs typeface="Arial"/>
            </a:endParaRPr>
          </a:p>
          <a:p>
            <a:pPr marL="756285" marR="72390" indent="-287020">
              <a:lnSpc>
                <a:spcPct val="87600"/>
              </a:lnSpc>
              <a:spcBef>
                <a:spcPts val="90"/>
              </a:spcBef>
            </a:pPr>
            <a:r>
              <a:rPr sz="3600" spc="1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15" dirty="0">
                <a:latin typeface="Arial"/>
                <a:cs typeface="Arial"/>
              </a:rPr>
              <a:t>Organisation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document </a:t>
            </a:r>
            <a:r>
              <a:rPr sz="2400" dirty="0">
                <a:latin typeface="Arial"/>
                <a:cs typeface="Arial"/>
              </a:rPr>
              <a:t>structured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  sensible way? </a:t>
            </a:r>
            <a:r>
              <a:rPr sz="2400" dirty="0">
                <a:latin typeface="Arial"/>
                <a:cs typeface="Arial"/>
              </a:rPr>
              <a:t>Are the </a:t>
            </a:r>
            <a:r>
              <a:rPr sz="2400" spc="-5" dirty="0">
                <a:latin typeface="Arial"/>
                <a:cs typeface="Arial"/>
              </a:rPr>
              <a:t>descriptions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requirements  organised 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related requirements are  grouped?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3145"/>
              </a:lnSpc>
            </a:pPr>
            <a:r>
              <a:rPr sz="3600" spc="20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20" dirty="0">
                <a:latin typeface="Arial"/>
                <a:cs typeface="Arial"/>
              </a:rPr>
              <a:t>Conformance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standards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288290">
              <a:lnSpc>
                <a:spcPts val="2590"/>
              </a:lnSpc>
              <a:spcBef>
                <a:spcPts val="65"/>
              </a:spcBef>
            </a:pPr>
            <a:r>
              <a:rPr sz="2400" spc="-5" dirty="0">
                <a:latin typeface="Arial"/>
                <a:cs typeface="Arial"/>
              </a:rPr>
              <a:t>document and individual requirements conform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defined standards?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departures </a:t>
            </a:r>
            <a:r>
              <a:rPr sz="2400" dirty="0">
                <a:latin typeface="Arial"/>
                <a:cs typeface="Arial"/>
              </a:rPr>
              <a:t>from the  </a:t>
            </a:r>
            <a:r>
              <a:rPr sz="2400" spc="-5" dirty="0">
                <a:latin typeface="Arial"/>
                <a:cs typeface="Arial"/>
              </a:rPr>
              <a:t>standards </a:t>
            </a:r>
            <a:r>
              <a:rPr sz="2400" dirty="0">
                <a:latin typeface="Arial"/>
                <a:cs typeface="Arial"/>
              </a:rPr>
              <a:t>justified?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3600" spc="15" dirty="0">
                <a:solidFill>
                  <a:srgbClr val="96CDCC"/>
                </a:solidFill>
                <a:latin typeface="Arial"/>
                <a:cs typeface="Arial"/>
              </a:rPr>
              <a:t>–</a:t>
            </a:r>
            <a:r>
              <a:rPr sz="2400" spc="15" dirty="0">
                <a:latin typeface="Arial"/>
                <a:cs typeface="Arial"/>
              </a:rPr>
              <a:t>Traceability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are requirements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unambiguously</a:t>
            </a:r>
            <a:endParaRPr sz="2400">
              <a:latin typeface="Arial"/>
              <a:cs typeface="Arial"/>
            </a:endParaRPr>
          </a:p>
          <a:p>
            <a:pPr marL="756285" marR="1123315">
              <a:lnSpc>
                <a:spcPct val="90000"/>
              </a:lnSpc>
              <a:spcBef>
                <a:spcPts val="25"/>
              </a:spcBef>
            </a:pPr>
            <a:r>
              <a:rPr sz="2400" spc="-5" dirty="0">
                <a:latin typeface="Arial"/>
                <a:cs typeface="Arial"/>
              </a:rPr>
              <a:t>identified?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they include links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related  requirements and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reasons why these  requirements have been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included?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1881"/>
            <a:ext cx="7203440" cy="270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40808"/>
                </a:solidFill>
                <a:latin typeface="Times New Roman"/>
                <a:cs typeface="Times New Roman"/>
              </a:rPr>
              <a:t>Comments </a:t>
            </a: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on Reviews and</a:t>
            </a:r>
            <a:r>
              <a:rPr sz="2500" spc="9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Inspections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70"/>
              </a:lnSpc>
              <a:spcBef>
                <a:spcPts val="5"/>
              </a:spcBef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Advantages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ts val="275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Effective (even after considering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cost)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64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Allow finding sources of errors (not only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symptoms)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73800"/>
              </a:lnSpc>
              <a:spcBef>
                <a:spcPts val="375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Requirements authors are more attentive when they  know their work will be closely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reviewed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SzPct val="150000"/>
              <a:buChar char="•"/>
              <a:tabLst>
                <a:tab pos="1156335" algn="l"/>
              </a:tabLst>
            </a:pPr>
            <a:r>
              <a:rPr sz="1900" spc="-5" dirty="0">
                <a:latin typeface="Arial"/>
                <a:cs typeface="Arial"/>
              </a:rPr>
              <a:t>Encourage them to conform to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standards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3756" y="4461128"/>
            <a:ext cx="645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time)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125850"/>
            <a:ext cx="7542530" cy="205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7020">
              <a:lnSpc>
                <a:spcPts val="2295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Familiarize large groups with the requirements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(buy-in)</a:t>
            </a:r>
            <a:endParaRPr sz="2200">
              <a:latin typeface="Arial"/>
              <a:cs typeface="Arial"/>
            </a:endParaRPr>
          </a:p>
          <a:p>
            <a:pPr marL="756285" indent="-287020">
              <a:lnSpc>
                <a:spcPts val="319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Diffusion of knowledge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460"/>
              </a:lnSpc>
              <a:buClr>
                <a:srgbClr val="CCCC99"/>
              </a:buClr>
              <a:buSzPct val="69230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Risks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ts val="3410"/>
              </a:lnSpc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Reviews can be dull and draining (need to be limited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0"/>
              </a:spcBef>
              <a:buClr>
                <a:srgbClr val="96CDCC"/>
              </a:buClr>
              <a:buSzPct val="150000"/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Time consuming and expensive (but </a:t>
            </a:r>
            <a:r>
              <a:rPr sz="2200" dirty="0">
                <a:latin typeface="Arial"/>
                <a:cs typeface="Arial"/>
              </a:rPr>
              <a:t>usually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cheaper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5065014"/>
            <a:ext cx="2919730" cy="105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>
              <a:lnSpc>
                <a:spcPts val="209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than the alternative)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75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Personality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3300"/>
              </a:lnSpc>
              <a:buClr>
                <a:srgbClr val="96CDCC"/>
              </a:buClr>
              <a:buSzPct val="150000"/>
              <a:buChar char="–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Office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politics…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714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Model-based (formal) Verification and</a:t>
            </a:r>
            <a:r>
              <a:rPr spc="50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44853"/>
            <a:ext cx="8290559" cy="452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Modeling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paradigms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Entity-Relationship modeling – e.g. UML Class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  <a:p>
            <a:pPr marL="756285" marR="13081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Workflow modeling notations – there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many different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“dialects”,  such as UML Activity diagrams, UCM, BPML, </a:t>
            </a:r>
            <a:r>
              <a:rPr sz="2000" spc="-5" dirty="0">
                <a:latin typeface="Arial"/>
                <a:cs typeface="Arial"/>
              </a:rPr>
              <a:t>Petri </a:t>
            </a:r>
            <a:r>
              <a:rPr sz="2000" dirty="0">
                <a:latin typeface="Arial"/>
                <a:cs typeface="Arial"/>
              </a:rPr>
              <a:t>nets (a very  simple formal model), Colored </a:t>
            </a:r>
            <a:r>
              <a:rPr sz="2000" spc="-5" dirty="0">
                <a:latin typeface="Arial"/>
                <a:cs typeface="Arial"/>
              </a:rPr>
              <a:t>Petri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nets</a:t>
            </a:r>
            <a:endParaRPr sz="2000">
              <a:latin typeface="Arial"/>
              <a:cs typeface="Arial"/>
            </a:endParaRPr>
          </a:p>
          <a:p>
            <a:pPr marL="756285" marR="9334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machines – e.g. Finite </a:t>
            </a: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Machines (FSM – a very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simple  formal model), extended FSMs, such as UML </a:t>
            </a:r>
            <a:r>
              <a:rPr sz="2000" spc="-5" dirty="0">
                <a:latin typeface="Arial"/>
                <a:cs typeface="Arial"/>
              </a:rPr>
              <a:t>State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First-order logic – notations such as Z, VDM, UML-OCL,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9"/>
              </a:spcBef>
              <a:buSzPct val="150000"/>
              <a:buChar char="•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Can be used as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add-on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other paradigms above, by  providing information about data objects and relationships (possibly in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form of “assertions” or “invariants” that </a:t>
            </a:r>
            <a:r>
              <a:rPr sz="1800" spc="-10" dirty="0">
                <a:latin typeface="Arial"/>
                <a:cs typeface="Arial"/>
              </a:rPr>
              <a:t>hold </a:t>
            </a:r>
            <a:r>
              <a:rPr sz="1800" spc="-5" dirty="0">
                <a:latin typeface="Arial"/>
                <a:cs typeface="Arial"/>
              </a:rPr>
              <a:t>at certain points during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dynamic execution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model)</a:t>
            </a:r>
            <a:endParaRPr sz="1800">
              <a:latin typeface="Arial"/>
              <a:cs typeface="Arial"/>
            </a:endParaRPr>
          </a:p>
          <a:p>
            <a:pPr marL="1155700" marR="616585" lvl="2" indent="-228600">
              <a:lnSpc>
                <a:spcPct val="100000"/>
              </a:lnSpc>
              <a:spcBef>
                <a:spcPts val="434"/>
              </a:spcBef>
              <a:buSzPct val="150000"/>
              <a:buChar char="•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Can be used alone, expressing structural models and behavioral  models (there are many </a:t>
            </a:r>
            <a:r>
              <a:rPr sz="1800" spc="-10" dirty="0">
                <a:latin typeface="Arial"/>
                <a:cs typeface="Arial"/>
              </a:rPr>
              <a:t>examples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dirty="0">
                <a:latin typeface="Arial"/>
                <a:cs typeface="Arial"/>
              </a:rPr>
              <a:t>Z </a:t>
            </a:r>
            <a:r>
              <a:rPr sz="1800" spc="-5" dirty="0">
                <a:latin typeface="Arial"/>
                <a:cs typeface="Arial"/>
              </a:rPr>
              <a:t>for such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purpose)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34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 V&amp;V techniques and </a:t>
            </a:r>
            <a:r>
              <a:rPr dirty="0"/>
              <a:t>tools</a:t>
            </a:r>
            <a:r>
              <a:rPr spc="-35" dirty="0"/>
              <a:t> </a:t>
            </a:r>
            <a:r>
              <a:rPr spc="-5" dirty="0"/>
              <a:t>(i)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44853"/>
            <a:ext cx="7720965" cy="313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0" indent="-342900">
              <a:lnSpc>
                <a:spcPct val="100200"/>
              </a:lnSpc>
              <a:spcBef>
                <a:spcPts val="9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Available V&amp;V techniques will </a:t>
            </a:r>
            <a:r>
              <a:rPr sz="2400" dirty="0">
                <a:latin typeface="Arial"/>
                <a:cs typeface="Arial"/>
              </a:rPr>
              <a:t>vary from </a:t>
            </a:r>
            <a:r>
              <a:rPr sz="2400" spc="-5" dirty="0">
                <a:latin typeface="Arial"/>
                <a:cs typeface="Arial"/>
              </a:rPr>
              <a:t>one modeling  paradigms to another and will also depend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available tools </a:t>
            </a:r>
            <a:r>
              <a:rPr sz="1400" spc="-5" dirty="0">
                <a:latin typeface="Arial"/>
                <a:cs typeface="Arial"/>
              </a:rPr>
              <a:t>(that usually only apply </a:t>
            </a:r>
            <a:r>
              <a:rPr sz="1400" dirty="0">
                <a:latin typeface="Arial"/>
                <a:cs typeface="Arial"/>
              </a:rPr>
              <a:t>to a </a:t>
            </a:r>
            <a:r>
              <a:rPr sz="1400" spc="-5" dirty="0">
                <a:latin typeface="Arial"/>
                <a:cs typeface="Arial"/>
              </a:rPr>
              <a:t>particular </a:t>
            </a:r>
            <a:r>
              <a:rPr sz="1400" dirty="0">
                <a:latin typeface="Arial"/>
                <a:cs typeface="Arial"/>
              </a:rPr>
              <a:t>“dialect”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modeling  </a:t>
            </a:r>
            <a:r>
              <a:rPr sz="1400" dirty="0">
                <a:latin typeface="Arial"/>
                <a:cs typeface="Arial"/>
              </a:rPr>
              <a:t>paradigm)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2865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functions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provided through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Completeness checking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only according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certain syntax rules,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templates</a:t>
            </a:r>
            <a:endParaRPr sz="1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Consistency checking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1200" spc="-10" dirty="0">
                <a:latin typeface="Arial"/>
                <a:cs typeface="Arial"/>
              </a:rPr>
              <a:t>given </a:t>
            </a:r>
            <a:r>
              <a:rPr sz="1200" dirty="0">
                <a:latin typeface="Arial"/>
                <a:cs typeface="Arial"/>
              </a:rPr>
              <a:t>model M, </a:t>
            </a:r>
            <a:r>
              <a:rPr sz="1200" spc="-5" dirty="0">
                <a:latin typeface="Arial"/>
                <a:cs typeface="Arial"/>
              </a:rPr>
              <a:t>show </a:t>
            </a:r>
            <a:r>
              <a:rPr sz="1200" dirty="0">
                <a:latin typeface="Arial"/>
                <a:cs typeface="Arial"/>
              </a:rPr>
              <a:t>that M </a:t>
            </a:r>
            <a:r>
              <a:rPr sz="1200" spc="-5" dirty="0">
                <a:latin typeface="Arial"/>
                <a:cs typeface="Arial"/>
              </a:rPr>
              <a:t>does not imply a contradiction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756285">
              <a:lnSpc>
                <a:spcPts val="1430"/>
              </a:lnSpc>
              <a:spcBef>
                <a:spcPts val="25"/>
              </a:spcBef>
            </a:pPr>
            <a:r>
              <a:rPr sz="1200" dirty="0">
                <a:latin typeface="Arial"/>
                <a:cs typeface="Arial"/>
              </a:rPr>
              <a:t>does not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any other </a:t>
            </a:r>
            <a:r>
              <a:rPr sz="1200" spc="-5" dirty="0">
                <a:latin typeface="Arial"/>
                <a:cs typeface="Arial"/>
              </a:rPr>
              <a:t>undesirable general </a:t>
            </a:r>
            <a:r>
              <a:rPr sz="1200" dirty="0">
                <a:latin typeface="Arial"/>
                <a:cs typeface="Arial"/>
              </a:rPr>
              <a:t>property </a:t>
            </a:r>
            <a:r>
              <a:rPr sz="1200" spc="-5" dirty="0">
                <a:latin typeface="Arial"/>
                <a:cs typeface="Arial"/>
              </a:rPr>
              <a:t>(e.g. </a:t>
            </a:r>
            <a:r>
              <a:rPr sz="1200" dirty="0">
                <a:latin typeface="Arial"/>
                <a:cs typeface="Arial"/>
              </a:rPr>
              <a:t>deadlock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possibility)</a:t>
            </a:r>
            <a:endParaRPr sz="1200">
              <a:latin typeface="Arial"/>
              <a:cs typeface="Arial"/>
            </a:endParaRPr>
          </a:p>
          <a:p>
            <a:pPr marL="756285" lvl="1" indent="-287020">
              <a:lnSpc>
                <a:spcPts val="239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Refinement checking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1050" spc="-5" dirty="0">
                <a:latin typeface="Arial"/>
                <a:cs typeface="Arial"/>
              </a:rPr>
              <a:t>given two </a:t>
            </a:r>
            <a:r>
              <a:rPr sz="1050" dirty="0">
                <a:latin typeface="Arial"/>
                <a:cs typeface="Arial"/>
              </a:rPr>
              <a:t>models </a:t>
            </a:r>
            <a:r>
              <a:rPr sz="1050" spc="5" dirty="0">
                <a:latin typeface="Arial"/>
                <a:cs typeface="Arial"/>
              </a:rPr>
              <a:t>M </a:t>
            </a:r>
            <a:r>
              <a:rPr sz="105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M’, </a:t>
            </a:r>
            <a:r>
              <a:rPr sz="1050" dirty="0">
                <a:latin typeface="Arial"/>
                <a:cs typeface="Arial"/>
              </a:rPr>
              <a:t>show </a:t>
            </a:r>
            <a:r>
              <a:rPr sz="1050" spc="-5" dirty="0">
                <a:latin typeface="Arial"/>
                <a:cs typeface="Arial"/>
              </a:rPr>
              <a:t>that the properties </a:t>
            </a:r>
            <a:r>
              <a:rPr sz="1050" dirty="0">
                <a:latin typeface="Arial"/>
                <a:cs typeface="Arial"/>
              </a:rPr>
              <a:t>of </a:t>
            </a:r>
            <a:r>
              <a:rPr sz="1050" spc="5" dirty="0">
                <a:latin typeface="Arial"/>
                <a:cs typeface="Arial"/>
              </a:rPr>
              <a:t>M </a:t>
            </a:r>
            <a:r>
              <a:rPr sz="1050" dirty="0">
                <a:latin typeface="Arial"/>
                <a:cs typeface="Arial"/>
              </a:rPr>
              <a:t>imply</a:t>
            </a:r>
            <a:r>
              <a:rPr sz="1050" spc="-1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endParaRPr sz="10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latin typeface="Arial"/>
                <a:cs typeface="Arial"/>
              </a:rPr>
              <a:t>properties </a:t>
            </a:r>
            <a:r>
              <a:rPr sz="1050" dirty="0">
                <a:latin typeface="Arial"/>
                <a:cs typeface="Arial"/>
              </a:rPr>
              <a:t>of M’. This can be </a:t>
            </a:r>
            <a:r>
              <a:rPr sz="1050" spc="-5" dirty="0">
                <a:latin typeface="Arial"/>
                <a:cs typeface="Arial"/>
              </a:rPr>
              <a:t>used </a:t>
            </a:r>
            <a:r>
              <a:rPr sz="105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dirty="0">
                <a:solidFill>
                  <a:srgbClr val="336666"/>
                </a:solidFill>
                <a:latin typeface="Arial"/>
                <a:cs typeface="Arial"/>
              </a:rPr>
              <a:t>validation of </a:t>
            </a:r>
            <a:r>
              <a:rPr sz="1050" spc="-5" dirty="0">
                <a:solidFill>
                  <a:srgbClr val="336666"/>
                </a:solidFill>
                <a:latin typeface="Arial"/>
                <a:cs typeface="Arial"/>
              </a:rPr>
              <a:t>the system </a:t>
            </a:r>
            <a:r>
              <a:rPr sz="1050" dirty="0">
                <a:solidFill>
                  <a:srgbClr val="336666"/>
                </a:solidFill>
                <a:latin typeface="Arial"/>
                <a:cs typeface="Arial"/>
              </a:rPr>
              <a:t>specification </a:t>
            </a:r>
            <a:r>
              <a:rPr sz="1050" spc="10" dirty="0">
                <a:solidFill>
                  <a:srgbClr val="336666"/>
                </a:solidFill>
                <a:latin typeface="Arial"/>
                <a:cs typeface="Arial"/>
              </a:rPr>
              <a:t>S</a:t>
            </a:r>
            <a:r>
              <a:rPr sz="1050" spc="10" dirty="0">
                <a:latin typeface="Arial"/>
                <a:cs typeface="Arial"/>
              </a:rPr>
              <a:t>, </a:t>
            </a:r>
            <a:r>
              <a:rPr sz="1050" dirty="0">
                <a:latin typeface="Arial"/>
                <a:cs typeface="Arial"/>
              </a:rPr>
              <a:t>that is, showing that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 and S </a:t>
            </a:r>
            <a:r>
              <a:rPr sz="110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1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where </a:t>
            </a:r>
            <a:r>
              <a:rPr sz="1050" dirty="0">
                <a:latin typeface="Arial"/>
                <a:cs typeface="Arial"/>
              </a:rPr>
              <a:t>D </a:t>
            </a:r>
            <a:r>
              <a:rPr sz="1050" spc="-5" dirty="0">
                <a:latin typeface="Arial"/>
                <a:cs typeface="Arial"/>
              </a:rPr>
              <a:t>are the </a:t>
            </a:r>
            <a:r>
              <a:rPr sz="1050" dirty="0">
                <a:latin typeface="Arial"/>
                <a:cs typeface="Arial"/>
              </a:rPr>
              <a:t>domain </a:t>
            </a:r>
            <a:r>
              <a:rPr sz="1050" spc="-5" dirty="0">
                <a:latin typeface="Arial"/>
                <a:cs typeface="Arial"/>
              </a:rPr>
              <a:t>properties </a:t>
            </a:r>
            <a:r>
              <a:rPr sz="1050" dirty="0">
                <a:latin typeface="Arial"/>
                <a:cs typeface="Arial"/>
              </a:rPr>
              <a:t>and R </a:t>
            </a:r>
            <a:r>
              <a:rPr sz="1050" spc="-5" dirty="0">
                <a:latin typeface="Arial"/>
                <a:cs typeface="Arial"/>
              </a:rPr>
              <a:t>are the </a:t>
            </a:r>
            <a:r>
              <a:rPr sz="1050" dirty="0">
                <a:latin typeface="Arial"/>
                <a:cs typeface="Arial"/>
              </a:rPr>
              <a:t>domain requirements (M = D and S; M’ =</a:t>
            </a:r>
            <a:r>
              <a:rPr sz="1050" spc="-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R)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756" y="4654677"/>
            <a:ext cx="3637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implementation satisfying </a:t>
            </a:r>
            <a:r>
              <a:rPr sz="1200" dirty="0">
                <a:latin typeface="Arial"/>
                <a:cs typeface="Arial"/>
              </a:rPr>
              <a:t>M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properties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309802"/>
            <a:ext cx="7409815" cy="8813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9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Model checking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1200" spc="-10" dirty="0">
                <a:latin typeface="Arial"/>
                <a:cs typeface="Arial"/>
              </a:rPr>
              <a:t>given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model M and some </a:t>
            </a:r>
            <a:r>
              <a:rPr sz="1200" spc="-5" dirty="0">
                <a:latin typeface="Arial"/>
                <a:cs typeface="Arial"/>
              </a:rPr>
              <a:t>properties </a:t>
            </a:r>
            <a:r>
              <a:rPr sz="1200" dirty="0">
                <a:latin typeface="Arial"/>
                <a:cs typeface="Arial"/>
              </a:rPr>
              <a:t>P, </a:t>
            </a:r>
            <a:r>
              <a:rPr sz="1200" spc="-5" dirty="0">
                <a:latin typeface="Arial"/>
                <a:cs typeface="Arial"/>
              </a:rPr>
              <a:t>show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any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Generation of system designs or prototype implementations</a:t>
            </a:r>
            <a:r>
              <a:rPr sz="2000" spc="-18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(from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756" y="5142738"/>
            <a:ext cx="2173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workflow or state </a:t>
            </a:r>
            <a:r>
              <a:rPr sz="1100" spc="-5" dirty="0">
                <a:latin typeface="Arial"/>
                <a:cs typeface="Arial"/>
              </a:rPr>
              <a:t>machine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5307329"/>
            <a:ext cx="3062605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Generation of test</a:t>
            </a:r>
            <a:r>
              <a:rPr sz="2000" spc="-13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Performance</a:t>
            </a:r>
            <a:r>
              <a:rPr sz="2000" spc="-7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440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 V&amp;V techniques and </a:t>
            </a:r>
            <a:r>
              <a:rPr dirty="0"/>
              <a:t>tools</a:t>
            </a:r>
            <a:r>
              <a:rPr spc="-30" dirty="0"/>
              <a:t> </a:t>
            </a:r>
            <a:r>
              <a:rPr spc="-5" dirty="0"/>
              <a:t>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7774940" cy="5026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454659" algn="l"/>
                <a:tab pos="455295" algn="l"/>
              </a:tabLst>
            </a:pP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Consistency 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and Refinement</a:t>
            </a:r>
            <a:r>
              <a:rPr sz="2800" spc="2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checking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SzPct val="150000"/>
              <a:buChar char="•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Theorem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Workflow and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machine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Simulated execution (prototype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implementations)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99"/>
              </a:lnSpc>
              <a:spcBef>
                <a:spcPts val="475"/>
              </a:spcBef>
              <a:buSzPct val="150000"/>
              <a:buChar char="•"/>
              <a:tabLst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Reachability analysis (determining </a:t>
            </a:r>
            <a:r>
              <a:rPr sz="2000" dirty="0">
                <a:solidFill>
                  <a:srgbClr val="336666"/>
                </a:solidFill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reachable states of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system consisting of a composition of several state  machines, or of a workflow model). </a:t>
            </a:r>
            <a:r>
              <a:rPr sz="1600" spc="-5" dirty="0">
                <a:latin typeface="Arial"/>
                <a:cs typeface="Arial"/>
              </a:rPr>
              <a:t>In contrast, simulated  execution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only perform partial analysis – namely a certain number of  test cases (note: one may consider a very large number of such cases,  possibly randomly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generated).</a:t>
            </a:r>
            <a:endParaRPr sz="1600">
              <a:latin typeface="Arial"/>
              <a:cs typeface="Arial"/>
            </a:endParaRPr>
          </a:p>
          <a:p>
            <a:pPr marL="1155700" marR="61594" lvl="2" indent="-228600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SzPct val="150000"/>
              <a:buFont typeface="Arial"/>
              <a:buChar char="•"/>
              <a:tabLst>
                <a:tab pos="1156335" algn="l"/>
              </a:tabLst>
            </a:pPr>
            <a:r>
              <a:rPr sz="1600" i="1" spc="-5" dirty="0">
                <a:solidFill>
                  <a:srgbClr val="96CDCC"/>
                </a:solidFill>
                <a:latin typeface="Arial"/>
                <a:cs typeface="Arial"/>
              </a:rPr>
              <a:t>These techniques have first be developed for distributed systems  (communication protocols), see </a:t>
            </a:r>
            <a:r>
              <a:rPr sz="1600" b="1" i="1" spc="-5" dirty="0">
                <a:solidFill>
                  <a:srgbClr val="96CDCC"/>
                </a:solidFill>
                <a:latin typeface="Arial"/>
                <a:cs typeface="Arial"/>
              </a:rPr>
              <a:t>Some notes on </a:t>
            </a:r>
            <a:r>
              <a:rPr sz="1600" b="1" i="1" spc="-10" dirty="0">
                <a:solidFill>
                  <a:srgbClr val="96CDCC"/>
                </a:solidFill>
                <a:latin typeface="Arial"/>
                <a:cs typeface="Arial"/>
              </a:rPr>
              <a:t>the </a:t>
            </a:r>
            <a:r>
              <a:rPr sz="1600" b="1" i="1" spc="-5" dirty="0">
                <a:solidFill>
                  <a:srgbClr val="96CDCC"/>
                </a:solidFill>
                <a:latin typeface="Arial"/>
                <a:cs typeface="Arial"/>
              </a:rPr>
              <a:t>history of protocol  engineering </a:t>
            </a:r>
            <a:r>
              <a:rPr sz="1600" i="1" spc="-5" dirty="0">
                <a:solidFill>
                  <a:srgbClr val="96CDCC"/>
                </a:solidFill>
                <a:latin typeface="Arial"/>
                <a:cs typeface="Arial"/>
              </a:rPr>
              <a:t>( </a:t>
            </a:r>
            <a:r>
              <a:rPr sz="1600" i="1" spc="-10" dirty="0">
                <a:solidFill>
                  <a:srgbClr val="96CDCC"/>
                </a:solidFill>
                <a:latin typeface="Arial"/>
                <a:cs typeface="Arial"/>
              </a:rPr>
              <a:t>G. </a:t>
            </a:r>
            <a:r>
              <a:rPr sz="1600" i="1" spc="-5" dirty="0">
                <a:solidFill>
                  <a:srgbClr val="96CDCC"/>
                </a:solidFill>
                <a:latin typeface="Arial"/>
                <a:cs typeface="Arial"/>
              </a:rPr>
              <a:t>v. Bochmann, D. Rayner and C. H. </a:t>
            </a:r>
            <a:r>
              <a:rPr sz="1600" i="1" dirty="0">
                <a:solidFill>
                  <a:srgbClr val="96CDCC"/>
                </a:solidFill>
                <a:latin typeface="Arial"/>
                <a:cs typeface="Arial"/>
              </a:rPr>
              <a:t>West </a:t>
            </a:r>
            <a:r>
              <a:rPr sz="1600" i="1" spc="-5" dirty="0">
                <a:solidFill>
                  <a:srgbClr val="96CDCC"/>
                </a:solidFill>
                <a:latin typeface="Arial"/>
                <a:cs typeface="Arial"/>
              </a:rPr>
              <a:t>) to be  published in Computer Networks journal.</a:t>
            </a:r>
            <a:r>
              <a:rPr sz="1600" i="1" spc="40" dirty="0">
                <a:solidFill>
                  <a:srgbClr val="96CD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6CDCC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96CDCC"/>
                </a:solidFill>
                <a:latin typeface="Arial"/>
                <a:cs typeface="Arial"/>
                <a:hlinkClick r:id="rId2"/>
              </a:rPr>
              <a:t>http://www.site.uottawa.ca/~bochmann/dsrg/PublicDocuments/Publications/Boch10a-submitted.pdf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80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Consistency checking </a:t>
            </a:r>
            <a:r>
              <a:rPr dirty="0"/>
              <a:t>for </a:t>
            </a:r>
            <a:r>
              <a:rPr spc="-5" dirty="0"/>
              <a:t>state</a:t>
            </a:r>
            <a:r>
              <a:rPr spc="-60" dirty="0"/>
              <a:t> </a:t>
            </a:r>
            <a:r>
              <a:rPr spc="-5" dirty="0"/>
              <a:t>machines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44853"/>
            <a:ext cx="7903209" cy="516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refinements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Refinement (also called Conformance) between two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(for example, one abstract and the other one more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concrete)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Reduction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non-determinism</a:t>
            </a:r>
            <a:endParaRPr sz="2000">
              <a:latin typeface="Arial"/>
              <a:cs typeface="Arial"/>
            </a:endParaRPr>
          </a:p>
          <a:p>
            <a:pPr marL="698500" marR="168910" lvl="1" indent="-228600">
              <a:lnSpc>
                <a:spcPct val="100000"/>
              </a:lnSpc>
              <a:spcBef>
                <a:spcPts val="480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Reduction of optional behavior (compliant, but some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behaviors  are not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supported)</a:t>
            </a:r>
            <a:endParaRPr sz="2000">
              <a:latin typeface="Arial"/>
              <a:cs typeface="Arial"/>
            </a:endParaRPr>
          </a:p>
          <a:p>
            <a:pPr marL="698500" marR="134620" lvl="1" indent="-228600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Extension (conformance, but some new events are treated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lead to new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behaviors)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Equivalence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Between two machines (for example, one abstract and the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  one more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concrete)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480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Several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equivalence: trace equivalence (same traces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events can be observed), refusal equivalence (same blocking  behavior), observational equivalence (equivalent states in both  machines),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63" y="28702"/>
            <a:ext cx="8724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  <a:tab pos="2618740" algn="l"/>
                <a:tab pos="3713479" algn="l"/>
                <a:tab pos="5099050" algn="l"/>
                <a:tab pos="7405370" algn="l"/>
              </a:tabLst>
            </a:pPr>
            <a:r>
              <a:rPr sz="1200" dirty="0">
                <a:solidFill>
                  <a:srgbClr val="959595"/>
                </a:solidFill>
                <a:latin typeface="Arial"/>
                <a:cs typeface="Arial"/>
              </a:rPr>
              <a:t>Introduction	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Structured</a:t>
            </a:r>
            <a:r>
              <a:rPr sz="1200" spc="-75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Analysis	</a:t>
            </a:r>
            <a:r>
              <a:rPr sz="1200" dirty="0">
                <a:solidFill>
                  <a:srgbClr val="959595"/>
                </a:solidFill>
                <a:latin typeface="Arial"/>
                <a:cs typeface="Arial"/>
              </a:rPr>
              <a:t>OO</a:t>
            </a:r>
            <a:r>
              <a:rPr sz="1200" spc="-45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Analysis	Problem</a:t>
            </a:r>
            <a:r>
              <a:rPr sz="1200" spc="-15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59595"/>
                </a:solidFill>
                <a:latin typeface="Arial"/>
                <a:cs typeface="Arial"/>
              </a:rPr>
              <a:t>Frames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Machine-Based</a:t>
            </a:r>
            <a:r>
              <a:rPr sz="12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r>
              <a:rPr sz="1200" spc="-5" dirty="0">
                <a:latin typeface="Arial"/>
                <a:cs typeface="Arial"/>
              </a:rPr>
              <a:t>	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Triage/Prioritization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540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 V&amp;V techniques and </a:t>
            </a:r>
            <a:r>
              <a:rPr dirty="0"/>
              <a:t>tools</a:t>
            </a:r>
            <a:r>
              <a:rPr spc="-45" dirty="0"/>
              <a:t> </a:t>
            </a:r>
            <a:r>
              <a:rPr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4692777"/>
            <a:ext cx="894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defined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9" y="1243329"/>
            <a:ext cx="8771890" cy="554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8895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58333"/>
              <a:buFont typeface="Wingdings"/>
              <a:buChar char=""/>
              <a:tabLst>
                <a:tab pos="450850" algn="l"/>
                <a:tab pos="451484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Model checking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Is normally used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behavioral  workflow and </a:t>
            </a:r>
            <a:r>
              <a:rPr sz="2800" dirty="0">
                <a:latin typeface="Arial"/>
                <a:cs typeface="Arial"/>
              </a:rPr>
              <a:t>state </a:t>
            </a:r>
            <a:r>
              <a:rPr sz="2800" spc="-5" dirty="0">
                <a:latin typeface="Arial"/>
                <a:cs typeface="Arial"/>
              </a:rPr>
              <a:t>machine models </a:t>
            </a:r>
            <a:r>
              <a:rPr sz="2800" dirty="0">
                <a:latin typeface="Arial"/>
                <a:cs typeface="Arial"/>
              </a:rPr>
              <a:t>(however, the  </a:t>
            </a:r>
            <a:r>
              <a:rPr sz="2800" spc="-5" dirty="0">
                <a:latin typeface="Arial"/>
                <a:cs typeface="Arial"/>
              </a:rPr>
              <a:t>Alloy </a:t>
            </a:r>
            <a:r>
              <a:rPr sz="2800" dirty="0">
                <a:latin typeface="Arial"/>
                <a:cs typeface="Arial"/>
              </a:rPr>
              <a:t>tool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checking structural  </a:t>
            </a:r>
            <a:r>
              <a:rPr sz="2800" spc="-5" dirty="0">
                <a:latin typeface="Arial"/>
                <a:cs typeface="Arial"/>
              </a:rPr>
              <a:t>Class diagram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models).</a:t>
            </a:r>
            <a:endParaRPr sz="28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05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Uses the approach of reachability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typical </a:t>
            </a:r>
            <a:r>
              <a:rPr sz="2000" dirty="0">
                <a:latin typeface="Arial"/>
                <a:cs typeface="Arial"/>
              </a:rPr>
              <a:t>properties to be verified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given </a:t>
            </a:r>
            <a:r>
              <a:rPr sz="2000" dirty="0">
                <a:latin typeface="Arial"/>
                <a:cs typeface="Arial"/>
              </a:rPr>
              <a:t>model could be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following </a:t>
            </a:r>
            <a:r>
              <a:rPr sz="1400" dirty="0">
                <a:solidFill>
                  <a:srgbClr val="336666"/>
                </a:solidFill>
                <a:latin typeface="Arial"/>
                <a:cs typeface="Arial"/>
              </a:rPr>
              <a:t>(note: can also be checked by simulated</a:t>
            </a:r>
            <a:r>
              <a:rPr sz="1400" spc="-204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6666"/>
                </a:solidFill>
                <a:latin typeface="Arial"/>
                <a:cs typeface="Arial"/>
              </a:rPr>
              <a:t>execution):</a:t>
            </a:r>
            <a:endParaRPr sz="14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150000"/>
              <a:buChar char="•"/>
              <a:tabLst>
                <a:tab pos="1181735" algn="l"/>
              </a:tabLst>
            </a:pPr>
            <a:r>
              <a:rPr sz="1800" spc="-5" dirty="0">
                <a:solidFill>
                  <a:srgbClr val="0E731B"/>
                </a:solidFill>
                <a:latin typeface="Arial"/>
                <a:cs typeface="Arial"/>
              </a:rPr>
              <a:t>General properties </a:t>
            </a:r>
            <a:r>
              <a:rPr sz="1800" spc="-5" dirty="0">
                <a:latin typeface="Arial"/>
                <a:cs typeface="Arial"/>
              </a:rPr>
              <a:t>(to be satisfied by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systems):</a:t>
            </a:r>
            <a:endParaRPr sz="1800">
              <a:latin typeface="Arial"/>
              <a:cs typeface="Arial"/>
            </a:endParaRPr>
          </a:p>
          <a:p>
            <a:pPr marL="1638300" lvl="3" indent="-229235">
              <a:lnSpc>
                <a:spcPct val="100000"/>
              </a:lnSpc>
              <a:spcBef>
                <a:spcPts val="5"/>
              </a:spcBef>
              <a:buClr>
                <a:srgbClr val="040808"/>
              </a:buClr>
              <a:buSzPct val="150000"/>
              <a:buChar char="•"/>
              <a:tabLst>
                <a:tab pos="1638935" algn="l"/>
              </a:tabLst>
            </a:pPr>
            <a:r>
              <a:rPr sz="1600" spc="-5" dirty="0">
                <a:latin typeface="Arial"/>
                <a:cs typeface="Arial"/>
              </a:rPr>
              <a:t>Absence of deadlocks in a </a:t>
            </a:r>
            <a:r>
              <a:rPr sz="1600" spc="-10" dirty="0">
                <a:latin typeface="Arial"/>
                <a:cs typeface="Arial"/>
              </a:rPr>
              <a:t>system with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concurrency</a:t>
            </a:r>
            <a:endParaRPr sz="1600">
              <a:latin typeface="Arial"/>
              <a:cs typeface="Arial"/>
            </a:endParaRPr>
          </a:p>
          <a:p>
            <a:pPr marL="1638300" lvl="3" indent="-229235">
              <a:lnSpc>
                <a:spcPct val="100000"/>
              </a:lnSpc>
              <a:buClr>
                <a:srgbClr val="040808"/>
              </a:buClr>
              <a:buSzPct val="150000"/>
              <a:buChar char="•"/>
              <a:tabLst>
                <a:tab pos="1638935" algn="l"/>
              </a:tabLst>
            </a:pPr>
            <a:r>
              <a:rPr sz="1600" spc="-10" dirty="0">
                <a:latin typeface="Arial"/>
                <a:cs typeface="Arial"/>
              </a:rPr>
              <a:t>No </a:t>
            </a:r>
            <a:r>
              <a:rPr sz="1600" spc="-5" dirty="0">
                <a:latin typeface="Arial"/>
                <a:cs typeface="Arial"/>
              </a:rPr>
              <a:t>non-specified messages, that is, for all events that may occur their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handling</a:t>
            </a:r>
            <a:endParaRPr sz="1600">
              <a:latin typeface="Arial"/>
              <a:cs typeface="Arial"/>
            </a:endParaRPr>
          </a:p>
          <a:p>
            <a:pPr marL="1638300" lvl="3" indent="-229235">
              <a:lnSpc>
                <a:spcPts val="1910"/>
              </a:lnSpc>
              <a:spcBef>
                <a:spcPts val="1925"/>
              </a:spcBef>
              <a:buClr>
                <a:srgbClr val="040808"/>
              </a:buClr>
              <a:buSzPct val="150000"/>
              <a:buChar char="•"/>
              <a:tabLst>
                <a:tab pos="1638935" algn="l"/>
              </a:tabLst>
            </a:pPr>
            <a:r>
              <a:rPr sz="1600" spc="-5" dirty="0">
                <a:latin typeface="Arial"/>
                <a:cs typeface="Arial"/>
              </a:rPr>
              <a:t>All states can be reached and all transitions can be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traversed</a:t>
            </a:r>
            <a:endParaRPr sz="1600">
              <a:latin typeface="Arial"/>
              <a:cs typeface="Arial"/>
            </a:endParaRPr>
          </a:p>
          <a:p>
            <a:pPr marL="1181100" marR="265430" lvl="2" indent="-228600">
              <a:lnSpc>
                <a:spcPts val="2400"/>
              </a:lnSpc>
              <a:spcBef>
                <a:spcPts val="70"/>
              </a:spcBef>
              <a:buClr>
                <a:srgbClr val="000000"/>
              </a:buClr>
              <a:buSzPct val="150000"/>
              <a:buChar char="•"/>
              <a:tabLst>
                <a:tab pos="1181735" algn="l"/>
              </a:tabLst>
            </a:pPr>
            <a:r>
              <a:rPr sz="1800" spc="-5" dirty="0">
                <a:solidFill>
                  <a:srgbClr val="0E731B"/>
                </a:solidFill>
                <a:latin typeface="Arial"/>
                <a:cs typeface="Arial"/>
              </a:rPr>
              <a:t>Specific properties </a:t>
            </a:r>
            <a:r>
              <a:rPr sz="1800" spc="-5" dirty="0">
                <a:latin typeface="Arial"/>
                <a:cs typeface="Arial"/>
              </a:rPr>
              <a:t>(depending on this particular system): </a:t>
            </a:r>
            <a:r>
              <a:rPr sz="2000" dirty="0">
                <a:latin typeface="Arial"/>
                <a:cs typeface="Arial"/>
              </a:rPr>
              <a:t>Such specific  properties must be specified in some suitable notation, such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1638300" lvl="3" indent="-229235">
              <a:lnSpc>
                <a:spcPts val="1855"/>
              </a:lnSpc>
              <a:buClr>
                <a:srgbClr val="040808"/>
              </a:buClr>
              <a:buSzPct val="150000"/>
              <a:buChar char="•"/>
              <a:tabLst>
                <a:tab pos="1638935" algn="l"/>
              </a:tabLst>
            </a:pPr>
            <a:r>
              <a:rPr sz="1600" spc="-5" dirty="0">
                <a:latin typeface="Arial"/>
                <a:cs typeface="Arial"/>
              </a:rPr>
              <a:t>Logic assertions 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invariants</a:t>
            </a:r>
            <a:endParaRPr sz="1600">
              <a:latin typeface="Arial"/>
              <a:cs typeface="Arial"/>
            </a:endParaRPr>
          </a:p>
          <a:p>
            <a:pPr marL="1638300" marR="55244" lvl="3" indent="-228600">
              <a:lnSpc>
                <a:spcPct val="100000"/>
              </a:lnSpc>
              <a:buClr>
                <a:srgbClr val="040808"/>
              </a:buClr>
              <a:buSzPct val="150000"/>
              <a:buChar char="•"/>
              <a:tabLst>
                <a:tab pos="1638935" algn="l"/>
              </a:tabLst>
            </a:pPr>
            <a:r>
              <a:rPr sz="1600" spc="-5" dirty="0">
                <a:latin typeface="Arial"/>
                <a:cs typeface="Arial"/>
              </a:rPr>
              <a:t>Temporal logic (extension of predicate calculus </a:t>
            </a:r>
            <a:r>
              <a:rPr sz="1600" spc="-10" dirty="0">
                <a:latin typeface="Arial"/>
                <a:cs typeface="Arial"/>
              </a:rPr>
              <a:t>with two </a:t>
            </a:r>
            <a:r>
              <a:rPr sz="1600" spc="-5" dirty="0">
                <a:latin typeface="Arial"/>
                <a:cs typeface="Arial"/>
              </a:rPr>
              <a:t>operators: </a:t>
            </a:r>
            <a:r>
              <a:rPr sz="1600" spc="-10" dirty="0">
                <a:solidFill>
                  <a:srgbClr val="336666"/>
                </a:solidFill>
                <a:latin typeface="Arial"/>
                <a:cs typeface="Arial"/>
              </a:rPr>
              <a:t>always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336666"/>
                </a:solidFill>
                <a:latin typeface="Arial"/>
                <a:cs typeface="Arial"/>
              </a:rPr>
              <a:t>e</a:t>
            </a:r>
            <a:r>
              <a:rPr sz="1800" spc="-172" baseline="-34722" dirty="0">
                <a:solidFill>
                  <a:srgbClr val="002553"/>
                </a:solidFill>
                <a:latin typeface="Arial"/>
                <a:cs typeface="Arial"/>
              </a:rPr>
              <a:t>48</a:t>
            </a:r>
            <a:r>
              <a:rPr sz="1600" spc="-114" dirty="0">
                <a:solidFill>
                  <a:srgbClr val="336666"/>
                </a:solidFill>
                <a:latin typeface="Arial"/>
                <a:cs typeface="Arial"/>
              </a:rPr>
              <a:t>ventually </a:t>
            </a:r>
            <a:r>
              <a:rPr sz="1600" spc="-5" dirty="0">
                <a:latin typeface="Arial"/>
                <a:cs typeface="Arial"/>
              </a:rPr>
              <a:t>(corresponding to Maintain/Avoid goals and Achieve goals,  respectively)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701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Different </a:t>
            </a:r>
            <a:r>
              <a:rPr dirty="0"/>
              <a:t>types </a:t>
            </a:r>
            <a:r>
              <a:rPr spc="-5" dirty="0"/>
              <a:t>of goals </a:t>
            </a:r>
            <a:r>
              <a:rPr sz="1800" dirty="0"/>
              <a:t>– copied from Goal-oriented </a:t>
            </a:r>
            <a:r>
              <a:rPr sz="1800" spc="-5" dirty="0"/>
              <a:t>modeling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96392" y="3083509"/>
            <a:ext cx="865505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Behavioral goal</a:t>
            </a:r>
            <a:r>
              <a:rPr sz="2400" spc="-5" dirty="0">
                <a:latin typeface="Arial"/>
                <a:cs typeface="Arial"/>
              </a:rPr>
              <a:t>: establishment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goal </a:t>
            </a:r>
            <a:r>
              <a:rPr sz="2400" dirty="0">
                <a:latin typeface="Arial"/>
                <a:cs typeface="Arial"/>
              </a:rPr>
              <a:t>can be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checked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Describes intended behavior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declaratively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Implicitly defines a maximal set of admissible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behaviors</a:t>
            </a:r>
            <a:endParaRPr sz="2000">
              <a:latin typeface="Arial"/>
              <a:cs typeface="Arial"/>
            </a:endParaRPr>
          </a:p>
          <a:p>
            <a:pPr marL="1155065" lvl="2" indent="-228600" algn="just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Achieve</a:t>
            </a:r>
            <a:r>
              <a:rPr sz="1800" spc="-5" dirty="0">
                <a:latin typeface="Arial"/>
                <a:cs typeface="Arial"/>
              </a:rPr>
              <a:t>: points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future (like </a:t>
            </a:r>
            <a:r>
              <a:rPr sz="1800" spc="-10" dirty="0">
                <a:latin typeface="Arial"/>
                <a:cs typeface="Arial"/>
              </a:rPr>
              <a:t>“</a:t>
            </a:r>
            <a:r>
              <a:rPr sz="1800" spc="-10" dirty="0">
                <a:solidFill>
                  <a:srgbClr val="96CDCC"/>
                </a:solidFill>
                <a:latin typeface="Arial"/>
                <a:cs typeface="Arial"/>
              </a:rPr>
              <a:t>eventually</a:t>
            </a:r>
            <a:r>
              <a:rPr sz="1800" spc="-1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operator in </a:t>
            </a:r>
            <a:r>
              <a:rPr sz="1800" spc="-5" dirty="0">
                <a:solidFill>
                  <a:srgbClr val="96CDCC"/>
                </a:solidFill>
                <a:latin typeface="Arial"/>
                <a:cs typeface="Arial"/>
              </a:rPr>
              <a:t>Temporal</a:t>
            </a:r>
            <a:r>
              <a:rPr sz="1800" spc="160" dirty="0">
                <a:solidFill>
                  <a:srgbClr val="96CD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6CDCC"/>
                </a:solidFill>
                <a:latin typeface="Arial"/>
                <a:cs typeface="Arial"/>
              </a:rPr>
              <a:t>Logic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155065" lvl="2" indent="-228600" algn="just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SzPct val="150000"/>
              <a:buChar char="•"/>
              <a:tabLst>
                <a:tab pos="1155700" algn="l"/>
              </a:tabLst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Maintain/Avoid</a:t>
            </a:r>
            <a:r>
              <a:rPr sz="1800" spc="-5" dirty="0">
                <a:latin typeface="Arial"/>
                <a:cs typeface="Arial"/>
              </a:rPr>
              <a:t>: states property that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10" dirty="0">
                <a:latin typeface="Arial"/>
                <a:cs typeface="Arial"/>
              </a:rPr>
              <a:t>holds </a:t>
            </a:r>
            <a:r>
              <a:rPr sz="1800" spc="-5" dirty="0">
                <a:latin typeface="Arial"/>
                <a:cs typeface="Arial"/>
              </a:rPr>
              <a:t>(like </a:t>
            </a:r>
            <a:r>
              <a:rPr sz="1800" spc="-10" dirty="0">
                <a:latin typeface="Arial"/>
                <a:cs typeface="Arial"/>
              </a:rPr>
              <a:t>“</a:t>
            </a:r>
            <a:r>
              <a:rPr sz="1800" spc="-10" dirty="0">
                <a:solidFill>
                  <a:srgbClr val="96CDCC"/>
                </a:solidFill>
                <a:latin typeface="Arial"/>
                <a:cs typeface="Arial"/>
              </a:rPr>
              <a:t>always</a:t>
            </a:r>
            <a:r>
              <a:rPr sz="1800" spc="-10" dirty="0">
                <a:latin typeface="Arial"/>
                <a:cs typeface="Arial"/>
              </a:rPr>
              <a:t>”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operator)</a:t>
            </a:r>
            <a:endParaRPr sz="1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6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Soft-Goal</a:t>
            </a:r>
            <a:r>
              <a:rPr sz="2400" spc="-5" dirty="0">
                <a:latin typeface="Arial"/>
                <a:cs typeface="Arial"/>
              </a:rPr>
              <a:t>: are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or less fulfilled by </a:t>
            </a:r>
            <a:r>
              <a:rPr sz="240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alternatives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(external) design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often difficult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quantify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says, </a:t>
            </a:r>
            <a:r>
              <a:rPr sz="2400" spc="-5" dirty="0">
                <a:latin typeface="Arial"/>
                <a:cs typeface="Arial"/>
              </a:rPr>
              <a:t>some  alternative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96CDCC"/>
                </a:solidFill>
                <a:latin typeface="Arial"/>
                <a:cs typeface="Arial"/>
              </a:rPr>
              <a:t>“satisfice”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50900"/>
            <a:ext cx="9144000" cy="2292350"/>
            <a:chOff x="0" y="850900"/>
            <a:chExt cx="9144000" cy="2292350"/>
          </a:xfrm>
        </p:grpSpPr>
        <p:sp>
          <p:nvSpPr>
            <p:cNvPr id="5" name="object 5"/>
            <p:cNvSpPr/>
            <p:nvPr/>
          </p:nvSpPr>
          <p:spPr>
            <a:xfrm>
              <a:off x="0" y="850900"/>
              <a:ext cx="6680200" cy="2292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6801" y="1111250"/>
              <a:ext cx="4767198" cy="1589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32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</a:t>
            </a:r>
            <a:r>
              <a:rPr spc="-5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2576"/>
            <a:ext cx="5694045" cy="557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Verifies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model satisfies</a:t>
            </a:r>
            <a:endParaRPr sz="2400">
              <a:latin typeface="Arial"/>
              <a:cs typeface="Arial"/>
            </a:endParaRPr>
          </a:p>
          <a:p>
            <a:pPr marL="299085" marR="21863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temporal logic  properties,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698500" marR="955040" lvl="1" indent="-228600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If A occurs, B will occur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  (eventually)</a:t>
            </a:r>
            <a:endParaRPr sz="2000">
              <a:latin typeface="Arial"/>
              <a:cs typeface="Arial"/>
            </a:endParaRPr>
          </a:p>
          <a:p>
            <a:pPr marL="698500" marR="630555" lvl="1" indent="-228600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If C occurs, D will be </a:t>
            </a:r>
            <a:r>
              <a:rPr sz="2000" spc="-5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always in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future</a:t>
            </a:r>
            <a:endParaRPr sz="2000">
              <a:latin typeface="Arial"/>
              <a:cs typeface="Arial"/>
            </a:endParaRPr>
          </a:p>
          <a:p>
            <a:pPr marL="299085" marR="610235" indent="-287020">
              <a:lnSpc>
                <a:spcPct val="100000"/>
              </a:lnSpc>
              <a:spcBef>
                <a:spcPts val="57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Traverse </a:t>
            </a:r>
            <a:r>
              <a:rPr sz="2400" spc="-5" dirty="0">
                <a:latin typeface="Arial"/>
                <a:cs typeface="Arial"/>
              </a:rPr>
              <a:t>systematically all possible  behaviors</a:t>
            </a:r>
            <a:endParaRPr sz="2400">
              <a:latin typeface="Arial"/>
              <a:cs typeface="Arial"/>
            </a:endParaRPr>
          </a:p>
          <a:p>
            <a:pPr marL="299085" marR="9658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(execution paths)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machine  (reachability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analysis)</a:t>
            </a:r>
            <a:endParaRPr sz="2400">
              <a:latin typeface="Arial"/>
              <a:cs typeface="Arial"/>
            </a:endParaRPr>
          </a:p>
          <a:p>
            <a:pPr marL="698500" marR="1038225" lvl="1" indent="-228600">
              <a:lnSpc>
                <a:spcPct val="100000"/>
              </a:lnSpc>
              <a:spcBef>
                <a:spcPts val="484"/>
              </a:spcBef>
              <a:buSzPct val="150000"/>
              <a:buChar char="•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Verification of properties done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  </a:t>
            </a:r>
            <a:r>
              <a:rPr sz="2000" dirty="0">
                <a:latin typeface="Arial"/>
                <a:cs typeface="Arial"/>
              </a:rPr>
              <a:t>reachability analysis or on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fly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0"/>
              </a:spcBef>
              <a:buClr>
                <a:srgbClr val="96CDCC"/>
              </a:buClr>
              <a:buSzPct val="150000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Model checker verifies </a:t>
            </a:r>
            <a:r>
              <a:rPr sz="1200" dirty="0">
                <a:latin typeface="Arial"/>
                <a:cs typeface="Arial"/>
              </a:rPr>
              <a:t>M </a:t>
            </a:r>
            <a:r>
              <a:rPr sz="1200" dirty="0">
                <a:latin typeface="Symbol"/>
                <a:cs typeface="Symbol"/>
              </a:rPr>
              <a:t>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 (if no trace of states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transitions leading 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200" spc="-5" dirty="0">
                <a:latin typeface="Arial"/>
                <a:cs typeface="Arial"/>
              </a:rPr>
              <a:t>violation </a:t>
            </a:r>
            <a:r>
              <a:rPr sz="1200" dirty="0">
                <a:latin typeface="Arial"/>
                <a:cs typeface="Arial"/>
              </a:rPr>
              <a:t>of P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found) – </a:t>
            </a:r>
            <a:r>
              <a:rPr sz="1200" spc="-5" dirty="0">
                <a:latin typeface="Arial"/>
                <a:cs typeface="Arial"/>
              </a:rPr>
              <a:t>otherwise a </a:t>
            </a:r>
            <a:r>
              <a:rPr sz="1200" dirty="0">
                <a:latin typeface="Arial"/>
                <a:cs typeface="Arial"/>
              </a:rPr>
              <a:t>counter </a:t>
            </a:r>
            <a:r>
              <a:rPr sz="1200" spc="-5" dirty="0">
                <a:latin typeface="Arial"/>
                <a:cs typeface="Arial"/>
              </a:rPr>
              <a:t>example </a:t>
            </a:r>
            <a:r>
              <a:rPr sz="1200" dirty="0">
                <a:latin typeface="Arial"/>
                <a:cs typeface="Arial"/>
              </a:rPr>
              <a:t>trace </a:t>
            </a:r>
            <a:r>
              <a:rPr sz="1200" spc="-5" dirty="0">
                <a:latin typeface="Arial"/>
                <a:cs typeface="Arial"/>
              </a:rPr>
              <a:t>is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provided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Major </a:t>
            </a:r>
            <a:r>
              <a:rPr sz="2400" spc="-5" dirty="0">
                <a:latin typeface="Arial"/>
                <a:cs typeface="Arial"/>
              </a:rPr>
              <a:t>obstacle is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explosion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700" y="977772"/>
            <a:ext cx="2935224" cy="291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6620" y="6435454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Khái </a:t>
            </a:r>
            <a:r>
              <a:rPr spc="-5" dirty="0"/>
              <a:t>niệm Requirements </a:t>
            </a:r>
            <a:r>
              <a:rPr spc="-10" dirty="0"/>
              <a:t>Verification</a:t>
            </a:r>
            <a:r>
              <a:rPr spc="5" dirty="0"/>
              <a:t> </a:t>
            </a:r>
            <a:r>
              <a:rPr spc="-5" dirty="0"/>
              <a:t>and</a:t>
            </a:r>
          </a:p>
          <a:p>
            <a:pPr marL="88900">
              <a:lnSpc>
                <a:spcPct val="100000"/>
              </a:lnSpc>
              <a:tabLst>
                <a:tab pos="523240" algn="l"/>
                <a:tab pos="7784465" algn="l"/>
              </a:tabLst>
            </a:pPr>
            <a:r>
              <a:rPr u="heavy" spc="-5" dirty="0">
                <a:uFill>
                  <a:solidFill>
                    <a:srgbClr val="336666"/>
                  </a:solidFill>
                </a:uFill>
              </a:rPr>
              <a:t> 	Validation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3197" y="643638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71701"/>
            <a:ext cx="8265159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Validation </a:t>
            </a:r>
            <a:r>
              <a:rPr sz="2400" b="1" dirty="0">
                <a:latin typeface="Arial"/>
                <a:cs typeface="Arial"/>
              </a:rPr>
              <a:t>(xác </a:t>
            </a:r>
            <a:r>
              <a:rPr sz="2400" b="1" spc="-5" dirty="0">
                <a:latin typeface="Arial"/>
                <a:cs typeface="Arial"/>
              </a:rPr>
              <a:t>nhậ</a:t>
            </a:r>
            <a:r>
              <a:rPr sz="2400" spc="-5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469900" marR="5080" indent="8382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Chiếm </a:t>
            </a:r>
            <a:r>
              <a:rPr sz="2400" spc="-5" dirty="0">
                <a:latin typeface="Arial"/>
                <a:cs typeface="Arial"/>
              </a:rPr>
              <a:t>khoản 20% </a:t>
            </a:r>
            <a:r>
              <a:rPr sz="2400" dirty="0">
                <a:latin typeface="Arial"/>
                <a:cs typeface="Arial"/>
              </a:rPr>
              <a:t>khối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việc nhưng </a:t>
            </a:r>
            <a:r>
              <a:rPr sz="2400" dirty="0">
                <a:latin typeface="Arial"/>
                <a:cs typeface="Arial"/>
              </a:rPr>
              <a:t>có vai trò  </a:t>
            </a:r>
            <a:r>
              <a:rPr sz="2400" spc="-5" dirty="0">
                <a:latin typeface="Arial"/>
                <a:cs typeface="Arial"/>
              </a:rPr>
              <a:t>hết </a:t>
            </a:r>
            <a:r>
              <a:rPr sz="2400" dirty="0">
                <a:latin typeface="Arial"/>
                <a:cs typeface="Arial"/>
              </a:rPr>
              <a:t>sức </a:t>
            </a:r>
            <a:r>
              <a:rPr sz="2400" spc="-5" dirty="0">
                <a:latin typeface="Arial"/>
                <a:cs typeface="Arial"/>
              </a:rPr>
              <a:t>quan trọng hiệu quả đôi lúc chiếm phần lớn </a:t>
            </a:r>
            <a:r>
              <a:rPr sz="2400" spc="-10" dirty="0">
                <a:latin typeface="Arial"/>
                <a:cs typeface="Arial"/>
              </a:rPr>
              <a:t>hiệu  </a:t>
            </a:r>
            <a:r>
              <a:rPr sz="2400" spc="-5" dirty="0">
                <a:latin typeface="Arial"/>
                <a:cs typeface="Arial"/>
              </a:rPr>
              <a:t>quả chung do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liên quan </a:t>
            </a:r>
            <a:r>
              <a:rPr sz="2400" dirty="0">
                <a:latin typeface="Arial"/>
                <a:cs typeface="Arial"/>
              </a:rPr>
              <a:t>tới khách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hàng.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4104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25" dirty="0">
                <a:latin typeface="Arial"/>
                <a:cs typeface="Arial"/>
              </a:rPr>
              <a:t>Validation </a:t>
            </a:r>
            <a:r>
              <a:rPr sz="2400" spc="-5" dirty="0">
                <a:latin typeface="Arial"/>
                <a:cs typeface="Arial"/>
              </a:rPr>
              <a:t>là điều kiện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Đủ.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Requirements </a:t>
            </a:r>
            <a:r>
              <a:rPr sz="2400" b="1" spc="-15" dirty="0">
                <a:latin typeface="Arial"/>
                <a:cs typeface="Arial"/>
              </a:rPr>
              <a:t>Verification </a:t>
            </a:r>
            <a:r>
              <a:rPr sz="2400" b="1" dirty="0">
                <a:latin typeface="Arial"/>
                <a:cs typeface="Arial"/>
              </a:rPr>
              <a:t>(kiểm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chứng)</a:t>
            </a:r>
            <a:endParaRPr sz="2400">
              <a:latin typeface="Arial"/>
              <a:cs typeface="Arial"/>
            </a:endParaRPr>
          </a:p>
          <a:p>
            <a:pPr marL="355600" marR="704215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  <a:tab pos="62674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10" dirty="0">
                <a:latin typeface="Arial"/>
                <a:cs typeface="Arial"/>
              </a:rPr>
              <a:t>Chiếm </a:t>
            </a:r>
            <a:r>
              <a:rPr sz="2400" spc="-5" dirty="0">
                <a:latin typeface="Arial"/>
                <a:cs typeface="Arial"/>
              </a:rPr>
              <a:t>80% </a:t>
            </a:r>
            <a:r>
              <a:rPr sz="2400" dirty="0">
                <a:latin typeface="Arial"/>
                <a:cs typeface="Arial"/>
              </a:rPr>
              <a:t>công việc, </a:t>
            </a:r>
            <a:r>
              <a:rPr sz="2400" spc="-5" dirty="0">
                <a:latin typeface="Arial"/>
                <a:cs typeface="Arial"/>
              </a:rPr>
              <a:t>ảnh hưởng </a:t>
            </a:r>
            <a:r>
              <a:rPr sz="2400" dirty="0">
                <a:latin typeface="Arial"/>
                <a:cs typeface="Arial"/>
              </a:rPr>
              <a:t>trực tiếp tới chất 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sản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  <a:tab pos="62674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20" dirty="0">
                <a:latin typeface="Arial"/>
                <a:cs typeface="Arial"/>
              </a:rPr>
              <a:t>Verification </a:t>
            </a:r>
            <a:r>
              <a:rPr sz="2400" spc="-5" dirty="0">
                <a:latin typeface="Arial"/>
                <a:cs typeface="Arial"/>
              </a:rPr>
              <a:t>là điều kiện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Cần.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17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</a:t>
            </a:r>
            <a:r>
              <a:rPr spc="-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" y="1171701"/>
            <a:ext cx="8361045" cy="54171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Recall URN Example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381000" marR="296545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of the three </a:t>
            </a:r>
            <a:r>
              <a:rPr sz="2400" spc="-5" dirty="0">
                <a:latin typeface="Arial"/>
                <a:cs typeface="Arial"/>
              </a:rPr>
              <a:t>wireless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alternative architectures is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best </a:t>
            </a:r>
            <a:r>
              <a:rPr sz="2400" dirty="0">
                <a:latin typeface="Arial"/>
                <a:cs typeface="Arial"/>
              </a:rPr>
              <a:t>for this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scenario?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Service and Data 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MsgSwitchingCenter</a:t>
            </a:r>
            <a:endParaRPr sz="20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Service in MsgSwitchingCenter, Data 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ServiceNode</a:t>
            </a:r>
            <a:endParaRPr sz="20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Service and Data 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ServiceControlPoint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spc="-5" dirty="0">
                <a:latin typeface="Arial"/>
                <a:cs typeface="Arial"/>
              </a:rPr>
              <a:t>Different approaches </a:t>
            </a:r>
            <a:r>
              <a:rPr sz="2400" dirty="0">
                <a:latin typeface="Arial"/>
                <a:cs typeface="Arial"/>
              </a:rPr>
              <a:t>to performance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Informal: Qualitative analysis with GRL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endParaRPr sz="2000">
              <a:latin typeface="Arial"/>
              <a:cs typeface="Arial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Counting the number of messages involved: e.g. transformations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workflow scenarios into sequence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diagrams</a:t>
            </a:r>
            <a:endParaRPr sz="20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Model-based performance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1181100" marR="659765" lvl="2" indent="-228600">
              <a:lnSpc>
                <a:spcPct val="100000"/>
              </a:lnSpc>
              <a:spcBef>
                <a:spcPts val="439"/>
              </a:spcBef>
              <a:buSzPct val="150000"/>
              <a:buChar char="•"/>
              <a:tabLst>
                <a:tab pos="1181735" algn="l"/>
              </a:tabLst>
            </a:pPr>
            <a:r>
              <a:rPr sz="1800" spc="-5" dirty="0">
                <a:latin typeface="Arial"/>
                <a:cs typeface="Arial"/>
              </a:rPr>
              <a:t>Queuing models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consider resources, service times and request  queuing</a:t>
            </a:r>
            <a:endParaRPr sz="1800">
              <a:latin typeface="Arial"/>
              <a:cs typeface="Arial"/>
            </a:endParaRPr>
          </a:p>
          <a:p>
            <a:pPr marL="1181100" marR="558165" lvl="2" indent="-228600">
              <a:lnSpc>
                <a:spcPct val="100000"/>
              </a:lnSpc>
              <a:spcBef>
                <a:spcPts val="430"/>
              </a:spcBef>
              <a:buSzPct val="150000"/>
              <a:buChar char="•"/>
              <a:tabLst>
                <a:tab pos="1181735" algn="l"/>
              </a:tabLst>
            </a:pPr>
            <a:r>
              <a:rPr sz="1800" spc="-5" dirty="0">
                <a:latin typeface="Arial"/>
                <a:cs typeface="Arial"/>
              </a:rPr>
              <a:t>Markov models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consider transition probabilities </a:t>
            </a:r>
            <a:r>
              <a:rPr sz="1800" dirty="0">
                <a:latin typeface="Arial"/>
                <a:cs typeface="Arial"/>
              </a:rPr>
              <a:t>of state </a:t>
            </a:r>
            <a:r>
              <a:rPr sz="1800" spc="-5" dirty="0">
                <a:latin typeface="Arial"/>
                <a:cs typeface="Arial"/>
              </a:rPr>
              <a:t>machine  </a:t>
            </a:r>
            <a:r>
              <a:rPr sz="1800" spc="-325" dirty="0">
                <a:latin typeface="Arial"/>
                <a:cs typeface="Arial"/>
              </a:rPr>
              <a:t>mo</a:t>
            </a:r>
            <a:r>
              <a:rPr sz="1800" spc="-487" baseline="-20833" dirty="0">
                <a:solidFill>
                  <a:srgbClr val="002553"/>
                </a:solidFill>
                <a:latin typeface="Arial"/>
                <a:cs typeface="Arial"/>
              </a:rPr>
              <a:t>5</a:t>
            </a:r>
            <a:r>
              <a:rPr sz="1800" spc="-325" dirty="0">
                <a:latin typeface="Arial"/>
                <a:cs typeface="Arial"/>
              </a:rPr>
              <a:t>d</a:t>
            </a:r>
            <a:r>
              <a:rPr sz="1800" spc="-487" baseline="-20833" dirty="0">
                <a:solidFill>
                  <a:srgbClr val="002553"/>
                </a:solidFill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78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 modeling : Markov</a:t>
            </a:r>
            <a:r>
              <a:rPr spc="-1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243329"/>
            <a:ext cx="7447280" cy="542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Markov</a:t>
            </a:r>
            <a:r>
              <a:rPr sz="2800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6666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machine model where each transition has a  given </a:t>
            </a:r>
            <a:r>
              <a:rPr sz="2400" dirty="0">
                <a:latin typeface="Arial"/>
                <a:cs typeface="Arial"/>
              </a:rPr>
              <a:t>rate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occurrence;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leads </a:t>
            </a:r>
            <a:r>
              <a:rPr sz="2400" dirty="0">
                <a:latin typeface="Arial"/>
                <a:cs typeface="Arial"/>
              </a:rPr>
              <a:t>to an  </a:t>
            </a:r>
            <a:r>
              <a:rPr sz="2400" spc="-5" dirty="0">
                <a:latin typeface="Arial"/>
                <a:cs typeface="Arial"/>
              </a:rPr>
              <a:t>exponential distribution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sejourn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  given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state.</a:t>
            </a:r>
            <a:endParaRPr sz="2400">
              <a:latin typeface="Arial"/>
              <a:cs typeface="Arial"/>
            </a:endParaRPr>
          </a:p>
          <a:p>
            <a:pPr marL="756285" marR="1174115" lvl="1" indent="-287020">
              <a:lnSpc>
                <a:spcPct val="100000"/>
              </a:lnSpc>
              <a:spcBef>
                <a:spcPts val="58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This modeling paradigm is often used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modeling reliability, availability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Example: Machine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operational or failed. 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operational </a:t>
            </a:r>
            <a:r>
              <a:rPr sz="2400" dirty="0">
                <a:latin typeface="Arial"/>
                <a:cs typeface="Arial"/>
              </a:rPr>
              <a:t>state, the rate of the </a:t>
            </a:r>
            <a:r>
              <a:rPr sz="2400" spc="-5" dirty="0">
                <a:latin typeface="Arial"/>
                <a:cs typeface="Arial"/>
              </a:rPr>
              <a:t>failing  transition </a:t>
            </a:r>
            <a:r>
              <a:rPr sz="2400" dirty="0">
                <a:latin typeface="Arial"/>
                <a:cs typeface="Arial"/>
              </a:rPr>
              <a:t>is 0.001 </a:t>
            </a:r>
            <a:r>
              <a:rPr sz="2400" spc="-5" dirty="0">
                <a:latin typeface="Arial"/>
                <a:cs typeface="Arial"/>
              </a:rPr>
              <a:t>per hour,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failed </a:t>
            </a:r>
            <a:r>
              <a:rPr sz="2400" dirty="0">
                <a:latin typeface="Arial"/>
                <a:cs typeface="Arial"/>
              </a:rPr>
              <a:t>state, the  </a:t>
            </a:r>
            <a:r>
              <a:rPr sz="2400" spc="-5" dirty="0">
                <a:latin typeface="Arial"/>
                <a:cs typeface="Arial"/>
              </a:rPr>
              <a:t>rate of the repaired transition (back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operational </a:t>
            </a:r>
            <a:r>
              <a:rPr sz="2400" dirty="0">
                <a:latin typeface="Arial"/>
                <a:cs typeface="Arial"/>
              </a:rPr>
              <a:t>state)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1.0 </a:t>
            </a:r>
            <a:r>
              <a:rPr sz="2400" spc="-5" dirty="0">
                <a:latin typeface="Arial"/>
                <a:cs typeface="Arial"/>
              </a:rPr>
              <a:t>per hour </a:t>
            </a:r>
            <a:r>
              <a:rPr sz="2400" dirty="0">
                <a:latin typeface="Arial"/>
                <a:cs typeface="Arial"/>
              </a:rPr>
              <a:t>(the </a:t>
            </a:r>
            <a:r>
              <a:rPr sz="2400" spc="-5" dirty="0">
                <a:latin typeface="Arial"/>
                <a:cs typeface="Arial"/>
              </a:rPr>
              <a:t>machine  remains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failed </a:t>
            </a:r>
            <a:r>
              <a:rPr sz="2400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a duration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has an  </a:t>
            </a:r>
            <a:r>
              <a:rPr sz="2400" spc="-425" dirty="0">
                <a:latin typeface="Arial"/>
                <a:cs typeface="Arial"/>
              </a:rPr>
              <a:t>e</a:t>
            </a:r>
            <a:r>
              <a:rPr sz="1800" spc="-637" baseline="4629" dirty="0">
                <a:solidFill>
                  <a:srgbClr val="002553"/>
                </a:solidFill>
                <a:latin typeface="Arial"/>
                <a:cs typeface="Arial"/>
              </a:rPr>
              <a:t>5</a:t>
            </a:r>
            <a:r>
              <a:rPr sz="2400" spc="-425" dirty="0">
                <a:latin typeface="Arial"/>
                <a:cs typeface="Arial"/>
              </a:rPr>
              <a:t>x</a:t>
            </a:r>
            <a:r>
              <a:rPr sz="1800" spc="-637" baseline="4629" dirty="0">
                <a:solidFill>
                  <a:srgbClr val="002553"/>
                </a:solidFill>
                <a:latin typeface="Arial"/>
                <a:cs typeface="Arial"/>
              </a:rPr>
              <a:t>2</a:t>
            </a:r>
            <a:r>
              <a:rPr sz="1800" baseline="4629" dirty="0">
                <a:solidFill>
                  <a:srgbClr val="00255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ponential distribution with average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hour).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884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 modeling : Queuing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30197"/>
            <a:ext cx="8494395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89583"/>
              <a:buFont typeface="Wingdings"/>
              <a:buChar char=""/>
              <a:tabLst>
                <a:tab pos="464820" algn="l"/>
                <a:tab pos="465455" algn="l"/>
              </a:tabLst>
            </a:pP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Queuing</a:t>
            </a:r>
            <a:r>
              <a:rPr sz="2400" spc="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One considers: user requests, resources (servers), service </a:t>
            </a:r>
            <a:r>
              <a:rPr sz="2000" spc="-5" dirty="0">
                <a:latin typeface="Arial"/>
                <a:cs typeface="Arial"/>
              </a:rPr>
              <a:t>times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(for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processing requests by resources) and request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queuing</a:t>
            </a:r>
            <a:endParaRPr sz="2000">
              <a:latin typeface="Arial"/>
              <a:cs typeface="Arial"/>
            </a:endParaRPr>
          </a:p>
          <a:p>
            <a:pPr marL="756285" marR="30480" lvl="1" indent="-287020">
              <a:lnSpc>
                <a:spcPct val="100000"/>
              </a:lnSpc>
              <a:spcBef>
                <a:spcPts val="1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One talks about queueing networks – a kind of workflow model  involving several resources providing various services and requests  that flow between resources (closed system: users are also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modeled  as resources – open system: users are outside 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“system”)</a:t>
            </a:r>
            <a:endParaRPr sz="2000">
              <a:latin typeface="Arial"/>
              <a:cs typeface="Arial"/>
            </a:endParaRPr>
          </a:p>
          <a:p>
            <a:pPr marL="756285" marR="595630" lvl="1" indent="-287020">
              <a:lnSpc>
                <a:spcPct val="100000"/>
              </a:lnSpc>
              <a:spcBef>
                <a:spcPts val="20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performance of workflow models (UML Activity diagrams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  UCMs) can be naturally modeled by queueing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networks.</a:t>
            </a:r>
            <a:endParaRPr sz="2000">
              <a:latin typeface="Arial"/>
              <a:cs typeface="Arial"/>
            </a:endParaRPr>
          </a:p>
          <a:p>
            <a:pPr marL="1155700" marR="182880" lvl="2" indent="-228600">
              <a:lnSpc>
                <a:spcPct val="100000"/>
              </a:lnSpc>
              <a:spcBef>
                <a:spcPts val="215"/>
              </a:spcBef>
              <a:buSzPct val="150000"/>
              <a:buChar char="•"/>
              <a:tabLst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jUCMNav provides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automatic transformation into such a  model using an intermediate representation called Core Senario Model  (CSM)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8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functional workflow model must be complemented with  performance parameters in order to provide the necessary input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  for performance modeling. 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includes: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SzPct val="150000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Arial"/>
                <a:cs typeface="Arial"/>
              </a:rPr>
              <a:t>Performance data on resources: e.g. service </a:t>
            </a:r>
            <a:r>
              <a:rPr sz="1200" dirty="0">
                <a:latin typeface="Arial"/>
                <a:cs typeface="Arial"/>
              </a:rPr>
              <a:t>times, </a:t>
            </a:r>
            <a:r>
              <a:rPr sz="1200" spc="-5" dirty="0">
                <a:latin typeface="Arial"/>
                <a:cs typeface="Arial"/>
              </a:rPr>
              <a:t>queuing disciplines,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  <a:p>
            <a:pPr marL="1397000" marR="2320290" lvl="2" indent="-470534">
              <a:lnSpc>
                <a:spcPts val="1280"/>
              </a:lnSpc>
              <a:spcBef>
                <a:spcPts val="380"/>
              </a:spcBef>
              <a:buSzPct val="150000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Arial"/>
                <a:cs typeface="Arial"/>
              </a:rPr>
              <a:t>Performance data on work </a:t>
            </a:r>
            <a:r>
              <a:rPr sz="1200" dirty="0">
                <a:latin typeface="Arial"/>
                <a:cs typeface="Arial"/>
              </a:rPr>
              <a:t>load: </a:t>
            </a:r>
            <a:r>
              <a:rPr sz="1200" spc="-5" dirty="0">
                <a:latin typeface="Arial"/>
                <a:cs typeface="Arial"/>
              </a:rPr>
              <a:t>e.g. </a:t>
            </a:r>
            <a:r>
              <a:rPr sz="1200" dirty="0">
                <a:latin typeface="Arial"/>
                <a:cs typeface="Arial"/>
              </a:rPr>
              <a:t>number of </a:t>
            </a:r>
            <a:r>
              <a:rPr sz="1200" spc="-5" dirty="0">
                <a:latin typeface="Arial"/>
                <a:cs typeface="Arial"/>
              </a:rPr>
              <a:t>requests per unit </a:t>
            </a:r>
            <a:r>
              <a:rPr sz="1200" dirty="0">
                <a:latin typeface="Arial"/>
                <a:cs typeface="Arial"/>
              </a:rPr>
              <a:t>time, etc. </a:t>
            </a:r>
            <a:r>
              <a:rPr sz="1200" dirty="0">
                <a:solidFill>
                  <a:srgbClr val="00255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18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 evaluation</a:t>
            </a:r>
            <a:r>
              <a:rPr spc="-40" dirty="0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" y="1241805"/>
            <a:ext cx="8393430" cy="550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168275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3100" spc="-5" dirty="0">
                <a:latin typeface="Arial"/>
                <a:cs typeface="Arial"/>
              </a:rPr>
              <a:t>For both, Markov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Queuing models, there  are two basic approaches to performance  </a:t>
            </a:r>
            <a:r>
              <a:rPr sz="3100" spc="-10" dirty="0">
                <a:latin typeface="Arial"/>
                <a:cs typeface="Arial"/>
              </a:rPr>
              <a:t>evaluation:</a:t>
            </a:r>
            <a:endParaRPr sz="31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600" dirty="0">
                <a:latin typeface="Arial"/>
                <a:cs typeface="Arial"/>
              </a:rPr>
              <a:t>Analytical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formulas</a:t>
            </a:r>
            <a:endParaRPr sz="26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600" dirty="0">
                <a:latin typeface="Arial"/>
                <a:cs typeface="Arial"/>
              </a:rPr>
              <a:t>Simulation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studies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3100" spc="-5" dirty="0">
                <a:latin typeface="Arial"/>
                <a:cs typeface="Arial"/>
              </a:rPr>
              <a:t>Special versions of </a:t>
            </a:r>
            <a:r>
              <a:rPr sz="3100" spc="-10" dirty="0">
                <a:latin typeface="Arial"/>
                <a:cs typeface="Arial"/>
              </a:rPr>
              <a:t>modeling</a:t>
            </a:r>
            <a:r>
              <a:rPr sz="3100" spc="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paradigms</a:t>
            </a:r>
            <a:endParaRPr sz="3100">
              <a:latin typeface="Arial"/>
              <a:cs typeface="Arial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600" dirty="0">
                <a:latin typeface="Arial"/>
                <a:cs typeface="Arial"/>
              </a:rPr>
              <a:t>Layered Queuing Networks (LQN - using several  layers of abstraction, like layered operating system  functions) – developed by Dr. Woodside at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Carleton  University</a:t>
            </a:r>
            <a:endParaRPr sz="2600">
              <a:latin typeface="Arial"/>
              <a:cs typeface="Arial"/>
            </a:endParaRPr>
          </a:p>
          <a:p>
            <a:pPr marL="781685" marR="138811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82320" algn="l"/>
              </a:tabLst>
            </a:pPr>
            <a:r>
              <a:rPr sz="2600" dirty="0">
                <a:latin typeface="Arial"/>
                <a:cs typeface="Arial"/>
              </a:rPr>
              <a:t>Stochastic Petri nets (Markov’s rate-based  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40" dirty="0">
                <a:latin typeface="Arial"/>
                <a:cs typeface="Arial"/>
              </a:rPr>
              <a:t>n</a:t>
            </a:r>
            <a:r>
              <a:rPr sz="1800" spc="-952" baseline="27777" dirty="0">
                <a:solidFill>
                  <a:srgbClr val="002553"/>
                </a:solidFill>
                <a:latin typeface="Arial"/>
                <a:cs typeface="Arial"/>
              </a:rPr>
              <a:t>5</a:t>
            </a:r>
            <a:r>
              <a:rPr sz="2600" spc="-670" dirty="0">
                <a:latin typeface="Arial"/>
                <a:cs typeface="Arial"/>
              </a:rPr>
              <a:t>s</a:t>
            </a:r>
            <a:r>
              <a:rPr sz="1800" spc="7" baseline="27777" dirty="0">
                <a:solidFill>
                  <a:srgbClr val="002553"/>
                </a:solidFill>
                <a:latin typeface="Arial"/>
                <a:cs typeface="Arial"/>
              </a:rPr>
              <a:t>4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ons ap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lied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P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 nets)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7355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Typical Performance Results </a:t>
            </a:r>
            <a:r>
              <a:rPr dirty="0"/>
              <a:t>from </a:t>
            </a:r>
            <a:r>
              <a:rPr spc="-5" dirty="0"/>
              <a:t>Queuing</a:t>
            </a:r>
            <a:r>
              <a:rPr spc="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8512810" cy="538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General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statistics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Elapsed </a:t>
            </a:r>
            <a:r>
              <a:rPr sz="2400" dirty="0">
                <a:latin typeface="Arial"/>
                <a:cs typeface="Arial"/>
              </a:rPr>
              <a:t>time, </a:t>
            </a:r>
            <a:r>
              <a:rPr sz="2400" spc="-5" dirty="0">
                <a:latin typeface="Arial"/>
                <a:cs typeface="Arial"/>
              </a:rPr>
              <a:t>system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Measured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quantities</a:t>
            </a:r>
            <a:endParaRPr sz="2800">
              <a:latin typeface="Arial"/>
              <a:cs typeface="Arial"/>
            </a:endParaRPr>
          </a:p>
          <a:p>
            <a:pPr marL="756285" marR="23939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Service demands,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blocking and non-blocking  calls, call delays, synchronization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Service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every </a:t>
            </a:r>
            <a:r>
              <a:rPr sz="2400" dirty="0">
                <a:latin typeface="Arial"/>
                <a:cs typeface="Arial"/>
              </a:rPr>
              <a:t>entry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activity, </a:t>
            </a:r>
            <a:r>
              <a:rPr sz="2400" spc="-5" dirty="0">
                <a:latin typeface="Arial"/>
                <a:cs typeface="Arial"/>
              </a:rPr>
              <a:t>with confidence intervals and  variances (where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relevant)</a:t>
            </a:r>
            <a:endParaRPr sz="2400">
              <a:latin typeface="Arial"/>
              <a:cs typeface="Arial"/>
            </a:endParaRPr>
          </a:p>
          <a:p>
            <a:pPr marL="355600" marR="630555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Throughputs and </a:t>
            </a:r>
            <a:r>
              <a:rPr sz="2800" dirty="0">
                <a:latin typeface="Arial"/>
                <a:cs typeface="Arial"/>
              </a:rPr>
              <a:t>utilizations </a:t>
            </a:r>
            <a:r>
              <a:rPr sz="2800" spc="-5" dirty="0">
                <a:latin typeface="Arial"/>
                <a:cs typeface="Arial"/>
              </a:rPr>
              <a:t>for every entry and  </a:t>
            </a:r>
            <a:r>
              <a:rPr sz="2800" dirty="0">
                <a:latin typeface="Arial"/>
                <a:cs typeface="Arial"/>
              </a:rPr>
              <a:t>activity, </a:t>
            </a:r>
            <a:r>
              <a:rPr sz="2800" spc="-5" dirty="0">
                <a:latin typeface="Arial"/>
                <a:cs typeface="Arial"/>
              </a:rPr>
              <a:t>with confidence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intervals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Utilizations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waiting times for devices (by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entry)</a:t>
            </a:r>
            <a:endParaRPr sz="2800">
              <a:latin typeface="Arial"/>
              <a:cs typeface="Arial"/>
            </a:endParaRPr>
          </a:p>
          <a:p>
            <a:pPr marL="1397000">
              <a:lnSpc>
                <a:spcPct val="100000"/>
              </a:lnSpc>
              <a:spcBef>
                <a:spcPts val="1790"/>
              </a:spcBef>
            </a:pPr>
            <a:r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Khái </a:t>
            </a:r>
            <a:r>
              <a:rPr spc="-5" dirty="0"/>
              <a:t>niệm Requirements </a:t>
            </a:r>
            <a:r>
              <a:rPr spc="-10" dirty="0"/>
              <a:t>Verification</a:t>
            </a:r>
            <a:r>
              <a:rPr spc="5" dirty="0"/>
              <a:t> </a:t>
            </a:r>
            <a:r>
              <a:rPr spc="-5" dirty="0"/>
              <a:t>and</a:t>
            </a:r>
          </a:p>
          <a:p>
            <a:pPr marL="88900">
              <a:lnSpc>
                <a:spcPct val="100000"/>
              </a:lnSpc>
              <a:tabLst>
                <a:tab pos="523240" algn="l"/>
                <a:tab pos="7784465" algn="l"/>
              </a:tabLst>
            </a:pPr>
            <a:r>
              <a:rPr u="heavy" spc="-5" dirty="0">
                <a:uFill>
                  <a:solidFill>
                    <a:srgbClr val="336666"/>
                  </a:solidFill>
                </a:uFill>
              </a:rPr>
              <a:t> 	Validation	</a:t>
            </a:r>
          </a:p>
        </p:txBody>
      </p:sp>
      <p:sp>
        <p:nvSpPr>
          <p:cNvPr id="3" name="object 3"/>
          <p:cNvSpPr/>
          <p:nvPr/>
        </p:nvSpPr>
        <p:spPr>
          <a:xfrm>
            <a:off x="617537" y="1219200"/>
            <a:ext cx="8077200" cy="4534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3197" y="6436385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7267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485013"/>
            <a:ext cx="74079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4. DUYỆT VÀ KIỂM SOÁT CÁC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YÊU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CẦU PHẦN</a:t>
            </a:r>
            <a:r>
              <a:rPr sz="20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243329"/>
            <a:ext cx="8063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Các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khái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niệm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trong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Requirements Verification and  Validation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Các kỹ thuật </a:t>
            </a:r>
            <a:r>
              <a:rPr dirty="0"/>
              <a:t>tiêu</a:t>
            </a:r>
            <a:r>
              <a:rPr spc="10" dirty="0"/>
              <a:t> </a:t>
            </a:r>
            <a:r>
              <a:rPr spc="-5" dirty="0"/>
              <a:t>biểu</a:t>
            </a:r>
          </a:p>
          <a:p>
            <a:pPr marL="407670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pc="-5" dirty="0"/>
              <a:t>Simple</a:t>
            </a:r>
            <a:r>
              <a:rPr spc="30" dirty="0"/>
              <a:t> </a:t>
            </a:r>
            <a:r>
              <a:rPr dirty="0"/>
              <a:t>checks</a:t>
            </a:r>
          </a:p>
          <a:p>
            <a:pPr marL="407670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pc="-5" dirty="0"/>
              <a:t>Prototyping</a:t>
            </a:r>
          </a:p>
          <a:p>
            <a:pPr marL="407670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pc="-5" dirty="0"/>
              <a:t>Functional </a:t>
            </a:r>
            <a:r>
              <a:rPr dirty="0"/>
              <a:t>test</a:t>
            </a:r>
            <a:r>
              <a:rPr spc="25" dirty="0"/>
              <a:t> </a:t>
            </a:r>
            <a:r>
              <a:rPr spc="-5" dirty="0"/>
              <a:t>design</a:t>
            </a:r>
          </a:p>
          <a:p>
            <a:pPr marL="407670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pc="-5" dirty="0"/>
              <a:t>User manual</a:t>
            </a:r>
            <a:r>
              <a:rPr spc="30" dirty="0"/>
              <a:t> </a:t>
            </a:r>
            <a:r>
              <a:rPr spc="-5" dirty="0"/>
              <a:t>development</a:t>
            </a:r>
          </a:p>
          <a:p>
            <a:pPr marL="407670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pc="-5" dirty="0"/>
              <a:t>Reviews and</a:t>
            </a:r>
            <a:r>
              <a:rPr spc="35" dirty="0"/>
              <a:t> </a:t>
            </a:r>
            <a:r>
              <a:rPr spc="-5" dirty="0"/>
              <a:t>inspections</a:t>
            </a:r>
          </a:p>
          <a:p>
            <a:pPr marL="407670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dirty="0"/>
              <a:t>Model-based (formal) </a:t>
            </a:r>
            <a:r>
              <a:rPr spc="-5" dirty="0"/>
              <a:t>Verification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Validation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5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6327"/>
            <a:ext cx="7893050" cy="37115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Quy trình thực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hiện: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100" spc="-10" dirty="0">
                <a:latin typeface="Arial"/>
                <a:cs typeface="Arial"/>
              </a:rPr>
              <a:t>1. Kiểm </a:t>
            </a:r>
            <a:r>
              <a:rPr sz="3100" spc="-5" dirty="0">
                <a:latin typeface="Arial"/>
                <a:cs typeface="Arial"/>
              </a:rPr>
              <a:t>tra </a:t>
            </a:r>
            <a:r>
              <a:rPr sz="3100" spc="-10" dirty="0">
                <a:latin typeface="Arial"/>
                <a:cs typeface="Arial"/>
              </a:rPr>
              <a:t>nguồn gốc </a:t>
            </a:r>
            <a:r>
              <a:rPr sz="3100" spc="-5" dirty="0">
                <a:latin typeface="Arial"/>
                <a:cs typeface="Arial"/>
              </a:rPr>
              <a:t>yêu </a:t>
            </a:r>
            <a:r>
              <a:rPr sz="3100" spc="-10" dirty="0">
                <a:latin typeface="Arial"/>
                <a:cs typeface="Arial"/>
              </a:rPr>
              <a:t>cầu phần</a:t>
            </a:r>
            <a:r>
              <a:rPr sz="3100" spc="20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yêu </a:t>
            </a:r>
            <a:r>
              <a:rPr sz="3100" spc="-10" dirty="0">
                <a:latin typeface="Arial"/>
                <a:cs typeface="Arial"/>
              </a:rPr>
              <a:t>cầu phần mềm chúng </a:t>
            </a:r>
            <a:r>
              <a:rPr sz="3100" spc="-5" dirty="0">
                <a:latin typeface="Arial"/>
                <a:cs typeface="Arial"/>
              </a:rPr>
              <a:t>ta miêu tả  </a:t>
            </a:r>
            <a:r>
              <a:rPr sz="3100" spc="-10" dirty="0">
                <a:latin typeface="Arial"/>
                <a:cs typeface="Arial"/>
              </a:rPr>
              <a:t>phải đúng </a:t>
            </a:r>
            <a:r>
              <a:rPr sz="3100" spc="-5" dirty="0">
                <a:latin typeface="Arial"/>
                <a:cs typeface="Arial"/>
              </a:rPr>
              <a:t>với </a:t>
            </a:r>
            <a:r>
              <a:rPr sz="3100" spc="-10" dirty="0">
                <a:latin typeface="Arial"/>
                <a:cs typeface="Arial"/>
              </a:rPr>
              <a:t>những </a:t>
            </a:r>
            <a:r>
              <a:rPr sz="3100" spc="-5" dirty="0">
                <a:latin typeface="Arial"/>
                <a:cs typeface="Arial"/>
              </a:rPr>
              <a:t>yêu </a:t>
            </a:r>
            <a:r>
              <a:rPr sz="3100" spc="-10" dirty="0">
                <a:latin typeface="Arial"/>
                <a:cs typeface="Arial"/>
              </a:rPr>
              <a:t>cầu của khách  hàng.</a:t>
            </a:r>
            <a:endParaRPr sz="3100">
              <a:latin typeface="Arial"/>
              <a:cs typeface="Arial"/>
            </a:endParaRPr>
          </a:p>
          <a:p>
            <a:pPr marL="355600" marR="271145" indent="-343535">
              <a:lnSpc>
                <a:spcPct val="100000"/>
              </a:lnSpc>
              <a:spcBef>
                <a:spcPts val="750"/>
              </a:spcBef>
              <a:tabLst>
                <a:tab pos="35560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Theo </a:t>
            </a:r>
            <a:r>
              <a:rPr sz="3100" spc="-10" dirty="0">
                <a:latin typeface="Arial"/>
                <a:cs typeface="Arial"/>
              </a:rPr>
              <a:t>dõi dấu </a:t>
            </a:r>
            <a:r>
              <a:rPr sz="3100" spc="-5" dirty="0">
                <a:latin typeface="Arial"/>
                <a:cs typeface="Arial"/>
              </a:rPr>
              <a:t>vết của một yêu </a:t>
            </a:r>
            <a:r>
              <a:rPr sz="3100" spc="-10" dirty="0">
                <a:latin typeface="Arial"/>
                <a:cs typeface="Arial"/>
              </a:rPr>
              <a:t>cầu phần  mềm </a:t>
            </a:r>
            <a:r>
              <a:rPr sz="3100" spc="-5" dirty="0">
                <a:latin typeface="Arial"/>
                <a:cs typeface="Arial"/>
              </a:rPr>
              <a:t>(Tracing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Requirement)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5" dirty="0"/>
              <a:t>Checks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6327"/>
            <a:ext cx="8192134" cy="41846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Quy trình thực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hiện:</a:t>
            </a:r>
            <a:endParaRPr sz="3100">
              <a:latin typeface="Arial"/>
              <a:cs typeface="Arial"/>
            </a:endParaRPr>
          </a:p>
          <a:p>
            <a:pPr marL="12700" marR="378460">
              <a:lnSpc>
                <a:spcPct val="100000"/>
              </a:lnSpc>
              <a:spcBef>
                <a:spcPts val="750"/>
              </a:spcBef>
            </a:pPr>
            <a:r>
              <a:rPr sz="3100" spc="-10" dirty="0">
                <a:latin typeface="Arial"/>
                <a:cs typeface="Arial"/>
              </a:rPr>
              <a:t>2. Kiểm </a:t>
            </a:r>
            <a:r>
              <a:rPr sz="3100" spc="-5" dirty="0">
                <a:latin typeface="Arial"/>
                <a:cs typeface="Arial"/>
              </a:rPr>
              <a:t>tra lại ma trận theo </a:t>
            </a:r>
            <a:r>
              <a:rPr sz="3100" spc="-10" dirty="0">
                <a:latin typeface="Arial"/>
                <a:cs typeface="Arial"/>
              </a:rPr>
              <a:t>dõi </a:t>
            </a:r>
            <a:r>
              <a:rPr sz="3100" spc="-5" dirty="0">
                <a:latin typeface="Arial"/>
                <a:cs typeface="Arial"/>
              </a:rPr>
              <a:t>các yêu cầu  </a:t>
            </a:r>
            <a:r>
              <a:rPr sz="3100" spc="-10" dirty="0">
                <a:latin typeface="Arial"/>
                <a:cs typeface="Arial"/>
              </a:rPr>
              <a:t>phần mềm </a:t>
            </a:r>
            <a:r>
              <a:rPr sz="3100" spc="-5" dirty="0">
                <a:latin typeface="Arial"/>
                <a:cs typeface="Arial"/>
              </a:rPr>
              <a:t>(Requirement Traceability</a:t>
            </a:r>
            <a:r>
              <a:rPr sz="3100" spc="1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Matrix)</a:t>
            </a:r>
            <a:endParaRPr sz="3100">
              <a:latin typeface="Arial"/>
              <a:cs typeface="Arial"/>
            </a:endParaRPr>
          </a:p>
          <a:p>
            <a:pPr marL="355600" marR="474345" indent="-343535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</a:t>
            </a:r>
            <a:r>
              <a:rPr sz="3100" spc="-10" dirty="0">
                <a:latin typeface="Arial"/>
                <a:cs typeface="Arial"/>
              </a:rPr>
              <a:t>Đảm bảo các </a:t>
            </a:r>
            <a:r>
              <a:rPr sz="3100" spc="-5" dirty="0">
                <a:latin typeface="Arial"/>
                <a:cs typeface="Arial"/>
              </a:rPr>
              <a:t>yêu </a:t>
            </a:r>
            <a:r>
              <a:rPr sz="3100" spc="-10" dirty="0">
                <a:latin typeface="Arial"/>
                <a:cs typeface="Arial"/>
              </a:rPr>
              <a:t>cầu phần mềm phải  được </a:t>
            </a:r>
            <a:r>
              <a:rPr sz="3100" spc="-5" dirty="0">
                <a:latin typeface="Arial"/>
                <a:cs typeface="Arial"/>
              </a:rPr>
              <a:t>xem xét, </a:t>
            </a:r>
            <a:r>
              <a:rPr sz="3100" spc="-10" dirty="0">
                <a:latin typeface="Arial"/>
                <a:cs typeface="Arial"/>
              </a:rPr>
              <a:t>nếu không </a:t>
            </a:r>
            <a:r>
              <a:rPr sz="3100" spc="-5" dirty="0">
                <a:latin typeface="Arial"/>
                <a:cs typeface="Arial"/>
              </a:rPr>
              <a:t>xem xét thì </a:t>
            </a:r>
            <a:r>
              <a:rPr sz="3100" spc="-10" dirty="0">
                <a:latin typeface="Arial"/>
                <a:cs typeface="Arial"/>
              </a:rPr>
              <a:t>phải  </a:t>
            </a:r>
            <a:r>
              <a:rPr sz="3100" spc="-5" dirty="0">
                <a:latin typeface="Arial"/>
                <a:cs typeface="Arial"/>
              </a:rPr>
              <a:t>có lí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do</a:t>
            </a:r>
            <a:endParaRPr sz="31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50"/>
              </a:spcBef>
              <a:tabLst>
                <a:tab pos="355600" algn="l"/>
              </a:tabLst>
            </a:pPr>
            <a:r>
              <a:rPr sz="2150" spc="15" dirty="0">
                <a:solidFill>
                  <a:srgbClr val="CCCC99"/>
                </a:solidFill>
                <a:latin typeface="Wingdings"/>
                <a:cs typeface="Wingdings"/>
              </a:rPr>
              <a:t></a:t>
            </a:r>
            <a:r>
              <a:rPr sz="2150" spc="15" dirty="0">
                <a:solidFill>
                  <a:srgbClr val="CCCC99"/>
                </a:solidFill>
                <a:latin typeface="Times New Roman"/>
                <a:cs typeface="Times New Roman"/>
              </a:rPr>
              <a:t>	</a:t>
            </a:r>
            <a:r>
              <a:rPr sz="3100" spc="-5" dirty="0">
                <a:latin typeface="Arial"/>
                <a:cs typeface="Arial"/>
              </a:rPr>
              <a:t>+ </a:t>
            </a:r>
            <a:r>
              <a:rPr sz="3100" spc="-10" dirty="0">
                <a:latin typeface="Arial"/>
                <a:cs typeface="Arial"/>
              </a:rPr>
              <a:t>Đảm bảo </a:t>
            </a:r>
            <a:r>
              <a:rPr sz="3100" spc="-5" dirty="0">
                <a:latin typeface="Arial"/>
                <a:cs typeface="Arial"/>
              </a:rPr>
              <a:t>tất cả các tài </a:t>
            </a:r>
            <a:r>
              <a:rPr sz="3100" spc="-10" dirty="0">
                <a:latin typeface="Arial"/>
                <a:cs typeface="Arial"/>
              </a:rPr>
              <a:t>liệu đặc </a:t>
            </a:r>
            <a:r>
              <a:rPr sz="3100" spc="-5" dirty="0">
                <a:latin typeface="Arial"/>
                <a:cs typeface="Arial"/>
              </a:rPr>
              <a:t>tả </a:t>
            </a:r>
            <a:r>
              <a:rPr sz="3100" spc="-10" dirty="0">
                <a:latin typeface="Arial"/>
                <a:cs typeface="Arial"/>
              </a:rPr>
              <a:t>phải hợp  </a:t>
            </a:r>
            <a:r>
              <a:rPr sz="3100" spc="-5" dirty="0">
                <a:latin typeface="Arial"/>
                <a:cs typeface="Arial"/>
              </a:rPr>
              <a:t>lý.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3905</Words>
  <Application>Microsoft Office PowerPoint</Application>
  <PresentationFormat>On-screen Show (4:3)</PresentationFormat>
  <Paragraphs>522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Khái niệm Requirements Verification and   Validation </vt:lpstr>
      <vt:lpstr>Khái niệm Requirements Verification and   Validation </vt:lpstr>
      <vt:lpstr>Khái niệm Requirements Verification and   Validation </vt:lpstr>
      <vt:lpstr>Khái niệm Requirements Verification and   Validation </vt:lpstr>
      <vt:lpstr>Khái niệm Requirements Verification and   Validation </vt:lpstr>
      <vt:lpstr>Các khái niệm trong Requirements Verification and  Validation</vt:lpstr>
      <vt:lpstr>Simple Checks</vt:lpstr>
      <vt:lpstr>Simple Checks</vt:lpstr>
      <vt:lpstr>PowerPoint Presentation</vt:lpstr>
      <vt:lpstr>Simple Checks</vt:lpstr>
      <vt:lpstr>Các khái niệm trong Requirements Verification and  Validation</vt:lpstr>
      <vt:lpstr>Là phương pháp tốt cho việc xác nhận  của người sử dụng hay khách hàng.</vt:lpstr>
      <vt:lpstr>Prototyping</vt:lpstr>
      <vt:lpstr>Reviews and Inspections</vt:lpstr>
      <vt:lpstr>PowerPoint Presentation</vt:lpstr>
      <vt:lpstr>Reviews and Inspections - Quy trình thực hiện</vt:lpstr>
      <vt:lpstr>Reviews and Inspections - Quy trình thực hiện</vt:lpstr>
      <vt:lpstr>Reviews and Inspections - Quy trình thực hiện</vt:lpstr>
      <vt:lpstr>Reviews and Inspections - Quy trình thực hiện</vt:lpstr>
      <vt:lpstr>Reviews and Inspections - Quy trình thực hiện</vt:lpstr>
      <vt:lpstr>Reviews and Inspections - Quy trình thực hiện</vt:lpstr>
      <vt:lpstr>Reviews and Inspections - Quy trình thực hiện</vt:lpstr>
      <vt:lpstr>Reviews and Inspections - Quy trình thực hiện</vt:lpstr>
      <vt:lpstr>Functional Test Design</vt:lpstr>
      <vt:lpstr>User Manual Development</vt:lpstr>
      <vt:lpstr>Reviews and Inspections (2)</vt:lpstr>
      <vt:lpstr>Reviews and Inspections (3)</vt:lpstr>
      <vt:lpstr>Typical Review / Inspection Steps (1)</vt:lpstr>
      <vt:lpstr>Typical Review / Inspection Steps (2)</vt:lpstr>
      <vt:lpstr>Typical Review / Inspection Steps (3)</vt:lpstr>
      <vt:lpstr>PowerPoint Presentation</vt:lpstr>
      <vt:lpstr>Review – Problem Categorization</vt:lpstr>
      <vt:lpstr>Pre-Review Checking</vt:lpstr>
      <vt:lpstr>Fagan Inspection (1)</vt:lpstr>
      <vt:lpstr>Fagan Inspection (2)</vt:lpstr>
      <vt:lpstr>PowerPoint Presentation</vt:lpstr>
      <vt:lpstr>Active Review</vt:lpstr>
      <vt:lpstr>Requirements Review Checklists (1)</vt:lpstr>
      <vt:lpstr>PowerPoint Presentation</vt:lpstr>
      <vt:lpstr>PowerPoint Presentation</vt:lpstr>
      <vt:lpstr>PowerPoint Presentation</vt:lpstr>
      <vt:lpstr>Model-based (formal) Verification and Validation</vt:lpstr>
      <vt:lpstr>Formal V&amp;V techniques and tools (i)</vt:lpstr>
      <vt:lpstr>Formal V&amp;V techniques and tools (ii)</vt:lpstr>
      <vt:lpstr>Consistency checking for state machines</vt:lpstr>
      <vt:lpstr>Formal V&amp;V techniques and tools (iii)</vt:lpstr>
      <vt:lpstr>Different types of goals – copied from Goal-oriented modeling</vt:lpstr>
      <vt:lpstr>Model checking</vt:lpstr>
      <vt:lpstr>Performance Analysis</vt:lpstr>
      <vt:lpstr>Performance modeling : Markov models</vt:lpstr>
      <vt:lpstr>Performance modeling : Queuing models</vt:lpstr>
      <vt:lpstr>Performance evaluation tools</vt:lpstr>
      <vt:lpstr>Typical Performance Results from Queuing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 giang Thiet ke va Xay dung phan mem</dc:title>
  <dc:creator>Huynh Quyet Thang</dc:creator>
  <cp:lastModifiedBy>Admin</cp:lastModifiedBy>
  <cp:revision>1</cp:revision>
  <dcterms:created xsi:type="dcterms:W3CDTF">2020-02-21T05:50:36Z</dcterms:created>
  <dcterms:modified xsi:type="dcterms:W3CDTF">2020-03-03T01:44:33Z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2020-02-21T00:00:00Z</vt:filetime>
  </property>
</Properties>
</file>