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6" r:id="rId61"/>
    <p:sldId id="317" r:id="rId62"/>
    <p:sldId id="318" r:id="rId63"/>
    <p:sldId id="319" r:id="rId64"/>
    <p:sldId id="320" r:id="rId65"/>
    <p:sldId id="321" r:id="rId66"/>
    <p:sldId id="322" r:id="rId67"/>
    <p:sldId id="323" r:id="rId68"/>
    <p:sldId id="324" r:id="rId69"/>
    <p:sldId id="325" r:id="rId70"/>
    <p:sldId id="326" r:id="rId71"/>
    <p:sldId id="327" r:id="rId72"/>
    <p:sldId id="328" r:id="rId73"/>
    <p:sldId id="329" r:id="rId74"/>
    <p:sldId id="330" r:id="rId75"/>
    <p:sldId id="331" r:id="rId76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57" d="100"/>
          <a:sy n="57" d="100"/>
        </p:scale>
        <p:origin x="-898" y="19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002553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040808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002553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040808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841044" y="1244853"/>
            <a:ext cx="3387725" cy="47212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65928" y="1244853"/>
            <a:ext cx="3390900" cy="44164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002553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68275" y="228600"/>
            <a:ext cx="8823325" cy="6096000"/>
          </a:xfrm>
          <a:custGeom>
            <a:avLst/>
            <a:gdLst/>
            <a:ahLst/>
            <a:cxnLst/>
            <a:rect l="l" t="t" r="r" b="b"/>
            <a:pathLst>
              <a:path w="8823325" h="6096000">
                <a:moveTo>
                  <a:pt x="0" y="673353"/>
                </a:moveTo>
                <a:lnTo>
                  <a:pt x="1690" y="625269"/>
                </a:lnTo>
                <a:lnTo>
                  <a:pt x="6686" y="578096"/>
                </a:lnTo>
                <a:lnTo>
                  <a:pt x="14874" y="531949"/>
                </a:lnTo>
                <a:lnTo>
                  <a:pt x="26139" y="486942"/>
                </a:lnTo>
                <a:lnTo>
                  <a:pt x="40368" y="443189"/>
                </a:lnTo>
                <a:lnTo>
                  <a:pt x="57446" y="400803"/>
                </a:lnTo>
                <a:lnTo>
                  <a:pt x="77260" y="359900"/>
                </a:lnTo>
                <a:lnTo>
                  <a:pt x="99696" y="320593"/>
                </a:lnTo>
                <a:lnTo>
                  <a:pt x="124639" y="282995"/>
                </a:lnTo>
                <a:lnTo>
                  <a:pt x="151977" y="247222"/>
                </a:lnTo>
                <a:lnTo>
                  <a:pt x="181594" y="213386"/>
                </a:lnTo>
                <a:lnTo>
                  <a:pt x="213378" y="181602"/>
                </a:lnTo>
                <a:lnTo>
                  <a:pt x="247213" y="151984"/>
                </a:lnTo>
                <a:lnTo>
                  <a:pt x="282987" y="124646"/>
                </a:lnTo>
                <a:lnTo>
                  <a:pt x="320585" y="99701"/>
                </a:lnTo>
                <a:lnTo>
                  <a:pt x="359893" y="77265"/>
                </a:lnTo>
                <a:lnTo>
                  <a:pt x="400798" y="57450"/>
                </a:lnTo>
                <a:lnTo>
                  <a:pt x="443184" y="40370"/>
                </a:lnTo>
                <a:lnTo>
                  <a:pt x="486940" y="26141"/>
                </a:lnTo>
                <a:lnTo>
                  <a:pt x="531949" y="14875"/>
                </a:lnTo>
                <a:lnTo>
                  <a:pt x="578100" y="6687"/>
                </a:lnTo>
                <a:lnTo>
                  <a:pt x="625277" y="1690"/>
                </a:lnTo>
                <a:lnTo>
                  <a:pt x="673366" y="0"/>
                </a:lnTo>
                <a:lnTo>
                  <a:pt x="8149971" y="0"/>
                </a:lnTo>
                <a:lnTo>
                  <a:pt x="8198055" y="1690"/>
                </a:lnTo>
                <a:lnTo>
                  <a:pt x="8245228" y="6687"/>
                </a:lnTo>
                <a:lnTo>
                  <a:pt x="8291375" y="14875"/>
                </a:lnTo>
                <a:lnTo>
                  <a:pt x="8336382" y="26141"/>
                </a:lnTo>
                <a:lnTo>
                  <a:pt x="8380135" y="40370"/>
                </a:lnTo>
                <a:lnTo>
                  <a:pt x="8422521" y="57450"/>
                </a:lnTo>
                <a:lnTo>
                  <a:pt x="8463424" y="77265"/>
                </a:lnTo>
                <a:lnTo>
                  <a:pt x="8502731" y="99701"/>
                </a:lnTo>
                <a:lnTo>
                  <a:pt x="8540329" y="124646"/>
                </a:lnTo>
                <a:lnTo>
                  <a:pt x="8576102" y="151984"/>
                </a:lnTo>
                <a:lnTo>
                  <a:pt x="8609938" y="181602"/>
                </a:lnTo>
                <a:lnTo>
                  <a:pt x="8641722" y="213386"/>
                </a:lnTo>
                <a:lnTo>
                  <a:pt x="8671340" y="247222"/>
                </a:lnTo>
                <a:lnTo>
                  <a:pt x="8698678" y="282995"/>
                </a:lnTo>
                <a:lnTo>
                  <a:pt x="8723623" y="320593"/>
                </a:lnTo>
                <a:lnTo>
                  <a:pt x="8746059" y="359900"/>
                </a:lnTo>
                <a:lnTo>
                  <a:pt x="8765874" y="400803"/>
                </a:lnTo>
                <a:lnTo>
                  <a:pt x="8782954" y="443189"/>
                </a:lnTo>
                <a:lnTo>
                  <a:pt x="8797183" y="486942"/>
                </a:lnTo>
                <a:lnTo>
                  <a:pt x="8808449" y="531949"/>
                </a:lnTo>
                <a:lnTo>
                  <a:pt x="8816637" y="578096"/>
                </a:lnTo>
                <a:lnTo>
                  <a:pt x="8821634" y="625269"/>
                </a:lnTo>
                <a:lnTo>
                  <a:pt x="8823325" y="673353"/>
                </a:lnTo>
                <a:lnTo>
                  <a:pt x="8823325" y="5422633"/>
                </a:lnTo>
                <a:lnTo>
                  <a:pt x="8821634" y="5470722"/>
                </a:lnTo>
                <a:lnTo>
                  <a:pt x="8816637" y="5517899"/>
                </a:lnTo>
                <a:lnTo>
                  <a:pt x="8808449" y="5564050"/>
                </a:lnTo>
                <a:lnTo>
                  <a:pt x="8797183" y="5609059"/>
                </a:lnTo>
                <a:lnTo>
                  <a:pt x="8782954" y="5652815"/>
                </a:lnTo>
                <a:lnTo>
                  <a:pt x="8765874" y="5695201"/>
                </a:lnTo>
                <a:lnTo>
                  <a:pt x="8746059" y="5736106"/>
                </a:lnTo>
                <a:lnTo>
                  <a:pt x="8723623" y="5775414"/>
                </a:lnTo>
                <a:lnTo>
                  <a:pt x="8698678" y="5813012"/>
                </a:lnTo>
                <a:lnTo>
                  <a:pt x="8671340" y="5848786"/>
                </a:lnTo>
                <a:lnTo>
                  <a:pt x="8641722" y="5882621"/>
                </a:lnTo>
                <a:lnTo>
                  <a:pt x="8609938" y="5914405"/>
                </a:lnTo>
                <a:lnTo>
                  <a:pt x="8576102" y="5944022"/>
                </a:lnTo>
                <a:lnTo>
                  <a:pt x="8540329" y="5971360"/>
                </a:lnTo>
                <a:lnTo>
                  <a:pt x="8502731" y="5996303"/>
                </a:lnTo>
                <a:lnTo>
                  <a:pt x="8463424" y="6018739"/>
                </a:lnTo>
                <a:lnTo>
                  <a:pt x="8422521" y="6038553"/>
                </a:lnTo>
                <a:lnTo>
                  <a:pt x="8380135" y="6055631"/>
                </a:lnTo>
                <a:lnTo>
                  <a:pt x="8336382" y="6069860"/>
                </a:lnTo>
                <a:lnTo>
                  <a:pt x="8291375" y="6081125"/>
                </a:lnTo>
                <a:lnTo>
                  <a:pt x="8245228" y="6089313"/>
                </a:lnTo>
                <a:lnTo>
                  <a:pt x="8198055" y="6094309"/>
                </a:lnTo>
                <a:lnTo>
                  <a:pt x="8149971" y="6096000"/>
                </a:lnTo>
                <a:lnTo>
                  <a:pt x="673366" y="6096000"/>
                </a:lnTo>
                <a:lnTo>
                  <a:pt x="625277" y="6094309"/>
                </a:lnTo>
                <a:lnTo>
                  <a:pt x="578100" y="6089313"/>
                </a:lnTo>
                <a:lnTo>
                  <a:pt x="531949" y="6081125"/>
                </a:lnTo>
                <a:lnTo>
                  <a:pt x="486940" y="6069860"/>
                </a:lnTo>
                <a:lnTo>
                  <a:pt x="443184" y="6055631"/>
                </a:lnTo>
                <a:lnTo>
                  <a:pt x="400798" y="6038553"/>
                </a:lnTo>
                <a:lnTo>
                  <a:pt x="359893" y="6018739"/>
                </a:lnTo>
                <a:lnTo>
                  <a:pt x="320585" y="5996303"/>
                </a:lnTo>
                <a:lnTo>
                  <a:pt x="282987" y="5971360"/>
                </a:lnTo>
                <a:lnTo>
                  <a:pt x="247213" y="5944022"/>
                </a:lnTo>
                <a:lnTo>
                  <a:pt x="213378" y="5914405"/>
                </a:lnTo>
                <a:lnTo>
                  <a:pt x="181594" y="5882621"/>
                </a:lnTo>
                <a:lnTo>
                  <a:pt x="151977" y="5848786"/>
                </a:lnTo>
                <a:lnTo>
                  <a:pt x="124639" y="5813012"/>
                </a:lnTo>
                <a:lnTo>
                  <a:pt x="99696" y="5775414"/>
                </a:lnTo>
                <a:lnTo>
                  <a:pt x="77260" y="5736106"/>
                </a:lnTo>
                <a:lnTo>
                  <a:pt x="57446" y="5695201"/>
                </a:lnTo>
                <a:lnTo>
                  <a:pt x="40368" y="5652815"/>
                </a:lnTo>
                <a:lnTo>
                  <a:pt x="26139" y="5609059"/>
                </a:lnTo>
                <a:lnTo>
                  <a:pt x="14874" y="5564050"/>
                </a:lnTo>
                <a:lnTo>
                  <a:pt x="6686" y="5517899"/>
                </a:lnTo>
                <a:lnTo>
                  <a:pt x="1690" y="5470722"/>
                </a:lnTo>
                <a:lnTo>
                  <a:pt x="0" y="5422633"/>
                </a:lnTo>
                <a:lnTo>
                  <a:pt x="0" y="673353"/>
                </a:lnTo>
                <a:close/>
              </a:path>
            </a:pathLst>
          </a:custGeom>
          <a:ln w="28575">
            <a:solidFill>
              <a:srgbClr val="33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040808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002553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002553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68275" y="228600"/>
            <a:ext cx="8823325" cy="6096000"/>
          </a:xfrm>
          <a:custGeom>
            <a:avLst/>
            <a:gdLst/>
            <a:ahLst/>
            <a:cxnLst/>
            <a:rect l="l" t="t" r="r" b="b"/>
            <a:pathLst>
              <a:path w="8823325" h="6096000">
                <a:moveTo>
                  <a:pt x="0" y="673353"/>
                </a:moveTo>
                <a:lnTo>
                  <a:pt x="1690" y="625269"/>
                </a:lnTo>
                <a:lnTo>
                  <a:pt x="6686" y="578096"/>
                </a:lnTo>
                <a:lnTo>
                  <a:pt x="14874" y="531949"/>
                </a:lnTo>
                <a:lnTo>
                  <a:pt x="26139" y="486942"/>
                </a:lnTo>
                <a:lnTo>
                  <a:pt x="40368" y="443189"/>
                </a:lnTo>
                <a:lnTo>
                  <a:pt x="57446" y="400803"/>
                </a:lnTo>
                <a:lnTo>
                  <a:pt x="77260" y="359900"/>
                </a:lnTo>
                <a:lnTo>
                  <a:pt x="99696" y="320593"/>
                </a:lnTo>
                <a:lnTo>
                  <a:pt x="124639" y="282995"/>
                </a:lnTo>
                <a:lnTo>
                  <a:pt x="151977" y="247222"/>
                </a:lnTo>
                <a:lnTo>
                  <a:pt x="181594" y="213386"/>
                </a:lnTo>
                <a:lnTo>
                  <a:pt x="213378" y="181602"/>
                </a:lnTo>
                <a:lnTo>
                  <a:pt x="247213" y="151984"/>
                </a:lnTo>
                <a:lnTo>
                  <a:pt x="282987" y="124646"/>
                </a:lnTo>
                <a:lnTo>
                  <a:pt x="320585" y="99701"/>
                </a:lnTo>
                <a:lnTo>
                  <a:pt x="359893" y="77265"/>
                </a:lnTo>
                <a:lnTo>
                  <a:pt x="400798" y="57450"/>
                </a:lnTo>
                <a:lnTo>
                  <a:pt x="443184" y="40370"/>
                </a:lnTo>
                <a:lnTo>
                  <a:pt x="486940" y="26141"/>
                </a:lnTo>
                <a:lnTo>
                  <a:pt x="531949" y="14875"/>
                </a:lnTo>
                <a:lnTo>
                  <a:pt x="578100" y="6687"/>
                </a:lnTo>
                <a:lnTo>
                  <a:pt x="625277" y="1690"/>
                </a:lnTo>
                <a:lnTo>
                  <a:pt x="673366" y="0"/>
                </a:lnTo>
                <a:lnTo>
                  <a:pt x="8149971" y="0"/>
                </a:lnTo>
                <a:lnTo>
                  <a:pt x="8198055" y="1690"/>
                </a:lnTo>
                <a:lnTo>
                  <a:pt x="8245228" y="6687"/>
                </a:lnTo>
                <a:lnTo>
                  <a:pt x="8291375" y="14875"/>
                </a:lnTo>
                <a:lnTo>
                  <a:pt x="8336382" y="26141"/>
                </a:lnTo>
                <a:lnTo>
                  <a:pt x="8380135" y="40370"/>
                </a:lnTo>
                <a:lnTo>
                  <a:pt x="8422521" y="57450"/>
                </a:lnTo>
                <a:lnTo>
                  <a:pt x="8463424" y="77265"/>
                </a:lnTo>
                <a:lnTo>
                  <a:pt x="8502731" y="99701"/>
                </a:lnTo>
                <a:lnTo>
                  <a:pt x="8540329" y="124646"/>
                </a:lnTo>
                <a:lnTo>
                  <a:pt x="8576102" y="151984"/>
                </a:lnTo>
                <a:lnTo>
                  <a:pt x="8609938" y="181602"/>
                </a:lnTo>
                <a:lnTo>
                  <a:pt x="8641722" y="213386"/>
                </a:lnTo>
                <a:lnTo>
                  <a:pt x="8671340" y="247222"/>
                </a:lnTo>
                <a:lnTo>
                  <a:pt x="8698678" y="282995"/>
                </a:lnTo>
                <a:lnTo>
                  <a:pt x="8723623" y="320593"/>
                </a:lnTo>
                <a:lnTo>
                  <a:pt x="8746059" y="359900"/>
                </a:lnTo>
                <a:lnTo>
                  <a:pt x="8765874" y="400803"/>
                </a:lnTo>
                <a:lnTo>
                  <a:pt x="8782954" y="443189"/>
                </a:lnTo>
                <a:lnTo>
                  <a:pt x="8797183" y="486942"/>
                </a:lnTo>
                <a:lnTo>
                  <a:pt x="8808449" y="531949"/>
                </a:lnTo>
                <a:lnTo>
                  <a:pt x="8816637" y="578096"/>
                </a:lnTo>
                <a:lnTo>
                  <a:pt x="8821634" y="625269"/>
                </a:lnTo>
                <a:lnTo>
                  <a:pt x="8823325" y="673353"/>
                </a:lnTo>
                <a:lnTo>
                  <a:pt x="8823325" y="5422633"/>
                </a:lnTo>
                <a:lnTo>
                  <a:pt x="8821634" y="5470722"/>
                </a:lnTo>
                <a:lnTo>
                  <a:pt x="8816637" y="5517899"/>
                </a:lnTo>
                <a:lnTo>
                  <a:pt x="8808449" y="5564050"/>
                </a:lnTo>
                <a:lnTo>
                  <a:pt x="8797183" y="5609059"/>
                </a:lnTo>
                <a:lnTo>
                  <a:pt x="8782954" y="5652815"/>
                </a:lnTo>
                <a:lnTo>
                  <a:pt x="8765874" y="5695201"/>
                </a:lnTo>
                <a:lnTo>
                  <a:pt x="8746059" y="5736106"/>
                </a:lnTo>
                <a:lnTo>
                  <a:pt x="8723623" y="5775414"/>
                </a:lnTo>
                <a:lnTo>
                  <a:pt x="8698678" y="5813012"/>
                </a:lnTo>
                <a:lnTo>
                  <a:pt x="8671340" y="5848786"/>
                </a:lnTo>
                <a:lnTo>
                  <a:pt x="8641722" y="5882621"/>
                </a:lnTo>
                <a:lnTo>
                  <a:pt x="8609938" y="5914405"/>
                </a:lnTo>
                <a:lnTo>
                  <a:pt x="8576102" y="5944022"/>
                </a:lnTo>
                <a:lnTo>
                  <a:pt x="8540329" y="5971360"/>
                </a:lnTo>
                <a:lnTo>
                  <a:pt x="8502731" y="5996303"/>
                </a:lnTo>
                <a:lnTo>
                  <a:pt x="8463424" y="6018739"/>
                </a:lnTo>
                <a:lnTo>
                  <a:pt x="8422521" y="6038553"/>
                </a:lnTo>
                <a:lnTo>
                  <a:pt x="8380135" y="6055631"/>
                </a:lnTo>
                <a:lnTo>
                  <a:pt x="8336382" y="6069860"/>
                </a:lnTo>
                <a:lnTo>
                  <a:pt x="8291375" y="6081125"/>
                </a:lnTo>
                <a:lnTo>
                  <a:pt x="8245228" y="6089313"/>
                </a:lnTo>
                <a:lnTo>
                  <a:pt x="8198055" y="6094309"/>
                </a:lnTo>
                <a:lnTo>
                  <a:pt x="8149971" y="6096000"/>
                </a:lnTo>
                <a:lnTo>
                  <a:pt x="673366" y="6096000"/>
                </a:lnTo>
                <a:lnTo>
                  <a:pt x="625277" y="6094309"/>
                </a:lnTo>
                <a:lnTo>
                  <a:pt x="578100" y="6089313"/>
                </a:lnTo>
                <a:lnTo>
                  <a:pt x="531949" y="6081125"/>
                </a:lnTo>
                <a:lnTo>
                  <a:pt x="486940" y="6069860"/>
                </a:lnTo>
                <a:lnTo>
                  <a:pt x="443184" y="6055631"/>
                </a:lnTo>
                <a:lnTo>
                  <a:pt x="400798" y="6038553"/>
                </a:lnTo>
                <a:lnTo>
                  <a:pt x="359893" y="6018739"/>
                </a:lnTo>
                <a:lnTo>
                  <a:pt x="320585" y="5996303"/>
                </a:lnTo>
                <a:lnTo>
                  <a:pt x="282987" y="5971360"/>
                </a:lnTo>
                <a:lnTo>
                  <a:pt x="247213" y="5944022"/>
                </a:lnTo>
                <a:lnTo>
                  <a:pt x="213378" y="5914405"/>
                </a:lnTo>
                <a:lnTo>
                  <a:pt x="181594" y="5882621"/>
                </a:lnTo>
                <a:lnTo>
                  <a:pt x="151977" y="5848786"/>
                </a:lnTo>
                <a:lnTo>
                  <a:pt x="124639" y="5813012"/>
                </a:lnTo>
                <a:lnTo>
                  <a:pt x="99696" y="5775414"/>
                </a:lnTo>
                <a:lnTo>
                  <a:pt x="77260" y="5736106"/>
                </a:lnTo>
                <a:lnTo>
                  <a:pt x="57446" y="5695201"/>
                </a:lnTo>
                <a:lnTo>
                  <a:pt x="40368" y="5652815"/>
                </a:lnTo>
                <a:lnTo>
                  <a:pt x="26139" y="5609059"/>
                </a:lnTo>
                <a:lnTo>
                  <a:pt x="14874" y="5564050"/>
                </a:lnTo>
                <a:lnTo>
                  <a:pt x="6686" y="5517899"/>
                </a:lnTo>
                <a:lnTo>
                  <a:pt x="1690" y="5470722"/>
                </a:lnTo>
                <a:lnTo>
                  <a:pt x="0" y="5422633"/>
                </a:lnTo>
                <a:lnTo>
                  <a:pt x="0" y="673353"/>
                </a:lnTo>
                <a:close/>
              </a:path>
            </a:pathLst>
          </a:custGeom>
          <a:ln w="28575">
            <a:solidFill>
              <a:srgbClr val="33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62000" y="1063625"/>
            <a:ext cx="7696200" cy="0"/>
          </a:xfrm>
          <a:custGeom>
            <a:avLst/>
            <a:gdLst/>
            <a:ahLst/>
            <a:cxnLst/>
            <a:rect l="l" t="t" r="r" b="b"/>
            <a:pathLst>
              <a:path w="7696200">
                <a:moveTo>
                  <a:pt x="0" y="0"/>
                </a:moveTo>
                <a:lnTo>
                  <a:pt x="7696200" y="0"/>
                </a:lnTo>
              </a:path>
            </a:pathLst>
          </a:custGeom>
          <a:ln w="38100">
            <a:solidFill>
              <a:srgbClr val="33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12140" y="370712"/>
            <a:ext cx="3448685" cy="4521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040808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40715" y="1244853"/>
            <a:ext cx="8623935" cy="42576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666620" y="6435454"/>
            <a:ext cx="247014" cy="1962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002553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hyperlink" Target="http://sourceforge.net/projects/osrmt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ncose.org/ProductsPubs/Products/rmsurv" TargetMode="External"/><Relationship Id="rId1" Type="http://schemas.openxmlformats.org/officeDocument/2006/relationships/slideLayout" Target="../slideLayouts/slideLayout5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hyperlink" Target="http://cserg0.site.uottawa.ca/twiki/bin/view/UCM/UCMVirtualLibrary" TargetMode="External"/><Relationship Id="rId2" Type="http://schemas.openxmlformats.org/officeDocument/2006/relationships/hyperlink" Target="http://cserg0.site.uottawa.ca/twiki/bin/view/ProjetSEG/UCMNavRequirement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cserg0.site.uottawa.ca/seg/bin/view/CSI4900/UseCases" TargetMode="Externa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9740" y="209169"/>
            <a:ext cx="8208009" cy="47434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3700" marR="836930">
              <a:lnSpc>
                <a:spcPct val="100000"/>
              </a:lnSpc>
              <a:spcBef>
                <a:spcPts val="100"/>
              </a:spcBef>
              <a:tabLst>
                <a:tab pos="1913889" algn="l"/>
              </a:tabLst>
            </a:pPr>
            <a:r>
              <a:rPr sz="24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Chương</a:t>
            </a:r>
            <a:r>
              <a:rPr sz="2400" b="1" spc="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000FF"/>
                </a:solidFill>
                <a:latin typeface="Times New Roman"/>
                <a:cs typeface="Times New Roman"/>
              </a:rPr>
              <a:t>5.	</a:t>
            </a:r>
            <a:r>
              <a:rPr sz="24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Các kỹ thuật nâng </a:t>
            </a:r>
            <a:r>
              <a:rPr sz="2400" b="1" dirty="0">
                <a:solidFill>
                  <a:srgbClr val="0000FF"/>
                </a:solidFill>
                <a:latin typeface="Times New Roman"/>
                <a:cs typeface="Times New Roman"/>
              </a:rPr>
              <a:t>cao chất </a:t>
            </a:r>
            <a:r>
              <a:rPr sz="24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lượng </a:t>
            </a:r>
            <a:r>
              <a:rPr sz="2400" b="1" dirty="0">
                <a:solidFill>
                  <a:srgbClr val="0000FF"/>
                </a:solidFill>
                <a:latin typeface="Times New Roman"/>
                <a:cs typeface="Times New Roman"/>
              </a:rPr>
              <a:t>yêu cầu  </a:t>
            </a:r>
            <a:r>
              <a:rPr sz="24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phần </a:t>
            </a:r>
            <a:r>
              <a:rPr sz="2400" b="1" dirty="0">
                <a:solidFill>
                  <a:srgbClr val="0000FF"/>
                </a:solidFill>
                <a:latin typeface="Times New Roman"/>
                <a:cs typeface="Times New Roman"/>
              </a:rPr>
              <a:t>mềm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0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Clr>
                <a:srgbClr val="CCCC99"/>
              </a:buClr>
              <a:buSzPct val="69354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3100" spc="-5" dirty="0">
                <a:latin typeface="Arial"/>
                <a:cs typeface="Arial"/>
              </a:rPr>
              <a:t>V.1. Kiểm soát thay </a:t>
            </a:r>
            <a:r>
              <a:rPr sz="3100" spc="-10" dirty="0">
                <a:latin typeface="Arial"/>
                <a:cs typeface="Arial"/>
              </a:rPr>
              <a:t>đổi </a:t>
            </a:r>
            <a:r>
              <a:rPr sz="3100" spc="-5" dirty="0">
                <a:latin typeface="Arial"/>
                <a:cs typeface="Arial"/>
              </a:rPr>
              <a:t>yêu cầu </a:t>
            </a:r>
            <a:r>
              <a:rPr sz="3100" spc="-10" dirty="0">
                <a:latin typeface="Arial"/>
                <a:cs typeface="Arial"/>
              </a:rPr>
              <a:t>phần</a:t>
            </a:r>
            <a:r>
              <a:rPr sz="3100" spc="110" dirty="0">
                <a:latin typeface="Arial"/>
                <a:cs typeface="Arial"/>
              </a:rPr>
              <a:t> </a:t>
            </a:r>
            <a:r>
              <a:rPr sz="3100" spc="-5" dirty="0">
                <a:latin typeface="Arial"/>
                <a:cs typeface="Arial"/>
              </a:rPr>
              <a:t>mềm</a:t>
            </a:r>
            <a:endParaRPr sz="3100">
              <a:latin typeface="Arial"/>
              <a:cs typeface="Arial"/>
            </a:endParaRPr>
          </a:p>
          <a:p>
            <a:pPr marL="355600" marR="250825" indent="-342900">
              <a:lnSpc>
                <a:spcPct val="100000"/>
              </a:lnSpc>
              <a:spcBef>
                <a:spcPts val="745"/>
              </a:spcBef>
              <a:buClr>
                <a:srgbClr val="CCCC99"/>
              </a:buClr>
              <a:buSzPct val="69354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3100" spc="-5" dirty="0">
                <a:solidFill>
                  <a:srgbClr val="FF0000"/>
                </a:solidFill>
                <a:latin typeface="Arial"/>
                <a:cs typeface="Arial"/>
              </a:rPr>
              <a:t>V.2. </a:t>
            </a:r>
            <a:r>
              <a:rPr sz="3100" spc="-10" dirty="0">
                <a:solidFill>
                  <a:srgbClr val="FF0000"/>
                </a:solidFill>
                <a:latin typeface="Arial"/>
                <a:cs typeface="Arial"/>
              </a:rPr>
              <a:t>Các </a:t>
            </a:r>
            <a:r>
              <a:rPr sz="3100" spc="-5" dirty="0">
                <a:solidFill>
                  <a:srgbClr val="FF0000"/>
                </a:solidFill>
                <a:latin typeface="Arial"/>
                <a:cs typeface="Arial"/>
              </a:rPr>
              <a:t>thuộc tính chất </a:t>
            </a:r>
            <a:r>
              <a:rPr sz="3100" spc="-10" dirty="0">
                <a:solidFill>
                  <a:srgbClr val="FF0000"/>
                </a:solidFill>
                <a:latin typeface="Arial"/>
                <a:cs typeface="Arial"/>
              </a:rPr>
              <a:t>lượng </a:t>
            </a:r>
            <a:r>
              <a:rPr sz="3100" spc="-5" dirty="0">
                <a:solidFill>
                  <a:srgbClr val="FF0000"/>
                </a:solidFill>
                <a:latin typeface="Arial"/>
                <a:cs typeface="Arial"/>
              </a:rPr>
              <a:t>của yêu cầu  </a:t>
            </a:r>
            <a:r>
              <a:rPr sz="3100" spc="-10" dirty="0">
                <a:solidFill>
                  <a:srgbClr val="FF0000"/>
                </a:solidFill>
                <a:latin typeface="Arial"/>
                <a:cs typeface="Arial"/>
              </a:rPr>
              <a:t>phần</a:t>
            </a:r>
            <a:r>
              <a:rPr sz="3100" spc="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100" spc="-5" dirty="0">
                <a:solidFill>
                  <a:srgbClr val="FF0000"/>
                </a:solidFill>
                <a:latin typeface="Arial"/>
                <a:cs typeface="Arial"/>
              </a:rPr>
              <a:t>mềm</a:t>
            </a:r>
            <a:endParaRPr sz="31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45"/>
              </a:spcBef>
              <a:buClr>
                <a:srgbClr val="CCCC99"/>
              </a:buClr>
              <a:buSzPct val="69354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3100" spc="-5" dirty="0">
                <a:latin typeface="Arial"/>
                <a:cs typeface="Arial"/>
              </a:rPr>
              <a:t>V.3. Truy </a:t>
            </a:r>
            <a:r>
              <a:rPr sz="3100" spc="-10" dirty="0">
                <a:latin typeface="Arial"/>
                <a:cs typeface="Arial"/>
              </a:rPr>
              <a:t>hồi </a:t>
            </a:r>
            <a:r>
              <a:rPr sz="3100" spc="-5" dirty="0">
                <a:latin typeface="Arial"/>
                <a:cs typeface="Arial"/>
              </a:rPr>
              <a:t>yêu cầu </a:t>
            </a:r>
            <a:r>
              <a:rPr sz="3100" spc="-10" dirty="0">
                <a:latin typeface="Arial"/>
                <a:cs typeface="Arial"/>
              </a:rPr>
              <a:t>phần </a:t>
            </a:r>
            <a:r>
              <a:rPr sz="3100" spc="-5" dirty="0">
                <a:latin typeface="Arial"/>
                <a:cs typeface="Arial"/>
              </a:rPr>
              <a:t>mềm</a:t>
            </a:r>
            <a:r>
              <a:rPr sz="3100" spc="85" dirty="0">
                <a:latin typeface="Arial"/>
                <a:cs typeface="Arial"/>
              </a:rPr>
              <a:t> </a:t>
            </a:r>
            <a:r>
              <a:rPr sz="3100" spc="-5" dirty="0">
                <a:latin typeface="Arial"/>
                <a:cs typeface="Arial"/>
              </a:rPr>
              <a:t>(tracing)</a:t>
            </a:r>
            <a:endParaRPr sz="31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45"/>
              </a:spcBef>
              <a:buClr>
                <a:srgbClr val="CCCC99"/>
              </a:buClr>
              <a:buSzPct val="69354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3100" spc="-5" dirty="0">
                <a:latin typeface="Arial"/>
                <a:cs typeface="Arial"/>
              </a:rPr>
              <a:t>V.4. Quản lý thay </a:t>
            </a:r>
            <a:r>
              <a:rPr sz="3100" spc="-10" dirty="0">
                <a:latin typeface="Arial"/>
                <a:cs typeface="Arial"/>
              </a:rPr>
              <a:t>đổi </a:t>
            </a:r>
            <a:r>
              <a:rPr sz="3100" spc="-5" dirty="0">
                <a:latin typeface="Arial"/>
                <a:cs typeface="Arial"/>
              </a:rPr>
              <a:t>yêu cầu </a:t>
            </a:r>
            <a:r>
              <a:rPr sz="3100" spc="-10" dirty="0">
                <a:latin typeface="Arial"/>
                <a:cs typeface="Arial"/>
              </a:rPr>
              <a:t>phần</a:t>
            </a:r>
            <a:r>
              <a:rPr sz="3100" spc="130" dirty="0">
                <a:latin typeface="Arial"/>
                <a:cs typeface="Arial"/>
              </a:rPr>
              <a:t> </a:t>
            </a:r>
            <a:r>
              <a:rPr sz="3100" spc="-5" dirty="0">
                <a:latin typeface="Arial"/>
                <a:cs typeface="Arial"/>
              </a:rPr>
              <a:t>mềm</a:t>
            </a:r>
            <a:endParaRPr sz="31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745"/>
              </a:spcBef>
              <a:buClr>
                <a:srgbClr val="CCCC99"/>
              </a:buClr>
              <a:buSzPct val="69354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3100" spc="-5" dirty="0">
                <a:latin typeface="Arial"/>
                <a:cs typeface="Arial"/>
              </a:rPr>
              <a:t>V.5. Một số công cụ </a:t>
            </a:r>
            <a:r>
              <a:rPr sz="3100" spc="-10" dirty="0">
                <a:latin typeface="Arial"/>
                <a:cs typeface="Arial"/>
              </a:rPr>
              <a:t>quản </a:t>
            </a:r>
            <a:r>
              <a:rPr sz="3100" spc="-5" dirty="0">
                <a:latin typeface="Arial"/>
                <a:cs typeface="Arial"/>
              </a:rPr>
              <a:t>lý thay </a:t>
            </a:r>
            <a:r>
              <a:rPr sz="3100" spc="-10" dirty="0">
                <a:latin typeface="Arial"/>
                <a:cs typeface="Arial"/>
              </a:rPr>
              <a:t>đổi </a:t>
            </a:r>
            <a:r>
              <a:rPr sz="3100" spc="-5" dirty="0">
                <a:latin typeface="Arial"/>
                <a:cs typeface="Arial"/>
              </a:rPr>
              <a:t>yêu cầu  </a:t>
            </a:r>
            <a:r>
              <a:rPr sz="3100" spc="-10" dirty="0">
                <a:latin typeface="Arial"/>
                <a:cs typeface="Arial"/>
              </a:rPr>
              <a:t>phần</a:t>
            </a:r>
            <a:r>
              <a:rPr sz="3100" spc="25" dirty="0">
                <a:latin typeface="Arial"/>
                <a:cs typeface="Arial"/>
              </a:rPr>
              <a:t> </a:t>
            </a:r>
            <a:r>
              <a:rPr sz="3100" spc="-5" dirty="0">
                <a:latin typeface="Arial"/>
                <a:cs typeface="Arial"/>
              </a:rPr>
              <a:t>mềm</a:t>
            </a:r>
            <a:endParaRPr sz="31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71867" y="6436385"/>
            <a:ext cx="175895" cy="23495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z="1400" dirty="0">
                <a:latin typeface="Arial"/>
                <a:cs typeface="Arial"/>
              </a:rPr>
              <a:t>1</a:t>
            </a:fld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3415" y="409201"/>
            <a:ext cx="8529320" cy="5913755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394970">
              <a:lnSpc>
                <a:spcPct val="100000"/>
              </a:lnSpc>
              <a:spcBef>
                <a:spcPts val="390"/>
              </a:spcBef>
            </a:pPr>
            <a:r>
              <a:rPr sz="2800" spc="-5" dirty="0">
                <a:solidFill>
                  <a:srgbClr val="040808"/>
                </a:solidFill>
                <a:latin typeface="Times New Roman"/>
                <a:cs typeface="Times New Roman"/>
              </a:rPr>
              <a:t>Why Do Requirements Change?</a:t>
            </a:r>
            <a:endParaRPr sz="28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spcBef>
                <a:spcPts val="325"/>
              </a:spcBef>
              <a:buClr>
                <a:srgbClr val="CCCC99"/>
              </a:buClr>
              <a:buSzPct val="69354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3100" spc="-10" dirty="0">
                <a:latin typeface="Arial"/>
                <a:cs typeface="Arial"/>
              </a:rPr>
              <a:t>Change </a:t>
            </a:r>
            <a:r>
              <a:rPr sz="3100" spc="-5" dirty="0">
                <a:latin typeface="Arial"/>
                <a:cs typeface="Arial"/>
              </a:rPr>
              <a:t>in software development: as inevitable  as difficult to</a:t>
            </a:r>
            <a:r>
              <a:rPr sz="3100" spc="25" dirty="0">
                <a:latin typeface="Arial"/>
                <a:cs typeface="Arial"/>
              </a:rPr>
              <a:t> </a:t>
            </a:r>
            <a:r>
              <a:rPr sz="3100" spc="-5" dirty="0">
                <a:latin typeface="Arial"/>
                <a:cs typeface="Arial"/>
              </a:rPr>
              <a:t>control!</a:t>
            </a:r>
            <a:endParaRPr sz="3100">
              <a:latin typeface="Arial"/>
              <a:cs typeface="Arial"/>
            </a:endParaRPr>
          </a:p>
          <a:p>
            <a:pPr marL="756285" marR="612140" lvl="1" indent="-287020">
              <a:lnSpc>
                <a:spcPct val="100000"/>
              </a:lnSpc>
              <a:spcBef>
                <a:spcPts val="645"/>
              </a:spcBef>
              <a:buClr>
                <a:srgbClr val="96CDCC"/>
              </a:buClr>
              <a:buSzPct val="150000"/>
              <a:buChar char="•"/>
              <a:tabLst>
                <a:tab pos="756920" algn="l"/>
              </a:tabLst>
            </a:pPr>
            <a:r>
              <a:rPr sz="2600" dirty="0">
                <a:latin typeface="Arial"/>
                <a:cs typeface="Arial"/>
              </a:rPr>
              <a:t>Better understanding: new requirements become  apparent</a:t>
            </a:r>
            <a:endParaRPr sz="26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625"/>
              </a:spcBef>
              <a:buClr>
                <a:srgbClr val="96CDCC"/>
              </a:buClr>
              <a:buSzPct val="150000"/>
              <a:buChar char="•"/>
              <a:tabLst>
                <a:tab pos="756920" algn="l"/>
              </a:tabLst>
            </a:pPr>
            <a:r>
              <a:rPr sz="2600" spc="-5" dirty="0">
                <a:latin typeface="Arial"/>
                <a:cs typeface="Arial"/>
              </a:rPr>
              <a:t>Everything else is</a:t>
            </a:r>
            <a:r>
              <a:rPr sz="2600" spc="-3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changing…</a:t>
            </a:r>
            <a:endParaRPr sz="2600">
              <a:latin typeface="Arial"/>
              <a:cs typeface="Arial"/>
            </a:endParaRPr>
          </a:p>
          <a:p>
            <a:pPr marL="1155700" lvl="2" indent="-229235">
              <a:lnSpc>
                <a:spcPct val="100000"/>
              </a:lnSpc>
              <a:spcBef>
                <a:spcPts val="535"/>
              </a:spcBef>
              <a:buSzPct val="150000"/>
              <a:buChar char="•"/>
              <a:tabLst>
                <a:tab pos="1156335" algn="l"/>
              </a:tabLst>
            </a:pPr>
            <a:r>
              <a:rPr sz="2200" dirty="0">
                <a:latin typeface="Arial"/>
                <a:cs typeface="Arial"/>
              </a:rPr>
              <a:t>Business</a:t>
            </a:r>
            <a:endParaRPr sz="2200">
              <a:latin typeface="Arial"/>
              <a:cs typeface="Arial"/>
            </a:endParaRPr>
          </a:p>
          <a:p>
            <a:pPr marL="1155700" lvl="2" indent="-229235">
              <a:lnSpc>
                <a:spcPct val="100000"/>
              </a:lnSpc>
              <a:spcBef>
                <a:spcPts val="530"/>
              </a:spcBef>
              <a:buSzPct val="150000"/>
              <a:buChar char="•"/>
              <a:tabLst>
                <a:tab pos="1156335" algn="l"/>
              </a:tabLst>
            </a:pPr>
            <a:r>
              <a:rPr sz="2200" spc="-5" dirty="0">
                <a:latin typeface="Arial"/>
                <a:cs typeface="Arial"/>
              </a:rPr>
              <a:t>Context</a:t>
            </a:r>
            <a:endParaRPr sz="2200">
              <a:latin typeface="Arial"/>
              <a:cs typeface="Arial"/>
            </a:endParaRPr>
          </a:p>
          <a:p>
            <a:pPr marL="1155700" lvl="2" indent="-229235">
              <a:lnSpc>
                <a:spcPct val="100000"/>
              </a:lnSpc>
              <a:spcBef>
                <a:spcPts val="525"/>
              </a:spcBef>
              <a:buSzPct val="150000"/>
              <a:buChar char="•"/>
              <a:tabLst>
                <a:tab pos="1156335" algn="l"/>
              </a:tabLst>
            </a:pPr>
            <a:r>
              <a:rPr sz="2200" spc="-5" dirty="0">
                <a:latin typeface="Arial"/>
                <a:cs typeface="Arial"/>
              </a:rPr>
              <a:t>Technologies</a:t>
            </a:r>
            <a:endParaRPr sz="2200">
              <a:latin typeface="Arial"/>
              <a:cs typeface="Arial"/>
            </a:endParaRPr>
          </a:p>
          <a:p>
            <a:pPr marL="1155700" lvl="2" indent="-229235">
              <a:lnSpc>
                <a:spcPct val="100000"/>
              </a:lnSpc>
              <a:spcBef>
                <a:spcPts val="530"/>
              </a:spcBef>
              <a:buSzPct val="150000"/>
              <a:buChar char="•"/>
              <a:tabLst>
                <a:tab pos="1156335" algn="l"/>
              </a:tabLst>
            </a:pPr>
            <a:r>
              <a:rPr sz="2200" spc="-5" dirty="0">
                <a:latin typeface="Arial"/>
                <a:cs typeface="Arial"/>
              </a:rPr>
              <a:t>Markets</a:t>
            </a:r>
            <a:endParaRPr sz="2200">
              <a:latin typeface="Arial"/>
              <a:cs typeface="Arial"/>
            </a:endParaRPr>
          </a:p>
          <a:p>
            <a:pPr marL="1155700" lvl="2" indent="-229235">
              <a:lnSpc>
                <a:spcPct val="100000"/>
              </a:lnSpc>
              <a:spcBef>
                <a:spcPts val="530"/>
              </a:spcBef>
              <a:buSzPct val="150000"/>
              <a:buChar char="•"/>
              <a:tabLst>
                <a:tab pos="1156335" algn="l"/>
              </a:tabLst>
            </a:pPr>
            <a:r>
              <a:rPr sz="2200" spc="-5" dirty="0">
                <a:latin typeface="Arial"/>
                <a:cs typeface="Arial"/>
              </a:rPr>
              <a:t>…</a:t>
            </a:r>
            <a:endParaRPr sz="2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20"/>
              </a:spcBef>
              <a:buClr>
                <a:srgbClr val="CCCC99"/>
              </a:buClr>
              <a:buSzPct val="69354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3100" spc="-5" dirty="0">
                <a:latin typeface="Arial"/>
                <a:cs typeface="Arial"/>
              </a:rPr>
              <a:t>Possible responses to</a:t>
            </a:r>
            <a:r>
              <a:rPr sz="3100" spc="70" dirty="0">
                <a:latin typeface="Arial"/>
                <a:cs typeface="Arial"/>
              </a:rPr>
              <a:t> </a:t>
            </a:r>
            <a:r>
              <a:rPr sz="3100" spc="-10" dirty="0">
                <a:latin typeface="Arial"/>
                <a:cs typeface="Arial"/>
              </a:rPr>
              <a:t>change</a:t>
            </a:r>
            <a:endParaRPr sz="31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645"/>
              </a:spcBef>
              <a:buClr>
                <a:srgbClr val="96CDCC"/>
              </a:buClr>
              <a:buSzPct val="150000"/>
              <a:buChar char="•"/>
              <a:tabLst>
                <a:tab pos="756920" algn="l"/>
              </a:tabLst>
            </a:pPr>
            <a:r>
              <a:rPr sz="2600" dirty="0">
                <a:latin typeface="Arial"/>
                <a:cs typeface="Arial"/>
              </a:rPr>
              <a:t>Add, modify, or remove</a:t>
            </a:r>
            <a:r>
              <a:rPr sz="2600" spc="-5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requirements</a:t>
            </a:r>
            <a:endParaRPr sz="26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10</a:t>
            </a:fld>
            <a:endParaRPr spc="-5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3415" y="82673"/>
            <a:ext cx="8445500" cy="4826635"/>
          </a:xfrm>
          <a:prstGeom prst="rect">
            <a:avLst/>
          </a:prstGeom>
        </p:spPr>
        <p:txBody>
          <a:bodyPr vert="horz" wrap="square" lIns="0" tIns="204470" rIns="0" bIns="0" rtlCol="0">
            <a:spAutoFit/>
          </a:bodyPr>
          <a:lstStyle/>
          <a:p>
            <a:pPr marL="69215">
              <a:lnSpc>
                <a:spcPct val="100000"/>
              </a:lnSpc>
              <a:spcBef>
                <a:spcPts val="1610"/>
              </a:spcBef>
            </a:pPr>
            <a:r>
              <a:rPr sz="2800" spc="-5" dirty="0">
                <a:solidFill>
                  <a:srgbClr val="040808"/>
                </a:solidFill>
                <a:latin typeface="Times New Roman"/>
                <a:cs typeface="Times New Roman"/>
              </a:rPr>
              <a:t>Some Problems Due </a:t>
            </a:r>
            <a:r>
              <a:rPr sz="2800" dirty="0">
                <a:solidFill>
                  <a:srgbClr val="040808"/>
                </a:solidFill>
                <a:latin typeface="Times New Roman"/>
                <a:cs typeface="Times New Roman"/>
              </a:rPr>
              <a:t>to </a:t>
            </a:r>
            <a:r>
              <a:rPr sz="2800" spc="-5" dirty="0">
                <a:solidFill>
                  <a:srgbClr val="040808"/>
                </a:solidFill>
                <a:latin typeface="Times New Roman"/>
                <a:cs typeface="Times New Roman"/>
              </a:rPr>
              <a:t>Changing</a:t>
            </a:r>
            <a:r>
              <a:rPr sz="2800" spc="-10" dirty="0">
                <a:solidFill>
                  <a:srgbClr val="040808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40808"/>
                </a:solidFill>
                <a:latin typeface="Times New Roman"/>
                <a:cs typeface="Times New Roman"/>
              </a:rPr>
              <a:t>Requirements</a:t>
            </a:r>
            <a:endParaRPr sz="2800">
              <a:latin typeface="Times New Roman"/>
              <a:cs typeface="Times New Roman"/>
            </a:endParaRPr>
          </a:p>
          <a:p>
            <a:pPr marL="355600" marR="249554" indent="-342900">
              <a:lnSpc>
                <a:spcPct val="100000"/>
              </a:lnSpc>
              <a:spcBef>
                <a:spcPts val="1675"/>
              </a:spcBef>
              <a:buClr>
                <a:srgbClr val="CCCC99"/>
              </a:buClr>
              <a:buSzPct val="69354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3100" spc="-10" dirty="0">
                <a:latin typeface="Arial"/>
                <a:cs typeface="Arial"/>
              </a:rPr>
              <a:t>Requirements </a:t>
            </a:r>
            <a:r>
              <a:rPr sz="3100" spc="-5" dirty="0">
                <a:latin typeface="Arial"/>
                <a:cs typeface="Arial"/>
              </a:rPr>
              <a:t>changing towards the end of  </a:t>
            </a:r>
            <a:r>
              <a:rPr sz="3100" spc="-10" dirty="0">
                <a:latin typeface="Arial"/>
                <a:cs typeface="Arial"/>
              </a:rPr>
              <a:t>development </a:t>
            </a:r>
            <a:r>
              <a:rPr sz="3100" spc="-5" dirty="0">
                <a:solidFill>
                  <a:srgbClr val="FF0000"/>
                </a:solidFill>
                <a:latin typeface="Arial"/>
                <a:cs typeface="Arial"/>
              </a:rPr>
              <a:t>without </a:t>
            </a:r>
            <a:r>
              <a:rPr sz="3100" spc="-10" dirty="0">
                <a:solidFill>
                  <a:srgbClr val="FF0000"/>
                </a:solidFill>
                <a:latin typeface="Arial"/>
                <a:cs typeface="Arial"/>
              </a:rPr>
              <a:t>any </a:t>
            </a:r>
            <a:r>
              <a:rPr sz="3100" spc="-5" dirty="0">
                <a:solidFill>
                  <a:srgbClr val="FF0000"/>
                </a:solidFill>
                <a:latin typeface="Arial"/>
                <a:cs typeface="Arial"/>
              </a:rPr>
              <a:t>impact</a:t>
            </a:r>
            <a:r>
              <a:rPr sz="3100" spc="1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100" spc="-5" dirty="0">
                <a:solidFill>
                  <a:srgbClr val="FF0000"/>
                </a:solidFill>
                <a:latin typeface="Arial"/>
                <a:cs typeface="Arial"/>
              </a:rPr>
              <a:t>assessment</a:t>
            </a:r>
            <a:endParaRPr sz="3100">
              <a:latin typeface="Arial"/>
              <a:cs typeface="Arial"/>
            </a:endParaRPr>
          </a:p>
          <a:p>
            <a:pPr marL="355600" marR="1689735" indent="-342900">
              <a:lnSpc>
                <a:spcPct val="100000"/>
              </a:lnSpc>
              <a:spcBef>
                <a:spcPts val="750"/>
              </a:spcBef>
              <a:buClr>
                <a:srgbClr val="CCCC99"/>
              </a:buClr>
              <a:buSzPct val="69354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3100" spc="-5" dirty="0">
                <a:latin typeface="Arial"/>
                <a:cs typeface="Arial"/>
              </a:rPr>
              <a:t>Unmatched/outdated requirements  specifications causing </a:t>
            </a:r>
            <a:r>
              <a:rPr sz="3100" spc="-5" dirty="0">
                <a:solidFill>
                  <a:srgbClr val="FF0000"/>
                </a:solidFill>
                <a:latin typeface="Arial"/>
                <a:cs typeface="Arial"/>
              </a:rPr>
              <a:t>confusion </a:t>
            </a:r>
            <a:r>
              <a:rPr sz="3100" spc="-10" dirty="0">
                <a:solidFill>
                  <a:srgbClr val="FF0000"/>
                </a:solidFill>
                <a:latin typeface="Arial"/>
                <a:cs typeface="Arial"/>
              </a:rPr>
              <a:t>and  </a:t>
            </a:r>
            <a:r>
              <a:rPr sz="3100" spc="-5" dirty="0">
                <a:solidFill>
                  <a:srgbClr val="FF0000"/>
                </a:solidFill>
                <a:latin typeface="Arial"/>
                <a:cs typeface="Arial"/>
              </a:rPr>
              <a:t>unnecessary</a:t>
            </a:r>
            <a:r>
              <a:rPr sz="3100" spc="5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100" spc="-5" dirty="0">
                <a:solidFill>
                  <a:srgbClr val="FF0000"/>
                </a:solidFill>
                <a:latin typeface="Arial"/>
                <a:cs typeface="Arial"/>
              </a:rPr>
              <a:t>rework</a:t>
            </a:r>
            <a:endParaRPr sz="31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745"/>
              </a:spcBef>
              <a:buClr>
                <a:srgbClr val="CCCC99"/>
              </a:buClr>
              <a:buSzPct val="69354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3100" spc="-5" dirty="0">
                <a:latin typeface="Arial"/>
                <a:cs typeface="Arial"/>
              </a:rPr>
              <a:t>Time spent </a:t>
            </a:r>
            <a:r>
              <a:rPr sz="3100" spc="-10" dirty="0">
                <a:latin typeface="Arial"/>
                <a:cs typeface="Arial"/>
              </a:rPr>
              <a:t>coding, </a:t>
            </a:r>
            <a:r>
              <a:rPr sz="3100" spc="-5" dirty="0">
                <a:latin typeface="Arial"/>
                <a:cs typeface="Arial"/>
              </a:rPr>
              <a:t>writing test cases or  documentation for </a:t>
            </a:r>
            <a:r>
              <a:rPr sz="3100" spc="-5" dirty="0">
                <a:solidFill>
                  <a:srgbClr val="FF0000"/>
                </a:solidFill>
                <a:latin typeface="Arial"/>
                <a:cs typeface="Arial"/>
              </a:rPr>
              <a:t>requirements that no </a:t>
            </a:r>
            <a:r>
              <a:rPr sz="3100" spc="-10" dirty="0">
                <a:solidFill>
                  <a:srgbClr val="FF0000"/>
                </a:solidFill>
                <a:latin typeface="Arial"/>
                <a:cs typeface="Arial"/>
              </a:rPr>
              <a:t>longer  </a:t>
            </a:r>
            <a:r>
              <a:rPr sz="3100" spc="-5" dirty="0">
                <a:solidFill>
                  <a:srgbClr val="FF0000"/>
                </a:solidFill>
                <a:latin typeface="Arial"/>
                <a:cs typeface="Arial"/>
              </a:rPr>
              <a:t>exist</a:t>
            </a:r>
            <a:endParaRPr sz="31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11</a:t>
            </a:fld>
            <a:endParaRPr spc="-5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2000" y="1063625"/>
            <a:ext cx="7696200" cy="0"/>
          </a:xfrm>
          <a:custGeom>
            <a:avLst/>
            <a:gdLst/>
            <a:ahLst/>
            <a:cxnLst/>
            <a:rect l="l" t="t" r="r" b="b"/>
            <a:pathLst>
              <a:path w="7696200">
                <a:moveTo>
                  <a:pt x="0" y="0"/>
                </a:moveTo>
                <a:lnTo>
                  <a:pt x="7696200" y="0"/>
                </a:lnTo>
              </a:path>
            </a:pathLst>
          </a:custGeom>
          <a:ln w="38100">
            <a:solidFill>
              <a:srgbClr val="33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10413" y="275336"/>
            <a:ext cx="39408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040808"/>
                </a:solidFill>
                <a:latin typeface="Times New Roman"/>
                <a:cs typeface="Times New Roman"/>
              </a:rPr>
              <a:t>Requirements</a:t>
            </a:r>
            <a:r>
              <a:rPr sz="2800" spc="-45" dirty="0">
                <a:solidFill>
                  <a:srgbClr val="040808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40808"/>
                </a:solidFill>
                <a:latin typeface="Times New Roman"/>
                <a:cs typeface="Times New Roman"/>
              </a:rPr>
              <a:t>Management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12</a:t>
            </a:fld>
            <a:endParaRPr spc="-5" dirty="0"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39343" y="914780"/>
            <a:ext cx="8008620" cy="497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100" spc="-5" dirty="0">
                <a:solidFill>
                  <a:srgbClr val="000000"/>
                </a:solidFill>
                <a:latin typeface="Arial"/>
                <a:cs typeface="Arial"/>
              </a:rPr>
              <a:t>A systematic approach to </a:t>
            </a:r>
            <a:r>
              <a:rPr sz="3100" spc="-10" dirty="0">
                <a:solidFill>
                  <a:srgbClr val="000000"/>
                </a:solidFill>
                <a:latin typeface="Arial"/>
                <a:cs typeface="Arial"/>
              </a:rPr>
              <a:t>eliciting,</a:t>
            </a:r>
            <a:r>
              <a:rPr sz="3100" spc="11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3100" spc="-5" dirty="0">
                <a:solidFill>
                  <a:srgbClr val="000000"/>
                </a:solidFill>
                <a:latin typeface="Arial"/>
                <a:cs typeface="Arial"/>
              </a:rPr>
              <a:t>organizing,</a:t>
            </a:r>
            <a:endParaRPr sz="31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13943" y="1387221"/>
            <a:ext cx="8527415" cy="23882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 marR="30480">
              <a:lnSpc>
                <a:spcPct val="100000"/>
              </a:lnSpc>
              <a:spcBef>
                <a:spcPts val="95"/>
              </a:spcBef>
            </a:pPr>
            <a:r>
              <a:rPr sz="3100" spc="-10" dirty="0">
                <a:latin typeface="Arial"/>
                <a:cs typeface="Arial"/>
              </a:rPr>
              <a:t>and </a:t>
            </a:r>
            <a:r>
              <a:rPr sz="3100" spc="-5" dirty="0">
                <a:latin typeface="Arial"/>
                <a:cs typeface="Arial"/>
              </a:rPr>
              <a:t>documenting the requirement of the system,  </a:t>
            </a:r>
            <a:r>
              <a:rPr sz="3100" spc="-10" dirty="0">
                <a:latin typeface="Arial"/>
                <a:cs typeface="Arial"/>
              </a:rPr>
              <a:t>and </a:t>
            </a:r>
            <a:r>
              <a:rPr sz="3100" spc="-5" dirty="0">
                <a:latin typeface="Arial"/>
                <a:cs typeface="Arial"/>
              </a:rPr>
              <a:t>a process that establishes </a:t>
            </a:r>
            <a:r>
              <a:rPr sz="3100" spc="-10" dirty="0">
                <a:latin typeface="Arial"/>
                <a:cs typeface="Arial"/>
              </a:rPr>
              <a:t>and </a:t>
            </a:r>
            <a:r>
              <a:rPr sz="3100" spc="-5" dirty="0">
                <a:latin typeface="Arial"/>
                <a:cs typeface="Arial"/>
              </a:rPr>
              <a:t>maintains  agreement </a:t>
            </a:r>
            <a:r>
              <a:rPr sz="3100" spc="-10" dirty="0">
                <a:latin typeface="Arial"/>
                <a:cs typeface="Arial"/>
              </a:rPr>
              <a:t>between </a:t>
            </a:r>
            <a:r>
              <a:rPr sz="3100" spc="-5" dirty="0">
                <a:latin typeface="Arial"/>
                <a:cs typeface="Arial"/>
              </a:rPr>
              <a:t>the customer </a:t>
            </a:r>
            <a:r>
              <a:rPr sz="3100" spc="-10" dirty="0">
                <a:latin typeface="Arial"/>
                <a:cs typeface="Arial"/>
              </a:rPr>
              <a:t>and </a:t>
            </a:r>
            <a:r>
              <a:rPr sz="3100" spc="-5" dirty="0">
                <a:latin typeface="Arial"/>
                <a:cs typeface="Arial"/>
              </a:rPr>
              <a:t>the  project team on the </a:t>
            </a:r>
            <a:r>
              <a:rPr sz="3100" spc="-5" dirty="0">
                <a:solidFill>
                  <a:srgbClr val="FF0000"/>
                </a:solidFill>
                <a:latin typeface="Arial"/>
                <a:cs typeface="Arial"/>
              </a:rPr>
              <a:t>changing requirements </a:t>
            </a:r>
            <a:r>
              <a:rPr sz="3100" spc="-5" dirty="0">
                <a:latin typeface="Arial"/>
                <a:cs typeface="Arial"/>
              </a:rPr>
              <a:t>of  the system.</a:t>
            </a:r>
            <a:r>
              <a:rPr sz="3075" spc="-7" baseline="25745" dirty="0">
                <a:latin typeface="Arial"/>
                <a:cs typeface="Arial"/>
              </a:rPr>
              <a:t>1</a:t>
            </a:r>
            <a:endParaRPr sz="3075" baseline="25745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6392" y="6299098"/>
            <a:ext cx="22663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[1] </a:t>
            </a:r>
            <a:r>
              <a:rPr sz="1200" spc="-10" dirty="0">
                <a:latin typeface="Times New Roman"/>
                <a:cs typeface="Times New Roman"/>
              </a:rPr>
              <a:t>Leffingwell </a:t>
            </a:r>
            <a:r>
              <a:rPr sz="1200" dirty="0">
                <a:latin typeface="Times New Roman"/>
                <a:cs typeface="Times New Roman"/>
              </a:rPr>
              <a:t>&amp; </a:t>
            </a:r>
            <a:r>
              <a:rPr sz="1200" spc="-10" dirty="0">
                <a:latin typeface="Times New Roman"/>
                <a:cs typeface="Times New Roman"/>
              </a:rPr>
              <a:t>Widrig </a:t>
            </a:r>
            <a:r>
              <a:rPr sz="1200" dirty="0">
                <a:latin typeface="Times New Roman"/>
                <a:cs typeface="Times New Roman"/>
              </a:rPr>
              <a:t>1999,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p.16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0413" y="275336"/>
            <a:ext cx="59169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Requirements Management Activities</a:t>
            </a:r>
            <a:r>
              <a:rPr spc="5" dirty="0"/>
              <a:t> </a:t>
            </a:r>
            <a:r>
              <a:rPr dirty="0"/>
              <a:t>(1)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13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153415" y="1168653"/>
            <a:ext cx="8447405" cy="4927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8120" marR="508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Requirements management includes all activities intended </a:t>
            </a:r>
            <a:r>
              <a:rPr sz="2400" dirty="0">
                <a:latin typeface="Arial"/>
                <a:cs typeface="Arial"/>
              </a:rPr>
              <a:t>to  </a:t>
            </a:r>
            <a:r>
              <a:rPr sz="2400" spc="-5" dirty="0">
                <a:latin typeface="Arial"/>
                <a:cs typeface="Arial"/>
              </a:rPr>
              <a:t>maintain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integrity and accuracy </a:t>
            </a:r>
            <a:r>
              <a:rPr sz="2400" dirty="0">
                <a:latin typeface="Arial"/>
                <a:cs typeface="Arial"/>
              </a:rPr>
              <a:t>of </a:t>
            </a:r>
            <a:r>
              <a:rPr sz="2400" spc="-5" dirty="0">
                <a:latin typeface="Arial"/>
                <a:cs typeface="Arial"/>
              </a:rPr>
              <a:t>expected</a:t>
            </a:r>
            <a:r>
              <a:rPr sz="2400" spc="15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requirements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Clr>
                <a:srgbClr val="CCCC99"/>
              </a:buClr>
              <a:buSzPct val="6875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Manage changes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agreed</a:t>
            </a:r>
            <a:r>
              <a:rPr sz="2400" spc="4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requirements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lr>
                <a:srgbClr val="CCCC99"/>
              </a:buClr>
              <a:buSzPct val="6875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Manage changes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baseline</a:t>
            </a:r>
            <a:r>
              <a:rPr sz="2400" spc="7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(increments)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lr>
                <a:srgbClr val="CCCC99"/>
              </a:buClr>
              <a:buSzPct val="6875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Keep project plans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synchronized </a:t>
            </a:r>
            <a:r>
              <a:rPr sz="2400" spc="-5" dirty="0">
                <a:latin typeface="Arial"/>
                <a:cs typeface="Arial"/>
              </a:rPr>
              <a:t>with</a:t>
            </a:r>
            <a:r>
              <a:rPr sz="2400" spc="10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requirements</a:t>
            </a:r>
            <a:endParaRPr sz="2400">
              <a:latin typeface="Arial"/>
              <a:cs typeface="Arial"/>
            </a:endParaRPr>
          </a:p>
          <a:p>
            <a:pPr marL="355600" marR="165100" indent="-342900">
              <a:lnSpc>
                <a:spcPct val="100000"/>
              </a:lnSpc>
              <a:spcBef>
                <a:spcPts val="580"/>
              </a:spcBef>
              <a:buClr>
                <a:srgbClr val="CCCC99"/>
              </a:buClr>
              <a:buSzPct val="6875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Control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versions </a:t>
            </a:r>
            <a:r>
              <a:rPr sz="2400" dirty="0">
                <a:latin typeface="Arial"/>
                <a:cs typeface="Arial"/>
              </a:rPr>
              <a:t>of </a:t>
            </a:r>
            <a:r>
              <a:rPr sz="2400" spc="-5" dirty="0">
                <a:latin typeface="Arial"/>
                <a:cs typeface="Arial"/>
              </a:rPr>
              <a:t>individual requirements and versions </a:t>
            </a:r>
            <a:r>
              <a:rPr sz="2400" dirty="0">
                <a:latin typeface="Arial"/>
                <a:cs typeface="Arial"/>
              </a:rPr>
              <a:t>of  </a:t>
            </a:r>
            <a:r>
              <a:rPr sz="2400" spc="-5" dirty="0">
                <a:latin typeface="Arial"/>
                <a:cs typeface="Arial"/>
              </a:rPr>
              <a:t>requirements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documents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lr>
                <a:srgbClr val="CCCC99"/>
              </a:buClr>
              <a:buSzPct val="6875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Manage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relationships </a:t>
            </a:r>
            <a:r>
              <a:rPr sz="2400" spc="-5" dirty="0">
                <a:latin typeface="Arial"/>
                <a:cs typeface="Arial"/>
              </a:rPr>
              <a:t>between</a:t>
            </a:r>
            <a:r>
              <a:rPr sz="2400" spc="8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requirements</a:t>
            </a:r>
            <a:endParaRPr sz="2400">
              <a:latin typeface="Arial"/>
              <a:cs typeface="Arial"/>
            </a:endParaRPr>
          </a:p>
          <a:p>
            <a:pPr marL="355600" marR="405765" indent="-342900">
              <a:lnSpc>
                <a:spcPct val="100000"/>
              </a:lnSpc>
              <a:spcBef>
                <a:spcPts val="575"/>
              </a:spcBef>
              <a:buClr>
                <a:srgbClr val="CCCC99"/>
              </a:buClr>
              <a:buSzPct val="6875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Managing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dependencies </a:t>
            </a:r>
            <a:r>
              <a:rPr sz="2400" spc="-5" dirty="0">
                <a:latin typeface="Arial"/>
                <a:cs typeface="Arial"/>
              </a:rPr>
              <a:t>between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requirements  document and </a:t>
            </a:r>
            <a:r>
              <a:rPr sz="2400" dirty="0">
                <a:latin typeface="Arial"/>
                <a:cs typeface="Arial"/>
              </a:rPr>
              <a:t>other </a:t>
            </a:r>
            <a:r>
              <a:rPr sz="2400" spc="-5" dirty="0">
                <a:latin typeface="Arial"/>
                <a:cs typeface="Arial"/>
              </a:rPr>
              <a:t>documents produced </a:t>
            </a:r>
            <a:r>
              <a:rPr sz="2400" dirty="0">
                <a:latin typeface="Arial"/>
                <a:cs typeface="Arial"/>
              </a:rPr>
              <a:t>in the systems  </a:t>
            </a:r>
            <a:r>
              <a:rPr sz="2400" spc="-5" dirty="0">
                <a:latin typeface="Arial"/>
                <a:cs typeface="Arial"/>
              </a:rPr>
              <a:t>engineering</a:t>
            </a:r>
            <a:r>
              <a:rPr sz="2400" spc="4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process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Clr>
                <a:srgbClr val="CCCC99"/>
              </a:buClr>
              <a:buSzPct val="6875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Track </a:t>
            </a:r>
            <a:r>
              <a:rPr sz="2400" spc="-5" dirty="0">
                <a:latin typeface="Arial"/>
                <a:cs typeface="Arial"/>
              </a:rPr>
              <a:t>requirements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status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0413" y="275336"/>
            <a:ext cx="59169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Requirements Management Activities</a:t>
            </a:r>
            <a:r>
              <a:rPr spc="5" dirty="0"/>
              <a:t> </a:t>
            </a:r>
            <a:r>
              <a:rPr dirty="0"/>
              <a:t>(2)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98159" y="3201972"/>
            <a:ext cx="1981200" cy="2972435"/>
          </a:xfrm>
          <a:prstGeom prst="rect">
            <a:avLst/>
          </a:prstGeom>
          <a:ln w="9522">
            <a:solidFill>
              <a:srgbClr val="000000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440055" marR="732155" indent="-342900">
              <a:lnSpc>
                <a:spcPct val="100000"/>
              </a:lnSpc>
              <a:spcBef>
                <a:spcPts val="350"/>
              </a:spcBef>
              <a:buFont typeface="Wingdings"/>
              <a:buChar char=""/>
              <a:tabLst>
                <a:tab pos="440055" algn="l"/>
                <a:tab pos="440690" algn="l"/>
              </a:tabLst>
            </a:pPr>
            <a:r>
              <a:rPr sz="1400" dirty="0">
                <a:latin typeface="Arial"/>
                <a:cs typeface="Arial"/>
              </a:rPr>
              <a:t>Pro</a:t>
            </a:r>
            <a:r>
              <a:rPr sz="1400" spc="-15" dirty="0">
                <a:latin typeface="Arial"/>
                <a:cs typeface="Arial"/>
              </a:rPr>
              <a:t>p</a:t>
            </a:r>
            <a:r>
              <a:rPr sz="1400" dirty="0">
                <a:latin typeface="Arial"/>
                <a:cs typeface="Arial"/>
              </a:rPr>
              <a:t>os</a:t>
            </a:r>
            <a:r>
              <a:rPr sz="1400" spc="-15" dirty="0">
                <a:latin typeface="Arial"/>
                <a:cs typeface="Arial"/>
              </a:rPr>
              <a:t>i</a:t>
            </a:r>
            <a:r>
              <a:rPr sz="1400" dirty="0">
                <a:latin typeface="Arial"/>
                <a:cs typeface="Arial"/>
              </a:rPr>
              <a:t>ng  </a:t>
            </a:r>
            <a:r>
              <a:rPr sz="1400" spc="-5" dirty="0">
                <a:latin typeface="Arial"/>
                <a:cs typeface="Arial"/>
              </a:rPr>
              <a:t>changes</a:t>
            </a:r>
            <a:endParaRPr sz="1400">
              <a:latin typeface="Arial"/>
              <a:cs typeface="Arial"/>
            </a:endParaRPr>
          </a:p>
          <a:p>
            <a:pPr marL="440055" indent="-343535">
              <a:lnSpc>
                <a:spcPct val="100000"/>
              </a:lnSpc>
              <a:spcBef>
                <a:spcPts val="830"/>
              </a:spcBef>
              <a:buFont typeface="Wingdings"/>
              <a:buChar char=""/>
              <a:tabLst>
                <a:tab pos="440055" algn="l"/>
                <a:tab pos="440690" algn="l"/>
              </a:tabLst>
            </a:pPr>
            <a:r>
              <a:rPr sz="1400" spc="-5" dirty="0">
                <a:latin typeface="Arial"/>
                <a:cs typeface="Arial"/>
              </a:rPr>
              <a:t>Analyzing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impact</a:t>
            </a:r>
            <a:endParaRPr sz="1400">
              <a:latin typeface="Arial"/>
              <a:cs typeface="Arial"/>
            </a:endParaRPr>
          </a:p>
          <a:p>
            <a:pPr marL="440055" indent="-343535">
              <a:lnSpc>
                <a:spcPct val="100000"/>
              </a:lnSpc>
              <a:spcBef>
                <a:spcPts val="825"/>
              </a:spcBef>
              <a:buFont typeface="Wingdings"/>
              <a:buChar char=""/>
              <a:tabLst>
                <a:tab pos="440055" algn="l"/>
                <a:tab pos="440690" algn="l"/>
              </a:tabLst>
            </a:pPr>
            <a:r>
              <a:rPr sz="1400" dirty="0">
                <a:latin typeface="Arial"/>
                <a:cs typeface="Arial"/>
              </a:rPr>
              <a:t>Making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decisions</a:t>
            </a:r>
            <a:endParaRPr sz="1400">
              <a:latin typeface="Arial"/>
              <a:cs typeface="Arial"/>
            </a:endParaRPr>
          </a:p>
          <a:p>
            <a:pPr marL="440055" indent="-343535">
              <a:lnSpc>
                <a:spcPts val="1675"/>
              </a:lnSpc>
              <a:spcBef>
                <a:spcPts val="840"/>
              </a:spcBef>
              <a:buFont typeface="Wingdings"/>
              <a:buChar char=""/>
              <a:tabLst>
                <a:tab pos="440055" algn="l"/>
                <a:tab pos="440690" algn="l"/>
              </a:tabLst>
            </a:pPr>
            <a:r>
              <a:rPr sz="1400" spc="-5" dirty="0">
                <a:latin typeface="Arial"/>
                <a:cs typeface="Arial"/>
              </a:rPr>
              <a:t>Updating</a:t>
            </a:r>
            <a:endParaRPr sz="1400">
              <a:latin typeface="Arial"/>
              <a:cs typeface="Arial"/>
            </a:endParaRPr>
          </a:p>
          <a:p>
            <a:pPr marL="440055" marR="498475">
              <a:lnSpc>
                <a:spcPts val="1680"/>
              </a:lnSpc>
              <a:spcBef>
                <a:spcPts val="50"/>
              </a:spcBef>
            </a:pPr>
            <a:r>
              <a:rPr sz="1400" dirty="0">
                <a:latin typeface="Arial"/>
                <a:cs typeface="Arial"/>
              </a:rPr>
              <a:t>re</a:t>
            </a:r>
            <a:r>
              <a:rPr sz="1400" spc="-15" dirty="0">
                <a:latin typeface="Arial"/>
                <a:cs typeface="Arial"/>
              </a:rPr>
              <a:t>q</a:t>
            </a:r>
            <a:r>
              <a:rPr sz="1400" dirty="0">
                <a:latin typeface="Arial"/>
                <a:cs typeface="Arial"/>
              </a:rPr>
              <a:t>ui</a:t>
            </a:r>
            <a:r>
              <a:rPr sz="1400" spc="-15" dirty="0">
                <a:latin typeface="Arial"/>
                <a:cs typeface="Arial"/>
              </a:rPr>
              <a:t>r</a:t>
            </a:r>
            <a:r>
              <a:rPr sz="1400" dirty="0">
                <a:latin typeface="Arial"/>
                <a:cs typeface="Arial"/>
              </a:rPr>
              <a:t>em</a:t>
            </a:r>
            <a:r>
              <a:rPr sz="1400" spc="-20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n</a:t>
            </a:r>
            <a:r>
              <a:rPr sz="1400" spc="-10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s  </a:t>
            </a:r>
            <a:r>
              <a:rPr sz="1400" spc="-5" dirty="0">
                <a:latin typeface="Arial"/>
                <a:cs typeface="Arial"/>
              </a:rPr>
              <a:t>documents</a:t>
            </a:r>
            <a:endParaRPr sz="1400">
              <a:latin typeface="Arial"/>
              <a:cs typeface="Arial"/>
            </a:endParaRPr>
          </a:p>
          <a:p>
            <a:pPr marL="440055" indent="-343535">
              <a:lnSpc>
                <a:spcPct val="100000"/>
              </a:lnSpc>
              <a:spcBef>
                <a:spcPts val="775"/>
              </a:spcBef>
              <a:buFont typeface="Wingdings"/>
              <a:buChar char=""/>
              <a:tabLst>
                <a:tab pos="440055" algn="l"/>
                <a:tab pos="440690" algn="l"/>
              </a:tabLst>
            </a:pPr>
            <a:r>
              <a:rPr sz="1400" spc="-5" dirty="0">
                <a:latin typeface="Arial"/>
                <a:cs typeface="Arial"/>
              </a:rPr>
              <a:t>Updates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plans</a:t>
            </a:r>
            <a:endParaRPr sz="1400">
              <a:latin typeface="Arial"/>
              <a:cs typeface="Arial"/>
            </a:endParaRPr>
          </a:p>
          <a:p>
            <a:pPr marL="440055" marR="498475" indent="-342900">
              <a:lnSpc>
                <a:spcPct val="99600"/>
              </a:lnSpc>
              <a:spcBef>
                <a:spcPts val="844"/>
              </a:spcBef>
              <a:buFont typeface="Wingdings"/>
              <a:buChar char=""/>
              <a:tabLst>
                <a:tab pos="440055" algn="l"/>
                <a:tab pos="440690" algn="l"/>
              </a:tabLst>
            </a:pPr>
            <a:r>
              <a:rPr sz="1400" spc="-5" dirty="0">
                <a:latin typeface="Arial"/>
                <a:cs typeface="Arial"/>
              </a:rPr>
              <a:t>Measuring  </a:t>
            </a:r>
            <a:r>
              <a:rPr sz="1400" dirty="0">
                <a:latin typeface="Arial"/>
                <a:cs typeface="Arial"/>
              </a:rPr>
              <a:t>re</a:t>
            </a:r>
            <a:r>
              <a:rPr sz="1400" spc="-15" dirty="0">
                <a:latin typeface="Arial"/>
                <a:cs typeface="Arial"/>
              </a:rPr>
              <a:t>q</a:t>
            </a:r>
            <a:r>
              <a:rPr sz="1400" dirty="0">
                <a:latin typeface="Arial"/>
                <a:cs typeface="Arial"/>
              </a:rPr>
              <a:t>ui</a:t>
            </a:r>
            <a:r>
              <a:rPr sz="1400" spc="-15" dirty="0">
                <a:latin typeface="Arial"/>
                <a:cs typeface="Arial"/>
              </a:rPr>
              <a:t>r</a:t>
            </a:r>
            <a:r>
              <a:rPr sz="1400" dirty="0">
                <a:latin typeface="Arial"/>
                <a:cs typeface="Arial"/>
              </a:rPr>
              <a:t>em</a:t>
            </a:r>
            <a:r>
              <a:rPr sz="1400" spc="-20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n</a:t>
            </a:r>
            <a:r>
              <a:rPr sz="1400" spc="-10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s  </a:t>
            </a:r>
            <a:r>
              <a:rPr sz="1400" spc="-5" dirty="0">
                <a:latin typeface="Arial"/>
                <a:cs typeface="Arial"/>
              </a:rPr>
              <a:t>volatility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07426" y="3201972"/>
            <a:ext cx="1981200" cy="2972435"/>
          </a:xfrm>
          <a:prstGeom prst="rect">
            <a:avLst/>
          </a:prstGeom>
          <a:ln w="9522">
            <a:solidFill>
              <a:srgbClr val="000000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440690" marR="112395" indent="-342900">
              <a:lnSpc>
                <a:spcPct val="100000"/>
              </a:lnSpc>
              <a:spcBef>
                <a:spcPts val="350"/>
              </a:spcBef>
              <a:buFont typeface="Wingdings"/>
              <a:buChar char=""/>
              <a:tabLst>
                <a:tab pos="440055" algn="l"/>
                <a:tab pos="441325" algn="l"/>
              </a:tabLst>
            </a:pPr>
            <a:r>
              <a:rPr sz="1400" dirty="0">
                <a:latin typeface="Arial"/>
                <a:cs typeface="Arial"/>
              </a:rPr>
              <a:t>Defining a</a:t>
            </a:r>
            <a:r>
              <a:rPr sz="1400" spc="-10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version  identification  scheme</a:t>
            </a:r>
            <a:endParaRPr sz="1400">
              <a:latin typeface="Arial"/>
              <a:cs typeface="Arial"/>
            </a:endParaRPr>
          </a:p>
          <a:p>
            <a:pPr marL="440690" marR="497840" indent="-342900">
              <a:lnSpc>
                <a:spcPct val="99800"/>
              </a:lnSpc>
              <a:spcBef>
                <a:spcPts val="819"/>
              </a:spcBef>
              <a:buFont typeface="Wingdings"/>
              <a:buChar char=""/>
              <a:tabLst>
                <a:tab pos="440055" algn="l"/>
                <a:tab pos="441325" algn="l"/>
              </a:tabLst>
            </a:pPr>
            <a:r>
              <a:rPr sz="1400" spc="-5" dirty="0">
                <a:latin typeface="Arial"/>
                <a:cs typeface="Arial"/>
              </a:rPr>
              <a:t>Identifying  </a:t>
            </a:r>
            <a:r>
              <a:rPr sz="1400" dirty="0">
                <a:latin typeface="Arial"/>
                <a:cs typeface="Arial"/>
              </a:rPr>
              <a:t>re</a:t>
            </a:r>
            <a:r>
              <a:rPr sz="1400" spc="-15" dirty="0">
                <a:latin typeface="Arial"/>
                <a:cs typeface="Arial"/>
              </a:rPr>
              <a:t>q</a:t>
            </a:r>
            <a:r>
              <a:rPr sz="1400" dirty="0">
                <a:latin typeface="Arial"/>
                <a:cs typeface="Arial"/>
              </a:rPr>
              <a:t>ui</a:t>
            </a:r>
            <a:r>
              <a:rPr sz="1400" spc="-15" dirty="0">
                <a:latin typeface="Arial"/>
                <a:cs typeface="Arial"/>
              </a:rPr>
              <a:t>r</a:t>
            </a:r>
            <a:r>
              <a:rPr sz="1400" dirty="0">
                <a:latin typeface="Arial"/>
                <a:cs typeface="Arial"/>
              </a:rPr>
              <a:t>em</a:t>
            </a:r>
            <a:r>
              <a:rPr sz="1400" spc="-20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n</a:t>
            </a:r>
            <a:r>
              <a:rPr sz="1400" spc="-10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s  </a:t>
            </a:r>
            <a:r>
              <a:rPr sz="1400" spc="-5" dirty="0">
                <a:latin typeface="Arial"/>
                <a:cs typeface="Arial"/>
              </a:rPr>
              <a:t>document  versions</a:t>
            </a:r>
            <a:endParaRPr sz="1400">
              <a:latin typeface="Arial"/>
              <a:cs typeface="Arial"/>
            </a:endParaRPr>
          </a:p>
          <a:p>
            <a:pPr marL="440690" marR="586105" indent="-342900">
              <a:lnSpc>
                <a:spcPct val="99500"/>
              </a:lnSpc>
              <a:spcBef>
                <a:spcPts val="844"/>
              </a:spcBef>
              <a:buFont typeface="Wingdings"/>
              <a:buChar char=""/>
              <a:tabLst>
                <a:tab pos="440055" algn="l"/>
                <a:tab pos="441325" algn="l"/>
              </a:tabLst>
            </a:pPr>
            <a:r>
              <a:rPr sz="1400" spc="-5" dirty="0">
                <a:latin typeface="Arial"/>
                <a:cs typeface="Arial"/>
              </a:rPr>
              <a:t>Identifying  individual  </a:t>
            </a:r>
            <a:r>
              <a:rPr sz="1400" dirty="0">
                <a:latin typeface="Arial"/>
                <a:cs typeface="Arial"/>
              </a:rPr>
              <a:t>re</a:t>
            </a:r>
            <a:r>
              <a:rPr sz="1400" spc="-15" dirty="0">
                <a:latin typeface="Arial"/>
                <a:cs typeface="Arial"/>
              </a:rPr>
              <a:t>q</a:t>
            </a:r>
            <a:r>
              <a:rPr sz="1400" dirty="0">
                <a:latin typeface="Arial"/>
                <a:cs typeface="Arial"/>
              </a:rPr>
              <a:t>ui</a:t>
            </a:r>
            <a:r>
              <a:rPr sz="1400" spc="-15" dirty="0">
                <a:latin typeface="Arial"/>
                <a:cs typeface="Arial"/>
              </a:rPr>
              <a:t>r</a:t>
            </a:r>
            <a:r>
              <a:rPr sz="1400" dirty="0">
                <a:latin typeface="Arial"/>
                <a:cs typeface="Arial"/>
              </a:rPr>
              <a:t>em</a:t>
            </a:r>
            <a:r>
              <a:rPr sz="1400" spc="-20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nt  </a:t>
            </a:r>
            <a:r>
              <a:rPr sz="1400" spc="-5" dirty="0">
                <a:latin typeface="Arial"/>
                <a:cs typeface="Arial"/>
              </a:rPr>
              <a:t>versions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16721" y="3201972"/>
            <a:ext cx="1981200" cy="2972435"/>
          </a:xfrm>
          <a:prstGeom prst="rect">
            <a:avLst/>
          </a:prstGeom>
          <a:ln w="9522">
            <a:solidFill>
              <a:srgbClr val="000000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441325" indent="-344170">
              <a:lnSpc>
                <a:spcPts val="1675"/>
              </a:lnSpc>
              <a:spcBef>
                <a:spcPts val="350"/>
              </a:spcBef>
              <a:buFont typeface="Wingdings"/>
              <a:buChar char=""/>
              <a:tabLst>
                <a:tab pos="440690" algn="l"/>
                <a:tab pos="441959" algn="l"/>
              </a:tabLst>
            </a:pPr>
            <a:r>
              <a:rPr sz="1400" dirty="0">
                <a:latin typeface="Arial"/>
                <a:cs typeface="Arial"/>
              </a:rPr>
              <a:t>Defining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</a:t>
            </a:r>
            <a:endParaRPr sz="1400">
              <a:latin typeface="Arial"/>
              <a:cs typeface="Arial"/>
            </a:endParaRPr>
          </a:p>
          <a:p>
            <a:pPr marL="441325" marR="585470">
              <a:lnSpc>
                <a:spcPts val="1680"/>
              </a:lnSpc>
              <a:spcBef>
                <a:spcPts val="50"/>
              </a:spcBef>
            </a:pPr>
            <a:r>
              <a:rPr sz="1400" spc="-5" dirty="0">
                <a:latin typeface="Arial"/>
                <a:cs typeface="Arial"/>
              </a:rPr>
              <a:t>possible  </a:t>
            </a:r>
            <a:r>
              <a:rPr sz="1400" dirty="0">
                <a:latin typeface="Arial"/>
                <a:cs typeface="Arial"/>
              </a:rPr>
              <a:t>re</a:t>
            </a:r>
            <a:r>
              <a:rPr sz="1400" spc="-15" dirty="0">
                <a:latin typeface="Arial"/>
                <a:cs typeface="Arial"/>
              </a:rPr>
              <a:t>q</a:t>
            </a:r>
            <a:r>
              <a:rPr sz="1400" dirty="0">
                <a:latin typeface="Arial"/>
                <a:cs typeface="Arial"/>
              </a:rPr>
              <a:t>ui</a:t>
            </a:r>
            <a:r>
              <a:rPr sz="1400" spc="-15" dirty="0">
                <a:latin typeface="Arial"/>
                <a:cs typeface="Arial"/>
              </a:rPr>
              <a:t>r</a:t>
            </a:r>
            <a:r>
              <a:rPr sz="1400" dirty="0">
                <a:latin typeface="Arial"/>
                <a:cs typeface="Arial"/>
              </a:rPr>
              <a:t>em</a:t>
            </a:r>
            <a:r>
              <a:rPr sz="1400" spc="-20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nt  </a:t>
            </a:r>
            <a:r>
              <a:rPr sz="1400" spc="-10" dirty="0">
                <a:latin typeface="Arial"/>
                <a:cs typeface="Arial"/>
              </a:rPr>
              <a:t>statuses</a:t>
            </a:r>
            <a:endParaRPr sz="1400">
              <a:latin typeface="Arial"/>
              <a:cs typeface="Arial"/>
            </a:endParaRPr>
          </a:p>
          <a:p>
            <a:pPr marL="441325" marR="426720" indent="-343535" algn="just">
              <a:lnSpc>
                <a:spcPct val="99700"/>
              </a:lnSpc>
              <a:spcBef>
                <a:spcPts val="775"/>
              </a:spcBef>
              <a:buFont typeface="Wingdings"/>
              <a:buChar char=""/>
              <a:tabLst>
                <a:tab pos="441959" algn="l"/>
              </a:tabLst>
            </a:pPr>
            <a:r>
              <a:rPr sz="1400" spc="-5" dirty="0">
                <a:latin typeface="Arial"/>
                <a:cs typeface="Arial"/>
              </a:rPr>
              <a:t>Recording</a:t>
            </a:r>
            <a:r>
              <a:rPr sz="1400" spc="-7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the  status </a:t>
            </a:r>
            <a:r>
              <a:rPr sz="1400" dirty="0">
                <a:latin typeface="Arial"/>
                <a:cs typeface="Arial"/>
              </a:rPr>
              <a:t>of</a:t>
            </a:r>
            <a:r>
              <a:rPr sz="1400" spc="-9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each  requirement</a:t>
            </a:r>
            <a:endParaRPr sz="1400">
              <a:latin typeface="Arial"/>
              <a:cs typeface="Arial"/>
            </a:endParaRPr>
          </a:p>
          <a:p>
            <a:pPr marL="441325" marR="151765" indent="-343535">
              <a:lnSpc>
                <a:spcPct val="99500"/>
              </a:lnSpc>
              <a:spcBef>
                <a:spcPts val="850"/>
              </a:spcBef>
              <a:buFont typeface="Wingdings"/>
              <a:buChar char=""/>
              <a:tabLst>
                <a:tab pos="440690" algn="l"/>
                <a:tab pos="441959" algn="l"/>
              </a:tabLst>
            </a:pPr>
            <a:r>
              <a:rPr sz="1400" spc="-5" dirty="0">
                <a:latin typeface="Arial"/>
                <a:cs typeface="Arial"/>
              </a:rPr>
              <a:t>Reporting the  status</a:t>
            </a:r>
            <a:r>
              <a:rPr sz="1400" spc="-7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distribution  </a:t>
            </a:r>
            <a:r>
              <a:rPr sz="1400" dirty="0">
                <a:latin typeface="Arial"/>
                <a:cs typeface="Arial"/>
              </a:rPr>
              <a:t>of all  </a:t>
            </a:r>
            <a:r>
              <a:rPr sz="1400" spc="-5" dirty="0">
                <a:latin typeface="Arial"/>
                <a:cs typeface="Arial"/>
              </a:rPr>
              <a:t>requirements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849833" y="3202004"/>
            <a:ext cx="1981200" cy="2989580"/>
          </a:xfrm>
          <a:prstGeom prst="rect">
            <a:avLst/>
          </a:prstGeom>
          <a:ln w="9522">
            <a:solidFill>
              <a:srgbClr val="000000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441325" marR="276860" indent="-342900">
              <a:lnSpc>
                <a:spcPct val="100000"/>
              </a:lnSpc>
              <a:spcBef>
                <a:spcPts val="350"/>
              </a:spcBef>
              <a:buFont typeface="Wingdings"/>
              <a:buChar char=""/>
              <a:tabLst>
                <a:tab pos="441325" algn="l"/>
                <a:tab pos="441959" algn="l"/>
              </a:tabLst>
            </a:pPr>
            <a:r>
              <a:rPr sz="1400" dirty="0">
                <a:latin typeface="Arial"/>
                <a:cs typeface="Arial"/>
              </a:rPr>
              <a:t>Defining </a:t>
            </a:r>
            <a:r>
              <a:rPr sz="1400" spc="-5" dirty="0">
                <a:latin typeface="Arial"/>
                <a:cs typeface="Arial"/>
              </a:rPr>
              <a:t>links</a:t>
            </a:r>
            <a:r>
              <a:rPr sz="1400" spc="-9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to  </a:t>
            </a:r>
            <a:r>
              <a:rPr sz="1400" spc="-5" dirty="0">
                <a:latin typeface="Arial"/>
                <a:cs typeface="Arial"/>
              </a:rPr>
              <a:t>other  requirements</a:t>
            </a:r>
            <a:endParaRPr sz="1400">
              <a:latin typeface="Arial"/>
              <a:cs typeface="Arial"/>
            </a:endParaRPr>
          </a:p>
          <a:p>
            <a:pPr marL="441325" marR="276860" indent="-342900">
              <a:lnSpc>
                <a:spcPct val="100000"/>
              </a:lnSpc>
              <a:spcBef>
                <a:spcPts val="815"/>
              </a:spcBef>
              <a:buFont typeface="Wingdings"/>
              <a:buChar char=""/>
              <a:tabLst>
                <a:tab pos="441325" algn="l"/>
                <a:tab pos="441959" algn="l"/>
              </a:tabLst>
            </a:pPr>
            <a:r>
              <a:rPr sz="1400" dirty="0">
                <a:latin typeface="Arial"/>
                <a:cs typeface="Arial"/>
              </a:rPr>
              <a:t>Defining </a:t>
            </a:r>
            <a:r>
              <a:rPr sz="1400" spc="-5" dirty="0">
                <a:latin typeface="Arial"/>
                <a:cs typeface="Arial"/>
              </a:rPr>
              <a:t>links</a:t>
            </a:r>
            <a:r>
              <a:rPr sz="1400" spc="-9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to  </a:t>
            </a:r>
            <a:r>
              <a:rPr sz="1400" spc="-5" dirty="0">
                <a:latin typeface="Arial"/>
                <a:cs typeface="Arial"/>
              </a:rPr>
              <a:t>other system  elements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98159" y="2552111"/>
            <a:ext cx="1981200" cy="650240"/>
          </a:xfrm>
          <a:prstGeom prst="rect">
            <a:avLst/>
          </a:prstGeom>
          <a:solidFill>
            <a:srgbClr val="C0C0C0"/>
          </a:solidFill>
          <a:ln w="9522">
            <a:solidFill>
              <a:srgbClr val="000000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215900">
              <a:lnSpc>
                <a:spcPct val="100000"/>
              </a:lnSpc>
              <a:spcBef>
                <a:spcPts val="350"/>
              </a:spcBef>
            </a:pPr>
            <a:r>
              <a:rPr sz="1800" spc="-5" dirty="0">
                <a:latin typeface="Arial"/>
                <a:cs typeface="Arial"/>
              </a:rPr>
              <a:t>Change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control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507426" y="2552111"/>
            <a:ext cx="1981200" cy="650240"/>
          </a:xfrm>
          <a:prstGeom prst="rect">
            <a:avLst/>
          </a:prstGeom>
          <a:solidFill>
            <a:srgbClr val="C0C0C0"/>
          </a:solidFill>
          <a:ln w="9522">
            <a:solidFill>
              <a:srgbClr val="000000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228600">
              <a:lnSpc>
                <a:spcPct val="100000"/>
              </a:lnSpc>
              <a:spcBef>
                <a:spcPts val="350"/>
              </a:spcBef>
            </a:pPr>
            <a:r>
              <a:rPr sz="1800" spc="-5" dirty="0">
                <a:latin typeface="Arial"/>
                <a:cs typeface="Arial"/>
              </a:rPr>
              <a:t>Version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control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716721" y="2567982"/>
            <a:ext cx="1981200" cy="634365"/>
          </a:xfrm>
          <a:prstGeom prst="rect">
            <a:avLst/>
          </a:prstGeom>
          <a:solidFill>
            <a:srgbClr val="C0C0C0"/>
          </a:solidFill>
          <a:ln w="9522">
            <a:solidFill>
              <a:srgbClr val="000000"/>
            </a:solidFill>
          </a:ln>
        </p:spPr>
        <p:txBody>
          <a:bodyPr vert="horz" wrap="square" lIns="0" tIns="45719" rIns="0" bIns="0" rtlCol="0">
            <a:spAutoFit/>
          </a:bodyPr>
          <a:lstStyle/>
          <a:p>
            <a:pPr marL="281305">
              <a:lnSpc>
                <a:spcPct val="100000"/>
              </a:lnSpc>
              <a:spcBef>
                <a:spcPts val="359"/>
              </a:spcBef>
            </a:pPr>
            <a:r>
              <a:rPr sz="1800" spc="-5" dirty="0">
                <a:latin typeface="Arial"/>
                <a:cs typeface="Arial"/>
              </a:rPr>
              <a:t>Requirements</a:t>
            </a:r>
            <a:endParaRPr sz="1800">
              <a:latin typeface="Arial"/>
              <a:cs typeface="Arial"/>
            </a:endParaRPr>
          </a:p>
          <a:p>
            <a:pPr marL="294640">
              <a:lnSpc>
                <a:spcPct val="100000"/>
              </a:lnSpc>
            </a:pPr>
            <a:r>
              <a:rPr sz="1700" spc="-5" dirty="0">
                <a:latin typeface="Arial"/>
                <a:cs typeface="Arial"/>
              </a:rPr>
              <a:t>status</a:t>
            </a:r>
            <a:r>
              <a:rPr sz="1700" spc="-5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tracking</a:t>
            </a:r>
            <a:endParaRPr sz="17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849833" y="2552111"/>
            <a:ext cx="1981200" cy="650240"/>
          </a:xfrm>
          <a:prstGeom prst="rect">
            <a:avLst/>
          </a:prstGeom>
          <a:solidFill>
            <a:srgbClr val="C0C0C0"/>
          </a:solidFill>
          <a:ln w="9522">
            <a:solidFill>
              <a:srgbClr val="000000"/>
            </a:solidFill>
          </a:ln>
        </p:spPr>
        <p:txBody>
          <a:bodyPr vert="horz" wrap="square" lIns="0" tIns="43180" rIns="0" bIns="0" rtlCol="0">
            <a:spAutoFit/>
          </a:bodyPr>
          <a:lstStyle/>
          <a:p>
            <a:pPr marL="650240" marR="267970" indent="-368935">
              <a:lnSpc>
                <a:spcPct val="100499"/>
              </a:lnSpc>
              <a:spcBef>
                <a:spcPts val="340"/>
              </a:spcBef>
            </a:pPr>
            <a:r>
              <a:rPr sz="1800" spc="-5" dirty="0">
                <a:latin typeface="Arial"/>
                <a:cs typeface="Arial"/>
              </a:rPr>
              <a:t>Re</a:t>
            </a:r>
            <a:r>
              <a:rPr sz="1800" spc="-15" dirty="0">
                <a:latin typeface="Arial"/>
                <a:cs typeface="Arial"/>
              </a:rPr>
              <a:t>q</a:t>
            </a:r>
            <a:r>
              <a:rPr sz="1800" dirty="0">
                <a:latin typeface="Arial"/>
                <a:cs typeface="Arial"/>
              </a:rPr>
              <a:t>u</a:t>
            </a:r>
            <a:r>
              <a:rPr sz="1800" spc="-5" dirty="0">
                <a:latin typeface="Arial"/>
                <a:cs typeface="Arial"/>
              </a:rPr>
              <a:t>ir</a:t>
            </a:r>
            <a:r>
              <a:rPr sz="1800" spc="-15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m</a:t>
            </a:r>
            <a:r>
              <a:rPr sz="1800" spc="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nts  </a:t>
            </a:r>
            <a:r>
              <a:rPr sz="1800" spc="-5" dirty="0">
                <a:latin typeface="Arial"/>
                <a:cs typeface="Arial"/>
              </a:rPr>
              <a:t>tracing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573982" y="1222126"/>
            <a:ext cx="1981200" cy="650875"/>
          </a:xfrm>
          <a:prstGeom prst="rect">
            <a:avLst/>
          </a:prstGeom>
          <a:solidFill>
            <a:srgbClr val="C0C0C0"/>
          </a:solidFill>
          <a:ln w="9522">
            <a:solidFill>
              <a:srgbClr val="000000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325120" marR="269875" indent="-45720">
              <a:lnSpc>
                <a:spcPct val="100000"/>
              </a:lnSpc>
              <a:spcBef>
                <a:spcPts val="370"/>
              </a:spcBef>
            </a:pPr>
            <a:r>
              <a:rPr sz="1800" spc="-5" dirty="0">
                <a:latin typeface="Arial"/>
                <a:cs typeface="Arial"/>
              </a:rPr>
              <a:t>Re</a:t>
            </a:r>
            <a:r>
              <a:rPr sz="1800" spc="-15" dirty="0">
                <a:latin typeface="Arial"/>
                <a:cs typeface="Arial"/>
              </a:rPr>
              <a:t>q</a:t>
            </a:r>
            <a:r>
              <a:rPr sz="1800" dirty="0">
                <a:latin typeface="Arial"/>
                <a:cs typeface="Arial"/>
              </a:rPr>
              <a:t>u</a:t>
            </a:r>
            <a:r>
              <a:rPr sz="1800" spc="-5" dirty="0">
                <a:latin typeface="Arial"/>
                <a:cs typeface="Arial"/>
              </a:rPr>
              <a:t>ir</a:t>
            </a:r>
            <a:r>
              <a:rPr sz="1800" spc="-15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m</a:t>
            </a:r>
            <a:r>
              <a:rPr sz="1800" spc="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nts  </a:t>
            </a:r>
            <a:r>
              <a:rPr sz="1800" spc="-5" dirty="0">
                <a:latin typeface="Arial"/>
                <a:cs typeface="Arial"/>
              </a:rPr>
              <a:t>Management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440895" y="1907751"/>
            <a:ext cx="6399530" cy="609600"/>
          </a:xfrm>
          <a:custGeom>
            <a:avLst/>
            <a:gdLst/>
            <a:ahLst/>
            <a:cxnLst/>
            <a:rect l="l" t="t" r="r" b="b"/>
            <a:pathLst>
              <a:path w="6399530" h="609600">
                <a:moveTo>
                  <a:pt x="3047277" y="0"/>
                </a:moveTo>
                <a:lnTo>
                  <a:pt x="0" y="609444"/>
                </a:lnTo>
              </a:path>
              <a:path w="6399530" h="609600">
                <a:moveTo>
                  <a:pt x="3047277" y="0"/>
                </a:moveTo>
                <a:lnTo>
                  <a:pt x="2056904" y="609444"/>
                </a:lnTo>
              </a:path>
              <a:path w="6399530" h="609600">
                <a:moveTo>
                  <a:pt x="3047277" y="0"/>
                </a:moveTo>
                <a:lnTo>
                  <a:pt x="4037651" y="609444"/>
                </a:lnTo>
              </a:path>
              <a:path w="6399530" h="609600">
                <a:moveTo>
                  <a:pt x="2971095" y="0"/>
                </a:moveTo>
                <a:lnTo>
                  <a:pt x="6399311" y="609444"/>
                </a:lnTo>
              </a:path>
            </a:pathLst>
          </a:custGeom>
          <a:ln w="952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96392" y="6315692"/>
            <a:ext cx="1412240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200" spc="-5" dirty="0">
                <a:latin typeface="Times New Roman"/>
                <a:cs typeface="Times New Roman"/>
              </a:rPr>
              <a:t>Source: </a:t>
            </a:r>
            <a:r>
              <a:rPr sz="1200" spc="-10" dirty="0">
                <a:latin typeface="Times New Roman"/>
                <a:cs typeface="Times New Roman"/>
              </a:rPr>
              <a:t>Wiegers,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1999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14</a:t>
            </a:fld>
            <a:endParaRPr spc="-5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61987" y="1038288"/>
            <a:ext cx="8046084" cy="5240655"/>
            <a:chOff x="661987" y="1038288"/>
            <a:chExt cx="8046084" cy="5240655"/>
          </a:xfrm>
        </p:grpSpPr>
        <p:sp>
          <p:nvSpPr>
            <p:cNvPr id="3" name="object 3"/>
            <p:cNvSpPr/>
            <p:nvPr/>
          </p:nvSpPr>
          <p:spPr>
            <a:xfrm>
              <a:off x="762000" y="1038288"/>
              <a:ext cx="7696200" cy="44450"/>
            </a:xfrm>
            <a:custGeom>
              <a:avLst/>
              <a:gdLst/>
              <a:ahLst/>
              <a:cxnLst/>
              <a:rect l="l" t="t" r="r" b="b"/>
              <a:pathLst>
                <a:path w="7696200" h="44450">
                  <a:moveTo>
                    <a:pt x="7696200" y="0"/>
                  </a:moveTo>
                  <a:lnTo>
                    <a:pt x="0" y="0"/>
                  </a:lnTo>
                  <a:lnTo>
                    <a:pt x="0" y="19050"/>
                  </a:lnTo>
                  <a:lnTo>
                    <a:pt x="0" y="25336"/>
                  </a:lnTo>
                  <a:lnTo>
                    <a:pt x="0" y="44386"/>
                  </a:lnTo>
                  <a:lnTo>
                    <a:pt x="7696200" y="44386"/>
                  </a:lnTo>
                  <a:lnTo>
                    <a:pt x="7696200" y="25336"/>
                  </a:lnTo>
                  <a:lnTo>
                    <a:pt x="7696200" y="19050"/>
                  </a:lnTo>
                  <a:lnTo>
                    <a:pt x="7696200" y="0"/>
                  </a:lnTo>
                  <a:close/>
                </a:path>
              </a:pathLst>
            </a:custGeom>
            <a:solidFill>
              <a:srgbClr val="33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61987" y="1219263"/>
              <a:ext cx="7820025" cy="490689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851525" y="1057338"/>
              <a:ext cx="2856230" cy="5221605"/>
            </a:xfrm>
            <a:custGeom>
              <a:avLst/>
              <a:gdLst/>
              <a:ahLst/>
              <a:cxnLst/>
              <a:rect l="l" t="t" r="r" b="b"/>
              <a:pathLst>
                <a:path w="2856229" h="5221605">
                  <a:moveTo>
                    <a:pt x="2590927" y="0"/>
                  </a:moveTo>
                  <a:lnTo>
                    <a:pt x="782701" y="0"/>
                  </a:lnTo>
                  <a:lnTo>
                    <a:pt x="782701" y="293687"/>
                  </a:lnTo>
                  <a:lnTo>
                    <a:pt x="2590927" y="293687"/>
                  </a:lnTo>
                  <a:lnTo>
                    <a:pt x="2590927" y="0"/>
                  </a:lnTo>
                  <a:close/>
                </a:path>
                <a:path w="2856229" h="5221605">
                  <a:moveTo>
                    <a:pt x="2855976" y="4844986"/>
                  </a:moveTo>
                  <a:lnTo>
                    <a:pt x="0" y="4844986"/>
                  </a:lnTo>
                  <a:lnTo>
                    <a:pt x="0" y="5221224"/>
                  </a:lnTo>
                  <a:lnTo>
                    <a:pt x="2855976" y="5221224"/>
                  </a:lnTo>
                  <a:lnTo>
                    <a:pt x="2855976" y="484498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10413" y="307340"/>
            <a:ext cx="70764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/>
              <a:t>Requirements </a:t>
            </a:r>
            <a:r>
              <a:rPr sz="2400" dirty="0"/>
              <a:t>Development (RD) and </a:t>
            </a:r>
            <a:r>
              <a:rPr sz="2400" spc="-5" dirty="0"/>
              <a:t>Management</a:t>
            </a:r>
            <a:r>
              <a:rPr sz="2400" spc="-40" dirty="0"/>
              <a:t> </a:t>
            </a:r>
            <a:r>
              <a:rPr sz="2400" dirty="0"/>
              <a:t>(RM)</a:t>
            </a:r>
            <a:endParaRPr sz="2400"/>
          </a:p>
        </p:txBody>
      </p:sp>
      <p:sp>
        <p:nvSpPr>
          <p:cNvPr id="7" name="object 7"/>
          <p:cNvSpPr txBox="1"/>
          <p:nvPr/>
        </p:nvSpPr>
        <p:spPr>
          <a:xfrm>
            <a:off x="196392" y="6315692"/>
            <a:ext cx="1412240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200" spc="-5" dirty="0">
                <a:latin typeface="Times New Roman"/>
                <a:cs typeface="Times New Roman"/>
              </a:rPr>
              <a:t>Source: </a:t>
            </a:r>
            <a:r>
              <a:rPr sz="1200" spc="-10" dirty="0">
                <a:latin typeface="Times New Roman"/>
                <a:cs typeface="Times New Roman"/>
              </a:rPr>
              <a:t>Wiegers,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1999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15</a:t>
            </a:fld>
            <a:endParaRPr spc="-5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0413" y="275336"/>
            <a:ext cx="40049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From </a:t>
            </a:r>
            <a:r>
              <a:rPr spc="-5" dirty="0"/>
              <a:t>Management to</a:t>
            </a:r>
            <a:r>
              <a:rPr spc="-65" dirty="0"/>
              <a:t> </a:t>
            </a:r>
            <a:r>
              <a:rPr dirty="0"/>
              <a:t>Tools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16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153415" y="819683"/>
            <a:ext cx="8574405" cy="4990465"/>
          </a:xfrm>
          <a:prstGeom prst="rect">
            <a:avLst/>
          </a:prstGeom>
        </p:spPr>
        <p:txBody>
          <a:bodyPr vert="horz" wrap="square" lIns="0" tIns="10731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45"/>
              </a:spcBef>
              <a:buClr>
                <a:srgbClr val="CCCC99"/>
              </a:buClr>
              <a:buSzPct val="69354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3100" spc="-10" dirty="0">
                <a:solidFill>
                  <a:srgbClr val="FF0000"/>
                </a:solidFill>
                <a:latin typeface="Arial"/>
                <a:cs typeface="Arial"/>
              </a:rPr>
              <a:t>Changes </a:t>
            </a:r>
            <a:r>
              <a:rPr sz="3100" spc="-10" dirty="0">
                <a:latin typeface="Arial"/>
                <a:cs typeface="Arial"/>
              </a:rPr>
              <a:t>lead </a:t>
            </a:r>
            <a:r>
              <a:rPr sz="3100" spc="-5" dirty="0">
                <a:latin typeface="Arial"/>
                <a:cs typeface="Arial"/>
              </a:rPr>
              <a:t>to a </a:t>
            </a:r>
            <a:r>
              <a:rPr sz="3100" spc="-10" dirty="0">
                <a:latin typeface="Arial"/>
                <a:cs typeface="Arial"/>
              </a:rPr>
              <a:t>need </a:t>
            </a:r>
            <a:r>
              <a:rPr sz="3100" spc="-5" dirty="0">
                <a:latin typeface="Arial"/>
                <a:cs typeface="Arial"/>
              </a:rPr>
              <a:t>for</a:t>
            </a:r>
            <a:r>
              <a:rPr sz="3100" spc="140" dirty="0">
                <a:latin typeface="Arial"/>
                <a:cs typeface="Arial"/>
              </a:rPr>
              <a:t> </a:t>
            </a:r>
            <a:r>
              <a:rPr sz="3100" spc="-5" dirty="0">
                <a:latin typeface="Arial"/>
                <a:cs typeface="Arial"/>
              </a:rPr>
              <a:t>management</a:t>
            </a:r>
            <a:endParaRPr sz="31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40"/>
              </a:spcBef>
              <a:buClr>
                <a:srgbClr val="CCCC99"/>
              </a:buClr>
              <a:buSzPct val="69354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3100" spc="-5" dirty="0">
                <a:latin typeface="Arial"/>
                <a:cs typeface="Arial"/>
              </a:rPr>
              <a:t>There is no management</a:t>
            </a:r>
            <a:r>
              <a:rPr sz="3100" spc="75" dirty="0">
                <a:latin typeface="Arial"/>
                <a:cs typeface="Arial"/>
              </a:rPr>
              <a:t> </a:t>
            </a:r>
            <a:r>
              <a:rPr sz="3100" spc="-5" dirty="0">
                <a:latin typeface="Arial"/>
                <a:cs typeface="Arial"/>
              </a:rPr>
              <a:t>without:</a:t>
            </a:r>
            <a:endParaRPr sz="31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650"/>
              </a:spcBef>
              <a:buClr>
                <a:srgbClr val="96CDCC"/>
              </a:buClr>
              <a:buSzPct val="150000"/>
              <a:buChar char="•"/>
              <a:tabLst>
                <a:tab pos="756920" algn="l"/>
              </a:tabLst>
            </a:pPr>
            <a:r>
              <a:rPr sz="2600" dirty="0">
                <a:solidFill>
                  <a:srgbClr val="FF0000"/>
                </a:solidFill>
                <a:latin typeface="Arial"/>
                <a:cs typeface="Arial"/>
              </a:rPr>
              <a:t>Traceability</a:t>
            </a:r>
            <a:endParaRPr sz="26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625"/>
              </a:spcBef>
              <a:buClr>
                <a:srgbClr val="96CDCC"/>
              </a:buClr>
              <a:buSzPct val="150000"/>
              <a:buChar char="•"/>
              <a:tabLst>
                <a:tab pos="756920" algn="l"/>
              </a:tabLst>
            </a:pPr>
            <a:r>
              <a:rPr sz="2600" dirty="0">
                <a:solidFill>
                  <a:srgbClr val="FF0000"/>
                </a:solidFill>
                <a:latin typeface="Arial"/>
                <a:cs typeface="Arial"/>
              </a:rPr>
              <a:t>Baselines </a:t>
            </a:r>
            <a:r>
              <a:rPr sz="2600" dirty="0">
                <a:latin typeface="Arial"/>
                <a:cs typeface="Arial"/>
              </a:rPr>
              <a:t>enabling</a:t>
            </a:r>
            <a:r>
              <a:rPr sz="2600" spc="-3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comparisons</a:t>
            </a:r>
            <a:endParaRPr sz="26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720"/>
              </a:spcBef>
              <a:buClr>
                <a:srgbClr val="CCCC99"/>
              </a:buClr>
              <a:buSzPct val="69354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3100" spc="-5" dirty="0">
                <a:latin typeface="Arial"/>
                <a:cs typeface="Arial"/>
              </a:rPr>
              <a:t>From a practical point of view, there is no  traceability or management without appropriate </a:t>
            </a:r>
            <a:r>
              <a:rPr sz="3100" spc="-5" dirty="0">
                <a:solidFill>
                  <a:srgbClr val="FF0000"/>
                </a:solidFill>
                <a:latin typeface="Arial"/>
                <a:cs typeface="Arial"/>
              </a:rPr>
              <a:t> tools</a:t>
            </a:r>
            <a:endParaRPr sz="3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4400">
              <a:latin typeface="Arial"/>
              <a:cs typeface="Arial"/>
            </a:endParaRPr>
          </a:p>
          <a:p>
            <a:pPr marL="2243455" marR="657225" indent="-477520">
              <a:lnSpc>
                <a:spcPts val="2890"/>
              </a:lnSpc>
              <a:spcBef>
                <a:spcPts val="5"/>
              </a:spcBef>
            </a:pPr>
            <a:r>
              <a:rPr sz="2500" i="1" spc="-60" dirty="0">
                <a:latin typeface="Comic Sans MS"/>
                <a:cs typeface="Comic Sans MS"/>
              </a:rPr>
              <a:t>In </a:t>
            </a:r>
            <a:r>
              <a:rPr sz="2500" i="1" spc="-50" dirty="0">
                <a:latin typeface="Comic Sans MS"/>
                <a:cs typeface="Comic Sans MS"/>
              </a:rPr>
              <a:t>theory, practice </a:t>
            </a:r>
            <a:r>
              <a:rPr sz="2500" i="1" spc="-55" dirty="0">
                <a:latin typeface="Comic Sans MS"/>
                <a:cs typeface="Comic Sans MS"/>
              </a:rPr>
              <a:t>and theory are similar…  </a:t>
            </a:r>
            <a:r>
              <a:rPr sz="2500" i="1" spc="-60" dirty="0">
                <a:latin typeface="Comic Sans MS"/>
                <a:cs typeface="Comic Sans MS"/>
              </a:rPr>
              <a:t>But </a:t>
            </a:r>
            <a:r>
              <a:rPr sz="2500" i="1" spc="-45" dirty="0">
                <a:latin typeface="Comic Sans MS"/>
                <a:cs typeface="Comic Sans MS"/>
              </a:rPr>
              <a:t>in </a:t>
            </a:r>
            <a:r>
              <a:rPr sz="2500" i="1" spc="-50" dirty="0">
                <a:latin typeface="Comic Sans MS"/>
                <a:cs typeface="Comic Sans MS"/>
              </a:rPr>
              <a:t>practice </a:t>
            </a:r>
            <a:r>
              <a:rPr sz="2500" i="1" spc="-60" dirty="0">
                <a:latin typeface="Comic Sans MS"/>
                <a:cs typeface="Comic Sans MS"/>
              </a:rPr>
              <a:t>they </a:t>
            </a:r>
            <a:r>
              <a:rPr sz="2500" i="1" spc="-55" dirty="0">
                <a:latin typeface="Comic Sans MS"/>
                <a:cs typeface="Comic Sans MS"/>
              </a:rPr>
              <a:t>are different</a:t>
            </a:r>
            <a:r>
              <a:rPr sz="2500" i="1" spc="25" dirty="0">
                <a:latin typeface="Comic Sans MS"/>
                <a:cs typeface="Comic Sans MS"/>
              </a:rPr>
              <a:t> </a:t>
            </a:r>
            <a:r>
              <a:rPr sz="2400" spc="3140" dirty="0">
                <a:latin typeface="Wingdings"/>
                <a:cs typeface="Wingdings"/>
              </a:rPr>
              <a:t></a:t>
            </a:r>
            <a:endParaRPr sz="2400">
              <a:latin typeface="Wingdings"/>
              <a:cs typeface="Wingding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46912"/>
            <a:ext cx="48075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Requirements Change Factors</a:t>
            </a:r>
            <a:r>
              <a:rPr spc="-35" dirty="0"/>
              <a:t> </a:t>
            </a:r>
            <a:r>
              <a:rPr spc="-5" dirty="0"/>
              <a:t>(1)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17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153415" y="1090929"/>
            <a:ext cx="8697595" cy="46977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Clr>
                <a:srgbClr val="CCCC99"/>
              </a:buClr>
              <a:buSzPct val="69642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800" spc="-5" dirty="0">
                <a:latin typeface="Arial"/>
                <a:cs typeface="Arial"/>
              </a:rPr>
              <a:t>Requirements </a:t>
            </a:r>
            <a:r>
              <a:rPr sz="2800" dirty="0">
                <a:latin typeface="Arial"/>
                <a:cs typeface="Arial"/>
              </a:rPr>
              <a:t>errors, </a:t>
            </a:r>
            <a:r>
              <a:rPr sz="2800" spc="-5" dirty="0">
                <a:latin typeface="Arial"/>
                <a:cs typeface="Arial"/>
              </a:rPr>
              <a:t>conflicts, and</a:t>
            </a:r>
            <a:r>
              <a:rPr sz="2800" spc="4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inconsistencies</a:t>
            </a:r>
            <a:endParaRPr sz="2800">
              <a:latin typeface="Arial"/>
              <a:cs typeface="Arial"/>
            </a:endParaRPr>
          </a:p>
          <a:p>
            <a:pPr marL="756285" marR="544830" lvl="1" indent="-287020">
              <a:lnSpc>
                <a:spcPct val="100000"/>
              </a:lnSpc>
              <a:spcBef>
                <a:spcPts val="590"/>
              </a:spcBef>
              <a:buClr>
                <a:srgbClr val="96CDCC"/>
              </a:buClr>
              <a:buSzPct val="150000"/>
              <a:buChar char="•"/>
              <a:tabLst>
                <a:tab pos="756920" algn="l"/>
              </a:tabLst>
            </a:pPr>
            <a:r>
              <a:rPr sz="2400" dirty="0">
                <a:latin typeface="Arial"/>
                <a:cs typeface="Arial"/>
              </a:rPr>
              <a:t>May </a:t>
            </a:r>
            <a:r>
              <a:rPr sz="2400" spc="-5" dirty="0">
                <a:latin typeface="Arial"/>
                <a:cs typeface="Arial"/>
              </a:rPr>
              <a:t>be detected </a:t>
            </a:r>
            <a:r>
              <a:rPr sz="2400" dirty="0">
                <a:latin typeface="Arial"/>
                <a:cs typeface="Arial"/>
              </a:rPr>
              <a:t>at </a:t>
            </a:r>
            <a:r>
              <a:rPr sz="2400" spc="-5" dirty="0">
                <a:latin typeface="Arial"/>
                <a:cs typeface="Arial"/>
              </a:rPr>
              <a:t>any phase (when requirements are  analyzed, specified, validated, </a:t>
            </a:r>
            <a:r>
              <a:rPr sz="2400" dirty="0">
                <a:latin typeface="Arial"/>
                <a:cs typeface="Arial"/>
              </a:rPr>
              <a:t>or</a:t>
            </a:r>
            <a:r>
              <a:rPr sz="2400" spc="6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implemented)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60"/>
              </a:spcBef>
              <a:buClr>
                <a:srgbClr val="CCCC99"/>
              </a:buClr>
              <a:buSzPct val="69642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800" spc="-5" dirty="0">
                <a:latin typeface="Arial"/>
                <a:cs typeface="Arial"/>
              </a:rPr>
              <a:t>Evolving </a:t>
            </a:r>
            <a:r>
              <a:rPr sz="2800" dirty="0">
                <a:latin typeface="Arial"/>
                <a:cs typeface="Arial"/>
              </a:rPr>
              <a:t>customer/user </a:t>
            </a:r>
            <a:r>
              <a:rPr sz="2800" spc="-5" dirty="0">
                <a:latin typeface="Arial"/>
                <a:cs typeface="Arial"/>
              </a:rPr>
              <a:t>knowledge of the</a:t>
            </a:r>
            <a:r>
              <a:rPr sz="2800" spc="3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system</a:t>
            </a:r>
            <a:endParaRPr sz="2800">
              <a:latin typeface="Arial"/>
              <a:cs typeface="Arial"/>
            </a:endParaRPr>
          </a:p>
          <a:p>
            <a:pPr marL="756285" marR="338455" lvl="1" indent="-287020">
              <a:lnSpc>
                <a:spcPct val="100000"/>
              </a:lnSpc>
              <a:spcBef>
                <a:spcPts val="595"/>
              </a:spcBef>
              <a:buClr>
                <a:srgbClr val="96CDCC"/>
              </a:buClr>
              <a:buSzPct val="150000"/>
              <a:buChar char="•"/>
              <a:tabLst>
                <a:tab pos="756920" algn="l"/>
              </a:tabLst>
            </a:pPr>
            <a:r>
              <a:rPr sz="2400" spc="-5" dirty="0">
                <a:latin typeface="Arial"/>
                <a:cs typeface="Arial"/>
              </a:rPr>
              <a:t>When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requirements are developed, </a:t>
            </a:r>
            <a:r>
              <a:rPr sz="2400" dirty="0">
                <a:latin typeface="Arial"/>
                <a:cs typeface="Arial"/>
              </a:rPr>
              <a:t>customers/users  </a:t>
            </a:r>
            <a:r>
              <a:rPr sz="2400" spc="-5" dirty="0">
                <a:latin typeface="Arial"/>
                <a:cs typeface="Arial"/>
              </a:rPr>
              <a:t>simultaneously develop a </a:t>
            </a:r>
            <a:r>
              <a:rPr sz="2400" dirty="0">
                <a:latin typeface="Arial"/>
                <a:cs typeface="Arial"/>
              </a:rPr>
              <a:t>better </a:t>
            </a:r>
            <a:r>
              <a:rPr sz="2400" spc="-5" dirty="0">
                <a:latin typeface="Arial"/>
                <a:cs typeface="Arial"/>
              </a:rPr>
              <a:t>understanding </a:t>
            </a:r>
            <a:r>
              <a:rPr sz="2400" dirty="0">
                <a:latin typeface="Arial"/>
                <a:cs typeface="Arial"/>
              </a:rPr>
              <a:t>of </a:t>
            </a:r>
            <a:r>
              <a:rPr sz="2400" spc="-5" dirty="0">
                <a:latin typeface="Arial"/>
                <a:cs typeface="Arial"/>
              </a:rPr>
              <a:t>what  they really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need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55"/>
              </a:spcBef>
              <a:buClr>
                <a:srgbClr val="CCCC99"/>
              </a:buClr>
              <a:buSzPct val="69642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800" spc="-5" dirty="0">
                <a:latin typeface="Arial"/>
                <a:cs typeface="Arial"/>
              </a:rPr>
              <a:t>Technical, </a:t>
            </a:r>
            <a:r>
              <a:rPr sz="2800" dirty="0">
                <a:latin typeface="Arial"/>
                <a:cs typeface="Arial"/>
              </a:rPr>
              <a:t>schedule, or cost</a:t>
            </a:r>
            <a:r>
              <a:rPr sz="2800" spc="-3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problems</a:t>
            </a:r>
            <a:endParaRPr sz="28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595"/>
              </a:spcBef>
              <a:buClr>
                <a:srgbClr val="96CDCC"/>
              </a:buClr>
              <a:buSzPct val="150000"/>
              <a:buChar char="•"/>
              <a:tabLst>
                <a:tab pos="756920" algn="l"/>
              </a:tabLst>
            </a:pPr>
            <a:r>
              <a:rPr sz="2400" spc="-5" dirty="0">
                <a:latin typeface="Arial"/>
                <a:cs typeface="Arial"/>
              </a:rPr>
              <a:t>Difficult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5" dirty="0">
                <a:latin typeface="Arial"/>
                <a:cs typeface="Arial"/>
              </a:rPr>
              <a:t>plan and know everything in</a:t>
            </a:r>
            <a:r>
              <a:rPr sz="2400" spc="6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advance</a:t>
            </a:r>
            <a:endParaRPr sz="24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575"/>
              </a:spcBef>
              <a:buClr>
                <a:srgbClr val="96CDCC"/>
              </a:buClr>
              <a:buSzPct val="150000"/>
              <a:buChar char="•"/>
              <a:tabLst>
                <a:tab pos="756920" algn="l"/>
              </a:tabLst>
            </a:pPr>
            <a:r>
              <a:rPr sz="2400" dirty="0">
                <a:latin typeface="Arial"/>
                <a:cs typeface="Arial"/>
              </a:rPr>
              <a:t>We may have to </a:t>
            </a:r>
            <a:r>
              <a:rPr sz="2400" spc="-5" dirty="0">
                <a:latin typeface="Arial"/>
                <a:cs typeface="Arial"/>
              </a:rPr>
              <a:t>revisit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list </a:t>
            </a:r>
            <a:r>
              <a:rPr sz="2400" dirty="0">
                <a:latin typeface="Arial"/>
                <a:cs typeface="Arial"/>
              </a:rPr>
              <a:t>of </a:t>
            </a:r>
            <a:r>
              <a:rPr sz="2400" spc="-5" dirty="0">
                <a:latin typeface="Arial"/>
                <a:cs typeface="Arial"/>
              </a:rPr>
              <a:t>requirements and adapt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it</a:t>
            </a:r>
            <a:endParaRPr sz="2400">
              <a:latin typeface="Arial"/>
              <a:cs typeface="Arial"/>
            </a:endParaRPr>
          </a:p>
          <a:p>
            <a:pPr marL="756285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to </a:t>
            </a:r>
            <a:r>
              <a:rPr sz="2400" spc="-5" dirty="0">
                <a:latin typeface="Arial"/>
                <a:cs typeface="Arial"/>
              </a:rPr>
              <a:t>the </a:t>
            </a:r>
            <a:r>
              <a:rPr sz="2400" dirty="0">
                <a:latin typeface="Arial"/>
                <a:cs typeface="Arial"/>
              </a:rPr>
              <a:t>current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situation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0413" y="275336"/>
            <a:ext cx="48145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Requirements Change Factors</a:t>
            </a:r>
            <a:r>
              <a:rPr dirty="0"/>
              <a:t> (2)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18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153415" y="1019301"/>
            <a:ext cx="8554085" cy="463550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98120">
              <a:lnSpc>
                <a:spcPct val="100000"/>
              </a:lnSpc>
              <a:spcBef>
                <a:spcPts val="675"/>
              </a:spcBef>
            </a:pPr>
            <a:r>
              <a:rPr sz="2400" spc="-5" dirty="0">
                <a:latin typeface="Arial"/>
                <a:cs typeface="Arial"/>
              </a:rPr>
              <a:t>Changing </a:t>
            </a:r>
            <a:r>
              <a:rPr sz="2400" dirty="0">
                <a:latin typeface="Arial"/>
                <a:cs typeface="Arial"/>
              </a:rPr>
              <a:t>customer </a:t>
            </a:r>
            <a:r>
              <a:rPr sz="2400" spc="-5" dirty="0">
                <a:latin typeface="Arial"/>
                <a:cs typeface="Arial"/>
              </a:rPr>
              <a:t>priorities, new</a:t>
            </a:r>
            <a:r>
              <a:rPr sz="2400" spc="6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needs</a:t>
            </a:r>
            <a:endParaRPr sz="2400">
              <a:latin typeface="Arial"/>
              <a:cs typeface="Arial"/>
            </a:endParaRPr>
          </a:p>
          <a:p>
            <a:pPr marL="355600" marR="736600" indent="-342900">
              <a:lnSpc>
                <a:spcPct val="100000"/>
              </a:lnSpc>
              <a:spcBef>
                <a:spcPts val="575"/>
              </a:spcBef>
              <a:buClr>
                <a:srgbClr val="CCCC99"/>
              </a:buClr>
              <a:buSzPct val="6875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May </a:t>
            </a:r>
            <a:r>
              <a:rPr sz="2400" spc="-5" dirty="0">
                <a:latin typeface="Arial"/>
                <a:cs typeface="Arial"/>
              </a:rPr>
              <a:t>be caused by a change in </a:t>
            </a:r>
            <a:r>
              <a:rPr sz="2400" dirty="0">
                <a:latin typeface="Arial"/>
                <a:cs typeface="Arial"/>
              </a:rPr>
              <a:t>the system </a:t>
            </a:r>
            <a:r>
              <a:rPr sz="2400" spc="-5" dirty="0">
                <a:latin typeface="Arial"/>
                <a:cs typeface="Arial"/>
              </a:rPr>
              <a:t>environment  (technological, business, political...), i.e., </a:t>
            </a:r>
            <a:r>
              <a:rPr sz="2400" dirty="0">
                <a:latin typeface="Arial"/>
                <a:cs typeface="Arial"/>
              </a:rPr>
              <a:t>the</a:t>
            </a:r>
            <a:r>
              <a:rPr sz="2400" spc="8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context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Clr>
                <a:srgbClr val="CCCC99"/>
              </a:buClr>
              <a:buSzPct val="6875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Business and </a:t>
            </a:r>
            <a:r>
              <a:rPr sz="2400" dirty="0">
                <a:latin typeface="Arial"/>
                <a:cs typeface="Arial"/>
              </a:rPr>
              <a:t>strategic </a:t>
            </a:r>
            <a:r>
              <a:rPr sz="2400" spc="-5" dirty="0">
                <a:latin typeface="Arial"/>
                <a:cs typeface="Arial"/>
              </a:rPr>
              <a:t>goals </a:t>
            </a:r>
            <a:r>
              <a:rPr sz="2400" dirty="0">
                <a:latin typeface="Arial"/>
                <a:cs typeface="Arial"/>
              </a:rPr>
              <a:t>may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change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lr>
                <a:srgbClr val="CCCC99"/>
              </a:buClr>
              <a:buSzPct val="6875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May </a:t>
            </a:r>
            <a:r>
              <a:rPr sz="2400" spc="-5" dirty="0">
                <a:latin typeface="Arial"/>
                <a:cs typeface="Arial"/>
              </a:rPr>
              <a:t>be caused by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arrival </a:t>
            </a:r>
            <a:r>
              <a:rPr sz="2400" dirty="0">
                <a:latin typeface="Arial"/>
                <a:cs typeface="Arial"/>
              </a:rPr>
              <a:t>of </a:t>
            </a:r>
            <a:r>
              <a:rPr sz="2400" spc="-5" dirty="0">
                <a:latin typeface="Arial"/>
                <a:cs typeface="Arial"/>
              </a:rPr>
              <a:t>a new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competitor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lr>
                <a:srgbClr val="CCCC99"/>
              </a:buClr>
              <a:buSzPct val="6875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Laws and regulations </a:t>
            </a:r>
            <a:r>
              <a:rPr sz="2400" dirty="0">
                <a:latin typeface="Arial"/>
                <a:cs typeface="Arial"/>
              </a:rPr>
              <a:t>may</a:t>
            </a:r>
            <a:r>
              <a:rPr sz="2400" spc="4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change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Clr>
                <a:srgbClr val="CCCC99"/>
              </a:buClr>
              <a:buSzPct val="6875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Collaborating </a:t>
            </a:r>
            <a:r>
              <a:rPr sz="2400" dirty="0">
                <a:latin typeface="Arial"/>
                <a:cs typeface="Arial"/>
              </a:rPr>
              <a:t>systems may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change</a:t>
            </a:r>
            <a:endParaRPr sz="24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575"/>
              </a:spcBef>
              <a:buClr>
                <a:srgbClr val="CCCC99"/>
              </a:buClr>
              <a:buSzPct val="6875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May </a:t>
            </a:r>
            <a:r>
              <a:rPr sz="2400" spc="-5" dirty="0">
                <a:latin typeface="Arial"/>
                <a:cs typeface="Arial"/>
              </a:rPr>
              <a:t>also be caused by technology changes in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enterprise  (migration </a:t>
            </a:r>
            <a:r>
              <a:rPr sz="2400" dirty="0">
                <a:latin typeface="Arial"/>
                <a:cs typeface="Arial"/>
              </a:rPr>
              <a:t>to a </a:t>
            </a:r>
            <a:r>
              <a:rPr sz="2400" spc="-5" dirty="0">
                <a:latin typeface="Arial"/>
                <a:cs typeface="Arial"/>
              </a:rPr>
              <a:t>new operating </a:t>
            </a:r>
            <a:r>
              <a:rPr sz="2400" dirty="0">
                <a:latin typeface="Arial"/>
                <a:cs typeface="Arial"/>
              </a:rPr>
              <a:t>system,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DBMS…)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Clr>
                <a:srgbClr val="CCCC99"/>
              </a:buClr>
              <a:buSzPct val="6875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May be </a:t>
            </a:r>
            <a:r>
              <a:rPr sz="2400" spc="-5" dirty="0">
                <a:latin typeface="Arial"/>
                <a:cs typeface="Arial"/>
              </a:rPr>
              <a:t>caused </a:t>
            </a:r>
            <a:r>
              <a:rPr sz="2400" dirty="0">
                <a:latin typeface="Arial"/>
                <a:cs typeface="Arial"/>
              </a:rPr>
              <a:t>by </a:t>
            </a:r>
            <a:r>
              <a:rPr sz="2400" spc="-5" dirty="0">
                <a:latin typeface="Arial"/>
                <a:cs typeface="Arial"/>
              </a:rPr>
              <a:t>organizational changes</a:t>
            </a:r>
            <a:r>
              <a:rPr sz="2400" spc="8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(organizational</a:t>
            </a:r>
            <a:endParaRPr sz="24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structure, business processes,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employees…)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Requirements</a:t>
            </a:r>
            <a:r>
              <a:rPr spc="-35" dirty="0"/>
              <a:t> </a:t>
            </a:r>
            <a:r>
              <a:rPr spc="-5" dirty="0"/>
              <a:t>Volatility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19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153415" y="814952"/>
            <a:ext cx="8612505" cy="5245735"/>
          </a:xfrm>
          <a:prstGeom prst="rect">
            <a:avLst/>
          </a:prstGeom>
        </p:spPr>
        <p:txBody>
          <a:bodyPr vert="horz" wrap="square" lIns="0" tIns="111760" rIns="0" bIns="0" rtlCol="0">
            <a:spAutoFit/>
          </a:bodyPr>
          <a:lstStyle/>
          <a:p>
            <a:pPr marL="198120">
              <a:lnSpc>
                <a:spcPct val="100000"/>
              </a:lnSpc>
              <a:spcBef>
                <a:spcPts val="880"/>
              </a:spcBef>
            </a:pPr>
            <a:r>
              <a:rPr sz="3100" b="1" spc="-5" dirty="0">
                <a:latin typeface="Arial"/>
                <a:cs typeface="Arial"/>
              </a:rPr>
              <a:t>Requirements continuously</a:t>
            </a:r>
            <a:r>
              <a:rPr sz="3100" b="1" spc="10" dirty="0">
                <a:latin typeface="Arial"/>
                <a:cs typeface="Arial"/>
              </a:rPr>
              <a:t> </a:t>
            </a:r>
            <a:r>
              <a:rPr sz="3100" b="1" spc="-5" dirty="0">
                <a:latin typeface="Arial"/>
                <a:cs typeface="Arial"/>
              </a:rPr>
              <a:t>change</a:t>
            </a:r>
            <a:endParaRPr sz="3100">
              <a:latin typeface="Arial"/>
              <a:cs typeface="Arial"/>
            </a:endParaRPr>
          </a:p>
          <a:p>
            <a:pPr marL="355600" marR="784860" indent="-342900">
              <a:lnSpc>
                <a:spcPct val="100000"/>
              </a:lnSpc>
              <a:spcBef>
                <a:spcPts val="515"/>
              </a:spcBef>
              <a:buClr>
                <a:srgbClr val="CCCC99"/>
              </a:buClr>
              <a:buSzPct val="7000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While the requirements are being elicited, analyzed, specified,</a:t>
            </a:r>
            <a:r>
              <a:rPr sz="2000" spc="-18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and  validated and </a:t>
            </a:r>
            <a:r>
              <a:rPr sz="2000" spc="-5" dirty="0">
                <a:latin typeface="Arial"/>
                <a:cs typeface="Arial"/>
              </a:rPr>
              <a:t>after </a:t>
            </a:r>
            <a:r>
              <a:rPr sz="2000" dirty="0">
                <a:latin typeface="Arial"/>
                <a:cs typeface="Arial"/>
              </a:rPr>
              <a:t>the system has gone into</a:t>
            </a:r>
            <a:r>
              <a:rPr sz="2000" spc="-1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service</a:t>
            </a:r>
            <a:endParaRPr sz="2000">
              <a:latin typeface="Arial"/>
              <a:cs typeface="Arial"/>
            </a:endParaRPr>
          </a:p>
          <a:p>
            <a:pPr marL="198120" marR="5080">
              <a:lnSpc>
                <a:spcPct val="100000"/>
              </a:lnSpc>
              <a:spcBef>
                <a:spcPts val="715"/>
              </a:spcBef>
            </a:pPr>
            <a:r>
              <a:rPr sz="3100" b="1" spc="-5" dirty="0">
                <a:latin typeface="Arial"/>
                <a:cs typeface="Arial"/>
              </a:rPr>
              <a:t>Some requirements </a:t>
            </a:r>
            <a:r>
              <a:rPr sz="3100" b="1" spc="-10" dirty="0">
                <a:latin typeface="Arial"/>
                <a:cs typeface="Arial"/>
              </a:rPr>
              <a:t>are </a:t>
            </a:r>
            <a:r>
              <a:rPr sz="3100" b="1" spc="-5" dirty="0">
                <a:latin typeface="Arial"/>
                <a:cs typeface="Arial"/>
              </a:rPr>
              <a:t>usually more subject  to change than</a:t>
            </a:r>
            <a:r>
              <a:rPr sz="3100" b="1" spc="-10" dirty="0">
                <a:latin typeface="Arial"/>
                <a:cs typeface="Arial"/>
              </a:rPr>
              <a:t> </a:t>
            </a:r>
            <a:r>
              <a:rPr sz="3100" b="1" spc="-5" dirty="0">
                <a:latin typeface="Arial"/>
                <a:cs typeface="Arial"/>
              </a:rPr>
              <a:t>others</a:t>
            </a:r>
            <a:endParaRPr sz="3100">
              <a:latin typeface="Arial"/>
              <a:cs typeface="Arial"/>
            </a:endParaRPr>
          </a:p>
          <a:p>
            <a:pPr marL="355600" marR="143510" indent="-342900">
              <a:lnSpc>
                <a:spcPct val="100000"/>
              </a:lnSpc>
              <a:spcBef>
                <a:spcPts val="509"/>
              </a:spcBef>
              <a:buClr>
                <a:srgbClr val="CCCC99"/>
              </a:buClr>
              <a:buSzPct val="7000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Stable requirements are concerned with </a:t>
            </a:r>
            <a:r>
              <a:rPr sz="2000" spc="-5" dirty="0">
                <a:latin typeface="Arial"/>
                <a:cs typeface="Arial"/>
              </a:rPr>
              <a:t>the </a:t>
            </a:r>
            <a:r>
              <a:rPr sz="2000" dirty="0">
                <a:latin typeface="Arial"/>
                <a:cs typeface="Arial"/>
              </a:rPr>
              <a:t>essence of a system and</a:t>
            </a:r>
            <a:r>
              <a:rPr sz="2000" spc="-229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its  application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domain</a:t>
            </a:r>
            <a:endParaRPr sz="20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440"/>
              </a:spcBef>
              <a:buClr>
                <a:srgbClr val="96CDCC"/>
              </a:buClr>
              <a:buSzPct val="150000"/>
              <a:buChar char="•"/>
              <a:tabLst>
                <a:tab pos="756285" algn="l"/>
                <a:tab pos="756920" algn="l"/>
              </a:tabLst>
            </a:pPr>
            <a:r>
              <a:rPr sz="1800" spc="-5" dirty="0">
                <a:latin typeface="Arial"/>
                <a:cs typeface="Arial"/>
              </a:rPr>
              <a:t>Derived </a:t>
            </a:r>
            <a:r>
              <a:rPr sz="1800" dirty="0">
                <a:latin typeface="Arial"/>
                <a:cs typeface="Arial"/>
              </a:rPr>
              <a:t>from the </a:t>
            </a:r>
            <a:r>
              <a:rPr sz="1800" spc="-5" dirty="0">
                <a:latin typeface="Arial"/>
                <a:cs typeface="Arial"/>
              </a:rPr>
              <a:t>client’s </a:t>
            </a:r>
            <a:r>
              <a:rPr sz="1800" spc="-10" dirty="0">
                <a:latin typeface="Arial"/>
                <a:cs typeface="Arial"/>
              </a:rPr>
              <a:t>principal </a:t>
            </a:r>
            <a:r>
              <a:rPr sz="1800" spc="-5" dirty="0">
                <a:latin typeface="Arial"/>
                <a:cs typeface="Arial"/>
              </a:rPr>
              <a:t>business activities or </a:t>
            </a:r>
            <a:r>
              <a:rPr sz="1800" dirty="0">
                <a:latin typeface="Arial"/>
                <a:cs typeface="Arial"/>
              </a:rPr>
              <a:t>the </a:t>
            </a:r>
            <a:r>
              <a:rPr sz="1800" spc="-5" dirty="0">
                <a:latin typeface="Arial"/>
                <a:cs typeface="Arial"/>
              </a:rPr>
              <a:t>domain</a:t>
            </a:r>
            <a:r>
              <a:rPr sz="1800" spc="5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model</a:t>
            </a:r>
            <a:endParaRPr sz="18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434"/>
              </a:spcBef>
              <a:buClr>
                <a:srgbClr val="96CDCC"/>
              </a:buClr>
              <a:buSzPct val="150000"/>
              <a:buChar char="•"/>
              <a:tabLst>
                <a:tab pos="756285" algn="l"/>
                <a:tab pos="756920" algn="l"/>
              </a:tabLst>
            </a:pPr>
            <a:r>
              <a:rPr sz="1800" spc="-5" dirty="0">
                <a:latin typeface="Arial"/>
                <a:cs typeface="Arial"/>
              </a:rPr>
              <a:t>They change more </a:t>
            </a:r>
            <a:r>
              <a:rPr sz="1800" spc="-10" dirty="0">
                <a:latin typeface="Arial"/>
                <a:cs typeface="Arial"/>
              </a:rPr>
              <a:t>slowly </a:t>
            </a:r>
            <a:r>
              <a:rPr sz="1800" spc="-5" dirty="0">
                <a:latin typeface="Arial"/>
                <a:cs typeface="Arial"/>
              </a:rPr>
              <a:t>than volatile</a:t>
            </a:r>
            <a:r>
              <a:rPr sz="1800" spc="7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requirements</a:t>
            </a:r>
            <a:endParaRPr sz="18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430"/>
              </a:spcBef>
              <a:buClr>
                <a:srgbClr val="96CDCC"/>
              </a:buClr>
              <a:buSzPct val="150000"/>
              <a:buChar char="•"/>
              <a:tabLst>
                <a:tab pos="756285" algn="l"/>
                <a:tab pos="756920" algn="l"/>
              </a:tabLst>
            </a:pPr>
            <a:r>
              <a:rPr sz="1800" dirty="0">
                <a:latin typeface="Arial"/>
                <a:cs typeface="Arial"/>
              </a:rPr>
              <a:t>E.g., a </a:t>
            </a:r>
            <a:r>
              <a:rPr sz="1800" spc="-10" dirty="0">
                <a:latin typeface="Arial"/>
                <a:cs typeface="Arial"/>
              </a:rPr>
              <a:t>hospital </a:t>
            </a:r>
            <a:r>
              <a:rPr sz="1800" spc="-15" dirty="0">
                <a:latin typeface="Arial"/>
                <a:cs typeface="Arial"/>
              </a:rPr>
              <a:t>will always </a:t>
            </a:r>
            <a:r>
              <a:rPr sz="1800" spc="-5" dirty="0">
                <a:latin typeface="Arial"/>
                <a:cs typeface="Arial"/>
              </a:rPr>
              <a:t>have doctors, nurses,</a:t>
            </a:r>
            <a:r>
              <a:rPr sz="1800" spc="15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patients…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475"/>
              </a:spcBef>
              <a:buClr>
                <a:srgbClr val="CCCC99"/>
              </a:buClr>
              <a:buSzPct val="7000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000" spc="-5" dirty="0">
                <a:latin typeface="Arial"/>
                <a:cs typeface="Arial"/>
              </a:rPr>
              <a:t>Volatile </a:t>
            </a:r>
            <a:r>
              <a:rPr sz="2000" dirty="0">
                <a:latin typeface="Arial"/>
                <a:cs typeface="Arial"/>
              </a:rPr>
              <a:t>requirements are specific to the instantiation of the system in</a:t>
            </a:r>
            <a:r>
              <a:rPr sz="2000" spc="-19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endParaRPr sz="20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particular environment for a particular customer at a particular</a:t>
            </a:r>
            <a:r>
              <a:rPr sz="2000" spc="-22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time</a:t>
            </a:r>
            <a:endParaRPr sz="2000">
              <a:latin typeface="Arial"/>
              <a:cs typeface="Arial"/>
            </a:endParaRPr>
          </a:p>
          <a:p>
            <a:pPr marL="756285" marR="190500" lvl="1" indent="-287020">
              <a:lnSpc>
                <a:spcPct val="100000"/>
              </a:lnSpc>
              <a:spcBef>
                <a:spcPts val="440"/>
              </a:spcBef>
              <a:buClr>
                <a:srgbClr val="96CDCC"/>
              </a:buClr>
              <a:buSzPct val="150000"/>
              <a:buChar char="•"/>
              <a:tabLst>
                <a:tab pos="756285" algn="l"/>
                <a:tab pos="756920" algn="l"/>
              </a:tabLst>
            </a:pPr>
            <a:r>
              <a:rPr sz="1800" dirty="0">
                <a:latin typeface="Arial"/>
                <a:cs typeface="Arial"/>
              </a:rPr>
              <a:t>E.g., </a:t>
            </a:r>
            <a:r>
              <a:rPr sz="1800" spc="-5" dirty="0">
                <a:latin typeface="Arial"/>
                <a:cs typeface="Arial"/>
              </a:rPr>
              <a:t>in a hospital, </a:t>
            </a:r>
            <a:r>
              <a:rPr sz="1800" spc="-25" dirty="0">
                <a:latin typeface="Arial"/>
                <a:cs typeface="Arial"/>
              </a:rPr>
              <a:t>we </a:t>
            </a:r>
            <a:r>
              <a:rPr sz="1800" spc="-5" dirty="0">
                <a:latin typeface="Arial"/>
                <a:cs typeface="Arial"/>
              </a:rPr>
              <a:t>can think of requirements related </a:t>
            </a:r>
            <a:r>
              <a:rPr sz="1800" dirty="0">
                <a:latin typeface="Arial"/>
                <a:cs typeface="Arial"/>
              </a:rPr>
              <a:t>to the </a:t>
            </a:r>
            <a:r>
              <a:rPr sz="1800" spc="-5" dirty="0">
                <a:latin typeface="Arial"/>
                <a:cs typeface="Arial"/>
              </a:rPr>
              <a:t>policies </a:t>
            </a:r>
            <a:r>
              <a:rPr sz="1800" dirty="0">
                <a:latin typeface="Arial"/>
                <a:cs typeface="Arial"/>
              </a:rPr>
              <a:t>of </a:t>
            </a:r>
            <a:r>
              <a:rPr sz="1800" spc="-5" dirty="0">
                <a:latin typeface="Arial"/>
                <a:cs typeface="Arial"/>
              </a:rPr>
              <a:t>the  government health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system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61987" y="1038288"/>
            <a:ext cx="8046084" cy="5240655"/>
            <a:chOff x="661987" y="1038288"/>
            <a:chExt cx="8046084" cy="5240655"/>
          </a:xfrm>
        </p:grpSpPr>
        <p:sp>
          <p:nvSpPr>
            <p:cNvPr id="3" name="object 3"/>
            <p:cNvSpPr/>
            <p:nvPr/>
          </p:nvSpPr>
          <p:spPr>
            <a:xfrm>
              <a:off x="762000" y="1038288"/>
              <a:ext cx="7696200" cy="44450"/>
            </a:xfrm>
            <a:custGeom>
              <a:avLst/>
              <a:gdLst/>
              <a:ahLst/>
              <a:cxnLst/>
              <a:rect l="l" t="t" r="r" b="b"/>
              <a:pathLst>
                <a:path w="7696200" h="44450">
                  <a:moveTo>
                    <a:pt x="7696200" y="0"/>
                  </a:moveTo>
                  <a:lnTo>
                    <a:pt x="0" y="0"/>
                  </a:lnTo>
                  <a:lnTo>
                    <a:pt x="0" y="19050"/>
                  </a:lnTo>
                  <a:lnTo>
                    <a:pt x="0" y="25336"/>
                  </a:lnTo>
                  <a:lnTo>
                    <a:pt x="0" y="44386"/>
                  </a:lnTo>
                  <a:lnTo>
                    <a:pt x="7696200" y="44386"/>
                  </a:lnTo>
                  <a:lnTo>
                    <a:pt x="7696200" y="25336"/>
                  </a:lnTo>
                  <a:lnTo>
                    <a:pt x="7696200" y="19050"/>
                  </a:lnTo>
                  <a:lnTo>
                    <a:pt x="7696200" y="0"/>
                  </a:lnTo>
                  <a:close/>
                </a:path>
              </a:pathLst>
            </a:custGeom>
            <a:solidFill>
              <a:srgbClr val="33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61987" y="1219263"/>
              <a:ext cx="7820025" cy="490689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851525" y="1057338"/>
              <a:ext cx="2856230" cy="5221605"/>
            </a:xfrm>
            <a:custGeom>
              <a:avLst/>
              <a:gdLst/>
              <a:ahLst/>
              <a:cxnLst/>
              <a:rect l="l" t="t" r="r" b="b"/>
              <a:pathLst>
                <a:path w="2856229" h="5221605">
                  <a:moveTo>
                    <a:pt x="2590927" y="0"/>
                  </a:moveTo>
                  <a:lnTo>
                    <a:pt x="782701" y="0"/>
                  </a:lnTo>
                  <a:lnTo>
                    <a:pt x="782701" y="293687"/>
                  </a:lnTo>
                  <a:lnTo>
                    <a:pt x="2590927" y="293687"/>
                  </a:lnTo>
                  <a:lnTo>
                    <a:pt x="2590927" y="0"/>
                  </a:lnTo>
                  <a:close/>
                </a:path>
                <a:path w="2856229" h="5221605">
                  <a:moveTo>
                    <a:pt x="2855976" y="4844986"/>
                  </a:moveTo>
                  <a:lnTo>
                    <a:pt x="0" y="4844986"/>
                  </a:lnTo>
                  <a:lnTo>
                    <a:pt x="0" y="5221224"/>
                  </a:lnTo>
                  <a:lnTo>
                    <a:pt x="2855976" y="5221224"/>
                  </a:lnTo>
                  <a:lnTo>
                    <a:pt x="2855976" y="484498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841044" y="479501"/>
            <a:ext cx="707009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/>
              <a:t>Requirements Development (RD) </a:t>
            </a:r>
            <a:r>
              <a:rPr sz="2400" dirty="0"/>
              <a:t>and </a:t>
            </a:r>
            <a:r>
              <a:rPr sz="2400" spc="-5" dirty="0"/>
              <a:t>Management</a:t>
            </a:r>
            <a:r>
              <a:rPr sz="2400" spc="20" dirty="0"/>
              <a:t> </a:t>
            </a:r>
            <a:r>
              <a:rPr sz="2400" dirty="0"/>
              <a:t>(RM)</a:t>
            </a:r>
            <a:endParaRPr sz="2400"/>
          </a:p>
        </p:txBody>
      </p:sp>
      <p:sp>
        <p:nvSpPr>
          <p:cNvPr id="8" name="object 8"/>
          <p:cNvSpPr txBox="1"/>
          <p:nvPr/>
        </p:nvSpPr>
        <p:spPr>
          <a:xfrm>
            <a:off x="196392" y="6315692"/>
            <a:ext cx="1412240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200" spc="-5" dirty="0">
                <a:latin typeface="Times New Roman"/>
                <a:cs typeface="Times New Roman"/>
              </a:rPr>
              <a:t>Source: </a:t>
            </a:r>
            <a:r>
              <a:rPr sz="1200" spc="-10" dirty="0">
                <a:latin typeface="Times New Roman"/>
                <a:cs typeface="Times New Roman"/>
              </a:rPr>
              <a:t>Wiegers,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1999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728597" y="6436385"/>
            <a:ext cx="125095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sz="1400" dirty="0">
                <a:latin typeface="Arial"/>
                <a:cs typeface="Arial"/>
              </a:rPr>
              <a:t>3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9440" y="28702"/>
            <a:ext cx="871156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89710" algn="l"/>
                <a:tab pos="2944495" algn="l"/>
                <a:tab pos="4285615" algn="l"/>
                <a:tab pos="6427470" algn="l"/>
              </a:tabLst>
            </a:pPr>
            <a:r>
              <a:rPr sz="1200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Introduction</a:t>
            </a:r>
            <a:r>
              <a:rPr sz="1200" dirty="0">
                <a:latin typeface="Arial"/>
                <a:cs typeface="Arial"/>
              </a:rPr>
              <a:t>	</a:t>
            </a:r>
            <a:r>
              <a:rPr sz="1200" spc="-5" dirty="0">
                <a:solidFill>
                  <a:srgbClr val="959595"/>
                </a:solidFill>
                <a:latin typeface="Arial"/>
                <a:cs typeface="Arial"/>
              </a:rPr>
              <a:t>Traceability	Baselines	Change</a:t>
            </a:r>
            <a:r>
              <a:rPr sz="1200" spc="-20" dirty="0">
                <a:solidFill>
                  <a:srgbClr val="959595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959595"/>
                </a:solidFill>
                <a:latin typeface="Arial"/>
                <a:cs typeface="Arial"/>
              </a:rPr>
              <a:t>Management	Requirements Management</a:t>
            </a:r>
            <a:r>
              <a:rPr sz="1200" spc="-90" dirty="0">
                <a:solidFill>
                  <a:srgbClr val="959595"/>
                </a:solidFill>
                <a:latin typeface="Arial"/>
                <a:cs typeface="Arial"/>
              </a:rPr>
              <a:t> </a:t>
            </a:r>
            <a:r>
              <a:rPr sz="1200" spc="-30" dirty="0">
                <a:solidFill>
                  <a:srgbClr val="959595"/>
                </a:solidFill>
                <a:latin typeface="Arial"/>
                <a:cs typeface="Arial"/>
              </a:rPr>
              <a:t>Tools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0413" y="275336"/>
            <a:ext cx="45758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Types of </a:t>
            </a:r>
            <a:r>
              <a:rPr spc="-5" dirty="0"/>
              <a:t>Volatile</a:t>
            </a:r>
            <a:r>
              <a:rPr spc="-50" dirty="0"/>
              <a:t> </a:t>
            </a:r>
            <a:r>
              <a:rPr spc="-5" dirty="0"/>
              <a:t>Requirements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20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153415" y="917828"/>
            <a:ext cx="8655050" cy="5062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CCCC99"/>
              </a:buClr>
              <a:buSzPct val="6875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400" i="1" spc="-5" dirty="0">
                <a:latin typeface="Arial"/>
                <a:cs typeface="Arial"/>
              </a:rPr>
              <a:t>Mutable</a:t>
            </a:r>
            <a:r>
              <a:rPr sz="2400" i="1" spc="5" dirty="0">
                <a:latin typeface="Arial"/>
                <a:cs typeface="Arial"/>
              </a:rPr>
              <a:t> </a:t>
            </a:r>
            <a:r>
              <a:rPr sz="2400" i="1" spc="-5" dirty="0">
                <a:latin typeface="Arial"/>
                <a:cs typeface="Arial"/>
              </a:rPr>
              <a:t>requirements</a:t>
            </a:r>
            <a:endParaRPr sz="2400">
              <a:latin typeface="Arial"/>
              <a:cs typeface="Arial"/>
            </a:endParaRPr>
          </a:p>
          <a:p>
            <a:pPr marL="756285" marR="529590" lvl="1" indent="-287020">
              <a:lnSpc>
                <a:spcPct val="100000"/>
              </a:lnSpc>
              <a:spcBef>
                <a:spcPts val="484"/>
              </a:spcBef>
              <a:buClr>
                <a:srgbClr val="96CDCC"/>
              </a:buClr>
              <a:buSzPct val="150000"/>
              <a:buChar char="•"/>
              <a:tabLst>
                <a:tab pos="756920" algn="l"/>
              </a:tabLst>
            </a:pPr>
            <a:r>
              <a:rPr sz="2000" dirty="0">
                <a:latin typeface="Arial"/>
                <a:cs typeface="Arial"/>
              </a:rPr>
              <a:t>These are requirements which change because of changes to</a:t>
            </a:r>
            <a:r>
              <a:rPr sz="2000" spc="-2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  environment in which the system is</a:t>
            </a:r>
            <a:r>
              <a:rPr sz="2000" spc="-114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operating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lr>
                <a:srgbClr val="CCCC99"/>
              </a:buClr>
              <a:buSzPct val="6875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400" i="1" spc="-5" dirty="0">
                <a:latin typeface="Arial"/>
                <a:cs typeface="Arial"/>
              </a:rPr>
              <a:t>Emergent</a:t>
            </a:r>
            <a:r>
              <a:rPr sz="2400" i="1" spc="25" dirty="0">
                <a:latin typeface="Arial"/>
                <a:cs typeface="Arial"/>
              </a:rPr>
              <a:t> </a:t>
            </a:r>
            <a:r>
              <a:rPr sz="2400" i="1" spc="-5" dirty="0">
                <a:latin typeface="Arial"/>
                <a:cs typeface="Arial"/>
              </a:rPr>
              <a:t>requirements</a:t>
            </a:r>
            <a:endParaRPr sz="2400">
              <a:latin typeface="Arial"/>
              <a:cs typeface="Arial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480"/>
              </a:spcBef>
              <a:buClr>
                <a:srgbClr val="96CDCC"/>
              </a:buClr>
              <a:buSzPct val="150000"/>
              <a:buChar char="•"/>
              <a:tabLst>
                <a:tab pos="756920" algn="l"/>
              </a:tabLst>
            </a:pPr>
            <a:r>
              <a:rPr sz="2000" dirty="0">
                <a:latin typeface="Arial"/>
                <a:cs typeface="Arial"/>
              </a:rPr>
              <a:t>These are requirements which cannot be completely defined when</a:t>
            </a:r>
            <a:r>
              <a:rPr sz="2000" spc="-204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  system is specified but which emerge as the system is designed and  implemented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lr>
                <a:srgbClr val="CCCC99"/>
              </a:buClr>
              <a:buSzPct val="6875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400" i="1" spc="-5" dirty="0">
                <a:latin typeface="Arial"/>
                <a:cs typeface="Arial"/>
              </a:rPr>
              <a:t>Consequential</a:t>
            </a:r>
            <a:r>
              <a:rPr sz="2400" i="1" spc="35" dirty="0">
                <a:latin typeface="Arial"/>
                <a:cs typeface="Arial"/>
              </a:rPr>
              <a:t> </a:t>
            </a:r>
            <a:r>
              <a:rPr sz="2400" i="1" spc="-5" dirty="0">
                <a:latin typeface="Arial"/>
                <a:cs typeface="Arial"/>
              </a:rPr>
              <a:t>requirements</a:t>
            </a:r>
            <a:endParaRPr sz="2400">
              <a:latin typeface="Arial"/>
              <a:cs typeface="Arial"/>
            </a:endParaRPr>
          </a:p>
          <a:p>
            <a:pPr marL="756285" marR="191135" lvl="1" indent="-287020">
              <a:lnSpc>
                <a:spcPct val="100000"/>
              </a:lnSpc>
              <a:spcBef>
                <a:spcPts val="484"/>
              </a:spcBef>
              <a:buClr>
                <a:srgbClr val="96CDCC"/>
              </a:buClr>
              <a:buSzPct val="150000"/>
              <a:buChar char="•"/>
              <a:tabLst>
                <a:tab pos="756920" algn="l"/>
              </a:tabLst>
            </a:pPr>
            <a:r>
              <a:rPr sz="2000" dirty="0">
                <a:latin typeface="Arial"/>
                <a:cs typeface="Arial"/>
              </a:rPr>
              <a:t>These are requirements which are based on assumptions about</a:t>
            </a:r>
            <a:r>
              <a:rPr sz="2000" spc="-2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how  the system will be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used</a:t>
            </a:r>
            <a:endParaRPr sz="20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Clr>
                <a:srgbClr val="96CDCC"/>
              </a:buClr>
              <a:buSzPct val="150000"/>
              <a:buChar char="•"/>
              <a:tabLst>
                <a:tab pos="756920" algn="l"/>
              </a:tabLst>
            </a:pPr>
            <a:r>
              <a:rPr sz="2000" dirty="0">
                <a:latin typeface="Arial"/>
                <a:cs typeface="Arial"/>
              </a:rPr>
              <a:t>Once the system is in place, some of these assumptions will be</a:t>
            </a:r>
            <a:r>
              <a:rPr sz="2000" spc="-2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wrong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lr>
                <a:srgbClr val="CCCC99"/>
              </a:buClr>
              <a:buSzPct val="6875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400" i="1" spc="-5" dirty="0">
                <a:latin typeface="Arial"/>
                <a:cs typeface="Arial"/>
              </a:rPr>
              <a:t>Compatibility</a:t>
            </a:r>
            <a:r>
              <a:rPr sz="2400" i="1" spc="30" dirty="0">
                <a:latin typeface="Arial"/>
                <a:cs typeface="Arial"/>
              </a:rPr>
              <a:t> </a:t>
            </a:r>
            <a:r>
              <a:rPr sz="2400" i="1" spc="-5" dirty="0">
                <a:latin typeface="Arial"/>
                <a:cs typeface="Arial"/>
              </a:rPr>
              <a:t>requirements</a:t>
            </a:r>
            <a:endParaRPr sz="2400">
              <a:latin typeface="Arial"/>
              <a:cs typeface="Arial"/>
            </a:endParaRPr>
          </a:p>
          <a:p>
            <a:pPr marL="756285" marR="1230630" lvl="1" indent="-287020">
              <a:lnSpc>
                <a:spcPct val="100000"/>
              </a:lnSpc>
              <a:spcBef>
                <a:spcPts val="484"/>
              </a:spcBef>
              <a:buClr>
                <a:srgbClr val="96CDCC"/>
              </a:buClr>
              <a:buSzPct val="150000"/>
              <a:buChar char="•"/>
              <a:tabLst>
                <a:tab pos="756920" algn="l"/>
              </a:tabLst>
            </a:pPr>
            <a:r>
              <a:rPr sz="2000" dirty="0">
                <a:latin typeface="Arial"/>
                <a:cs typeface="Arial"/>
              </a:rPr>
              <a:t>These are requirements which depend on other</a:t>
            </a:r>
            <a:r>
              <a:rPr sz="2000" spc="-17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equipment,  technology, or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processes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46912"/>
            <a:ext cx="67494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Expectations of Requirements Management</a:t>
            </a:r>
            <a:r>
              <a:rPr spc="-30" dirty="0"/>
              <a:t> </a:t>
            </a:r>
            <a:r>
              <a:rPr dirty="0"/>
              <a:t>(1)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21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153415" y="1081176"/>
            <a:ext cx="8395970" cy="528383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70"/>
              </a:spcBef>
              <a:buClr>
                <a:srgbClr val="CCCC99"/>
              </a:buClr>
              <a:buSzPct val="69642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Identification </a:t>
            </a:r>
            <a:r>
              <a:rPr sz="2800" spc="-5" dirty="0">
                <a:latin typeface="Arial"/>
                <a:cs typeface="Arial"/>
              </a:rPr>
              <a:t>of </a:t>
            </a:r>
            <a:r>
              <a:rPr sz="2800" dirty="0">
                <a:latin typeface="Arial"/>
                <a:cs typeface="Arial"/>
              </a:rPr>
              <a:t>individual</a:t>
            </a:r>
            <a:r>
              <a:rPr sz="2800" spc="2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requirements</a:t>
            </a:r>
            <a:endParaRPr sz="2800">
              <a:latin typeface="Arial"/>
              <a:cs typeface="Arial"/>
            </a:endParaRPr>
          </a:p>
          <a:p>
            <a:pPr marL="355600" marR="748030" indent="-342900">
              <a:lnSpc>
                <a:spcPct val="100000"/>
              </a:lnSpc>
              <a:spcBef>
                <a:spcPts val="675"/>
              </a:spcBef>
              <a:buClr>
                <a:srgbClr val="CCCC99"/>
              </a:buClr>
              <a:buSzPct val="69642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Traceability </a:t>
            </a:r>
            <a:r>
              <a:rPr sz="2800" dirty="0">
                <a:latin typeface="Arial"/>
                <a:cs typeface="Arial"/>
              </a:rPr>
              <a:t>from highest level </a:t>
            </a:r>
            <a:r>
              <a:rPr sz="2800" spc="-5" dirty="0">
                <a:latin typeface="Arial"/>
                <a:cs typeface="Arial"/>
              </a:rPr>
              <a:t>requirements to  </a:t>
            </a:r>
            <a:r>
              <a:rPr sz="2800" dirty="0">
                <a:latin typeface="Arial"/>
                <a:cs typeface="Arial"/>
              </a:rPr>
              <a:t>implementation</a:t>
            </a:r>
            <a:endParaRPr sz="28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595"/>
              </a:spcBef>
              <a:buClr>
                <a:srgbClr val="96CDCC"/>
              </a:buClr>
              <a:buSzPct val="150000"/>
              <a:buChar char="•"/>
              <a:tabLst>
                <a:tab pos="756920" algn="l"/>
              </a:tabLst>
            </a:pPr>
            <a:r>
              <a:rPr sz="2400" spc="-5" dirty="0">
                <a:latin typeface="Arial"/>
                <a:cs typeface="Arial"/>
              </a:rPr>
              <a:t>Established via links through a requirements</a:t>
            </a:r>
            <a:r>
              <a:rPr sz="2400" spc="114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database</a:t>
            </a:r>
            <a:endParaRPr sz="2400">
              <a:latin typeface="Arial"/>
              <a:cs typeface="Arial"/>
            </a:endParaRPr>
          </a:p>
          <a:p>
            <a:pPr marL="756285" marR="273685" lvl="1" indent="-287020">
              <a:lnSpc>
                <a:spcPct val="100000"/>
              </a:lnSpc>
              <a:spcBef>
                <a:spcPts val="575"/>
              </a:spcBef>
              <a:buClr>
                <a:srgbClr val="96CDCC"/>
              </a:buClr>
              <a:buSzPct val="150000"/>
              <a:buChar char="•"/>
              <a:tabLst>
                <a:tab pos="756920" algn="l"/>
              </a:tabLst>
            </a:pPr>
            <a:r>
              <a:rPr sz="2400" spc="-5" dirty="0">
                <a:latin typeface="Arial"/>
                <a:cs typeface="Arial"/>
              </a:rPr>
              <a:t>Links between requirements and design models, </a:t>
            </a:r>
            <a:r>
              <a:rPr sz="2400" dirty="0">
                <a:latin typeface="Arial"/>
                <a:cs typeface="Arial"/>
              </a:rPr>
              <a:t>tests,  </a:t>
            </a:r>
            <a:r>
              <a:rPr sz="2400" spc="-5" dirty="0">
                <a:latin typeface="Arial"/>
                <a:cs typeface="Arial"/>
              </a:rPr>
              <a:t>code…</a:t>
            </a:r>
            <a:endParaRPr sz="24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575"/>
              </a:spcBef>
              <a:buClr>
                <a:srgbClr val="96CDCC"/>
              </a:buClr>
              <a:buSzPct val="150000"/>
              <a:buChar char="•"/>
              <a:tabLst>
                <a:tab pos="756920" algn="l"/>
              </a:tabLst>
            </a:pPr>
            <a:r>
              <a:rPr sz="2400" spc="-5" dirty="0">
                <a:latin typeface="Arial"/>
                <a:cs typeface="Arial"/>
              </a:rPr>
              <a:t>Coverage and consistency</a:t>
            </a:r>
            <a:r>
              <a:rPr sz="2400" spc="4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analysis</a:t>
            </a:r>
            <a:endParaRPr sz="2400">
              <a:latin typeface="Arial"/>
              <a:cs typeface="Arial"/>
            </a:endParaRPr>
          </a:p>
          <a:p>
            <a:pPr marL="756285" marR="179705" lvl="1" indent="-287020">
              <a:lnSpc>
                <a:spcPct val="100000"/>
              </a:lnSpc>
              <a:spcBef>
                <a:spcPts val="580"/>
              </a:spcBef>
              <a:buClr>
                <a:srgbClr val="96CDCC"/>
              </a:buClr>
              <a:buSzPct val="150000"/>
              <a:buChar char="•"/>
              <a:tabLst>
                <a:tab pos="756920" algn="l"/>
                <a:tab pos="5485130" algn="l"/>
              </a:tabLst>
            </a:pPr>
            <a:r>
              <a:rPr sz="2400" dirty="0">
                <a:latin typeface="Arial"/>
                <a:cs typeface="Arial"/>
              </a:rPr>
              <a:t>What </a:t>
            </a:r>
            <a:r>
              <a:rPr sz="2400" spc="-5" dirty="0">
                <a:latin typeface="Arial"/>
                <a:cs typeface="Arial"/>
              </a:rPr>
              <a:t>are </a:t>
            </a:r>
            <a:r>
              <a:rPr sz="2400" dirty="0">
                <a:latin typeface="Arial"/>
                <a:cs typeface="Arial"/>
              </a:rPr>
              <a:t>the</a:t>
            </a:r>
            <a:r>
              <a:rPr sz="2400" spc="4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traceability</a:t>
            </a:r>
            <a:r>
              <a:rPr sz="2400" spc="4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policies?	What </a:t>
            </a:r>
            <a:r>
              <a:rPr sz="2400" dirty="0">
                <a:latin typeface="Arial"/>
                <a:cs typeface="Arial"/>
              </a:rPr>
              <a:t>types of</a:t>
            </a:r>
            <a:r>
              <a:rPr sz="2400" spc="-9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links?  From where? </a:t>
            </a:r>
            <a:r>
              <a:rPr sz="2400" dirty="0">
                <a:latin typeface="Arial"/>
                <a:cs typeface="Arial"/>
              </a:rPr>
              <a:t>To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where?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55"/>
              </a:spcBef>
              <a:buClr>
                <a:srgbClr val="CCCC99"/>
              </a:buClr>
              <a:buSzPct val="69642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Impact 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assessments </a:t>
            </a:r>
            <a:r>
              <a:rPr sz="2800" spc="-5" dirty="0">
                <a:latin typeface="Arial"/>
                <a:cs typeface="Arial"/>
              </a:rPr>
              <a:t>of proposed</a:t>
            </a:r>
            <a:r>
              <a:rPr sz="2800" spc="4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changes</a:t>
            </a:r>
            <a:endParaRPr sz="2800">
              <a:latin typeface="Arial"/>
              <a:cs typeface="Arial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595"/>
              </a:spcBef>
              <a:buClr>
                <a:srgbClr val="96CDCC"/>
              </a:buClr>
              <a:buSzPct val="150000"/>
              <a:buChar char="•"/>
              <a:tabLst>
                <a:tab pos="756920" algn="l"/>
              </a:tabLst>
            </a:pPr>
            <a:r>
              <a:rPr sz="2400" spc="-5" dirty="0">
                <a:latin typeface="Arial"/>
                <a:cs typeface="Arial"/>
              </a:rPr>
              <a:t>Analysis tools let you see which other requirements (and  other linked </a:t>
            </a:r>
            <a:r>
              <a:rPr sz="2400" dirty="0">
                <a:latin typeface="Arial"/>
                <a:cs typeface="Arial"/>
              </a:rPr>
              <a:t>artifacts) </a:t>
            </a:r>
            <a:r>
              <a:rPr sz="2400" spc="-5" dirty="0">
                <a:latin typeface="Arial"/>
                <a:cs typeface="Arial"/>
              </a:rPr>
              <a:t>will be </a:t>
            </a:r>
            <a:r>
              <a:rPr sz="2400" dirty="0">
                <a:latin typeface="Arial"/>
                <a:cs typeface="Arial"/>
              </a:rPr>
              <a:t>affected </a:t>
            </a:r>
            <a:r>
              <a:rPr sz="2400" spc="-5" dirty="0">
                <a:latin typeface="Arial"/>
                <a:cs typeface="Arial"/>
              </a:rPr>
              <a:t>by a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change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4317" y="446912"/>
            <a:ext cx="8619490" cy="59448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4417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040808"/>
                </a:solidFill>
                <a:latin typeface="Times New Roman"/>
                <a:cs typeface="Times New Roman"/>
              </a:rPr>
              <a:t>Expectations of Requirements Management</a:t>
            </a:r>
            <a:r>
              <a:rPr sz="2800" spc="-10" dirty="0">
                <a:solidFill>
                  <a:srgbClr val="040808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40808"/>
                </a:solidFill>
                <a:latin typeface="Times New Roman"/>
                <a:cs typeface="Times New Roman"/>
              </a:rPr>
              <a:t>(2)</a:t>
            </a:r>
            <a:endParaRPr sz="2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2235"/>
              </a:spcBef>
              <a:buClr>
                <a:srgbClr val="CCCC99"/>
              </a:buClr>
              <a:buSzPct val="69354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3100" spc="-10" dirty="0">
                <a:solidFill>
                  <a:srgbClr val="FF0000"/>
                </a:solidFill>
                <a:latin typeface="Arial"/>
                <a:cs typeface="Arial"/>
              </a:rPr>
              <a:t>Controlled </a:t>
            </a:r>
            <a:r>
              <a:rPr sz="3100" spc="-5" dirty="0">
                <a:solidFill>
                  <a:srgbClr val="FF0000"/>
                </a:solidFill>
                <a:latin typeface="Arial"/>
                <a:cs typeface="Arial"/>
              </a:rPr>
              <a:t>access </a:t>
            </a:r>
            <a:r>
              <a:rPr sz="3100" spc="-5" dirty="0">
                <a:latin typeface="Arial"/>
                <a:cs typeface="Arial"/>
              </a:rPr>
              <a:t>to current project</a:t>
            </a:r>
            <a:r>
              <a:rPr sz="3100" spc="170" dirty="0">
                <a:latin typeface="Arial"/>
                <a:cs typeface="Arial"/>
              </a:rPr>
              <a:t> </a:t>
            </a:r>
            <a:r>
              <a:rPr sz="3100" spc="-5" dirty="0">
                <a:latin typeface="Arial"/>
                <a:cs typeface="Arial"/>
              </a:rPr>
              <a:t>information</a:t>
            </a:r>
            <a:endParaRPr sz="3100">
              <a:latin typeface="Arial"/>
              <a:cs typeface="Arial"/>
            </a:endParaRPr>
          </a:p>
          <a:p>
            <a:pPr marL="756285" marR="42545" lvl="1" indent="-287020">
              <a:lnSpc>
                <a:spcPct val="100000"/>
              </a:lnSpc>
              <a:spcBef>
                <a:spcPts val="645"/>
              </a:spcBef>
              <a:buClr>
                <a:srgbClr val="96CDCC"/>
              </a:buClr>
              <a:buSzPct val="150000"/>
              <a:buChar char="•"/>
              <a:tabLst>
                <a:tab pos="756920" algn="l"/>
              </a:tabLst>
            </a:pPr>
            <a:r>
              <a:rPr sz="2600" dirty="0">
                <a:latin typeface="Arial"/>
                <a:cs typeface="Arial"/>
              </a:rPr>
              <a:t>A shared database ensures that all users are</a:t>
            </a:r>
            <a:r>
              <a:rPr sz="2600" spc="-4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working  with current data (consistency, parallel</a:t>
            </a:r>
            <a:r>
              <a:rPr sz="2600" spc="-65" dirty="0">
                <a:latin typeface="Arial"/>
                <a:cs typeface="Arial"/>
              </a:rPr>
              <a:t> </a:t>
            </a:r>
            <a:r>
              <a:rPr sz="2600" spc="5" dirty="0">
                <a:latin typeface="Arial"/>
                <a:cs typeface="Arial"/>
              </a:rPr>
              <a:t>access)</a:t>
            </a:r>
            <a:endParaRPr sz="2600">
              <a:latin typeface="Arial"/>
              <a:cs typeface="Arial"/>
            </a:endParaRPr>
          </a:p>
          <a:p>
            <a:pPr marL="756285" marR="1132205" lvl="1" indent="-287020">
              <a:lnSpc>
                <a:spcPct val="100000"/>
              </a:lnSpc>
              <a:spcBef>
                <a:spcPts val="625"/>
              </a:spcBef>
              <a:buClr>
                <a:srgbClr val="96CDCC"/>
              </a:buClr>
              <a:buSzPct val="150000"/>
              <a:buChar char="•"/>
              <a:tabLst>
                <a:tab pos="756920" algn="l"/>
              </a:tabLst>
            </a:pPr>
            <a:r>
              <a:rPr sz="2600" dirty="0">
                <a:latin typeface="Arial"/>
                <a:cs typeface="Arial"/>
              </a:rPr>
              <a:t>A central repository allows all users to see</a:t>
            </a:r>
            <a:r>
              <a:rPr sz="2600" spc="-9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the  information that they need to see</a:t>
            </a:r>
            <a:r>
              <a:rPr sz="2600" spc="-3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(visibility)</a:t>
            </a:r>
            <a:endParaRPr sz="26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30"/>
              </a:spcBef>
              <a:buClr>
                <a:srgbClr val="CCCC99"/>
              </a:buClr>
              <a:buSzPct val="69354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3100" spc="-10" dirty="0">
                <a:solidFill>
                  <a:srgbClr val="FF0000"/>
                </a:solidFill>
                <a:latin typeface="Arial"/>
                <a:cs typeface="Arial"/>
              </a:rPr>
              <a:t>Change</a:t>
            </a:r>
            <a:r>
              <a:rPr sz="3100" spc="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100" spc="-5" dirty="0">
                <a:solidFill>
                  <a:srgbClr val="FF0000"/>
                </a:solidFill>
                <a:latin typeface="Arial"/>
                <a:cs typeface="Arial"/>
              </a:rPr>
              <a:t>control</a:t>
            </a:r>
            <a:endParaRPr sz="3100">
              <a:latin typeface="Arial"/>
              <a:cs typeface="Arial"/>
            </a:endParaRPr>
          </a:p>
          <a:p>
            <a:pPr marL="756285" marR="892175" lvl="1" indent="-287020">
              <a:lnSpc>
                <a:spcPct val="100000"/>
              </a:lnSpc>
              <a:spcBef>
                <a:spcPts val="645"/>
              </a:spcBef>
              <a:buClr>
                <a:srgbClr val="96CDCC"/>
              </a:buClr>
              <a:buSzPct val="150000"/>
              <a:buChar char="•"/>
              <a:tabLst>
                <a:tab pos="756920" algn="l"/>
              </a:tabLst>
            </a:pPr>
            <a:r>
              <a:rPr sz="2600" dirty="0">
                <a:latin typeface="Arial"/>
                <a:cs typeface="Arial"/>
              </a:rPr>
              <a:t>Change proposal system implements</a:t>
            </a:r>
            <a:r>
              <a:rPr sz="2600" spc="-6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controlled  process for managing</a:t>
            </a:r>
            <a:r>
              <a:rPr sz="2600" spc="-3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change</a:t>
            </a:r>
            <a:endParaRPr sz="26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625"/>
              </a:spcBef>
              <a:buClr>
                <a:srgbClr val="96CDCC"/>
              </a:buClr>
              <a:buSzPct val="150000"/>
              <a:buChar char="•"/>
              <a:tabLst>
                <a:tab pos="756920" algn="l"/>
              </a:tabLst>
            </a:pPr>
            <a:r>
              <a:rPr sz="2600" dirty="0">
                <a:latin typeface="Arial"/>
                <a:cs typeface="Arial"/>
              </a:rPr>
              <a:t>How do we collect, document, and address</a:t>
            </a:r>
            <a:r>
              <a:rPr sz="2600" spc="-2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changes?</a:t>
            </a:r>
            <a:endParaRPr sz="26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25"/>
              </a:spcBef>
              <a:buClr>
                <a:srgbClr val="CCCC99"/>
              </a:buClr>
              <a:buSzPct val="69354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3100" spc="-10" dirty="0">
                <a:latin typeface="Arial"/>
                <a:cs typeface="Arial"/>
              </a:rPr>
              <a:t>Deployment </a:t>
            </a:r>
            <a:r>
              <a:rPr sz="3100" spc="-5" dirty="0">
                <a:latin typeface="Arial"/>
                <a:cs typeface="Arial"/>
              </a:rPr>
              <a:t>of </a:t>
            </a:r>
            <a:r>
              <a:rPr sz="3100" spc="-10" dirty="0">
                <a:latin typeface="Arial"/>
                <a:cs typeface="Arial"/>
              </a:rPr>
              <a:t>required </a:t>
            </a:r>
            <a:r>
              <a:rPr sz="3100" spc="-5" dirty="0">
                <a:solidFill>
                  <a:srgbClr val="FF0000"/>
                </a:solidFill>
                <a:latin typeface="Arial"/>
                <a:cs typeface="Arial"/>
              </a:rPr>
              <a:t>tool</a:t>
            </a:r>
            <a:r>
              <a:rPr sz="3100" spc="14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100" spc="-5" dirty="0">
                <a:solidFill>
                  <a:srgbClr val="FF0000"/>
                </a:solidFill>
                <a:latin typeface="Arial"/>
                <a:cs typeface="Arial"/>
              </a:rPr>
              <a:t>support</a:t>
            </a:r>
            <a:endParaRPr sz="31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640"/>
              </a:spcBef>
              <a:buClr>
                <a:srgbClr val="96CDCC"/>
              </a:buClr>
              <a:buSzPct val="150000"/>
              <a:buChar char="•"/>
              <a:tabLst>
                <a:tab pos="756920" algn="l"/>
              </a:tabLst>
            </a:pPr>
            <a:r>
              <a:rPr sz="2600" dirty="0">
                <a:latin typeface="Arial"/>
                <a:cs typeface="Arial"/>
              </a:rPr>
              <a:t>To help manage requirements</a:t>
            </a:r>
            <a:r>
              <a:rPr sz="2600" spc="-5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change</a:t>
            </a:r>
            <a:endParaRPr sz="26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22</a:t>
            </a:fld>
            <a:endParaRPr spc="-5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0413" y="275336"/>
            <a:ext cx="43878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Identification </a:t>
            </a:r>
            <a:r>
              <a:rPr dirty="0"/>
              <a:t>of</a:t>
            </a:r>
            <a:r>
              <a:rPr spc="-15" dirty="0"/>
              <a:t> </a:t>
            </a:r>
            <a:r>
              <a:rPr spc="-5" dirty="0"/>
              <a:t>Requirements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23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153415" y="916304"/>
            <a:ext cx="8536305" cy="45389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54355" indent="-342900">
              <a:lnSpc>
                <a:spcPct val="100000"/>
              </a:lnSpc>
              <a:spcBef>
                <a:spcPts val="95"/>
              </a:spcBef>
              <a:buClr>
                <a:srgbClr val="CCCC99"/>
              </a:buClr>
              <a:buSzPct val="69642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800" i="1" spc="-5" dirty="0">
                <a:latin typeface="Arial"/>
                <a:cs typeface="Arial"/>
              </a:rPr>
              <a:t>It is </a:t>
            </a:r>
            <a:r>
              <a:rPr sz="2800" i="1" dirty="0">
                <a:latin typeface="Arial"/>
                <a:cs typeface="Arial"/>
              </a:rPr>
              <a:t>essential for </a:t>
            </a:r>
            <a:r>
              <a:rPr sz="2800" i="1" spc="-5" dirty="0">
                <a:latin typeface="Arial"/>
                <a:cs typeface="Arial"/>
              </a:rPr>
              <a:t>requirements management </a:t>
            </a:r>
            <a:r>
              <a:rPr sz="2800" i="1" dirty="0">
                <a:latin typeface="Arial"/>
                <a:cs typeface="Arial"/>
              </a:rPr>
              <a:t>that  </a:t>
            </a:r>
            <a:r>
              <a:rPr sz="2800" i="1" spc="-5" dirty="0">
                <a:latin typeface="Arial"/>
                <a:cs typeface="Arial"/>
              </a:rPr>
              <a:t>every requirement has a unique</a:t>
            </a:r>
            <a:r>
              <a:rPr sz="2800" i="1" spc="90" dirty="0">
                <a:latin typeface="Arial"/>
                <a:cs typeface="Arial"/>
              </a:rPr>
              <a:t> </a:t>
            </a:r>
            <a:r>
              <a:rPr sz="2800" i="1" spc="-5" dirty="0">
                <a:latin typeface="Arial"/>
                <a:cs typeface="Arial"/>
              </a:rPr>
              <a:t>identification</a:t>
            </a:r>
            <a:endParaRPr sz="28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595"/>
              </a:spcBef>
              <a:buClr>
                <a:srgbClr val="96CDCC"/>
              </a:buClr>
              <a:buSzPct val="150000"/>
              <a:buChar char="•"/>
              <a:tabLst>
                <a:tab pos="756920" algn="l"/>
              </a:tabLst>
            </a:pPr>
            <a:r>
              <a:rPr sz="2400" spc="-5" dirty="0">
                <a:latin typeface="Arial"/>
                <a:cs typeface="Arial"/>
              </a:rPr>
              <a:t>The </a:t>
            </a:r>
            <a:r>
              <a:rPr sz="2400" dirty="0">
                <a:latin typeface="Arial"/>
                <a:cs typeface="Arial"/>
              </a:rPr>
              <a:t>most </a:t>
            </a:r>
            <a:r>
              <a:rPr sz="2400" spc="-5" dirty="0">
                <a:latin typeface="Arial"/>
                <a:cs typeface="Arial"/>
              </a:rPr>
              <a:t>common approach </a:t>
            </a:r>
            <a:r>
              <a:rPr sz="2400" dirty="0">
                <a:latin typeface="Arial"/>
                <a:cs typeface="Arial"/>
              </a:rPr>
              <a:t>is </a:t>
            </a:r>
            <a:r>
              <a:rPr sz="2400" spc="-5" dirty="0">
                <a:latin typeface="Arial"/>
                <a:cs typeface="Arial"/>
              </a:rPr>
              <a:t>requirements</a:t>
            </a:r>
            <a:r>
              <a:rPr sz="2400" spc="7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numbering</a:t>
            </a:r>
            <a:endParaRPr sz="2400">
              <a:latin typeface="Arial"/>
              <a:cs typeface="Arial"/>
            </a:endParaRPr>
          </a:p>
          <a:p>
            <a:pPr marL="756285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based on chapter/section in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requirements</a:t>
            </a:r>
            <a:r>
              <a:rPr sz="2400" spc="7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document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55"/>
              </a:spcBef>
              <a:buClr>
                <a:srgbClr val="CCCC99"/>
              </a:buClr>
              <a:buSzPct val="69642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800" i="1" spc="-5" dirty="0">
                <a:latin typeface="Arial"/>
                <a:cs typeface="Arial"/>
              </a:rPr>
              <a:t>There are </a:t>
            </a:r>
            <a:r>
              <a:rPr sz="2800" i="1" dirty="0">
                <a:latin typeface="Arial"/>
                <a:cs typeface="Arial"/>
              </a:rPr>
              <a:t>several problems </a:t>
            </a:r>
            <a:r>
              <a:rPr sz="2800" i="1" spc="-5" dirty="0">
                <a:latin typeface="Arial"/>
                <a:cs typeface="Arial"/>
              </a:rPr>
              <a:t>with this</a:t>
            </a:r>
            <a:r>
              <a:rPr sz="2800" i="1" spc="45" dirty="0">
                <a:latin typeface="Arial"/>
                <a:cs typeface="Arial"/>
              </a:rPr>
              <a:t> </a:t>
            </a:r>
            <a:r>
              <a:rPr sz="2800" i="1" spc="-5" dirty="0">
                <a:latin typeface="Arial"/>
                <a:cs typeface="Arial"/>
              </a:rPr>
              <a:t>approach</a:t>
            </a:r>
            <a:endParaRPr sz="2800">
              <a:latin typeface="Arial"/>
              <a:cs typeface="Arial"/>
            </a:endParaRPr>
          </a:p>
          <a:p>
            <a:pPr marL="756285" marR="513715" lvl="1" indent="-287020">
              <a:lnSpc>
                <a:spcPct val="100000"/>
              </a:lnSpc>
              <a:spcBef>
                <a:spcPts val="595"/>
              </a:spcBef>
              <a:buClr>
                <a:srgbClr val="96CDCC"/>
              </a:buClr>
              <a:buSzPct val="150000"/>
              <a:buChar char="•"/>
              <a:tabLst>
                <a:tab pos="756920" algn="l"/>
              </a:tabLst>
            </a:pPr>
            <a:r>
              <a:rPr sz="2400" spc="-5" dirty="0">
                <a:latin typeface="Arial"/>
                <a:cs typeface="Arial"/>
              </a:rPr>
              <a:t>Numbers cannot be unambiguously assigned until </a:t>
            </a:r>
            <a:r>
              <a:rPr sz="2400" dirty="0">
                <a:latin typeface="Arial"/>
                <a:cs typeface="Arial"/>
              </a:rPr>
              <a:t>the  </a:t>
            </a:r>
            <a:r>
              <a:rPr sz="2400" spc="-5" dirty="0">
                <a:latin typeface="Arial"/>
                <a:cs typeface="Arial"/>
              </a:rPr>
              <a:t>document is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complete</a:t>
            </a:r>
            <a:endParaRPr sz="2400">
              <a:latin typeface="Arial"/>
              <a:cs typeface="Arial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575"/>
              </a:spcBef>
              <a:buClr>
                <a:srgbClr val="96CDCC"/>
              </a:buClr>
              <a:buSzPct val="150000"/>
              <a:buChar char="•"/>
              <a:tabLst>
                <a:tab pos="756920" algn="l"/>
              </a:tabLst>
            </a:pPr>
            <a:r>
              <a:rPr sz="2400" spc="-5" dirty="0">
                <a:latin typeface="Arial"/>
                <a:cs typeface="Arial"/>
              </a:rPr>
              <a:t>Assigning chapter/section numbers is an implicit  classification </a:t>
            </a:r>
            <a:r>
              <a:rPr sz="2400" dirty="0">
                <a:latin typeface="Arial"/>
                <a:cs typeface="Arial"/>
              </a:rPr>
              <a:t>of the </a:t>
            </a:r>
            <a:r>
              <a:rPr sz="2400" spc="-5" dirty="0">
                <a:latin typeface="Arial"/>
                <a:cs typeface="Arial"/>
              </a:rPr>
              <a:t>requirements </a:t>
            </a:r>
            <a:r>
              <a:rPr sz="2400" dirty="0">
                <a:latin typeface="Wingdings"/>
                <a:cs typeface="Wingdings"/>
              </a:rPr>
              <a:t>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may </a:t>
            </a:r>
            <a:r>
              <a:rPr sz="2400" spc="-5" dirty="0">
                <a:latin typeface="Arial"/>
                <a:cs typeface="Arial"/>
              </a:rPr>
              <a:t>mislead readers  </a:t>
            </a:r>
            <a:r>
              <a:rPr sz="2400" dirty="0">
                <a:latin typeface="Arial"/>
                <a:cs typeface="Arial"/>
              </a:rPr>
              <a:t>of the </a:t>
            </a:r>
            <a:r>
              <a:rPr sz="2400" spc="-5" dirty="0">
                <a:latin typeface="Arial"/>
                <a:cs typeface="Arial"/>
              </a:rPr>
              <a:t>document into thinking </a:t>
            </a:r>
            <a:r>
              <a:rPr sz="2400" dirty="0">
                <a:latin typeface="Arial"/>
                <a:cs typeface="Arial"/>
              </a:rPr>
              <a:t>that the most </a:t>
            </a:r>
            <a:r>
              <a:rPr sz="2400" spc="-5" dirty="0">
                <a:latin typeface="Arial"/>
                <a:cs typeface="Arial"/>
              </a:rPr>
              <a:t>important  relationships are with requirements in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same</a:t>
            </a:r>
            <a:r>
              <a:rPr sz="2400" spc="13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section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0413" y="275336"/>
            <a:ext cx="57315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Requirements Identification</a:t>
            </a:r>
            <a:r>
              <a:rPr spc="35" dirty="0"/>
              <a:t> </a:t>
            </a:r>
            <a:r>
              <a:rPr spc="-5" dirty="0"/>
              <a:t>Techniques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24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153415" y="917828"/>
            <a:ext cx="8670290" cy="5172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CCCC99"/>
              </a:buClr>
              <a:buSzPct val="6875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400" i="1" spc="-10" dirty="0">
                <a:latin typeface="Arial"/>
                <a:cs typeface="Arial"/>
              </a:rPr>
              <a:t>Dynamic</a:t>
            </a:r>
            <a:r>
              <a:rPr sz="2400" i="1" spc="25" dirty="0">
                <a:latin typeface="Arial"/>
                <a:cs typeface="Arial"/>
              </a:rPr>
              <a:t> </a:t>
            </a:r>
            <a:r>
              <a:rPr sz="2400" i="1" spc="-5" dirty="0">
                <a:latin typeface="Arial"/>
                <a:cs typeface="Arial"/>
              </a:rPr>
              <a:t>renumbering</a:t>
            </a:r>
            <a:endParaRPr sz="2400">
              <a:latin typeface="Arial"/>
              <a:cs typeface="Arial"/>
            </a:endParaRPr>
          </a:p>
          <a:p>
            <a:pPr marL="756285" marR="361315" lvl="1" indent="-287020">
              <a:lnSpc>
                <a:spcPct val="100000"/>
              </a:lnSpc>
              <a:spcBef>
                <a:spcPts val="484"/>
              </a:spcBef>
              <a:buClr>
                <a:srgbClr val="96CDCC"/>
              </a:buClr>
              <a:buSzPct val="150000"/>
              <a:buChar char="•"/>
              <a:tabLst>
                <a:tab pos="756920" algn="l"/>
              </a:tabLst>
            </a:pPr>
            <a:r>
              <a:rPr sz="2000" dirty="0">
                <a:latin typeface="Arial"/>
                <a:cs typeface="Arial"/>
              </a:rPr>
              <a:t>Some word processing systems allow </a:t>
            </a:r>
            <a:r>
              <a:rPr sz="2000" spc="-5" dirty="0">
                <a:latin typeface="Arial"/>
                <a:cs typeface="Arial"/>
              </a:rPr>
              <a:t>for </a:t>
            </a:r>
            <a:r>
              <a:rPr sz="2000" dirty="0">
                <a:latin typeface="Arial"/>
                <a:cs typeface="Arial"/>
              </a:rPr>
              <a:t>automatic renumbering</a:t>
            </a:r>
            <a:r>
              <a:rPr sz="2000" spc="-18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of  paragraphs and the inclusion of cross</a:t>
            </a:r>
            <a:r>
              <a:rPr sz="2000" spc="-1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references</a:t>
            </a:r>
            <a:endParaRPr sz="2000">
              <a:latin typeface="Arial"/>
              <a:cs typeface="Arial"/>
            </a:endParaRPr>
          </a:p>
          <a:p>
            <a:pPr marL="756285" marR="220979" lvl="1" indent="-287020">
              <a:lnSpc>
                <a:spcPct val="100000"/>
              </a:lnSpc>
              <a:spcBef>
                <a:spcPts val="480"/>
              </a:spcBef>
              <a:buClr>
                <a:srgbClr val="96CDCC"/>
              </a:buClr>
              <a:buSzPct val="150000"/>
              <a:buChar char="•"/>
              <a:tabLst>
                <a:tab pos="756920" algn="l"/>
              </a:tabLst>
            </a:pPr>
            <a:r>
              <a:rPr sz="2000" spc="-5" dirty="0">
                <a:latin typeface="Arial"/>
                <a:cs typeface="Arial"/>
              </a:rPr>
              <a:t>As you </a:t>
            </a:r>
            <a:r>
              <a:rPr sz="2000" dirty="0">
                <a:latin typeface="Arial"/>
                <a:cs typeface="Arial"/>
              </a:rPr>
              <a:t>reorganise your document and add new requirements, the  system keeps track of the cross references and automatically  renumbers your requirements depending on its chapter, section,</a:t>
            </a:r>
            <a:r>
              <a:rPr sz="2000" spc="-2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and  position within </a:t>
            </a:r>
            <a:r>
              <a:rPr sz="2000" spc="-5" dirty="0">
                <a:latin typeface="Arial"/>
                <a:cs typeface="Arial"/>
              </a:rPr>
              <a:t>the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section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lr>
                <a:srgbClr val="CCCC99"/>
              </a:buClr>
              <a:buSzPct val="6875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400" i="1" spc="-5" dirty="0">
                <a:latin typeface="Arial"/>
                <a:cs typeface="Arial"/>
              </a:rPr>
              <a:t>Database </a:t>
            </a:r>
            <a:r>
              <a:rPr sz="2400" i="1" dirty="0">
                <a:latin typeface="Arial"/>
                <a:cs typeface="Arial"/>
              </a:rPr>
              <a:t>record</a:t>
            </a:r>
            <a:r>
              <a:rPr sz="2400" i="1" spc="10" dirty="0">
                <a:latin typeface="Arial"/>
                <a:cs typeface="Arial"/>
              </a:rPr>
              <a:t> </a:t>
            </a:r>
            <a:r>
              <a:rPr sz="2400" i="1" spc="-5" dirty="0">
                <a:latin typeface="Arial"/>
                <a:cs typeface="Arial"/>
              </a:rPr>
              <a:t>identification</a:t>
            </a:r>
            <a:endParaRPr sz="2400">
              <a:latin typeface="Arial"/>
              <a:cs typeface="Arial"/>
            </a:endParaRPr>
          </a:p>
          <a:p>
            <a:pPr marL="756285" marR="343535" lvl="1" indent="-287020">
              <a:lnSpc>
                <a:spcPct val="100000"/>
              </a:lnSpc>
              <a:spcBef>
                <a:spcPts val="484"/>
              </a:spcBef>
              <a:buClr>
                <a:srgbClr val="96CDCC"/>
              </a:buClr>
              <a:buSzPct val="150000"/>
              <a:buChar char="•"/>
              <a:tabLst>
                <a:tab pos="756920" algn="l"/>
              </a:tabLst>
            </a:pPr>
            <a:r>
              <a:rPr sz="2000" dirty="0">
                <a:latin typeface="Arial"/>
                <a:cs typeface="Arial"/>
              </a:rPr>
              <a:t>When a requirement is identified, it is entered in a requirements  database and a database record identifier is assigned which is</a:t>
            </a:r>
            <a:r>
              <a:rPr sz="2000" spc="-204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then  used for all subsequent references to the</a:t>
            </a:r>
            <a:r>
              <a:rPr sz="2000" spc="-17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requirement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lr>
                <a:srgbClr val="CCCC99"/>
              </a:buClr>
              <a:buSzPct val="6875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400" i="1" spc="-10" dirty="0">
                <a:latin typeface="Arial"/>
                <a:cs typeface="Arial"/>
              </a:rPr>
              <a:t>Symbolic</a:t>
            </a:r>
            <a:r>
              <a:rPr sz="2400" i="1" spc="40" dirty="0">
                <a:latin typeface="Arial"/>
                <a:cs typeface="Arial"/>
              </a:rPr>
              <a:t> </a:t>
            </a:r>
            <a:r>
              <a:rPr sz="2400" i="1" spc="-5" dirty="0">
                <a:latin typeface="Arial"/>
                <a:cs typeface="Arial"/>
              </a:rPr>
              <a:t>identification</a:t>
            </a:r>
            <a:endParaRPr sz="2400">
              <a:latin typeface="Arial"/>
              <a:cs typeface="Arial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480"/>
              </a:spcBef>
              <a:buClr>
                <a:srgbClr val="96CDCC"/>
              </a:buClr>
              <a:buSzPct val="150000"/>
              <a:buChar char="•"/>
              <a:tabLst>
                <a:tab pos="756920" algn="l"/>
              </a:tabLst>
            </a:pPr>
            <a:r>
              <a:rPr sz="2000" dirty="0">
                <a:latin typeface="Arial"/>
                <a:cs typeface="Arial"/>
              </a:rPr>
              <a:t>Requirements can be identified by </a:t>
            </a:r>
            <a:r>
              <a:rPr sz="2000" spc="-5" dirty="0">
                <a:latin typeface="Arial"/>
                <a:cs typeface="Arial"/>
              </a:rPr>
              <a:t>giving them </a:t>
            </a:r>
            <a:r>
              <a:rPr sz="2000" dirty="0">
                <a:latin typeface="Arial"/>
                <a:cs typeface="Arial"/>
              </a:rPr>
              <a:t>a symbolic name</a:t>
            </a:r>
            <a:r>
              <a:rPr sz="2000" spc="-114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which  </a:t>
            </a:r>
            <a:r>
              <a:rPr sz="2000" spc="-5" dirty="0">
                <a:latin typeface="Arial"/>
                <a:cs typeface="Arial"/>
              </a:rPr>
              <a:t>is </a:t>
            </a:r>
            <a:r>
              <a:rPr sz="2000" dirty="0">
                <a:latin typeface="Arial"/>
                <a:cs typeface="Arial"/>
              </a:rPr>
              <a:t>associated </a:t>
            </a:r>
            <a:r>
              <a:rPr sz="2000" spc="-5" dirty="0">
                <a:latin typeface="Arial"/>
                <a:cs typeface="Arial"/>
              </a:rPr>
              <a:t>with the requirement itself (e.g., SEC1, SEC2, SEC3…  </a:t>
            </a:r>
            <a:r>
              <a:rPr sz="2000" dirty="0">
                <a:latin typeface="Arial"/>
                <a:cs typeface="Arial"/>
              </a:rPr>
              <a:t>may be used for requirements which relate to system</a:t>
            </a:r>
            <a:r>
              <a:rPr sz="2000" spc="-2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security)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0413" y="275336"/>
            <a:ext cx="44684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Requirements Have</a:t>
            </a:r>
            <a:r>
              <a:rPr spc="-45" dirty="0"/>
              <a:t> </a:t>
            </a:r>
            <a:r>
              <a:rPr dirty="0"/>
              <a:t>Attributes!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25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153415" y="917828"/>
            <a:ext cx="8739505" cy="53670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274320" indent="-342900">
              <a:lnSpc>
                <a:spcPct val="100000"/>
              </a:lnSpc>
              <a:spcBef>
                <a:spcPts val="100"/>
              </a:spcBef>
              <a:buClr>
                <a:srgbClr val="CCCC99"/>
              </a:buClr>
              <a:buSzPct val="6875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Apart </a:t>
            </a:r>
            <a:r>
              <a:rPr sz="2400" dirty="0">
                <a:latin typeface="Arial"/>
                <a:cs typeface="Arial"/>
              </a:rPr>
              <a:t>from </a:t>
            </a:r>
            <a:r>
              <a:rPr sz="2400" spc="-10" dirty="0">
                <a:latin typeface="Arial"/>
                <a:cs typeface="Arial"/>
              </a:rPr>
              <a:t>an </a:t>
            </a:r>
            <a:r>
              <a:rPr sz="2400" spc="-5" dirty="0">
                <a:latin typeface="Arial"/>
                <a:cs typeface="Arial"/>
              </a:rPr>
              <a:t>identifier, requirements should have attributes  </a:t>
            </a:r>
            <a:r>
              <a:rPr sz="2400" dirty="0">
                <a:latin typeface="Arial"/>
                <a:cs typeface="Arial"/>
              </a:rPr>
              <a:t>that </a:t>
            </a:r>
            <a:r>
              <a:rPr sz="2400" spc="-5" dirty="0">
                <a:latin typeface="Arial"/>
                <a:cs typeface="Arial"/>
              </a:rPr>
              <a:t>establish context and background, and go beyond </a:t>
            </a:r>
            <a:r>
              <a:rPr sz="2400" dirty="0">
                <a:latin typeface="Arial"/>
                <a:cs typeface="Arial"/>
              </a:rPr>
              <a:t>the  </a:t>
            </a:r>
            <a:r>
              <a:rPr sz="2400" spc="-5" dirty="0">
                <a:latin typeface="Arial"/>
                <a:cs typeface="Arial"/>
              </a:rPr>
              <a:t>requirement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description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Clr>
                <a:srgbClr val="CCCC99"/>
              </a:buClr>
              <a:buSzPct val="6875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For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filtering</a:t>
            </a:r>
            <a:r>
              <a:rPr sz="2400" spc="-5" dirty="0">
                <a:latin typeface="Arial"/>
                <a:cs typeface="Arial"/>
              </a:rPr>
              <a:t>,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analysis</a:t>
            </a:r>
            <a:r>
              <a:rPr sz="2400" spc="-5" dirty="0">
                <a:latin typeface="Arial"/>
                <a:cs typeface="Arial"/>
              </a:rPr>
              <a:t>,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metrics</a:t>
            </a:r>
            <a:r>
              <a:rPr sz="2400" spc="-5" dirty="0">
                <a:latin typeface="Arial"/>
                <a:cs typeface="Arial"/>
              </a:rPr>
              <a:t>…</a:t>
            </a:r>
            <a:endParaRPr sz="24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Clr>
                <a:srgbClr val="96CDCC"/>
              </a:buClr>
              <a:buSzPct val="150000"/>
              <a:buChar char="•"/>
              <a:tabLst>
                <a:tab pos="756920" algn="l"/>
              </a:tabLst>
            </a:pPr>
            <a:r>
              <a:rPr sz="2000" dirty="0">
                <a:latin typeface="Arial"/>
                <a:cs typeface="Arial"/>
              </a:rPr>
              <a:t>Creation date, Last update, Author, Stakeholders (Owners /</a:t>
            </a:r>
            <a:r>
              <a:rPr sz="2000" spc="-2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Source)</a:t>
            </a:r>
            <a:endParaRPr sz="20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Clr>
                <a:srgbClr val="96CDCC"/>
              </a:buClr>
              <a:buSzPct val="150000"/>
              <a:buChar char="•"/>
              <a:tabLst>
                <a:tab pos="756920" algn="l"/>
              </a:tabLst>
            </a:pPr>
            <a:r>
              <a:rPr sz="2000" dirty="0">
                <a:latin typeface="Arial"/>
                <a:cs typeface="Arial"/>
              </a:rPr>
              <a:t>Version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number</a:t>
            </a:r>
            <a:endParaRPr sz="20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484"/>
              </a:spcBef>
              <a:buClr>
                <a:srgbClr val="96CDCC"/>
              </a:buClr>
              <a:buSzPct val="150000"/>
              <a:buChar char="•"/>
              <a:tabLst>
                <a:tab pos="756920" algn="l"/>
              </a:tabLst>
            </a:pPr>
            <a:r>
              <a:rPr sz="2000" dirty="0">
                <a:latin typeface="Arial"/>
                <a:cs typeface="Arial"/>
              </a:rPr>
              <a:t>Status, Priority, Importance,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Stability</a:t>
            </a:r>
            <a:endParaRPr sz="20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Clr>
                <a:srgbClr val="96CDCC"/>
              </a:buClr>
              <a:buSzPct val="150000"/>
              <a:buChar char="•"/>
              <a:tabLst>
                <a:tab pos="756920" algn="l"/>
              </a:tabLst>
            </a:pPr>
            <a:r>
              <a:rPr sz="2000" dirty="0">
                <a:latin typeface="Arial"/>
                <a:cs typeface="Arial"/>
              </a:rPr>
              <a:t>Rationale,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Comments</a:t>
            </a:r>
            <a:endParaRPr sz="20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Clr>
                <a:srgbClr val="96CDCC"/>
              </a:buClr>
              <a:buSzPct val="150000"/>
              <a:buChar char="•"/>
              <a:tabLst>
                <a:tab pos="756920" algn="l"/>
              </a:tabLst>
            </a:pPr>
            <a:r>
              <a:rPr sz="2000" dirty="0">
                <a:latin typeface="Arial"/>
                <a:cs typeface="Arial"/>
              </a:rPr>
              <a:t>Acceptance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criteria</a:t>
            </a:r>
            <a:endParaRPr sz="20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Clr>
                <a:srgbClr val="96CDCC"/>
              </a:buClr>
              <a:buSzPct val="150000"/>
              <a:buChar char="•"/>
              <a:tabLst>
                <a:tab pos="756920" algn="l"/>
              </a:tabLst>
            </a:pPr>
            <a:r>
              <a:rPr sz="2000" dirty="0">
                <a:latin typeface="Arial"/>
                <a:cs typeface="Arial"/>
              </a:rPr>
              <a:t>Subsystem / Product release</a:t>
            </a:r>
            <a:r>
              <a:rPr sz="2000" spc="-1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number</a:t>
            </a:r>
            <a:endParaRPr sz="20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Clr>
                <a:srgbClr val="96CDCC"/>
              </a:buClr>
              <a:buSzPct val="150000"/>
              <a:buChar char="•"/>
              <a:tabLst>
                <a:tab pos="756920" algn="l"/>
              </a:tabLst>
            </a:pPr>
            <a:r>
              <a:rPr sz="2000" dirty="0">
                <a:latin typeface="Arial"/>
                <a:cs typeface="Arial"/>
              </a:rPr>
              <a:t>…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lr>
                <a:srgbClr val="CCCC99"/>
              </a:buClr>
              <a:buSzPct val="6875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more </a:t>
            </a:r>
            <a:r>
              <a:rPr sz="2400" dirty="0">
                <a:latin typeface="Arial"/>
                <a:cs typeface="Arial"/>
              </a:rPr>
              <a:t>complex the </a:t>
            </a:r>
            <a:r>
              <a:rPr sz="2400" spc="-5" dirty="0">
                <a:latin typeface="Arial"/>
                <a:cs typeface="Arial"/>
              </a:rPr>
              <a:t>project,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richer </a:t>
            </a:r>
            <a:r>
              <a:rPr sz="2400" dirty="0">
                <a:latin typeface="Arial"/>
                <a:cs typeface="Arial"/>
              </a:rPr>
              <a:t>the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attributes…</a:t>
            </a:r>
            <a:endParaRPr sz="24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575"/>
              </a:spcBef>
              <a:buClr>
                <a:srgbClr val="CCCC99"/>
              </a:buClr>
              <a:buSzPct val="6875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Many </a:t>
            </a:r>
            <a:r>
              <a:rPr sz="2400" dirty="0">
                <a:latin typeface="Arial"/>
                <a:cs typeface="Arial"/>
              </a:rPr>
              <a:t>attributes </a:t>
            </a:r>
            <a:r>
              <a:rPr sz="2400" spc="-5" dirty="0">
                <a:latin typeface="Arial"/>
                <a:cs typeface="Arial"/>
              </a:rPr>
              <a:t>are predefined in RM </a:t>
            </a:r>
            <a:r>
              <a:rPr sz="2400" dirty="0">
                <a:latin typeface="Arial"/>
                <a:cs typeface="Arial"/>
              </a:rPr>
              <a:t>tools, </a:t>
            </a:r>
            <a:r>
              <a:rPr sz="2400" spc="-5" dirty="0">
                <a:latin typeface="Arial"/>
                <a:cs typeface="Arial"/>
              </a:rPr>
              <a:t>others are defined  by requirements engineers as required by the</a:t>
            </a:r>
            <a:r>
              <a:rPr sz="2400" spc="8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project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0413" y="275336"/>
            <a:ext cx="35109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Requirements</a:t>
            </a:r>
            <a:r>
              <a:rPr spc="-15" dirty="0"/>
              <a:t> </a:t>
            </a:r>
            <a:r>
              <a:rPr spc="-5" dirty="0"/>
              <a:t>Attributes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3415" y="914780"/>
            <a:ext cx="7432675" cy="970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Clr>
                <a:srgbClr val="CCCC99"/>
              </a:buClr>
              <a:buSzPct val="69354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3100" spc="-5" dirty="0">
                <a:latin typeface="Arial"/>
                <a:cs typeface="Arial"/>
              </a:rPr>
              <a:t>Classes </a:t>
            </a:r>
            <a:r>
              <a:rPr sz="3100" spc="-10" dirty="0">
                <a:latin typeface="Arial"/>
                <a:cs typeface="Arial"/>
              </a:rPr>
              <a:t>and </a:t>
            </a:r>
            <a:r>
              <a:rPr sz="3100" spc="-5" dirty="0">
                <a:latin typeface="Arial"/>
                <a:cs typeface="Arial"/>
              </a:rPr>
              <a:t>attributes of a requirements  management</a:t>
            </a:r>
            <a:r>
              <a:rPr sz="3100" spc="40" dirty="0">
                <a:latin typeface="Arial"/>
                <a:cs typeface="Arial"/>
              </a:rPr>
              <a:t> </a:t>
            </a:r>
            <a:r>
              <a:rPr sz="3100" spc="-10" dirty="0">
                <a:latin typeface="Arial"/>
                <a:cs typeface="Arial"/>
              </a:rPr>
              <a:t>database</a:t>
            </a:r>
            <a:endParaRPr sz="31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3415" y="5356656"/>
            <a:ext cx="6690359" cy="497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Clr>
                <a:srgbClr val="CCCC99"/>
              </a:buClr>
              <a:buSzPct val="69354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3100" spc="-5" dirty="0">
                <a:latin typeface="Arial"/>
                <a:cs typeface="Arial"/>
              </a:rPr>
              <a:t>Select only the necessary</a:t>
            </a:r>
            <a:r>
              <a:rPr sz="3100" spc="40" dirty="0">
                <a:latin typeface="Arial"/>
                <a:cs typeface="Arial"/>
              </a:rPr>
              <a:t> </a:t>
            </a:r>
            <a:r>
              <a:rPr sz="3100" spc="-5" dirty="0">
                <a:latin typeface="Arial"/>
                <a:cs typeface="Arial"/>
              </a:rPr>
              <a:t>attributes!</a:t>
            </a:r>
            <a:endParaRPr sz="31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040715" y="1993294"/>
            <a:ext cx="2907030" cy="2879090"/>
          </a:xfrm>
          <a:custGeom>
            <a:avLst/>
            <a:gdLst/>
            <a:ahLst/>
            <a:cxnLst/>
            <a:rect l="l" t="t" r="r" b="b"/>
            <a:pathLst>
              <a:path w="2907029" h="2879090">
                <a:moveTo>
                  <a:pt x="0" y="2878695"/>
                </a:moveTo>
                <a:lnTo>
                  <a:pt x="2906535" y="2878695"/>
                </a:lnTo>
                <a:lnTo>
                  <a:pt x="2906535" y="0"/>
                </a:lnTo>
                <a:lnTo>
                  <a:pt x="0" y="0"/>
                </a:lnTo>
                <a:lnTo>
                  <a:pt x="0" y="2878695"/>
                </a:lnTo>
                <a:close/>
              </a:path>
            </a:pathLst>
          </a:custGeom>
          <a:ln w="4732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064379" y="2051320"/>
            <a:ext cx="2859405" cy="2813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590550">
              <a:lnSpc>
                <a:spcPct val="100000"/>
              </a:lnSpc>
              <a:spcBef>
                <a:spcPts val="125"/>
              </a:spcBef>
            </a:pPr>
            <a:r>
              <a:rPr sz="1650" b="1" spc="-25" dirty="0">
                <a:latin typeface="Times New Roman"/>
                <a:cs typeface="Times New Roman"/>
              </a:rPr>
              <a:t>RE</a:t>
            </a:r>
            <a:r>
              <a:rPr sz="1650" b="1" spc="-254" dirty="0">
                <a:latin typeface="Times New Roman"/>
                <a:cs typeface="Times New Roman"/>
              </a:rPr>
              <a:t> </a:t>
            </a:r>
            <a:r>
              <a:rPr sz="1650" b="1" spc="-20" dirty="0">
                <a:latin typeface="Times New Roman"/>
                <a:cs typeface="Times New Roman"/>
              </a:rPr>
              <a:t>QUIREMENT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40715" y="2418361"/>
            <a:ext cx="2907030" cy="0"/>
          </a:xfrm>
          <a:custGeom>
            <a:avLst/>
            <a:gdLst/>
            <a:ahLst/>
            <a:cxnLst/>
            <a:rect l="l" t="t" r="r" b="b"/>
            <a:pathLst>
              <a:path w="2907029">
                <a:moveTo>
                  <a:pt x="0" y="0"/>
                </a:moveTo>
                <a:lnTo>
                  <a:pt x="2906409" y="0"/>
                </a:lnTo>
              </a:path>
            </a:pathLst>
          </a:custGeom>
          <a:ln w="234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064379" y="2452170"/>
            <a:ext cx="2859405" cy="23818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46990">
              <a:lnSpc>
                <a:spcPts val="1825"/>
              </a:lnSpc>
              <a:spcBef>
                <a:spcPts val="125"/>
              </a:spcBef>
            </a:pPr>
            <a:r>
              <a:rPr sz="1650" spc="-5" dirty="0">
                <a:latin typeface="Times New Roman"/>
                <a:cs typeface="Times New Roman"/>
              </a:rPr>
              <a:t>Identifier:</a:t>
            </a:r>
            <a:r>
              <a:rPr sz="1650" spc="35" dirty="0">
                <a:latin typeface="Times New Roman"/>
                <a:cs typeface="Times New Roman"/>
              </a:rPr>
              <a:t> </a:t>
            </a:r>
            <a:r>
              <a:rPr sz="1650" spc="-5" dirty="0">
                <a:latin typeface="Times New Roman"/>
                <a:cs typeface="Times New Roman"/>
              </a:rPr>
              <a:t>TEXT</a:t>
            </a:r>
            <a:endParaRPr sz="1650">
              <a:latin typeface="Times New Roman"/>
              <a:cs typeface="Times New Roman"/>
            </a:endParaRPr>
          </a:p>
          <a:p>
            <a:pPr marL="46990" marR="249554">
              <a:lnSpc>
                <a:spcPct val="81300"/>
              </a:lnSpc>
              <a:spcBef>
                <a:spcPts val="215"/>
              </a:spcBef>
            </a:pPr>
            <a:r>
              <a:rPr sz="1650" spc="5" dirty="0">
                <a:latin typeface="Times New Roman"/>
                <a:cs typeface="Times New Roman"/>
              </a:rPr>
              <a:t>Statement: </a:t>
            </a:r>
            <a:r>
              <a:rPr sz="1650" spc="10" dirty="0">
                <a:latin typeface="Times New Roman"/>
                <a:cs typeface="Times New Roman"/>
              </a:rPr>
              <a:t>TEXT| </a:t>
            </a:r>
            <a:r>
              <a:rPr sz="1650" spc="25" dirty="0">
                <a:latin typeface="Times New Roman"/>
                <a:cs typeface="Times New Roman"/>
              </a:rPr>
              <a:t>GRAPHIC  </a:t>
            </a:r>
            <a:r>
              <a:rPr sz="1650" spc="5" dirty="0">
                <a:latin typeface="Times New Roman"/>
                <a:cs typeface="Times New Roman"/>
              </a:rPr>
              <a:t>Date_entered: </a:t>
            </a:r>
            <a:r>
              <a:rPr sz="1650" spc="-100" dirty="0">
                <a:latin typeface="Times New Roman"/>
                <a:cs typeface="Times New Roman"/>
              </a:rPr>
              <a:t>DATE  </a:t>
            </a:r>
            <a:r>
              <a:rPr sz="1650" spc="-20" dirty="0">
                <a:latin typeface="Times New Roman"/>
                <a:cs typeface="Times New Roman"/>
              </a:rPr>
              <a:t>Date_changed:DATE  </a:t>
            </a:r>
            <a:r>
              <a:rPr sz="1650" spc="-5" dirty="0">
                <a:latin typeface="Times New Roman"/>
                <a:cs typeface="Times New Roman"/>
              </a:rPr>
              <a:t>Sources:</a:t>
            </a:r>
            <a:r>
              <a:rPr sz="1650" spc="35" dirty="0">
                <a:latin typeface="Times New Roman"/>
                <a:cs typeface="Times New Roman"/>
              </a:rPr>
              <a:t> </a:t>
            </a:r>
            <a:r>
              <a:rPr sz="1650" dirty="0">
                <a:latin typeface="Times New Roman"/>
                <a:cs typeface="Times New Roman"/>
              </a:rPr>
              <a:t>SOURCE_LIST</a:t>
            </a:r>
            <a:endParaRPr sz="1650">
              <a:latin typeface="Times New Roman"/>
              <a:cs typeface="Times New Roman"/>
            </a:endParaRPr>
          </a:p>
          <a:p>
            <a:pPr marL="46990" marR="191135">
              <a:lnSpc>
                <a:spcPts val="1670"/>
              </a:lnSpc>
              <a:spcBef>
                <a:spcPts val="10"/>
              </a:spcBef>
            </a:pPr>
            <a:r>
              <a:rPr sz="1650" dirty="0">
                <a:latin typeface="Times New Roman"/>
                <a:cs typeface="Times New Roman"/>
              </a:rPr>
              <a:t>Rationale: </a:t>
            </a:r>
            <a:r>
              <a:rPr sz="1650" spc="-25" dirty="0">
                <a:latin typeface="Times New Roman"/>
                <a:cs typeface="Times New Roman"/>
              </a:rPr>
              <a:t>REQ_RATIONALE  </a:t>
            </a:r>
            <a:r>
              <a:rPr sz="1650" spc="5" dirty="0">
                <a:latin typeface="Times New Roman"/>
                <a:cs typeface="Times New Roman"/>
              </a:rPr>
              <a:t>Status:</a:t>
            </a:r>
            <a:r>
              <a:rPr sz="1650" spc="35" dirty="0">
                <a:latin typeface="Times New Roman"/>
                <a:cs typeface="Times New Roman"/>
              </a:rPr>
              <a:t> </a:t>
            </a:r>
            <a:r>
              <a:rPr sz="1650" spc="-50" dirty="0">
                <a:latin typeface="Times New Roman"/>
                <a:cs typeface="Times New Roman"/>
              </a:rPr>
              <a:t>STATUS</a:t>
            </a:r>
            <a:endParaRPr sz="1650">
              <a:latin typeface="Times New Roman"/>
              <a:cs typeface="Times New Roman"/>
            </a:endParaRPr>
          </a:p>
          <a:p>
            <a:pPr marL="46990" marR="273685">
              <a:lnSpc>
                <a:spcPts val="1670"/>
              </a:lnSpc>
            </a:pPr>
            <a:r>
              <a:rPr sz="1650" dirty="0">
                <a:latin typeface="Times New Roman"/>
                <a:cs typeface="Times New Roman"/>
              </a:rPr>
              <a:t>Dependents: </a:t>
            </a:r>
            <a:r>
              <a:rPr sz="1650" spc="-10" dirty="0">
                <a:latin typeface="Times New Roman"/>
                <a:cs typeface="Times New Roman"/>
              </a:rPr>
              <a:t>REQ_LIST  Is_dependent_on: </a:t>
            </a:r>
            <a:r>
              <a:rPr sz="1650" spc="10" dirty="0">
                <a:latin typeface="Times New Roman"/>
                <a:cs typeface="Times New Roman"/>
              </a:rPr>
              <a:t>REQ_LIST  </a:t>
            </a:r>
            <a:r>
              <a:rPr sz="1650" spc="15" dirty="0">
                <a:latin typeface="Times New Roman"/>
                <a:cs typeface="Times New Roman"/>
              </a:rPr>
              <a:t>Model_links:</a:t>
            </a:r>
            <a:r>
              <a:rPr sz="1650" spc="-195" dirty="0">
                <a:latin typeface="Times New Roman"/>
                <a:cs typeface="Times New Roman"/>
              </a:rPr>
              <a:t> </a:t>
            </a:r>
            <a:r>
              <a:rPr sz="1650" spc="-5" dirty="0">
                <a:latin typeface="Times New Roman"/>
                <a:cs typeface="Times New Roman"/>
              </a:rPr>
              <a:t>SYS_MODELS  </a:t>
            </a:r>
            <a:r>
              <a:rPr sz="1650" spc="10" dirty="0">
                <a:latin typeface="Times New Roman"/>
                <a:cs typeface="Times New Roman"/>
              </a:rPr>
              <a:t>Comments:</a:t>
            </a:r>
            <a:r>
              <a:rPr sz="1650" spc="40" dirty="0">
                <a:latin typeface="Times New Roman"/>
                <a:cs typeface="Times New Roman"/>
              </a:rPr>
              <a:t> </a:t>
            </a:r>
            <a:r>
              <a:rPr sz="1650" spc="-55" dirty="0">
                <a:latin typeface="Times New Roman"/>
                <a:cs typeface="Times New Roman"/>
              </a:rPr>
              <a:t>TEXT</a:t>
            </a:r>
            <a:endParaRPr sz="1650">
              <a:latin typeface="Times New Roman"/>
              <a:cs typeface="Times New Roman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6372429" y="1993698"/>
            <a:ext cx="2646680" cy="1344930"/>
            <a:chOff x="6372429" y="1993698"/>
            <a:chExt cx="2646680" cy="1344930"/>
          </a:xfrm>
        </p:grpSpPr>
        <p:sp>
          <p:nvSpPr>
            <p:cNvPr id="10" name="object 10"/>
            <p:cNvSpPr/>
            <p:nvPr/>
          </p:nvSpPr>
          <p:spPr>
            <a:xfrm>
              <a:off x="6396242" y="2017511"/>
              <a:ext cx="2599055" cy="1297305"/>
            </a:xfrm>
            <a:custGeom>
              <a:avLst/>
              <a:gdLst/>
              <a:ahLst/>
              <a:cxnLst/>
              <a:rect l="l" t="t" r="r" b="b"/>
              <a:pathLst>
                <a:path w="2599054" h="1297304">
                  <a:moveTo>
                    <a:pt x="2598956" y="0"/>
                  </a:moveTo>
                  <a:lnTo>
                    <a:pt x="0" y="0"/>
                  </a:lnTo>
                  <a:lnTo>
                    <a:pt x="0" y="1297144"/>
                  </a:lnTo>
                  <a:lnTo>
                    <a:pt x="2598956" y="1297144"/>
                  </a:lnTo>
                  <a:lnTo>
                    <a:pt x="259895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396242" y="2017511"/>
              <a:ext cx="2599055" cy="1297305"/>
            </a:xfrm>
            <a:custGeom>
              <a:avLst/>
              <a:gdLst/>
              <a:ahLst/>
              <a:cxnLst/>
              <a:rect l="l" t="t" r="r" b="b"/>
              <a:pathLst>
                <a:path w="2599054" h="1297304">
                  <a:moveTo>
                    <a:pt x="0" y="1297144"/>
                  </a:moveTo>
                  <a:lnTo>
                    <a:pt x="2598956" y="1297144"/>
                  </a:lnTo>
                  <a:lnTo>
                    <a:pt x="2598956" y="0"/>
                  </a:lnTo>
                  <a:lnTo>
                    <a:pt x="0" y="0"/>
                  </a:lnTo>
                  <a:lnTo>
                    <a:pt x="0" y="1297144"/>
                  </a:lnTo>
                  <a:close/>
                </a:path>
              </a:pathLst>
            </a:custGeom>
            <a:ln w="471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6419801" y="2027857"/>
            <a:ext cx="2552065" cy="2813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542925">
              <a:lnSpc>
                <a:spcPct val="100000"/>
              </a:lnSpc>
              <a:spcBef>
                <a:spcPts val="125"/>
              </a:spcBef>
            </a:pPr>
            <a:r>
              <a:rPr sz="1650" b="1" spc="20" dirty="0">
                <a:latin typeface="Times New Roman"/>
                <a:cs typeface="Times New Roman"/>
              </a:rPr>
              <a:t>SOURCE_LIST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419801" y="2428738"/>
            <a:ext cx="2552065" cy="70548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46990" marR="876300">
              <a:lnSpc>
                <a:spcPct val="84400"/>
              </a:lnSpc>
              <a:spcBef>
                <a:spcPts val="434"/>
              </a:spcBef>
            </a:pPr>
            <a:r>
              <a:rPr sz="1650" spc="-5" dirty="0">
                <a:latin typeface="Times New Roman"/>
                <a:cs typeface="Times New Roman"/>
              </a:rPr>
              <a:t>People: </a:t>
            </a:r>
            <a:r>
              <a:rPr sz="1650" spc="-10" dirty="0">
                <a:latin typeface="Times New Roman"/>
                <a:cs typeface="Times New Roman"/>
              </a:rPr>
              <a:t>TEXT  </a:t>
            </a:r>
            <a:r>
              <a:rPr sz="1650" spc="5" dirty="0">
                <a:latin typeface="Times New Roman"/>
                <a:cs typeface="Times New Roman"/>
              </a:rPr>
              <a:t>Documents: </a:t>
            </a:r>
            <a:r>
              <a:rPr sz="1650" spc="-10" dirty="0">
                <a:latin typeface="Times New Roman"/>
                <a:cs typeface="Times New Roman"/>
              </a:rPr>
              <a:t>TEXT  </a:t>
            </a:r>
            <a:r>
              <a:rPr sz="1650" spc="10" dirty="0">
                <a:latin typeface="Times New Roman"/>
                <a:cs typeface="Times New Roman"/>
              </a:rPr>
              <a:t>Reqs:</a:t>
            </a:r>
            <a:r>
              <a:rPr sz="1650" spc="15" dirty="0">
                <a:latin typeface="Times New Roman"/>
                <a:cs typeface="Times New Roman"/>
              </a:rPr>
              <a:t> </a:t>
            </a:r>
            <a:r>
              <a:rPr sz="1650" spc="10" dirty="0">
                <a:latin typeface="Times New Roman"/>
                <a:cs typeface="Times New Roman"/>
              </a:rPr>
              <a:t>REQ_LIST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396241" y="2335515"/>
            <a:ext cx="2599055" cy="23495"/>
          </a:xfrm>
          <a:custGeom>
            <a:avLst/>
            <a:gdLst/>
            <a:ahLst/>
            <a:cxnLst/>
            <a:rect l="l" t="t" r="r" b="b"/>
            <a:pathLst>
              <a:path w="2599054" h="23494">
                <a:moveTo>
                  <a:pt x="0" y="23488"/>
                </a:moveTo>
                <a:lnTo>
                  <a:pt x="2598957" y="23488"/>
                </a:lnTo>
                <a:lnTo>
                  <a:pt x="2598957" y="0"/>
                </a:lnTo>
                <a:lnTo>
                  <a:pt x="0" y="0"/>
                </a:lnTo>
                <a:lnTo>
                  <a:pt x="0" y="234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5" name="object 15"/>
          <p:cNvGrpSpPr/>
          <p:nvPr/>
        </p:nvGrpSpPr>
        <p:grpSpPr>
          <a:xfrm>
            <a:off x="6372681" y="3456721"/>
            <a:ext cx="2646680" cy="1345565"/>
            <a:chOff x="6372681" y="3456721"/>
            <a:chExt cx="2646680" cy="1345565"/>
          </a:xfrm>
        </p:grpSpPr>
        <p:sp>
          <p:nvSpPr>
            <p:cNvPr id="16" name="object 16"/>
            <p:cNvSpPr/>
            <p:nvPr/>
          </p:nvSpPr>
          <p:spPr>
            <a:xfrm>
              <a:off x="6396241" y="3480281"/>
              <a:ext cx="2599055" cy="1297940"/>
            </a:xfrm>
            <a:custGeom>
              <a:avLst/>
              <a:gdLst/>
              <a:ahLst/>
              <a:cxnLst/>
              <a:rect l="l" t="t" r="r" b="b"/>
              <a:pathLst>
                <a:path w="2599054" h="1297939">
                  <a:moveTo>
                    <a:pt x="2598956" y="0"/>
                  </a:moveTo>
                  <a:lnTo>
                    <a:pt x="0" y="0"/>
                  </a:lnTo>
                  <a:lnTo>
                    <a:pt x="0" y="1297920"/>
                  </a:lnTo>
                  <a:lnTo>
                    <a:pt x="2598956" y="1297920"/>
                  </a:lnTo>
                  <a:lnTo>
                    <a:pt x="259895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396241" y="3480281"/>
              <a:ext cx="2599055" cy="1297940"/>
            </a:xfrm>
            <a:custGeom>
              <a:avLst/>
              <a:gdLst/>
              <a:ahLst/>
              <a:cxnLst/>
              <a:rect l="l" t="t" r="r" b="b"/>
              <a:pathLst>
                <a:path w="2599054" h="1297939">
                  <a:moveTo>
                    <a:pt x="0" y="1297920"/>
                  </a:moveTo>
                  <a:lnTo>
                    <a:pt x="2598956" y="1297920"/>
                  </a:lnTo>
                  <a:lnTo>
                    <a:pt x="2598956" y="0"/>
                  </a:lnTo>
                  <a:lnTo>
                    <a:pt x="0" y="0"/>
                  </a:lnTo>
                  <a:lnTo>
                    <a:pt x="0" y="1297920"/>
                  </a:lnTo>
                  <a:close/>
                </a:path>
              </a:pathLst>
            </a:custGeom>
            <a:ln w="471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396241" y="3751431"/>
              <a:ext cx="2599055" cy="23495"/>
            </a:xfrm>
            <a:custGeom>
              <a:avLst/>
              <a:gdLst/>
              <a:ahLst/>
              <a:cxnLst/>
              <a:rect l="l" t="t" r="r" b="b"/>
              <a:pathLst>
                <a:path w="2599054" h="23495">
                  <a:moveTo>
                    <a:pt x="0" y="23488"/>
                  </a:moveTo>
                  <a:lnTo>
                    <a:pt x="2598957" y="23488"/>
                  </a:lnTo>
                  <a:lnTo>
                    <a:pt x="2598957" y="0"/>
                  </a:lnTo>
                  <a:lnTo>
                    <a:pt x="0" y="0"/>
                  </a:lnTo>
                  <a:lnTo>
                    <a:pt x="0" y="2348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6419801" y="3442998"/>
            <a:ext cx="2552065" cy="2813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77825">
              <a:lnSpc>
                <a:spcPct val="100000"/>
              </a:lnSpc>
              <a:spcBef>
                <a:spcPts val="125"/>
              </a:spcBef>
            </a:pPr>
            <a:r>
              <a:rPr sz="1650" b="1" spc="-25" dirty="0">
                <a:latin typeface="Times New Roman"/>
                <a:cs typeface="Times New Roman"/>
              </a:rPr>
              <a:t>RE</a:t>
            </a:r>
            <a:r>
              <a:rPr sz="1650" b="1" spc="-250" dirty="0">
                <a:latin typeface="Times New Roman"/>
                <a:cs typeface="Times New Roman"/>
              </a:rPr>
              <a:t> </a:t>
            </a:r>
            <a:r>
              <a:rPr sz="1650" b="1" spc="10" dirty="0">
                <a:latin typeface="Times New Roman"/>
                <a:cs typeface="Times New Roman"/>
              </a:rPr>
              <a:t>Q_RATIONALE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419801" y="3844623"/>
            <a:ext cx="2552065" cy="70548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17475" marR="556895">
              <a:lnSpc>
                <a:spcPct val="84400"/>
              </a:lnSpc>
              <a:spcBef>
                <a:spcPts val="434"/>
              </a:spcBef>
            </a:pPr>
            <a:r>
              <a:rPr sz="1650" dirty="0">
                <a:latin typeface="Times New Roman"/>
                <a:cs typeface="Times New Roman"/>
              </a:rPr>
              <a:t>Rationale: </a:t>
            </a:r>
            <a:r>
              <a:rPr sz="1650" spc="-5" dirty="0">
                <a:latin typeface="Times New Roman"/>
                <a:cs typeface="Times New Roman"/>
              </a:rPr>
              <a:t>TEXT  </a:t>
            </a:r>
            <a:r>
              <a:rPr sz="1650" spc="10" dirty="0">
                <a:latin typeface="Times New Roman"/>
                <a:cs typeface="Times New Roman"/>
              </a:rPr>
              <a:t>Diagrams:</a:t>
            </a:r>
            <a:r>
              <a:rPr sz="1650" spc="-35" dirty="0">
                <a:latin typeface="Times New Roman"/>
                <a:cs typeface="Times New Roman"/>
              </a:rPr>
              <a:t> </a:t>
            </a:r>
            <a:r>
              <a:rPr sz="1650" dirty="0">
                <a:latin typeface="Times New Roman"/>
                <a:cs typeface="Times New Roman"/>
              </a:rPr>
              <a:t>GRAPHIC  </a:t>
            </a:r>
            <a:r>
              <a:rPr sz="1650" spc="20" dirty="0">
                <a:latin typeface="Times New Roman"/>
                <a:cs typeface="Times New Roman"/>
              </a:rPr>
              <a:t>Photos:</a:t>
            </a:r>
            <a:r>
              <a:rPr sz="1650" spc="-150" dirty="0">
                <a:latin typeface="Times New Roman"/>
                <a:cs typeface="Times New Roman"/>
              </a:rPr>
              <a:t> </a:t>
            </a:r>
            <a:r>
              <a:rPr sz="1650" spc="10" dirty="0">
                <a:latin typeface="Times New Roman"/>
                <a:cs typeface="Times New Roman"/>
              </a:rPr>
              <a:t>PICTURE</a:t>
            </a:r>
            <a:endParaRPr sz="1650">
              <a:latin typeface="Times New Roman"/>
              <a:cs typeface="Times New Roman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134469" y="1969711"/>
            <a:ext cx="2623185" cy="1345565"/>
            <a:chOff x="134469" y="1969711"/>
            <a:chExt cx="2623185" cy="1345565"/>
          </a:xfrm>
        </p:grpSpPr>
        <p:sp>
          <p:nvSpPr>
            <p:cNvPr id="22" name="object 22"/>
            <p:cNvSpPr/>
            <p:nvPr/>
          </p:nvSpPr>
          <p:spPr>
            <a:xfrm>
              <a:off x="158030" y="1993272"/>
              <a:ext cx="2576195" cy="1297940"/>
            </a:xfrm>
            <a:custGeom>
              <a:avLst/>
              <a:gdLst/>
              <a:ahLst/>
              <a:cxnLst/>
              <a:rect l="l" t="t" r="r" b="b"/>
              <a:pathLst>
                <a:path w="2576195" h="1297939">
                  <a:moveTo>
                    <a:pt x="2575902" y="0"/>
                  </a:moveTo>
                  <a:lnTo>
                    <a:pt x="0" y="0"/>
                  </a:lnTo>
                  <a:lnTo>
                    <a:pt x="0" y="1297920"/>
                  </a:lnTo>
                  <a:lnTo>
                    <a:pt x="2575902" y="1297920"/>
                  </a:lnTo>
                  <a:lnTo>
                    <a:pt x="257590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58030" y="1993272"/>
              <a:ext cx="2576195" cy="1297940"/>
            </a:xfrm>
            <a:custGeom>
              <a:avLst/>
              <a:gdLst/>
              <a:ahLst/>
              <a:cxnLst/>
              <a:rect l="l" t="t" r="r" b="b"/>
              <a:pathLst>
                <a:path w="2576195" h="1297939">
                  <a:moveTo>
                    <a:pt x="0" y="1297920"/>
                  </a:moveTo>
                  <a:lnTo>
                    <a:pt x="2575902" y="1297920"/>
                  </a:lnTo>
                  <a:lnTo>
                    <a:pt x="2575902" y="0"/>
                  </a:lnTo>
                  <a:lnTo>
                    <a:pt x="0" y="0"/>
                  </a:lnTo>
                  <a:lnTo>
                    <a:pt x="0" y="1297920"/>
                  </a:lnTo>
                  <a:close/>
                </a:path>
              </a:pathLst>
            </a:custGeom>
            <a:ln w="4711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58030" y="2265189"/>
              <a:ext cx="2576195" cy="23495"/>
            </a:xfrm>
            <a:custGeom>
              <a:avLst/>
              <a:gdLst/>
              <a:ahLst/>
              <a:cxnLst/>
              <a:rect l="l" t="t" r="r" b="b"/>
              <a:pathLst>
                <a:path w="2576195" h="23494">
                  <a:moveTo>
                    <a:pt x="0" y="23488"/>
                  </a:moveTo>
                  <a:lnTo>
                    <a:pt x="2575893" y="23488"/>
                  </a:lnTo>
                  <a:lnTo>
                    <a:pt x="2575893" y="0"/>
                  </a:lnTo>
                  <a:lnTo>
                    <a:pt x="0" y="0"/>
                  </a:lnTo>
                  <a:lnTo>
                    <a:pt x="0" y="2348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5" name="object 25"/>
          <p:cNvGrpSpPr/>
          <p:nvPr/>
        </p:nvGrpSpPr>
        <p:grpSpPr>
          <a:xfrm>
            <a:off x="111400" y="3456720"/>
            <a:ext cx="2622550" cy="1345565"/>
            <a:chOff x="111400" y="3456720"/>
            <a:chExt cx="2622550" cy="1345565"/>
          </a:xfrm>
        </p:grpSpPr>
        <p:sp>
          <p:nvSpPr>
            <p:cNvPr id="26" name="object 26"/>
            <p:cNvSpPr/>
            <p:nvPr/>
          </p:nvSpPr>
          <p:spPr>
            <a:xfrm>
              <a:off x="134961" y="3480281"/>
              <a:ext cx="2575560" cy="1297940"/>
            </a:xfrm>
            <a:custGeom>
              <a:avLst/>
              <a:gdLst/>
              <a:ahLst/>
              <a:cxnLst/>
              <a:rect l="l" t="t" r="r" b="b"/>
              <a:pathLst>
                <a:path w="2575560" h="1297939">
                  <a:moveTo>
                    <a:pt x="2575115" y="0"/>
                  </a:moveTo>
                  <a:lnTo>
                    <a:pt x="0" y="0"/>
                  </a:lnTo>
                  <a:lnTo>
                    <a:pt x="0" y="1297920"/>
                  </a:lnTo>
                  <a:lnTo>
                    <a:pt x="2575115" y="1297920"/>
                  </a:lnTo>
                  <a:lnTo>
                    <a:pt x="257511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34961" y="3480281"/>
              <a:ext cx="2575560" cy="1297940"/>
            </a:xfrm>
            <a:custGeom>
              <a:avLst/>
              <a:gdLst/>
              <a:ahLst/>
              <a:cxnLst/>
              <a:rect l="l" t="t" r="r" b="b"/>
              <a:pathLst>
                <a:path w="2575560" h="1297939">
                  <a:moveTo>
                    <a:pt x="0" y="1297920"/>
                  </a:moveTo>
                  <a:lnTo>
                    <a:pt x="2575115" y="1297920"/>
                  </a:lnTo>
                  <a:lnTo>
                    <a:pt x="2575115" y="0"/>
                  </a:lnTo>
                  <a:lnTo>
                    <a:pt x="0" y="0"/>
                  </a:lnTo>
                  <a:lnTo>
                    <a:pt x="0" y="1297920"/>
                  </a:lnTo>
                  <a:close/>
                </a:path>
              </a:pathLst>
            </a:custGeom>
            <a:ln w="4711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34961" y="3751431"/>
              <a:ext cx="2575560" cy="23495"/>
            </a:xfrm>
            <a:custGeom>
              <a:avLst/>
              <a:gdLst/>
              <a:ahLst/>
              <a:cxnLst/>
              <a:rect l="l" t="t" r="r" b="b"/>
              <a:pathLst>
                <a:path w="2575560" h="23495">
                  <a:moveTo>
                    <a:pt x="0" y="23488"/>
                  </a:moveTo>
                  <a:lnTo>
                    <a:pt x="2575120" y="23488"/>
                  </a:lnTo>
                  <a:lnTo>
                    <a:pt x="2575120" y="0"/>
                  </a:lnTo>
                  <a:lnTo>
                    <a:pt x="0" y="0"/>
                  </a:lnTo>
                  <a:lnTo>
                    <a:pt x="0" y="2348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158522" y="3442998"/>
            <a:ext cx="2528570" cy="2813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755650">
              <a:lnSpc>
                <a:spcPct val="100000"/>
              </a:lnSpc>
              <a:spcBef>
                <a:spcPts val="125"/>
              </a:spcBef>
            </a:pPr>
            <a:r>
              <a:rPr sz="1650" b="1" spc="-25" dirty="0">
                <a:latin typeface="Times New Roman"/>
                <a:cs typeface="Times New Roman"/>
              </a:rPr>
              <a:t>RE</a:t>
            </a:r>
            <a:r>
              <a:rPr sz="1650" b="1" spc="-254" dirty="0">
                <a:latin typeface="Times New Roman"/>
                <a:cs typeface="Times New Roman"/>
              </a:rPr>
              <a:t> </a:t>
            </a:r>
            <a:r>
              <a:rPr sz="1650" b="1" spc="15" dirty="0">
                <a:latin typeface="Times New Roman"/>
                <a:cs typeface="Times New Roman"/>
              </a:rPr>
              <a:t>Q_LIST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26</a:t>
            </a:fld>
            <a:endParaRPr spc="-5" dirty="0"/>
          </a:p>
        </p:txBody>
      </p:sp>
      <p:sp>
        <p:nvSpPr>
          <p:cNvPr id="30" name="object 30"/>
          <p:cNvSpPr txBox="1"/>
          <p:nvPr/>
        </p:nvSpPr>
        <p:spPr>
          <a:xfrm>
            <a:off x="158522" y="3821192"/>
            <a:ext cx="2528570" cy="9182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46990">
              <a:lnSpc>
                <a:spcPts val="1825"/>
              </a:lnSpc>
              <a:spcBef>
                <a:spcPts val="125"/>
              </a:spcBef>
            </a:pPr>
            <a:r>
              <a:rPr sz="1650" spc="-15" dirty="0">
                <a:latin typeface="Times New Roman"/>
                <a:cs typeface="Times New Roman"/>
              </a:rPr>
              <a:t>Req:</a:t>
            </a:r>
            <a:r>
              <a:rPr sz="1650" spc="35" dirty="0">
                <a:latin typeface="Times New Roman"/>
                <a:cs typeface="Times New Roman"/>
              </a:rPr>
              <a:t> </a:t>
            </a:r>
            <a:r>
              <a:rPr sz="1650" spc="15" dirty="0">
                <a:latin typeface="Times New Roman"/>
                <a:cs typeface="Times New Roman"/>
              </a:rPr>
              <a:t>REQUIREMENT</a:t>
            </a:r>
            <a:endParaRPr sz="1650">
              <a:latin typeface="Times New Roman"/>
              <a:cs typeface="Times New Roman"/>
            </a:endParaRPr>
          </a:p>
          <a:p>
            <a:pPr marL="46990" marR="427355">
              <a:lnSpc>
                <a:spcPts val="1670"/>
              </a:lnSpc>
              <a:spcBef>
                <a:spcPts val="160"/>
              </a:spcBef>
            </a:pPr>
            <a:r>
              <a:rPr sz="1650" spc="5" dirty="0">
                <a:latin typeface="Times New Roman"/>
                <a:cs typeface="Times New Roman"/>
              </a:rPr>
              <a:t>Description: </a:t>
            </a:r>
            <a:r>
              <a:rPr sz="1650" spc="-5" dirty="0">
                <a:latin typeface="Times New Roman"/>
                <a:cs typeface="Times New Roman"/>
              </a:rPr>
              <a:t>TEXT  </a:t>
            </a:r>
            <a:r>
              <a:rPr sz="1650" spc="-10" dirty="0">
                <a:latin typeface="Times New Roman"/>
                <a:cs typeface="Times New Roman"/>
              </a:rPr>
              <a:t>Next:</a:t>
            </a:r>
            <a:r>
              <a:rPr sz="1650" spc="-30" dirty="0">
                <a:latin typeface="Times New Roman"/>
                <a:cs typeface="Times New Roman"/>
              </a:rPr>
              <a:t> </a:t>
            </a:r>
            <a:r>
              <a:rPr sz="1650" spc="15" dirty="0">
                <a:latin typeface="Times New Roman"/>
                <a:cs typeface="Times New Roman"/>
              </a:rPr>
              <a:t>REQUIREMENT</a:t>
            </a:r>
            <a:endParaRPr sz="1650">
              <a:latin typeface="Times New Roman"/>
              <a:cs typeface="Times New Roman"/>
            </a:endParaRPr>
          </a:p>
          <a:p>
            <a:pPr marL="897255">
              <a:lnSpc>
                <a:spcPts val="1675"/>
              </a:lnSpc>
            </a:pPr>
            <a:r>
              <a:rPr sz="1650" spc="10" dirty="0">
                <a:latin typeface="Times New Roman"/>
                <a:cs typeface="Times New Roman"/>
              </a:rPr>
              <a:t>|</a:t>
            </a:r>
            <a:r>
              <a:rPr sz="1650" spc="-15" dirty="0">
                <a:latin typeface="Times New Roman"/>
                <a:cs typeface="Times New Roman"/>
              </a:rPr>
              <a:t> </a:t>
            </a:r>
            <a:r>
              <a:rPr sz="1650" spc="40" dirty="0">
                <a:latin typeface="Times New Roman"/>
                <a:cs typeface="Times New Roman"/>
              </a:rPr>
              <a:t>NULL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81591" y="1956756"/>
            <a:ext cx="2529205" cy="2813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590550">
              <a:lnSpc>
                <a:spcPct val="100000"/>
              </a:lnSpc>
              <a:spcBef>
                <a:spcPts val="125"/>
              </a:spcBef>
            </a:pPr>
            <a:r>
              <a:rPr sz="1650" b="1" spc="15" dirty="0">
                <a:latin typeface="Times New Roman"/>
                <a:cs typeface="Times New Roman"/>
              </a:rPr>
              <a:t>SYS_MODELS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81591" y="2357637"/>
            <a:ext cx="2529205" cy="706120"/>
          </a:xfrm>
          <a:prstGeom prst="rect">
            <a:avLst/>
          </a:prstGeom>
        </p:spPr>
        <p:txBody>
          <a:bodyPr vert="horz" wrap="square" lIns="0" tIns="55880" rIns="0" bIns="0" rtlCol="0">
            <a:spAutoFit/>
          </a:bodyPr>
          <a:lstStyle/>
          <a:p>
            <a:pPr marL="142240" marR="380365">
              <a:lnSpc>
                <a:spcPts val="1670"/>
              </a:lnSpc>
              <a:spcBef>
                <a:spcPts val="440"/>
              </a:spcBef>
            </a:pPr>
            <a:r>
              <a:rPr sz="1650" spc="-10" dirty="0">
                <a:latin typeface="Times New Roman"/>
                <a:cs typeface="Times New Roman"/>
              </a:rPr>
              <a:t>Model: </a:t>
            </a:r>
            <a:r>
              <a:rPr sz="1650" spc="35" dirty="0">
                <a:latin typeface="Times New Roman"/>
                <a:cs typeface="Times New Roman"/>
              </a:rPr>
              <a:t>MODEL  </a:t>
            </a:r>
            <a:r>
              <a:rPr sz="1650" spc="5" dirty="0">
                <a:latin typeface="Times New Roman"/>
                <a:cs typeface="Times New Roman"/>
              </a:rPr>
              <a:t>Description: </a:t>
            </a:r>
            <a:r>
              <a:rPr sz="1650" spc="-5" dirty="0">
                <a:latin typeface="Times New Roman"/>
                <a:cs typeface="Times New Roman"/>
              </a:rPr>
              <a:t>TEXT  </a:t>
            </a:r>
            <a:r>
              <a:rPr sz="1650" spc="-10" dirty="0">
                <a:latin typeface="Times New Roman"/>
                <a:cs typeface="Times New Roman"/>
              </a:rPr>
              <a:t>Next: </a:t>
            </a:r>
            <a:r>
              <a:rPr sz="1650" spc="35" dirty="0">
                <a:latin typeface="Times New Roman"/>
                <a:cs typeface="Times New Roman"/>
              </a:rPr>
              <a:t>MODEL </a:t>
            </a:r>
            <a:r>
              <a:rPr sz="1650" spc="10" dirty="0">
                <a:latin typeface="Times New Roman"/>
                <a:cs typeface="Times New Roman"/>
              </a:rPr>
              <a:t>|</a:t>
            </a:r>
            <a:r>
              <a:rPr sz="1650" spc="-215" dirty="0">
                <a:latin typeface="Times New Roman"/>
                <a:cs typeface="Times New Roman"/>
              </a:rPr>
              <a:t> </a:t>
            </a:r>
            <a:r>
              <a:rPr sz="1650" spc="40" dirty="0">
                <a:latin typeface="Times New Roman"/>
                <a:cs typeface="Times New Roman"/>
              </a:rPr>
              <a:t>NULL</a:t>
            </a:r>
            <a:endParaRPr sz="16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0413" y="275336"/>
            <a:ext cx="29578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Requirements</a:t>
            </a:r>
            <a:r>
              <a:rPr spc="-30" dirty="0"/>
              <a:t> </a:t>
            </a:r>
            <a:r>
              <a:rPr spc="-5" dirty="0"/>
              <a:t>Status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27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153415" y="1167129"/>
            <a:ext cx="8446770" cy="4975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Clr>
                <a:srgbClr val="CCCC99"/>
              </a:buClr>
              <a:buSzPct val="69642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800" spc="-5" dirty="0">
                <a:latin typeface="Arial"/>
                <a:cs typeface="Arial"/>
              </a:rPr>
              <a:t>Help manage the </a:t>
            </a:r>
            <a:r>
              <a:rPr sz="2800" dirty="0">
                <a:latin typeface="Arial"/>
                <a:cs typeface="Arial"/>
              </a:rPr>
              <a:t>requirement</a:t>
            </a:r>
            <a:r>
              <a:rPr sz="2800" spc="6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lifecycle</a:t>
            </a:r>
            <a:endParaRPr sz="28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590"/>
              </a:spcBef>
              <a:buClr>
                <a:srgbClr val="96CDCC"/>
              </a:buClr>
              <a:buSzPct val="150000"/>
              <a:buChar char="•"/>
              <a:tabLst>
                <a:tab pos="756920" algn="l"/>
              </a:tabLst>
            </a:pPr>
            <a:r>
              <a:rPr sz="2400" spc="-5" dirty="0">
                <a:latin typeface="Arial"/>
                <a:cs typeface="Arial"/>
              </a:rPr>
              <a:t>Their number and nature depend on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process in</a:t>
            </a:r>
            <a:r>
              <a:rPr sz="2400" spc="12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place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60"/>
              </a:spcBef>
              <a:buClr>
                <a:srgbClr val="CCCC99"/>
              </a:buClr>
              <a:buSzPct val="69642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800" spc="-5" dirty="0">
                <a:latin typeface="Arial"/>
                <a:cs typeface="Arial"/>
              </a:rPr>
              <a:t>Example of a </a:t>
            </a:r>
            <a:r>
              <a:rPr sz="2800" dirty="0">
                <a:latin typeface="Arial"/>
                <a:cs typeface="Arial"/>
              </a:rPr>
              <a:t>set </a:t>
            </a:r>
            <a:r>
              <a:rPr sz="2800" spc="-5" dirty="0">
                <a:latin typeface="Arial"/>
                <a:cs typeface="Arial"/>
              </a:rPr>
              <a:t>of</a:t>
            </a:r>
            <a:r>
              <a:rPr sz="2800" spc="2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statuses:</a:t>
            </a:r>
            <a:endParaRPr sz="28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595"/>
              </a:spcBef>
              <a:buClr>
                <a:srgbClr val="96CDCC"/>
              </a:buClr>
              <a:buSzPct val="150000"/>
              <a:buChar char="•"/>
              <a:tabLst>
                <a:tab pos="756920" algn="l"/>
              </a:tabLst>
            </a:pP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Proposed</a:t>
            </a:r>
            <a:r>
              <a:rPr sz="2400" spc="-5" dirty="0">
                <a:latin typeface="Arial"/>
                <a:cs typeface="Arial"/>
              </a:rPr>
              <a:t>: by some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stakeholder</a:t>
            </a:r>
            <a:endParaRPr sz="24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575"/>
              </a:spcBef>
              <a:buClr>
                <a:srgbClr val="96CDCC"/>
              </a:buClr>
              <a:buSzPct val="150000"/>
              <a:buChar char="•"/>
              <a:tabLst>
                <a:tab pos="756920" algn="l"/>
              </a:tabLst>
            </a:pP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Approved</a:t>
            </a:r>
            <a:r>
              <a:rPr sz="2400" spc="-5" dirty="0">
                <a:latin typeface="Arial"/>
                <a:cs typeface="Arial"/>
              </a:rPr>
              <a:t>: </a:t>
            </a:r>
            <a:r>
              <a:rPr sz="2400" dirty="0">
                <a:latin typeface="Arial"/>
                <a:cs typeface="Arial"/>
              </a:rPr>
              <a:t>part of </a:t>
            </a:r>
            <a:r>
              <a:rPr sz="2400" spc="-5" dirty="0">
                <a:latin typeface="Arial"/>
                <a:cs typeface="Arial"/>
              </a:rPr>
              <a:t>baseline, </a:t>
            </a:r>
            <a:r>
              <a:rPr sz="2400" dirty="0">
                <a:latin typeface="Arial"/>
                <a:cs typeface="Arial"/>
              </a:rPr>
              <a:t>committed to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implement</a:t>
            </a:r>
            <a:endParaRPr sz="24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575"/>
              </a:spcBef>
              <a:buClr>
                <a:srgbClr val="96CDCC"/>
              </a:buClr>
              <a:buSzPct val="150000"/>
              <a:buChar char="•"/>
              <a:tabLst>
                <a:tab pos="756920" algn="l"/>
              </a:tabLst>
            </a:pP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Rejected</a:t>
            </a:r>
            <a:r>
              <a:rPr sz="2400" spc="-5" dirty="0">
                <a:latin typeface="Arial"/>
                <a:cs typeface="Arial"/>
              </a:rPr>
              <a:t>: </a:t>
            </a:r>
            <a:r>
              <a:rPr sz="2400" dirty="0">
                <a:latin typeface="Arial"/>
                <a:cs typeface="Arial"/>
              </a:rPr>
              <a:t>after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evaluation</a:t>
            </a:r>
            <a:endParaRPr sz="24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580"/>
              </a:spcBef>
              <a:buClr>
                <a:srgbClr val="96CDCC"/>
              </a:buClr>
              <a:buSzPct val="150000"/>
              <a:buChar char="•"/>
              <a:tabLst>
                <a:tab pos="756920" algn="l"/>
              </a:tabLst>
            </a:pP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Implemented</a:t>
            </a:r>
            <a:r>
              <a:rPr sz="2400" spc="-5" dirty="0">
                <a:latin typeface="Arial"/>
                <a:cs typeface="Arial"/>
              </a:rPr>
              <a:t>: designed and</a:t>
            </a:r>
            <a:r>
              <a:rPr sz="2400" spc="4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implemented</a:t>
            </a:r>
            <a:endParaRPr sz="24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575"/>
              </a:spcBef>
              <a:buClr>
                <a:srgbClr val="96CDCC"/>
              </a:buClr>
              <a:buSzPct val="150000"/>
              <a:buChar char="•"/>
              <a:tabLst>
                <a:tab pos="756920" algn="l"/>
              </a:tabLst>
            </a:pP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Verified</a:t>
            </a:r>
            <a:r>
              <a:rPr sz="2400" spc="-5" dirty="0">
                <a:latin typeface="Arial"/>
                <a:cs typeface="Arial"/>
              </a:rPr>
              <a:t>: Relevant </a:t>
            </a:r>
            <a:r>
              <a:rPr sz="2400" dirty="0">
                <a:latin typeface="Arial"/>
                <a:cs typeface="Arial"/>
              </a:rPr>
              <a:t>tests </a:t>
            </a:r>
            <a:r>
              <a:rPr sz="2400" spc="-5" dirty="0">
                <a:latin typeface="Arial"/>
                <a:cs typeface="Arial"/>
              </a:rPr>
              <a:t>have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passed</a:t>
            </a:r>
            <a:endParaRPr sz="24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580"/>
              </a:spcBef>
              <a:buClr>
                <a:srgbClr val="96CDCC"/>
              </a:buClr>
              <a:buSzPct val="150000"/>
              <a:buChar char="•"/>
              <a:tabLst>
                <a:tab pos="756920" algn="l"/>
              </a:tabLst>
            </a:pP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Deleted</a:t>
            </a:r>
            <a:r>
              <a:rPr sz="2400" spc="-5" dirty="0">
                <a:latin typeface="Arial"/>
                <a:cs typeface="Arial"/>
              </a:rPr>
              <a:t>: Removed </a:t>
            </a:r>
            <a:r>
              <a:rPr sz="2400" dirty="0">
                <a:latin typeface="Arial"/>
                <a:cs typeface="Arial"/>
              </a:rPr>
              <a:t>from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list</a:t>
            </a:r>
            <a:endParaRPr sz="2400">
              <a:latin typeface="Arial"/>
              <a:cs typeface="Arial"/>
            </a:endParaRPr>
          </a:p>
          <a:p>
            <a:pPr marL="355600" marR="353060" indent="-342900">
              <a:lnSpc>
                <a:spcPct val="100000"/>
              </a:lnSpc>
              <a:spcBef>
                <a:spcPts val="655"/>
              </a:spcBef>
              <a:buClr>
                <a:srgbClr val="CCCC99"/>
              </a:buClr>
              <a:buSzPct val="69642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800" spc="-5" dirty="0">
                <a:latin typeface="Arial"/>
                <a:cs typeface="Arial"/>
              </a:rPr>
              <a:t>RM includes amongst its </a:t>
            </a:r>
            <a:r>
              <a:rPr sz="2800" dirty="0">
                <a:latin typeface="Arial"/>
                <a:cs typeface="Arial"/>
              </a:rPr>
              <a:t>tasks </a:t>
            </a:r>
            <a:r>
              <a:rPr sz="2800" spc="-5" dirty="0">
                <a:latin typeface="Arial"/>
                <a:cs typeface="Arial"/>
              </a:rPr>
              <a:t>the </a:t>
            </a:r>
            <a:r>
              <a:rPr sz="2800" dirty="0">
                <a:latin typeface="Arial"/>
                <a:cs typeface="Arial"/>
              </a:rPr>
              <a:t>tracking of </a:t>
            </a:r>
            <a:r>
              <a:rPr sz="2800" spc="-5" dirty="0">
                <a:latin typeface="Arial"/>
                <a:cs typeface="Arial"/>
              </a:rPr>
              <a:t>the  </a:t>
            </a:r>
            <a:r>
              <a:rPr sz="2800" dirty="0">
                <a:latin typeface="Arial"/>
                <a:cs typeface="Arial"/>
              </a:rPr>
              <a:t>status </a:t>
            </a:r>
            <a:r>
              <a:rPr sz="2800" spc="-5" dirty="0">
                <a:latin typeface="Arial"/>
                <a:cs typeface="Arial"/>
              </a:rPr>
              <a:t>of all requirements </a:t>
            </a:r>
            <a:r>
              <a:rPr sz="2800" dirty="0">
                <a:latin typeface="Arial"/>
                <a:cs typeface="Arial"/>
              </a:rPr>
              <a:t>during </a:t>
            </a:r>
            <a:r>
              <a:rPr sz="2800" spc="-5" dirty="0">
                <a:latin typeface="Arial"/>
                <a:cs typeface="Arial"/>
              </a:rPr>
              <a:t>the</a:t>
            </a:r>
            <a:r>
              <a:rPr sz="2800" spc="2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project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0413" y="275336"/>
            <a:ext cx="23291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Version</a:t>
            </a:r>
            <a:r>
              <a:rPr spc="-60" dirty="0"/>
              <a:t> </a:t>
            </a:r>
            <a:r>
              <a:rPr dirty="0"/>
              <a:t>Control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28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153415" y="1168653"/>
            <a:ext cx="8505190" cy="5136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CCCC99"/>
              </a:buClr>
              <a:buSzPct val="6875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Another essential aspect </a:t>
            </a:r>
            <a:r>
              <a:rPr sz="2400" dirty="0">
                <a:latin typeface="Arial"/>
                <a:cs typeface="Arial"/>
              </a:rPr>
              <a:t>of </a:t>
            </a:r>
            <a:r>
              <a:rPr sz="2400" spc="-5" dirty="0">
                <a:latin typeface="Arial"/>
                <a:cs typeface="Arial"/>
              </a:rPr>
              <a:t>requirements</a:t>
            </a:r>
            <a:r>
              <a:rPr sz="2400" spc="7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management</a:t>
            </a:r>
            <a:endParaRPr sz="24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484"/>
              </a:spcBef>
              <a:buClr>
                <a:srgbClr val="96CDCC"/>
              </a:buClr>
              <a:buSzPct val="150000"/>
              <a:buChar char="•"/>
              <a:tabLst>
                <a:tab pos="756920" algn="l"/>
              </a:tabLst>
            </a:pPr>
            <a:r>
              <a:rPr sz="2000" dirty="0">
                <a:latin typeface="Arial"/>
                <a:cs typeface="Arial"/>
              </a:rPr>
              <a:t>Every version of a requirement needs to be uniquely</a:t>
            </a:r>
            <a:r>
              <a:rPr sz="2000" spc="-19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identified</a:t>
            </a:r>
            <a:endParaRPr sz="2000">
              <a:latin typeface="Arial"/>
              <a:cs typeface="Arial"/>
            </a:endParaRPr>
          </a:p>
          <a:p>
            <a:pPr marL="756285" marR="745490" lvl="1" indent="-287020">
              <a:lnSpc>
                <a:spcPct val="100000"/>
              </a:lnSpc>
              <a:spcBef>
                <a:spcPts val="480"/>
              </a:spcBef>
              <a:buClr>
                <a:srgbClr val="96CDCC"/>
              </a:buClr>
              <a:buSzPct val="150000"/>
              <a:buChar char="•"/>
              <a:tabLst>
                <a:tab pos="756920" algn="l"/>
              </a:tabLst>
            </a:pPr>
            <a:r>
              <a:rPr sz="2000" dirty="0">
                <a:latin typeface="Arial"/>
                <a:cs typeface="Arial"/>
              </a:rPr>
              <a:t>The last version of a requirement must be available to all</a:t>
            </a:r>
            <a:r>
              <a:rPr sz="2000" spc="-19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team  members</a:t>
            </a:r>
            <a:endParaRPr sz="20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Clr>
                <a:srgbClr val="96CDCC"/>
              </a:buClr>
              <a:buSzPct val="150000"/>
              <a:buChar char="•"/>
              <a:tabLst>
                <a:tab pos="756920" algn="l"/>
              </a:tabLst>
            </a:pPr>
            <a:r>
              <a:rPr sz="2000" dirty="0">
                <a:latin typeface="Arial"/>
                <a:cs typeface="Arial"/>
              </a:rPr>
              <a:t>Changes need to be documented and clearly</a:t>
            </a:r>
            <a:r>
              <a:rPr sz="2000" spc="-16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communicated</a:t>
            </a:r>
            <a:endParaRPr sz="2000">
              <a:latin typeface="Arial"/>
              <a:cs typeface="Arial"/>
            </a:endParaRPr>
          </a:p>
          <a:p>
            <a:pPr marL="756285" marR="872490" lvl="1" indent="-287020">
              <a:lnSpc>
                <a:spcPct val="100000"/>
              </a:lnSpc>
              <a:spcBef>
                <a:spcPts val="480"/>
              </a:spcBef>
              <a:buClr>
                <a:srgbClr val="96CDCC"/>
              </a:buClr>
              <a:buSzPct val="150000"/>
              <a:buChar char="•"/>
              <a:tabLst>
                <a:tab pos="756920" algn="l"/>
              </a:tabLst>
            </a:pPr>
            <a:r>
              <a:rPr sz="2000" dirty="0">
                <a:latin typeface="Arial"/>
                <a:cs typeface="Arial"/>
              </a:rPr>
              <a:t>A 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version identifier </a:t>
            </a:r>
            <a:r>
              <a:rPr sz="2000" dirty="0">
                <a:latin typeface="Arial"/>
                <a:cs typeface="Arial"/>
              </a:rPr>
              <a:t>must be updated with </a:t>
            </a:r>
            <a:r>
              <a:rPr sz="2000" spc="-5" dirty="0">
                <a:latin typeface="Arial"/>
                <a:cs typeface="Arial"/>
              </a:rPr>
              <a:t>every </a:t>
            </a:r>
            <a:r>
              <a:rPr sz="2000" dirty="0">
                <a:latin typeface="Arial"/>
                <a:cs typeface="Arial"/>
              </a:rPr>
              <a:t>change to</a:t>
            </a:r>
            <a:r>
              <a:rPr sz="2000" spc="-17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  requirement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lr>
                <a:srgbClr val="CCCC99"/>
              </a:buClr>
              <a:buSzPct val="6875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Requirements documents should</a:t>
            </a:r>
            <a:r>
              <a:rPr sz="2400" spc="5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include</a:t>
            </a:r>
            <a:endParaRPr sz="24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484"/>
              </a:spcBef>
              <a:buClr>
                <a:srgbClr val="96CDCC"/>
              </a:buClr>
              <a:buSzPct val="150000"/>
              <a:buChar char="•"/>
              <a:tabLst>
                <a:tab pos="756920" algn="l"/>
              </a:tabLst>
            </a:pPr>
            <a:r>
              <a:rPr sz="2000" dirty="0">
                <a:latin typeface="Arial"/>
                <a:cs typeface="Arial"/>
              </a:rPr>
              <a:t>A revision history: changes, dates, by whom,</a:t>
            </a:r>
            <a:r>
              <a:rPr sz="2000" spc="-18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why...</a:t>
            </a:r>
            <a:endParaRPr sz="2000">
              <a:latin typeface="Arial"/>
              <a:cs typeface="Arial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480"/>
              </a:spcBef>
              <a:buClr>
                <a:srgbClr val="96CDCC"/>
              </a:buClr>
              <a:buSzPct val="150000"/>
              <a:buChar char="•"/>
              <a:tabLst>
                <a:tab pos="756920" algn="l"/>
              </a:tabLst>
            </a:pPr>
            <a:r>
              <a:rPr sz="2000" dirty="0">
                <a:latin typeface="Arial"/>
                <a:cs typeface="Arial"/>
              </a:rPr>
              <a:t>Standard markers for revisions </a:t>
            </a:r>
            <a:r>
              <a:rPr sz="2000" spc="-5" dirty="0">
                <a:latin typeface="Arial"/>
                <a:cs typeface="Arial"/>
              </a:rPr>
              <a:t>(e.g., </a:t>
            </a:r>
            <a:r>
              <a:rPr sz="2000" dirty="0">
                <a:latin typeface="Arial"/>
                <a:cs typeface="Arial"/>
              </a:rPr>
              <a:t>strikethrough or underlined</a:t>
            </a:r>
            <a:r>
              <a:rPr sz="2000" spc="-2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text,  coloring, line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markers…)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lr>
                <a:srgbClr val="CCCC99"/>
              </a:buClr>
              <a:buSzPct val="6875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Version control tool </a:t>
            </a:r>
            <a:r>
              <a:rPr sz="2400" dirty="0">
                <a:latin typeface="Arial"/>
                <a:cs typeface="Arial"/>
              </a:rPr>
              <a:t>may </a:t>
            </a:r>
            <a:r>
              <a:rPr sz="2400" spc="-10" dirty="0">
                <a:latin typeface="Arial"/>
                <a:cs typeface="Arial"/>
              </a:rPr>
              <a:t>be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used</a:t>
            </a:r>
            <a:endParaRPr sz="24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Clr>
                <a:srgbClr val="96CDCC"/>
              </a:buClr>
              <a:buSzPct val="150000"/>
              <a:buChar char="•"/>
              <a:tabLst>
                <a:tab pos="756920" algn="l"/>
              </a:tabLst>
            </a:pPr>
            <a:r>
              <a:rPr sz="2000" dirty="0">
                <a:latin typeface="Arial"/>
                <a:cs typeface="Arial"/>
              </a:rPr>
              <a:t>To store and manage the revision</a:t>
            </a:r>
            <a:r>
              <a:rPr sz="2000" spc="-1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history</a:t>
            </a:r>
            <a:endParaRPr sz="20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Clr>
                <a:srgbClr val="96CDCC"/>
              </a:buClr>
              <a:buSzPct val="150000"/>
              <a:buChar char="•"/>
              <a:tabLst>
                <a:tab pos="756920" algn="l"/>
              </a:tabLst>
            </a:pPr>
            <a:r>
              <a:rPr sz="2000" dirty="0">
                <a:latin typeface="Arial"/>
                <a:cs typeface="Arial"/>
              </a:rPr>
              <a:t>To store justifications (to add, modify, delete, reject a</a:t>
            </a:r>
            <a:r>
              <a:rPr sz="2000" spc="-20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requirement)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46593" y="6428943"/>
            <a:ext cx="22352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latin typeface="Arial"/>
                <a:cs typeface="Arial"/>
              </a:rPr>
              <a:t>30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9740" y="209169"/>
            <a:ext cx="8208009" cy="47434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3700" marR="836930">
              <a:lnSpc>
                <a:spcPct val="100000"/>
              </a:lnSpc>
              <a:spcBef>
                <a:spcPts val="100"/>
              </a:spcBef>
              <a:tabLst>
                <a:tab pos="1913889" algn="l"/>
              </a:tabLst>
            </a:pPr>
            <a:r>
              <a:rPr sz="24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Chương</a:t>
            </a:r>
            <a:r>
              <a:rPr sz="2400" b="1" spc="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000FF"/>
                </a:solidFill>
                <a:latin typeface="Times New Roman"/>
                <a:cs typeface="Times New Roman"/>
              </a:rPr>
              <a:t>5.	</a:t>
            </a:r>
            <a:r>
              <a:rPr sz="24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Các kỹ thuật nâng </a:t>
            </a:r>
            <a:r>
              <a:rPr sz="2400" b="1" dirty="0">
                <a:solidFill>
                  <a:srgbClr val="0000FF"/>
                </a:solidFill>
                <a:latin typeface="Times New Roman"/>
                <a:cs typeface="Times New Roman"/>
              </a:rPr>
              <a:t>cao chất </a:t>
            </a:r>
            <a:r>
              <a:rPr sz="24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lượng </a:t>
            </a:r>
            <a:r>
              <a:rPr sz="2400" b="1" dirty="0">
                <a:solidFill>
                  <a:srgbClr val="0000FF"/>
                </a:solidFill>
                <a:latin typeface="Times New Roman"/>
                <a:cs typeface="Times New Roman"/>
              </a:rPr>
              <a:t>yêu cầu  </a:t>
            </a:r>
            <a:r>
              <a:rPr sz="24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phần </a:t>
            </a:r>
            <a:r>
              <a:rPr sz="2400" b="1" dirty="0">
                <a:solidFill>
                  <a:srgbClr val="0000FF"/>
                </a:solidFill>
                <a:latin typeface="Times New Roman"/>
                <a:cs typeface="Times New Roman"/>
              </a:rPr>
              <a:t>mềm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0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Clr>
                <a:srgbClr val="CCCC99"/>
              </a:buClr>
              <a:buSzPct val="69354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3100" spc="-5" dirty="0">
                <a:latin typeface="Arial"/>
                <a:cs typeface="Arial"/>
              </a:rPr>
              <a:t>V.1. Kiểm soát thay </a:t>
            </a:r>
            <a:r>
              <a:rPr sz="3100" spc="-10" dirty="0">
                <a:latin typeface="Arial"/>
                <a:cs typeface="Arial"/>
              </a:rPr>
              <a:t>đổi </a:t>
            </a:r>
            <a:r>
              <a:rPr sz="3100" spc="-5" dirty="0">
                <a:latin typeface="Arial"/>
                <a:cs typeface="Arial"/>
              </a:rPr>
              <a:t>yêu cầu </a:t>
            </a:r>
            <a:r>
              <a:rPr sz="3100" spc="-10" dirty="0">
                <a:latin typeface="Arial"/>
                <a:cs typeface="Arial"/>
              </a:rPr>
              <a:t>phần</a:t>
            </a:r>
            <a:r>
              <a:rPr sz="3100" spc="110" dirty="0">
                <a:latin typeface="Arial"/>
                <a:cs typeface="Arial"/>
              </a:rPr>
              <a:t> </a:t>
            </a:r>
            <a:r>
              <a:rPr sz="3100" spc="-5" dirty="0">
                <a:latin typeface="Arial"/>
                <a:cs typeface="Arial"/>
              </a:rPr>
              <a:t>mềm</a:t>
            </a:r>
            <a:endParaRPr sz="3100">
              <a:latin typeface="Arial"/>
              <a:cs typeface="Arial"/>
            </a:endParaRPr>
          </a:p>
          <a:p>
            <a:pPr marL="355600" marR="250825" indent="-342900">
              <a:lnSpc>
                <a:spcPct val="100000"/>
              </a:lnSpc>
              <a:spcBef>
                <a:spcPts val="745"/>
              </a:spcBef>
              <a:buClr>
                <a:srgbClr val="CCCC99"/>
              </a:buClr>
              <a:buSzPct val="69354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3100" spc="-5" dirty="0">
                <a:latin typeface="Arial"/>
                <a:cs typeface="Arial"/>
              </a:rPr>
              <a:t>V.2. </a:t>
            </a:r>
            <a:r>
              <a:rPr sz="3100" spc="-10" dirty="0">
                <a:latin typeface="Arial"/>
                <a:cs typeface="Arial"/>
              </a:rPr>
              <a:t>Các </a:t>
            </a:r>
            <a:r>
              <a:rPr sz="3100" spc="-5" dirty="0">
                <a:latin typeface="Arial"/>
                <a:cs typeface="Arial"/>
              </a:rPr>
              <a:t>thuộc tính chất </a:t>
            </a:r>
            <a:r>
              <a:rPr sz="3100" spc="-10" dirty="0">
                <a:latin typeface="Arial"/>
                <a:cs typeface="Arial"/>
              </a:rPr>
              <a:t>lượng </a:t>
            </a:r>
            <a:r>
              <a:rPr sz="3100" spc="-5" dirty="0">
                <a:latin typeface="Arial"/>
                <a:cs typeface="Arial"/>
              </a:rPr>
              <a:t>của yêu cầu  </a:t>
            </a:r>
            <a:r>
              <a:rPr sz="3100" spc="-10" dirty="0">
                <a:latin typeface="Arial"/>
                <a:cs typeface="Arial"/>
              </a:rPr>
              <a:t>phần</a:t>
            </a:r>
            <a:r>
              <a:rPr sz="3100" spc="20" dirty="0">
                <a:latin typeface="Arial"/>
                <a:cs typeface="Arial"/>
              </a:rPr>
              <a:t> </a:t>
            </a:r>
            <a:r>
              <a:rPr sz="3100" spc="-5" dirty="0">
                <a:latin typeface="Arial"/>
                <a:cs typeface="Arial"/>
              </a:rPr>
              <a:t>mềm</a:t>
            </a:r>
            <a:endParaRPr sz="31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45"/>
              </a:spcBef>
              <a:buClr>
                <a:srgbClr val="CCCC99"/>
              </a:buClr>
              <a:buSzPct val="69354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3100" spc="-5" dirty="0">
                <a:solidFill>
                  <a:srgbClr val="FF0000"/>
                </a:solidFill>
                <a:latin typeface="Arial"/>
                <a:cs typeface="Arial"/>
              </a:rPr>
              <a:t>V.3. Truy </a:t>
            </a:r>
            <a:r>
              <a:rPr sz="3100" spc="-10" dirty="0">
                <a:solidFill>
                  <a:srgbClr val="FF0000"/>
                </a:solidFill>
                <a:latin typeface="Arial"/>
                <a:cs typeface="Arial"/>
              </a:rPr>
              <a:t>hồi </a:t>
            </a:r>
            <a:r>
              <a:rPr sz="3100" spc="-5" dirty="0">
                <a:solidFill>
                  <a:srgbClr val="FF0000"/>
                </a:solidFill>
                <a:latin typeface="Arial"/>
                <a:cs typeface="Arial"/>
              </a:rPr>
              <a:t>yêu cầu </a:t>
            </a:r>
            <a:r>
              <a:rPr sz="3100" spc="-10" dirty="0">
                <a:solidFill>
                  <a:srgbClr val="FF0000"/>
                </a:solidFill>
                <a:latin typeface="Arial"/>
                <a:cs typeface="Arial"/>
              </a:rPr>
              <a:t>phần </a:t>
            </a:r>
            <a:r>
              <a:rPr sz="3100" spc="-5" dirty="0">
                <a:solidFill>
                  <a:srgbClr val="FF0000"/>
                </a:solidFill>
                <a:latin typeface="Arial"/>
                <a:cs typeface="Arial"/>
              </a:rPr>
              <a:t>mềm</a:t>
            </a:r>
            <a:r>
              <a:rPr sz="3100" spc="8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100" spc="-5" dirty="0">
                <a:solidFill>
                  <a:srgbClr val="FF0000"/>
                </a:solidFill>
                <a:latin typeface="Arial"/>
                <a:cs typeface="Arial"/>
              </a:rPr>
              <a:t>(tracing)</a:t>
            </a:r>
            <a:endParaRPr sz="31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45"/>
              </a:spcBef>
              <a:buClr>
                <a:srgbClr val="CCCC99"/>
              </a:buClr>
              <a:buSzPct val="69354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3100" spc="-5" dirty="0">
                <a:latin typeface="Arial"/>
                <a:cs typeface="Arial"/>
              </a:rPr>
              <a:t>V.4. Quản lý thay </a:t>
            </a:r>
            <a:r>
              <a:rPr sz="3100" spc="-10" dirty="0">
                <a:latin typeface="Arial"/>
                <a:cs typeface="Arial"/>
              </a:rPr>
              <a:t>đổi </a:t>
            </a:r>
            <a:r>
              <a:rPr sz="3100" spc="-5" dirty="0">
                <a:latin typeface="Arial"/>
                <a:cs typeface="Arial"/>
              </a:rPr>
              <a:t>yêu cầu </a:t>
            </a:r>
            <a:r>
              <a:rPr sz="3100" spc="-10" dirty="0">
                <a:latin typeface="Arial"/>
                <a:cs typeface="Arial"/>
              </a:rPr>
              <a:t>phần</a:t>
            </a:r>
            <a:r>
              <a:rPr sz="3100" spc="130" dirty="0">
                <a:latin typeface="Arial"/>
                <a:cs typeface="Arial"/>
              </a:rPr>
              <a:t> </a:t>
            </a:r>
            <a:r>
              <a:rPr sz="3100" spc="-5" dirty="0">
                <a:latin typeface="Arial"/>
                <a:cs typeface="Arial"/>
              </a:rPr>
              <a:t>mềm</a:t>
            </a:r>
            <a:endParaRPr sz="31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745"/>
              </a:spcBef>
              <a:buClr>
                <a:srgbClr val="CCCC99"/>
              </a:buClr>
              <a:buSzPct val="69354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3100" spc="-5" dirty="0">
                <a:latin typeface="Arial"/>
                <a:cs typeface="Arial"/>
              </a:rPr>
              <a:t>V.5. Một số công cụ </a:t>
            </a:r>
            <a:r>
              <a:rPr sz="3100" spc="-10" dirty="0">
                <a:latin typeface="Arial"/>
                <a:cs typeface="Arial"/>
              </a:rPr>
              <a:t>quản </a:t>
            </a:r>
            <a:r>
              <a:rPr sz="3100" spc="-5" dirty="0">
                <a:latin typeface="Arial"/>
                <a:cs typeface="Arial"/>
              </a:rPr>
              <a:t>lý thay </a:t>
            </a:r>
            <a:r>
              <a:rPr sz="3100" spc="-10" dirty="0">
                <a:latin typeface="Arial"/>
                <a:cs typeface="Arial"/>
              </a:rPr>
              <a:t>đổi </a:t>
            </a:r>
            <a:r>
              <a:rPr sz="3100" spc="-5" dirty="0">
                <a:latin typeface="Arial"/>
                <a:cs typeface="Arial"/>
              </a:rPr>
              <a:t>yêu cầu  </a:t>
            </a:r>
            <a:r>
              <a:rPr sz="3100" spc="-10" dirty="0">
                <a:latin typeface="Arial"/>
                <a:cs typeface="Arial"/>
              </a:rPr>
              <a:t>phần</a:t>
            </a:r>
            <a:r>
              <a:rPr sz="3100" spc="25" dirty="0">
                <a:latin typeface="Arial"/>
                <a:cs typeface="Arial"/>
              </a:rPr>
              <a:t> </a:t>
            </a:r>
            <a:r>
              <a:rPr sz="3100" spc="-5" dirty="0">
                <a:latin typeface="Arial"/>
                <a:cs typeface="Arial"/>
              </a:rPr>
              <a:t>mềm</a:t>
            </a:r>
            <a:endParaRPr sz="3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5644" y="351485"/>
            <a:ext cx="472059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Quality</a:t>
            </a:r>
            <a:r>
              <a:rPr sz="4000" spc="-45" dirty="0"/>
              <a:t> </a:t>
            </a:r>
            <a:r>
              <a:rPr sz="4000" dirty="0"/>
              <a:t>Requirements</a:t>
            </a:r>
            <a:r>
              <a:rPr sz="3975" baseline="25157" dirty="0"/>
              <a:t>*</a:t>
            </a:r>
            <a:endParaRPr sz="3975" baseline="25157"/>
          </a:p>
        </p:txBody>
      </p:sp>
      <p:sp>
        <p:nvSpPr>
          <p:cNvPr id="3" name="object 3"/>
          <p:cNvSpPr txBox="1"/>
          <p:nvPr/>
        </p:nvSpPr>
        <p:spPr>
          <a:xfrm>
            <a:off x="917244" y="1360678"/>
            <a:ext cx="3847465" cy="46856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55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Product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description</a:t>
            </a:r>
            <a:endParaRPr sz="2400">
              <a:latin typeface="Arial"/>
              <a:cs typeface="Arial"/>
            </a:endParaRPr>
          </a:p>
          <a:p>
            <a:pPr marL="354965" indent="-342900">
              <a:lnSpc>
                <a:spcPts val="2270"/>
              </a:lnSpc>
              <a:buClr>
                <a:srgbClr val="CCCC99"/>
              </a:buClr>
              <a:buSzPct val="69047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100" spc="-5" dirty="0">
                <a:latin typeface="Arial"/>
                <a:cs typeface="Arial"/>
              </a:rPr>
              <a:t>General requirements</a:t>
            </a:r>
            <a:endParaRPr sz="2100">
              <a:latin typeface="Arial"/>
              <a:cs typeface="Arial"/>
            </a:endParaRPr>
          </a:p>
          <a:p>
            <a:pPr marL="354965" indent="-342900">
              <a:lnSpc>
                <a:spcPts val="2270"/>
              </a:lnSpc>
              <a:buClr>
                <a:srgbClr val="CCCC99"/>
              </a:buClr>
              <a:buSzPct val="69047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100" spc="-5" dirty="0">
                <a:latin typeface="Arial"/>
                <a:cs typeface="Arial"/>
              </a:rPr>
              <a:t>Identifications and</a:t>
            </a:r>
            <a:r>
              <a:rPr sz="2100" spc="-20" dirty="0">
                <a:latin typeface="Arial"/>
                <a:cs typeface="Arial"/>
              </a:rPr>
              <a:t> </a:t>
            </a:r>
            <a:r>
              <a:rPr sz="2100" spc="-5" dirty="0">
                <a:latin typeface="Arial"/>
                <a:cs typeface="Arial"/>
              </a:rPr>
              <a:t>indications</a:t>
            </a:r>
            <a:endParaRPr sz="2100">
              <a:latin typeface="Arial"/>
              <a:cs typeface="Arial"/>
            </a:endParaRPr>
          </a:p>
          <a:p>
            <a:pPr marL="354965" indent="-342900">
              <a:lnSpc>
                <a:spcPts val="2270"/>
              </a:lnSpc>
              <a:buClr>
                <a:srgbClr val="CCCC99"/>
              </a:buClr>
              <a:buSzPct val="69047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100" spc="-5" dirty="0">
                <a:latin typeface="Arial"/>
                <a:cs typeface="Arial"/>
              </a:rPr>
              <a:t>Functionality</a:t>
            </a:r>
            <a:endParaRPr sz="2100">
              <a:latin typeface="Arial"/>
              <a:cs typeface="Arial"/>
            </a:endParaRPr>
          </a:p>
          <a:p>
            <a:pPr marL="354965" indent="-342900">
              <a:lnSpc>
                <a:spcPts val="2270"/>
              </a:lnSpc>
              <a:buClr>
                <a:srgbClr val="CCCC99"/>
              </a:buClr>
              <a:buSzPct val="69047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100" spc="-5" dirty="0">
                <a:latin typeface="Arial"/>
                <a:cs typeface="Arial"/>
              </a:rPr>
              <a:t>Reliability</a:t>
            </a:r>
            <a:endParaRPr sz="2100">
              <a:latin typeface="Arial"/>
              <a:cs typeface="Arial"/>
            </a:endParaRPr>
          </a:p>
          <a:p>
            <a:pPr marL="354965" indent="-342900">
              <a:lnSpc>
                <a:spcPts val="2270"/>
              </a:lnSpc>
              <a:buClr>
                <a:srgbClr val="CCCC99"/>
              </a:buClr>
              <a:buSzPct val="69047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100" spc="-5" dirty="0">
                <a:latin typeface="Arial"/>
                <a:cs typeface="Arial"/>
              </a:rPr>
              <a:t>Usability</a:t>
            </a:r>
            <a:endParaRPr sz="2100">
              <a:latin typeface="Arial"/>
              <a:cs typeface="Arial"/>
            </a:endParaRPr>
          </a:p>
          <a:p>
            <a:pPr marL="354965" indent="-342900">
              <a:lnSpc>
                <a:spcPts val="2270"/>
              </a:lnSpc>
              <a:buClr>
                <a:srgbClr val="CCCC99"/>
              </a:buClr>
              <a:buSzPct val="69047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100" dirty="0">
                <a:latin typeface="Arial"/>
                <a:cs typeface="Arial"/>
              </a:rPr>
              <a:t>Efficiency</a:t>
            </a:r>
            <a:endParaRPr sz="2100">
              <a:latin typeface="Arial"/>
              <a:cs typeface="Arial"/>
            </a:endParaRPr>
          </a:p>
          <a:p>
            <a:pPr marL="354965" indent="-342900">
              <a:lnSpc>
                <a:spcPts val="2270"/>
              </a:lnSpc>
              <a:buClr>
                <a:srgbClr val="CCCC99"/>
              </a:buClr>
              <a:buSzPct val="69047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100" spc="-5" dirty="0">
                <a:latin typeface="Arial"/>
                <a:cs typeface="Arial"/>
              </a:rPr>
              <a:t>Maintainability</a:t>
            </a:r>
            <a:endParaRPr sz="2100">
              <a:latin typeface="Arial"/>
              <a:cs typeface="Arial"/>
            </a:endParaRPr>
          </a:p>
          <a:p>
            <a:pPr marL="354965" indent="-342900">
              <a:lnSpc>
                <a:spcPts val="2395"/>
              </a:lnSpc>
              <a:buClr>
                <a:srgbClr val="CCCC99"/>
              </a:buClr>
              <a:buSzPct val="69047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100" spc="-5" dirty="0">
                <a:latin typeface="Arial"/>
                <a:cs typeface="Arial"/>
              </a:rPr>
              <a:t>Portability</a:t>
            </a:r>
            <a:endParaRPr sz="2100">
              <a:latin typeface="Arial"/>
              <a:cs typeface="Arial"/>
            </a:endParaRPr>
          </a:p>
          <a:p>
            <a:pPr marL="12700">
              <a:lnSpc>
                <a:spcPts val="2755"/>
              </a:lnSpc>
              <a:spcBef>
                <a:spcPts val="1440"/>
              </a:spcBef>
            </a:pPr>
            <a:r>
              <a:rPr sz="2400" spc="-5" dirty="0">
                <a:latin typeface="Arial"/>
                <a:cs typeface="Arial"/>
              </a:rPr>
              <a:t>User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Documentation</a:t>
            </a:r>
            <a:endParaRPr sz="2400">
              <a:latin typeface="Arial"/>
              <a:cs typeface="Arial"/>
            </a:endParaRPr>
          </a:p>
          <a:p>
            <a:pPr marL="354965" indent="-342900">
              <a:lnSpc>
                <a:spcPts val="2270"/>
              </a:lnSpc>
              <a:buClr>
                <a:srgbClr val="CCCC99"/>
              </a:buClr>
              <a:buSzPct val="69047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100" spc="-5" dirty="0">
                <a:latin typeface="Arial"/>
                <a:cs typeface="Arial"/>
              </a:rPr>
              <a:t>Completeness</a:t>
            </a:r>
            <a:endParaRPr sz="2100">
              <a:latin typeface="Arial"/>
              <a:cs typeface="Arial"/>
            </a:endParaRPr>
          </a:p>
          <a:p>
            <a:pPr marL="354965" indent="-342900">
              <a:lnSpc>
                <a:spcPts val="2270"/>
              </a:lnSpc>
              <a:buClr>
                <a:srgbClr val="CCCC99"/>
              </a:buClr>
              <a:buSzPct val="69047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100" spc="-5" dirty="0">
                <a:latin typeface="Arial"/>
                <a:cs typeface="Arial"/>
              </a:rPr>
              <a:t>Correctness</a:t>
            </a:r>
            <a:endParaRPr sz="2100">
              <a:latin typeface="Arial"/>
              <a:cs typeface="Arial"/>
            </a:endParaRPr>
          </a:p>
          <a:p>
            <a:pPr marL="354965" indent="-342900">
              <a:lnSpc>
                <a:spcPts val="2270"/>
              </a:lnSpc>
              <a:buClr>
                <a:srgbClr val="CCCC99"/>
              </a:buClr>
              <a:buSzPct val="69047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100" spc="-5" dirty="0">
                <a:latin typeface="Arial"/>
                <a:cs typeface="Arial"/>
              </a:rPr>
              <a:t>Consistency</a:t>
            </a:r>
            <a:endParaRPr sz="2100">
              <a:latin typeface="Arial"/>
              <a:cs typeface="Arial"/>
            </a:endParaRPr>
          </a:p>
          <a:p>
            <a:pPr marL="354965" indent="-342900">
              <a:lnSpc>
                <a:spcPts val="2270"/>
              </a:lnSpc>
              <a:buClr>
                <a:srgbClr val="CCCC99"/>
              </a:buClr>
              <a:buSzPct val="69047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100" spc="-5" dirty="0">
                <a:latin typeface="Arial"/>
                <a:cs typeface="Arial"/>
              </a:rPr>
              <a:t>Understandability</a:t>
            </a:r>
            <a:endParaRPr sz="2100">
              <a:latin typeface="Arial"/>
              <a:cs typeface="Arial"/>
            </a:endParaRPr>
          </a:p>
          <a:p>
            <a:pPr marL="354965" indent="-342900">
              <a:lnSpc>
                <a:spcPts val="2395"/>
              </a:lnSpc>
              <a:buClr>
                <a:srgbClr val="CCCC99"/>
              </a:buClr>
              <a:buSzPct val="69047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100" spc="-5" dirty="0">
                <a:latin typeface="Arial"/>
                <a:cs typeface="Arial"/>
              </a:rPr>
              <a:t>Ease of</a:t>
            </a:r>
            <a:r>
              <a:rPr sz="2100" dirty="0">
                <a:latin typeface="Arial"/>
                <a:cs typeface="Arial"/>
              </a:rPr>
              <a:t> </a:t>
            </a:r>
            <a:r>
              <a:rPr sz="2100" spc="-5" dirty="0">
                <a:latin typeface="Arial"/>
                <a:cs typeface="Arial"/>
              </a:rPr>
              <a:t>overview</a:t>
            </a:r>
            <a:endParaRPr sz="21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566028" y="1321053"/>
            <a:ext cx="2057400" cy="2741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121920" indent="-3429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Programs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and  Data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05"/>
              </a:spcBef>
              <a:buClr>
                <a:srgbClr val="CCCC99"/>
              </a:buClr>
              <a:buSzPct val="69047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100" spc="-5" dirty="0">
                <a:latin typeface="Arial"/>
                <a:cs typeface="Arial"/>
              </a:rPr>
              <a:t>Functionality</a:t>
            </a:r>
            <a:endParaRPr sz="21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lr>
                <a:srgbClr val="CCCC99"/>
              </a:buClr>
              <a:buSzPct val="69047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100" spc="-5" dirty="0">
                <a:latin typeface="Arial"/>
                <a:cs typeface="Arial"/>
              </a:rPr>
              <a:t>Reliability</a:t>
            </a:r>
            <a:endParaRPr sz="21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lr>
                <a:srgbClr val="CCCC99"/>
              </a:buClr>
              <a:buSzPct val="69047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100" spc="-5" dirty="0">
                <a:latin typeface="Arial"/>
                <a:cs typeface="Arial"/>
              </a:rPr>
              <a:t>Usability</a:t>
            </a:r>
            <a:endParaRPr sz="21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lr>
                <a:srgbClr val="CCCC99"/>
              </a:buClr>
              <a:buSzPct val="69047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100" dirty="0">
                <a:latin typeface="Arial"/>
                <a:cs typeface="Arial"/>
              </a:rPr>
              <a:t>Efficiency</a:t>
            </a:r>
            <a:endParaRPr sz="21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Clr>
                <a:srgbClr val="CCCC99"/>
              </a:buClr>
              <a:buSzPct val="69047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100" spc="-5" dirty="0">
                <a:latin typeface="Arial"/>
                <a:cs typeface="Arial"/>
              </a:rPr>
              <a:t>Maintainability</a:t>
            </a:r>
            <a:endParaRPr sz="21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lr>
                <a:srgbClr val="CCCC99"/>
              </a:buClr>
              <a:buSzPct val="69047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100" spc="-5" dirty="0">
                <a:latin typeface="Arial"/>
                <a:cs typeface="Arial"/>
              </a:rPr>
              <a:t>Portability</a:t>
            </a:r>
            <a:endParaRPr sz="21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12028" y="5438343"/>
            <a:ext cx="26593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30480">
              <a:lnSpc>
                <a:spcPct val="100000"/>
              </a:lnSpc>
              <a:spcBef>
                <a:spcPts val="100"/>
              </a:spcBef>
            </a:pPr>
            <a:r>
              <a:rPr sz="2175" b="1" spc="7" baseline="24904" dirty="0">
                <a:solidFill>
                  <a:srgbClr val="000080"/>
                </a:solidFill>
                <a:latin typeface="Arial"/>
                <a:cs typeface="Arial"/>
              </a:rPr>
              <a:t>* </a:t>
            </a:r>
            <a:r>
              <a:rPr sz="1800" dirty="0">
                <a:solidFill>
                  <a:srgbClr val="000080"/>
                </a:solidFill>
                <a:latin typeface="Arial"/>
                <a:cs typeface="Arial"/>
              </a:rPr>
              <a:t>ISO/IEC </a:t>
            </a:r>
            <a:r>
              <a:rPr sz="1800" spc="-30" dirty="0">
                <a:solidFill>
                  <a:srgbClr val="000080"/>
                </a:solidFill>
                <a:latin typeface="Arial"/>
                <a:cs typeface="Arial"/>
              </a:rPr>
              <a:t>12119:</a:t>
            </a:r>
            <a:r>
              <a:rPr sz="1800" spc="-50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0080"/>
                </a:solidFill>
                <a:latin typeface="Arial"/>
                <a:cs typeface="Arial"/>
              </a:rPr>
              <a:t>1994(E)  </a:t>
            </a:r>
            <a:r>
              <a:rPr sz="1800" dirty="0">
                <a:solidFill>
                  <a:srgbClr val="000080"/>
                </a:solidFill>
                <a:latin typeface="Arial"/>
                <a:cs typeface="Arial"/>
              </a:rPr>
              <a:t>(IEEE</a:t>
            </a:r>
            <a:r>
              <a:rPr sz="1800" spc="-20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0080"/>
                </a:solidFill>
                <a:latin typeface="Arial"/>
                <a:cs typeface="Arial"/>
              </a:rPr>
              <a:t>1465-1998)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0413" y="275336"/>
            <a:ext cx="33426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Traceability Quotes</a:t>
            </a:r>
            <a:r>
              <a:rPr spc="-30" dirty="0"/>
              <a:t> </a:t>
            </a:r>
            <a:r>
              <a:rPr dirty="0"/>
              <a:t>(1)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30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89915" y="917828"/>
            <a:ext cx="8846820" cy="43249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19100" marR="68580" indent="-342900">
              <a:lnSpc>
                <a:spcPct val="100000"/>
              </a:lnSpc>
              <a:spcBef>
                <a:spcPts val="105"/>
              </a:spcBef>
              <a:buClr>
                <a:srgbClr val="CCCC99"/>
              </a:buClr>
              <a:buSzPct val="70000"/>
              <a:buFont typeface="Wingdings"/>
              <a:buChar char=""/>
              <a:tabLst>
                <a:tab pos="418465" algn="l"/>
                <a:tab pos="419100" algn="l"/>
              </a:tabLst>
            </a:pPr>
            <a:r>
              <a:rPr sz="2000" dirty="0">
                <a:latin typeface="Arial"/>
                <a:cs typeface="Arial"/>
              </a:rPr>
              <a:t>Requirements traceability refers to the ability to describe and follow </a:t>
            </a:r>
            <a:r>
              <a:rPr sz="2000" spc="-5" dirty="0">
                <a:latin typeface="Arial"/>
                <a:cs typeface="Arial"/>
              </a:rPr>
              <a:t>the</a:t>
            </a:r>
            <a:r>
              <a:rPr sz="2000" spc="-165" dirty="0"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Arial"/>
                <a:cs typeface="Arial"/>
              </a:rPr>
              <a:t>life  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of a requirement</a:t>
            </a:r>
            <a:r>
              <a:rPr sz="2000" dirty="0">
                <a:latin typeface="Arial"/>
                <a:cs typeface="Arial"/>
              </a:rPr>
              <a:t>, in both forwards and backwards direction (i.e., from its  origins, through its development and specification, to its subsequent  deployment and use, and through all periods of ongoing refinement and  </a:t>
            </a:r>
            <a:r>
              <a:rPr sz="2000" spc="-5" dirty="0">
                <a:latin typeface="Arial"/>
                <a:cs typeface="Arial"/>
              </a:rPr>
              <a:t>iteration in any of </a:t>
            </a:r>
            <a:r>
              <a:rPr sz="2000" dirty="0">
                <a:latin typeface="Arial"/>
                <a:cs typeface="Arial"/>
              </a:rPr>
              <a:t>these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phases)”.</a:t>
            </a:r>
            <a:r>
              <a:rPr sz="1950" baseline="25641" dirty="0">
                <a:latin typeface="Arial"/>
                <a:cs typeface="Arial"/>
              </a:rPr>
              <a:t>1</a:t>
            </a:r>
            <a:endParaRPr sz="1950" baseline="25641">
              <a:latin typeface="Arial"/>
              <a:cs typeface="Arial"/>
            </a:endParaRPr>
          </a:p>
          <a:p>
            <a:pPr marL="419100" marR="336550" indent="-342900">
              <a:lnSpc>
                <a:spcPct val="100000"/>
              </a:lnSpc>
              <a:spcBef>
                <a:spcPts val="1680"/>
              </a:spcBef>
              <a:buClr>
                <a:srgbClr val="CCCC99"/>
              </a:buClr>
              <a:buSzPct val="70000"/>
              <a:buFont typeface="Wingdings"/>
              <a:buChar char=""/>
              <a:tabLst>
                <a:tab pos="418465" algn="l"/>
                <a:tab pos="419100" algn="l"/>
              </a:tabLst>
            </a:pPr>
            <a:r>
              <a:rPr sz="2000" dirty="0">
                <a:latin typeface="Arial"/>
                <a:cs typeface="Arial"/>
              </a:rPr>
              <a:t>A software requirements specification is traceable if the 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origin </a:t>
            </a:r>
            <a:r>
              <a:rPr sz="2000" dirty="0">
                <a:latin typeface="Arial"/>
                <a:cs typeface="Arial"/>
              </a:rPr>
              <a:t>of each</a:t>
            </a:r>
            <a:r>
              <a:rPr sz="2000" spc="-204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of  its requirements is clear and if it facilitates the 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referencing </a:t>
            </a:r>
            <a:r>
              <a:rPr sz="2000" dirty="0">
                <a:latin typeface="Arial"/>
                <a:cs typeface="Arial"/>
              </a:rPr>
              <a:t>of each  requirement in future development or enhancement</a:t>
            </a:r>
            <a:r>
              <a:rPr sz="2000" spc="-19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documentation.</a:t>
            </a:r>
            <a:r>
              <a:rPr sz="1950" baseline="25641" dirty="0">
                <a:latin typeface="Arial"/>
                <a:cs typeface="Arial"/>
              </a:rPr>
              <a:t>2</a:t>
            </a:r>
            <a:endParaRPr sz="1950" baseline="25641">
              <a:latin typeface="Arial"/>
              <a:cs typeface="Arial"/>
            </a:endParaRPr>
          </a:p>
          <a:p>
            <a:pPr marL="419100" marR="241935" indent="-342900">
              <a:lnSpc>
                <a:spcPct val="100000"/>
              </a:lnSpc>
              <a:spcBef>
                <a:spcPts val="1685"/>
              </a:spcBef>
              <a:buClr>
                <a:srgbClr val="CCCC99"/>
              </a:buClr>
              <a:buSzPct val="70000"/>
              <a:buFont typeface="Wingdings"/>
              <a:buChar char=""/>
              <a:tabLst>
                <a:tab pos="418465" algn="l"/>
                <a:tab pos="419100" algn="l"/>
              </a:tabLst>
            </a:pPr>
            <a:r>
              <a:rPr sz="2000" dirty="0">
                <a:latin typeface="Arial"/>
                <a:cs typeface="Arial"/>
              </a:rPr>
              <a:t>Traceability gives essential assistance in understanding the</a:t>
            </a:r>
            <a:r>
              <a:rPr sz="2000" spc="-114" dirty="0"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relationships </a:t>
            </a:r>
            <a:r>
              <a:rPr sz="2000" dirty="0">
                <a:latin typeface="Arial"/>
                <a:cs typeface="Arial"/>
              </a:rPr>
              <a:t> that exist within and across software requirements, design, and  implementation.</a:t>
            </a:r>
            <a:r>
              <a:rPr sz="1950" baseline="25641" dirty="0">
                <a:latin typeface="Arial"/>
                <a:cs typeface="Arial"/>
              </a:rPr>
              <a:t>3</a:t>
            </a:r>
            <a:endParaRPr sz="1950" baseline="25641">
              <a:latin typeface="Arial"/>
              <a:cs typeface="Arial"/>
            </a:endParaRPr>
          </a:p>
          <a:p>
            <a:pPr marL="419100" indent="-342900">
              <a:lnSpc>
                <a:spcPct val="100000"/>
              </a:lnSpc>
              <a:spcBef>
                <a:spcPts val="1680"/>
              </a:spcBef>
              <a:buClr>
                <a:srgbClr val="CCCC99"/>
              </a:buClr>
              <a:buSzPct val="70000"/>
              <a:buFont typeface="Wingdings"/>
              <a:buChar char=""/>
              <a:tabLst>
                <a:tab pos="418465" algn="l"/>
                <a:tab pos="419100" algn="l"/>
              </a:tabLst>
            </a:pPr>
            <a:r>
              <a:rPr sz="2000" dirty="0">
                <a:latin typeface="Arial"/>
                <a:cs typeface="Arial"/>
              </a:rPr>
              <a:t>A </a:t>
            </a:r>
            <a:r>
              <a:rPr sz="2000" spc="-5" dirty="0">
                <a:latin typeface="Arial"/>
                <a:cs typeface="Arial"/>
              </a:rPr>
              <a:t>link </a:t>
            </a:r>
            <a:r>
              <a:rPr sz="2000" dirty="0">
                <a:latin typeface="Arial"/>
                <a:cs typeface="Arial"/>
              </a:rPr>
              <a:t>or 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relationship </a:t>
            </a:r>
            <a:r>
              <a:rPr sz="2000" dirty="0">
                <a:latin typeface="Arial"/>
                <a:cs typeface="Arial"/>
              </a:rPr>
              <a:t>defined between</a:t>
            </a:r>
            <a:r>
              <a:rPr sz="2000" spc="-9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entities.</a:t>
            </a:r>
            <a:r>
              <a:rPr sz="1950" baseline="25641" dirty="0">
                <a:latin typeface="Arial"/>
                <a:cs typeface="Arial"/>
              </a:rPr>
              <a:t>4</a:t>
            </a:r>
            <a:endParaRPr sz="1950" baseline="25641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6392" y="6299098"/>
            <a:ext cx="653160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[1] </a:t>
            </a:r>
            <a:r>
              <a:rPr sz="1200" spc="-5" dirty="0">
                <a:latin typeface="Times New Roman"/>
                <a:cs typeface="Times New Roman"/>
              </a:rPr>
              <a:t>Gotel </a:t>
            </a:r>
            <a:r>
              <a:rPr sz="1200" dirty="0">
                <a:latin typeface="Times New Roman"/>
                <a:cs typeface="Times New Roman"/>
              </a:rPr>
              <a:t>&amp; </a:t>
            </a:r>
            <a:r>
              <a:rPr sz="1200" spc="-5" dirty="0">
                <a:latin typeface="Times New Roman"/>
                <a:cs typeface="Times New Roman"/>
              </a:rPr>
              <a:t>Finkelstein, </a:t>
            </a:r>
            <a:r>
              <a:rPr sz="1200" dirty="0">
                <a:latin typeface="Times New Roman"/>
                <a:cs typeface="Times New Roman"/>
              </a:rPr>
              <a:t>1994; [2] </a:t>
            </a:r>
            <a:r>
              <a:rPr sz="1200" spc="-10" dirty="0">
                <a:latin typeface="Times New Roman"/>
                <a:cs typeface="Times New Roman"/>
              </a:rPr>
              <a:t>IEEE </a:t>
            </a:r>
            <a:r>
              <a:rPr sz="1200" spc="-5" dirty="0">
                <a:latin typeface="Times New Roman"/>
                <a:cs typeface="Times New Roman"/>
              </a:rPr>
              <a:t>Standard </a:t>
            </a:r>
            <a:r>
              <a:rPr sz="1200" dirty="0">
                <a:latin typeface="Times New Roman"/>
                <a:cs typeface="Times New Roman"/>
              </a:rPr>
              <a:t>830-1998; [3] </a:t>
            </a:r>
            <a:r>
              <a:rPr sz="1200" spc="-10" dirty="0">
                <a:latin typeface="Times New Roman"/>
                <a:cs typeface="Times New Roman"/>
              </a:rPr>
              <a:t>Palmer, </a:t>
            </a:r>
            <a:r>
              <a:rPr sz="1200" dirty="0">
                <a:latin typeface="Times New Roman"/>
                <a:cs typeface="Times New Roman"/>
              </a:rPr>
              <a:t>2000; [4] </a:t>
            </a:r>
            <a:r>
              <a:rPr sz="1200" spc="-15" dirty="0">
                <a:latin typeface="Times New Roman"/>
                <a:cs typeface="Times New Roman"/>
              </a:rPr>
              <a:t>Watkins </a:t>
            </a:r>
            <a:r>
              <a:rPr sz="1200" spc="-5" dirty="0">
                <a:latin typeface="Times New Roman"/>
                <a:cs typeface="Times New Roman"/>
              </a:rPr>
              <a:t>and Neal,</a:t>
            </a:r>
            <a:r>
              <a:rPr sz="1200" spc="1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1994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0413" y="275336"/>
            <a:ext cx="33426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Traceability Quotes</a:t>
            </a:r>
            <a:r>
              <a:rPr spc="-30" dirty="0"/>
              <a:t> </a:t>
            </a:r>
            <a:r>
              <a:rPr dirty="0"/>
              <a:t>(2)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31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89915" y="848334"/>
            <a:ext cx="8815070" cy="5314315"/>
          </a:xfrm>
          <a:prstGeom prst="rect">
            <a:avLst/>
          </a:prstGeom>
        </p:spPr>
        <p:txBody>
          <a:bodyPr vert="horz" wrap="square" lIns="0" tIns="81915" rIns="0" bIns="0" rtlCol="0">
            <a:spAutoFit/>
          </a:bodyPr>
          <a:lstStyle/>
          <a:p>
            <a:pPr marL="419100" indent="-342900">
              <a:lnSpc>
                <a:spcPct val="100000"/>
              </a:lnSpc>
              <a:spcBef>
                <a:spcPts val="645"/>
              </a:spcBef>
              <a:buClr>
                <a:srgbClr val="CCCC99"/>
              </a:buClr>
              <a:buSzPct val="68750"/>
              <a:buFont typeface="Wingdings"/>
              <a:buChar char=""/>
              <a:tabLst>
                <a:tab pos="418465" algn="l"/>
                <a:tab pos="419100" algn="l"/>
              </a:tabLst>
            </a:pPr>
            <a:r>
              <a:rPr sz="2400" spc="-5" dirty="0">
                <a:latin typeface="Arial"/>
                <a:cs typeface="Arial"/>
              </a:rPr>
              <a:t>Traceability is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often mandated </a:t>
            </a:r>
            <a:r>
              <a:rPr sz="2400" spc="-5" dirty="0">
                <a:latin typeface="Arial"/>
                <a:cs typeface="Arial"/>
              </a:rPr>
              <a:t>by </a:t>
            </a:r>
            <a:r>
              <a:rPr sz="2400" dirty="0">
                <a:latin typeface="Arial"/>
                <a:cs typeface="Arial"/>
              </a:rPr>
              <a:t>contracts </a:t>
            </a:r>
            <a:r>
              <a:rPr sz="2400" spc="-5" dirty="0">
                <a:latin typeface="Arial"/>
                <a:cs typeface="Arial"/>
              </a:rPr>
              <a:t>and</a:t>
            </a:r>
            <a:r>
              <a:rPr sz="2400" spc="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standards.</a:t>
            </a:r>
            <a:r>
              <a:rPr sz="2400" baseline="24305" dirty="0">
                <a:latin typeface="Arial"/>
                <a:cs typeface="Arial"/>
              </a:rPr>
              <a:t>1</a:t>
            </a:r>
            <a:endParaRPr sz="2400" baseline="24305">
              <a:latin typeface="Arial"/>
              <a:cs typeface="Arial"/>
            </a:endParaRPr>
          </a:p>
          <a:p>
            <a:pPr marL="819785" lvl="1" indent="-287020">
              <a:lnSpc>
                <a:spcPct val="100000"/>
              </a:lnSpc>
              <a:spcBef>
                <a:spcPts val="1685"/>
              </a:spcBef>
              <a:buClr>
                <a:srgbClr val="96CDCC"/>
              </a:buClr>
              <a:buSzPct val="150000"/>
              <a:buChar char="•"/>
              <a:tabLst>
                <a:tab pos="820419" algn="l"/>
              </a:tabLst>
            </a:pPr>
            <a:r>
              <a:rPr sz="2000" spc="-5" dirty="0">
                <a:latin typeface="Arial"/>
                <a:cs typeface="Arial"/>
              </a:rPr>
              <a:t>E.g., </a:t>
            </a:r>
            <a:r>
              <a:rPr sz="2000" dirty="0">
                <a:latin typeface="Arial"/>
                <a:cs typeface="Arial"/>
              </a:rPr>
              <a:t>military and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aerospace</a:t>
            </a:r>
            <a:endParaRPr sz="2000">
              <a:latin typeface="Arial"/>
              <a:cs typeface="Arial"/>
            </a:endParaRPr>
          </a:p>
          <a:p>
            <a:pPr marL="419100" indent="-342900">
              <a:lnSpc>
                <a:spcPct val="100000"/>
              </a:lnSpc>
              <a:spcBef>
                <a:spcPts val="1775"/>
              </a:spcBef>
              <a:buClr>
                <a:srgbClr val="CCCC99"/>
              </a:buClr>
              <a:buSzPct val="68750"/>
              <a:buFont typeface="Wingdings"/>
              <a:buChar char=""/>
              <a:tabLst>
                <a:tab pos="418465" algn="l"/>
                <a:tab pos="419100" algn="l"/>
              </a:tabLst>
            </a:pPr>
            <a:r>
              <a:rPr sz="2400" dirty="0">
                <a:latin typeface="Arial"/>
                <a:cs typeface="Arial"/>
              </a:rPr>
              <a:t>One </a:t>
            </a:r>
            <a:r>
              <a:rPr sz="2400" spc="-5" dirty="0">
                <a:latin typeface="Arial"/>
                <a:cs typeface="Arial"/>
              </a:rPr>
              <a:t>cannot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manage </a:t>
            </a:r>
            <a:r>
              <a:rPr sz="2400" spc="-5" dirty="0">
                <a:latin typeface="Arial"/>
                <a:cs typeface="Arial"/>
              </a:rPr>
              <a:t>what cannot </a:t>
            </a:r>
            <a:r>
              <a:rPr sz="2400" dirty="0">
                <a:latin typeface="Arial"/>
                <a:cs typeface="Arial"/>
              </a:rPr>
              <a:t>be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traced.</a:t>
            </a:r>
            <a:r>
              <a:rPr sz="2400" baseline="24305" dirty="0">
                <a:latin typeface="Arial"/>
                <a:cs typeface="Arial"/>
              </a:rPr>
              <a:t>2</a:t>
            </a:r>
            <a:endParaRPr sz="2400" baseline="24305">
              <a:latin typeface="Arial"/>
              <a:cs typeface="Arial"/>
            </a:endParaRPr>
          </a:p>
          <a:p>
            <a:pPr marL="419100" marR="320675" indent="-342900">
              <a:lnSpc>
                <a:spcPct val="100000"/>
              </a:lnSpc>
              <a:spcBef>
                <a:spcPts val="1775"/>
              </a:spcBef>
              <a:buClr>
                <a:srgbClr val="CCCC99"/>
              </a:buClr>
              <a:buSzPct val="68750"/>
              <a:buFont typeface="Wingdings"/>
              <a:buChar char=""/>
              <a:tabLst>
                <a:tab pos="418465" algn="l"/>
                <a:tab pos="419100" algn="l"/>
              </a:tabLst>
            </a:pPr>
            <a:r>
              <a:rPr sz="2400" spc="-5" dirty="0">
                <a:latin typeface="Arial"/>
                <a:cs typeface="Arial"/>
              </a:rPr>
              <a:t>Traceability information helps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assess the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impact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of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changes 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5" dirty="0">
                <a:latin typeface="Arial"/>
                <a:cs typeface="Arial"/>
              </a:rPr>
              <a:t>requirements, connecting these requirements as well as  requirements </a:t>
            </a:r>
            <a:r>
              <a:rPr sz="2400" dirty="0">
                <a:latin typeface="Arial"/>
                <a:cs typeface="Arial"/>
              </a:rPr>
              <a:t>for </a:t>
            </a:r>
            <a:r>
              <a:rPr sz="2400" spc="-5" dirty="0">
                <a:latin typeface="Arial"/>
                <a:cs typeface="Arial"/>
              </a:rPr>
              <a:t>other representations </a:t>
            </a:r>
            <a:r>
              <a:rPr sz="2400" dirty="0">
                <a:latin typeface="Arial"/>
                <a:cs typeface="Arial"/>
              </a:rPr>
              <a:t>of the</a:t>
            </a:r>
            <a:r>
              <a:rPr sz="2400" spc="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system.</a:t>
            </a:r>
            <a:r>
              <a:rPr sz="2400" baseline="24305" dirty="0">
                <a:latin typeface="Arial"/>
                <a:cs typeface="Arial"/>
              </a:rPr>
              <a:t>3</a:t>
            </a:r>
            <a:endParaRPr sz="2400" baseline="24305">
              <a:latin typeface="Arial"/>
              <a:cs typeface="Arial"/>
            </a:endParaRPr>
          </a:p>
          <a:p>
            <a:pPr marL="419100" marR="81280" indent="-342900">
              <a:lnSpc>
                <a:spcPct val="100000"/>
              </a:lnSpc>
              <a:spcBef>
                <a:spcPts val="1780"/>
              </a:spcBef>
              <a:buClr>
                <a:srgbClr val="CCCC99"/>
              </a:buClr>
              <a:buSzPct val="68750"/>
              <a:buFont typeface="Wingdings"/>
              <a:buChar char=""/>
              <a:tabLst>
                <a:tab pos="418465" algn="l"/>
                <a:tab pos="419100" algn="l"/>
              </a:tabLst>
            </a:pPr>
            <a:r>
              <a:rPr sz="2400" spc="-5" dirty="0">
                <a:latin typeface="Arial"/>
                <a:cs typeface="Arial"/>
              </a:rPr>
              <a:t>Traceability is a property </a:t>
            </a:r>
            <a:r>
              <a:rPr sz="2400" dirty="0">
                <a:latin typeface="Arial"/>
                <a:cs typeface="Arial"/>
              </a:rPr>
              <a:t>of </a:t>
            </a:r>
            <a:r>
              <a:rPr sz="2400" spc="-5" dirty="0">
                <a:latin typeface="Arial"/>
                <a:cs typeface="Arial"/>
              </a:rPr>
              <a:t>a </a:t>
            </a:r>
            <a:r>
              <a:rPr sz="2400" dirty="0">
                <a:latin typeface="Arial"/>
                <a:cs typeface="Arial"/>
              </a:rPr>
              <a:t>system </a:t>
            </a:r>
            <a:r>
              <a:rPr sz="2400" spc="-5" dirty="0">
                <a:latin typeface="Arial"/>
                <a:cs typeface="Arial"/>
              </a:rPr>
              <a:t>description technique  </a:t>
            </a:r>
            <a:r>
              <a:rPr sz="2400" dirty="0">
                <a:latin typeface="Arial"/>
                <a:cs typeface="Arial"/>
              </a:rPr>
              <a:t>that </a:t>
            </a:r>
            <a:r>
              <a:rPr sz="2400" spc="-5" dirty="0">
                <a:latin typeface="Arial"/>
                <a:cs typeface="Arial"/>
              </a:rPr>
              <a:t>allows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changes </a:t>
            </a:r>
            <a:r>
              <a:rPr sz="2400" spc="-5" dirty="0">
                <a:latin typeface="Arial"/>
                <a:cs typeface="Arial"/>
              </a:rPr>
              <a:t>in one </a:t>
            </a:r>
            <a:r>
              <a:rPr sz="2400" dirty="0">
                <a:latin typeface="Arial"/>
                <a:cs typeface="Arial"/>
              </a:rPr>
              <a:t>of the three system </a:t>
            </a:r>
            <a:r>
              <a:rPr sz="2400" spc="-5" dirty="0">
                <a:latin typeface="Arial"/>
                <a:cs typeface="Arial"/>
              </a:rPr>
              <a:t>descriptions </a:t>
            </a:r>
            <a:r>
              <a:rPr sz="2400" dirty="0">
                <a:latin typeface="Arial"/>
                <a:cs typeface="Arial"/>
              </a:rPr>
              <a:t>–  </a:t>
            </a:r>
            <a:r>
              <a:rPr sz="2400" spc="-5" dirty="0">
                <a:latin typeface="Arial"/>
                <a:cs typeface="Arial"/>
              </a:rPr>
              <a:t>requirements, specifications, implementation </a:t>
            </a:r>
            <a:r>
              <a:rPr sz="2400" dirty="0">
                <a:latin typeface="Arial"/>
                <a:cs typeface="Arial"/>
              </a:rPr>
              <a:t>– to be traced to  </a:t>
            </a:r>
            <a:r>
              <a:rPr sz="2400" spc="-5" dirty="0">
                <a:latin typeface="Arial"/>
                <a:cs typeface="Arial"/>
              </a:rPr>
              <a:t>the corresponding portions </a:t>
            </a:r>
            <a:r>
              <a:rPr sz="2400" dirty="0">
                <a:latin typeface="Arial"/>
                <a:cs typeface="Arial"/>
              </a:rPr>
              <a:t>of the </a:t>
            </a:r>
            <a:r>
              <a:rPr sz="2400" spc="-5" dirty="0">
                <a:latin typeface="Arial"/>
                <a:cs typeface="Arial"/>
              </a:rPr>
              <a:t>other descriptions. </a:t>
            </a:r>
            <a:r>
              <a:rPr sz="2400" dirty="0">
                <a:latin typeface="Arial"/>
                <a:cs typeface="Arial"/>
              </a:rPr>
              <a:t>The  </a:t>
            </a:r>
            <a:r>
              <a:rPr sz="2400" spc="-5" dirty="0">
                <a:latin typeface="Arial"/>
                <a:cs typeface="Arial"/>
              </a:rPr>
              <a:t>correspondence should be maintained through the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lifetime </a:t>
            </a:r>
            <a:r>
              <a:rPr sz="2400" dirty="0">
                <a:latin typeface="Arial"/>
                <a:cs typeface="Arial"/>
              </a:rPr>
              <a:t>of  the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system.</a:t>
            </a:r>
            <a:r>
              <a:rPr sz="2400" baseline="24305" dirty="0">
                <a:latin typeface="Arial"/>
                <a:cs typeface="Arial"/>
              </a:rPr>
              <a:t>4</a:t>
            </a:r>
            <a:endParaRPr sz="2400" baseline="24305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6392" y="6299098"/>
            <a:ext cx="61677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[1-2] </a:t>
            </a:r>
            <a:r>
              <a:rPr sz="1200" spc="-15" dirty="0">
                <a:latin typeface="Times New Roman"/>
                <a:cs typeface="Times New Roman"/>
              </a:rPr>
              <a:t>Watkins </a:t>
            </a:r>
            <a:r>
              <a:rPr sz="1200" spc="-5" dirty="0">
                <a:latin typeface="Times New Roman"/>
                <a:cs typeface="Times New Roman"/>
              </a:rPr>
              <a:t>and Neal, </a:t>
            </a:r>
            <a:r>
              <a:rPr sz="1200" dirty="0">
                <a:latin typeface="Times New Roman"/>
                <a:cs typeface="Times New Roman"/>
              </a:rPr>
              <a:t>1994; [3] </a:t>
            </a:r>
            <a:r>
              <a:rPr sz="1200" spc="-10" dirty="0">
                <a:latin typeface="Times New Roman"/>
                <a:cs typeface="Times New Roman"/>
              </a:rPr>
              <a:t>Kotonya </a:t>
            </a:r>
            <a:r>
              <a:rPr sz="1200" spc="-5" dirty="0">
                <a:latin typeface="Times New Roman"/>
                <a:cs typeface="Times New Roman"/>
              </a:rPr>
              <a:t>and Sommerville, </a:t>
            </a:r>
            <a:r>
              <a:rPr sz="1200" dirty="0">
                <a:latin typeface="Times New Roman"/>
                <a:cs typeface="Times New Roman"/>
              </a:rPr>
              <a:t>1998; [4] </a:t>
            </a:r>
            <a:r>
              <a:rPr sz="1200" spc="-5" dirty="0">
                <a:latin typeface="Times New Roman"/>
                <a:cs typeface="Times New Roman"/>
              </a:rPr>
              <a:t>Greenspan, McGowan,</a:t>
            </a:r>
            <a:r>
              <a:rPr sz="1200" spc="2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1978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0413" y="275336"/>
            <a:ext cx="43408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Importance </a:t>
            </a:r>
            <a:r>
              <a:rPr dirty="0"/>
              <a:t>of </a:t>
            </a:r>
            <a:r>
              <a:rPr spc="-5" dirty="0"/>
              <a:t>Traceability</a:t>
            </a:r>
            <a:r>
              <a:rPr spc="-20" dirty="0"/>
              <a:t> </a:t>
            </a:r>
            <a:r>
              <a:rPr dirty="0"/>
              <a:t>(1)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32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339343" y="914780"/>
            <a:ext cx="8557260" cy="34302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634365">
              <a:lnSpc>
                <a:spcPct val="100000"/>
              </a:lnSpc>
              <a:spcBef>
                <a:spcPts val="95"/>
              </a:spcBef>
            </a:pPr>
            <a:r>
              <a:rPr sz="3100" spc="-10" dirty="0">
                <a:latin typeface="Arial"/>
                <a:cs typeface="Arial"/>
              </a:rPr>
              <a:t>Requirements cannot </a:t>
            </a:r>
            <a:r>
              <a:rPr sz="3100" spc="-5" dirty="0">
                <a:latin typeface="Arial"/>
                <a:cs typeface="Arial"/>
              </a:rPr>
              <a:t>be </a:t>
            </a:r>
            <a:r>
              <a:rPr sz="3100" spc="-10" dirty="0">
                <a:latin typeface="Arial"/>
                <a:cs typeface="Arial"/>
              </a:rPr>
              <a:t>managed </a:t>
            </a:r>
            <a:r>
              <a:rPr sz="3100" spc="-5" dirty="0">
                <a:latin typeface="Arial"/>
                <a:cs typeface="Arial"/>
              </a:rPr>
              <a:t>effectively  without requirements</a:t>
            </a:r>
            <a:r>
              <a:rPr sz="3100" spc="85" dirty="0">
                <a:latin typeface="Arial"/>
                <a:cs typeface="Arial"/>
              </a:rPr>
              <a:t> </a:t>
            </a:r>
            <a:r>
              <a:rPr sz="3100" spc="-5" dirty="0">
                <a:latin typeface="Arial"/>
                <a:cs typeface="Arial"/>
              </a:rPr>
              <a:t>traceability</a:t>
            </a:r>
            <a:endParaRPr sz="3100">
              <a:latin typeface="Arial"/>
              <a:cs typeface="Arial"/>
            </a:endParaRPr>
          </a:p>
          <a:p>
            <a:pPr marL="401320" marR="5080">
              <a:lnSpc>
                <a:spcPct val="100000"/>
              </a:lnSpc>
              <a:spcBef>
                <a:spcPts val="645"/>
              </a:spcBef>
            </a:pPr>
            <a:r>
              <a:rPr sz="2600" dirty="0">
                <a:latin typeface="Arial"/>
                <a:cs typeface="Arial"/>
              </a:rPr>
              <a:t>A requirement is traceable if you can discover who  suggested the requirement, why the requirement</a:t>
            </a:r>
            <a:r>
              <a:rPr sz="2600" spc="-4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exists,  what requirements are related </a:t>
            </a:r>
            <a:r>
              <a:rPr sz="2600" spc="-5" dirty="0">
                <a:latin typeface="Arial"/>
                <a:cs typeface="Arial"/>
              </a:rPr>
              <a:t>to </a:t>
            </a:r>
            <a:r>
              <a:rPr sz="2600" dirty="0">
                <a:latin typeface="Arial"/>
                <a:cs typeface="Arial"/>
              </a:rPr>
              <a:t>it, and how that  requirement relates to other information such as  systems designs, implementations and user  documentation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0413" y="275336"/>
            <a:ext cx="43408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Importance </a:t>
            </a:r>
            <a:r>
              <a:rPr dirty="0"/>
              <a:t>of </a:t>
            </a:r>
            <a:r>
              <a:rPr spc="-5" dirty="0"/>
              <a:t>Traceability</a:t>
            </a:r>
            <a:r>
              <a:rPr spc="-20" dirty="0"/>
              <a:t> </a:t>
            </a:r>
            <a:r>
              <a:rPr dirty="0"/>
              <a:t>(2)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33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339343" y="914780"/>
            <a:ext cx="3870960" cy="497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100" i="1" spc="-5" dirty="0">
                <a:latin typeface="Arial"/>
                <a:cs typeface="Arial"/>
              </a:rPr>
              <a:t>Benefits of</a:t>
            </a:r>
            <a:r>
              <a:rPr sz="3100" i="1" spc="-45" dirty="0">
                <a:latin typeface="Arial"/>
                <a:cs typeface="Arial"/>
              </a:rPr>
              <a:t> </a:t>
            </a:r>
            <a:r>
              <a:rPr sz="3100" i="1" spc="-5" dirty="0">
                <a:latin typeface="Arial"/>
                <a:cs typeface="Arial"/>
              </a:rPr>
              <a:t>traceability</a:t>
            </a:r>
            <a:endParaRPr sz="31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3415" y="1390497"/>
            <a:ext cx="8140065" cy="362331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80"/>
              </a:spcBef>
              <a:buClr>
                <a:srgbClr val="CCCC99"/>
              </a:buClr>
              <a:buSzPct val="7000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Prevents losing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knowledge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484"/>
              </a:spcBef>
              <a:buClr>
                <a:srgbClr val="CCCC99"/>
              </a:buClr>
              <a:buSzPct val="7000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Supports the verification process (certification, localization of</a:t>
            </a:r>
            <a:r>
              <a:rPr sz="2000" spc="-2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defects)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Clr>
                <a:srgbClr val="CCCC99"/>
              </a:buClr>
              <a:buSzPct val="7000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Impact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analysis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Clr>
                <a:srgbClr val="CCCC99"/>
              </a:buClr>
              <a:buSzPct val="7000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Change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control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Clr>
                <a:srgbClr val="CCCC99"/>
              </a:buClr>
              <a:buSzPct val="7000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Process monitoring </a:t>
            </a:r>
            <a:r>
              <a:rPr sz="2000" spc="-5" dirty="0">
                <a:latin typeface="Arial"/>
                <a:cs typeface="Arial"/>
              </a:rPr>
              <a:t>(e.g., </a:t>
            </a:r>
            <a:r>
              <a:rPr sz="2000" dirty="0">
                <a:latin typeface="Arial"/>
                <a:cs typeface="Arial"/>
              </a:rPr>
              <a:t>missing links indicate completion</a:t>
            </a:r>
            <a:r>
              <a:rPr sz="2000" spc="-1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level)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Clr>
                <a:srgbClr val="CCCC99"/>
              </a:buClr>
              <a:buSzPct val="7000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Improved software quality (make changes correctly and</a:t>
            </a:r>
            <a:r>
              <a:rPr sz="2000" spc="-2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completely)</a:t>
            </a:r>
            <a:endParaRPr sz="2000">
              <a:latin typeface="Arial"/>
              <a:cs typeface="Arial"/>
            </a:endParaRPr>
          </a:p>
          <a:p>
            <a:pPr marL="355600" marR="438784" indent="-342900">
              <a:lnSpc>
                <a:spcPct val="100000"/>
              </a:lnSpc>
              <a:spcBef>
                <a:spcPts val="480"/>
              </a:spcBef>
              <a:buClr>
                <a:srgbClr val="CCCC99"/>
              </a:buClr>
              <a:buSzPct val="7000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Reengineering (define traceability links is a way to record</a:t>
            </a:r>
            <a:r>
              <a:rPr sz="2000" spc="-18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reverse  engineering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knowledge)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Clr>
                <a:srgbClr val="CCCC99"/>
              </a:buClr>
              <a:buSzPct val="7000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Reuse (by </a:t>
            </a:r>
            <a:r>
              <a:rPr sz="2000" spc="-5" dirty="0">
                <a:latin typeface="Arial"/>
                <a:cs typeface="Arial"/>
              </a:rPr>
              <a:t>identifying </a:t>
            </a:r>
            <a:r>
              <a:rPr sz="2000" dirty="0">
                <a:latin typeface="Arial"/>
                <a:cs typeface="Arial"/>
              </a:rPr>
              <a:t>what </a:t>
            </a:r>
            <a:r>
              <a:rPr sz="2000" spc="-5" dirty="0">
                <a:latin typeface="Arial"/>
                <a:cs typeface="Arial"/>
              </a:rPr>
              <a:t>goes with </a:t>
            </a:r>
            <a:r>
              <a:rPr sz="2000" dirty="0">
                <a:latin typeface="Arial"/>
                <a:cs typeface="Arial"/>
              </a:rPr>
              <a:t>a </a:t>
            </a:r>
            <a:r>
              <a:rPr sz="2000" spc="-5" dirty="0">
                <a:latin typeface="Arial"/>
                <a:cs typeface="Arial"/>
              </a:rPr>
              <a:t>requirement: design,</a:t>
            </a:r>
            <a:r>
              <a:rPr sz="2000" spc="-12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code…)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Clr>
                <a:srgbClr val="CCCC99"/>
              </a:buClr>
              <a:buSzPct val="7000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Risk reduction </a:t>
            </a:r>
            <a:r>
              <a:rPr sz="2000" spc="-5" dirty="0">
                <a:latin typeface="Arial"/>
                <a:cs typeface="Arial"/>
              </a:rPr>
              <a:t>(e.g., </a:t>
            </a:r>
            <a:r>
              <a:rPr sz="2000" dirty="0">
                <a:latin typeface="Arial"/>
                <a:cs typeface="Arial"/>
              </a:rPr>
              <a:t>if a </a:t>
            </a:r>
            <a:r>
              <a:rPr sz="2000" spc="-5" dirty="0">
                <a:latin typeface="Arial"/>
                <a:cs typeface="Arial"/>
              </a:rPr>
              <a:t>team </a:t>
            </a:r>
            <a:r>
              <a:rPr sz="2000" dirty="0">
                <a:latin typeface="Arial"/>
                <a:cs typeface="Arial"/>
              </a:rPr>
              <a:t>member with key knowledge</a:t>
            </a:r>
            <a:r>
              <a:rPr sz="2000" spc="-19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leaves)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0413" y="275336"/>
            <a:ext cx="34505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Traceability</a:t>
            </a:r>
            <a:r>
              <a:rPr spc="-10" dirty="0"/>
              <a:t> </a:t>
            </a:r>
            <a:r>
              <a:rPr spc="-5" dirty="0"/>
              <a:t>Difficulties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34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153415" y="830351"/>
            <a:ext cx="8745220" cy="524510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70"/>
              </a:spcBef>
              <a:buClr>
                <a:srgbClr val="CCCC99"/>
              </a:buClr>
              <a:buSzPct val="69642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800" spc="-5" dirty="0">
                <a:latin typeface="Arial"/>
                <a:cs typeface="Arial"/>
              </a:rPr>
              <a:t>Various </a:t>
            </a:r>
            <a:r>
              <a:rPr sz="2800" dirty="0">
                <a:latin typeface="Arial"/>
                <a:cs typeface="Arial"/>
              </a:rPr>
              <a:t>stakeholders require 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different</a:t>
            </a:r>
            <a:r>
              <a:rPr sz="2800" spc="7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information</a:t>
            </a:r>
            <a:endParaRPr sz="28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675"/>
              </a:spcBef>
              <a:buClr>
                <a:srgbClr val="CCCC99"/>
              </a:buClr>
              <a:buSzPct val="69642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Huge amount </a:t>
            </a:r>
            <a:r>
              <a:rPr sz="2800" spc="-5" dirty="0">
                <a:latin typeface="Arial"/>
                <a:cs typeface="Arial"/>
              </a:rPr>
              <a:t>of requirements </a:t>
            </a:r>
            <a:r>
              <a:rPr sz="2800" dirty="0">
                <a:latin typeface="Arial"/>
                <a:cs typeface="Arial"/>
              </a:rPr>
              <a:t>traceability </a:t>
            </a:r>
            <a:r>
              <a:rPr sz="2800" spc="-5" dirty="0">
                <a:latin typeface="Arial"/>
                <a:cs typeface="Arial"/>
              </a:rPr>
              <a:t>information  must be </a:t>
            </a:r>
            <a:r>
              <a:rPr sz="2800" dirty="0">
                <a:latin typeface="Arial"/>
                <a:cs typeface="Arial"/>
              </a:rPr>
              <a:t>tracked </a:t>
            </a:r>
            <a:r>
              <a:rPr sz="2800" spc="-5" dirty="0">
                <a:latin typeface="Arial"/>
                <a:cs typeface="Arial"/>
              </a:rPr>
              <a:t>and</a:t>
            </a:r>
            <a:r>
              <a:rPr sz="2800" spc="2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maintained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Clr>
                <a:srgbClr val="CCCC99"/>
              </a:buClr>
              <a:buSzPct val="69642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Manual </a:t>
            </a:r>
            <a:r>
              <a:rPr sz="2800" spc="-5" dirty="0">
                <a:latin typeface="Arial"/>
                <a:cs typeface="Arial"/>
              </a:rPr>
              <a:t>creation </a:t>
            </a:r>
            <a:r>
              <a:rPr sz="2800" dirty="0">
                <a:latin typeface="Arial"/>
                <a:cs typeface="Arial"/>
              </a:rPr>
              <a:t>of links </a:t>
            </a:r>
            <a:r>
              <a:rPr sz="2800" spc="-5" dirty="0">
                <a:latin typeface="Arial"/>
                <a:cs typeface="Arial"/>
              </a:rPr>
              <a:t>is </a:t>
            </a:r>
            <a:r>
              <a:rPr sz="2800" b="1" i="1" spc="-5" dirty="0">
                <a:latin typeface="Arial"/>
                <a:cs typeface="Arial"/>
              </a:rPr>
              <a:t>very</a:t>
            </a:r>
            <a:r>
              <a:rPr sz="2800" b="1" i="1" spc="6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demanding</a:t>
            </a:r>
            <a:endParaRPr sz="28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590"/>
              </a:spcBef>
              <a:buClr>
                <a:srgbClr val="96CDCC"/>
              </a:buClr>
              <a:buSzPct val="150000"/>
              <a:buChar char="•"/>
              <a:tabLst>
                <a:tab pos="756920" algn="l"/>
              </a:tabLst>
            </a:pPr>
            <a:r>
              <a:rPr sz="2400" spc="-5" dirty="0">
                <a:latin typeface="Arial"/>
                <a:cs typeface="Arial"/>
              </a:rPr>
              <a:t>Likely </a:t>
            </a:r>
            <a:r>
              <a:rPr sz="2400" dirty="0">
                <a:latin typeface="Arial"/>
                <a:cs typeface="Arial"/>
              </a:rPr>
              <a:t>the most </a:t>
            </a:r>
            <a:r>
              <a:rPr sz="2400" spc="-5" dirty="0">
                <a:latin typeface="Arial"/>
                <a:cs typeface="Arial"/>
              </a:rPr>
              <a:t>annoying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problem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60"/>
              </a:spcBef>
              <a:buClr>
                <a:srgbClr val="CCCC99"/>
              </a:buClr>
              <a:buSzPct val="69642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Specialized 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tools </a:t>
            </a:r>
            <a:r>
              <a:rPr sz="2800" spc="-5" dirty="0">
                <a:latin typeface="Arial"/>
                <a:cs typeface="Arial"/>
              </a:rPr>
              <a:t>must be</a:t>
            </a:r>
            <a:r>
              <a:rPr sz="2800" spc="3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used</a:t>
            </a:r>
            <a:endParaRPr sz="2800">
              <a:latin typeface="Arial"/>
              <a:cs typeface="Arial"/>
            </a:endParaRPr>
          </a:p>
          <a:p>
            <a:pPr marL="355600" marR="903605" indent="-342900">
              <a:lnSpc>
                <a:spcPct val="100000"/>
              </a:lnSpc>
              <a:spcBef>
                <a:spcPts val="670"/>
              </a:spcBef>
              <a:buClr>
                <a:srgbClr val="CCCC99"/>
              </a:buClr>
              <a:buSzPct val="69642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800" spc="-5" dirty="0">
                <a:latin typeface="Arial"/>
                <a:cs typeface="Arial"/>
              </a:rPr>
              <a:t>Integrating 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heterogeneous </a:t>
            </a:r>
            <a:r>
              <a:rPr sz="2800" spc="-5" dirty="0">
                <a:latin typeface="Arial"/>
                <a:cs typeface="Arial"/>
              </a:rPr>
              <a:t>models/information  from/to </a:t>
            </a:r>
            <a:r>
              <a:rPr sz="2800" dirty="0">
                <a:latin typeface="Arial"/>
                <a:cs typeface="Arial"/>
              </a:rPr>
              <a:t>different sources (requirements,</a:t>
            </a:r>
            <a:r>
              <a:rPr sz="2800" spc="-5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design,</a:t>
            </a:r>
            <a:endParaRPr sz="28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sz="2800" dirty="0">
                <a:latin typeface="Arial"/>
                <a:cs typeface="Arial"/>
              </a:rPr>
              <a:t>tests, </a:t>
            </a:r>
            <a:r>
              <a:rPr sz="2800" spc="-5" dirty="0">
                <a:latin typeface="Arial"/>
                <a:cs typeface="Arial"/>
              </a:rPr>
              <a:t>code, documentation, rationales…) is not</a:t>
            </a:r>
            <a:r>
              <a:rPr sz="2800" spc="4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trivial</a:t>
            </a:r>
            <a:endParaRPr sz="2800">
              <a:latin typeface="Arial"/>
              <a:cs typeface="Arial"/>
            </a:endParaRPr>
          </a:p>
          <a:p>
            <a:pPr marL="355600" marR="1252855" indent="-342900">
              <a:lnSpc>
                <a:spcPct val="100000"/>
              </a:lnSpc>
              <a:spcBef>
                <a:spcPts val="675"/>
              </a:spcBef>
              <a:buClr>
                <a:srgbClr val="CCCC99"/>
              </a:buClr>
              <a:buSzPct val="69642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Requires 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organizational </a:t>
            </a:r>
            <a:r>
              <a:rPr sz="2800" spc="-5" dirty="0">
                <a:latin typeface="Arial"/>
                <a:cs typeface="Arial"/>
              </a:rPr>
              <a:t>commitment (with an  </a:t>
            </a:r>
            <a:r>
              <a:rPr sz="2800" dirty="0">
                <a:latin typeface="Arial"/>
                <a:cs typeface="Arial"/>
              </a:rPr>
              <a:t>understanding </a:t>
            </a:r>
            <a:r>
              <a:rPr sz="2800" spc="-5" dirty="0">
                <a:latin typeface="Arial"/>
                <a:cs typeface="Arial"/>
              </a:rPr>
              <a:t>of the </a:t>
            </a:r>
            <a:r>
              <a:rPr sz="2800" dirty="0">
                <a:latin typeface="Arial"/>
                <a:cs typeface="Arial"/>
              </a:rPr>
              <a:t>potential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benefits)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0413" y="275336"/>
            <a:ext cx="56743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Backward and </a:t>
            </a:r>
            <a:r>
              <a:rPr dirty="0"/>
              <a:t>Forward </a:t>
            </a:r>
            <a:r>
              <a:rPr spc="-5" dirty="0"/>
              <a:t>Traceability</a:t>
            </a:r>
            <a:r>
              <a:rPr spc="10" dirty="0"/>
              <a:t> </a:t>
            </a:r>
            <a:r>
              <a:rPr dirty="0"/>
              <a:t>(1)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3415" y="914780"/>
            <a:ext cx="8510270" cy="37623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Clr>
                <a:srgbClr val="CCCC99"/>
              </a:buClr>
              <a:buSzPct val="69354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3100" spc="-5" dirty="0">
                <a:latin typeface="Arial"/>
                <a:cs typeface="Arial"/>
              </a:rPr>
              <a:t>Backward</a:t>
            </a:r>
            <a:r>
              <a:rPr sz="3100" spc="20" dirty="0">
                <a:latin typeface="Arial"/>
                <a:cs typeface="Arial"/>
              </a:rPr>
              <a:t> </a:t>
            </a:r>
            <a:r>
              <a:rPr sz="3100" spc="-5" dirty="0">
                <a:latin typeface="Arial"/>
                <a:cs typeface="Arial"/>
              </a:rPr>
              <a:t>traceability</a:t>
            </a:r>
            <a:endParaRPr sz="31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645"/>
              </a:spcBef>
              <a:buClr>
                <a:srgbClr val="96CDCC"/>
              </a:buClr>
              <a:buSzPct val="150000"/>
              <a:buChar char="•"/>
              <a:tabLst>
                <a:tab pos="756920" algn="l"/>
              </a:tabLst>
            </a:pPr>
            <a:r>
              <a:rPr sz="2600" dirty="0">
                <a:latin typeface="Arial"/>
                <a:cs typeface="Arial"/>
              </a:rPr>
              <a:t>To previous stages of</a:t>
            </a:r>
            <a:r>
              <a:rPr sz="2600" spc="-3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development</a:t>
            </a:r>
            <a:endParaRPr sz="2600">
              <a:latin typeface="Arial"/>
              <a:cs typeface="Arial"/>
            </a:endParaRPr>
          </a:p>
          <a:p>
            <a:pPr marL="756285" marR="8255" lvl="1" indent="-287020">
              <a:lnSpc>
                <a:spcPct val="100000"/>
              </a:lnSpc>
              <a:spcBef>
                <a:spcPts val="625"/>
              </a:spcBef>
              <a:buClr>
                <a:srgbClr val="96CDCC"/>
              </a:buClr>
              <a:buSzPct val="150000"/>
              <a:buChar char="•"/>
              <a:tabLst>
                <a:tab pos="756920" algn="l"/>
              </a:tabLst>
            </a:pPr>
            <a:r>
              <a:rPr sz="2600" dirty="0">
                <a:latin typeface="Arial"/>
                <a:cs typeface="Arial"/>
              </a:rPr>
              <a:t>Depends upon each element explicitly referencing</a:t>
            </a:r>
            <a:r>
              <a:rPr sz="2600" spc="-5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its  source in earlier</a:t>
            </a:r>
            <a:r>
              <a:rPr sz="2600" spc="-4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documents</a:t>
            </a:r>
            <a:endParaRPr sz="26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25"/>
              </a:spcBef>
              <a:buClr>
                <a:srgbClr val="CCCC99"/>
              </a:buClr>
              <a:buSzPct val="69354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3100" spc="-5" dirty="0">
                <a:latin typeface="Arial"/>
                <a:cs typeface="Arial"/>
              </a:rPr>
              <a:t>Forward</a:t>
            </a:r>
            <a:r>
              <a:rPr sz="3100" spc="15" dirty="0">
                <a:latin typeface="Arial"/>
                <a:cs typeface="Arial"/>
              </a:rPr>
              <a:t> </a:t>
            </a:r>
            <a:r>
              <a:rPr sz="3100" spc="-5" dirty="0">
                <a:latin typeface="Arial"/>
                <a:cs typeface="Arial"/>
              </a:rPr>
              <a:t>traceability</a:t>
            </a:r>
            <a:endParaRPr sz="31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645"/>
              </a:spcBef>
              <a:buClr>
                <a:srgbClr val="96CDCC"/>
              </a:buClr>
              <a:buSzPct val="150000"/>
              <a:buChar char="•"/>
              <a:tabLst>
                <a:tab pos="756920" algn="l"/>
              </a:tabLst>
            </a:pPr>
            <a:r>
              <a:rPr sz="2600" dirty="0">
                <a:latin typeface="Arial"/>
                <a:cs typeface="Arial"/>
              </a:rPr>
              <a:t>To all documents spawned by a</a:t>
            </a:r>
            <a:r>
              <a:rPr sz="2600" spc="-4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document</a:t>
            </a:r>
            <a:endParaRPr sz="2600">
              <a:latin typeface="Arial"/>
              <a:cs typeface="Arial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625"/>
              </a:spcBef>
              <a:buClr>
                <a:srgbClr val="96CDCC"/>
              </a:buClr>
              <a:buSzPct val="150000"/>
              <a:buChar char="•"/>
              <a:tabLst>
                <a:tab pos="756920" algn="l"/>
              </a:tabLst>
            </a:pPr>
            <a:r>
              <a:rPr sz="2600" dirty="0">
                <a:latin typeface="Arial"/>
                <a:cs typeface="Arial"/>
              </a:rPr>
              <a:t>Depends upon each element in the document having  a unique name or reference</a:t>
            </a:r>
            <a:r>
              <a:rPr sz="2600" spc="-2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number</a:t>
            </a:r>
            <a:endParaRPr sz="26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60997" y="4796207"/>
            <a:ext cx="8370570" cy="1270000"/>
            <a:chOff x="360997" y="4796207"/>
            <a:chExt cx="8370570" cy="1270000"/>
          </a:xfrm>
        </p:grpSpPr>
        <p:sp>
          <p:nvSpPr>
            <p:cNvPr id="5" name="object 5"/>
            <p:cNvSpPr/>
            <p:nvPr/>
          </p:nvSpPr>
          <p:spPr>
            <a:xfrm>
              <a:off x="561924" y="4955476"/>
              <a:ext cx="2187575" cy="1090930"/>
            </a:xfrm>
            <a:custGeom>
              <a:avLst/>
              <a:gdLst/>
              <a:ahLst/>
              <a:cxnLst/>
              <a:rect l="l" t="t" r="r" b="b"/>
              <a:pathLst>
                <a:path w="2187575" h="1090929">
                  <a:moveTo>
                    <a:pt x="2187473" y="0"/>
                  </a:moveTo>
                  <a:lnTo>
                    <a:pt x="0" y="0"/>
                  </a:lnTo>
                  <a:lnTo>
                    <a:pt x="0" y="931633"/>
                  </a:lnTo>
                  <a:lnTo>
                    <a:pt x="0" y="1090498"/>
                  </a:lnTo>
                  <a:lnTo>
                    <a:pt x="2187473" y="1090498"/>
                  </a:lnTo>
                  <a:lnTo>
                    <a:pt x="2187473" y="931633"/>
                  </a:lnTo>
                  <a:lnTo>
                    <a:pt x="2187473" y="0"/>
                  </a:lnTo>
                  <a:close/>
                </a:path>
              </a:pathLst>
            </a:custGeom>
            <a:solidFill>
              <a:srgbClr val="99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80999" y="4816209"/>
              <a:ext cx="2188210" cy="1071245"/>
            </a:xfrm>
            <a:custGeom>
              <a:avLst/>
              <a:gdLst/>
              <a:ahLst/>
              <a:cxnLst/>
              <a:rect l="l" t="t" r="r" b="b"/>
              <a:pathLst>
                <a:path w="2188210" h="1071245">
                  <a:moveTo>
                    <a:pt x="2188140" y="0"/>
                  </a:moveTo>
                  <a:lnTo>
                    <a:pt x="0" y="0"/>
                  </a:lnTo>
                  <a:lnTo>
                    <a:pt x="0" y="1070896"/>
                  </a:lnTo>
                  <a:lnTo>
                    <a:pt x="2188140" y="1070896"/>
                  </a:lnTo>
                  <a:lnTo>
                    <a:pt x="218814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0999" y="4816209"/>
              <a:ext cx="2188210" cy="1071245"/>
            </a:xfrm>
            <a:custGeom>
              <a:avLst/>
              <a:gdLst/>
              <a:ahLst/>
              <a:cxnLst/>
              <a:rect l="l" t="t" r="r" b="b"/>
              <a:pathLst>
                <a:path w="2188210" h="1071245">
                  <a:moveTo>
                    <a:pt x="0" y="1070896"/>
                  </a:moveTo>
                  <a:lnTo>
                    <a:pt x="2188140" y="1070896"/>
                  </a:lnTo>
                  <a:lnTo>
                    <a:pt x="2188140" y="0"/>
                  </a:lnTo>
                  <a:lnTo>
                    <a:pt x="0" y="0"/>
                  </a:lnTo>
                  <a:lnTo>
                    <a:pt x="0" y="1070896"/>
                  </a:lnTo>
                  <a:close/>
                </a:path>
              </a:pathLst>
            </a:custGeom>
            <a:ln w="395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552926" y="4955476"/>
              <a:ext cx="5178425" cy="1110615"/>
            </a:xfrm>
            <a:custGeom>
              <a:avLst/>
              <a:gdLst/>
              <a:ahLst/>
              <a:cxnLst/>
              <a:rect l="l" t="t" r="r" b="b"/>
              <a:pathLst>
                <a:path w="5178425" h="1110614">
                  <a:moveTo>
                    <a:pt x="2167890" y="0"/>
                  </a:moveTo>
                  <a:lnTo>
                    <a:pt x="0" y="0"/>
                  </a:lnTo>
                  <a:lnTo>
                    <a:pt x="0" y="892390"/>
                  </a:lnTo>
                  <a:lnTo>
                    <a:pt x="0" y="1090498"/>
                  </a:lnTo>
                  <a:lnTo>
                    <a:pt x="2167890" y="1090498"/>
                  </a:lnTo>
                  <a:lnTo>
                    <a:pt x="2167890" y="892390"/>
                  </a:lnTo>
                  <a:lnTo>
                    <a:pt x="2167890" y="0"/>
                  </a:lnTo>
                  <a:close/>
                </a:path>
                <a:path w="5178425" h="1110614">
                  <a:moveTo>
                    <a:pt x="5178285" y="39217"/>
                  </a:moveTo>
                  <a:lnTo>
                    <a:pt x="2990812" y="39217"/>
                  </a:lnTo>
                  <a:lnTo>
                    <a:pt x="2990812" y="912012"/>
                  </a:lnTo>
                  <a:lnTo>
                    <a:pt x="2990812" y="1110119"/>
                  </a:lnTo>
                  <a:lnTo>
                    <a:pt x="5178285" y="1110119"/>
                  </a:lnTo>
                  <a:lnTo>
                    <a:pt x="5178285" y="912012"/>
                  </a:lnTo>
                  <a:lnTo>
                    <a:pt x="5178285" y="39217"/>
                  </a:lnTo>
                  <a:close/>
                </a:path>
              </a:pathLst>
            </a:custGeom>
            <a:solidFill>
              <a:srgbClr val="99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850350" y="4803200"/>
            <a:ext cx="107124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15" dirty="0">
                <a:latin typeface="Times New Roman"/>
                <a:cs typeface="Times New Roman"/>
              </a:rPr>
              <a:t>Business</a:t>
            </a:r>
            <a:r>
              <a:rPr sz="1400" b="1" spc="-165" dirty="0">
                <a:latin typeface="Times New Roman"/>
                <a:cs typeface="Times New Roman"/>
              </a:rPr>
              <a:t> </a:t>
            </a:r>
            <a:r>
              <a:rPr sz="1400" b="1" spc="10" dirty="0">
                <a:latin typeface="Times New Roman"/>
                <a:cs typeface="Times New Roman"/>
              </a:rPr>
              <a:t>plan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381000" y="4736931"/>
            <a:ext cx="8169909" cy="1150620"/>
            <a:chOff x="381000" y="4736931"/>
            <a:chExt cx="8169909" cy="1150620"/>
          </a:xfrm>
        </p:grpSpPr>
        <p:sp>
          <p:nvSpPr>
            <p:cNvPr id="11" name="object 11"/>
            <p:cNvSpPr/>
            <p:nvPr/>
          </p:nvSpPr>
          <p:spPr>
            <a:xfrm>
              <a:off x="381000" y="5064624"/>
              <a:ext cx="2188210" cy="19685"/>
            </a:xfrm>
            <a:custGeom>
              <a:avLst/>
              <a:gdLst/>
              <a:ahLst/>
              <a:cxnLst/>
              <a:rect l="l" t="t" r="r" b="b"/>
              <a:pathLst>
                <a:path w="2188210" h="19685">
                  <a:moveTo>
                    <a:pt x="0" y="19655"/>
                  </a:moveTo>
                  <a:lnTo>
                    <a:pt x="2188140" y="19655"/>
                  </a:lnTo>
                  <a:lnTo>
                    <a:pt x="2188140" y="0"/>
                  </a:lnTo>
                  <a:lnTo>
                    <a:pt x="0" y="0"/>
                  </a:lnTo>
                  <a:lnTo>
                    <a:pt x="0" y="1965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291547" y="4756712"/>
              <a:ext cx="2167890" cy="1091565"/>
            </a:xfrm>
            <a:custGeom>
              <a:avLst/>
              <a:gdLst/>
              <a:ahLst/>
              <a:cxnLst/>
              <a:rect l="l" t="t" r="r" b="b"/>
              <a:pathLst>
                <a:path w="2167890" h="1091564">
                  <a:moveTo>
                    <a:pt x="2167888" y="0"/>
                  </a:moveTo>
                  <a:lnTo>
                    <a:pt x="0" y="0"/>
                  </a:lnTo>
                  <a:lnTo>
                    <a:pt x="0" y="1091153"/>
                  </a:lnTo>
                  <a:lnTo>
                    <a:pt x="2167888" y="1091153"/>
                  </a:lnTo>
                  <a:lnTo>
                    <a:pt x="216788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291547" y="4756712"/>
              <a:ext cx="2167890" cy="1091565"/>
            </a:xfrm>
            <a:custGeom>
              <a:avLst/>
              <a:gdLst/>
              <a:ahLst/>
              <a:cxnLst/>
              <a:rect l="l" t="t" r="r" b="b"/>
              <a:pathLst>
                <a:path w="2167890" h="1091564">
                  <a:moveTo>
                    <a:pt x="0" y="1091153"/>
                  </a:moveTo>
                  <a:lnTo>
                    <a:pt x="2167888" y="1091153"/>
                  </a:lnTo>
                  <a:lnTo>
                    <a:pt x="2167888" y="0"/>
                  </a:lnTo>
                  <a:lnTo>
                    <a:pt x="0" y="0"/>
                  </a:lnTo>
                  <a:lnTo>
                    <a:pt x="0" y="1091153"/>
                  </a:lnTo>
                  <a:close/>
                </a:path>
              </a:pathLst>
            </a:custGeom>
            <a:ln w="395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291547" y="5005127"/>
              <a:ext cx="2167890" cy="19685"/>
            </a:xfrm>
            <a:custGeom>
              <a:avLst/>
              <a:gdLst/>
              <a:ahLst/>
              <a:cxnLst/>
              <a:rect l="l" t="t" r="r" b="b"/>
              <a:pathLst>
                <a:path w="2167890" h="19685">
                  <a:moveTo>
                    <a:pt x="0" y="19655"/>
                  </a:moveTo>
                  <a:lnTo>
                    <a:pt x="2167861" y="19655"/>
                  </a:lnTo>
                  <a:lnTo>
                    <a:pt x="2167861" y="0"/>
                  </a:lnTo>
                  <a:lnTo>
                    <a:pt x="0" y="0"/>
                  </a:lnTo>
                  <a:lnTo>
                    <a:pt x="0" y="1965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902886" y="5312414"/>
              <a:ext cx="2529205" cy="0"/>
            </a:xfrm>
            <a:custGeom>
              <a:avLst/>
              <a:gdLst/>
              <a:ahLst/>
              <a:cxnLst/>
              <a:rect l="l" t="t" r="r" b="b"/>
              <a:pathLst>
                <a:path w="2529204">
                  <a:moveTo>
                    <a:pt x="0" y="0"/>
                  </a:moveTo>
                  <a:lnTo>
                    <a:pt x="2529118" y="0"/>
                  </a:lnTo>
                </a:path>
              </a:pathLst>
            </a:custGeom>
            <a:ln w="1965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331945" y="5252917"/>
              <a:ext cx="260985" cy="139065"/>
            </a:xfrm>
            <a:custGeom>
              <a:avLst/>
              <a:gdLst/>
              <a:ahLst/>
              <a:cxnLst/>
              <a:rect l="l" t="t" r="r" b="b"/>
              <a:pathLst>
                <a:path w="260985" h="139064">
                  <a:moveTo>
                    <a:pt x="0" y="0"/>
                  </a:moveTo>
                  <a:lnTo>
                    <a:pt x="60196" y="59497"/>
                  </a:lnTo>
                  <a:lnTo>
                    <a:pt x="0" y="138627"/>
                  </a:lnTo>
                  <a:lnTo>
                    <a:pt x="260581" y="5949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331945" y="5252917"/>
              <a:ext cx="260985" cy="139065"/>
            </a:xfrm>
            <a:custGeom>
              <a:avLst/>
              <a:gdLst/>
              <a:ahLst/>
              <a:cxnLst/>
              <a:rect l="l" t="t" r="r" b="b"/>
              <a:pathLst>
                <a:path w="260985" h="139064">
                  <a:moveTo>
                    <a:pt x="60196" y="59497"/>
                  </a:moveTo>
                  <a:lnTo>
                    <a:pt x="0" y="0"/>
                  </a:lnTo>
                  <a:lnTo>
                    <a:pt x="260581" y="59497"/>
                  </a:lnTo>
                  <a:lnTo>
                    <a:pt x="0" y="138627"/>
                  </a:lnTo>
                  <a:lnTo>
                    <a:pt x="60196" y="59497"/>
                  </a:lnTo>
                </a:path>
              </a:pathLst>
            </a:custGeom>
            <a:ln w="3957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342552" y="4796589"/>
              <a:ext cx="2188210" cy="1071245"/>
            </a:xfrm>
            <a:custGeom>
              <a:avLst/>
              <a:gdLst/>
              <a:ahLst/>
              <a:cxnLst/>
              <a:rect l="l" t="t" r="r" b="b"/>
              <a:pathLst>
                <a:path w="2188209" h="1071245">
                  <a:moveTo>
                    <a:pt x="2188140" y="0"/>
                  </a:moveTo>
                  <a:lnTo>
                    <a:pt x="0" y="0"/>
                  </a:lnTo>
                  <a:lnTo>
                    <a:pt x="0" y="1070896"/>
                  </a:lnTo>
                  <a:lnTo>
                    <a:pt x="2188140" y="1070896"/>
                  </a:lnTo>
                  <a:lnTo>
                    <a:pt x="218814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342552" y="4796589"/>
              <a:ext cx="2188210" cy="1071245"/>
            </a:xfrm>
            <a:custGeom>
              <a:avLst/>
              <a:gdLst/>
              <a:ahLst/>
              <a:cxnLst/>
              <a:rect l="l" t="t" r="r" b="b"/>
              <a:pathLst>
                <a:path w="2188209" h="1071245">
                  <a:moveTo>
                    <a:pt x="0" y="1070896"/>
                  </a:moveTo>
                  <a:lnTo>
                    <a:pt x="2188140" y="1070896"/>
                  </a:lnTo>
                  <a:lnTo>
                    <a:pt x="2188140" y="0"/>
                  </a:lnTo>
                  <a:lnTo>
                    <a:pt x="0" y="0"/>
                  </a:lnTo>
                  <a:lnTo>
                    <a:pt x="0" y="1070896"/>
                  </a:lnTo>
                  <a:close/>
                </a:path>
              </a:pathLst>
            </a:custGeom>
            <a:ln w="395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342551" y="5044368"/>
              <a:ext cx="2188210" cy="19685"/>
            </a:xfrm>
            <a:custGeom>
              <a:avLst/>
              <a:gdLst/>
              <a:ahLst/>
              <a:cxnLst/>
              <a:rect l="l" t="t" r="r" b="b"/>
              <a:pathLst>
                <a:path w="2188209" h="19685">
                  <a:moveTo>
                    <a:pt x="0" y="19655"/>
                  </a:moveTo>
                  <a:lnTo>
                    <a:pt x="2188194" y="19655"/>
                  </a:lnTo>
                  <a:lnTo>
                    <a:pt x="2188194" y="0"/>
                  </a:lnTo>
                  <a:lnTo>
                    <a:pt x="0" y="0"/>
                  </a:lnTo>
                  <a:lnTo>
                    <a:pt x="0" y="1965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114494" y="5312414"/>
              <a:ext cx="2368550" cy="0"/>
            </a:xfrm>
            <a:custGeom>
              <a:avLst/>
              <a:gdLst/>
              <a:ahLst/>
              <a:cxnLst/>
              <a:rect l="l" t="t" r="r" b="b"/>
              <a:pathLst>
                <a:path w="2368550">
                  <a:moveTo>
                    <a:pt x="0" y="0"/>
                  </a:moveTo>
                  <a:lnTo>
                    <a:pt x="2368514" y="0"/>
                  </a:lnTo>
                </a:path>
              </a:pathLst>
            </a:custGeom>
            <a:ln w="1965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382950" y="5252917"/>
              <a:ext cx="260985" cy="119380"/>
            </a:xfrm>
            <a:custGeom>
              <a:avLst/>
              <a:gdLst/>
              <a:ahLst/>
              <a:cxnLst/>
              <a:rect l="l" t="t" r="r" b="b"/>
              <a:pathLst>
                <a:path w="260984" h="119379">
                  <a:moveTo>
                    <a:pt x="0" y="0"/>
                  </a:moveTo>
                  <a:lnTo>
                    <a:pt x="60196" y="59497"/>
                  </a:lnTo>
                  <a:lnTo>
                    <a:pt x="0" y="118994"/>
                  </a:lnTo>
                  <a:lnTo>
                    <a:pt x="260581" y="5949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382950" y="5252917"/>
              <a:ext cx="260985" cy="119380"/>
            </a:xfrm>
            <a:custGeom>
              <a:avLst/>
              <a:gdLst/>
              <a:ahLst/>
              <a:cxnLst/>
              <a:rect l="l" t="t" r="r" b="b"/>
              <a:pathLst>
                <a:path w="260984" h="119379">
                  <a:moveTo>
                    <a:pt x="60196" y="59497"/>
                  </a:moveTo>
                  <a:lnTo>
                    <a:pt x="0" y="0"/>
                  </a:lnTo>
                  <a:lnTo>
                    <a:pt x="260581" y="59497"/>
                  </a:lnTo>
                  <a:lnTo>
                    <a:pt x="0" y="118994"/>
                  </a:lnTo>
                  <a:lnTo>
                    <a:pt x="60196" y="59497"/>
                  </a:lnTo>
                </a:path>
              </a:pathLst>
            </a:custGeom>
            <a:ln w="395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218356" y="5649141"/>
              <a:ext cx="2891155" cy="0"/>
            </a:xfrm>
            <a:custGeom>
              <a:avLst/>
              <a:gdLst/>
              <a:ahLst/>
              <a:cxnLst/>
              <a:rect l="l" t="t" r="r" b="b"/>
              <a:pathLst>
                <a:path w="2891154">
                  <a:moveTo>
                    <a:pt x="2891016" y="0"/>
                  </a:moveTo>
                  <a:lnTo>
                    <a:pt x="0" y="0"/>
                  </a:lnTo>
                </a:path>
              </a:pathLst>
            </a:custGeom>
            <a:ln w="1965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997637" y="5589643"/>
              <a:ext cx="261620" cy="139700"/>
            </a:xfrm>
            <a:custGeom>
              <a:avLst/>
              <a:gdLst/>
              <a:ahLst/>
              <a:cxnLst/>
              <a:rect l="l" t="t" r="r" b="b"/>
              <a:pathLst>
                <a:path w="261620" h="139700">
                  <a:moveTo>
                    <a:pt x="261384" y="0"/>
                  </a:moveTo>
                  <a:lnTo>
                    <a:pt x="0" y="59497"/>
                  </a:lnTo>
                  <a:lnTo>
                    <a:pt x="261384" y="139224"/>
                  </a:lnTo>
                  <a:lnTo>
                    <a:pt x="201188" y="79727"/>
                  </a:lnTo>
                  <a:lnTo>
                    <a:pt x="261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997637" y="5589643"/>
              <a:ext cx="261620" cy="139700"/>
            </a:xfrm>
            <a:custGeom>
              <a:avLst/>
              <a:gdLst/>
              <a:ahLst/>
              <a:cxnLst/>
              <a:rect l="l" t="t" r="r" b="b"/>
              <a:pathLst>
                <a:path w="261620" h="139700">
                  <a:moveTo>
                    <a:pt x="261384" y="0"/>
                  </a:moveTo>
                  <a:lnTo>
                    <a:pt x="201188" y="79727"/>
                  </a:lnTo>
                  <a:lnTo>
                    <a:pt x="261384" y="139224"/>
                  </a:lnTo>
                  <a:lnTo>
                    <a:pt x="0" y="59497"/>
                  </a:lnTo>
                  <a:lnTo>
                    <a:pt x="261384" y="0"/>
                  </a:lnTo>
                </a:path>
              </a:pathLst>
            </a:custGeom>
            <a:ln w="3957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962975" y="5649141"/>
              <a:ext cx="3814445" cy="0"/>
            </a:xfrm>
            <a:custGeom>
              <a:avLst/>
              <a:gdLst/>
              <a:ahLst/>
              <a:cxnLst/>
              <a:rect l="l" t="t" r="r" b="b"/>
              <a:pathLst>
                <a:path w="3814445">
                  <a:moveTo>
                    <a:pt x="3813943" y="0"/>
                  </a:moveTo>
                  <a:lnTo>
                    <a:pt x="0" y="0"/>
                  </a:lnTo>
                </a:path>
              </a:pathLst>
            </a:custGeom>
            <a:ln w="1965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762455" y="5589643"/>
              <a:ext cx="260985" cy="139700"/>
            </a:xfrm>
            <a:custGeom>
              <a:avLst/>
              <a:gdLst/>
              <a:ahLst/>
              <a:cxnLst/>
              <a:rect l="l" t="t" r="r" b="b"/>
              <a:pathLst>
                <a:path w="260984" h="139700">
                  <a:moveTo>
                    <a:pt x="260608" y="0"/>
                  </a:moveTo>
                  <a:lnTo>
                    <a:pt x="0" y="59497"/>
                  </a:lnTo>
                  <a:lnTo>
                    <a:pt x="260608" y="139224"/>
                  </a:lnTo>
                  <a:lnTo>
                    <a:pt x="200519" y="79727"/>
                  </a:lnTo>
                  <a:lnTo>
                    <a:pt x="26060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62455" y="5589643"/>
              <a:ext cx="260985" cy="139700"/>
            </a:xfrm>
            <a:custGeom>
              <a:avLst/>
              <a:gdLst/>
              <a:ahLst/>
              <a:cxnLst/>
              <a:rect l="l" t="t" r="r" b="b"/>
              <a:pathLst>
                <a:path w="260984" h="139700">
                  <a:moveTo>
                    <a:pt x="260608" y="0"/>
                  </a:moveTo>
                  <a:lnTo>
                    <a:pt x="200519" y="79727"/>
                  </a:lnTo>
                  <a:lnTo>
                    <a:pt x="260608" y="139224"/>
                  </a:lnTo>
                  <a:lnTo>
                    <a:pt x="0" y="59497"/>
                  </a:lnTo>
                  <a:lnTo>
                    <a:pt x="260608" y="0"/>
                  </a:lnTo>
                </a:path>
              </a:pathLst>
            </a:custGeom>
            <a:ln w="39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528980" y="5061419"/>
            <a:ext cx="170370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10" dirty="0">
                <a:latin typeface="Times New Roman"/>
                <a:cs typeface="Times New Roman"/>
              </a:rPr>
              <a:t>Forward-to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traceability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35</a:t>
            </a:fld>
            <a:endParaRPr spc="-5" dirty="0"/>
          </a:p>
        </p:txBody>
      </p:sp>
      <p:sp>
        <p:nvSpPr>
          <p:cNvPr id="31" name="object 31"/>
          <p:cNvSpPr txBox="1"/>
          <p:nvPr/>
        </p:nvSpPr>
        <p:spPr>
          <a:xfrm>
            <a:off x="3299180" y="4760136"/>
            <a:ext cx="5015230" cy="838835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153035">
              <a:lnSpc>
                <a:spcPct val="100000"/>
              </a:lnSpc>
              <a:spcBef>
                <a:spcPts val="290"/>
              </a:spcBef>
              <a:tabLst>
                <a:tab pos="3384550" algn="l"/>
              </a:tabLst>
            </a:pPr>
            <a:r>
              <a:rPr sz="1400" b="1" spc="-10" dirty="0">
                <a:latin typeface="Times New Roman"/>
                <a:cs typeface="Times New Roman"/>
              </a:rPr>
              <a:t>Requ</a:t>
            </a:r>
            <a:r>
              <a:rPr sz="1400" b="1" spc="-21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irements</a:t>
            </a:r>
            <a:r>
              <a:rPr sz="1400" b="1" spc="-120" dirty="0">
                <a:latin typeface="Times New Roman"/>
                <a:cs typeface="Times New Roman"/>
              </a:rPr>
              <a:t> </a:t>
            </a:r>
            <a:r>
              <a:rPr sz="1400" b="1" spc="20" dirty="0">
                <a:latin typeface="Times New Roman"/>
                <a:cs typeface="Times New Roman"/>
              </a:rPr>
              <a:t>Document	</a:t>
            </a:r>
            <a:r>
              <a:rPr sz="1400" b="1" spc="10" dirty="0">
                <a:latin typeface="Times New Roman"/>
                <a:cs typeface="Times New Roman"/>
              </a:rPr>
              <a:t>Design</a:t>
            </a:r>
            <a:r>
              <a:rPr sz="1400" b="1" spc="-85" dirty="0">
                <a:latin typeface="Times New Roman"/>
                <a:cs typeface="Times New Roman"/>
              </a:rPr>
              <a:t> </a:t>
            </a:r>
            <a:r>
              <a:rPr sz="1400" b="1" spc="15" dirty="0">
                <a:latin typeface="Times New Roman"/>
                <a:cs typeface="Times New Roman"/>
              </a:rPr>
              <a:t>Specification</a:t>
            </a:r>
            <a:endParaRPr sz="1400">
              <a:latin typeface="Times New Roman"/>
              <a:cs typeface="Times New Roman"/>
            </a:endParaRPr>
          </a:p>
          <a:p>
            <a:pPr marL="233045">
              <a:lnSpc>
                <a:spcPct val="100000"/>
              </a:lnSpc>
              <a:spcBef>
                <a:spcPts val="195"/>
              </a:spcBef>
            </a:pPr>
            <a:r>
              <a:rPr sz="1400" spc="10" dirty="0">
                <a:latin typeface="Times New Roman"/>
                <a:cs typeface="Times New Roman"/>
              </a:rPr>
              <a:t>Forward-fromtraceability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75"/>
              </a:spcBef>
              <a:tabLst>
                <a:tab pos="3203575" algn="l"/>
              </a:tabLst>
            </a:pPr>
            <a:r>
              <a:rPr sz="1400" spc="10" dirty="0">
                <a:latin typeface="Times New Roman"/>
                <a:cs typeface="Times New Roman"/>
              </a:rPr>
              <a:t>Backward-from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traceability	</a:t>
            </a:r>
            <a:r>
              <a:rPr sz="1400" spc="10" dirty="0">
                <a:latin typeface="Times New Roman"/>
                <a:cs typeface="Times New Roman"/>
              </a:rPr>
              <a:t>Backward-to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traceability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96392" y="6299098"/>
            <a:ext cx="27082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Times New Roman"/>
                <a:cs typeface="Times New Roman"/>
              </a:rPr>
              <a:t>Source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figure: </a:t>
            </a:r>
            <a:r>
              <a:rPr sz="1200" spc="-10" dirty="0">
                <a:latin typeface="Times New Roman"/>
                <a:cs typeface="Times New Roman"/>
              </a:rPr>
              <a:t>Kotonya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Sommerville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0413" y="275336"/>
            <a:ext cx="56743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Backward and </a:t>
            </a:r>
            <a:r>
              <a:rPr dirty="0"/>
              <a:t>Forward </a:t>
            </a:r>
            <a:r>
              <a:rPr spc="-5" dirty="0"/>
              <a:t>Traceability</a:t>
            </a:r>
            <a:r>
              <a:rPr spc="10" dirty="0"/>
              <a:t> </a:t>
            </a:r>
            <a:r>
              <a:rPr dirty="0"/>
              <a:t>(2)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36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153415" y="819683"/>
            <a:ext cx="8690610" cy="5329555"/>
          </a:xfrm>
          <a:prstGeom prst="rect">
            <a:avLst/>
          </a:prstGeom>
        </p:spPr>
        <p:txBody>
          <a:bodyPr vert="horz" wrap="square" lIns="0" tIns="107315" rIns="0" bIns="0" rtlCol="0">
            <a:spAutoFit/>
          </a:bodyPr>
          <a:lstStyle/>
          <a:p>
            <a:pPr marL="198120">
              <a:lnSpc>
                <a:spcPct val="100000"/>
              </a:lnSpc>
              <a:spcBef>
                <a:spcPts val="845"/>
              </a:spcBef>
            </a:pPr>
            <a:r>
              <a:rPr sz="3100" spc="-5" dirty="0">
                <a:latin typeface="Arial"/>
                <a:cs typeface="Arial"/>
              </a:rPr>
              <a:t>Top </a:t>
            </a:r>
            <a:r>
              <a:rPr sz="3100" dirty="0">
                <a:latin typeface="Arial"/>
                <a:cs typeface="Arial"/>
              </a:rPr>
              <a:t>to </a:t>
            </a:r>
            <a:r>
              <a:rPr sz="3100" spc="-10" dirty="0">
                <a:latin typeface="Arial"/>
                <a:cs typeface="Arial"/>
              </a:rPr>
              <a:t>bottom </a:t>
            </a:r>
            <a:r>
              <a:rPr sz="3100" spc="-5" dirty="0">
                <a:latin typeface="Arial"/>
                <a:cs typeface="Arial"/>
              </a:rPr>
              <a:t>from </a:t>
            </a:r>
            <a:r>
              <a:rPr sz="3100" spc="-10" dirty="0">
                <a:latin typeface="Arial"/>
                <a:cs typeface="Arial"/>
              </a:rPr>
              <a:t>requirements’ point </a:t>
            </a:r>
            <a:r>
              <a:rPr sz="3100" spc="-5" dirty="0">
                <a:latin typeface="Arial"/>
                <a:cs typeface="Arial"/>
              </a:rPr>
              <a:t>of</a:t>
            </a:r>
            <a:r>
              <a:rPr sz="3100" spc="180" dirty="0">
                <a:latin typeface="Arial"/>
                <a:cs typeface="Arial"/>
              </a:rPr>
              <a:t> </a:t>
            </a:r>
            <a:r>
              <a:rPr sz="3100" spc="-5" dirty="0">
                <a:latin typeface="Arial"/>
                <a:cs typeface="Arial"/>
              </a:rPr>
              <a:t>view</a:t>
            </a:r>
            <a:endParaRPr sz="31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40"/>
              </a:spcBef>
              <a:buClr>
                <a:srgbClr val="CCCC99"/>
              </a:buClr>
              <a:buSzPct val="69354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3100" spc="-5" dirty="0">
                <a:latin typeface="Arial"/>
                <a:cs typeface="Arial"/>
              </a:rPr>
              <a:t>Forward-to</a:t>
            </a:r>
            <a:r>
              <a:rPr sz="3100" spc="40" dirty="0">
                <a:latin typeface="Arial"/>
                <a:cs typeface="Arial"/>
              </a:rPr>
              <a:t> </a:t>
            </a:r>
            <a:r>
              <a:rPr sz="3100" spc="-5" dirty="0">
                <a:latin typeface="Arial"/>
                <a:cs typeface="Arial"/>
              </a:rPr>
              <a:t>traceability</a:t>
            </a:r>
            <a:endParaRPr sz="3100">
              <a:latin typeface="Arial"/>
              <a:cs typeface="Arial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650"/>
              </a:spcBef>
              <a:buClr>
                <a:srgbClr val="96CDCC"/>
              </a:buClr>
              <a:buSzPct val="150000"/>
              <a:buChar char="•"/>
              <a:tabLst>
                <a:tab pos="756920" algn="l"/>
              </a:tabLst>
            </a:pPr>
            <a:r>
              <a:rPr sz="2600" dirty="0">
                <a:latin typeface="Arial"/>
                <a:cs typeface="Arial"/>
              </a:rPr>
              <a:t>Links other documents (which may have preceded</a:t>
            </a:r>
            <a:r>
              <a:rPr sz="2600" spc="-4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the  requirements document) to relevant</a:t>
            </a:r>
            <a:r>
              <a:rPr sz="2600" spc="-7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requirements</a:t>
            </a:r>
            <a:endParaRPr sz="26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625"/>
              </a:spcBef>
              <a:buClr>
                <a:srgbClr val="96CDCC"/>
              </a:buClr>
              <a:buSzPct val="150000"/>
              <a:buChar char="•"/>
              <a:tabLst>
                <a:tab pos="756920" algn="l"/>
              </a:tabLst>
            </a:pPr>
            <a:r>
              <a:rPr sz="2600" dirty="0">
                <a:latin typeface="Arial"/>
                <a:cs typeface="Arial"/>
              </a:rPr>
              <a:t>Help</a:t>
            </a:r>
            <a:r>
              <a:rPr sz="2600" spc="-2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validation</a:t>
            </a:r>
            <a:endParaRPr sz="2600">
              <a:latin typeface="Arial"/>
              <a:cs typeface="Arial"/>
            </a:endParaRPr>
          </a:p>
          <a:p>
            <a:pPr marL="756285" marR="664845" lvl="1" indent="-287020">
              <a:lnSpc>
                <a:spcPct val="100000"/>
              </a:lnSpc>
              <a:spcBef>
                <a:spcPts val="625"/>
              </a:spcBef>
              <a:buClr>
                <a:srgbClr val="96CDCC"/>
              </a:buClr>
              <a:buSzPct val="150000"/>
              <a:buChar char="•"/>
              <a:tabLst>
                <a:tab pos="756920" algn="l"/>
              </a:tabLst>
            </a:pPr>
            <a:r>
              <a:rPr sz="2600" dirty="0">
                <a:latin typeface="Arial"/>
                <a:cs typeface="Arial"/>
              </a:rPr>
              <a:t>Help evaluate which requirements are affected</a:t>
            </a:r>
            <a:r>
              <a:rPr sz="2600" spc="-3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by  changes to </a:t>
            </a:r>
            <a:r>
              <a:rPr sz="2600" spc="-5" dirty="0">
                <a:latin typeface="Arial"/>
                <a:cs typeface="Arial"/>
              </a:rPr>
              <a:t>users’</a:t>
            </a:r>
            <a:r>
              <a:rPr sz="2600" spc="-4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needs</a:t>
            </a:r>
            <a:endParaRPr sz="26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25"/>
              </a:spcBef>
              <a:buClr>
                <a:srgbClr val="CCCC99"/>
              </a:buClr>
              <a:buSzPct val="69354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3100" spc="-5" dirty="0">
                <a:latin typeface="Arial"/>
                <a:cs typeface="Arial"/>
              </a:rPr>
              <a:t>Forward-from</a:t>
            </a:r>
            <a:r>
              <a:rPr sz="3100" spc="50" dirty="0">
                <a:latin typeface="Arial"/>
                <a:cs typeface="Arial"/>
              </a:rPr>
              <a:t> </a:t>
            </a:r>
            <a:r>
              <a:rPr sz="3100" spc="-5" dirty="0">
                <a:latin typeface="Arial"/>
                <a:cs typeface="Arial"/>
              </a:rPr>
              <a:t>traceability</a:t>
            </a:r>
            <a:endParaRPr sz="3100">
              <a:latin typeface="Arial"/>
              <a:cs typeface="Arial"/>
            </a:endParaRPr>
          </a:p>
          <a:p>
            <a:pPr marL="756285" marR="165735" lvl="1" indent="-287020">
              <a:lnSpc>
                <a:spcPct val="100000"/>
              </a:lnSpc>
              <a:spcBef>
                <a:spcPts val="645"/>
              </a:spcBef>
              <a:buClr>
                <a:srgbClr val="96CDCC"/>
              </a:buClr>
              <a:buSzPct val="150000"/>
              <a:buChar char="•"/>
              <a:tabLst>
                <a:tab pos="756920" algn="l"/>
              </a:tabLst>
            </a:pPr>
            <a:r>
              <a:rPr sz="2600" dirty="0">
                <a:latin typeface="Arial"/>
                <a:cs typeface="Arial"/>
              </a:rPr>
              <a:t>Links requirements to </a:t>
            </a:r>
            <a:r>
              <a:rPr sz="2600" spc="-5" dirty="0">
                <a:latin typeface="Arial"/>
                <a:cs typeface="Arial"/>
              </a:rPr>
              <a:t>the </a:t>
            </a:r>
            <a:r>
              <a:rPr sz="2600" dirty="0">
                <a:latin typeface="Arial"/>
                <a:cs typeface="Arial"/>
              </a:rPr>
              <a:t>design and implementation  components</a:t>
            </a:r>
            <a:endParaRPr sz="26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625"/>
              </a:spcBef>
              <a:buClr>
                <a:srgbClr val="96CDCC"/>
              </a:buClr>
              <a:buSzPct val="150000"/>
              <a:buChar char="•"/>
              <a:tabLst>
                <a:tab pos="756920" algn="l"/>
              </a:tabLst>
            </a:pPr>
            <a:r>
              <a:rPr sz="2600" dirty="0">
                <a:latin typeface="Arial"/>
                <a:cs typeface="Arial"/>
              </a:rPr>
              <a:t>Help assure that all requirements have been</a:t>
            </a:r>
            <a:r>
              <a:rPr sz="2600" spc="-5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satisfied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0413" y="275336"/>
            <a:ext cx="56743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Backward and </a:t>
            </a:r>
            <a:r>
              <a:rPr dirty="0"/>
              <a:t>Forward </a:t>
            </a:r>
            <a:r>
              <a:rPr spc="-5" dirty="0"/>
              <a:t>Traceability</a:t>
            </a:r>
            <a:r>
              <a:rPr spc="10" dirty="0"/>
              <a:t> </a:t>
            </a:r>
            <a:r>
              <a:rPr dirty="0"/>
              <a:t>(3)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37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153415" y="819683"/>
            <a:ext cx="8635365" cy="5692775"/>
          </a:xfrm>
          <a:prstGeom prst="rect">
            <a:avLst/>
          </a:prstGeom>
        </p:spPr>
        <p:txBody>
          <a:bodyPr vert="horz" wrap="square" lIns="0" tIns="107315" rIns="0" bIns="0" rtlCol="0">
            <a:spAutoFit/>
          </a:bodyPr>
          <a:lstStyle/>
          <a:p>
            <a:pPr marL="198120">
              <a:lnSpc>
                <a:spcPct val="100000"/>
              </a:lnSpc>
              <a:spcBef>
                <a:spcPts val="845"/>
              </a:spcBef>
            </a:pPr>
            <a:r>
              <a:rPr sz="3100" spc="-5" dirty="0">
                <a:latin typeface="Arial"/>
                <a:cs typeface="Arial"/>
              </a:rPr>
              <a:t>Bottom to top from requirements’ </a:t>
            </a:r>
            <a:r>
              <a:rPr sz="3100" spc="-10" dirty="0">
                <a:latin typeface="Arial"/>
                <a:cs typeface="Arial"/>
              </a:rPr>
              <a:t>point </a:t>
            </a:r>
            <a:r>
              <a:rPr sz="3100" spc="-5" dirty="0">
                <a:latin typeface="Arial"/>
                <a:cs typeface="Arial"/>
              </a:rPr>
              <a:t>of</a:t>
            </a:r>
            <a:r>
              <a:rPr sz="3100" spc="114" dirty="0">
                <a:latin typeface="Arial"/>
                <a:cs typeface="Arial"/>
              </a:rPr>
              <a:t> </a:t>
            </a:r>
            <a:r>
              <a:rPr sz="3100" spc="-5" dirty="0">
                <a:latin typeface="Arial"/>
                <a:cs typeface="Arial"/>
              </a:rPr>
              <a:t>view</a:t>
            </a:r>
            <a:endParaRPr sz="31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40"/>
              </a:spcBef>
              <a:buClr>
                <a:srgbClr val="CCCC99"/>
              </a:buClr>
              <a:buSzPct val="69354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3100" spc="-5" dirty="0">
                <a:latin typeface="Arial"/>
                <a:cs typeface="Arial"/>
              </a:rPr>
              <a:t>Backward-to</a:t>
            </a:r>
            <a:r>
              <a:rPr sz="3100" spc="40" dirty="0">
                <a:latin typeface="Arial"/>
                <a:cs typeface="Arial"/>
              </a:rPr>
              <a:t> </a:t>
            </a:r>
            <a:r>
              <a:rPr sz="3100" spc="-5" dirty="0">
                <a:latin typeface="Arial"/>
                <a:cs typeface="Arial"/>
              </a:rPr>
              <a:t>traceability</a:t>
            </a:r>
            <a:endParaRPr sz="3100">
              <a:latin typeface="Arial"/>
              <a:cs typeface="Arial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650"/>
              </a:spcBef>
              <a:buClr>
                <a:srgbClr val="96CDCC"/>
              </a:buClr>
              <a:buSzPct val="150000"/>
              <a:buChar char="•"/>
              <a:tabLst>
                <a:tab pos="756920" algn="l"/>
              </a:tabLst>
            </a:pPr>
            <a:r>
              <a:rPr sz="2600" dirty="0">
                <a:latin typeface="Arial"/>
                <a:cs typeface="Arial"/>
              </a:rPr>
              <a:t>Links design and implementation components back</a:t>
            </a:r>
            <a:r>
              <a:rPr sz="2600" spc="-5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to  requirements</a:t>
            </a:r>
            <a:endParaRPr sz="2600">
              <a:latin typeface="Arial"/>
              <a:cs typeface="Arial"/>
            </a:endParaRPr>
          </a:p>
          <a:p>
            <a:pPr marL="756285" marR="3094990" lvl="1" indent="-287020">
              <a:lnSpc>
                <a:spcPct val="100000"/>
              </a:lnSpc>
              <a:spcBef>
                <a:spcPts val="625"/>
              </a:spcBef>
              <a:buClr>
                <a:srgbClr val="96CDCC"/>
              </a:buClr>
              <a:buSzPct val="150000"/>
              <a:buChar char="•"/>
              <a:tabLst>
                <a:tab pos="756920" algn="l"/>
              </a:tabLst>
            </a:pPr>
            <a:r>
              <a:rPr sz="2600" dirty="0">
                <a:latin typeface="Arial"/>
                <a:cs typeface="Arial"/>
              </a:rPr>
              <a:t>Help determine why each item</a:t>
            </a:r>
            <a:r>
              <a:rPr sz="2600" spc="-8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is  designed/implemented</a:t>
            </a:r>
            <a:endParaRPr sz="26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25"/>
              </a:spcBef>
              <a:buClr>
                <a:srgbClr val="CCCC99"/>
              </a:buClr>
              <a:buSzPct val="69354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3100" spc="-5" dirty="0">
                <a:latin typeface="Arial"/>
                <a:cs typeface="Arial"/>
              </a:rPr>
              <a:t>Backward-from</a:t>
            </a:r>
            <a:r>
              <a:rPr sz="3100" spc="40" dirty="0">
                <a:latin typeface="Arial"/>
                <a:cs typeface="Arial"/>
              </a:rPr>
              <a:t> </a:t>
            </a:r>
            <a:r>
              <a:rPr sz="3100" spc="-5" dirty="0">
                <a:latin typeface="Arial"/>
                <a:cs typeface="Arial"/>
              </a:rPr>
              <a:t>traceability</a:t>
            </a:r>
            <a:endParaRPr sz="3100">
              <a:latin typeface="Arial"/>
              <a:cs typeface="Arial"/>
            </a:endParaRPr>
          </a:p>
          <a:p>
            <a:pPr marL="756285" marR="1531620" lvl="1" indent="-287020">
              <a:lnSpc>
                <a:spcPct val="100000"/>
              </a:lnSpc>
              <a:spcBef>
                <a:spcPts val="645"/>
              </a:spcBef>
              <a:buClr>
                <a:srgbClr val="96CDCC"/>
              </a:buClr>
              <a:buSzPct val="150000"/>
              <a:buChar char="•"/>
              <a:tabLst>
                <a:tab pos="756920" algn="l"/>
              </a:tabLst>
            </a:pPr>
            <a:r>
              <a:rPr sz="2600" dirty="0">
                <a:latin typeface="Arial"/>
                <a:cs typeface="Arial"/>
              </a:rPr>
              <a:t>Links requirements to their sources in</a:t>
            </a:r>
            <a:r>
              <a:rPr sz="2600" spc="-6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other  documents or</a:t>
            </a:r>
            <a:r>
              <a:rPr sz="2600" spc="-3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people</a:t>
            </a:r>
            <a:endParaRPr sz="26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625"/>
              </a:spcBef>
              <a:buClr>
                <a:srgbClr val="96CDCC"/>
              </a:buClr>
              <a:buSzPct val="150000"/>
              <a:buChar char="•"/>
              <a:tabLst>
                <a:tab pos="756920" algn="l"/>
              </a:tabLst>
            </a:pPr>
            <a:r>
              <a:rPr sz="2600" dirty="0">
                <a:latin typeface="Arial"/>
                <a:cs typeface="Arial"/>
              </a:rPr>
              <a:t>Help</a:t>
            </a:r>
            <a:r>
              <a:rPr sz="2600" spc="-2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validation</a:t>
            </a:r>
            <a:endParaRPr sz="2600">
              <a:latin typeface="Arial"/>
              <a:cs typeface="Arial"/>
            </a:endParaRPr>
          </a:p>
          <a:p>
            <a:pPr marL="756285" marR="353695" lvl="1" indent="-287020">
              <a:lnSpc>
                <a:spcPct val="100000"/>
              </a:lnSpc>
              <a:spcBef>
                <a:spcPts val="625"/>
              </a:spcBef>
              <a:buClr>
                <a:srgbClr val="96CDCC"/>
              </a:buClr>
              <a:buSzPct val="150000"/>
              <a:buChar char="•"/>
              <a:tabLst>
                <a:tab pos="756920" algn="l"/>
              </a:tabLst>
            </a:pPr>
            <a:r>
              <a:rPr sz="2600" dirty="0">
                <a:latin typeface="Arial"/>
                <a:cs typeface="Arial"/>
              </a:rPr>
              <a:t>Help evaluate how changes to requirements</a:t>
            </a:r>
            <a:r>
              <a:rPr sz="2600" spc="-5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impact  stakeholders</a:t>
            </a:r>
            <a:r>
              <a:rPr sz="2600" spc="-3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needs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0413" y="275336"/>
            <a:ext cx="35909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Types of </a:t>
            </a:r>
            <a:r>
              <a:rPr spc="-5" dirty="0"/>
              <a:t>Traceability</a:t>
            </a:r>
            <a:r>
              <a:rPr spc="-50" dirty="0"/>
              <a:t> </a:t>
            </a:r>
            <a:r>
              <a:rPr dirty="0"/>
              <a:t>(1)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38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153415" y="917828"/>
            <a:ext cx="8706485" cy="4831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CCCC99"/>
              </a:buClr>
              <a:buSzPct val="6875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Requirements </a:t>
            </a:r>
            <a:r>
              <a:rPr sz="2400" dirty="0">
                <a:latin typeface="Arial"/>
                <a:cs typeface="Arial"/>
              </a:rPr>
              <a:t>–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source</a:t>
            </a:r>
            <a:r>
              <a:rPr sz="2400" spc="4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traceability</a:t>
            </a:r>
            <a:endParaRPr sz="24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484"/>
              </a:spcBef>
              <a:buClr>
                <a:srgbClr val="96CDCC"/>
              </a:buClr>
              <a:buSzPct val="150000"/>
              <a:buChar char="•"/>
              <a:tabLst>
                <a:tab pos="756920" algn="l"/>
              </a:tabLst>
            </a:pPr>
            <a:r>
              <a:rPr sz="2000" dirty="0">
                <a:latin typeface="Arial"/>
                <a:cs typeface="Arial"/>
              </a:rPr>
              <a:t>Links requirements with a person or</a:t>
            </a:r>
            <a:r>
              <a:rPr sz="2000" spc="-1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document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lr>
                <a:srgbClr val="CCCC99"/>
              </a:buClr>
              <a:buSzPct val="6875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Requirements </a:t>
            </a:r>
            <a:r>
              <a:rPr sz="2400" dirty="0">
                <a:latin typeface="Arial"/>
                <a:cs typeface="Arial"/>
              </a:rPr>
              <a:t>–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rationale</a:t>
            </a:r>
            <a:r>
              <a:rPr sz="2400" spc="6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traceability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lr>
                <a:srgbClr val="CCCC99"/>
              </a:buClr>
              <a:buSzPct val="6875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Requirements </a:t>
            </a:r>
            <a:r>
              <a:rPr sz="2400" dirty="0">
                <a:latin typeface="Arial"/>
                <a:cs typeface="Arial"/>
              </a:rPr>
              <a:t>–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requirements</a:t>
            </a:r>
            <a:r>
              <a:rPr sz="2400" spc="5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traceability</a:t>
            </a:r>
            <a:endParaRPr sz="2400">
              <a:latin typeface="Arial"/>
              <a:cs typeface="Arial"/>
            </a:endParaRPr>
          </a:p>
          <a:p>
            <a:pPr marL="756285" marR="300355" lvl="1" indent="-287020">
              <a:lnSpc>
                <a:spcPct val="100000"/>
              </a:lnSpc>
              <a:spcBef>
                <a:spcPts val="480"/>
              </a:spcBef>
              <a:buClr>
                <a:srgbClr val="96CDCC"/>
              </a:buClr>
              <a:buSzPct val="150000"/>
              <a:buChar char="•"/>
              <a:tabLst>
                <a:tab pos="756920" algn="l"/>
              </a:tabLst>
            </a:pPr>
            <a:r>
              <a:rPr sz="2000" dirty="0">
                <a:latin typeface="Arial"/>
                <a:cs typeface="Arial"/>
              </a:rPr>
              <a:t>Links requirements with </a:t>
            </a:r>
            <a:r>
              <a:rPr sz="2000" spc="-5" dirty="0">
                <a:latin typeface="Arial"/>
                <a:cs typeface="Arial"/>
              </a:rPr>
              <a:t>other </a:t>
            </a:r>
            <a:r>
              <a:rPr sz="2000" dirty="0">
                <a:latin typeface="Arial"/>
                <a:cs typeface="Arial"/>
              </a:rPr>
              <a:t>requirements which are, in some</a:t>
            </a:r>
            <a:r>
              <a:rPr sz="2000" spc="-18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way,  dependent on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them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lr>
                <a:srgbClr val="CCCC99"/>
              </a:buClr>
              <a:buSzPct val="6875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Requirements </a:t>
            </a:r>
            <a:r>
              <a:rPr sz="2400" dirty="0">
                <a:latin typeface="Arial"/>
                <a:cs typeface="Arial"/>
              </a:rPr>
              <a:t>–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architecture</a:t>
            </a:r>
            <a:r>
              <a:rPr sz="2400" spc="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traceability</a:t>
            </a:r>
            <a:endParaRPr sz="2400">
              <a:latin typeface="Arial"/>
              <a:cs typeface="Arial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484"/>
              </a:spcBef>
              <a:buClr>
                <a:srgbClr val="96CDCC"/>
              </a:buClr>
              <a:buSzPct val="150000"/>
              <a:buChar char="•"/>
              <a:tabLst>
                <a:tab pos="756920" algn="l"/>
              </a:tabLst>
            </a:pPr>
            <a:r>
              <a:rPr sz="2000" dirty="0">
                <a:latin typeface="Arial"/>
                <a:cs typeface="Arial"/>
              </a:rPr>
              <a:t>Links requirements with </a:t>
            </a:r>
            <a:r>
              <a:rPr sz="2000" spc="-5" dirty="0">
                <a:latin typeface="Arial"/>
                <a:cs typeface="Arial"/>
              </a:rPr>
              <a:t>the </a:t>
            </a:r>
            <a:r>
              <a:rPr sz="2000" dirty="0">
                <a:latin typeface="Arial"/>
                <a:cs typeface="Arial"/>
              </a:rPr>
              <a:t>subsystems where these requirements</a:t>
            </a:r>
            <a:r>
              <a:rPr sz="2000" spc="-2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are  implemented (particularly important where subsystems are being  developed by different</a:t>
            </a:r>
            <a:r>
              <a:rPr sz="2000" spc="-7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subcontractors)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lr>
                <a:srgbClr val="CCCC99"/>
              </a:buClr>
              <a:buSzPct val="6875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Requirements </a:t>
            </a:r>
            <a:r>
              <a:rPr sz="2400" dirty="0">
                <a:latin typeface="Arial"/>
                <a:cs typeface="Arial"/>
              </a:rPr>
              <a:t>–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design</a:t>
            </a:r>
            <a:r>
              <a:rPr sz="2400" spc="5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traceability</a:t>
            </a:r>
            <a:endParaRPr sz="2400">
              <a:latin typeface="Arial"/>
              <a:cs typeface="Arial"/>
            </a:endParaRPr>
          </a:p>
          <a:p>
            <a:pPr marL="756285" marR="189230" lvl="1" indent="-287020">
              <a:lnSpc>
                <a:spcPct val="100000"/>
              </a:lnSpc>
              <a:spcBef>
                <a:spcPts val="484"/>
              </a:spcBef>
              <a:buClr>
                <a:srgbClr val="96CDCC"/>
              </a:buClr>
              <a:buSzPct val="150000"/>
              <a:buChar char="•"/>
              <a:tabLst>
                <a:tab pos="756920" algn="l"/>
              </a:tabLst>
            </a:pPr>
            <a:r>
              <a:rPr sz="2000" dirty="0">
                <a:latin typeface="Arial"/>
                <a:cs typeface="Arial"/>
              </a:rPr>
              <a:t>Links requirements with specific hardware or software components</a:t>
            </a:r>
            <a:r>
              <a:rPr sz="2000" spc="-2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  the system which are used to implement the</a:t>
            </a:r>
            <a:r>
              <a:rPr sz="2000" spc="-17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requirement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3415" y="82673"/>
            <a:ext cx="8580120" cy="5681980"/>
          </a:xfrm>
          <a:prstGeom prst="rect">
            <a:avLst/>
          </a:prstGeom>
        </p:spPr>
        <p:txBody>
          <a:bodyPr vert="horz" wrap="square" lIns="0" tIns="204470" rIns="0" bIns="0" rtlCol="0">
            <a:spAutoFit/>
          </a:bodyPr>
          <a:lstStyle/>
          <a:p>
            <a:pPr marL="69215">
              <a:lnSpc>
                <a:spcPct val="100000"/>
              </a:lnSpc>
              <a:spcBef>
                <a:spcPts val="1610"/>
              </a:spcBef>
            </a:pPr>
            <a:r>
              <a:rPr sz="2800" dirty="0">
                <a:solidFill>
                  <a:srgbClr val="040808"/>
                </a:solidFill>
                <a:latin typeface="Times New Roman"/>
                <a:cs typeface="Times New Roman"/>
              </a:rPr>
              <a:t>Types of </a:t>
            </a:r>
            <a:r>
              <a:rPr sz="2800" spc="-5" dirty="0">
                <a:solidFill>
                  <a:srgbClr val="040808"/>
                </a:solidFill>
                <a:latin typeface="Times New Roman"/>
                <a:cs typeface="Times New Roman"/>
              </a:rPr>
              <a:t>Traceability </a:t>
            </a:r>
            <a:r>
              <a:rPr sz="2800" dirty="0">
                <a:solidFill>
                  <a:srgbClr val="040808"/>
                </a:solidFill>
                <a:latin typeface="Times New Roman"/>
                <a:cs typeface="Times New Roman"/>
              </a:rPr>
              <a:t>(2)</a:t>
            </a:r>
            <a:endParaRPr sz="2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675"/>
              </a:spcBef>
              <a:buClr>
                <a:srgbClr val="CCCC99"/>
              </a:buClr>
              <a:buSzPct val="69354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3100" spc="-10" dirty="0">
                <a:latin typeface="Arial"/>
                <a:cs typeface="Arial"/>
              </a:rPr>
              <a:t>Requirements </a:t>
            </a:r>
            <a:r>
              <a:rPr sz="3100" spc="-5" dirty="0">
                <a:latin typeface="Arial"/>
                <a:cs typeface="Arial"/>
              </a:rPr>
              <a:t>– </a:t>
            </a:r>
            <a:r>
              <a:rPr sz="3100" spc="-5" dirty="0">
                <a:solidFill>
                  <a:srgbClr val="FF0000"/>
                </a:solidFill>
                <a:latin typeface="Arial"/>
                <a:cs typeface="Arial"/>
              </a:rPr>
              <a:t>interface</a:t>
            </a:r>
            <a:r>
              <a:rPr sz="3100" spc="114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100" spc="-5" dirty="0">
                <a:latin typeface="Arial"/>
                <a:cs typeface="Arial"/>
              </a:rPr>
              <a:t>traceability</a:t>
            </a:r>
            <a:endParaRPr sz="3100">
              <a:latin typeface="Arial"/>
              <a:cs typeface="Arial"/>
            </a:endParaRPr>
          </a:p>
          <a:p>
            <a:pPr marL="756285" marR="629285" lvl="1" indent="-287020">
              <a:lnSpc>
                <a:spcPct val="100000"/>
              </a:lnSpc>
              <a:spcBef>
                <a:spcPts val="645"/>
              </a:spcBef>
              <a:buClr>
                <a:srgbClr val="96CDCC"/>
              </a:buClr>
              <a:buSzPct val="150000"/>
              <a:buChar char="•"/>
              <a:tabLst>
                <a:tab pos="756920" algn="l"/>
              </a:tabLst>
            </a:pPr>
            <a:r>
              <a:rPr sz="2600" dirty="0">
                <a:latin typeface="Arial"/>
                <a:cs typeface="Arial"/>
              </a:rPr>
              <a:t>Links requirements with the interfaces of</a:t>
            </a:r>
            <a:r>
              <a:rPr sz="2600" spc="-4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external  systems which are used in </a:t>
            </a:r>
            <a:r>
              <a:rPr sz="2600" spc="-5" dirty="0">
                <a:latin typeface="Arial"/>
                <a:cs typeface="Arial"/>
              </a:rPr>
              <a:t>the </a:t>
            </a:r>
            <a:r>
              <a:rPr sz="2600" dirty="0">
                <a:latin typeface="Arial"/>
                <a:cs typeface="Arial"/>
              </a:rPr>
              <a:t>provision of </a:t>
            </a:r>
            <a:r>
              <a:rPr sz="2600" spc="-5" dirty="0">
                <a:latin typeface="Arial"/>
                <a:cs typeface="Arial"/>
              </a:rPr>
              <a:t>the  </a:t>
            </a:r>
            <a:r>
              <a:rPr sz="2600" dirty="0">
                <a:latin typeface="Arial"/>
                <a:cs typeface="Arial"/>
              </a:rPr>
              <a:t>requirements</a:t>
            </a:r>
            <a:endParaRPr sz="26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30"/>
              </a:spcBef>
              <a:buClr>
                <a:srgbClr val="CCCC99"/>
              </a:buClr>
              <a:buSzPct val="69354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3100" spc="-10" dirty="0">
                <a:latin typeface="Arial"/>
                <a:cs typeface="Arial"/>
              </a:rPr>
              <a:t>Requirements </a:t>
            </a:r>
            <a:r>
              <a:rPr sz="3100" spc="-5" dirty="0">
                <a:latin typeface="Arial"/>
                <a:cs typeface="Arial"/>
              </a:rPr>
              <a:t>– </a:t>
            </a:r>
            <a:r>
              <a:rPr sz="3100" spc="-5" dirty="0">
                <a:solidFill>
                  <a:srgbClr val="FF0000"/>
                </a:solidFill>
                <a:latin typeface="Arial"/>
                <a:cs typeface="Arial"/>
              </a:rPr>
              <a:t>feature</a:t>
            </a:r>
            <a:r>
              <a:rPr sz="3100" spc="1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100" spc="-5" dirty="0">
                <a:latin typeface="Arial"/>
                <a:cs typeface="Arial"/>
              </a:rPr>
              <a:t>traceability</a:t>
            </a:r>
            <a:endParaRPr sz="31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45"/>
              </a:spcBef>
              <a:buClr>
                <a:srgbClr val="CCCC99"/>
              </a:buClr>
              <a:buSzPct val="69354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3100" spc="-10" dirty="0">
                <a:latin typeface="Arial"/>
                <a:cs typeface="Arial"/>
              </a:rPr>
              <a:t>Requirements </a:t>
            </a:r>
            <a:r>
              <a:rPr sz="3100" spc="-5" dirty="0">
                <a:latin typeface="Arial"/>
                <a:cs typeface="Arial"/>
              </a:rPr>
              <a:t>– </a:t>
            </a:r>
            <a:r>
              <a:rPr sz="3100" spc="-5" dirty="0">
                <a:solidFill>
                  <a:srgbClr val="FF0000"/>
                </a:solidFill>
                <a:latin typeface="Arial"/>
                <a:cs typeface="Arial"/>
              </a:rPr>
              <a:t>tests</a:t>
            </a:r>
            <a:r>
              <a:rPr sz="3100" spc="9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100" spc="-5" dirty="0">
                <a:latin typeface="Arial"/>
                <a:cs typeface="Arial"/>
              </a:rPr>
              <a:t>traceability</a:t>
            </a:r>
            <a:endParaRPr sz="3100">
              <a:latin typeface="Arial"/>
              <a:cs typeface="Arial"/>
            </a:endParaRPr>
          </a:p>
          <a:p>
            <a:pPr marL="756285" marR="261620" lvl="1" indent="-287020">
              <a:lnSpc>
                <a:spcPct val="100000"/>
              </a:lnSpc>
              <a:spcBef>
                <a:spcPts val="645"/>
              </a:spcBef>
              <a:buClr>
                <a:srgbClr val="96CDCC"/>
              </a:buClr>
              <a:buSzPct val="150000"/>
              <a:buChar char="•"/>
              <a:tabLst>
                <a:tab pos="756920" algn="l"/>
              </a:tabLst>
            </a:pPr>
            <a:r>
              <a:rPr sz="2600" dirty="0">
                <a:latin typeface="Arial"/>
                <a:cs typeface="Arial"/>
              </a:rPr>
              <a:t>Links requirements with test cases verifying them  (used to </a:t>
            </a:r>
            <a:r>
              <a:rPr sz="2600" spc="-5" dirty="0">
                <a:latin typeface="Arial"/>
                <a:cs typeface="Arial"/>
              </a:rPr>
              <a:t>verify </a:t>
            </a:r>
            <a:r>
              <a:rPr sz="2600" dirty="0">
                <a:latin typeface="Arial"/>
                <a:cs typeface="Arial"/>
              </a:rPr>
              <a:t>that the requirement is</a:t>
            </a:r>
            <a:r>
              <a:rPr sz="2600" spc="-1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implemented)</a:t>
            </a:r>
            <a:endParaRPr sz="26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25"/>
              </a:spcBef>
              <a:buClr>
                <a:srgbClr val="CCCC99"/>
              </a:buClr>
              <a:buSzPct val="69354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3100" spc="-10" dirty="0">
                <a:latin typeface="Arial"/>
                <a:cs typeface="Arial"/>
              </a:rPr>
              <a:t>Requirements </a:t>
            </a:r>
            <a:r>
              <a:rPr sz="3100" spc="-5" dirty="0">
                <a:latin typeface="Arial"/>
                <a:cs typeface="Arial"/>
              </a:rPr>
              <a:t>– </a:t>
            </a:r>
            <a:r>
              <a:rPr sz="3100" spc="-10" dirty="0">
                <a:solidFill>
                  <a:srgbClr val="FF0000"/>
                </a:solidFill>
                <a:latin typeface="Arial"/>
                <a:cs typeface="Arial"/>
              </a:rPr>
              <a:t>code</a:t>
            </a:r>
            <a:r>
              <a:rPr sz="3100" spc="10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100" spc="-5" dirty="0">
                <a:latin typeface="Arial"/>
                <a:cs typeface="Arial"/>
              </a:rPr>
              <a:t>traceability</a:t>
            </a:r>
            <a:endParaRPr sz="31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645"/>
              </a:spcBef>
              <a:buClr>
                <a:srgbClr val="96CDCC"/>
              </a:buClr>
              <a:buSzPct val="150000"/>
              <a:buChar char="•"/>
              <a:tabLst>
                <a:tab pos="756920" algn="l"/>
              </a:tabLst>
            </a:pPr>
            <a:r>
              <a:rPr sz="2600" dirty="0">
                <a:latin typeface="Arial"/>
                <a:cs typeface="Arial"/>
              </a:rPr>
              <a:t>Generally not directly established, but can be</a:t>
            </a:r>
            <a:r>
              <a:rPr sz="2600" spc="-5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inferred</a:t>
            </a:r>
            <a:endParaRPr sz="26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39</a:t>
            </a:fld>
            <a:endParaRPr spc="-5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523112"/>
            <a:ext cx="12477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B</a:t>
            </a:r>
            <a:r>
              <a:rPr spc="-20" dirty="0"/>
              <a:t>a</a:t>
            </a:r>
            <a:r>
              <a:rPr spc="-5" dirty="0"/>
              <a:t>seli</a:t>
            </a:r>
            <a:r>
              <a:rPr dirty="0"/>
              <a:t>n</a:t>
            </a:r>
            <a:r>
              <a:rPr spc="-5" dirty="0"/>
              <a:t>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709292" y="6435454"/>
            <a:ext cx="161290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z="1200" spc="-5" dirty="0">
                <a:solidFill>
                  <a:srgbClr val="002553"/>
                </a:solidFill>
                <a:latin typeface="Arial"/>
                <a:cs typeface="Arial"/>
              </a:rPr>
              <a:t>4</a:t>
            </a:fld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3415" y="1244853"/>
            <a:ext cx="8674735" cy="4978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CCCC99"/>
              </a:buClr>
              <a:buSzPct val="6875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Non-modifiable (read-only) version </a:t>
            </a:r>
            <a:r>
              <a:rPr sz="2400" dirty="0">
                <a:latin typeface="Arial"/>
                <a:cs typeface="Arial"/>
              </a:rPr>
              <a:t>of </a:t>
            </a:r>
            <a:r>
              <a:rPr sz="2400" spc="-5" dirty="0">
                <a:latin typeface="Arial"/>
                <a:cs typeface="Arial"/>
              </a:rPr>
              <a:t>a</a:t>
            </a:r>
            <a:r>
              <a:rPr sz="2400" spc="7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document</a:t>
            </a:r>
            <a:endParaRPr sz="24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484"/>
              </a:spcBef>
              <a:buClr>
                <a:srgbClr val="96CDCC"/>
              </a:buClr>
              <a:buSzPct val="150000"/>
              <a:buChar char="•"/>
              <a:tabLst>
                <a:tab pos="756920" algn="l"/>
              </a:tabLst>
            </a:pPr>
            <a:r>
              <a:rPr sz="2000" dirty="0">
                <a:latin typeface="Arial"/>
                <a:cs typeface="Arial"/>
              </a:rPr>
              <a:t>Describes a moment in</a:t>
            </a:r>
            <a:r>
              <a:rPr sz="2000" spc="-9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time</a:t>
            </a:r>
            <a:endParaRPr sz="20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Clr>
                <a:srgbClr val="96CDCC"/>
              </a:buClr>
              <a:buSzPct val="150000"/>
              <a:buChar char="•"/>
              <a:tabLst>
                <a:tab pos="756920" algn="l"/>
              </a:tabLst>
            </a:pPr>
            <a:r>
              <a:rPr sz="2000" dirty="0">
                <a:latin typeface="Arial"/>
                <a:cs typeface="Arial"/>
              </a:rPr>
              <a:t>May include multiple documents at the same</a:t>
            </a:r>
            <a:r>
              <a:rPr sz="2000" spc="-17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time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lr>
                <a:srgbClr val="CCCC99"/>
              </a:buClr>
              <a:buSzPct val="6875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Enables document comparison and</a:t>
            </a:r>
            <a:r>
              <a:rPr sz="2400" spc="6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management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lr>
                <a:srgbClr val="CCCC99"/>
              </a:buClr>
              <a:buSzPct val="6875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Comes with a change history </a:t>
            </a:r>
            <a:r>
              <a:rPr sz="2400" dirty="0">
                <a:latin typeface="Arial"/>
                <a:cs typeface="Arial"/>
              </a:rPr>
              <a:t>for the</a:t>
            </a:r>
            <a:r>
              <a:rPr sz="2400" spc="4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document</a:t>
            </a:r>
            <a:endParaRPr sz="2400">
              <a:latin typeface="Arial"/>
              <a:cs typeface="Arial"/>
            </a:endParaRPr>
          </a:p>
          <a:p>
            <a:pPr marL="756285" marR="73025" lvl="1" indent="-287020">
              <a:lnSpc>
                <a:spcPct val="100000"/>
              </a:lnSpc>
              <a:spcBef>
                <a:spcPts val="484"/>
              </a:spcBef>
              <a:buClr>
                <a:srgbClr val="96CDCC"/>
              </a:buClr>
              <a:buSzPct val="150000"/>
              <a:buChar char="•"/>
              <a:tabLst>
                <a:tab pos="756920" algn="l"/>
              </a:tabLst>
            </a:pPr>
            <a:r>
              <a:rPr sz="2000" dirty="0">
                <a:latin typeface="Arial"/>
                <a:cs typeface="Arial"/>
              </a:rPr>
              <a:t>Information on objects, attributes, and links created, deleted, or</a:t>
            </a:r>
            <a:r>
              <a:rPr sz="2000" spc="-2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edited  since the creation of the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baseline</a:t>
            </a:r>
            <a:endParaRPr sz="2000">
              <a:latin typeface="Arial"/>
              <a:cs typeface="Arial"/>
            </a:endParaRPr>
          </a:p>
          <a:p>
            <a:pPr marL="756285" marR="66675" lvl="1" indent="-287020">
              <a:lnSpc>
                <a:spcPct val="100000"/>
              </a:lnSpc>
              <a:spcBef>
                <a:spcPts val="480"/>
              </a:spcBef>
              <a:buClr>
                <a:srgbClr val="96CDCC"/>
              </a:buClr>
              <a:buSzPct val="150000"/>
              <a:buChar char="•"/>
              <a:tabLst>
                <a:tab pos="756920" algn="l"/>
              </a:tabLst>
            </a:pPr>
            <a:r>
              <a:rPr sz="2000" dirty="0">
                <a:latin typeface="Arial"/>
                <a:cs typeface="Arial"/>
              </a:rPr>
              <a:t>Often also contains information on user sessions (when the</a:t>
            </a:r>
            <a:r>
              <a:rPr sz="2000" spc="-19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document  was </a:t>
            </a:r>
            <a:r>
              <a:rPr sz="2000" spc="-5" dirty="0">
                <a:latin typeface="Arial"/>
                <a:cs typeface="Arial"/>
              </a:rPr>
              <a:t>opened, by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whom…)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70"/>
              </a:spcBef>
              <a:buClr>
                <a:srgbClr val="CCCC99"/>
              </a:buClr>
              <a:buSzPct val="6875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Requires </a:t>
            </a:r>
            <a:r>
              <a:rPr sz="2400" dirty="0">
                <a:latin typeface="Arial"/>
                <a:cs typeface="Arial"/>
              </a:rPr>
              <a:t>access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control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Clr>
                <a:srgbClr val="CCCC99"/>
              </a:buClr>
              <a:buSzPct val="6875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It is </a:t>
            </a:r>
            <a:r>
              <a:rPr sz="2400" spc="-5" dirty="0">
                <a:latin typeface="Arial"/>
                <a:cs typeface="Arial"/>
              </a:rPr>
              <a:t>advisable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5" dirty="0">
                <a:latin typeface="Arial"/>
                <a:cs typeface="Arial"/>
              </a:rPr>
              <a:t>establish </a:t>
            </a:r>
            <a:r>
              <a:rPr sz="2400" dirty="0">
                <a:latin typeface="Arial"/>
                <a:cs typeface="Arial"/>
              </a:rPr>
              <a:t>a </a:t>
            </a:r>
            <a:r>
              <a:rPr sz="2400" spc="-5" dirty="0">
                <a:latin typeface="Arial"/>
                <a:cs typeface="Arial"/>
              </a:rPr>
              <a:t>baseline </a:t>
            </a:r>
            <a:r>
              <a:rPr sz="2400" dirty="0">
                <a:latin typeface="Arial"/>
                <a:cs typeface="Arial"/>
              </a:rPr>
              <a:t>for a </a:t>
            </a:r>
            <a:r>
              <a:rPr sz="2400" spc="-5" dirty="0">
                <a:latin typeface="Arial"/>
                <a:cs typeface="Arial"/>
              </a:rPr>
              <a:t>new document</a:t>
            </a:r>
            <a:r>
              <a:rPr sz="2400" spc="8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that</a:t>
            </a:r>
            <a:endParaRPr sz="24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is imported into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document management</a:t>
            </a:r>
            <a:r>
              <a:rPr sz="2400" spc="5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system</a:t>
            </a:r>
            <a:endParaRPr sz="24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484"/>
              </a:spcBef>
              <a:buClr>
                <a:srgbClr val="96CDCC"/>
              </a:buClr>
              <a:buSzPct val="150000"/>
              <a:buChar char="•"/>
              <a:tabLst>
                <a:tab pos="756920" algn="l"/>
              </a:tabLst>
            </a:pPr>
            <a:r>
              <a:rPr sz="2000" dirty="0">
                <a:latin typeface="Arial"/>
                <a:cs typeface="Arial"/>
              </a:rPr>
              <a:t>In order not to lose any</a:t>
            </a:r>
            <a:r>
              <a:rPr sz="2000" spc="-114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changes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3415" y="82673"/>
            <a:ext cx="8330565" cy="3975735"/>
          </a:xfrm>
          <a:prstGeom prst="rect">
            <a:avLst/>
          </a:prstGeom>
        </p:spPr>
        <p:txBody>
          <a:bodyPr vert="horz" wrap="square" lIns="0" tIns="204470" rIns="0" bIns="0" rtlCol="0">
            <a:spAutoFit/>
          </a:bodyPr>
          <a:lstStyle/>
          <a:p>
            <a:pPr marL="69215">
              <a:lnSpc>
                <a:spcPct val="100000"/>
              </a:lnSpc>
              <a:spcBef>
                <a:spcPts val="1610"/>
              </a:spcBef>
            </a:pPr>
            <a:r>
              <a:rPr sz="2800" spc="-5" dirty="0">
                <a:solidFill>
                  <a:srgbClr val="040808"/>
                </a:solidFill>
                <a:latin typeface="Times New Roman"/>
                <a:cs typeface="Times New Roman"/>
              </a:rPr>
              <a:t>Representation – Traceability</a:t>
            </a:r>
            <a:r>
              <a:rPr sz="2800" spc="-20" dirty="0">
                <a:solidFill>
                  <a:srgbClr val="040808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40808"/>
                </a:solidFill>
                <a:latin typeface="Times New Roman"/>
                <a:cs typeface="Times New Roman"/>
              </a:rPr>
              <a:t>Table</a:t>
            </a:r>
            <a:endParaRPr sz="28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spcBef>
                <a:spcPts val="1675"/>
              </a:spcBef>
              <a:buClr>
                <a:srgbClr val="CCCC99"/>
              </a:buClr>
              <a:buSzPct val="69354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3100" spc="-10" dirty="0">
                <a:latin typeface="Arial"/>
                <a:cs typeface="Arial"/>
              </a:rPr>
              <a:t>Show </a:t>
            </a:r>
            <a:r>
              <a:rPr sz="3100" spc="-5" dirty="0">
                <a:latin typeface="Arial"/>
                <a:cs typeface="Arial"/>
              </a:rPr>
              <a:t>the relationships </a:t>
            </a:r>
            <a:r>
              <a:rPr sz="3100" spc="-10" dirty="0">
                <a:latin typeface="Arial"/>
                <a:cs typeface="Arial"/>
              </a:rPr>
              <a:t>between </a:t>
            </a:r>
            <a:r>
              <a:rPr sz="3100" spc="-5" dirty="0">
                <a:latin typeface="Arial"/>
                <a:cs typeface="Arial"/>
              </a:rPr>
              <a:t>requirements  or </a:t>
            </a:r>
            <a:r>
              <a:rPr sz="3100" spc="-10" dirty="0">
                <a:latin typeface="Arial"/>
                <a:cs typeface="Arial"/>
              </a:rPr>
              <a:t>between </a:t>
            </a:r>
            <a:r>
              <a:rPr sz="3100" spc="-5" dirty="0">
                <a:latin typeface="Arial"/>
                <a:cs typeface="Arial"/>
              </a:rPr>
              <a:t>requirements </a:t>
            </a:r>
            <a:r>
              <a:rPr sz="3100" spc="-10" dirty="0">
                <a:latin typeface="Arial"/>
                <a:cs typeface="Arial"/>
              </a:rPr>
              <a:t>and </a:t>
            </a:r>
            <a:r>
              <a:rPr sz="3100" spc="-5" dirty="0">
                <a:latin typeface="Arial"/>
                <a:cs typeface="Arial"/>
              </a:rPr>
              <a:t>other</a:t>
            </a:r>
            <a:r>
              <a:rPr sz="3100" spc="175" dirty="0">
                <a:latin typeface="Arial"/>
                <a:cs typeface="Arial"/>
              </a:rPr>
              <a:t> </a:t>
            </a:r>
            <a:r>
              <a:rPr sz="3100" spc="-5" dirty="0">
                <a:latin typeface="Arial"/>
                <a:cs typeface="Arial"/>
              </a:rPr>
              <a:t>artifacts</a:t>
            </a:r>
            <a:endParaRPr sz="3100">
              <a:latin typeface="Arial"/>
              <a:cs typeface="Arial"/>
            </a:endParaRPr>
          </a:p>
          <a:p>
            <a:pPr marL="355600" marR="551815" indent="-342900">
              <a:lnSpc>
                <a:spcPct val="100000"/>
              </a:lnSpc>
              <a:spcBef>
                <a:spcPts val="750"/>
              </a:spcBef>
              <a:buClr>
                <a:srgbClr val="CCCC99"/>
              </a:buClr>
              <a:buSzPct val="69354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3100" spc="-5" dirty="0">
                <a:latin typeface="Arial"/>
                <a:cs typeface="Arial"/>
              </a:rPr>
              <a:t>Table can be set </a:t>
            </a:r>
            <a:r>
              <a:rPr sz="3100" spc="-10" dirty="0">
                <a:latin typeface="Arial"/>
                <a:cs typeface="Arial"/>
              </a:rPr>
              <a:t>up </a:t>
            </a:r>
            <a:r>
              <a:rPr sz="3100" spc="-5" dirty="0">
                <a:latin typeface="Arial"/>
                <a:cs typeface="Arial"/>
              </a:rPr>
              <a:t>to show links </a:t>
            </a:r>
            <a:r>
              <a:rPr sz="3100" spc="-10" dirty="0">
                <a:latin typeface="Arial"/>
                <a:cs typeface="Arial"/>
              </a:rPr>
              <a:t>between  </a:t>
            </a:r>
            <a:r>
              <a:rPr sz="3100" spc="-5" dirty="0">
                <a:latin typeface="Arial"/>
                <a:cs typeface="Arial"/>
              </a:rPr>
              <a:t>several different</a:t>
            </a:r>
            <a:r>
              <a:rPr sz="3100" spc="55" dirty="0">
                <a:latin typeface="Arial"/>
                <a:cs typeface="Arial"/>
              </a:rPr>
              <a:t> </a:t>
            </a:r>
            <a:r>
              <a:rPr sz="3100" spc="-10" dirty="0">
                <a:latin typeface="Arial"/>
                <a:cs typeface="Arial"/>
              </a:rPr>
              <a:t>elements</a:t>
            </a:r>
            <a:endParaRPr sz="31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45"/>
              </a:spcBef>
              <a:buClr>
                <a:srgbClr val="CCCC99"/>
              </a:buClr>
              <a:buSzPct val="69354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3100" spc="-5" dirty="0">
                <a:latin typeface="Arial"/>
                <a:cs typeface="Arial"/>
              </a:rPr>
              <a:t>Backward </a:t>
            </a:r>
            <a:r>
              <a:rPr sz="3100" spc="-10" dirty="0">
                <a:latin typeface="Arial"/>
                <a:cs typeface="Arial"/>
              </a:rPr>
              <a:t>and </a:t>
            </a:r>
            <a:r>
              <a:rPr sz="3100" spc="-5" dirty="0">
                <a:latin typeface="Arial"/>
                <a:cs typeface="Arial"/>
              </a:rPr>
              <a:t>forward</a:t>
            </a:r>
            <a:r>
              <a:rPr sz="3100" spc="85" dirty="0">
                <a:latin typeface="Arial"/>
                <a:cs typeface="Arial"/>
              </a:rPr>
              <a:t> </a:t>
            </a:r>
            <a:r>
              <a:rPr sz="3100" spc="-5" dirty="0">
                <a:latin typeface="Arial"/>
                <a:cs typeface="Arial"/>
              </a:rPr>
              <a:t>traceability</a:t>
            </a:r>
            <a:endParaRPr sz="31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45"/>
              </a:spcBef>
              <a:buClr>
                <a:srgbClr val="CCCC99"/>
              </a:buClr>
              <a:buSzPct val="69354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3100" spc="-5" dirty="0">
                <a:latin typeface="Arial"/>
                <a:cs typeface="Arial"/>
              </a:rPr>
              <a:t>Difficult to capture different types of</a:t>
            </a:r>
            <a:r>
              <a:rPr sz="3100" spc="110" dirty="0">
                <a:latin typeface="Arial"/>
                <a:cs typeface="Arial"/>
              </a:rPr>
              <a:t> </a:t>
            </a:r>
            <a:r>
              <a:rPr sz="3100" spc="-5" dirty="0">
                <a:latin typeface="Arial"/>
                <a:cs typeface="Arial"/>
              </a:rPr>
              <a:t>links</a:t>
            </a:r>
            <a:endParaRPr sz="31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19100" y="3603650"/>
            <a:ext cx="8295358" cy="244147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40</a:t>
            </a:fld>
            <a:endParaRPr spc="-5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0413" y="275336"/>
            <a:ext cx="52832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Representation – Traceability</a:t>
            </a:r>
            <a:r>
              <a:rPr spc="10" dirty="0"/>
              <a:t> </a:t>
            </a:r>
            <a:r>
              <a:rPr spc="-5" dirty="0"/>
              <a:t>Matrix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41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153415" y="917828"/>
            <a:ext cx="8428355" cy="28473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CCCC99"/>
              </a:buClr>
              <a:buSzPct val="6875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Define links between pairs </a:t>
            </a:r>
            <a:r>
              <a:rPr sz="2400" dirty="0">
                <a:latin typeface="Arial"/>
                <a:cs typeface="Arial"/>
              </a:rPr>
              <a:t>of</a:t>
            </a:r>
            <a:r>
              <a:rPr sz="2400" spc="7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elements</a:t>
            </a:r>
            <a:endParaRPr sz="2400">
              <a:latin typeface="Arial"/>
              <a:cs typeface="Arial"/>
            </a:endParaRPr>
          </a:p>
          <a:p>
            <a:pPr marL="756285" marR="953135" lvl="1" indent="-287020">
              <a:lnSpc>
                <a:spcPct val="100000"/>
              </a:lnSpc>
              <a:spcBef>
                <a:spcPts val="484"/>
              </a:spcBef>
              <a:buClr>
                <a:srgbClr val="96CDCC"/>
              </a:buClr>
              <a:buSzPct val="150000"/>
              <a:buChar char="•"/>
              <a:tabLst>
                <a:tab pos="756920" algn="l"/>
              </a:tabLst>
            </a:pPr>
            <a:r>
              <a:rPr sz="2000" spc="-5" dirty="0">
                <a:latin typeface="Arial"/>
                <a:cs typeface="Arial"/>
              </a:rPr>
              <a:t>E.g., </a:t>
            </a:r>
            <a:r>
              <a:rPr sz="2000" dirty="0">
                <a:latin typeface="Arial"/>
                <a:cs typeface="Arial"/>
              </a:rPr>
              <a:t>requirements to requirement, use case to</a:t>
            </a:r>
            <a:r>
              <a:rPr sz="2000" spc="-19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requirement,  </a:t>
            </a:r>
            <a:r>
              <a:rPr sz="2000" spc="-5" dirty="0">
                <a:latin typeface="Arial"/>
                <a:cs typeface="Arial"/>
              </a:rPr>
              <a:t>requirement </a:t>
            </a:r>
            <a:r>
              <a:rPr sz="2000" dirty="0">
                <a:latin typeface="Arial"/>
                <a:cs typeface="Arial"/>
              </a:rPr>
              <a:t>to test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case…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lr>
                <a:srgbClr val="CCCC99"/>
              </a:buClr>
              <a:buSzPct val="6875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Can </a:t>
            </a:r>
            <a:r>
              <a:rPr sz="2400" dirty="0">
                <a:latin typeface="Arial"/>
                <a:cs typeface="Arial"/>
              </a:rPr>
              <a:t>be used to </a:t>
            </a:r>
            <a:r>
              <a:rPr sz="2400" spc="-5" dirty="0">
                <a:latin typeface="Arial"/>
                <a:cs typeface="Arial"/>
              </a:rPr>
              <a:t>defined relationships between</a:t>
            </a:r>
            <a:r>
              <a:rPr sz="2400" spc="7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pairs</a:t>
            </a:r>
            <a:endParaRPr sz="24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Clr>
                <a:srgbClr val="96CDCC"/>
              </a:buClr>
              <a:buSzPct val="150000"/>
              <a:buChar char="•"/>
              <a:tabLst>
                <a:tab pos="756920" algn="l"/>
              </a:tabLst>
            </a:pPr>
            <a:r>
              <a:rPr sz="2000" spc="-5" dirty="0">
                <a:latin typeface="Arial"/>
                <a:cs typeface="Arial"/>
              </a:rPr>
              <a:t>E.g., </a:t>
            </a:r>
            <a:r>
              <a:rPr sz="2000" dirty="0">
                <a:latin typeface="Arial"/>
                <a:cs typeface="Arial"/>
              </a:rPr>
              <a:t>specifies/is </a:t>
            </a:r>
            <a:r>
              <a:rPr sz="2000" spc="-5" dirty="0">
                <a:latin typeface="Arial"/>
                <a:cs typeface="Arial"/>
              </a:rPr>
              <a:t>specified by, depends on, is parent of,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constrains…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lr>
                <a:srgbClr val="CCCC99"/>
              </a:buClr>
              <a:buSzPct val="6875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More amenable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5" dirty="0">
                <a:latin typeface="Arial"/>
                <a:cs typeface="Arial"/>
              </a:rPr>
              <a:t>automation than traceability</a:t>
            </a:r>
            <a:r>
              <a:rPr sz="2400" spc="9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table</a:t>
            </a:r>
            <a:endParaRPr sz="2400">
              <a:latin typeface="Arial"/>
              <a:cs typeface="Arial"/>
            </a:endParaRPr>
          </a:p>
          <a:p>
            <a:pPr marL="1903730">
              <a:lnSpc>
                <a:spcPct val="100000"/>
              </a:lnSpc>
              <a:spcBef>
                <a:spcPts val="1800"/>
              </a:spcBef>
            </a:pPr>
            <a:r>
              <a:rPr sz="2050" b="1" spc="105" dirty="0">
                <a:latin typeface="Times New Roman"/>
                <a:cs typeface="Times New Roman"/>
              </a:rPr>
              <a:t>Depends-on</a:t>
            </a:r>
            <a:endParaRPr sz="2050">
              <a:latin typeface="Times New Roman"/>
              <a:cs typeface="Times New Roman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657341" y="3754048"/>
          <a:ext cx="4239260" cy="19900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5005"/>
                <a:gridCol w="588645"/>
                <a:gridCol w="588010"/>
                <a:gridCol w="588644"/>
                <a:gridCol w="588009"/>
                <a:gridCol w="588645"/>
                <a:gridCol w="588010"/>
              </a:tblGrid>
              <a:tr h="28121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2400">
                        <a:lnSpc>
                          <a:spcPts val="2115"/>
                        </a:lnSpc>
                      </a:pPr>
                      <a:r>
                        <a:rPr sz="2050" spc="10" dirty="0">
                          <a:latin typeface="Times New Roman"/>
                          <a:cs typeface="Times New Roman"/>
                        </a:rPr>
                        <a:t>R1</a:t>
                      </a:r>
                      <a:endParaRPr sz="20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225" algn="ctr">
                        <a:lnSpc>
                          <a:spcPts val="2115"/>
                        </a:lnSpc>
                      </a:pPr>
                      <a:r>
                        <a:rPr sz="2050" spc="5" dirty="0">
                          <a:latin typeface="Times New Roman"/>
                          <a:cs typeface="Times New Roman"/>
                        </a:rPr>
                        <a:t>R2</a:t>
                      </a:r>
                      <a:endParaRPr sz="20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860" algn="ctr">
                        <a:lnSpc>
                          <a:spcPts val="2115"/>
                        </a:lnSpc>
                      </a:pPr>
                      <a:r>
                        <a:rPr sz="2050" spc="10" dirty="0">
                          <a:latin typeface="Times New Roman"/>
                          <a:cs typeface="Times New Roman"/>
                        </a:rPr>
                        <a:t>R3</a:t>
                      </a:r>
                      <a:endParaRPr sz="20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225" algn="ctr">
                        <a:lnSpc>
                          <a:spcPts val="2115"/>
                        </a:lnSpc>
                      </a:pPr>
                      <a:r>
                        <a:rPr sz="2050" spc="10" dirty="0">
                          <a:latin typeface="Times New Roman"/>
                          <a:cs typeface="Times New Roman"/>
                        </a:rPr>
                        <a:t>R4</a:t>
                      </a:r>
                      <a:endParaRPr sz="20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860" algn="ctr">
                        <a:lnSpc>
                          <a:spcPts val="2115"/>
                        </a:lnSpc>
                      </a:pPr>
                      <a:r>
                        <a:rPr sz="2050" spc="10" dirty="0">
                          <a:latin typeface="Times New Roman"/>
                          <a:cs typeface="Times New Roman"/>
                        </a:rPr>
                        <a:t>R5</a:t>
                      </a:r>
                      <a:endParaRPr sz="20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225" algn="ctr">
                        <a:lnSpc>
                          <a:spcPts val="2115"/>
                        </a:lnSpc>
                      </a:pPr>
                      <a:r>
                        <a:rPr sz="2050" spc="10" dirty="0">
                          <a:latin typeface="Times New Roman"/>
                          <a:cs typeface="Times New Roman"/>
                        </a:rPr>
                        <a:t>R6</a:t>
                      </a:r>
                      <a:endParaRPr sz="20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81185">
                <a:tc>
                  <a:txBody>
                    <a:bodyPr/>
                    <a:lstStyle/>
                    <a:p>
                      <a:pPr marL="195580">
                        <a:lnSpc>
                          <a:spcPts val="2115"/>
                        </a:lnSpc>
                      </a:pPr>
                      <a:r>
                        <a:rPr sz="2050" spc="10" dirty="0">
                          <a:latin typeface="Times New Roman"/>
                          <a:cs typeface="Times New Roman"/>
                        </a:rPr>
                        <a:t>R1</a:t>
                      </a:r>
                      <a:endParaRPr sz="20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ts val="2115"/>
                        </a:lnSpc>
                      </a:pPr>
                      <a:r>
                        <a:rPr sz="2050" dirty="0">
                          <a:latin typeface="Times New Roman"/>
                          <a:cs typeface="Times New Roman"/>
                        </a:rPr>
                        <a:t>*</a:t>
                      </a:r>
                      <a:endParaRPr sz="20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860" algn="ctr">
                        <a:lnSpc>
                          <a:spcPts val="2115"/>
                        </a:lnSpc>
                      </a:pPr>
                      <a:r>
                        <a:rPr sz="2050" dirty="0">
                          <a:latin typeface="Times New Roman"/>
                          <a:cs typeface="Times New Roman"/>
                        </a:rPr>
                        <a:t>*</a:t>
                      </a:r>
                      <a:endParaRPr sz="20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81213">
                <a:tc>
                  <a:txBody>
                    <a:bodyPr/>
                    <a:lstStyle/>
                    <a:p>
                      <a:pPr marL="195580">
                        <a:lnSpc>
                          <a:spcPts val="2115"/>
                        </a:lnSpc>
                      </a:pPr>
                      <a:r>
                        <a:rPr sz="2050" spc="10" dirty="0">
                          <a:latin typeface="Times New Roman"/>
                          <a:cs typeface="Times New Roman"/>
                        </a:rPr>
                        <a:t>R2</a:t>
                      </a:r>
                      <a:endParaRPr sz="20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225" algn="ctr">
                        <a:lnSpc>
                          <a:spcPts val="2115"/>
                        </a:lnSpc>
                      </a:pPr>
                      <a:r>
                        <a:rPr sz="2050" dirty="0">
                          <a:latin typeface="Times New Roman"/>
                          <a:cs typeface="Times New Roman"/>
                        </a:rPr>
                        <a:t>*</a:t>
                      </a:r>
                      <a:endParaRPr sz="20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860" algn="ctr">
                        <a:lnSpc>
                          <a:spcPts val="2115"/>
                        </a:lnSpc>
                      </a:pPr>
                      <a:r>
                        <a:rPr sz="2050" dirty="0">
                          <a:latin typeface="Times New Roman"/>
                          <a:cs typeface="Times New Roman"/>
                        </a:rPr>
                        <a:t>*</a:t>
                      </a:r>
                      <a:endParaRPr sz="20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81213">
                <a:tc>
                  <a:txBody>
                    <a:bodyPr/>
                    <a:lstStyle/>
                    <a:p>
                      <a:pPr marL="195580">
                        <a:lnSpc>
                          <a:spcPts val="2115"/>
                        </a:lnSpc>
                      </a:pPr>
                      <a:r>
                        <a:rPr sz="2050" spc="10" dirty="0">
                          <a:latin typeface="Times New Roman"/>
                          <a:cs typeface="Times New Roman"/>
                        </a:rPr>
                        <a:t>R3</a:t>
                      </a:r>
                      <a:endParaRPr sz="20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860" algn="ctr">
                        <a:lnSpc>
                          <a:spcPts val="2115"/>
                        </a:lnSpc>
                      </a:pPr>
                      <a:r>
                        <a:rPr sz="2050" dirty="0">
                          <a:latin typeface="Times New Roman"/>
                          <a:cs typeface="Times New Roman"/>
                        </a:rPr>
                        <a:t>*</a:t>
                      </a:r>
                      <a:endParaRPr sz="20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225" algn="ctr">
                        <a:lnSpc>
                          <a:spcPts val="2115"/>
                        </a:lnSpc>
                      </a:pPr>
                      <a:r>
                        <a:rPr sz="2050" dirty="0">
                          <a:latin typeface="Times New Roman"/>
                          <a:cs typeface="Times New Roman"/>
                        </a:rPr>
                        <a:t>*</a:t>
                      </a:r>
                      <a:endParaRPr sz="20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81213">
                <a:tc>
                  <a:txBody>
                    <a:bodyPr/>
                    <a:lstStyle/>
                    <a:p>
                      <a:pPr marL="195580">
                        <a:lnSpc>
                          <a:spcPts val="2115"/>
                        </a:lnSpc>
                      </a:pPr>
                      <a:r>
                        <a:rPr sz="2050" spc="10" dirty="0">
                          <a:latin typeface="Times New Roman"/>
                          <a:cs typeface="Times New Roman"/>
                        </a:rPr>
                        <a:t>R4</a:t>
                      </a:r>
                      <a:endParaRPr sz="20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225" algn="ctr">
                        <a:lnSpc>
                          <a:spcPts val="2115"/>
                        </a:lnSpc>
                      </a:pPr>
                      <a:r>
                        <a:rPr sz="2050" dirty="0">
                          <a:latin typeface="Times New Roman"/>
                          <a:cs typeface="Times New Roman"/>
                        </a:rPr>
                        <a:t>*</a:t>
                      </a:r>
                      <a:endParaRPr sz="20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81213">
                <a:tc>
                  <a:txBody>
                    <a:bodyPr/>
                    <a:lstStyle/>
                    <a:p>
                      <a:pPr marL="195580">
                        <a:lnSpc>
                          <a:spcPts val="2115"/>
                        </a:lnSpc>
                      </a:pPr>
                      <a:r>
                        <a:rPr sz="2050" spc="10" dirty="0">
                          <a:latin typeface="Times New Roman"/>
                          <a:cs typeface="Times New Roman"/>
                        </a:rPr>
                        <a:t>R5</a:t>
                      </a:r>
                      <a:endParaRPr sz="20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860" algn="ctr">
                        <a:lnSpc>
                          <a:spcPts val="2115"/>
                        </a:lnSpc>
                      </a:pPr>
                      <a:r>
                        <a:rPr sz="2050" dirty="0">
                          <a:latin typeface="Times New Roman"/>
                          <a:cs typeface="Times New Roman"/>
                        </a:rPr>
                        <a:t>*</a:t>
                      </a:r>
                      <a:endParaRPr sz="20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81213">
                <a:tc>
                  <a:txBody>
                    <a:bodyPr/>
                    <a:lstStyle/>
                    <a:p>
                      <a:pPr marL="195580">
                        <a:lnSpc>
                          <a:spcPts val="2115"/>
                        </a:lnSpc>
                      </a:pPr>
                      <a:r>
                        <a:rPr sz="2050" spc="10" dirty="0">
                          <a:latin typeface="Times New Roman"/>
                          <a:cs typeface="Times New Roman"/>
                        </a:rPr>
                        <a:t>R6</a:t>
                      </a:r>
                      <a:endParaRPr sz="20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0413" y="275336"/>
            <a:ext cx="48691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Representation – Traceability</a:t>
            </a:r>
            <a:r>
              <a:rPr spc="5" dirty="0"/>
              <a:t> </a:t>
            </a:r>
            <a:r>
              <a:rPr spc="-5" dirty="0"/>
              <a:t>List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42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153415" y="1168653"/>
            <a:ext cx="8520430" cy="2293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38735" indent="-342900">
              <a:lnSpc>
                <a:spcPct val="100000"/>
              </a:lnSpc>
              <a:spcBef>
                <a:spcPts val="100"/>
              </a:spcBef>
              <a:buClr>
                <a:srgbClr val="CCCC99"/>
              </a:buClr>
              <a:buSzPct val="6875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Traceability matrices become </a:t>
            </a:r>
            <a:r>
              <a:rPr sz="2400" dirty="0">
                <a:latin typeface="Arial"/>
                <a:cs typeface="Arial"/>
              </a:rPr>
              <a:t>more of </a:t>
            </a:r>
            <a:r>
              <a:rPr sz="2400" spc="-5" dirty="0">
                <a:latin typeface="Arial"/>
                <a:cs typeface="Arial"/>
              </a:rPr>
              <a:t>a problem when there  are hundreds or thousands </a:t>
            </a:r>
            <a:r>
              <a:rPr sz="2400" dirty="0">
                <a:latin typeface="Arial"/>
                <a:cs typeface="Arial"/>
              </a:rPr>
              <a:t>of </a:t>
            </a:r>
            <a:r>
              <a:rPr sz="2400" spc="-5" dirty="0">
                <a:latin typeface="Arial"/>
                <a:cs typeface="Arial"/>
              </a:rPr>
              <a:t>requirements as </a:t>
            </a:r>
            <a:r>
              <a:rPr sz="2400" dirty="0">
                <a:latin typeface="Arial"/>
                <a:cs typeface="Arial"/>
              </a:rPr>
              <a:t>the matrices  </a:t>
            </a:r>
            <a:r>
              <a:rPr sz="2400" spc="-5" dirty="0">
                <a:latin typeface="Arial"/>
                <a:cs typeface="Arial"/>
              </a:rPr>
              <a:t>become large and </a:t>
            </a:r>
            <a:r>
              <a:rPr sz="2400" dirty="0">
                <a:latin typeface="Arial"/>
                <a:cs typeface="Arial"/>
              </a:rPr>
              <a:t>are </a:t>
            </a:r>
            <a:r>
              <a:rPr sz="2400" spc="-5" dirty="0">
                <a:latin typeface="Arial"/>
                <a:cs typeface="Arial"/>
              </a:rPr>
              <a:t>sparsely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populated</a:t>
            </a:r>
            <a:endParaRPr sz="2400">
              <a:latin typeface="Arial"/>
              <a:cs typeface="Arial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580"/>
              </a:spcBef>
              <a:buClr>
                <a:srgbClr val="CCCC99"/>
              </a:buClr>
              <a:buSzPct val="68750"/>
              <a:buFont typeface="Wingdings"/>
              <a:buChar char="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A </a:t>
            </a:r>
            <a:r>
              <a:rPr sz="2400" spc="-5" dirty="0">
                <a:latin typeface="Arial"/>
                <a:cs typeface="Arial"/>
              </a:rPr>
              <a:t>simplified </a:t>
            </a:r>
            <a:r>
              <a:rPr sz="2400" dirty="0">
                <a:latin typeface="Arial"/>
                <a:cs typeface="Arial"/>
              </a:rPr>
              <a:t>form of </a:t>
            </a:r>
            <a:r>
              <a:rPr sz="2400" spc="-5" dirty="0">
                <a:latin typeface="Arial"/>
                <a:cs typeface="Arial"/>
              </a:rPr>
              <a:t>a traceability matrix </a:t>
            </a:r>
            <a:r>
              <a:rPr sz="2400" dirty="0">
                <a:latin typeface="Arial"/>
                <a:cs typeface="Arial"/>
              </a:rPr>
              <a:t>may </a:t>
            </a:r>
            <a:r>
              <a:rPr sz="2400" spc="-5" dirty="0">
                <a:latin typeface="Arial"/>
                <a:cs typeface="Arial"/>
              </a:rPr>
              <a:t>be used where,  along with each requirement description, one or more lists </a:t>
            </a:r>
            <a:r>
              <a:rPr sz="2400" dirty="0">
                <a:latin typeface="Arial"/>
                <a:cs typeface="Arial"/>
              </a:rPr>
              <a:t>of  the </a:t>
            </a:r>
            <a:r>
              <a:rPr sz="2400" spc="-5" dirty="0">
                <a:latin typeface="Arial"/>
                <a:cs typeface="Arial"/>
              </a:rPr>
              <a:t>identifiers </a:t>
            </a:r>
            <a:r>
              <a:rPr sz="2400" dirty="0">
                <a:latin typeface="Arial"/>
                <a:cs typeface="Arial"/>
              </a:rPr>
              <a:t>of </a:t>
            </a:r>
            <a:r>
              <a:rPr sz="2400" spc="-5" dirty="0">
                <a:latin typeface="Arial"/>
                <a:cs typeface="Arial"/>
              </a:rPr>
              <a:t>related requirements are</a:t>
            </a:r>
            <a:r>
              <a:rPr sz="2400" spc="6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maintained</a:t>
            </a:r>
            <a:endParaRPr sz="240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554897" y="4028234"/>
          <a:ext cx="4053840" cy="1625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33880"/>
                <a:gridCol w="2188210"/>
              </a:tblGrid>
              <a:tr h="267091">
                <a:tc>
                  <a:txBody>
                    <a:bodyPr/>
                    <a:lstStyle/>
                    <a:p>
                      <a:pPr marL="20320" algn="ctr">
                        <a:lnSpc>
                          <a:spcPts val="2005"/>
                        </a:lnSpc>
                      </a:pPr>
                      <a:r>
                        <a:rPr sz="1950" b="1" spc="60" dirty="0">
                          <a:latin typeface="Times New Roman"/>
                          <a:cs typeface="Times New Roman"/>
                        </a:rPr>
                        <a:t>Requirement</a:t>
                      </a:r>
                      <a:endParaRPr sz="1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290" algn="ctr">
                        <a:lnSpc>
                          <a:spcPts val="2005"/>
                        </a:lnSpc>
                      </a:pPr>
                      <a:r>
                        <a:rPr sz="1950" b="1" spc="105" dirty="0">
                          <a:latin typeface="Times New Roman"/>
                          <a:cs typeface="Times New Roman"/>
                        </a:rPr>
                        <a:t>Depends-on</a:t>
                      </a:r>
                      <a:endParaRPr sz="1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67773">
                <a:tc>
                  <a:txBody>
                    <a:bodyPr/>
                    <a:lstStyle/>
                    <a:p>
                      <a:pPr marL="41275" algn="ctr">
                        <a:lnSpc>
                          <a:spcPts val="2010"/>
                        </a:lnSpc>
                      </a:pPr>
                      <a:r>
                        <a:rPr sz="1950" spc="10" dirty="0">
                          <a:latin typeface="Times New Roman"/>
                          <a:cs typeface="Times New Roman"/>
                        </a:rPr>
                        <a:t>R1</a:t>
                      </a:r>
                      <a:endParaRPr sz="1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1910" algn="ctr">
                        <a:lnSpc>
                          <a:spcPts val="2010"/>
                        </a:lnSpc>
                      </a:pPr>
                      <a:r>
                        <a:rPr sz="1950" spc="5" dirty="0">
                          <a:latin typeface="Times New Roman"/>
                          <a:cs typeface="Times New Roman"/>
                        </a:rPr>
                        <a:t>R3,</a:t>
                      </a:r>
                      <a:r>
                        <a:rPr sz="1950" spc="1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50" spc="10" dirty="0">
                          <a:latin typeface="Times New Roman"/>
                          <a:cs typeface="Times New Roman"/>
                        </a:rPr>
                        <a:t>R4</a:t>
                      </a:r>
                      <a:endParaRPr sz="1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67091">
                <a:tc>
                  <a:txBody>
                    <a:bodyPr/>
                    <a:lstStyle/>
                    <a:p>
                      <a:pPr marL="41275" algn="ctr">
                        <a:lnSpc>
                          <a:spcPts val="2005"/>
                        </a:lnSpc>
                      </a:pPr>
                      <a:r>
                        <a:rPr sz="1950" spc="10" dirty="0">
                          <a:latin typeface="Times New Roman"/>
                          <a:cs typeface="Times New Roman"/>
                        </a:rPr>
                        <a:t>R2</a:t>
                      </a:r>
                      <a:endParaRPr sz="1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1910" algn="ctr">
                        <a:lnSpc>
                          <a:spcPts val="2005"/>
                        </a:lnSpc>
                      </a:pPr>
                      <a:r>
                        <a:rPr sz="1950" spc="5" dirty="0">
                          <a:latin typeface="Times New Roman"/>
                          <a:cs typeface="Times New Roman"/>
                        </a:rPr>
                        <a:t>R5,</a:t>
                      </a:r>
                      <a:r>
                        <a:rPr sz="1950" spc="1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50" spc="10" dirty="0">
                          <a:latin typeface="Times New Roman"/>
                          <a:cs typeface="Times New Roman"/>
                        </a:rPr>
                        <a:t>R6</a:t>
                      </a:r>
                      <a:endParaRPr sz="1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67773">
                <a:tc>
                  <a:txBody>
                    <a:bodyPr/>
                    <a:lstStyle/>
                    <a:p>
                      <a:pPr marL="41275" algn="ctr">
                        <a:lnSpc>
                          <a:spcPts val="2010"/>
                        </a:lnSpc>
                      </a:pPr>
                      <a:r>
                        <a:rPr sz="1950" spc="10" dirty="0">
                          <a:latin typeface="Times New Roman"/>
                          <a:cs typeface="Times New Roman"/>
                        </a:rPr>
                        <a:t>R3</a:t>
                      </a:r>
                      <a:endParaRPr sz="1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1910" algn="ctr">
                        <a:lnSpc>
                          <a:spcPts val="2010"/>
                        </a:lnSpc>
                      </a:pPr>
                      <a:r>
                        <a:rPr sz="1950" spc="5" dirty="0">
                          <a:latin typeface="Times New Roman"/>
                          <a:cs typeface="Times New Roman"/>
                        </a:rPr>
                        <a:t>R4,</a:t>
                      </a:r>
                      <a:r>
                        <a:rPr sz="1950" spc="1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50" spc="10" dirty="0">
                          <a:latin typeface="Times New Roman"/>
                          <a:cs typeface="Times New Roman"/>
                        </a:rPr>
                        <a:t>R5</a:t>
                      </a:r>
                      <a:endParaRPr sz="1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67091">
                <a:tc>
                  <a:txBody>
                    <a:bodyPr/>
                    <a:lstStyle/>
                    <a:p>
                      <a:pPr marL="41275" algn="ctr">
                        <a:lnSpc>
                          <a:spcPts val="2005"/>
                        </a:lnSpc>
                      </a:pPr>
                      <a:r>
                        <a:rPr sz="1950" spc="10" dirty="0">
                          <a:latin typeface="Times New Roman"/>
                          <a:cs typeface="Times New Roman"/>
                        </a:rPr>
                        <a:t>R4</a:t>
                      </a:r>
                      <a:endParaRPr sz="1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ts val="2005"/>
                        </a:lnSpc>
                      </a:pPr>
                      <a:r>
                        <a:rPr sz="1950" spc="10" dirty="0">
                          <a:latin typeface="Times New Roman"/>
                          <a:cs typeface="Times New Roman"/>
                        </a:rPr>
                        <a:t>R2</a:t>
                      </a:r>
                      <a:endParaRPr sz="1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67746">
                <a:tc>
                  <a:txBody>
                    <a:bodyPr/>
                    <a:lstStyle/>
                    <a:p>
                      <a:pPr marL="41275" algn="ctr">
                        <a:lnSpc>
                          <a:spcPts val="2010"/>
                        </a:lnSpc>
                      </a:pPr>
                      <a:r>
                        <a:rPr sz="1950" spc="10" dirty="0">
                          <a:latin typeface="Times New Roman"/>
                          <a:cs typeface="Times New Roman"/>
                        </a:rPr>
                        <a:t>R5</a:t>
                      </a:r>
                      <a:endParaRPr sz="1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ts val="2010"/>
                        </a:lnSpc>
                      </a:pPr>
                      <a:r>
                        <a:rPr sz="1950" spc="10" dirty="0">
                          <a:latin typeface="Times New Roman"/>
                          <a:cs typeface="Times New Roman"/>
                        </a:rPr>
                        <a:t>R6</a:t>
                      </a:r>
                      <a:endParaRPr sz="1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0413" y="275336"/>
            <a:ext cx="30968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Traceability</a:t>
            </a:r>
            <a:r>
              <a:rPr spc="-55" dirty="0"/>
              <a:t> </a:t>
            </a:r>
            <a:r>
              <a:rPr dirty="0"/>
              <a:t>Planning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43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153415" y="1166935"/>
            <a:ext cx="8129270" cy="4349750"/>
          </a:xfrm>
          <a:prstGeom prst="rect">
            <a:avLst/>
          </a:prstGeom>
        </p:spPr>
        <p:txBody>
          <a:bodyPr vert="horz" wrap="square" lIns="0" tIns="90170" rIns="0" bIns="0" rtlCol="0">
            <a:spAutoFit/>
          </a:bodyPr>
          <a:lstStyle/>
          <a:p>
            <a:pPr marL="198120">
              <a:lnSpc>
                <a:spcPct val="100000"/>
              </a:lnSpc>
              <a:spcBef>
                <a:spcPts val="710"/>
              </a:spcBef>
            </a:pPr>
            <a:r>
              <a:rPr sz="2400" spc="-5" dirty="0">
                <a:latin typeface="Arial"/>
                <a:cs typeface="Arial"/>
              </a:rPr>
              <a:t>Planning traceability? </a:t>
            </a:r>
            <a:r>
              <a:rPr sz="2400" dirty="0">
                <a:latin typeface="Arial"/>
                <a:cs typeface="Arial"/>
              </a:rPr>
              <a:t>- </a:t>
            </a:r>
            <a:r>
              <a:rPr sz="2400" spc="-5" dirty="0">
                <a:latin typeface="Arial"/>
                <a:cs typeface="Arial"/>
              </a:rPr>
              <a:t>Yes, </a:t>
            </a:r>
            <a:r>
              <a:rPr sz="2400" dirty="0">
                <a:latin typeface="Arial"/>
                <a:cs typeface="Arial"/>
              </a:rPr>
              <a:t>just </a:t>
            </a:r>
            <a:r>
              <a:rPr sz="2400" spc="-5" dirty="0">
                <a:latin typeface="Arial"/>
                <a:cs typeface="Arial"/>
              </a:rPr>
              <a:t>like any other</a:t>
            </a:r>
            <a:r>
              <a:rPr sz="2400" spc="12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project!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405"/>
              </a:spcBef>
              <a:buClr>
                <a:srgbClr val="CCCC99"/>
              </a:buClr>
              <a:buSzPct val="6875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1600" spc="-5" dirty="0">
                <a:latin typeface="Arial"/>
                <a:cs typeface="Arial"/>
              </a:rPr>
              <a:t>Who are the</a:t>
            </a:r>
            <a:r>
              <a:rPr sz="1600" spc="3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stakeholders?</a:t>
            </a:r>
            <a:endParaRPr sz="16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85"/>
              </a:spcBef>
              <a:buClr>
                <a:srgbClr val="CCCC99"/>
              </a:buClr>
              <a:buSzPct val="6875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1600" spc="-5" dirty="0">
                <a:latin typeface="Arial"/>
                <a:cs typeface="Arial"/>
              </a:rPr>
              <a:t>What </a:t>
            </a:r>
            <a:r>
              <a:rPr sz="1600" spc="-10" dirty="0">
                <a:latin typeface="Arial"/>
                <a:cs typeface="Arial"/>
              </a:rPr>
              <a:t>are </a:t>
            </a:r>
            <a:r>
              <a:rPr sz="1600" spc="-5" dirty="0">
                <a:latin typeface="Arial"/>
                <a:cs typeface="Arial"/>
              </a:rPr>
              <a:t>the </a:t>
            </a:r>
            <a:r>
              <a:rPr sz="1600" spc="-10" dirty="0">
                <a:latin typeface="Arial"/>
                <a:cs typeface="Arial"/>
              </a:rPr>
              <a:t>needs </a:t>
            </a:r>
            <a:r>
              <a:rPr sz="1600" spc="-5" dirty="0">
                <a:latin typeface="Arial"/>
                <a:cs typeface="Arial"/>
              </a:rPr>
              <a:t>(analysis,</a:t>
            </a:r>
            <a:r>
              <a:rPr sz="1600" spc="6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reports…)?</a:t>
            </a:r>
            <a:endParaRPr sz="16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465"/>
              </a:spcBef>
              <a:buClr>
                <a:srgbClr val="96CDCC"/>
              </a:buClr>
              <a:buSzPct val="150000"/>
              <a:buChar char="•"/>
              <a:tabLst>
                <a:tab pos="756920" algn="l"/>
              </a:tabLst>
            </a:pPr>
            <a:r>
              <a:rPr sz="2000" dirty="0">
                <a:latin typeface="Arial"/>
                <a:cs typeface="Arial"/>
              </a:rPr>
              <a:t>Useful, measurable, feasible</a:t>
            </a:r>
            <a:r>
              <a:rPr sz="2000" spc="-9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objectives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400"/>
              </a:spcBef>
              <a:buClr>
                <a:srgbClr val="CCCC99"/>
              </a:buClr>
              <a:buSzPct val="6875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1600" spc="-5" dirty="0">
                <a:latin typeface="Arial"/>
                <a:cs typeface="Arial"/>
              </a:rPr>
              <a:t>Definition of links and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attributes</a:t>
            </a:r>
            <a:endParaRPr sz="16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465"/>
              </a:spcBef>
              <a:buClr>
                <a:srgbClr val="96CDCC"/>
              </a:buClr>
              <a:buSzPct val="150000"/>
              <a:buChar char="•"/>
              <a:tabLst>
                <a:tab pos="756920" algn="l"/>
              </a:tabLst>
            </a:pPr>
            <a:r>
              <a:rPr sz="2000" dirty="0">
                <a:latin typeface="Arial"/>
                <a:cs typeface="Arial"/>
              </a:rPr>
              <a:t>Can some be inferred</a:t>
            </a:r>
            <a:r>
              <a:rPr sz="2000" spc="-9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automatically?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400"/>
              </a:spcBef>
              <a:buClr>
                <a:srgbClr val="CCCC99"/>
              </a:buClr>
              <a:buSzPct val="6875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1600" spc="-5" dirty="0">
                <a:latin typeface="Arial"/>
                <a:cs typeface="Arial"/>
              </a:rPr>
              <a:t>Process </a:t>
            </a:r>
            <a:r>
              <a:rPr sz="1600" spc="-10" dirty="0">
                <a:latin typeface="Arial"/>
                <a:cs typeface="Arial"/>
              </a:rPr>
              <a:t>(who </a:t>
            </a:r>
            <a:r>
              <a:rPr sz="1600" spc="-5" dirty="0">
                <a:latin typeface="Arial"/>
                <a:cs typeface="Arial"/>
              </a:rPr>
              <a:t>collects and </a:t>
            </a:r>
            <a:r>
              <a:rPr sz="1600" spc="-10" dirty="0">
                <a:latin typeface="Arial"/>
                <a:cs typeface="Arial"/>
              </a:rPr>
              <a:t>when </a:t>
            </a:r>
            <a:r>
              <a:rPr sz="1600" spc="-5" dirty="0">
                <a:latin typeface="Arial"/>
                <a:cs typeface="Arial"/>
              </a:rPr>
              <a:t>to collect traceability</a:t>
            </a:r>
            <a:r>
              <a:rPr sz="1600" spc="5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information)</a:t>
            </a:r>
            <a:endParaRPr sz="16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465"/>
              </a:spcBef>
              <a:buClr>
                <a:srgbClr val="96CDCC"/>
              </a:buClr>
              <a:buSzPct val="150000"/>
              <a:buChar char="•"/>
              <a:tabLst>
                <a:tab pos="756920" algn="l"/>
              </a:tabLst>
            </a:pPr>
            <a:r>
              <a:rPr sz="2000" dirty="0">
                <a:latin typeface="Arial"/>
                <a:cs typeface="Arial"/>
              </a:rPr>
              <a:t>Roles,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access</a:t>
            </a:r>
            <a:endParaRPr sz="20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Clr>
                <a:srgbClr val="96CDCC"/>
              </a:buClr>
              <a:buSzPct val="150000"/>
              <a:buChar char="•"/>
              <a:tabLst>
                <a:tab pos="756920" algn="l"/>
              </a:tabLst>
            </a:pPr>
            <a:r>
              <a:rPr sz="2000" dirty="0">
                <a:latin typeface="Arial"/>
                <a:cs typeface="Arial"/>
              </a:rPr>
              <a:t>Data/link input and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updates</a:t>
            </a:r>
            <a:endParaRPr sz="20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Clr>
                <a:srgbClr val="96CDCC"/>
              </a:buClr>
              <a:buSzPct val="150000"/>
              <a:buChar char="•"/>
              <a:tabLst>
                <a:tab pos="756920" algn="l"/>
              </a:tabLst>
            </a:pPr>
            <a:r>
              <a:rPr sz="2000" dirty="0">
                <a:latin typeface="Arial"/>
                <a:cs typeface="Arial"/>
              </a:rPr>
              <a:t>Exceptional situations </a:t>
            </a:r>
            <a:r>
              <a:rPr sz="2000" spc="-5" dirty="0">
                <a:latin typeface="Arial"/>
                <a:cs typeface="Arial"/>
              </a:rPr>
              <a:t>(e.g., </a:t>
            </a:r>
            <a:r>
              <a:rPr sz="2000" dirty="0">
                <a:latin typeface="Arial"/>
                <a:cs typeface="Arial"/>
              </a:rPr>
              <a:t>lack of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time)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400"/>
              </a:spcBef>
              <a:buClr>
                <a:srgbClr val="CCCC99"/>
              </a:buClr>
              <a:buSzPct val="6875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1600" spc="-5" dirty="0">
                <a:latin typeface="Arial"/>
                <a:cs typeface="Arial"/>
              </a:rPr>
              <a:t>Representations, queries,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tools</a:t>
            </a:r>
            <a:endParaRPr sz="16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90"/>
              </a:spcBef>
              <a:buClr>
                <a:srgbClr val="CCCC99"/>
              </a:buClr>
              <a:buSzPct val="6875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1600" spc="-5" dirty="0">
                <a:latin typeface="Arial"/>
                <a:cs typeface="Arial"/>
              </a:rPr>
              <a:t>…</a:t>
            </a:r>
            <a:endParaRPr sz="16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84"/>
              </a:spcBef>
              <a:buClr>
                <a:srgbClr val="CCCC99"/>
              </a:buClr>
              <a:buSzPct val="6875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1600" spc="-5" dirty="0">
                <a:latin typeface="Arial"/>
                <a:cs typeface="Arial"/>
              </a:rPr>
              <a:t>Traceability policies define </a:t>
            </a:r>
            <a:r>
              <a:rPr sz="1600" spc="-10" dirty="0">
                <a:latin typeface="Arial"/>
                <a:cs typeface="Arial"/>
              </a:rPr>
              <a:t>what </a:t>
            </a:r>
            <a:r>
              <a:rPr sz="1600" spc="-5" dirty="0">
                <a:latin typeface="Arial"/>
                <a:cs typeface="Arial"/>
              </a:rPr>
              <a:t>and how traceability information should be</a:t>
            </a:r>
            <a:r>
              <a:rPr sz="1600" spc="16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maintained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0413" y="275336"/>
            <a:ext cx="56864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Factors to Consider </a:t>
            </a:r>
            <a:r>
              <a:rPr dirty="0"/>
              <a:t>during Planning</a:t>
            </a:r>
            <a:r>
              <a:rPr spc="-25" dirty="0"/>
              <a:t> </a:t>
            </a:r>
            <a:r>
              <a:rPr dirty="0"/>
              <a:t>(1)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44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153415" y="1244853"/>
            <a:ext cx="8602345" cy="46970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 algn="just">
              <a:lnSpc>
                <a:spcPct val="100000"/>
              </a:lnSpc>
              <a:spcBef>
                <a:spcPts val="100"/>
              </a:spcBef>
              <a:buClr>
                <a:srgbClr val="CCCC99"/>
              </a:buClr>
              <a:buSzPct val="68750"/>
              <a:buFont typeface="Wingdings"/>
              <a:buChar char=""/>
              <a:tabLst>
                <a:tab pos="355600" algn="l"/>
              </a:tabLst>
            </a:pPr>
            <a:r>
              <a:rPr sz="2400" i="1" spc="-10" dirty="0">
                <a:latin typeface="Arial"/>
                <a:cs typeface="Arial"/>
              </a:rPr>
              <a:t>Number </a:t>
            </a:r>
            <a:r>
              <a:rPr sz="2400" i="1" spc="-5" dirty="0">
                <a:latin typeface="Arial"/>
                <a:cs typeface="Arial"/>
              </a:rPr>
              <a:t>of</a:t>
            </a:r>
            <a:r>
              <a:rPr sz="2400" i="1" spc="40" dirty="0">
                <a:latin typeface="Arial"/>
                <a:cs typeface="Arial"/>
              </a:rPr>
              <a:t> </a:t>
            </a:r>
            <a:r>
              <a:rPr sz="2400" i="1" spc="-5" dirty="0">
                <a:latin typeface="Arial"/>
                <a:cs typeface="Arial"/>
              </a:rPr>
              <a:t>requirements</a:t>
            </a:r>
            <a:endParaRPr sz="24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484"/>
              </a:spcBef>
              <a:buClr>
                <a:srgbClr val="96CDCC"/>
              </a:buClr>
              <a:buSzPct val="150000"/>
              <a:buChar char="•"/>
              <a:tabLst>
                <a:tab pos="756920" algn="l"/>
              </a:tabLst>
            </a:pPr>
            <a:r>
              <a:rPr sz="2000" dirty="0">
                <a:latin typeface="Arial"/>
                <a:cs typeface="Arial"/>
              </a:rPr>
              <a:t>The greater the number of requirements, the more the need for</a:t>
            </a:r>
            <a:r>
              <a:rPr sz="2000" spc="-27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formal</a:t>
            </a:r>
            <a:endParaRPr sz="2000">
              <a:latin typeface="Arial"/>
              <a:cs typeface="Arial"/>
            </a:endParaRPr>
          </a:p>
          <a:p>
            <a:pPr marL="756285" algn="just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traceability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policies</a:t>
            </a:r>
            <a:endParaRPr sz="2000">
              <a:latin typeface="Arial"/>
              <a:cs typeface="Arial"/>
            </a:endParaRPr>
          </a:p>
          <a:p>
            <a:pPr marL="355600" indent="-342900" algn="just">
              <a:lnSpc>
                <a:spcPct val="100000"/>
              </a:lnSpc>
              <a:spcBef>
                <a:spcPts val="575"/>
              </a:spcBef>
              <a:buClr>
                <a:srgbClr val="CCCC99"/>
              </a:buClr>
              <a:buSzPct val="68750"/>
              <a:buFont typeface="Wingdings"/>
              <a:buChar char=""/>
              <a:tabLst>
                <a:tab pos="355600" algn="l"/>
              </a:tabLst>
            </a:pPr>
            <a:r>
              <a:rPr sz="2400" i="1" spc="-5" dirty="0">
                <a:latin typeface="Arial"/>
                <a:cs typeface="Arial"/>
              </a:rPr>
              <a:t>Expected </a:t>
            </a:r>
            <a:r>
              <a:rPr sz="2400" i="1" dirty="0">
                <a:latin typeface="Arial"/>
                <a:cs typeface="Arial"/>
              </a:rPr>
              <a:t>system</a:t>
            </a:r>
            <a:r>
              <a:rPr sz="2400" i="1" spc="-10" dirty="0">
                <a:latin typeface="Arial"/>
                <a:cs typeface="Arial"/>
              </a:rPr>
              <a:t> </a:t>
            </a:r>
            <a:r>
              <a:rPr sz="2400" i="1" spc="-5" dirty="0">
                <a:latin typeface="Arial"/>
                <a:cs typeface="Arial"/>
              </a:rPr>
              <a:t>lifetime</a:t>
            </a:r>
            <a:endParaRPr sz="2400">
              <a:latin typeface="Arial"/>
              <a:cs typeface="Arial"/>
            </a:endParaRPr>
          </a:p>
          <a:p>
            <a:pPr marL="756285" marR="824865" lvl="1" indent="-287020" algn="just">
              <a:lnSpc>
                <a:spcPct val="100000"/>
              </a:lnSpc>
              <a:spcBef>
                <a:spcPts val="480"/>
              </a:spcBef>
              <a:buClr>
                <a:srgbClr val="96CDCC"/>
              </a:buClr>
              <a:buSzPct val="150000"/>
              <a:buChar char="•"/>
              <a:tabLst>
                <a:tab pos="756920" algn="l"/>
              </a:tabLst>
            </a:pPr>
            <a:r>
              <a:rPr sz="2000" dirty="0">
                <a:latin typeface="Arial"/>
                <a:cs typeface="Arial"/>
              </a:rPr>
              <a:t>More comprehensive traceability policies should be defined</a:t>
            </a:r>
            <a:r>
              <a:rPr sz="2000" spc="-1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for  systems which have a long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lifetime</a:t>
            </a:r>
            <a:endParaRPr sz="2000">
              <a:latin typeface="Arial"/>
              <a:cs typeface="Arial"/>
            </a:endParaRPr>
          </a:p>
          <a:p>
            <a:pPr marL="355600" indent="-342900" algn="just">
              <a:lnSpc>
                <a:spcPct val="100000"/>
              </a:lnSpc>
              <a:spcBef>
                <a:spcPts val="575"/>
              </a:spcBef>
              <a:buClr>
                <a:srgbClr val="CCCC99"/>
              </a:buClr>
              <a:buSzPct val="68750"/>
              <a:buFont typeface="Wingdings"/>
              <a:buChar char=""/>
              <a:tabLst>
                <a:tab pos="355600" algn="l"/>
              </a:tabLst>
            </a:pPr>
            <a:r>
              <a:rPr sz="2400" i="1" dirty="0">
                <a:latin typeface="Arial"/>
                <a:cs typeface="Arial"/>
              </a:rPr>
              <a:t>Maturity </a:t>
            </a:r>
            <a:r>
              <a:rPr sz="2400" i="1" spc="-5" dirty="0">
                <a:latin typeface="Arial"/>
                <a:cs typeface="Arial"/>
              </a:rPr>
              <a:t>level </a:t>
            </a:r>
            <a:r>
              <a:rPr sz="2400" i="1" dirty="0">
                <a:latin typeface="Arial"/>
                <a:cs typeface="Arial"/>
              </a:rPr>
              <a:t>of</a:t>
            </a:r>
            <a:r>
              <a:rPr sz="2400" i="1" spc="-5" dirty="0">
                <a:latin typeface="Arial"/>
                <a:cs typeface="Arial"/>
              </a:rPr>
              <a:t> organization</a:t>
            </a:r>
            <a:endParaRPr sz="2400">
              <a:latin typeface="Arial"/>
              <a:cs typeface="Arial"/>
            </a:endParaRPr>
          </a:p>
          <a:p>
            <a:pPr marL="756285" marR="328295" lvl="1" indent="-287020" algn="just">
              <a:lnSpc>
                <a:spcPct val="100000"/>
              </a:lnSpc>
              <a:spcBef>
                <a:spcPts val="484"/>
              </a:spcBef>
              <a:buClr>
                <a:srgbClr val="96CDCC"/>
              </a:buClr>
              <a:buSzPct val="150000"/>
              <a:buChar char="•"/>
              <a:tabLst>
                <a:tab pos="756920" algn="l"/>
              </a:tabLst>
            </a:pPr>
            <a:r>
              <a:rPr sz="2000" dirty="0">
                <a:latin typeface="Arial"/>
                <a:cs typeface="Arial"/>
              </a:rPr>
              <a:t>Detailed traceability policies are more likely </a:t>
            </a:r>
            <a:r>
              <a:rPr sz="2000" spc="-10" dirty="0">
                <a:latin typeface="Arial"/>
                <a:cs typeface="Arial"/>
              </a:rPr>
              <a:t>to </a:t>
            </a:r>
            <a:r>
              <a:rPr sz="2000" dirty="0">
                <a:latin typeface="Arial"/>
                <a:cs typeface="Arial"/>
              </a:rPr>
              <a:t>be implemented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and  used properly in a </a:t>
            </a:r>
            <a:r>
              <a:rPr sz="2000" spc="-5" dirty="0">
                <a:latin typeface="Arial"/>
                <a:cs typeface="Arial"/>
              </a:rPr>
              <a:t>cost-effective </a:t>
            </a:r>
            <a:r>
              <a:rPr sz="2000" dirty="0">
                <a:latin typeface="Arial"/>
                <a:cs typeface="Arial"/>
              </a:rPr>
              <a:t>way in organizations which have</a:t>
            </a:r>
            <a:r>
              <a:rPr sz="2000" spc="-1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  higher level of process</a:t>
            </a:r>
            <a:r>
              <a:rPr sz="2000" spc="-8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maturity</a:t>
            </a:r>
            <a:endParaRPr sz="2000">
              <a:latin typeface="Arial"/>
              <a:cs typeface="Arial"/>
            </a:endParaRPr>
          </a:p>
          <a:p>
            <a:pPr marL="355600" indent="-342900" algn="just">
              <a:lnSpc>
                <a:spcPct val="100000"/>
              </a:lnSpc>
              <a:spcBef>
                <a:spcPts val="575"/>
              </a:spcBef>
              <a:buClr>
                <a:srgbClr val="CCCC99"/>
              </a:buClr>
              <a:buSzPct val="68750"/>
              <a:buFont typeface="Wingdings"/>
              <a:buChar char=""/>
              <a:tabLst>
                <a:tab pos="355600" algn="l"/>
              </a:tabLst>
            </a:pPr>
            <a:r>
              <a:rPr sz="2400" i="1" spc="-5" dirty="0">
                <a:latin typeface="Arial"/>
                <a:cs typeface="Arial"/>
              </a:rPr>
              <a:t>Size </a:t>
            </a:r>
            <a:r>
              <a:rPr sz="2400" i="1" dirty="0">
                <a:latin typeface="Arial"/>
                <a:cs typeface="Arial"/>
              </a:rPr>
              <a:t>of </a:t>
            </a:r>
            <a:r>
              <a:rPr sz="2400" i="1" spc="-5" dirty="0">
                <a:latin typeface="Arial"/>
                <a:cs typeface="Arial"/>
              </a:rPr>
              <a:t>project </a:t>
            </a:r>
            <a:r>
              <a:rPr sz="2400" i="1" dirty="0">
                <a:latin typeface="Arial"/>
                <a:cs typeface="Arial"/>
              </a:rPr>
              <a:t>and</a:t>
            </a:r>
            <a:r>
              <a:rPr sz="2400" i="1" spc="10" dirty="0">
                <a:latin typeface="Arial"/>
                <a:cs typeface="Arial"/>
              </a:rPr>
              <a:t> </a:t>
            </a:r>
            <a:r>
              <a:rPr sz="2400" i="1" dirty="0">
                <a:latin typeface="Arial"/>
                <a:cs typeface="Arial"/>
              </a:rPr>
              <a:t>team</a:t>
            </a:r>
            <a:endParaRPr sz="2400">
              <a:latin typeface="Arial"/>
              <a:cs typeface="Arial"/>
            </a:endParaRPr>
          </a:p>
          <a:p>
            <a:pPr marL="756285" marR="934719" lvl="1" indent="-287020" algn="just">
              <a:lnSpc>
                <a:spcPct val="100000"/>
              </a:lnSpc>
              <a:spcBef>
                <a:spcPts val="484"/>
              </a:spcBef>
              <a:buClr>
                <a:srgbClr val="96CDCC"/>
              </a:buClr>
              <a:buSzPct val="150000"/>
              <a:buChar char="•"/>
              <a:tabLst>
                <a:tab pos="756920" algn="l"/>
              </a:tabLst>
            </a:pPr>
            <a:r>
              <a:rPr sz="2000" dirty="0">
                <a:latin typeface="Arial"/>
                <a:cs typeface="Arial"/>
              </a:rPr>
              <a:t>The larger the project or team, the greater the need for</a:t>
            </a:r>
            <a:r>
              <a:rPr sz="2000" spc="-254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formal  traceability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policies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3415" y="82673"/>
            <a:ext cx="8615045" cy="5076825"/>
          </a:xfrm>
          <a:prstGeom prst="rect">
            <a:avLst/>
          </a:prstGeom>
        </p:spPr>
        <p:txBody>
          <a:bodyPr vert="horz" wrap="square" lIns="0" tIns="204470" rIns="0" bIns="0" rtlCol="0">
            <a:spAutoFit/>
          </a:bodyPr>
          <a:lstStyle/>
          <a:p>
            <a:pPr marL="69215">
              <a:lnSpc>
                <a:spcPct val="100000"/>
              </a:lnSpc>
              <a:spcBef>
                <a:spcPts val="1610"/>
              </a:spcBef>
            </a:pPr>
            <a:r>
              <a:rPr sz="2800" spc="-5" dirty="0">
                <a:solidFill>
                  <a:srgbClr val="040808"/>
                </a:solidFill>
                <a:latin typeface="Times New Roman"/>
                <a:cs typeface="Times New Roman"/>
              </a:rPr>
              <a:t>Factors to Consider </a:t>
            </a:r>
            <a:r>
              <a:rPr sz="2800" dirty="0">
                <a:solidFill>
                  <a:srgbClr val="040808"/>
                </a:solidFill>
                <a:latin typeface="Times New Roman"/>
                <a:cs typeface="Times New Roman"/>
              </a:rPr>
              <a:t>during Planning</a:t>
            </a:r>
            <a:r>
              <a:rPr sz="2800" spc="-20" dirty="0">
                <a:solidFill>
                  <a:srgbClr val="040808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40808"/>
                </a:solidFill>
                <a:latin typeface="Times New Roman"/>
                <a:cs typeface="Times New Roman"/>
              </a:rPr>
              <a:t>(2)</a:t>
            </a:r>
            <a:endParaRPr sz="2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675"/>
              </a:spcBef>
              <a:buClr>
                <a:srgbClr val="CCCC99"/>
              </a:buClr>
              <a:buSzPct val="69354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3100" i="1" spc="-5" dirty="0">
                <a:latin typeface="Arial"/>
                <a:cs typeface="Arial"/>
              </a:rPr>
              <a:t>Type of</a:t>
            </a:r>
            <a:r>
              <a:rPr sz="3100" i="1" dirty="0">
                <a:latin typeface="Arial"/>
                <a:cs typeface="Arial"/>
              </a:rPr>
              <a:t> </a:t>
            </a:r>
            <a:r>
              <a:rPr sz="3100" i="1" spc="-5" dirty="0">
                <a:latin typeface="Arial"/>
                <a:cs typeface="Arial"/>
              </a:rPr>
              <a:t>system</a:t>
            </a:r>
            <a:endParaRPr sz="3100">
              <a:latin typeface="Arial"/>
              <a:cs typeface="Arial"/>
            </a:endParaRPr>
          </a:p>
          <a:p>
            <a:pPr marL="756285" marR="313690" lvl="1" indent="-287020">
              <a:lnSpc>
                <a:spcPct val="100000"/>
              </a:lnSpc>
              <a:spcBef>
                <a:spcPts val="645"/>
              </a:spcBef>
              <a:buClr>
                <a:srgbClr val="96CDCC"/>
              </a:buClr>
              <a:buSzPct val="150000"/>
              <a:buChar char="•"/>
              <a:tabLst>
                <a:tab pos="756920" algn="l"/>
              </a:tabLst>
            </a:pPr>
            <a:r>
              <a:rPr sz="2600" dirty="0">
                <a:latin typeface="Arial"/>
                <a:cs typeface="Arial"/>
              </a:rPr>
              <a:t>Critical systems such as hard real-time control  systems or safety-critical systems need more  comprehensive traceability policies than</a:t>
            </a:r>
            <a:r>
              <a:rPr sz="2600" spc="-2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non-critical  systems</a:t>
            </a:r>
            <a:endParaRPr sz="26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30"/>
              </a:spcBef>
              <a:buClr>
                <a:srgbClr val="CCCC99"/>
              </a:buClr>
              <a:buSzPct val="69354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3100" i="1" spc="-10" dirty="0">
                <a:latin typeface="Arial"/>
                <a:cs typeface="Arial"/>
              </a:rPr>
              <a:t>Additional </a:t>
            </a:r>
            <a:r>
              <a:rPr sz="3100" i="1" spc="-5" dirty="0">
                <a:latin typeface="Arial"/>
                <a:cs typeface="Arial"/>
              </a:rPr>
              <a:t>constraints from</a:t>
            </a:r>
            <a:r>
              <a:rPr sz="3100" i="1" spc="114" dirty="0">
                <a:latin typeface="Arial"/>
                <a:cs typeface="Arial"/>
              </a:rPr>
              <a:t> </a:t>
            </a:r>
            <a:r>
              <a:rPr sz="3100" i="1" spc="-5" dirty="0">
                <a:latin typeface="Arial"/>
                <a:cs typeface="Arial"/>
              </a:rPr>
              <a:t>customer</a:t>
            </a:r>
            <a:endParaRPr sz="31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645"/>
              </a:spcBef>
              <a:buClr>
                <a:srgbClr val="96CDCC"/>
              </a:buClr>
              <a:buSzPct val="150000"/>
              <a:buChar char="•"/>
              <a:tabLst>
                <a:tab pos="756920" algn="l"/>
              </a:tabLst>
            </a:pPr>
            <a:r>
              <a:rPr sz="2600" dirty="0">
                <a:latin typeface="Arial"/>
                <a:cs typeface="Arial"/>
              </a:rPr>
              <a:t>E.g., compliance to </a:t>
            </a:r>
            <a:r>
              <a:rPr sz="2600" spc="-5" dirty="0">
                <a:latin typeface="Arial"/>
                <a:cs typeface="Arial"/>
              </a:rPr>
              <a:t>military</a:t>
            </a:r>
            <a:r>
              <a:rPr sz="2600" spc="-3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standard</a:t>
            </a:r>
            <a:endParaRPr sz="26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725"/>
              </a:spcBef>
              <a:buClr>
                <a:srgbClr val="CCCC99"/>
              </a:buClr>
              <a:buSzPct val="69354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3100" i="1" spc="-5" dirty="0">
                <a:latin typeface="Arial"/>
                <a:cs typeface="Arial"/>
              </a:rPr>
              <a:t>Traceability links should be </a:t>
            </a:r>
            <a:r>
              <a:rPr sz="3100" i="1" spc="-10" dirty="0">
                <a:latin typeface="Arial"/>
                <a:cs typeface="Arial"/>
              </a:rPr>
              <a:t>defined </a:t>
            </a:r>
            <a:r>
              <a:rPr sz="3100" i="1" spc="-5" dirty="0">
                <a:latin typeface="Arial"/>
                <a:cs typeface="Arial"/>
              </a:rPr>
              <a:t>by </a:t>
            </a:r>
            <a:r>
              <a:rPr sz="3100" i="1" spc="-10" dirty="0">
                <a:latin typeface="Arial"/>
                <a:cs typeface="Arial"/>
              </a:rPr>
              <a:t>whoever  has </a:t>
            </a:r>
            <a:r>
              <a:rPr sz="3100" i="1" spc="-5" dirty="0">
                <a:latin typeface="Arial"/>
                <a:cs typeface="Arial"/>
              </a:rPr>
              <a:t>the appropriate information</a:t>
            </a:r>
            <a:r>
              <a:rPr sz="3100" i="1" spc="120" dirty="0">
                <a:latin typeface="Arial"/>
                <a:cs typeface="Arial"/>
              </a:rPr>
              <a:t> </a:t>
            </a:r>
            <a:r>
              <a:rPr sz="3100" i="1" spc="-10" dirty="0">
                <a:latin typeface="Arial"/>
                <a:cs typeface="Arial"/>
              </a:rPr>
              <a:t>available</a:t>
            </a:r>
            <a:endParaRPr sz="31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04875" y="4046556"/>
            <a:ext cx="7315119" cy="22780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45</a:t>
            </a:fld>
            <a:endParaRPr spc="-5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0413" y="275336"/>
            <a:ext cx="32137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Modeling</a:t>
            </a:r>
            <a:r>
              <a:rPr spc="-25" dirty="0"/>
              <a:t> </a:t>
            </a:r>
            <a:r>
              <a:rPr spc="-5" dirty="0"/>
              <a:t>Traceability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46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153415" y="1244853"/>
            <a:ext cx="8494395" cy="51454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8120" marR="437515">
              <a:lnSpc>
                <a:spcPct val="100000"/>
              </a:lnSpc>
              <a:spcBef>
                <a:spcPts val="100"/>
              </a:spcBef>
            </a:pPr>
            <a:r>
              <a:rPr sz="2400" b="1" i="1" spc="-5" dirty="0">
                <a:latin typeface="Arial"/>
                <a:cs typeface="Arial"/>
              </a:rPr>
              <a:t>The types </a:t>
            </a:r>
            <a:r>
              <a:rPr sz="2400" b="1" i="1" dirty="0">
                <a:latin typeface="Arial"/>
                <a:cs typeface="Arial"/>
              </a:rPr>
              <a:t>of links to </a:t>
            </a:r>
            <a:r>
              <a:rPr sz="2400" b="1" i="1" spc="-5" dirty="0">
                <a:latin typeface="Arial"/>
                <a:cs typeface="Arial"/>
              </a:rPr>
              <a:t>use </a:t>
            </a:r>
            <a:r>
              <a:rPr sz="2400" b="1" i="1" dirty="0">
                <a:latin typeface="Arial"/>
                <a:cs typeface="Arial"/>
              </a:rPr>
              <a:t>(and their </a:t>
            </a:r>
            <a:r>
              <a:rPr sz="2400" b="1" i="1" spc="-5" dirty="0">
                <a:latin typeface="Arial"/>
                <a:cs typeface="Arial"/>
              </a:rPr>
              <a:t>attributes) must be  defined for </a:t>
            </a:r>
            <a:r>
              <a:rPr sz="2400" b="1" i="1" dirty="0">
                <a:latin typeface="Arial"/>
                <a:cs typeface="Arial"/>
              </a:rPr>
              <a:t>different </a:t>
            </a:r>
            <a:r>
              <a:rPr sz="2400" b="1" i="1" spc="-5" dirty="0">
                <a:latin typeface="Arial"/>
                <a:cs typeface="Arial"/>
              </a:rPr>
              <a:t>types </a:t>
            </a:r>
            <a:r>
              <a:rPr sz="2400" b="1" i="1" dirty="0">
                <a:latin typeface="Arial"/>
                <a:cs typeface="Arial"/>
              </a:rPr>
              <a:t>of</a:t>
            </a:r>
            <a:r>
              <a:rPr sz="2400" b="1" i="1" spc="-15" dirty="0">
                <a:latin typeface="Arial"/>
                <a:cs typeface="Arial"/>
              </a:rPr>
              <a:t> </a:t>
            </a:r>
            <a:r>
              <a:rPr sz="2400" b="1" i="1" spc="-5" dirty="0">
                <a:latin typeface="Arial"/>
                <a:cs typeface="Arial"/>
              </a:rPr>
              <a:t>requirements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Clr>
                <a:srgbClr val="CCCC99"/>
              </a:buClr>
              <a:buSzPct val="6875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It is a </a:t>
            </a:r>
            <a:r>
              <a:rPr sz="2400" spc="-5" dirty="0">
                <a:latin typeface="Arial"/>
                <a:cs typeface="Arial"/>
              </a:rPr>
              <a:t>design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problem!</a:t>
            </a:r>
            <a:endParaRPr sz="2400">
              <a:latin typeface="Arial"/>
              <a:cs typeface="Arial"/>
            </a:endParaRPr>
          </a:p>
          <a:p>
            <a:pPr marL="198120">
              <a:lnSpc>
                <a:spcPct val="100000"/>
              </a:lnSpc>
              <a:spcBef>
                <a:spcPts val="575"/>
              </a:spcBef>
            </a:pPr>
            <a:r>
              <a:rPr sz="2400" b="1" i="1" spc="-15" dirty="0">
                <a:latin typeface="Arial"/>
                <a:cs typeface="Arial"/>
              </a:rPr>
              <a:t>May </a:t>
            </a:r>
            <a:r>
              <a:rPr sz="2400" b="1" i="1" spc="-5" dirty="0">
                <a:latin typeface="Arial"/>
                <a:cs typeface="Arial"/>
              </a:rPr>
              <a:t>be modeled </a:t>
            </a:r>
            <a:r>
              <a:rPr sz="2400" b="1" i="1" dirty="0">
                <a:latin typeface="Arial"/>
                <a:cs typeface="Arial"/>
              </a:rPr>
              <a:t>with </a:t>
            </a:r>
            <a:r>
              <a:rPr sz="2400" b="1" i="1" spc="-5" dirty="0">
                <a:latin typeface="Arial"/>
                <a:cs typeface="Arial"/>
              </a:rPr>
              <a:t>a </a:t>
            </a:r>
            <a:r>
              <a:rPr sz="2400" b="1" i="1" spc="-15" dirty="0">
                <a:latin typeface="Arial"/>
                <a:cs typeface="Arial"/>
              </a:rPr>
              <a:t>UML </a:t>
            </a:r>
            <a:r>
              <a:rPr sz="2400" b="1" i="1" spc="-5" dirty="0">
                <a:latin typeface="Arial"/>
                <a:cs typeface="Arial"/>
              </a:rPr>
              <a:t>class diagram</a:t>
            </a:r>
            <a:r>
              <a:rPr sz="2400" b="1" i="1" spc="85" dirty="0">
                <a:latin typeface="Arial"/>
                <a:cs typeface="Arial"/>
              </a:rPr>
              <a:t> </a:t>
            </a:r>
            <a:r>
              <a:rPr sz="2400" b="1" i="1" dirty="0">
                <a:latin typeface="Arial"/>
                <a:cs typeface="Arial"/>
              </a:rPr>
              <a:t>(metamodel)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lr>
                <a:srgbClr val="CCCC99"/>
              </a:buClr>
              <a:buSzPct val="6875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Object types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(classes)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Clr>
                <a:srgbClr val="CCCC99"/>
              </a:buClr>
              <a:buSzPct val="6875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Object </a:t>
            </a:r>
            <a:r>
              <a:rPr sz="2400" spc="-5" dirty="0">
                <a:latin typeface="Arial"/>
                <a:cs typeface="Arial"/>
              </a:rPr>
              <a:t>attributes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(attributes)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lr>
                <a:srgbClr val="CCCC99"/>
              </a:buClr>
              <a:buSzPct val="6875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Structure </a:t>
            </a:r>
            <a:r>
              <a:rPr sz="2400" dirty="0">
                <a:latin typeface="Arial"/>
                <a:cs typeface="Arial"/>
              </a:rPr>
              <a:t>of </a:t>
            </a:r>
            <a:r>
              <a:rPr sz="2400" spc="-5" dirty="0">
                <a:latin typeface="Arial"/>
                <a:cs typeface="Arial"/>
              </a:rPr>
              <a:t>folders, modules,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objects</a:t>
            </a:r>
            <a:endParaRPr sz="24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484"/>
              </a:spcBef>
              <a:buClr>
                <a:srgbClr val="96CDCC"/>
              </a:buClr>
              <a:buSzPct val="150000"/>
              <a:buChar char="•"/>
              <a:tabLst>
                <a:tab pos="756920" algn="l"/>
              </a:tabLst>
            </a:pPr>
            <a:r>
              <a:rPr sz="2000" spc="-5" dirty="0">
                <a:latin typeface="Arial"/>
                <a:cs typeface="Arial"/>
              </a:rPr>
              <a:t>Stereotypes,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composition…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70"/>
              </a:spcBef>
              <a:buClr>
                <a:srgbClr val="CCCC99"/>
              </a:buClr>
              <a:buSzPct val="6875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Link </a:t>
            </a:r>
            <a:r>
              <a:rPr sz="2400" dirty="0">
                <a:latin typeface="Arial"/>
                <a:cs typeface="Arial"/>
              </a:rPr>
              <a:t>types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(associations)</a:t>
            </a:r>
            <a:endParaRPr sz="24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484"/>
              </a:spcBef>
              <a:buClr>
                <a:srgbClr val="96CDCC"/>
              </a:buClr>
              <a:buSzPct val="150000"/>
              <a:buChar char="•"/>
              <a:tabLst>
                <a:tab pos="756920" algn="l"/>
              </a:tabLst>
            </a:pPr>
            <a:r>
              <a:rPr sz="2000" spc="-5" dirty="0">
                <a:latin typeface="Arial"/>
                <a:cs typeface="Arial"/>
              </a:rPr>
              <a:t>Satisfies, </a:t>
            </a:r>
            <a:r>
              <a:rPr sz="2000" dirty="0">
                <a:latin typeface="Arial"/>
                <a:cs typeface="Arial"/>
              </a:rPr>
              <a:t>tests, refines, contains, contributes to, threatens,</a:t>
            </a:r>
            <a:r>
              <a:rPr sz="2000" spc="-2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justifies…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55"/>
              </a:spcBef>
              <a:buClr>
                <a:srgbClr val="CCCC99"/>
              </a:buClr>
              <a:buSzPct val="69642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800" spc="-5" dirty="0">
                <a:latin typeface="Arial"/>
                <a:cs typeface="Arial"/>
              </a:rPr>
              <a:t>Link attributes </a:t>
            </a:r>
            <a:r>
              <a:rPr sz="2800" dirty="0">
                <a:latin typeface="Arial"/>
                <a:cs typeface="Arial"/>
              </a:rPr>
              <a:t>(association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classes)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Clr>
                <a:srgbClr val="CCCC99"/>
              </a:buClr>
              <a:buSzPct val="69642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800" spc="-5" dirty="0">
                <a:latin typeface="Arial"/>
                <a:cs typeface="Arial"/>
              </a:rPr>
              <a:t>…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0413" y="275336"/>
            <a:ext cx="39858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Types of </a:t>
            </a:r>
            <a:r>
              <a:rPr spc="-5" dirty="0"/>
              <a:t>Traceability</a:t>
            </a:r>
            <a:r>
              <a:rPr spc="-55" dirty="0"/>
              <a:t> </a:t>
            </a:r>
            <a:r>
              <a:rPr dirty="0"/>
              <a:t>Links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3415" y="916304"/>
            <a:ext cx="8475980" cy="27406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Clr>
                <a:srgbClr val="CCCC99"/>
              </a:buClr>
              <a:buSzPct val="69642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800" spc="-5" dirty="0">
                <a:latin typeface="Arial"/>
                <a:cs typeface="Arial"/>
              </a:rPr>
              <a:t>Note the </a:t>
            </a:r>
            <a:r>
              <a:rPr sz="2800" dirty="0">
                <a:latin typeface="Arial"/>
                <a:cs typeface="Arial"/>
              </a:rPr>
              <a:t>types </a:t>
            </a:r>
            <a:r>
              <a:rPr sz="2800" spc="-5" dirty="0">
                <a:latin typeface="Arial"/>
                <a:cs typeface="Arial"/>
              </a:rPr>
              <a:t>of links in the </a:t>
            </a:r>
            <a:r>
              <a:rPr sz="2800" dirty="0">
                <a:latin typeface="Arial"/>
                <a:cs typeface="Arial"/>
              </a:rPr>
              <a:t>previous examples, </a:t>
            </a:r>
            <a:r>
              <a:rPr sz="2800" spc="-5" dirty="0">
                <a:latin typeface="Arial"/>
                <a:cs typeface="Arial"/>
              </a:rPr>
              <a:t>as  well as the </a:t>
            </a:r>
            <a:r>
              <a:rPr sz="2800" dirty="0">
                <a:latin typeface="Arial"/>
                <a:cs typeface="Arial"/>
              </a:rPr>
              <a:t>types </a:t>
            </a:r>
            <a:r>
              <a:rPr sz="2800" spc="-5" dirty="0">
                <a:latin typeface="Arial"/>
                <a:cs typeface="Arial"/>
              </a:rPr>
              <a:t>of objects </a:t>
            </a:r>
            <a:r>
              <a:rPr sz="2800" dirty="0">
                <a:latin typeface="Arial"/>
                <a:cs typeface="Arial"/>
              </a:rPr>
              <a:t>they</a:t>
            </a:r>
            <a:r>
              <a:rPr sz="2800" spc="3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relate</a:t>
            </a:r>
            <a:endParaRPr sz="28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595"/>
              </a:spcBef>
              <a:buClr>
                <a:srgbClr val="96CDCC"/>
              </a:buClr>
              <a:buSzPct val="150000"/>
              <a:buChar char="•"/>
              <a:tabLst>
                <a:tab pos="756920" algn="l"/>
              </a:tabLst>
            </a:pPr>
            <a:r>
              <a:rPr sz="2400" spc="-5" dirty="0">
                <a:latin typeface="Arial"/>
                <a:cs typeface="Arial"/>
              </a:rPr>
              <a:t>Satisfies, </a:t>
            </a:r>
            <a:r>
              <a:rPr sz="2400" dirty="0">
                <a:latin typeface="Arial"/>
                <a:cs typeface="Arial"/>
              </a:rPr>
              <a:t>Tests</a:t>
            </a:r>
            <a:endParaRPr sz="24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575"/>
              </a:spcBef>
              <a:buClr>
                <a:srgbClr val="96CDCC"/>
              </a:buClr>
              <a:buSzPct val="150000"/>
              <a:buChar char="•"/>
              <a:tabLst>
                <a:tab pos="756920" algn="l"/>
              </a:tabLst>
            </a:pPr>
            <a:r>
              <a:rPr sz="2400" spc="-5" dirty="0">
                <a:latin typeface="Arial"/>
                <a:cs typeface="Arial"/>
              </a:rPr>
              <a:t>Refines, References,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Contains...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55"/>
              </a:spcBef>
              <a:buClr>
                <a:srgbClr val="CCCC99"/>
              </a:buClr>
              <a:buSzPct val="69642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800" spc="-5" dirty="0">
                <a:latin typeface="Arial"/>
                <a:cs typeface="Arial"/>
              </a:rPr>
              <a:t>Others could be</a:t>
            </a:r>
            <a:r>
              <a:rPr sz="2800" spc="2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created</a:t>
            </a:r>
            <a:endParaRPr sz="28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595"/>
              </a:spcBef>
              <a:buClr>
                <a:srgbClr val="96CDCC"/>
              </a:buClr>
              <a:buSzPct val="150000"/>
              <a:buChar char="•"/>
              <a:tabLst>
                <a:tab pos="756920" algn="l"/>
              </a:tabLst>
            </a:pPr>
            <a:r>
              <a:rPr sz="2400" spc="-5" dirty="0">
                <a:latin typeface="Arial"/>
                <a:cs typeface="Arial"/>
              </a:rPr>
              <a:t>Contributes, Contradicts, Justifies, Depends</a:t>
            </a:r>
            <a:r>
              <a:rPr sz="2400" spc="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on...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79539" y="3751002"/>
            <a:ext cx="7583330" cy="224030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47</a:t>
            </a:fld>
            <a:endParaRPr spc="-5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8275" y="228600"/>
            <a:ext cx="8823325" cy="6096000"/>
          </a:xfrm>
          <a:custGeom>
            <a:avLst/>
            <a:gdLst/>
            <a:ahLst/>
            <a:cxnLst/>
            <a:rect l="l" t="t" r="r" b="b"/>
            <a:pathLst>
              <a:path w="8823325" h="6096000">
                <a:moveTo>
                  <a:pt x="0" y="673353"/>
                </a:moveTo>
                <a:lnTo>
                  <a:pt x="1690" y="625269"/>
                </a:lnTo>
                <a:lnTo>
                  <a:pt x="6686" y="578096"/>
                </a:lnTo>
                <a:lnTo>
                  <a:pt x="14874" y="531949"/>
                </a:lnTo>
                <a:lnTo>
                  <a:pt x="26139" y="486942"/>
                </a:lnTo>
                <a:lnTo>
                  <a:pt x="40368" y="443189"/>
                </a:lnTo>
                <a:lnTo>
                  <a:pt x="57446" y="400803"/>
                </a:lnTo>
                <a:lnTo>
                  <a:pt x="77260" y="359900"/>
                </a:lnTo>
                <a:lnTo>
                  <a:pt x="99696" y="320593"/>
                </a:lnTo>
                <a:lnTo>
                  <a:pt x="124639" y="282995"/>
                </a:lnTo>
                <a:lnTo>
                  <a:pt x="151977" y="247222"/>
                </a:lnTo>
                <a:lnTo>
                  <a:pt x="181594" y="213386"/>
                </a:lnTo>
                <a:lnTo>
                  <a:pt x="213378" y="181602"/>
                </a:lnTo>
                <a:lnTo>
                  <a:pt x="247213" y="151984"/>
                </a:lnTo>
                <a:lnTo>
                  <a:pt x="282987" y="124646"/>
                </a:lnTo>
                <a:lnTo>
                  <a:pt x="320585" y="99701"/>
                </a:lnTo>
                <a:lnTo>
                  <a:pt x="359893" y="77265"/>
                </a:lnTo>
                <a:lnTo>
                  <a:pt x="400798" y="57450"/>
                </a:lnTo>
                <a:lnTo>
                  <a:pt x="443184" y="40370"/>
                </a:lnTo>
                <a:lnTo>
                  <a:pt x="486940" y="26141"/>
                </a:lnTo>
                <a:lnTo>
                  <a:pt x="531949" y="14875"/>
                </a:lnTo>
                <a:lnTo>
                  <a:pt x="578100" y="6687"/>
                </a:lnTo>
                <a:lnTo>
                  <a:pt x="625277" y="1690"/>
                </a:lnTo>
                <a:lnTo>
                  <a:pt x="673366" y="0"/>
                </a:lnTo>
                <a:lnTo>
                  <a:pt x="8149971" y="0"/>
                </a:lnTo>
                <a:lnTo>
                  <a:pt x="8198055" y="1690"/>
                </a:lnTo>
                <a:lnTo>
                  <a:pt x="8245228" y="6687"/>
                </a:lnTo>
                <a:lnTo>
                  <a:pt x="8291375" y="14875"/>
                </a:lnTo>
                <a:lnTo>
                  <a:pt x="8336382" y="26141"/>
                </a:lnTo>
                <a:lnTo>
                  <a:pt x="8380135" y="40370"/>
                </a:lnTo>
                <a:lnTo>
                  <a:pt x="8422521" y="57450"/>
                </a:lnTo>
                <a:lnTo>
                  <a:pt x="8463424" y="77265"/>
                </a:lnTo>
                <a:lnTo>
                  <a:pt x="8502731" y="99701"/>
                </a:lnTo>
                <a:lnTo>
                  <a:pt x="8540329" y="124646"/>
                </a:lnTo>
                <a:lnTo>
                  <a:pt x="8576102" y="151984"/>
                </a:lnTo>
                <a:lnTo>
                  <a:pt x="8609938" y="181602"/>
                </a:lnTo>
                <a:lnTo>
                  <a:pt x="8641722" y="213386"/>
                </a:lnTo>
                <a:lnTo>
                  <a:pt x="8671340" y="247222"/>
                </a:lnTo>
                <a:lnTo>
                  <a:pt x="8698678" y="282995"/>
                </a:lnTo>
                <a:lnTo>
                  <a:pt x="8723623" y="320593"/>
                </a:lnTo>
                <a:lnTo>
                  <a:pt x="8746059" y="359900"/>
                </a:lnTo>
                <a:lnTo>
                  <a:pt x="8765874" y="400803"/>
                </a:lnTo>
                <a:lnTo>
                  <a:pt x="8782954" y="443189"/>
                </a:lnTo>
                <a:lnTo>
                  <a:pt x="8797183" y="486942"/>
                </a:lnTo>
                <a:lnTo>
                  <a:pt x="8808449" y="531949"/>
                </a:lnTo>
                <a:lnTo>
                  <a:pt x="8816637" y="578096"/>
                </a:lnTo>
                <a:lnTo>
                  <a:pt x="8821634" y="625269"/>
                </a:lnTo>
                <a:lnTo>
                  <a:pt x="8823325" y="673353"/>
                </a:lnTo>
                <a:lnTo>
                  <a:pt x="8823325" y="5422633"/>
                </a:lnTo>
                <a:lnTo>
                  <a:pt x="8821634" y="5470722"/>
                </a:lnTo>
                <a:lnTo>
                  <a:pt x="8816637" y="5517899"/>
                </a:lnTo>
                <a:lnTo>
                  <a:pt x="8808449" y="5564050"/>
                </a:lnTo>
                <a:lnTo>
                  <a:pt x="8797183" y="5609059"/>
                </a:lnTo>
                <a:lnTo>
                  <a:pt x="8782954" y="5652815"/>
                </a:lnTo>
                <a:lnTo>
                  <a:pt x="8765874" y="5695201"/>
                </a:lnTo>
                <a:lnTo>
                  <a:pt x="8746059" y="5736106"/>
                </a:lnTo>
                <a:lnTo>
                  <a:pt x="8723623" y="5775414"/>
                </a:lnTo>
                <a:lnTo>
                  <a:pt x="8698678" y="5813012"/>
                </a:lnTo>
                <a:lnTo>
                  <a:pt x="8671340" y="5848786"/>
                </a:lnTo>
                <a:lnTo>
                  <a:pt x="8641722" y="5882621"/>
                </a:lnTo>
                <a:lnTo>
                  <a:pt x="8609938" y="5914405"/>
                </a:lnTo>
                <a:lnTo>
                  <a:pt x="8576102" y="5944022"/>
                </a:lnTo>
                <a:lnTo>
                  <a:pt x="8540329" y="5971360"/>
                </a:lnTo>
                <a:lnTo>
                  <a:pt x="8502731" y="5996303"/>
                </a:lnTo>
                <a:lnTo>
                  <a:pt x="8463424" y="6018739"/>
                </a:lnTo>
                <a:lnTo>
                  <a:pt x="8422521" y="6038553"/>
                </a:lnTo>
                <a:lnTo>
                  <a:pt x="8380135" y="6055631"/>
                </a:lnTo>
                <a:lnTo>
                  <a:pt x="8336382" y="6069860"/>
                </a:lnTo>
                <a:lnTo>
                  <a:pt x="8291375" y="6081125"/>
                </a:lnTo>
                <a:lnTo>
                  <a:pt x="8245228" y="6089313"/>
                </a:lnTo>
                <a:lnTo>
                  <a:pt x="8198055" y="6094309"/>
                </a:lnTo>
                <a:lnTo>
                  <a:pt x="8149971" y="6096000"/>
                </a:lnTo>
                <a:lnTo>
                  <a:pt x="673366" y="6096000"/>
                </a:lnTo>
                <a:lnTo>
                  <a:pt x="625277" y="6094309"/>
                </a:lnTo>
                <a:lnTo>
                  <a:pt x="578100" y="6089313"/>
                </a:lnTo>
                <a:lnTo>
                  <a:pt x="531949" y="6081125"/>
                </a:lnTo>
                <a:lnTo>
                  <a:pt x="486940" y="6069860"/>
                </a:lnTo>
                <a:lnTo>
                  <a:pt x="443184" y="6055631"/>
                </a:lnTo>
                <a:lnTo>
                  <a:pt x="400798" y="6038553"/>
                </a:lnTo>
                <a:lnTo>
                  <a:pt x="359893" y="6018739"/>
                </a:lnTo>
                <a:lnTo>
                  <a:pt x="320585" y="5996303"/>
                </a:lnTo>
                <a:lnTo>
                  <a:pt x="282987" y="5971360"/>
                </a:lnTo>
                <a:lnTo>
                  <a:pt x="247213" y="5944022"/>
                </a:lnTo>
                <a:lnTo>
                  <a:pt x="213378" y="5914405"/>
                </a:lnTo>
                <a:lnTo>
                  <a:pt x="181594" y="5882621"/>
                </a:lnTo>
                <a:lnTo>
                  <a:pt x="151977" y="5848786"/>
                </a:lnTo>
                <a:lnTo>
                  <a:pt x="124639" y="5813012"/>
                </a:lnTo>
                <a:lnTo>
                  <a:pt x="99696" y="5775414"/>
                </a:lnTo>
                <a:lnTo>
                  <a:pt x="77260" y="5736106"/>
                </a:lnTo>
                <a:lnTo>
                  <a:pt x="57446" y="5695201"/>
                </a:lnTo>
                <a:lnTo>
                  <a:pt x="40368" y="5652815"/>
                </a:lnTo>
                <a:lnTo>
                  <a:pt x="26139" y="5609059"/>
                </a:lnTo>
                <a:lnTo>
                  <a:pt x="14874" y="5564050"/>
                </a:lnTo>
                <a:lnTo>
                  <a:pt x="6686" y="5517899"/>
                </a:lnTo>
                <a:lnTo>
                  <a:pt x="1690" y="5470722"/>
                </a:lnTo>
                <a:lnTo>
                  <a:pt x="0" y="5422633"/>
                </a:lnTo>
                <a:lnTo>
                  <a:pt x="0" y="673353"/>
                </a:lnTo>
                <a:close/>
              </a:path>
            </a:pathLst>
          </a:custGeom>
          <a:ln w="28575">
            <a:solidFill>
              <a:srgbClr val="33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62000" y="1063625"/>
            <a:ext cx="425450" cy="0"/>
          </a:xfrm>
          <a:custGeom>
            <a:avLst/>
            <a:gdLst/>
            <a:ahLst/>
            <a:cxnLst/>
            <a:rect l="l" t="t" r="r" b="b"/>
            <a:pathLst>
              <a:path w="425450">
                <a:moveTo>
                  <a:pt x="0" y="0"/>
                </a:moveTo>
                <a:lnTo>
                  <a:pt x="425450" y="0"/>
                </a:lnTo>
              </a:path>
            </a:pathLst>
          </a:custGeom>
          <a:ln w="38100">
            <a:solidFill>
              <a:srgbClr val="33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958201" y="1063625"/>
            <a:ext cx="500380" cy="0"/>
          </a:xfrm>
          <a:custGeom>
            <a:avLst/>
            <a:gdLst/>
            <a:ahLst/>
            <a:cxnLst/>
            <a:rect l="l" t="t" r="r" b="b"/>
            <a:pathLst>
              <a:path w="500379">
                <a:moveTo>
                  <a:pt x="0" y="0"/>
                </a:moveTo>
                <a:lnTo>
                  <a:pt x="499999" y="0"/>
                </a:lnTo>
              </a:path>
            </a:pathLst>
          </a:custGeom>
          <a:ln w="38100">
            <a:solidFill>
              <a:srgbClr val="33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10413" y="275336"/>
            <a:ext cx="52787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Other Example </a:t>
            </a:r>
            <a:r>
              <a:rPr dirty="0"/>
              <a:t>of </a:t>
            </a:r>
            <a:r>
              <a:rPr spc="-5" dirty="0"/>
              <a:t>Traceability</a:t>
            </a:r>
            <a:r>
              <a:rPr spc="5" dirty="0"/>
              <a:t> </a:t>
            </a:r>
            <a:r>
              <a:rPr dirty="0"/>
              <a:t>Links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075484" y="1057171"/>
            <a:ext cx="1252855" cy="421640"/>
          </a:xfrm>
          <a:prstGeom prst="rect">
            <a:avLst/>
          </a:prstGeom>
          <a:ln w="4768">
            <a:solidFill>
              <a:srgbClr val="000000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 marL="201295" marR="193675" indent="101600">
              <a:lnSpc>
                <a:spcPct val="100000"/>
              </a:lnSpc>
              <a:spcBef>
                <a:spcPts val="35"/>
              </a:spcBef>
            </a:pPr>
            <a:r>
              <a:rPr sz="1250" dirty="0">
                <a:latin typeface="Arial"/>
                <a:cs typeface="Arial"/>
              </a:rPr>
              <a:t>Business  requirement</a:t>
            </a:r>
            <a:endParaRPr sz="125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699223" y="1956037"/>
            <a:ext cx="2005330" cy="730250"/>
          </a:xfrm>
          <a:custGeom>
            <a:avLst/>
            <a:gdLst/>
            <a:ahLst/>
            <a:cxnLst/>
            <a:rect l="l" t="t" r="r" b="b"/>
            <a:pathLst>
              <a:path w="2005329" h="730250">
                <a:moveTo>
                  <a:pt x="0" y="730254"/>
                </a:moveTo>
                <a:lnTo>
                  <a:pt x="2004941" y="730254"/>
                </a:lnTo>
                <a:lnTo>
                  <a:pt x="2004941" y="0"/>
                </a:lnTo>
                <a:lnTo>
                  <a:pt x="0" y="0"/>
                </a:lnTo>
                <a:lnTo>
                  <a:pt x="0" y="730254"/>
                </a:lnTo>
                <a:close/>
              </a:path>
            </a:pathLst>
          </a:custGeom>
          <a:ln w="476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699223" y="1956037"/>
            <a:ext cx="2005330" cy="730250"/>
          </a:xfrm>
          <a:prstGeom prst="rect">
            <a:avLst/>
          </a:prstGeom>
          <a:ln w="4768">
            <a:solidFill>
              <a:srgbClr val="000000"/>
            </a:solidFill>
          </a:ln>
        </p:spPr>
        <p:txBody>
          <a:bodyPr vert="horz" wrap="square" lIns="0" tIns="63500" rIns="0" bIns="0" rtlCol="0">
            <a:spAutoFit/>
          </a:bodyPr>
          <a:lstStyle/>
          <a:p>
            <a:pPr marL="113664" marR="106045" algn="ctr">
              <a:lnSpc>
                <a:spcPct val="100000"/>
              </a:lnSpc>
              <a:spcBef>
                <a:spcPts val="500"/>
              </a:spcBef>
            </a:pPr>
            <a:r>
              <a:rPr sz="1250" dirty="0">
                <a:latin typeface="Arial"/>
                <a:cs typeface="Arial"/>
              </a:rPr>
              <a:t>System requirements,  use case, external  interface, quality</a:t>
            </a:r>
            <a:r>
              <a:rPr sz="1250" spc="-60" dirty="0">
                <a:latin typeface="Arial"/>
                <a:cs typeface="Arial"/>
              </a:rPr>
              <a:t> </a:t>
            </a:r>
            <a:r>
              <a:rPr sz="1250" spc="-5" dirty="0">
                <a:latin typeface="Arial"/>
                <a:cs typeface="Arial"/>
              </a:rPr>
              <a:t>attribute</a:t>
            </a:r>
            <a:endParaRPr sz="12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867243" y="3163578"/>
            <a:ext cx="1669414" cy="421640"/>
          </a:xfrm>
          <a:prstGeom prst="rect">
            <a:avLst/>
          </a:prstGeom>
          <a:ln w="4767">
            <a:solidFill>
              <a:srgbClr val="000000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 marL="409575" marR="149860" indent="-252095">
              <a:lnSpc>
                <a:spcPct val="100000"/>
              </a:lnSpc>
              <a:spcBef>
                <a:spcPts val="35"/>
              </a:spcBef>
            </a:pPr>
            <a:r>
              <a:rPr sz="1250" spc="-5" dirty="0">
                <a:latin typeface="Arial"/>
                <a:cs typeface="Arial"/>
              </a:rPr>
              <a:t>Software functional  </a:t>
            </a:r>
            <a:r>
              <a:rPr sz="1250" dirty="0">
                <a:latin typeface="Arial"/>
                <a:cs typeface="Arial"/>
              </a:rPr>
              <a:t>requirement</a:t>
            </a:r>
            <a:endParaRPr sz="12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533138" y="4006280"/>
            <a:ext cx="1393825" cy="561975"/>
          </a:xfrm>
          <a:prstGeom prst="rect">
            <a:avLst/>
          </a:prstGeom>
          <a:ln w="4768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340"/>
              </a:lnSpc>
            </a:pPr>
            <a:r>
              <a:rPr sz="1250" dirty="0">
                <a:latin typeface="Arial"/>
                <a:cs typeface="Arial"/>
              </a:rPr>
              <a:t>Architectrue,</a:t>
            </a:r>
            <a:endParaRPr sz="1250">
              <a:latin typeface="Arial"/>
              <a:cs typeface="Arial"/>
            </a:endParaRPr>
          </a:p>
          <a:p>
            <a:pPr marL="99695" marR="92075" algn="ctr">
              <a:lnSpc>
                <a:spcPct val="100000"/>
              </a:lnSpc>
            </a:pPr>
            <a:r>
              <a:rPr sz="1250" dirty="0">
                <a:latin typeface="Arial"/>
                <a:cs typeface="Arial"/>
              </a:rPr>
              <a:t>user interface,</a:t>
            </a:r>
            <a:r>
              <a:rPr sz="1250" spc="-95" dirty="0">
                <a:latin typeface="Arial"/>
                <a:cs typeface="Arial"/>
              </a:rPr>
              <a:t> </a:t>
            </a:r>
            <a:r>
              <a:rPr sz="1250" dirty="0">
                <a:latin typeface="Arial"/>
                <a:cs typeface="Arial"/>
              </a:rPr>
              <a:t>or  </a:t>
            </a:r>
            <a:r>
              <a:rPr sz="1250" spc="-5" dirty="0">
                <a:latin typeface="Arial"/>
                <a:cs typeface="Arial"/>
              </a:rPr>
              <a:t>functional</a:t>
            </a:r>
            <a:r>
              <a:rPr sz="1250" spc="-45" dirty="0">
                <a:latin typeface="Arial"/>
                <a:cs typeface="Arial"/>
              </a:rPr>
              <a:t> </a:t>
            </a:r>
            <a:r>
              <a:rPr sz="1250" dirty="0">
                <a:latin typeface="Arial"/>
                <a:cs typeface="Arial"/>
              </a:rPr>
              <a:t>design</a:t>
            </a:r>
            <a:endParaRPr sz="12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138888" y="4069611"/>
            <a:ext cx="1126490" cy="379095"/>
          </a:xfrm>
          <a:prstGeom prst="rect">
            <a:avLst/>
          </a:prstGeom>
          <a:ln w="4768">
            <a:solidFill>
              <a:srgbClr val="000000"/>
            </a:solidFill>
          </a:ln>
        </p:spPr>
        <p:txBody>
          <a:bodyPr vert="horz" wrap="square" lIns="0" tIns="78105" rIns="0" bIns="0" rtlCol="0">
            <a:spAutoFit/>
          </a:bodyPr>
          <a:lstStyle/>
          <a:p>
            <a:pPr marL="147320">
              <a:lnSpc>
                <a:spcPct val="100000"/>
              </a:lnSpc>
              <a:spcBef>
                <a:spcPts val="615"/>
              </a:spcBef>
            </a:pPr>
            <a:r>
              <a:rPr sz="1250" dirty="0">
                <a:latin typeface="Arial"/>
                <a:cs typeface="Arial"/>
              </a:rPr>
              <a:t>System</a:t>
            </a:r>
            <a:r>
              <a:rPr sz="1250" spc="-20" dirty="0">
                <a:latin typeface="Arial"/>
                <a:cs typeface="Arial"/>
              </a:rPr>
              <a:t> </a:t>
            </a:r>
            <a:r>
              <a:rPr sz="1250" spc="-5" dirty="0">
                <a:latin typeface="Arial"/>
                <a:cs typeface="Arial"/>
              </a:rPr>
              <a:t>test</a:t>
            </a:r>
            <a:endParaRPr sz="125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603511" y="4048408"/>
            <a:ext cx="1252855" cy="421640"/>
          </a:xfrm>
          <a:prstGeom prst="rect">
            <a:avLst/>
          </a:prstGeom>
          <a:ln w="4768">
            <a:solidFill>
              <a:srgbClr val="000000"/>
            </a:solidFill>
          </a:ln>
        </p:spPr>
        <p:txBody>
          <a:bodyPr vert="horz" wrap="square" lIns="0" tIns="3810" rIns="0" bIns="0" rtlCol="0">
            <a:spAutoFit/>
          </a:bodyPr>
          <a:lstStyle/>
          <a:p>
            <a:pPr marL="480059" marR="198120" indent="-274320">
              <a:lnSpc>
                <a:spcPct val="100000"/>
              </a:lnSpc>
              <a:spcBef>
                <a:spcPts val="30"/>
              </a:spcBef>
            </a:pPr>
            <a:r>
              <a:rPr sz="1250" dirty="0">
                <a:latin typeface="Arial"/>
                <a:cs typeface="Arial"/>
              </a:rPr>
              <a:t>Project</a:t>
            </a:r>
            <a:r>
              <a:rPr sz="1250" spc="-85" dirty="0">
                <a:latin typeface="Arial"/>
                <a:cs typeface="Arial"/>
              </a:rPr>
              <a:t> </a:t>
            </a:r>
            <a:r>
              <a:rPr sz="1250" dirty="0">
                <a:latin typeface="Arial"/>
                <a:cs typeface="Arial"/>
              </a:rPr>
              <a:t>plan  </a:t>
            </a:r>
            <a:r>
              <a:rPr sz="1250" spc="-5" dirty="0">
                <a:latin typeface="Arial"/>
                <a:cs typeface="Arial"/>
              </a:rPr>
              <a:t>task</a:t>
            </a:r>
            <a:endParaRPr sz="125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517485" y="4989303"/>
            <a:ext cx="1252855" cy="421640"/>
          </a:xfrm>
          <a:prstGeom prst="rect">
            <a:avLst/>
          </a:prstGeom>
          <a:ln w="4768">
            <a:solidFill>
              <a:srgbClr val="000000"/>
            </a:solidFill>
          </a:ln>
        </p:spPr>
        <p:txBody>
          <a:bodyPr vert="horz" wrap="square" lIns="0" tIns="99060" rIns="0" bIns="0" rtlCol="0">
            <a:spAutoFit/>
          </a:bodyPr>
          <a:lstStyle/>
          <a:p>
            <a:pPr marL="99695">
              <a:lnSpc>
                <a:spcPct val="100000"/>
              </a:lnSpc>
              <a:spcBef>
                <a:spcPts val="780"/>
              </a:spcBef>
            </a:pPr>
            <a:r>
              <a:rPr sz="1250" spc="-5" dirty="0">
                <a:latin typeface="Arial"/>
                <a:cs typeface="Arial"/>
              </a:rPr>
              <a:t>Integration</a:t>
            </a:r>
            <a:r>
              <a:rPr sz="1250" spc="-10" dirty="0">
                <a:latin typeface="Arial"/>
                <a:cs typeface="Arial"/>
              </a:rPr>
              <a:t> </a:t>
            </a:r>
            <a:r>
              <a:rPr sz="1250" spc="-5" dirty="0">
                <a:latin typeface="Arial"/>
                <a:cs typeface="Arial"/>
              </a:rPr>
              <a:t>test</a:t>
            </a:r>
            <a:endParaRPr sz="125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863821" y="4989303"/>
            <a:ext cx="1252855" cy="421640"/>
          </a:xfrm>
          <a:prstGeom prst="rect">
            <a:avLst/>
          </a:prstGeom>
          <a:ln w="4768">
            <a:solidFill>
              <a:srgbClr val="000000"/>
            </a:solidFill>
          </a:ln>
        </p:spPr>
        <p:txBody>
          <a:bodyPr vert="horz" wrap="square" lIns="0" tIns="990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80"/>
              </a:spcBef>
            </a:pPr>
            <a:r>
              <a:rPr sz="1250" dirty="0">
                <a:latin typeface="Arial"/>
                <a:cs typeface="Arial"/>
              </a:rPr>
              <a:t>Code</a:t>
            </a:r>
            <a:endParaRPr sz="125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863821" y="5859976"/>
            <a:ext cx="1252855" cy="421640"/>
          </a:xfrm>
          <a:prstGeom prst="rect">
            <a:avLst/>
          </a:prstGeom>
          <a:ln w="4768">
            <a:solidFill>
              <a:srgbClr val="000000"/>
            </a:solidFill>
          </a:ln>
        </p:spPr>
        <p:txBody>
          <a:bodyPr vert="horz" wrap="square" lIns="0" tIns="99060" rIns="0" bIns="0" rtlCol="0">
            <a:spAutoFit/>
          </a:bodyPr>
          <a:lstStyle/>
          <a:p>
            <a:pPr marL="334010">
              <a:lnSpc>
                <a:spcPct val="100000"/>
              </a:lnSpc>
              <a:spcBef>
                <a:spcPts val="780"/>
              </a:spcBef>
            </a:pPr>
            <a:r>
              <a:rPr sz="1250" dirty="0">
                <a:latin typeface="Arial"/>
                <a:cs typeface="Arial"/>
              </a:rPr>
              <a:t>Unit</a:t>
            </a:r>
            <a:r>
              <a:rPr sz="1250" spc="-10" dirty="0">
                <a:latin typeface="Arial"/>
                <a:cs typeface="Arial"/>
              </a:rPr>
              <a:t> </a:t>
            </a:r>
            <a:r>
              <a:rPr sz="1250" spc="-5" dirty="0">
                <a:latin typeface="Arial"/>
                <a:cs typeface="Arial"/>
              </a:rPr>
              <a:t>test</a:t>
            </a:r>
            <a:endParaRPr sz="1250">
              <a:latin typeface="Arial"/>
              <a:cs typeface="Arial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2122772" y="4565616"/>
            <a:ext cx="1367790" cy="424180"/>
            <a:chOff x="2122772" y="4565616"/>
            <a:chExt cx="1367790" cy="424180"/>
          </a:xfrm>
        </p:grpSpPr>
        <p:sp>
          <p:nvSpPr>
            <p:cNvPr id="17" name="object 17"/>
            <p:cNvSpPr/>
            <p:nvPr/>
          </p:nvSpPr>
          <p:spPr>
            <a:xfrm>
              <a:off x="2173812" y="4568002"/>
              <a:ext cx="56515" cy="274320"/>
            </a:xfrm>
            <a:custGeom>
              <a:avLst/>
              <a:gdLst/>
              <a:ahLst/>
              <a:cxnLst/>
              <a:rect l="l" t="t" r="r" b="b"/>
              <a:pathLst>
                <a:path w="56514" h="274320">
                  <a:moveTo>
                    <a:pt x="55973" y="0"/>
                  </a:moveTo>
                  <a:lnTo>
                    <a:pt x="0" y="273912"/>
                  </a:lnTo>
                </a:path>
              </a:pathLst>
            </a:custGeom>
            <a:ln w="47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122772" y="4817603"/>
              <a:ext cx="107950" cy="172085"/>
            </a:xfrm>
            <a:custGeom>
              <a:avLst/>
              <a:gdLst/>
              <a:ahLst/>
              <a:cxnLst/>
              <a:rect l="l" t="t" r="r" b="b"/>
              <a:pathLst>
                <a:path w="107950" h="172085">
                  <a:moveTo>
                    <a:pt x="0" y="0"/>
                  </a:moveTo>
                  <a:lnTo>
                    <a:pt x="20903" y="171699"/>
                  </a:lnTo>
                  <a:lnTo>
                    <a:pt x="107548" y="218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229785" y="4568002"/>
              <a:ext cx="1117600" cy="374015"/>
            </a:xfrm>
            <a:custGeom>
              <a:avLst/>
              <a:gdLst/>
              <a:ahLst/>
              <a:cxnLst/>
              <a:rect l="l" t="t" r="r" b="b"/>
              <a:pathLst>
                <a:path w="1117600" h="374014">
                  <a:moveTo>
                    <a:pt x="0" y="0"/>
                  </a:moveTo>
                  <a:lnTo>
                    <a:pt x="1117151" y="373471"/>
                  </a:lnTo>
                </a:path>
              </a:pathLst>
            </a:custGeom>
            <a:ln w="47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316424" y="4885270"/>
              <a:ext cx="173990" cy="104139"/>
            </a:xfrm>
            <a:custGeom>
              <a:avLst/>
              <a:gdLst/>
              <a:ahLst/>
              <a:cxnLst/>
              <a:rect l="l" t="t" r="r" b="b"/>
              <a:pathLst>
                <a:path w="173989" h="104139">
                  <a:moveTo>
                    <a:pt x="35070" y="0"/>
                  </a:moveTo>
                  <a:lnTo>
                    <a:pt x="0" y="103716"/>
                  </a:lnTo>
                  <a:lnTo>
                    <a:pt x="173567" y="104033"/>
                  </a:lnTo>
                  <a:lnTo>
                    <a:pt x="3507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1" name="object 21"/>
          <p:cNvGrpSpPr/>
          <p:nvPr/>
        </p:nvGrpSpPr>
        <p:grpSpPr>
          <a:xfrm>
            <a:off x="3435108" y="5410605"/>
            <a:ext cx="109855" cy="449580"/>
            <a:chOff x="3435108" y="5410605"/>
            <a:chExt cx="109855" cy="449580"/>
          </a:xfrm>
        </p:grpSpPr>
        <p:sp>
          <p:nvSpPr>
            <p:cNvPr id="22" name="object 22"/>
            <p:cNvSpPr/>
            <p:nvPr/>
          </p:nvSpPr>
          <p:spPr>
            <a:xfrm>
              <a:off x="3489991" y="5410605"/>
              <a:ext cx="0" cy="299085"/>
            </a:xfrm>
            <a:custGeom>
              <a:avLst/>
              <a:gdLst/>
              <a:ahLst/>
              <a:cxnLst/>
              <a:rect l="l" t="t" r="r" b="b"/>
              <a:pathLst>
                <a:path h="299085">
                  <a:moveTo>
                    <a:pt x="0" y="0"/>
                  </a:moveTo>
                  <a:lnTo>
                    <a:pt x="0" y="298975"/>
                  </a:lnTo>
                </a:path>
              </a:pathLst>
            </a:custGeom>
            <a:ln w="47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435108" y="5695900"/>
              <a:ext cx="109855" cy="164465"/>
            </a:xfrm>
            <a:custGeom>
              <a:avLst/>
              <a:gdLst/>
              <a:ahLst/>
              <a:cxnLst/>
              <a:rect l="l" t="t" r="r" b="b"/>
              <a:pathLst>
                <a:path w="109854" h="164464">
                  <a:moveTo>
                    <a:pt x="109767" y="0"/>
                  </a:moveTo>
                  <a:lnTo>
                    <a:pt x="0" y="0"/>
                  </a:lnTo>
                  <a:lnTo>
                    <a:pt x="54883" y="164078"/>
                  </a:lnTo>
                  <a:lnTo>
                    <a:pt x="10976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4" name="object 24"/>
          <p:cNvGrpSpPr/>
          <p:nvPr/>
        </p:nvGrpSpPr>
        <p:grpSpPr>
          <a:xfrm>
            <a:off x="2173356" y="3582494"/>
            <a:ext cx="4056379" cy="487045"/>
            <a:chOff x="2173356" y="3582494"/>
            <a:chExt cx="4056379" cy="487045"/>
          </a:xfrm>
        </p:grpSpPr>
        <p:sp>
          <p:nvSpPr>
            <p:cNvPr id="25" name="object 25"/>
            <p:cNvSpPr/>
            <p:nvPr/>
          </p:nvSpPr>
          <p:spPr>
            <a:xfrm>
              <a:off x="4701793" y="3584880"/>
              <a:ext cx="635" cy="334645"/>
            </a:xfrm>
            <a:custGeom>
              <a:avLst/>
              <a:gdLst/>
              <a:ahLst/>
              <a:cxnLst/>
              <a:rect l="l" t="t" r="r" b="b"/>
              <a:pathLst>
                <a:path w="635" h="334645">
                  <a:moveTo>
                    <a:pt x="0" y="0"/>
                  </a:moveTo>
                  <a:lnTo>
                    <a:pt x="198" y="334372"/>
                  </a:lnTo>
                </a:path>
              </a:pathLst>
            </a:custGeom>
            <a:ln w="47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647107" y="3905394"/>
              <a:ext cx="109855" cy="164465"/>
            </a:xfrm>
            <a:custGeom>
              <a:avLst/>
              <a:gdLst/>
              <a:ahLst/>
              <a:cxnLst/>
              <a:rect l="l" t="t" r="r" b="b"/>
              <a:pathLst>
                <a:path w="109854" h="164464">
                  <a:moveTo>
                    <a:pt x="109767" y="0"/>
                  </a:moveTo>
                  <a:lnTo>
                    <a:pt x="0" y="197"/>
                  </a:lnTo>
                  <a:lnTo>
                    <a:pt x="55081" y="164117"/>
                  </a:lnTo>
                  <a:lnTo>
                    <a:pt x="10976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378526" y="3584880"/>
              <a:ext cx="2323465" cy="396240"/>
            </a:xfrm>
            <a:custGeom>
              <a:avLst/>
              <a:gdLst/>
              <a:ahLst/>
              <a:cxnLst/>
              <a:rect l="l" t="t" r="r" b="b"/>
              <a:pathLst>
                <a:path w="2323465" h="396239">
                  <a:moveTo>
                    <a:pt x="2323266" y="0"/>
                  </a:moveTo>
                  <a:lnTo>
                    <a:pt x="0" y="396139"/>
                  </a:lnTo>
                </a:path>
              </a:pathLst>
            </a:custGeom>
            <a:ln w="47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229785" y="3924795"/>
              <a:ext cx="172085" cy="107950"/>
            </a:xfrm>
            <a:custGeom>
              <a:avLst/>
              <a:gdLst/>
              <a:ahLst/>
              <a:cxnLst/>
              <a:rect l="l" t="t" r="r" b="b"/>
              <a:pathLst>
                <a:path w="172085" h="107950">
                  <a:moveTo>
                    <a:pt x="153020" y="0"/>
                  </a:moveTo>
                  <a:lnTo>
                    <a:pt x="0" y="81563"/>
                  </a:lnTo>
                  <a:lnTo>
                    <a:pt x="171526" y="107696"/>
                  </a:lnTo>
                  <a:lnTo>
                    <a:pt x="15302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701793" y="3584880"/>
              <a:ext cx="1383665" cy="419734"/>
            </a:xfrm>
            <a:custGeom>
              <a:avLst/>
              <a:gdLst/>
              <a:ahLst/>
              <a:cxnLst/>
              <a:rect l="l" t="t" r="r" b="b"/>
              <a:pathLst>
                <a:path w="1383664" h="419735">
                  <a:moveTo>
                    <a:pt x="0" y="0"/>
                  </a:moveTo>
                  <a:lnTo>
                    <a:pt x="1383585" y="419697"/>
                  </a:lnTo>
                </a:path>
              </a:pathLst>
            </a:custGeom>
            <a:ln w="47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173351" y="3841660"/>
              <a:ext cx="4056379" cy="211454"/>
            </a:xfrm>
            <a:custGeom>
              <a:avLst/>
              <a:gdLst/>
              <a:ahLst/>
              <a:cxnLst/>
              <a:rect l="l" t="t" r="r" b="b"/>
              <a:pathLst>
                <a:path w="4056379" h="211454">
                  <a:moveTo>
                    <a:pt x="109728" y="0"/>
                  </a:moveTo>
                  <a:lnTo>
                    <a:pt x="0" y="977"/>
                  </a:lnTo>
                  <a:lnTo>
                    <a:pt x="56426" y="164706"/>
                  </a:lnTo>
                  <a:lnTo>
                    <a:pt x="109728" y="0"/>
                  </a:lnTo>
                  <a:close/>
                </a:path>
                <a:path w="4056379" h="211454">
                  <a:moveTo>
                    <a:pt x="4056265" y="206679"/>
                  </a:moveTo>
                  <a:lnTo>
                    <a:pt x="3914800" y="106705"/>
                  </a:lnTo>
                  <a:lnTo>
                    <a:pt x="3882898" y="211226"/>
                  </a:lnTo>
                  <a:lnTo>
                    <a:pt x="4056265" y="20667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1" name="object 31"/>
          <p:cNvGrpSpPr/>
          <p:nvPr/>
        </p:nvGrpSpPr>
        <p:grpSpPr>
          <a:xfrm>
            <a:off x="2839522" y="1267831"/>
            <a:ext cx="4378960" cy="2259965"/>
            <a:chOff x="2839522" y="1267831"/>
            <a:chExt cx="4378960" cy="2259965"/>
          </a:xfrm>
        </p:grpSpPr>
        <p:sp>
          <p:nvSpPr>
            <p:cNvPr id="32" name="object 32"/>
            <p:cNvSpPr/>
            <p:nvPr/>
          </p:nvSpPr>
          <p:spPr>
            <a:xfrm>
              <a:off x="4701793" y="1478472"/>
              <a:ext cx="0" cy="327660"/>
            </a:xfrm>
            <a:custGeom>
              <a:avLst/>
              <a:gdLst/>
              <a:ahLst/>
              <a:cxnLst/>
              <a:rect l="l" t="t" r="r" b="b"/>
              <a:pathLst>
                <a:path h="327660">
                  <a:moveTo>
                    <a:pt x="0" y="0"/>
                  </a:moveTo>
                  <a:lnTo>
                    <a:pt x="0" y="327047"/>
                  </a:lnTo>
                </a:path>
              </a:pathLst>
            </a:custGeom>
            <a:ln w="47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646909" y="1791860"/>
              <a:ext cx="109855" cy="164465"/>
            </a:xfrm>
            <a:custGeom>
              <a:avLst/>
              <a:gdLst/>
              <a:ahLst/>
              <a:cxnLst/>
              <a:rect l="l" t="t" r="r" b="b"/>
              <a:pathLst>
                <a:path w="109854" h="164464">
                  <a:moveTo>
                    <a:pt x="109767" y="0"/>
                  </a:moveTo>
                  <a:lnTo>
                    <a:pt x="0" y="0"/>
                  </a:lnTo>
                  <a:lnTo>
                    <a:pt x="54883" y="164117"/>
                  </a:lnTo>
                  <a:lnTo>
                    <a:pt x="10976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701793" y="2686291"/>
              <a:ext cx="0" cy="327660"/>
            </a:xfrm>
            <a:custGeom>
              <a:avLst/>
              <a:gdLst/>
              <a:ahLst/>
              <a:cxnLst/>
              <a:rect l="l" t="t" r="r" b="b"/>
              <a:pathLst>
                <a:path h="327660">
                  <a:moveTo>
                    <a:pt x="0" y="0"/>
                  </a:moveTo>
                  <a:lnTo>
                    <a:pt x="0" y="327047"/>
                  </a:lnTo>
                </a:path>
              </a:pathLst>
            </a:custGeom>
            <a:ln w="47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646909" y="2999679"/>
              <a:ext cx="109855" cy="164465"/>
            </a:xfrm>
            <a:custGeom>
              <a:avLst/>
              <a:gdLst/>
              <a:ahLst/>
              <a:cxnLst/>
              <a:rect l="l" t="t" r="r" b="b"/>
              <a:pathLst>
                <a:path w="109854" h="164464">
                  <a:moveTo>
                    <a:pt x="109767" y="0"/>
                  </a:moveTo>
                  <a:lnTo>
                    <a:pt x="0" y="0"/>
                  </a:lnTo>
                  <a:lnTo>
                    <a:pt x="54883" y="163919"/>
                  </a:lnTo>
                  <a:lnTo>
                    <a:pt x="10976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841907" y="1365629"/>
              <a:ext cx="1119505" cy="955675"/>
            </a:xfrm>
            <a:custGeom>
              <a:avLst/>
              <a:gdLst/>
              <a:ahLst/>
              <a:cxnLst/>
              <a:rect l="l" t="t" r="r" b="b"/>
              <a:pathLst>
                <a:path w="1119504" h="955675">
                  <a:moveTo>
                    <a:pt x="0" y="955406"/>
                  </a:moveTo>
                  <a:lnTo>
                    <a:pt x="1119053" y="0"/>
                  </a:lnTo>
                </a:path>
              </a:pathLst>
            </a:custGeom>
            <a:ln w="476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534562" y="1267840"/>
              <a:ext cx="541020" cy="1108075"/>
            </a:xfrm>
            <a:custGeom>
              <a:avLst/>
              <a:gdLst/>
              <a:ahLst/>
              <a:cxnLst/>
              <a:rect l="l" t="t" r="r" b="b"/>
              <a:pathLst>
                <a:path w="541020" h="1108075">
                  <a:moveTo>
                    <a:pt x="164655" y="1053198"/>
                  </a:moveTo>
                  <a:lnTo>
                    <a:pt x="0" y="998562"/>
                  </a:lnTo>
                  <a:lnTo>
                    <a:pt x="0" y="1108036"/>
                  </a:lnTo>
                  <a:lnTo>
                    <a:pt x="164655" y="1053198"/>
                  </a:lnTo>
                  <a:close/>
                </a:path>
                <a:path w="541020" h="1108075">
                  <a:moveTo>
                    <a:pt x="540918" y="0"/>
                  </a:moveTo>
                  <a:lnTo>
                    <a:pt x="380225" y="65125"/>
                  </a:lnTo>
                  <a:lnTo>
                    <a:pt x="451561" y="148272"/>
                  </a:lnTo>
                  <a:lnTo>
                    <a:pt x="54091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841907" y="2321035"/>
              <a:ext cx="920750" cy="945515"/>
            </a:xfrm>
            <a:custGeom>
              <a:avLst/>
              <a:gdLst/>
              <a:ahLst/>
              <a:cxnLst/>
              <a:rect l="l" t="t" r="r" b="b"/>
              <a:pathLst>
                <a:path w="920750" h="945514">
                  <a:moveTo>
                    <a:pt x="0" y="0"/>
                  </a:moveTo>
                  <a:lnTo>
                    <a:pt x="920323" y="945309"/>
                  </a:lnTo>
                </a:path>
              </a:pathLst>
            </a:custGeom>
            <a:ln w="476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3713289" y="2266403"/>
              <a:ext cx="2155825" cy="1108075"/>
            </a:xfrm>
            <a:custGeom>
              <a:avLst/>
              <a:gdLst/>
              <a:ahLst/>
              <a:cxnLst/>
              <a:rect l="l" t="t" r="r" b="b"/>
              <a:pathLst>
                <a:path w="2155825" h="1108075">
                  <a:moveTo>
                    <a:pt x="153949" y="1107846"/>
                  </a:moveTo>
                  <a:lnTo>
                    <a:pt x="78854" y="952042"/>
                  </a:lnTo>
                  <a:lnTo>
                    <a:pt x="0" y="1028255"/>
                  </a:lnTo>
                  <a:lnTo>
                    <a:pt x="153949" y="1107846"/>
                  </a:lnTo>
                  <a:close/>
                </a:path>
                <a:path w="2155825" h="1108075">
                  <a:moveTo>
                    <a:pt x="2155520" y="0"/>
                  </a:moveTo>
                  <a:lnTo>
                    <a:pt x="1990864" y="54635"/>
                  </a:lnTo>
                  <a:lnTo>
                    <a:pt x="2155520" y="109474"/>
                  </a:lnTo>
                  <a:lnTo>
                    <a:pt x="215552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4848017" y="2531676"/>
              <a:ext cx="2368550" cy="595630"/>
            </a:xfrm>
            <a:custGeom>
              <a:avLst/>
              <a:gdLst/>
              <a:ahLst/>
              <a:cxnLst/>
              <a:rect l="l" t="t" r="r" b="b"/>
              <a:pathLst>
                <a:path w="2368550" h="595630">
                  <a:moveTo>
                    <a:pt x="2367926" y="0"/>
                  </a:moveTo>
                  <a:lnTo>
                    <a:pt x="0" y="595297"/>
                  </a:lnTo>
                </a:path>
              </a:pathLst>
            </a:custGeom>
            <a:ln w="47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4701793" y="3070552"/>
              <a:ext cx="173355" cy="106680"/>
            </a:xfrm>
            <a:custGeom>
              <a:avLst/>
              <a:gdLst/>
              <a:ahLst/>
              <a:cxnLst/>
              <a:rect l="l" t="t" r="r" b="b"/>
              <a:pathLst>
                <a:path w="173354" h="106680">
                  <a:moveTo>
                    <a:pt x="146224" y="0"/>
                  </a:moveTo>
                  <a:lnTo>
                    <a:pt x="0" y="93046"/>
                  </a:lnTo>
                  <a:lnTo>
                    <a:pt x="172972" y="106112"/>
                  </a:lnTo>
                  <a:lnTo>
                    <a:pt x="14622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5547042" y="3247934"/>
              <a:ext cx="451484" cy="224790"/>
            </a:xfrm>
            <a:custGeom>
              <a:avLst/>
              <a:gdLst/>
              <a:ahLst/>
              <a:cxnLst/>
              <a:rect l="l" t="t" r="r" b="b"/>
              <a:pathLst>
                <a:path w="451485" h="224789">
                  <a:moveTo>
                    <a:pt x="0" y="0"/>
                  </a:moveTo>
                  <a:lnTo>
                    <a:pt x="450958" y="0"/>
                  </a:lnTo>
                  <a:lnTo>
                    <a:pt x="450958" y="224696"/>
                  </a:lnTo>
                  <a:lnTo>
                    <a:pt x="150979" y="224696"/>
                  </a:lnTo>
                </a:path>
              </a:pathLst>
            </a:custGeom>
            <a:ln w="47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5547042" y="3417991"/>
              <a:ext cx="165100" cy="109855"/>
            </a:xfrm>
            <a:custGeom>
              <a:avLst/>
              <a:gdLst/>
              <a:ahLst/>
              <a:cxnLst/>
              <a:rect l="l" t="t" r="r" b="b"/>
              <a:pathLst>
                <a:path w="165100" h="109854">
                  <a:moveTo>
                    <a:pt x="164651" y="0"/>
                  </a:moveTo>
                  <a:lnTo>
                    <a:pt x="0" y="54639"/>
                  </a:lnTo>
                  <a:lnTo>
                    <a:pt x="164651" y="109279"/>
                  </a:lnTo>
                  <a:lnTo>
                    <a:pt x="16465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3115138" y="1372968"/>
            <a:ext cx="617855" cy="215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50" dirty="0">
                <a:latin typeface="Arial"/>
                <a:cs typeface="Arial"/>
              </a:rPr>
              <a:t>modi</a:t>
            </a:r>
            <a:r>
              <a:rPr sz="1250" spc="-5" dirty="0">
                <a:latin typeface="Arial"/>
                <a:cs typeface="Arial"/>
              </a:rPr>
              <a:t>f</a:t>
            </a:r>
            <a:r>
              <a:rPr sz="1250" dirty="0">
                <a:latin typeface="Arial"/>
                <a:cs typeface="Arial"/>
              </a:rPr>
              <a:t>ies</a:t>
            </a:r>
            <a:endParaRPr sz="1250">
              <a:latin typeface="Arial"/>
              <a:cs typeface="Arial"/>
            </a:endParaRPr>
          </a:p>
        </p:txBody>
      </p:sp>
      <p:sp>
        <p:nvSpPr>
          <p:cNvPr id="59" name="object 5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48</a:t>
            </a:fld>
            <a:endParaRPr spc="-5" dirty="0"/>
          </a:p>
        </p:txBody>
      </p:sp>
      <p:sp>
        <p:nvSpPr>
          <p:cNvPr id="45" name="object 45"/>
          <p:cNvSpPr txBox="1"/>
          <p:nvPr/>
        </p:nvSpPr>
        <p:spPr>
          <a:xfrm>
            <a:off x="2833328" y="2917733"/>
            <a:ext cx="617855" cy="215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50" dirty="0">
                <a:latin typeface="Arial"/>
                <a:cs typeface="Arial"/>
              </a:rPr>
              <a:t>modi</a:t>
            </a:r>
            <a:r>
              <a:rPr sz="1250" spc="-5" dirty="0">
                <a:latin typeface="Arial"/>
                <a:cs typeface="Arial"/>
              </a:rPr>
              <a:t>f</a:t>
            </a:r>
            <a:r>
              <a:rPr sz="1250" dirty="0">
                <a:latin typeface="Arial"/>
                <a:cs typeface="Arial"/>
              </a:rPr>
              <a:t>ies</a:t>
            </a:r>
            <a:endParaRPr sz="125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2965466" y="2113180"/>
            <a:ext cx="617855" cy="215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50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modi</a:t>
            </a:r>
            <a:r>
              <a:rPr sz="1250" u="sng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f</a:t>
            </a:r>
            <a:r>
              <a:rPr sz="1250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ies</a:t>
            </a:r>
            <a:endParaRPr sz="125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4046735" y="1513329"/>
            <a:ext cx="1572895" cy="215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50" dirty="0">
                <a:latin typeface="Arial"/>
                <a:cs typeface="Arial"/>
              </a:rPr>
              <a:t>Drives specification</a:t>
            </a:r>
            <a:r>
              <a:rPr sz="1250" spc="-80" dirty="0">
                <a:latin typeface="Arial"/>
                <a:cs typeface="Arial"/>
              </a:rPr>
              <a:t> </a:t>
            </a:r>
            <a:r>
              <a:rPr sz="1250" dirty="0">
                <a:latin typeface="Arial"/>
                <a:cs typeface="Arial"/>
              </a:rPr>
              <a:t>of</a:t>
            </a:r>
            <a:endParaRPr sz="1250">
              <a:latin typeface="Arial"/>
              <a:cs typeface="Arial"/>
            </a:endParaRPr>
          </a:p>
        </p:txBody>
      </p:sp>
      <p:graphicFrame>
        <p:nvGraphicFramePr>
          <p:cNvPr id="48" name="object 48"/>
          <p:cNvGraphicFramePr>
            <a:graphicFrameLocks noGrp="1"/>
          </p:cNvGraphicFramePr>
          <p:nvPr/>
        </p:nvGraphicFramePr>
        <p:xfrm>
          <a:off x="5852760" y="2107991"/>
          <a:ext cx="2012950" cy="4260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53110"/>
                <a:gridCol w="1252220"/>
              </a:tblGrid>
              <a:tr h="210660">
                <a:tc>
                  <a:txBody>
                    <a:bodyPr/>
                    <a:lstStyle/>
                    <a:p>
                      <a:pPr marL="28575">
                        <a:lnSpc>
                          <a:spcPts val="1320"/>
                        </a:lnSpc>
                      </a:pPr>
                      <a:r>
                        <a:rPr sz="1250" dirty="0">
                          <a:latin typeface="Arial"/>
                          <a:cs typeface="Arial"/>
                        </a:rPr>
                        <a:t>in</a:t>
                      </a:r>
                      <a:r>
                        <a:rPr sz="1250" spc="-5" dirty="0">
                          <a:latin typeface="Arial"/>
                          <a:cs typeface="Arial"/>
                        </a:rPr>
                        <a:t>f</a:t>
                      </a:r>
                      <a:r>
                        <a:rPr sz="1250" dirty="0">
                          <a:latin typeface="Arial"/>
                          <a:cs typeface="Arial"/>
                        </a:rPr>
                        <a:t>luences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148590">
                        <a:lnSpc>
                          <a:spcPct val="100000"/>
                        </a:lnSpc>
                        <a:spcBef>
                          <a:spcPts val="780"/>
                        </a:spcBef>
                      </a:pPr>
                      <a:r>
                        <a:rPr sz="1250" dirty="0">
                          <a:latin typeface="Arial"/>
                          <a:cs typeface="Arial"/>
                        </a:rPr>
                        <a:t>Business</a:t>
                      </a:r>
                      <a:r>
                        <a:rPr sz="125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50" dirty="0">
                          <a:latin typeface="Arial"/>
                          <a:cs typeface="Arial"/>
                        </a:rPr>
                        <a:t>rule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9906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10640">
                <a:tc>
                  <a:txBody>
                    <a:bodyPr/>
                    <a:lstStyle/>
                    <a:p>
                      <a:pPr marR="12065"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9906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9" name="object 49"/>
          <p:cNvSpPr txBox="1"/>
          <p:nvPr/>
        </p:nvSpPr>
        <p:spPr>
          <a:xfrm>
            <a:off x="3955790" y="2740945"/>
            <a:ext cx="759460" cy="215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50" spc="-5" dirty="0">
                <a:latin typeface="Arial"/>
                <a:cs typeface="Arial"/>
              </a:rPr>
              <a:t>Is </a:t>
            </a:r>
            <a:r>
              <a:rPr sz="1250" dirty="0">
                <a:latin typeface="Arial"/>
                <a:cs typeface="Arial"/>
              </a:rPr>
              <a:t>origin</a:t>
            </a:r>
            <a:r>
              <a:rPr sz="1250" spc="-70" dirty="0">
                <a:latin typeface="Arial"/>
                <a:cs typeface="Arial"/>
              </a:rPr>
              <a:t> </a:t>
            </a:r>
            <a:r>
              <a:rPr sz="1250" dirty="0">
                <a:latin typeface="Arial"/>
                <a:cs typeface="Arial"/>
              </a:rPr>
              <a:t>of</a:t>
            </a:r>
            <a:endParaRPr sz="1250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5223862" y="2693036"/>
            <a:ext cx="759460" cy="215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50" spc="-5" dirty="0">
                <a:latin typeface="Arial"/>
                <a:cs typeface="Arial"/>
              </a:rPr>
              <a:t>Is </a:t>
            </a:r>
            <a:r>
              <a:rPr sz="1250" dirty="0">
                <a:latin typeface="Arial"/>
                <a:cs typeface="Arial"/>
              </a:rPr>
              <a:t>origin</a:t>
            </a:r>
            <a:r>
              <a:rPr sz="1250" spc="-70" dirty="0">
                <a:latin typeface="Arial"/>
                <a:cs typeface="Arial"/>
              </a:rPr>
              <a:t> </a:t>
            </a:r>
            <a:r>
              <a:rPr sz="1250" dirty="0">
                <a:latin typeface="Arial"/>
                <a:cs typeface="Arial"/>
              </a:rPr>
              <a:t>of</a:t>
            </a:r>
            <a:endParaRPr sz="1250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5631557" y="3254678"/>
            <a:ext cx="79375" cy="215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50" u="sng" spc="-77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endParaRPr sz="1250">
              <a:latin typeface="Arial"/>
              <a:cs typeface="Aria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6072084" y="3254678"/>
            <a:ext cx="1467485" cy="215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50" dirty="0">
                <a:latin typeface="Arial"/>
                <a:cs typeface="Arial"/>
              </a:rPr>
              <a:t>Depends on</a:t>
            </a:r>
            <a:r>
              <a:rPr sz="1250" spc="-75" dirty="0">
                <a:latin typeface="Arial"/>
                <a:cs typeface="Arial"/>
              </a:rPr>
              <a:t> </a:t>
            </a:r>
            <a:r>
              <a:rPr sz="1250" dirty="0">
                <a:latin typeface="Arial"/>
                <a:cs typeface="Arial"/>
              </a:rPr>
              <a:t>another</a:t>
            </a:r>
            <a:endParaRPr sz="1250">
              <a:latin typeface="Arial"/>
              <a:cs typeface="Arial"/>
            </a:endParaRPr>
          </a:p>
        </p:txBody>
      </p:sp>
      <p:graphicFrame>
        <p:nvGraphicFramePr>
          <p:cNvPr id="53" name="object 53"/>
          <p:cNvGraphicFramePr>
            <a:graphicFrameLocks noGrp="1"/>
          </p:cNvGraphicFramePr>
          <p:nvPr/>
        </p:nvGraphicFramePr>
        <p:xfrm>
          <a:off x="1587104" y="2107991"/>
          <a:ext cx="1278255" cy="17532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50875"/>
                <a:gridCol w="619760"/>
              </a:tblGrid>
              <a:tr h="421301">
                <a:tc gridSpan="2">
                  <a:txBody>
                    <a:bodyPr/>
                    <a:lstStyle/>
                    <a:p>
                      <a:pPr marL="360680" indent="-13335">
                        <a:lnSpc>
                          <a:spcPts val="1410"/>
                        </a:lnSpc>
                        <a:spcBef>
                          <a:spcPts val="240"/>
                        </a:spcBef>
                        <a:tabLst>
                          <a:tab pos="1034415" algn="l"/>
                        </a:tabLst>
                      </a:pPr>
                      <a:r>
                        <a:rPr sz="1875" baseline="4444" dirty="0">
                          <a:latin typeface="Arial"/>
                          <a:cs typeface="Arial"/>
                        </a:rPr>
                        <a:t>Change 	</a:t>
                      </a:r>
                      <a:r>
                        <a:rPr sz="1250" dirty="0">
                          <a:latin typeface="Arial"/>
                          <a:cs typeface="Arial"/>
                        </a:rPr>
                        <a:t> request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1326611">
                <a:tc>
                  <a:txBody>
                    <a:bodyPr/>
                    <a:lstStyle/>
                    <a:p>
                      <a:pPr marR="12065"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53975">
                        <a:lnSpc>
                          <a:spcPct val="100000"/>
                        </a:lnSpc>
                        <a:spcBef>
                          <a:spcPts val="1240"/>
                        </a:spcBef>
                      </a:pPr>
                      <a:r>
                        <a:rPr sz="1250" dirty="0">
                          <a:latin typeface="Arial"/>
                          <a:cs typeface="Arial"/>
                        </a:rPr>
                        <a:t>modi</a:t>
                      </a:r>
                      <a:r>
                        <a:rPr sz="1250" spc="-5" dirty="0">
                          <a:latin typeface="Arial"/>
                          <a:cs typeface="Arial"/>
                        </a:rPr>
                        <a:t>f</a:t>
                      </a:r>
                      <a:r>
                        <a:rPr sz="1250" dirty="0">
                          <a:latin typeface="Arial"/>
                          <a:cs typeface="Arial"/>
                        </a:rPr>
                        <a:t>ies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R="21590" algn="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250" spc="-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250" dirty="0">
                          <a:latin typeface="Arial"/>
                          <a:cs typeface="Arial"/>
                        </a:rPr>
                        <a:t>s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sp>
        <p:nvSpPr>
          <p:cNvPr id="54" name="object 54"/>
          <p:cNvSpPr txBox="1"/>
          <p:nvPr/>
        </p:nvSpPr>
        <p:spPr>
          <a:xfrm>
            <a:off x="2843781" y="3601721"/>
            <a:ext cx="821690" cy="215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50" spc="-5" dirty="0">
                <a:latin typeface="Arial"/>
                <a:cs typeface="Arial"/>
              </a:rPr>
              <a:t>satisfied</a:t>
            </a:r>
            <a:r>
              <a:rPr sz="1250" spc="-45" dirty="0">
                <a:latin typeface="Arial"/>
                <a:cs typeface="Arial"/>
              </a:rPr>
              <a:t> </a:t>
            </a:r>
            <a:r>
              <a:rPr sz="1250" dirty="0">
                <a:latin typeface="Arial"/>
                <a:cs typeface="Arial"/>
              </a:rPr>
              <a:t>by</a:t>
            </a:r>
            <a:endParaRPr sz="1250">
              <a:latin typeface="Arial"/>
              <a:cs typeface="Arial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4176514" y="3724067"/>
            <a:ext cx="918844" cy="215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50" spc="-5" dirty="0">
                <a:latin typeface="Arial"/>
                <a:cs typeface="Arial"/>
              </a:rPr>
              <a:t>Is </a:t>
            </a:r>
            <a:r>
              <a:rPr sz="1250" dirty="0">
                <a:latin typeface="Arial"/>
                <a:cs typeface="Arial"/>
              </a:rPr>
              <a:t>verified</a:t>
            </a:r>
            <a:r>
              <a:rPr sz="1250" spc="-75" dirty="0">
                <a:latin typeface="Arial"/>
                <a:cs typeface="Arial"/>
              </a:rPr>
              <a:t> </a:t>
            </a:r>
            <a:r>
              <a:rPr sz="1250" dirty="0">
                <a:latin typeface="Arial"/>
                <a:cs typeface="Arial"/>
              </a:rPr>
              <a:t>by</a:t>
            </a:r>
            <a:endParaRPr sz="1250">
              <a:latin typeface="Arial"/>
              <a:cs typeface="Arial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5702163" y="3724067"/>
            <a:ext cx="1343025" cy="215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50" dirty="0">
                <a:latin typeface="Arial"/>
                <a:cs typeface="Arial"/>
              </a:rPr>
              <a:t>Lead </a:t>
            </a:r>
            <a:r>
              <a:rPr sz="1250" spc="-5" dirty="0">
                <a:latin typeface="Arial"/>
                <a:cs typeface="Arial"/>
              </a:rPr>
              <a:t>to </a:t>
            </a:r>
            <a:r>
              <a:rPr sz="1250" dirty="0">
                <a:latin typeface="Arial"/>
                <a:cs typeface="Arial"/>
              </a:rPr>
              <a:t>creation</a:t>
            </a:r>
            <a:r>
              <a:rPr sz="1250" spc="-75" dirty="0">
                <a:latin typeface="Arial"/>
                <a:cs typeface="Arial"/>
              </a:rPr>
              <a:t> </a:t>
            </a:r>
            <a:r>
              <a:rPr sz="1250" dirty="0">
                <a:latin typeface="Arial"/>
                <a:cs typeface="Arial"/>
              </a:rPr>
              <a:t>of</a:t>
            </a:r>
            <a:endParaRPr sz="1250">
              <a:latin typeface="Arial"/>
              <a:cs typeface="Arial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1499515" y="4602858"/>
            <a:ext cx="2626995" cy="215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367155" algn="l"/>
              </a:tabLst>
            </a:pPr>
            <a:r>
              <a:rPr sz="1250" spc="-5" dirty="0">
                <a:latin typeface="Arial"/>
                <a:cs typeface="Arial"/>
              </a:rPr>
              <a:t>Is</a:t>
            </a:r>
            <a:r>
              <a:rPr sz="1250" dirty="0">
                <a:latin typeface="Arial"/>
                <a:cs typeface="Arial"/>
              </a:rPr>
              <a:t> verified</a:t>
            </a:r>
            <a:r>
              <a:rPr sz="1250" spc="5" dirty="0">
                <a:latin typeface="Arial"/>
                <a:cs typeface="Arial"/>
              </a:rPr>
              <a:t> </a:t>
            </a:r>
            <a:r>
              <a:rPr sz="1250" dirty="0">
                <a:latin typeface="Arial"/>
                <a:cs typeface="Arial"/>
              </a:rPr>
              <a:t>by	</a:t>
            </a:r>
            <a:r>
              <a:rPr sz="1250" spc="-5" dirty="0">
                <a:latin typeface="Arial"/>
                <a:cs typeface="Arial"/>
              </a:rPr>
              <a:t>Is </a:t>
            </a:r>
            <a:r>
              <a:rPr sz="1250" dirty="0">
                <a:latin typeface="Arial"/>
                <a:cs typeface="Arial"/>
              </a:rPr>
              <a:t>implemented</a:t>
            </a:r>
            <a:r>
              <a:rPr sz="1250" spc="-70" dirty="0">
                <a:latin typeface="Arial"/>
                <a:cs typeface="Arial"/>
              </a:rPr>
              <a:t> </a:t>
            </a:r>
            <a:r>
              <a:rPr sz="1250" dirty="0">
                <a:latin typeface="Arial"/>
                <a:cs typeface="Arial"/>
              </a:rPr>
              <a:t>in</a:t>
            </a:r>
            <a:endParaRPr sz="1250">
              <a:latin typeface="Arial"/>
              <a:cs typeface="Arial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2589760" y="5445461"/>
            <a:ext cx="918844" cy="215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50" spc="-5" dirty="0">
                <a:latin typeface="Arial"/>
                <a:cs typeface="Arial"/>
              </a:rPr>
              <a:t>Is </a:t>
            </a:r>
            <a:r>
              <a:rPr sz="1250" dirty="0">
                <a:latin typeface="Arial"/>
                <a:cs typeface="Arial"/>
              </a:rPr>
              <a:t>verified</a:t>
            </a:r>
            <a:r>
              <a:rPr sz="1250" spc="-75" dirty="0">
                <a:latin typeface="Arial"/>
                <a:cs typeface="Arial"/>
              </a:rPr>
              <a:t> </a:t>
            </a:r>
            <a:r>
              <a:rPr sz="1250" dirty="0">
                <a:latin typeface="Arial"/>
                <a:cs typeface="Arial"/>
              </a:rPr>
              <a:t>by</a:t>
            </a:r>
            <a:endParaRPr sz="12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0413" y="275336"/>
            <a:ext cx="47142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Cardinality </a:t>
            </a:r>
            <a:r>
              <a:rPr dirty="0"/>
              <a:t>of </a:t>
            </a:r>
            <a:r>
              <a:rPr spc="-5" dirty="0"/>
              <a:t>Traceability</a:t>
            </a:r>
            <a:r>
              <a:rPr spc="-20" dirty="0"/>
              <a:t> </a:t>
            </a:r>
            <a:r>
              <a:rPr dirty="0"/>
              <a:t>Links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49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153415" y="914780"/>
            <a:ext cx="8679815" cy="46132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389890" indent="-342900">
              <a:lnSpc>
                <a:spcPct val="100000"/>
              </a:lnSpc>
              <a:spcBef>
                <a:spcPts val="95"/>
              </a:spcBef>
              <a:buClr>
                <a:srgbClr val="CCCC99"/>
              </a:buClr>
              <a:buSzPct val="69354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3100" spc="-10" dirty="0">
                <a:latin typeface="Arial"/>
                <a:cs typeface="Arial"/>
              </a:rPr>
              <a:t>Depending </a:t>
            </a:r>
            <a:r>
              <a:rPr sz="3100" spc="-5" dirty="0">
                <a:latin typeface="Arial"/>
                <a:cs typeface="Arial"/>
              </a:rPr>
              <a:t>on the traceability information, the  cardinality of traceability links may</a:t>
            </a:r>
            <a:r>
              <a:rPr sz="3100" spc="120" dirty="0">
                <a:latin typeface="Arial"/>
                <a:cs typeface="Arial"/>
              </a:rPr>
              <a:t> </a:t>
            </a:r>
            <a:r>
              <a:rPr sz="3100" spc="-5" dirty="0">
                <a:latin typeface="Arial"/>
                <a:cs typeface="Arial"/>
              </a:rPr>
              <a:t>be</a:t>
            </a:r>
            <a:endParaRPr sz="31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645"/>
              </a:spcBef>
              <a:buClr>
                <a:srgbClr val="96CDCC"/>
              </a:buClr>
              <a:buSzPct val="150000"/>
              <a:buChar char="•"/>
              <a:tabLst>
                <a:tab pos="756920" algn="l"/>
              </a:tabLst>
            </a:pPr>
            <a:r>
              <a:rPr sz="2600" dirty="0">
                <a:latin typeface="Arial"/>
                <a:cs typeface="Arial"/>
              </a:rPr>
              <a:t>One-to-one</a:t>
            </a:r>
            <a:endParaRPr sz="2600">
              <a:latin typeface="Arial"/>
              <a:cs typeface="Arial"/>
            </a:endParaRPr>
          </a:p>
          <a:p>
            <a:pPr marL="1155700" lvl="2" indent="-229235">
              <a:lnSpc>
                <a:spcPct val="100000"/>
              </a:lnSpc>
              <a:spcBef>
                <a:spcPts val="535"/>
              </a:spcBef>
              <a:buSzPct val="150000"/>
              <a:buChar char="•"/>
              <a:tabLst>
                <a:tab pos="1156335" algn="l"/>
              </a:tabLst>
            </a:pPr>
            <a:r>
              <a:rPr sz="2200" spc="-5" dirty="0">
                <a:latin typeface="Arial"/>
                <a:cs typeface="Arial"/>
              </a:rPr>
              <a:t>e.g., one design element to one code</a:t>
            </a:r>
            <a:r>
              <a:rPr sz="2200" spc="6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module</a:t>
            </a:r>
            <a:endParaRPr sz="22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620"/>
              </a:spcBef>
              <a:buClr>
                <a:srgbClr val="96CDCC"/>
              </a:buClr>
              <a:buSzPct val="150000"/>
              <a:buChar char="•"/>
              <a:tabLst>
                <a:tab pos="756920" algn="l"/>
              </a:tabLst>
            </a:pPr>
            <a:r>
              <a:rPr sz="2600" dirty="0">
                <a:latin typeface="Arial"/>
                <a:cs typeface="Arial"/>
              </a:rPr>
              <a:t>One-to-many</a:t>
            </a:r>
            <a:endParaRPr sz="2600">
              <a:latin typeface="Arial"/>
              <a:cs typeface="Arial"/>
            </a:endParaRPr>
          </a:p>
          <a:p>
            <a:pPr marL="1155700" lvl="2" indent="-229235">
              <a:lnSpc>
                <a:spcPct val="100000"/>
              </a:lnSpc>
              <a:spcBef>
                <a:spcPts val="530"/>
              </a:spcBef>
              <a:buSzPct val="150000"/>
              <a:buChar char="•"/>
              <a:tabLst>
                <a:tab pos="1156335" algn="l"/>
              </a:tabLst>
            </a:pPr>
            <a:r>
              <a:rPr sz="2200" spc="-5" dirty="0">
                <a:latin typeface="Arial"/>
                <a:cs typeface="Arial"/>
              </a:rPr>
              <a:t>e.g., one functional requirement verified by multiple</a:t>
            </a:r>
            <a:r>
              <a:rPr sz="2200" spc="8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test</a:t>
            </a:r>
            <a:endParaRPr sz="2200">
              <a:latin typeface="Arial"/>
              <a:cs typeface="Arial"/>
            </a:endParaRPr>
          </a:p>
          <a:p>
            <a:pPr marL="1155700">
              <a:lnSpc>
                <a:spcPct val="100000"/>
              </a:lnSpc>
              <a:spcBef>
                <a:spcPts val="5"/>
              </a:spcBef>
            </a:pPr>
            <a:r>
              <a:rPr sz="2200" spc="-5" dirty="0">
                <a:latin typeface="Arial"/>
                <a:cs typeface="Arial"/>
              </a:rPr>
              <a:t>cases</a:t>
            </a:r>
            <a:endParaRPr sz="22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620"/>
              </a:spcBef>
              <a:buClr>
                <a:srgbClr val="96CDCC"/>
              </a:buClr>
              <a:buSzPct val="150000"/>
              <a:buChar char="•"/>
              <a:tabLst>
                <a:tab pos="756920" algn="l"/>
              </a:tabLst>
            </a:pPr>
            <a:r>
              <a:rPr sz="2600" dirty="0">
                <a:latin typeface="Arial"/>
                <a:cs typeface="Arial"/>
              </a:rPr>
              <a:t>Many-to-many</a:t>
            </a:r>
            <a:endParaRPr sz="2600">
              <a:latin typeface="Arial"/>
              <a:cs typeface="Arial"/>
            </a:endParaRPr>
          </a:p>
          <a:p>
            <a:pPr marL="1155700" marR="5080" lvl="2" indent="-229235" algn="just">
              <a:lnSpc>
                <a:spcPct val="100000"/>
              </a:lnSpc>
              <a:spcBef>
                <a:spcPts val="530"/>
              </a:spcBef>
              <a:buSzPct val="150000"/>
              <a:buChar char="•"/>
              <a:tabLst>
                <a:tab pos="1156335" algn="l"/>
              </a:tabLst>
            </a:pPr>
            <a:r>
              <a:rPr sz="2200" spc="-5" dirty="0">
                <a:latin typeface="Arial"/>
                <a:cs typeface="Arial"/>
              </a:rPr>
              <a:t>e.g., a use </a:t>
            </a:r>
            <a:r>
              <a:rPr sz="2200" dirty="0">
                <a:latin typeface="Arial"/>
                <a:cs typeface="Arial"/>
              </a:rPr>
              <a:t>case </a:t>
            </a:r>
            <a:r>
              <a:rPr sz="2200" spc="-5" dirty="0">
                <a:latin typeface="Arial"/>
                <a:cs typeface="Arial"/>
              </a:rPr>
              <a:t>may lead to multiple functional requirement,  and a functional requirement may be common to several use  cases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0413" y="275336"/>
            <a:ext cx="381507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Baseline </a:t>
            </a:r>
            <a:r>
              <a:rPr dirty="0"/>
              <a:t>for</a:t>
            </a:r>
            <a:r>
              <a:rPr spc="-40" dirty="0"/>
              <a:t> </a:t>
            </a:r>
            <a:r>
              <a:rPr spc="-5" dirty="0"/>
              <a:t>Requirements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079500" y="3829050"/>
            <a:ext cx="6705600" cy="2371725"/>
            <a:chOff x="1079500" y="3829050"/>
            <a:chExt cx="6705600" cy="2371725"/>
          </a:xfrm>
        </p:grpSpPr>
        <p:sp>
          <p:nvSpPr>
            <p:cNvPr id="4" name="object 4"/>
            <p:cNvSpPr/>
            <p:nvPr/>
          </p:nvSpPr>
          <p:spPr>
            <a:xfrm>
              <a:off x="1079500" y="4343400"/>
              <a:ext cx="6705600" cy="190500"/>
            </a:xfrm>
            <a:custGeom>
              <a:avLst/>
              <a:gdLst/>
              <a:ahLst/>
              <a:cxnLst/>
              <a:rect l="l" t="t" r="r" b="b"/>
              <a:pathLst>
                <a:path w="6705600" h="190500">
                  <a:moveTo>
                    <a:pt x="6515100" y="0"/>
                  </a:moveTo>
                  <a:lnTo>
                    <a:pt x="6515100" y="190500"/>
                  </a:lnTo>
                  <a:lnTo>
                    <a:pt x="6667500" y="114300"/>
                  </a:lnTo>
                  <a:lnTo>
                    <a:pt x="6534150" y="114300"/>
                  </a:lnTo>
                  <a:lnTo>
                    <a:pt x="6534150" y="76200"/>
                  </a:lnTo>
                  <a:lnTo>
                    <a:pt x="6667500" y="76200"/>
                  </a:lnTo>
                  <a:lnTo>
                    <a:pt x="6515100" y="0"/>
                  </a:lnTo>
                  <a:close/>
                </a:path>
                <a:path w="6705600" h="190500">
                  <a:moveTo>
                    <a:pt x="6515100" y="76200"/>
                  </a:moveTo>
                  <a:lnTo>
                    <a:pt x="0" y="76200"/>
                  </a:lnTo>
                  <a:lnTo>
                    <a:pt x="0" y="114300"/>
                  </a:lnTo>
                  <a:lnTo>
                    <a:pt x="6515100" y="114300"/>
                  </a:lnTo>
                  <a:lnTo>
                    <a:pt x="6515100" y="76200"/>
                  </a:lnTo>
                  <a:close/>
                </a:path>
                <a:path w="6705600" h="190500">
                  <a:moveTo>
                    <a:pt x="6667500" y="76200"/>
                  </a:moveTo>
                  <a:lnTo>
                    <a:pt x="6534150" y="76200"/>
                  </a:lnTo>
                  <a:lnTo>
                    <a:pt x="6534150" y="114300"/>
                  </a:lnTo>
                  <a:lnTo>
                    <a:pt x="6667500" y="114300"/>
                  </a:lnTo>
                  <a:lnTo>
                    <a:pt x="6705600" y="95250"/>
                  </a:lnTo>
                  <a:lnTo>
                    <a:pt x="6667500" y="762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279900" y="3829050"/>
              <a:ext cx="0" cy="2371725"/>
            </a:xfrm>
            <a:custGeom>
              <a:avLst/>
              <a:gdLst/>
              <a:ahLst/>
              <a:cxnLst/>
              <a:rect l="l" t="t" r="r" b="b"/>
              <a:pathLst>
                <a:path h="2371725">
                  <a:moveTo>
                    <a:pt x="0" y="0"/>
                  </a:moveTo>
                  <a:lnTo>
                    <a:pt x="0" y="2371725"/>
                  </a:lnTo>
                </a:path>
              </a:pathLst>
            </a:custGeom>
            <a:ln w="28575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53415" y="1092453"/>
            <a:ext cx="8268970" cy="3242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26034" indent="-342900">
              <a:lnSpc>
                <a:spcPct val="100000"/>
              </a:lnSpc>
              <a:spcBef>
                <a:spcPts val="100"/>
              </a:spcBef>
              <a:buClr>
                <a:srgbClr val="CCCC99"/>
              </a:buClr>
              <a:buSzPct val="6875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Represents </a:t>
            </a:r>
            <a:r>
              <a:rPr sz="2400" dirty="0">
                <a:latin typeface="Arial"/>
                <a:cs typeface="Arial"/>
              </a:rPr>
              <a:t>the set of </a:t>
            </a:r>
            <a:r>
              <a:rPr sz="2400" spc="-5" dirty="0">
                <a:latin typeface="Arial"/>
                <a:cs typeface="Arial"/>
              </a:rPr>
              <a:t>functional and </a:t>
            </a:r>
            <a:r>
              <a:rPr sz="2400" dirty="0">
                <a:latin typeface="Arial"/>
                <a:cs typeface="Arial"/>
              </a:rPr>
              <a:t>non-functional  </a:t>
            </a:r>
            <a:r>
              <a:rPr sz="2400" spc="-5" dirty="0">
                <a:latin typeface="Arial"/>
                <a:cs typeface="Arial"/>
              </a:rPr>
              <a:t>requirements </a:t>
            </a:r>
            <a:r>
              <a:rPr sz="2400" dirty="0">
                <a:latin typeface="Arial"/>
                <a:cs typeface="Arial"/>
              </a:rPr>
              <a:t>that the </a:t>
            </a:r>
            <a:r>
              <a:rPr sz="2400" spc="-5" dirty="0">
                <a:latin typeface="Arial"/>
                <a:cs typeface="Arial"/>
              </a:rPr>
              <a:t>development </a:t>
            </a:r>
            <a:r>
              <a:rPr sz="2400" dirty="0">
                <a:latin typeface="Arial"/>
                <a:cs typeface="Arial"/>
              </a:rPr>
              <a:t>team </a:t>
            </a:r>
            <a:r>
              <a:rPr sz="2400" spc="-5" dirty="0">
                <a:latin typeface="Arial"/>
                <a:cs typeface="Arial"/>
              </a:rPr>
              <a:t>has </a:t>
            </a:r>
            <a:r>
              <a:rPr sz="2400" dirty="0">
                <a:latin typeface="Arial"/>
                <a:cs typeface="Arial"/>
              </a:rPr>
              <a:t>committed to  </a:t>
            </a:r>
            <a:r>
              <a:rPr sz="2400" spc="-5" dirty="0">
                <a:latin typeface="Arial"/>
                <a:cs typeface="Arial"/>
              </a:rPr>
              <a:t>implement in a specific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release</a:t>
            </a:r>
            <a:endParaRPr sz="24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580"/>
              </a:spcBef>
              <a:buClr>
                <a:srgbClr val="CCCC99"/>
              </a:buClr>
              <a:buSzPct val="6875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Before going into the baseline,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requirements should be  reviewed and approved by</a:t>
            </a:r>
            <a:r>
              <a:rPr sz="2400" spc="5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stakeholders</a:t>
            </a:r>
            <a:endParaRPr sz="2400">
              <a:latin typeface="Arial"/>
              <a:cs typeface="Arial"/>
            </a:endParaRPr>
          </a:p>
          <a:p>
            <a:pPr marL="355600" marR="226695" indent="-342900">
              <a:lnSpc>
                <a:spcPct val="100000"/>
              </a:lnSpc>
              <a:spcBef>
                <a:spcPts val="575"/>
              </a:spcBef>
              <a:buClr>
                <a:srgbClr val="CCCC99"/>
              </a:buClr>
              <a:buSzPct val="6875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Once </a:t>
            </a:r>
            <a:r>
              <a:rPr sz="2400" spc="-10" dirty="0">
                <a:latin typeface="Arial"/>
                <a:cs typeface="Arial"/>
              </a:rPr>
              <a:t>in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baseline, all changes should follow a defined  change control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process</a:t>
            </a:r>
            <a:endParaRPr sz="2400">
              <a:latin typeface="Arial"/>
              <a:cs typeface="Arial"/>
            </a:endParaRPr>
          </a:p>
          <a:p>
            <a:pPr marL="22860" algn="ctr">
              <a:lnSpc>
                <a:spcPct val="100000"/>
              </a:lnSpc>
              <a:spcBef>
                <a:spcPts val="415"/>
              </a:spcBef>
            </a:pPr>
            <a:r>
              <a:rPr sz="3000" dirty="0">
                <a:solidFill>
                  <a:srgbClr val="FF6600"/>
                </a:solidFill>
                <a:latin typeface="Arial"/>
                <a:cs typeface="Arial"/>
              </a:rPr>
              <a:t>Baseline</a:t>
            </a:r>
            <a:endParaRPr sz="3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709292" y="6435454"/>
            <a:ext cx="161290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z="1200" spc="-5" dirty="0">
                <a:solidFill>
                  <a:srgbClr val="002553"/>
                </a:solidFill>
                <a:latin typeface="Arial"/>
                <a:cs typeface="Arial"/>
              </a:rPr>
              <a:t>5</a:t>
            </a:fld>
            <a:endParaRPr sz="1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435602" y="4830317"/>
            <a:ext cx="3435985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Shared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understanding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Configuration</a:t>
            </a:r>
            <a:r>
              <a:rPr sz="2000" spc="-7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management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Change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management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82141" y="4846065"/>
            <a:ext cx="2784475" cy="9410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0"/>
              </a:spcBef>
              <a:buFont typeface="Wingdings"/>
              <a:buChar char=""/>
              <a:tabLst>
                <a:tab pos="355600" algn="l"/>
                <a:tab pos="356235" algn="l"/>
              </a:tabLst>
            </a:pPr>
            <a:r>
              <a:rPr sz="2000" spc="-5" dirty="0">
                <a:latin typeface="Arial"/>
                <a:cs typeface="Arial"/>
              </a:rPr>
              <a:t>Different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viewpoints</a:t>
            </a:r>
            <a:endParaRPr sz="20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5"/>
              </a:spcBef>
              <a:buFont typeface="Wingdings"/>
              <a:buChar char=""/>
              <a:tabLst>
                <a:tab pos="355600" algn="l"/>
                <a:tab pos="356235" algn="l"/>
              </a:tabLst>
            </a:pPr>
            <a:r>
              <a:rPr sz="2000" dirty="0">
                <a:latin typeface="Arial"/>
                <a:cs typeface="Arial"/>
              </a:rPr>
              <a:t>No formal</a:t>
            </a:r>
            <a:r>
              <a:rPr sz="2000" spc="-9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documents</a:t>
            </a:r>
            <a:endParaRPr sz="20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buFont typeface="Wingdings"/>
              <a:buChar char=""/>
              <a:tabLst>
                <a:tab pos="355600" algn="l"/>
                <a:tab pos="356235" algn="l"/>
              </a:tabLst>
            </a:pPr>
            <a:r>
              <a:rPr sz="2000" dirty="0">
                <a:latin typeface="Arial"/>
                <a:cs typeface="Arial"/>
              </a:rPr>
              <a:t>Always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changing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46593" y="6428943"/>
            <a:ext cx="22352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latin typeface="Arial"/>
                <a:cs typeface="Arial"/>
              </a:rPr>
              <a:t>51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9740" y="209169"/>
            <a:ext cx="8208009" cy="47434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3700" marR="836930">
              <a:lnSpc>
                <a:spcPct val="100000"/>
              </a:lnSpc>
              <a:spcBef>
                <a:spcPts val="100"/>
              </a:spcBef>
              <a:tabLst>
                <a:tab pos="1913889" algn="l"/>
              </a:tabLst>
            </a:pPr>
            <a:r>
              <a:rPr sz="24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Chương</a:t>
            </a:r>
            <a:r>
              <a:rPr sz="2400" b="1" spc="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000FF"/>
                </a:solidFill>
                <a:latin typeface="Times New Roman"/>
                <a:cs typeface="Times New Roman"/>
              </a:rPr>
              <a:t>5.	</a:t>
            </a:r>
            <a:r>
              <a:rPr sz="24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Các kỹ thuật nâng </a:t>
            </a:r>
            <a:r>
              <a:rPr sz="2400" b="1" dirty="0">
                <a:solidFill>
                  <a:srgbClr val="0000FF"/>
                </a:solidFill>
                <a:latin typeface="Times New Roman"/>
                <a:cs typeface="Times New Roman"/>
              </a:rPr>
              <a:t>cao chất </a:t>
            </a:r>
            <a:r>
              <a:rPr sz="24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lượng </a:t>
            </a:r>
            <a:r>
              <a:rPr sz="2400" b="1" dirty="0">
                <a:solidFill>
                  <a:srgbClr val="0000FF"/>
                </a:solidFill>
                <a:latin typeface="Times New Roman"/>
                <a:cs typeface="Times New Roman"/>
              </a:rPr>
              <a:t>yêu cầu  </a:t>
            </a:r>
            <a:r>
              <a:rPr sz="24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phần </a:t>
            </a:r>
            <a:r>
              <a:rPr sz="2400" b="1" dirty="0">
                <a:solidFill>
                  <a:srgbClr val="0000FF"/>
                </a:solidFill>
                <a:latin typeface="Times New Roman"/>
                <a:cs typeface="Times New Roman"/>
              </a:rPr>
              <a:t>mềm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0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Clr>
                <a:srgbClr val="CCCC99"/>
              </a:buClr>
              <a:buSzPct val="69354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3100" spc="-5" dirty="0">
                <a:latin typeface="Arial"/>
                <a:cs typeface="Arial"/>
              </a:rPr>
              <a:t>V.1. Kiểm soát thay </a:t>
            </a:r>
            <a:r>
              <a:rPr sz="3100" spc="-10" dirty="0">
                <a:latin typeface="Arial"/>
                <a:cs typeface="Arial"/>
              </a:rPr>
              <a:t>đổi </a:t>
            </a:r>
            <a:r>
              <a:rPr sz="3100" spc="-5" dirty="0">
                <a:latin typeface="Arial"/>
                <a:cs typeface="Arial"/>
              </a:rPr>
              <a:t>yêu cầu </a:t>
            </a:r>
            <a:r>
              <a:rPr sz="3100" spc="-10" dirty="0">
                <a:latin typeface="Arial"/>
                <a:cs typeface="Arial"/>
              </a:rPr>
              <a:t>phần</a:t>
            </a:r>
            <a:r>
              <a:rPr sz="3100" spc="110" dirty="0">
                <a:latin typeface="Arial"/>
                <a:cs typeface="Arial"/>
              </a:rPr>
              <a:t> </a:t>
            </a:r>
            <a:r>
              <a:rPr sz="3100" spc="-5" dirty="0">
                <a:latin typeface="Arial"/>
                <a:cs typeface="Arial"/>
              </a:rPr>
              <a:t>mềm</a:t>
            </a:r>
            <a:endParaRPr sz="3100">
              <a:latin typeface="Arial"/>
              <a:cs typeface="Arial"/>
            </a:endParaRPr>
          </a:p>
          <a:p>
            <a:pPr marL="355600" marR="250825" indent="-342900">
              <a:lnSpc>
                <a:spcPct val="100000"/>
              </a:lnSpc>
              <a:spcBef>
                <a:spcPts val="745"/>
              </a:spcBef>
              <a:buClr>
                <a:srgbClr val="CCCC99"/>
              </a:buClr>
              <a:buSzPct val="69354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3100" spc="-5" dirty="0">
                <a:latin typeface="Arial"/>
                <a:cs typeface="Arial"/>
              </a:rPr>
              <a:t>V.2. </a:t>
            </a:r>
            <a:r>
              <a:rPr sz="3100" spc="-10" dirty="0">
                <a:latin typeface="Arial"/>
                <a:cs typeface="Arial"/>
              </a:rPr>
              <a:t>Các </a:t>
            </a:r>
            <a:r>
              <a:rPr sz="3100" spc="-5" dirty="0">
                <a:latin typeface="Arial"/>
                <a:cs typeface="Arial"/>
              </a:rPr>
              <a:t>thuộc tính chất </a:t>
            </a:r>
            <a:r>
              <a:rPr sz="3100" spc="-10" dirty="0">
                <a:latin typeface="Arial"/>
                <a:cs typeface="Arial"/>
              </a:rPr>
              <a:t>lượng </a:t>
            </a:r>
            <a:r>
              <a:rPr sz="3100" spc="-5" dirty="0">
                <a:latin typeface="Arial"/>
                <a:cs typeface="Arial"/>
              </a:rPr>
              <a:t>của yêu cầu  </a:t>
            </a:r>
            <a:r>
              <a:rPr sz="3100" spc="-10" dirty="0">
                <a:latin typeface="Arial"/>
                <a:cs typeface="Arial"/>
              </a:rPr>
              <a:t>phần</a:t>
            </a:r>
            <a:r>
              <a:rPr sz="3100" spc="20" dirty="0">
                <a:latin typeface="Arial"/>
                <a:cs typeface="Arial"/>
              </a:rPr>
              <a:t> </a:t>
            </a:r>
            <a:r>
              <a:rPr sz="3100" spc="-5" dirty="0">
                <a:latin typeface="Arial"/>
                <a:cs typeface="Arial"/>
              </a:rPr>
              <a:t>mềm</a:t>
            </a:r>
            <a:endParaRPr sz="31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45"/>
              </a:spcBef>
              <a:buClr>
                <a:srgbClr val="CCCC99"/>
              </a:buClr>
              <a:buSzPct val="69354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3100" spc="-5" dirty="0">
                <a:latin typeface="Arial"/>
                <a:cs typeface="Arial"/>
              </a:rPr>
              <a:t>V.3. Truy </a:t>
            </a:r>
            <a:r>
              <a:rPr sz="3100" spc="-10" dirty="0">
                <a:latin typeface="Arial"/>
                <a:cs typeface="Arial"/>
              </a:rPr>
              <a:t>hồi </a:t>
            </a:r>
            <a:r>
              <a:rPr sz="3100" spc="-5" dirty="0">
                <a:latin typeface="Arial"/>
                <a:cs typeface="Arial"/>
              </a:rPr>
              <a:t>yêu cầu </a:t>
            </a:r>
            <a:r>
              <a:rPr sz="3100" spc="-10" dirty="0">
                <a:latin typeface="Arial"/>
                <a:cs typeface="Arial"/>
              </a:rPr>
              <a:t>phần </a:t>
            </a:r>
            <a:r>
              <a:rPr sz="3100" spc="-5" dirty="0">
                <a:latin typeface="Arial"/>
                <a:cs typeface="Arial"/>
              </a:rPr>
              <a:t>mềm</a:t>
            </a:r>
            <a:r>
              <a:rPr sz="3100" spc="85" dirty="0">
                <a:latin typeface="Arial"/>
                <a:cs typeface="Arial"/>
              </a:rPr>
              <a:t> </a:t>
            </a:r>
            <a:r>
              <a:rPr sz="3100" spc="-5" dirty="0">
                <a:latin typeface="Arial"/>
                <a:cs typeface="Arial"/>
              </a:rPr>
              <a:t>(tracing)</a:t>
            </a:r>
            <a:endParaRPr sz="31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45"/>
              </a:spcBef>
              <a:buClr>
                <a:srgbClr val="CCCC99"/>
              </a:buClr>
              <a:buSzPct val="69354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3100" spc="-5" dirty="0">
                <a:solidFill>
                  <a:srgbClr val="FF0000"/>
                </a:solidFill>
                <a:latin typeface="Arial"/>
                <a:cs typeface="Arial"/>
              </a:rPr>
              <a:t>V.4. Quản lý thay </a:t>
            </a:r>
            <a:r>
              <a:rPr sz="3100" spc="-10" dirty="0">
                <a:solidFill>
                  <a:srgbClr val="FF0000"/>
                </a:solidFill>
                <a:latin typeface="Arial"/>
                <a:cs typeface="Arial"/>
              </a:rPr>
              <a:t>đổi </a:t>
            </a:r>
            <a:r>
              <a:rPr sz="3100" spc="-5" dirty="0">
                <a:solidFill>
                  <a:srgbClr val="FF0000"/>
                </a:solidFill>
                <a:latin typeface="Arial"/>
                <a:cs typeface="Arial"/>
              </a:rPr>
              <a:t>yêu cầu </a:t>
            </a:r>
            <a:r>
              <a:rPr sz="3100" spc="-10" dirty="0">
                <a:solidFill>
                  <a:srgbClr val="FF0000"/>
                </a:solidFill>
                <a:latin typeface="Arial"/>
                <a:cs typeface="Arial"/>
              </a:rPr>
              <a:t>phần</a:t>
            </a:r>
            <a:r>
              <a:rPr sz="3100" spc="1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100" spc="-5" dirty="0">
                <a:solidFill>
                  <a:srgbClr val="FF0000"/>
                </a:solidFill>
                <a:latin typeface="Arial"/>
                <a:cs typeface="Arial"/>
              </a:rPr>
              <a:t>mềm</a:t>
            </a:r>
            <a:endParaRPr sz="31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745"/>
              </a:spcBef>
              <a:buClr>
                <a:srgbClr val="CCCC99"/>
              </a:buClr>
              <a:buSzPct val="69354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3100" spc="-5" dirty="0">
                <a:latin typeface="Arial"/>
                <a:cs typeface="Arial"/>
              </a:rPr>
              <a:t>V.5. Một số công cụ </a:t>
            </a:r>
            <a:r>
              <a:rPr sz="3100" spc="-10" dirty="0">
                <a:latin typeface="Arial"/>
                <a:cs typeface="Arial"/>
              </a:rPr>
              <a:t>quản </a:t>
            </a:r>
            <a:r>
              <a:rPr sz="3100" spc="-5" dirty="0">
                <a:latin typeface="Arial"/>
                <a:cs typeface="Arial"/>
              </a:rPr>
              <a:t>lý thay </a:t>
            </a:r>
            <a:r>
              <a:rPr sz="3100" spc="-10" dirty="0">
                <a:latin typeface="Arial"/>
                <a:cs typeface="Arial"/>
              </a:rPr>
              <a:t>đổi </a:t>
            </a:r>
            <a:r>
              <a:rPr sz="3100" spc="-5" dirty="0">
                <a:latin typeface="Arial"/>
                <a:cs typeface="Arial"/>
              </a:rPr>
              <a:t>yêu cầu  </a:t>
            </a:r>
            <a:r>
              <a:rPr sz="3100" spc="-10" dirty="0">
                <a:latin typeface="Arial"/>
                <a:cs typeface="Arial"/>
              </a:rPr>
              <a:t>phần</a:t>
            </a:r>
            <a:r>
              <a:rPr sz="3100" spc="25" dirty="0">
                <a:latin typeface="Arial"/>
                <a:cs typeface="Arial"/>
              </a:rPr>
              <a:t> </a:t>
            </a:r>
            <a:r>
              <a:rPr sz="3100" spc="-5" dirty="0">
                <a:latin typeface="Arial"/>
                <a:cs typeface="Arial"/>
              </a:rPr>
              <a:t>mềm</a:t>
            </a:r>
            <a:endParaRPr sz="3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0413" y="275336"/>
            <a:ext cx="30530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Change</a:t>
            </a:r>
            <a:r>
              <a:rPr spc="-60" dirty="0"/>
              <a:t> </a:t>
            </a:r>
            <a:r>
              <a:rPr spc="-5" dirty="0"/>
              <a:t>Management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51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153415" y="1168653"/>
            <a:ext cx="8688070" cy="4100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lr>
                <a:srgbClr val="CCCC99"/>
              </a:buClr>
              <a:buSzPct val="6875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Concerned with the procedures, </a:t>
            </a:r>
            <a:r>
              <a:rPr sz="2400" dirty="0">
                <a:latin typeface="Arial"/>
                <a:cs typeface="Arial"/>
              </a:rPr>
              <a:t>processes, </a:t>
            </a:r>
            <a:r>
              <a:rPr sz="2400" spc="-5" dirty="0">
                <a:latin typeface="Arial"/>
                <a:cs typeface="Arial"/>
              </a:rPr>
              <a:t>and standards  which are used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5" dirty="0">
                <a:latin typeface="Arial"/>
                <a:cs typeface="Arial"/>
              </a:rPr>
              <a:t>manage changes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5" dirty="0">
                <a:latin typeface="Arial"/>
                <a:cs typeface="Arial"/>
              </a:rPr>
              <a:t>a system</a:t>
            </a:r>
            <a:r>
              <a:rPr sz="2400" spc="1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requirements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Clr>
                <a:srgbClr val="CCCC99"/>
              </a:buClr>
              <a:buSzPct val="6875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Change management policies </a:t>
            </a:r>
            <a:r>
              <a:rPr sz="2400" dirty="0">
                <a:latin typeface="Arial"/>
                <a:cs typeface="Arial"/>
              </a:rPr>
              <a:t>may</a:t>
            </a:r>
            <a:r>
              <a:rPr sz="2400" spc="7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cover</a:t>
            </a:r>
            <a:endParaRPr sz="2400">
              <a:latin typeface="Arial"/>
              <a:cs typeface="Arial"/>
            </a:endParaRPr>
          </a:p>
          <a:p>
            <a:pPr marL="756285" marR="221615" lvl="1" indent="-287020">
              <a:lnSpc>
                <a:spcPct val="100000"/>
              </a:lnSpc>
              <a:spcBef>
                <a:spcPts val="480"/>
              </a:spcBef>
              <a:buClr>
                <a:srgbClr val="96CDCC"/>
              </a:buClr>
              <a:buSzPct val="150000"/>
              <a:buChar char="•"/>
              <a:tabLst>
                <a:tab pos="756920" algn="l"/>
              </a:tabLst>
            </a:pPr>
            <a:r>
              <a:rPr sz="2000" dirty="0">
                <a:latin typeface="Arial"/>
                <a:cs typeface="Arial"/>
              </a:rPr>
              <a:t>The change request process and the information required to</a:t>
            </a:r>
            <a:r>
              <a:rPr sz="2000" spc="-2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process  each change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request</a:t>
            </a:r>
            <a:endParaRPr sz="2000">
              <a:latin typeface="Arial"/>
              <a:cs typeface="Arial"/>
            </a:endParaRPr>
          </a:p>
          <a:p>
            <a:pPr marL="756285" marR="184150" lvl="1" indent="-287020">
              <a:lnSpc>
                <a:spcPct val="100000"/>
              </a:lnSpc>
              <a:spcBef>
                <a:spcPts val="480"/>
              </a:spcBef>
              <a:buClr>
                <a:srgbClr val="96CDCC"/>
              </a:buClr>
              <a:buSzPct val="150000"/>
              <a:buChar char="•"/>
              <a:tabLst>
                <a:tab pos="756920" algn="l"/>
              </a:tabLst>
            </a:pPr>
            <a:r>
              <a:rPr sz="2000" dirty="0">
                <a:latin typeface="Arial"/>
                <a:cs typeface="Arial"/>
              </a:rPr>
              <a:t>The process used to analyse the impact and costs of change and</a:t>
            </a:r>
            <a:r>
              <a:rPr sz="2000" spc="-2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  associated traceability</a:t>
            </a:r>
            <a:r>
              <a:rPr sz="2000" spc="-9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information</a:t>
            </a:r>
            <a:endParaRPr sz="20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484"/>
              </a:spcBef>
              <a:buClr>
                <a:srgbClr val="96CDCC"/>
              </a:buClr>
              <a:buSzPct val="150000"/>
              <a:buChar char="•"/>
              <a:tabLst>
                <a:tab pos="756920" algn="l"/>
              </a:tabLst>
            </a:pPr>
            <a:r>
              <a:rPr sz="2000" dirty="0">
                <a:latin typeface="Arial"/>
                <a:cs typeface="Arial"/>
              </a:rPr>
              <a:t>The membership of the body </a:t>
            </a:r>
            <a:r>
              <a:rPr sz="2000" spc="-5" dirty="0">
                <a:latin typeface="Arial"/>
                <a:cs typeface="Arial"/>
              </a:rPr>
              <a:t>that </a:t>
            </a:r>
            <a:r>
              <a:rPr sz="2000" dirty="0">
                <a:latin typeface="Arial"/>
                <a:cs typeface="Arial"/>
              </a:rPr>
              <a:t>formally considers change</a:t>
            </a:r>
            <a:r>
              <a:rPr sz="2000" spc="-17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requests</a:t>
            </a:r>
            <a:endParaRPr sz="20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Clr>
                <a:srgbClr val="96CDCC"/>
              </a:buClr>
              <a:buSzPct val="150000"/>
              <a:buChar char="•"/>
              <a:tabLst>
                <a:tab pos="756920" algn="l"/>
              </a:tabLst>
            </a:pPr>
            <a:r>
              <a:rPr sz="2000" dirty="0">
                <a:latin typeface="Arial"/>
                <a:cs typeface="Arial"/>
              </a:rPr>
              <a:t>Software support (if any) for the change control</a:t>
            </a:r>
            <a:r>
              <a:rPr sz="2000" spc="-19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process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70"/>
              </a:spcBef>
              <a:buClr>
                <a:srgbClr val="CCCC99"/>
              </a:buClr>
              <a:buSzPct val="6875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A </a:t>
            </a:r>
            <a:r>
              <a:rPr sz="2400" spc="-5" dirty="0">
                <a:latin typeface="Arial"/>
                <a:cs typeface="Arial"/>
              </a:rPr>
              <a:t>change request </a:t>
            </a:r>
            <a:r>
              <a:rPr sz="2400" dirty="0">
                <a:latin typeface="Arial"/>
                <a:cs typeface="Arial"/>
              </a:rPr>
              <a:t>may </a:t>
            </a:r>
            <a:r>
              <a:rPr sz="2400" spc="-5" dirty="0">
                <a:latin typeface="Arial"/>
                <a:cs typeface="Arial"/>
              </a:rPr>
              <a:t>have a </a:t>
            </a:r>
            <a:r>
              <a:rPr sz="2400" dirty="0">
                <a:latin typeface="Arial"/>
                <a:cs typeface="Arial"/>
              </a:rPr>
              <a:t>status </a:t>
            </a:r>
            <a:r>
              <a:rPr sz="2400" spc="-5" dirty="0">
                <a:latin typeface="Arial"/>
                <a:cs typeface="Arial"/>
              </a:rPr>
              <a:t>as well as</a:t>
            </a:r>
            <a:r>
              <a:rPr sz="2400" spc="7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requirements</a:t>
            </a:r>
            <a:endParaRPr sz="24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489"/>
              </a:spcBef>
              <a:buClr>
                <a:srgbClr val="96CDCC"/>
              </a:buClr>
              <a:buSzPct val="150000"/>
              <a:buChar char="•"/>
              <a:tabLst>
                <a:tab pos="756920" algn="l"/>
              </a:tabLst>
            </a:pPr>
            <a:r>
              <a:rPr sz="2000" spc="-5" dirty="0">
                <a:latin typeface="Arial"/>
                <a:cs typeface="Arial"/>
              </a:rPr>
              <a:t>E.g., </a:t>
            </a:r>
            <a:r>
              <a:rPr sz="2000" dirty="0">
                <a:latin typeface="Arial"/>
                <a:cs typeface="Arial"/>
              </a:rPr>
              <a:t>proposed, rejected, accepted,</a:t>
            </a:r>
            <a:r>
              <a:rPr sz="2000" spc="-17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included...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0413" y="275336"/>
            <a:ext cx="423100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Change Management</a:t>
            </a:r>
            <a:r>
              <a:rPr spc="-45" dirty="0"/>
              <a:t> </a:t>
            </a:r>
            <a:r>
              <a:rPr dirty="0"/>
              <a:t>Process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988619" y="5486930"/>
            <a:ext cx="6777990" cy="991869"/>
            <a:chOff x="988619" y="5486930"/>
            <a:chExt cx="6777990" cy="991869"/>
          </a:xfrm>
        </p:grpSpPr>
        <p:sp>
          <p:nvSpPr>
            <p:cNvPr id="4" name="object 4"/>
            <p:cNvSpPr/>
            <p:nvPr/>
          </p:nvSpPr>
          <p:spPr>
            <a:xfrm>
              <a:off x="1197711" y="5675159"/>
              <a:ext cx="1763395" cy="796290"/>
            </a:xfrm>
            <a:custGeom>
              <a:avLst/>
              <a:gdLst/>
              <a:ahLst/>
              <a:cxnLst/>
              <a:rect l="l" t="t" r="r" b="b"/>
              <a:pathLst>
                <a:path w="1763395" h="796289">
                  <a:moveTo>
                    <a:pt x="1763153" y="0"/>
                  </a:moveTo>
                  <a:lnTo>
                    <a:pt x="0" y="0"/>
                  </a:lnTo>
                  <a:lnTo>
                    <a:pt x="0" y="628205"/>
                  </a:lnTo>
                  <a:lnTo>
                    <a:pt x="0" y="796290"/>
                  </a:lnTo>
                  <a:lnTo>
                    <a:pt x="1763153" y="796290"/>
                  </a:lnTo>
                  <a:lnTo>
                    <a:pt x="1763153" y="628205"/>
                  </a:lnTo>
                  <a:lnTo>
                    <a:pt x="1763153" y="0"/>
                  </a:lnTo>
                  <a:close/>
                </a:path>
              </a:pathLst>
            </a:custGeom>
            <a:solidFill>
              <a:srgbClr val="99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09256" y="5507699"/>
              <a:ext cx="1804670" cy="795655"/>
            </a:xfrm>
            <a:custGeom>
              <a:avLst/>
              <a:gdLst/>
              <a:ahLst/>
              <a:cxnLst/>
              <a:rect l="l" t="t" r="r" b="b"/>
              <a:pathLst>
                <a:path w="1804670" h="795654">
                  <a:moveTo>
                    <a:pt x="1804101" y="0"/>
                  </a:moveTo>
                  <a:lnTo>
                    <a:pt x="0" y="0"/>
                  </a:lnTo>
                  <a:lnTo>
                    <a:pt x="0" y="795661"/>
                  </a:lnTo>
                  <a:lnTo>
                    <a:pt x="1804101" y="795661"/>
                  </a:lnTo>
                  <a:lnTo>
                    <a:pt x="180410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09256" y="5507699"/>
              <a:ext cx="1804670" cy="795655"/>
            </a:xfrm>
            <a:custGeom>
              <a:avLst/>
              <a:gdLst/>
              <a:ahLst/>
              <a:cxnLst/>
              <a:rect l="l" t="t" r="r" b="b"/>
              <a:pathLst>
                <a:path w="1804670" h="795654">
                  <a:moveTo>
                    <a:pt x="0" y="795661"/>
                  </a:moveTo>
                  <a:lnTo>
                    <a:pt x="1804101" y="795661"/>
                  </a:lnTo>
                  <a:lnTo>
                    <a:pt x="1804101" y="0"/>
                  </a:lnTo>
                  <a:lnTo>
                    <a:pt x="0" y="0"/>
                  </a:lnTo>
                  <a:lnTo>
                    <a:pt x="0" y="795661"/>
                  </a:lnTo>
                  <a:close/>
                </a:path>
              </a:pathLst>
            </a:custGeom>
            <a:ln w="406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813358" y="5864006"/>
              <a:ext cx="525145" cy="0"/>
            </a:xfrm>
            <a:custGeom>
              <a:avLst/>
              <a:gdLst/>
              <a:ahLst/>
              <a:cxnLst/>
              <a:rect l="l" t="t" r="r" b="b"/>
              <a:pathLst>
                <a:path w="525145">
                  <a:moveTo>
                    <a:pt x="0" y="0"/>
                  </a:moveTo>
                  <a:lnTo>
                    <a:pt x="525131" y="0"/>
                  </a:lnTo>
                </a:path>
              </a:pathLst>
            </a:custGeom>
            <a:ln w="201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275557" y="5821825"/>
              <a:ext cx="273050" cy="126364"/>
            </a:xfrm>
            <a:custGeom>
              <a:avLst/>
              <a:gdLst/>
              <a:ahLst/>
              <a:cxnLst/>
              <a:rect l="l" t="t" r="r" b="b"/>
              <a:pathLst>
                <a:path w="273050" h="126364">
                  <a:moveTo>
                    <a:pt x="0" y="0"/>
                  </a:moveTo>
                  <a:lnTo>
                    <a:pt x="62931" y="62925"/>
                  </a:lnTo>
                  <a:lnTo>
                    <a:pt x="0" y="125877"/>
                  </a:lnTo>
                  <a:lnTo>
                    <a:pt x="272424" y="629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275557" y="5821825"/>
              <a:ext cx="273050" cy="126364"/>
            </a:xfrm>
            <a:custGeom>
              <a:avLst/>
              <a:gdLst/>
              <a:ahLst/>
              <a:cxnLst/>
              <a:rect l="l" t="t" r="r" b="b"/>
              <a:pathLst>
                <a:path w="273050" h="126364">
                  <a:moveTo>
                    <a:pt x="0" y="125877"/>
                  </a:moveTo>
                  <a:lnTo>
                    <a:pt x="62931" y="62925"/>
                  </a:lnTo>
                  <a:lnTo>
                    <a:pt x="0" y="0"/>
                  </a:lnTo>
                  <a:lnTo>
                    <a:pt x="272424" y="62925"/>
                  </a:lnTo>
                  <a:lnTo>
                    <a:pt x="0" y="125877"/>
                  </a:lnTo>
                </a:path>
              </a:pathLst>
            </a:custGeom>
            <a:ln w="4066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694811" y="5591428"/>
              <a:ext cx="1679575" cy="880110"/>
            </a:xfrm>
            <a:custGeom>
              <a:avLst/>
              <a:gdLst/>
              <a:ahLst/>
              <a:cxnLst/>
              <a:rect l="l" t="t" r="r" b="b"/>
              <a:pathLst>
                <a:path w="1679575" h="880110">
                  <a:moveTo>
                    <a:pt x="1679168" y="0"/>
                  </a:moveTo>
                  <a:lnTo>
                    <a:pt x="0" y="0"/>
                  </a:lnTo>
                  <a:lnTo>
                    <a:pt x="0" y="711936"/>
                  </a:lnTo>
                  <a:lnTo>
                    <a:pt x="0" y="880021"/>
                  </a:lnTo>
                  <a:lnTo>
                    <a:pt x="1679168" y="880021"/>
                  </a:lnTo>
                  <a:lnTo>
                    <a:pt x="1679168" y="711936"/>
                  </a:lnTo>
                  <a:lnTo>
                    <a:pt x="1679168" y="0"/>
                  </a:lnTo>
                  <a:close/>
                </a:path>
              </a:pathLst>
            </a:custGeom>
            <a:solidFill>
              <a:srgbClr val="99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227142" y="5905521"/>
              <a:ext cx="503555" cy="0"/>
            </a:xfrm>
            <a:custGeom>
              <a:avLst/>
              <a:gdLst/>
              <a:ahLst/>
              <a:cxnLst/>
              <a:rect l="l" t="t" r="r" b="b"/>
              <a:pathLst>
                <a:path w="503554">
                  <a:moveTo>
                    <a:pt x="0" y="0"/>
                  </a:moveTo>
                  <a:lnTo>
                    <a:pt x="503314" y="0"/>
                  </a:lnTo>
                </a:path>
              </a:pathLst>
            </a:custGeom>
            <a:ln w="201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170968" y="5654382"/>
              <a:ext cx="1595755" cy="824230"/>
            </a:xfrm>
            <a:custGeom>
              <a:avLst/>
              <a:gdLst/>
              <a:ahLst/>
              <a:cxnLst/>
              <a:rect l="l" t="t" r="r" b="b"/>
              <a:pathLst>
                <a:path w="1595754" h="824229">
                  <a:moveTo>
                    <a:pt x="1595170" y="0"/>
                  </a:moveTo>
                  <a:lnTo>
                    <a:pt x="0" y="0"/>
                  </a:lnTo>
                  <a:lnTo>
                    <a:pt x="0" y="691172"/>
                  </a:lnTo>
                  <a:lnTo>
                    <a:pt x="0" y="824217"/>
                  </a:lnTo>
                  <a:lnTo>
                    <a:pt x="1595170" y="824217"/>
                  </a:lnTo>
                  <a:lnTo>
                    <a:pt x="1595170" y="691172"/>
                  </a:lnTo>
                  <a:lnTo>
                    <a:pt x="1595170" y="0"/>
                  </a:lnTo>
                  <a:close/>
                </a:path>
              </a:pathLst>
            </a:custGeom>
            <a:solidFill>
              <a:srgbClr val="99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982464" y="5486930"/>
              <a:ext cx="1594485" cy="859155"/>
            </a:xfrm>
            <a:custGeom>
              <a:avLst/>
              <a:gdLst/>
              <a:ahLst/>
              <a:cxnLst/>
              <a:rect l="l" t="t" r="r" b="b"/>
              <a:pathLst>
                <a:path w="1594484" h="859154">
                  <a:moveTo>
                    <a:pt x="1594468" y="0"/>
                  </a:moveTo>
                  <a:lnTo>
                    <a:pt x="0" y="0"/>
                  </a:lnTo>
                  <a:lnTo>
                    <a:pt x="0" y="858613"/>
                  </a:lnTo>
                  <a:lnTo>
                    <a:pt x="1594468" y="858613"/>
                  </a:lnTo>
                  <a:lnTo>
                    <a:pt x="159446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667805" y="5864006"/>
              <a:ext cx="273050" cy="125730"/>
            </a:xfrm>
            <a:custGeom>
              <a:avLst/>
              <a:gdLst/>
              <a:ahLst/>
              <a:cxnLst/>
              <a:rect l="l" t="t" r="r" b="b"/>
              <a:pathLst>
                <a:path w="273050" h="125729">
                  <a:moveTo>
                    <a:pt x="0" y="0"/>
                  </a:moveTo>
                  <a:lnTo>
                    <a:pt x="62652" y="62286"/>
                  </a:lnTo>
                  <a:lnTo>
                    <a:pt x="0" y="125238"/>
                  </a:lnTo>
                  <a:lnTo>
                    <a:pt x="272424" y="622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667805" y="5864006"/>
              <a:ext cx="273050" cy="125730"/>
            </a:xfrm>
            <a:custGeom>
              <a:avLst/>
              <a:gdLst/>
              <a:ahLst/>
              <a:cxnLst/>
              <a:rect l="l" t="t" r="r" b="b"/>
              <a:pathLst>
                <a:path w="273050" h="125729">
                  <a:moveTo>
                    <a:pt x="0" y="125238"/>
                  </a:moveTo>
                  <a:lnTo>
                    <a:pt x="62652" y="62286"/>
                  </a:lnTo>
                  <a:lnTo>
                    <a:pt x="0" y="0"/>
                  </a:lnTo>
                  <a:lnTo>
                    <a:pt x="272424" y="62286"/>
                  </a:lnTo>
                  <a:lnTo>
                    <a:pt x="0" y="125238"/>
                  </a:lnTo>
                </a:path>
              </a:pathLst>
            </a:custGeom>
            <a:ln w="406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5982464" y="5486930"/>
            <a:ext cx="1594485" cy="859155"/>
          </a:xfrm>
          <a:prstGeom prst="rect">
            <a:avLst/>
          </a:prstGeom>
          <a:ln w="40800">
            <a:solidFill>
              <a:srgbClr val="000000"/>
            </a:solidFill>
          </a:ln>
        </p:spPr>
        <p:txBody>
          <a:bodyPr vert="horz" wrap="square" lIns="0" tIns="38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1800">
              <a:latin typeface="Times New Roman"/>
              <a:cs typeface="Times New Roman"/>
            </a:endParaRPr>
          </a:p>
          <a:p>
            <a:pPr marL="230504" marR="165100" indent="293370">
              <a:lnSpc>
                <a:spcPts val="1490"/>
              </a:lnSpc>
              <a:spcBef>
                <a:spcPts val="5"/>
              </a:spcBef>
            </a:pPr>
            <a:r>
              <a:rPr sz="1450" spc="5" dirty="0">
                <a:latin typeface="Times New Roman"/>
                <a:cs typeface="Times New Roman"/>
              </a:rPr>
              <a:t>Change  </a:t>
            </a:r>
            <a:r>
              <a:rPr sz="1450" spc="90" dirty="0">
                <a:latin typeface="Times New Roman"/>
                <a:cs typeface="Times New Roman"/>
              </a:rPr>
              <a:t>i</a:t>
            </a:r>
            <a:r>
              <a:rPr sz="1450" spc="25" dirty="0">
                <a:latin typeface="Times New Roman"/>
                <a:cs typeface="Times New Roman"/>
              </a:rPr>
              <a:t>m</a:t>
            </a:r>
            <a:r>
              <a:rPr sz="1450" spc="-70" dirty="0">
                <a:latin typeface="Times New Roman"/>
                <a:cs typeface="Times New Roman"/>
              </a:rPr>
              <a:t>p</a:t>
            </a:r>
            <a:r>
              <a:rPr sz="1450" spc="90" dirty="0">
                <a:latin typeface="Times New Roman"/>
                <a:cs typeface="Times New Roman"/>
              </a:rPr>
              <a:t>l</a:t>
            </a:r>
            <a:r>
              <a:rPr sz="1450" spc="-150" dirty="0">
                <a:latin typeface="Times New Roman"/>
                <a:cs typeface="Times New Roman"/>
              </a:rPr>
              <a:t>e</a:t>
            </a:r>
            <a:r>
              <a:rPr sz="1450" spc="25" dirty="0">
                <a:latin typeface="Times New Roman"/>
                <a:cs typeface="Times New Roman"/>
              </a:rPr>
              <a:t>m</a:t>
            </a:r>
            <a:r>
              <a:rPr sz="1450" spc="10" dirty="0">
                <a:latin typeface="Times New Roman"/>
                <a:cs typeface="Times New Roman"/>
              </a:rPr>
              <a:t>e</a:t>
            </a:r>
            <a:r>
              <a:rPr sz="1450" spc="90" dirty="0">
                <a:latin typeface="Times New Roman"/>
                <a:cs typeface="Times New Roman"/>
              </a:rPr>
              <a:t>n</a:t>
            </a:r>
            <a:r>
              <a:rPr sz="1450" spc="-75" dirty="0">
                <a:latin typeface="Times New Roman"/>
                <a:cs typeface="Times New Roman"/>
              </a:rPr>
              <a:t>t</a:t>
            </a:r>
            <a:r>
              <a:rPr sz="1450" spc="10" dirty="0">
                <a:latin typeface="Times New Roman"/>
                <a:cs typeface="Times New Roman"/>
              </a:rPr>
              <a:t>a</a:t>
            </a:r>
            <a:r>
              <a:rPr sz="1450" spc="90" dirty="0">
                <a:latin typeface="Times New Roman"/>
                <a:cs typeface="Times New Roman"/>
              </a:rPr>
              <a:t>t</a:t>
            </a:r>
            <a:r>
              <a:rPr sz="1450" spc="-80" dirty="0">
                <a:latin typeface="Times New Roman"/>
                <a:cs typeface="Times New Roman"/>
              </a:rPr>
              <a:t>i</a:t>
            </a:r>
            <a:r>
              <a:rPr sz="1450" spc="95" dirty="0">
                <a:latin typeface="Times New Roman"/>
                <a:cs typeface="Times New Roman"/>
              </a:rPr>
              <a:t>o</a:t>
            </a:r>
            <a:r>
              <a:rPr sz="1450" spc="50" dirty="0">
                <a:latin typeface="Times New Roman"/>
                <a:cs typeface="Times New Roman"/>
              </a:rPr>
              <a:t>n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547982" y="5507699"/>
            <a:ext cx="1679575" cy="795655"/>
          </a:xfrm>
          <a:custGeom>
            <a:avLst/>
            <a:gdLst/>
            <a:ahLst/>
            <a:cxnLst/>
            <a:rect l="l" t="t" r="r" b="b"/>
            <a:pathLst>
              <a:path w="1679575" h="795654">
                <a:moveTo>
                  <a:pt x="1679160" y="0"/>
                </a:moveTo>
                <a:lnTo>
                  <a:pt x="0" y="0"/>
                </a:lnTo>
                <a:lnTo>
                  <a:pt x="0" y="795661"/>
                </a:lnTo>
                <a:lnTo>
                  <a:pt x="1679160" y="795661"/>
                </a:lnTo>
                <a:lnTo>
                  <a:pt x="167916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3547982" y="5507699"/>
            <a:ext cx="1679575" cy="795655"/>
          </a:xfrm>
          <a:prstGeom prst="rect">
            <a:avLst/>
          </a:prstGeom>
          <a:ln w="40711">
            <a:solidFill>
              <a:srgbClr val="000000"/>
            </a:solidFill>
          </a:ln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1400">
              <a:latin typeface="Times New Roman"/>
              <a:cs typeface="Times New Roman"/>
            </a:endParaRPr>
          </a:p>
          <a:p>
            <a:pPr marL="440055" marR="208915" indent="-188595">
              <a:lnSpc>
                <a:spcPts val="1480"/>
              </a:lnSpc>
            </a:pPr>
            <a:r>
              <a:rPr sz="1450" spc="5" dirty="0">
                <a:latin typeface="Times New Roman"/>
                <a:cs typeface="Times New Roman"/>
              </a:rPr>
              <a:t>Change </a:t>
            </a:r>
            <a:r>
              <a:rPr sz="1450" spc="-15" dirty="0">
                <a:latin typeface="Times New Roman"/>
                <a:cs typeface="Times New Roman"/>
              </a:rPr>
              <a:t>analysis  </a:t>
            </a:r>
            <a:r>
              <a:rPr sz="1450" dirty="0">
                <a:latin typeface="Times New Roman"/>
                <a:cs typeface="Times New Roman"/>
              </a:rPr>
              <a:t>and</a:t>
            </a:r>
            <a:r>
              <a:rPr sz="1450" spc="-10" dirty="0">
                <a:latin typeface="Times New Roman"/>
                <a:cs typeface="Times New Roman"/>
              </a:rPr>
              <a:t> </a:t>
            </a:r>
            <a:r>
              <a:rPr sz="1450" spc="5" dirty="0">
                <a:latin typeface="Times New Roman"/>
                <a:cs typeface="Times New Roman"/>
              </a:rPr>
              <a:t>costing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009256" y="5507699"/>
            <a:ext cx="1804670" cy="795655"/>
          </a:xfrm>
          <a:prstGeom prst="rect">
            <a:avLst/>
          </a:prstGeom>
          <a:ln w="40667">
            <a:solidFill>
              <a:srgbClr val="000000"/>
            </a:solidFill>
          </a:ln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1400">
              <a:latin typeface="Times New Roman"/>
              <a:cs typeface="Times New Roman"/>
            </a:endParaRPr>
          </a:p>
          <a:p>
            <a:pPr marL="167005" marR="60325">
              <a:lnSpc>
                <a:spcPts val="1480"/>
              </a:lnSpc>
            </a:pPr>
            <a:r>
              <a:rPr sz="1450" spc="10" dirty="0">
                <a:latin typeface="Times New Roman"/>
                <a:cs typeface="Times New Roman"/>
              </a:rPr>
              <a:t>Problem </a:t>
            </a:r>
            <a:r>
              <a:rPr sz="1450" spc="-20" dirty="0">
                <a:latin typeface="Times New Roman"/>
                <a:cs typeface="Times New Roman"/>
              </a:rPr>
              <a:t>analysis</a:t>
            </a:r>
            <a:r>
              <a:rPr sz="1450" spc="-120" dirty="0">
                <a:latin typeface="Times New Roman"/>
                <a:cs typeface="Times New Roman"/>
              </a:rPr>
              <a:t> </a:t>
            </a:r>
            <a:r>
              <a:rPr sz="1450" dirty="0">
                <a:latin typeface="Times New Roman"/>
                <a:cs typeface="Times New Roman"/>
              </a:rPr>
              <a:t>and  </a:t>
            </a:r>
            <a:r>
              <a:rPr sz="1450" spc="5" dirty="0">
                <a:latin typeface="Times New Roman"/>
                <a:cs typeface="Times New Roman"/>
              </a:rPr>
              <a:t>change</a:t>
            </a:r>
            <a:r>
              <a:rPr sz="1450" spc="75" dirty="0">
                <a:latin typeface="Times New Roman"/>
                <a:cs typeface="Times New Roman"/>
              </a:rPr>
              <a:t> </a:t>
            </a:r>
            <a:r>
              <a:rPr sz="1450" spc="5" dirty="0">
                <a:latin typeface="Times New Roman"/>
                <a:cs typeface="Times New Roman"/>
              </a:rPr>
              <a:t>specification</a:t>
            </a:r>
            <a:endParaRPr sz="1450">
              <a:latin typeface="Times New Roman"/>
              <a:cs typeface="Times New Roman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264332" y="5780417"/>
            <a:ext cx="765810" cy="167005"/>
            <a:chOff x="264332" y="5780417"/>
            <a:chExt cx="765810" cy="167005"/>
          </a:xfrm>
        </p:grpSpPr>
        <p:sp>
          <p:nvSpPr>
            <p:cNvPr id="21" name="object 21"/>
            <p:cNvSpPr/>
            <p:nvPr/>
          </p:nvSpPr>
          <p:spPr>
            <a:xfrm>
              <a:off x="274492" y="5842570"/>
              <a:ext cx="524510" cy="0"/>
            </a:xfrm>
            <a:custGeom>
              <a:avLst/>
              <a:gdLst/>
              <a:ahLst/>
              <a:cxnLst/>
              <a:rect l="l" t="t" r="r" b="b"/>
              <a:pathLst>
                <a:path w="524510">
                  <a:moveTo>
                    <a:pt x="0" y="0"/>
                  </a:moveTo>
                  <a:lnTo>
                    <a:pt x="524431" y="0"/>
                  </a:lnTo>
                </a:path>
              </a:pathLst>
            </a:custGeom>
            <a:ln w="201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36104" y="5801054"/>
              <a:ext cx="273685" cy="125730"/>
            </a:xfrm>
            <a:custGeom>
              <a:avLst/>
              <a:gdLst/>
              <a:ahLst/>
              <a:cxnLst/>
              <a:rect l="l" t="t" r="r" b="b"/>
              <a:pathLst>
                <a:path w="273684" h="125729">
                  <a:moveTo>
                    <a:pt x="0" y="0"/>
                  </a:moveTo>
                  <a:lnTo>
                    <a:pt x="62819" y="62951"/>
                  </a:lnTo>
                  <a:lnTo>
                    <a:pt x="0" y="125238"/>
                  </a:lnTo>
                  <a:lnTo>
                    <a:pt x="273152" y="629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36104" y="5801054"/>
              <a:ext cx="273685" cy="125730"/>
            </a:xfrm>
            <a:custGeom>
              <a:avLst/>
              <a:gdLst/>
              <a:ahLst/>
              <a:cxnLst/>
              <a:rect l="l" t="t" r="r" b="b"/>
              <a:pathLst>
                <a:path w="273684" h="125729">
                  <a:moveTo>
                    <a:pt x="0" y="125238"/>
                  </a:moveTo>
                  <a:lnTo>
                    <a:pt x="62819" y="62951"/>
                  </a:lnTo>
                  <a:lnTo>
                    <a:pt x="0" y="0"/>
                  </a:lnTo>
                  <a:lnTo>
                    <a:pt x="273152" y="62951"/>
                  </a:lnTo>
                  <a:lnTo>
                    <a:pt x="0" y="125238"/>
                  </a:lnTo>
                </a:path>
              </a:pathLst>
            </a:custGeom>
            <a:ln w="4066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8300" indent="-342900">
              <a:lnSpc>
                <a:spcPct val="100000"/>
              </a:lnSpc>
              <a:spcBef>
                <a:spcPts val="100"/>
              </a:spcBef>
              <a:buClr>
                <a:srgbClr val="CCCC99"/>
              </a:buClr>
              <a:buSzPct val="68750"/>
              <a:buFont typeface="Wingdings"/>
              <a:buChar char=""/>
              <a:tabLst>
                <a:tab pos="367665" algn="l"/>
                <a:tab pos="368300" algn="l"/>
              </a:tabLst>
            </a:pPr>
            <a:r>
              <a:rPr spc="-5" dirty="0"/>
              <a:t>Some requirements problem is</a:t>
            </a:r>
            <a:r>
              <a:rPr spc="45" dirty="0"/>
              <a:t> </a:t>
            </a:r>
            <a:r>
              <a:rPr spc="-5" dirty="0"/>
              <a:t>identified</a:t>
            </a:r>
          </a:p>
          <a:p>
            <a:pPr marL="768985" lvl="1" indent="-287020">
              <a:lnSpc>
                <a:spcPct val="100000"/>
              </a:lnSpc>
              <a:spcBef>
                <a:spcPts val="484"/>
              </a:spcBef>
              <a:buClr>
                <a:srgbClr val="96CDCC"/>
              </a:buClr>
              <a:buSzPct val="150000"/>
              <a:buChar char="•"/>
              <a:tabLst>
                <a:tab pos="769620" algn="l"/>
              </a:tabLst>
            </a:pPr>
            <a:r>
              <a:rPr sz="2000" dirty="0">
                <a:latin typeface="Arial"/>
                <a:cs typeface="Arial"/>
              </a:rPr>
              <a:t>Could come from an analysis of the requirements, new</a:t>
            </a:r>
            <a:r>
              <a:rPr sz="2000" spc="-19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customer</a:t>
            </a:r>
            <a:endParaRPr sz="2000">
              <a:latin typeface="Arial"/>
              <a:cs typeface="Arial"/>
            </a:endParaRPr>
          </a:p>
          <a:p>
            <a:pPr marL="768985">
              <a:lnSpc>
                <a:spcPct val="100000"/>
              </a:lnSpc>
            </a:pPr>
            <a:r>
              <a:rPr sz="2000" dirty="0"/>
              <a:t>needs, or operational problems with the</a:t>
            </a:r>
            <a:r>
              <a:rPr sz="2000" spc="-160" dirty="0"/>
              <a:t> </a:t>
            </a:r>
            <a:r>
              <a:rPr sz="2000" dirty="0"/>
              <a:t>system</a:t>
            </a:r>
            <a:endParaRPr sz="2000"/>
          </a:p>
          <a:p>
            <a:pPr marL="768985" marR="849630" lvl="1" indent="-287020">
              <a:lnSpc>
                <a:spcPct val="100000"/>
              </a:lnSpc>
              <a:spcBef>
                <a:spcPts val="480"/>
              </a:spcBef>
              <a:buClr>
                <a:srgbClr val="96CDCC"/>
              </a:buClr>
              <a:buSzPct val="150000"/>
              <a:buChar char="•"/>
              <a:tabLst>
                <a:tab pos="769620" algn="l"/>
              </a:tabLst>
            </a:pPr>
            <a:r>
              <a:rPr sz="2000" dirty="0">
                <a:latin typeface="Arial"/>
                <a:cs typeface="Arial"/>
              </a:rPr>
              <a:t>The requirements are analysed using problem information</a:t>
            </a:r>
            <a:r>
              <a:rPr sz="2000" spc="-18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and  requirements changes are</a:t>
            </a:r>
            <a:r>
              <a:rPr sz="2000" spc="-1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proposed</a:t>
            </a:r>
            <a:endParaRPr sz="2000">
              <a:latin typeface="Arial"/>
              <a:cs typeface="Arial"/>
            </a:endParaRPr>
          </a:p>
          <a:p>
            <a:pPr marL="368300" indent="-342900">
              <a:lnSpc>
                <a:spcPct val="100000"/>
              </a:lnSpc>
              <a:spcBef>
                <a:spcPts val="575"/>
              </a:spcBef>
              <a:buClr>
                <a:srgbClr val="CCCC99"/>
              </a:buClr>
              <a:buSzPct val="68750"/>
              <a:buFont typeface="Wingdings"/>
              <a:buChar char=""/>
              <a:tabLst>
                <a:tab pos="367665" algn="l"/>
                <a:tab pos="368300" algn="l"/>
              </a:tabLst>
            </a:pPr>
            <a:r>
              <a:rPr dirty="0"/>
              <a:t>The </a:t>
            </a:r>
            <a:r>
              <a:rPr spc="-5" dirty="0"/>
              <a:t>proposed changes are</a:t>
            </a:r>
            <a:r>
              <a:rPr spc="30" dirty="0"/>
              <a:t> </a:t>
            </a:r>
            <a:r>
              <a:rPr spc="-5" dirty="0"/>
              <a:t>analysed</a:t>
            </a:r>
          </a:p>
          <a:p>
            <a:pPr marL="768985" lvl="1" indent="-287020">
              <a:lnSpc>
                <a:spcPct val="100000"/>
              </a:lnSpc>
              <a:spcBef>
                <a:spcPts val="484"/>
              </a:spcBef>
              <a:buClr>
                <a:srgbClr val="96CDCC"/>
              </a:buClr>
              <a:buSzPct val="150000"/>
              <a:buChar char="•"/>
              <a:tabLst>
                <a:tab pos="769620" algn="l"/>
              </a:tabLst>
            </a:pPr>
            <a:r>
              <a:rPr sz="2000" dirty="0">
                <a:latin typeface="Arial"/>
                <a:cs typeface="Arial"/>
              </a:rPr>
              <a:t>How many requirements (and, if necessary, system components)</a:t>
            </a:r>
            <a:r>
              <a:rPr sz="2000" spc="-2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are</a:t>
            </a:r>
            <a:endParaRPr sz="2000">
              <a:latin typeface="Arial"/>
              <a:cs typeface="Arial"/>
            </a:endParaRPr>
          </a:p>
          <a:p>
            <a:pPr marL="768985">
              <a:lnSpc>
                <a:spcPct val="100000"/>
              </a:lnSpc>
            </a:pPr>
            <a:r>
              <a:rPr sz="2000" dirty="0"/>
              <a:t>affected? Roughly how much would cost, in both </a:t>
            </a:r>
            <a:r>
              <a:rPr sz="2000" spc="-5" dirty="0"/>
              <a:t>time </a:t>
            </a:r>
            <a:r>
              <a:rPr sz="2000" dirty="0"/>
              <a:t>and</a:t>
            </a:r>
            <a:r>
              <a:rPr sz="2000" spc="-190" dirty="0"/>
              <a:t> </a:t>
            </a:r>
            <a:r>
              <a:rPr sz="2000" dirty="0"/>
              <a:t>money?</a:t>
            </a:r>
            <a:endParaRPr sz="2000"/>
          </a:p>
          <a:p>
            <a:pPr marL="368300" indent="-342900">
              <a:lnSpc>
                <a:spcPct val="100000"/>
              </a:lnSpc>
              <a:spcBef>
                <a:spcPts val="570"/>
              </a:spcBef>
              <a:buClr>
                <a:srgbClr val="CCCC99"/>
              </a:buClr>
              <a:buSzPct val="68750"/>
              <a:buFont typeface="Wingdings"/>
              <a:buChar char=""/>
              <a:tabLst>
                <a:tab pos="367665" algn="l"/>
                <a:tab pos="368300" algn="l"/>
              </a:tabLst>
            </a:pPr>
            <a:r>
              <a:rPr dirty="0"/>
              <a:t>The </a:t>
            </a:r>
            <a:r>
              <a:rPr spc="-5" dirty="0"/>
              <a:t>change is</a:t>
            </a:r>
            <a:r>
              <a:rPr spc="5" dirty="0"/>
              <a:t> </a:t>
            </a:r>
            <a:r>
              <a:rPr spc="-5" dirty="0"/>
              <a:t>implemented</a:t>
            </a:r>
          </a:p>
          <a:p>
            <a:pPr marL="768985" lvl="1" indent="-287020">
              <a:lnSpc>
                <a:spcPct val="100000"/>
              </a:lnSpc>
              <a:spcBef>
                <a:spcPts val="484"/>
              </a:spcBef>
              <a:buClr>
                <a:srgbClr val="96CDCC"/>
              </a:buClr>
              <a:buSzPct val="150000"/>
              <a:buChar char="•"/>
              <a:tabLst>
                <a:tab pos="769620" algn="l"/>
              </a:tabLst>
            </a:pPr>
            <a:r>
              <a:rPr sz="2000" dirty="0">
                <a:latin typeface="Arial"/>
                <a:cs typeface="Arial"/>
              </a:rPr>
              <a:t>A set of amendments to the requirements document or a</a:t>
            </a:r>
            <a:r>
              <a:rPr sz="2000" spc="-2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new</a:t>
            </a:r>
            <a:endParaRPr sz="2000">
              <a:latin typeface="Arial"/>
              <a:cs typeface="Arial"/>
            </a:endParaRPr>
          </a:p>
          <a:p>
            <a:pPr marL="768985">
              <a:lnSpc>
                <a:spcPct val="100000"/>
              </a:lnSpc>
              <a:spcBef>
                <a:spcPts val="5"/>
              </a:spcBef>
            </a:pPr>
            <a:r>
              <a:rPr sz="2000" dirty="0"/>
              <a:t>document version is produced (of course </a:t>
            </a:r>
            <a:r>
              <a:rPr sz="2000" spc="-5" dirty="0"/>
              <a:t>this </a:t>
            </a:r>
            <a:r>
              <a:rPr sz="2000" dirty="0"/>
              <a:t>should be validated</a:t>
            </a:r>
            <a:r>
              <a:rPr sz="2000" spc="-175" dirty="0"/>
              <a:t> </a:t>
            </a:r>
            <a:r>
              <a:rPr sz="2000" dirty="0"/>
              <a:t>with</a:t>
            </a:r>
            <a:endParaRPr sz="2000"/>
          </a:p>
          <a:p>
            <a:pPr marL="112395">
              <a:lnSpc>
                <a:spcPct val="100000"/>
              </a:lnSpc>
            </a:pPr>
            <a:r>
              <a:rPr sz="2175" spc="-44" baseline="-26819" dirty="0">
                <a:latin typeface="Times New Roman"/>
                <a:cs typeface="Times New Roman"/>
              </a:rPr>
              <a:t>Identified</a:t>
            </a:r>
            <a:r>
              <a:rPr sz="2000" spc="-30" dirty="0"/>
              <a:t>whatever </a:t>
            </a:r>
            <a:r>
              <a:rPr sz="2000" dirty="0"/>
              <a:t>normal quality checking procedures are in</a:t>
            </a:r>
            <a:r>
              <a:rPr sz="2000" spc="-135" dirty="0"/>
              <a:t> </a:t>
            </a:r>
            <a:r>
              <a:rPr sz="2000" dirty="0"/>
              <a:t>place)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40622" y="5516092"/>
            <a:ext cx="662305" cy="2520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50" spc="20" dirty="0">
                <a:latin typeface="Times New Roman"/>
                <a:cs typeface="Times New Roman"/>
              </a:rPr>
              <a:t>problem</a:t>
            </a:r>
            <a:endParaRPr sz="1450">
              <a:latin typeface="Times New Roman"/>
              <a:cs typeface="Times New Roman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7556599" y="5822222"/>
            <a:ext cx="754380" cy="167005"/>
            <a:chOff x="7556599" y="5822222"/>
            <a:chExt cx="754380" cy="167005"/>
          </a:xfrm>
        </p:grpSpPr>
        <p:sp>
          <p:nvSpPr>
            <p:cNvPr id="27" name="object 27"/>
            <p:cNvSpPr/>
            <p:nvPr/>
          </p:nvSpPr>
          <p:spPr>
            <a:xfrm>
              <a:off x="7556599" y="5884751"/>
              <a:ext cx="524510" cy="0"/>
            </a:xfrm>
            <a:custGeom>
              <a:avLst/>
              <a:gdLst/>
              <a:ahLst/>
              <a:cxnLst/>
              <a:rect l="l" t="t" r="r" b="b"/>
              <a:pathLst>
                <a:path w="524509">
                  <a:moveTo>
                    <a:pt x="0" y="0"/>
                  </a:moveTo>
                  <a:lnTo>
                    <a:pt x="524431" y="0"/>
                  </a:lnTo>
                </a:path>
              </a:pathLst>
            </a:custGeom>
            <a:ln w="201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8018099" y="5842570"/>
              <a:ext cx="273050" cy="126364"/>
            </a:xfrm>
            <a:custGeom>
              <a:avLst/>
              <a:gdLst/>
              <a:ahLst/>
              <a:cxnLst/>
              <a:rect l="l" t="t" r="r" b="b"/>
              <a:pathLst>
                <a:path w="273050" h="126364">
                  <a:moveTo>
                    <a:pt x="0" y="0"/>
                  </a:moveTo>
                  <a:lnTo>
                    <a:pt x="62931" y="62951"/>
                  </a:lnTo>
                  <a:lnTo>
                    <a:pt x="0" y="125903"/>
                  </a:lnTo>
                  <a:lnTo>
                    <a:pt x="272424" y="629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018099" y="5842570"/>
              <a:ext cx="273050" cy="126364"/>
            </a:xfrm>
            <a:custGeom>
              <a:avLst/>
              <a:gdLst/>
              <a:ahLst/>
              <a:cxnLst/>
              <a:rect l="l" t="t" r="r" b="b"/>
              <a:pathLst>
                <a:path w="273050" h="126364">
                  <a:moveTo>
                    <a:pt x="0" y="125903"/>
                  </a:moveTo>
                  <a:lnTo>
                    <a:pt x="62931" y="62951"/>
                  </a:lnTo>
                  <a:lnTo>
                    <a:pt x="0" y="0"/>
                  </a:lnTo>
                  <a:lnTo>
                    <a:pt x="272424" y="62951"/>
                  </a:lnTo>
                  <a:lnTo>
                    <a:pt x="0" y="125903"/>
                  </a:lnTo>
                </a:path>
              </a:pathLst>
            </a:custGeom>
            <a:ln w="406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7837300" y="6018403"/>
            <a:ext cx="1005205" cy="440690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12700" marR="5080">
              <a:lnSpc>
                <a:spcPts val="1490"/>
              </a:lnSpc>
              <a:spcBef>
                <a:spcPts val="390"/>
              </a:spcBef>
            </a:pPr>
            <a:r>
              <a:rPr sz="1450" spc="5" dirty="0">
                <a:latin typeface="Times New Roman"/>
                <a:cs typeface="Times New Roman"/>
              </a:rPr>
              <a:t>Revised  </a:t>
            </a:r>
            <a:r>
              <a:rPr sz="1450" spc="10" dirty="0">
                <a:latin typeface="Times New Roman"/>
                <a:cs typeface="Times New Roman"/>
              </a:rPr>
              <a:t>re</a:t>
            </a:r>
            <a:r>
              <a:rPr sz="1450" spc="-70" dirty="0">
                <a:latin typeface="Times New Roman"/>
                <a:cs typeface="Times New Roman"/>
              </a:rPr>
              <a:t>q</a:t>
            </a:r>
            <a:r>
              <a:rPr sz="1450" spc="95" dirty="0">
                <a:latin typeface="Times New Roman"/>
                <a:cs typeface="Times New Roman"/>
              </a:rPr>
              <a:t>u</a:t>
            </a:r>
            <a:r>
              <a:rPr sz="1450" spc="-80" dirty="0">
                <a:latin typeface="Times New Roman"/>
                <a:cs typeface="Times New Roman"/>
              </a:rPr>
              <a:t>i</a:t>
            </a:r>
            <a:r>
              <a:rPr sz="1450" spc="5" dirty="0">
                <a:latin typeface="Times New Roman"/>
                <a:cs typeface="Times New Roman"/>
              </a:rPr>
              <a:t>r</a:t>
            </a:r>
            <a:r>
              <a:rPr sz="1450" spc="10" dirty="0">
                <a:latin typeface="Times New Roman"/>
                <a:cs typeface="Times New Roman"/>
              </a:rPr>
              <a:t>e</a:t>
            </a:r>
            <a:r>
              <a:rPr sz="1450" spc="25" dirty="0">
                <a:latin typeface="Times New Roman"/>
                <a:cs typeface="Times New Roman"/>
              </a:rPr>
              <a:t>m</a:t>
            </a:r>
            <a:r>
              <a:rPr sz="1450" spc="15" dirty="0">
                <a:latin typeface="Times New Roman"/>
                <a:cs typeface="Times New Roman"/>
              </a:rPr>
              <a:t>e</a:t>
            </a:r>
            <a:r>
              <a:rPr sz="1450" spc="95" dirty="0">
                <a:latin typeface="Times New Roman"/>
                <a:cs typeface="Times New Roman"/>
              </a:rPr>
              <a:t>n</a:t>
            </a:r>
            <a:r>
              <a:rPr sz="1450" spc="-80" dirty="0">
                <a:latin typeface="Times New Roman"/>
                <a:cs typeface="Times New Roman"/>
              </a:rPr>
              <a:t>t</a:t>
            </a:r>
            <a:r>
              <a:rPr sz="1450" spc="40" dirty="0">
                <a:latin typeface="Times New Roman"/>
                <a:cs typeface="Times New Roman"/>
              </a:rPr>
              <a:t>s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52</a:t>
            </a:fld>
            <a:endParaRPr spc="-5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0413" y="275336"/>
            <a:ext cx="32042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Change Request</a:t>
            </a:r>
            <a:r>
              <a:rPr spc="-60" dirty="0"/>
              <a:t> </a:t>
            </a:r>
            <a:r>
              <a:rPr dirty="0"/>
              <a:t>Form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53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153415" y="1167129"/>
            <a:ext cx="8720455" cy="44843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Clr>
                <a:srgbClr val="CCCC99"/>
              </a:buClr>
              <a:buSzPct val="69642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800" spc="-5" dirty="0">
                <a:latin typeface="Arial"/>
                <a:cs typeface="Arial"/>
              </a:rPr>
              <a:t>Proposed changes are </a:t>
            </a:r>
            <a:r>
              <a:rPr sz="2800" dirty="0">
                <a:latin typeface="Arial"/>
                <a:cs typeface="Arial"/>
              </a:rPr>
              <a:t>usually </a:t>
            </a:r>
            <a:r>
              <a:rPr sz="2800" spc="-5" dirty="0">
                <a:latin typeface="Arial"/>
                <a:cs typeface="Arial"/>
              </a:rPr>
              <a:t>recorded on a change  </a:t>
            </a:r>
            <a:r>
              <a:rPr sz="2800" dirty="0">
                <a:latin typeface="Arial"/>
                <a:cs typeface="Arial"/>
              </a:rPr>
              <a:t>request form </a:t>
            </a:r>
            <a:r>
              <a:rPr sz="2800" spc="-5" dirty="0">
                <a:latin typeface="Arial"/>
                <a:cs typeface="Arial"/>
              </a:rPr>
              <a:t>which is </a:t>
            </a:r>
            <a:r>
              <a:rPr sz="2800" dirty="0">
                <a:latin typeface="Arial"/>
                <a:cs typeface="Arial"/>
              </a:rPr>
              <a:t>then passed </a:t>
            </a:r>
            <a:r>
              <a:rPr sz="2800" spc="-5" dirty="0">
                <a:latin typeface="Arial"/>
                <a:cs typeface="Arial"/>
              </a:rPr>
              <a:t>to all of the  people </a:t>
            </a:r>
            <a:r>
              <a:rPr sz="2800" dirty="0">
                <a:latin typeface="Arial"/>
                <a:cs typeface="Arial"/>
              </a:rPr>
              <a:t>involved </a:t>
            </a:r>
            <a:r>
              <a:rPr sz="2800" spc="-5" dirty="0">
                <a:latin typeface="Arial"/>
                <a:cs typeface="Arial"/>
              </a:rPr>
              <a:t>in the </a:t>
            </a:r>
            <a:r>
              <a:rPr sz="2800" dirty="0">
                <a:latin typeface="Arial"/>
                <a:cs typeface="Arial"/>
              </a:rPr>
              <a:t>analysis </a:t>
            </a:r>
            <a:r>
              <a:rPr sz="2800" spc="-5" dirty="0">
                <a:latin typeface="Arial"/>
                <a:cs typeface="Arial"/>
              </a:rPr>
              <a:t>of </a:t>
            </a:r>
            <a:r>
              <a:rPr sz="2800" dirty="0">
                <a:latin typeface="Arial"/>
                <a:cs typeface="Arial"/>
              </a:rPr>
              <a:t>the</a:t>
            </a:r>
            <a:r>
              <a:rPr sz="2800" spc="3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change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Clr>
                <a:srgbClr val="CCCC99"/>
              </a:buClr>
              <a:buSzPct val="69642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800" spc="-5" dirty="0">
                <a:latin typeface="Arial"/>
                <a:cs typeface="Arial"/>
              </a:rPr>
              <a:t>Change </a:t>
            </a:r>
            <a:r>
              <a:rPr sz="2800" dirty="0">
                <a:latin typeface="Arial"/>
                <a:cs typeface="Arial"/>
              </a:rPr>
              <a:t>request forms </a:t>
            </a:r>
            <a:r>
              <a:rPr sz="2800" spc="-5" dirty="0">
                <a:latin typeface="Arial"/>
                <a:cs typeface="Arial"/>
              </a:rPr>
              <a:t>may</a:t>
            </a:r>
            <a:r>
              <a:rPr sz="2800" spc="2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include</a:t>
            </a:r>
            <a:endParaRPr sz="28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590"/>
              </a:spcBef>
              <a:buClr>
                <a:srgbClr val="96CDCC"/>
              </a:buClr>
              <a:buSzPct val="150000"/>
              <a:buChar char="•"/>
              <a:tabLst>
                <a:tab pos="756920" algn="l"/>
              </a:tabLst>
            </a:pPr>
            <a:r>
              <a:rPr sz="2400" spc="-5" dirty="0">
                <a:latin typeface="Arial"/>
                <a:cs typeface="Arial"/>
              </a:rPr>
              <a:t>Date, Customer, Requester, Product including</a:t>
            </a:r>
            <a:r>
              <a:rPr sz="2400" spc="1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version</a:t>
            </a:r>
            <a:endParaRPr sz="24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580"/>
              </a:spcBef>
              <a:buClr>
                <a:srgbClr val="96CDCC"/>
              </a:buClr>
              <a:buSzPct val="150000"/>
              <a:buChar char="•"/>
              <a:tabLst>
                <a:tab pos="756920" algn="l"/>
              </a:tabLst>
            </a:pPr>
            <a:r>
              <a:rPr sz="2400" spc="-5" dirty="0">
                <a:latin typeface="Arial"/>
                <a:cs typeface="Arial"/>
              </a:rPr>
              <a:t>Description </a:t>
            </a:r>
            <a:r>
              <a:rPr sz="2400" dirty="0">
                <a:latin typeface="Arial"/>
                <a:cs typeface="Arial"/>
              </a:rPr>
              <a:t>of </a:t>
            </a:r>
            <a:r>
              <a:rPr sz="2400" spc="-5" dirty="0">
                <a:latin typeface="Arial"/>
                <a:cs typeface="Arial"/>
              </a:rPr>
              <a:t>change request including</a:t>
            </a:r>
            <a:r>
              <a:rPr sz="2400" spc="8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rationale</a:t>
            </a:r>
            <a:endParaRPr sz="24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575"/>
              </a:spcBef>
              <a:buClr>
                <a:srgbClr val="96CDCC"/>
              </a:buClr>
              <a:buSzPct val="150000"/>
              <a:buChar char="•"/>
              <a:tabLst>
                <a:tab pos="756920" algn="l"/>
              </a:tabLst>
            </a:pPr>
            <a:r>
              <a:rPr sz="2400" spc="-5" dirty="0">
                <a:latin typeface="Arial"/>
                <a:cs typeface="Arial"/>
              </a:rPr>
              <a:t>Fields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5" dirty="0">
                <a:latin typeface="Arial"/>
                <a:cs typeface="Arial"/>
              </a:rPr>
              <a:t>document the change</a:t>
            </a:r>
            <a:r>
              <a:rPr sz="2400" spc="4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analysis</a:t>
            </a:r>
            <a:endParaRPr sz="24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575"/>
              </a:spcBef>
              <a:buClr>
                <a:srgbClr val="96CDCC"/>
              </a:buClr>
              <a:buSzPct val="150000"/>
              <a:buChar char="•"/>
              <a:tabLst>
                <a:tab pos="756920" algn="l"/>
              </a:tabLst>
            </a:pPr>
            <a:r>
              <a:rPr sz="2400" spc="-5" dirty="0">
                <a:latin typeface="Arial"/>
                <a:cs typeface="Arial"/>
              </a:rPr>
              <a:t>Signature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fields</a:t>
            </a:r>
            <a:endParaRPr sz="24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580"/>
              </a:spcBef>
              <a:buClr>
                <a:srgbClr val="96CDCC"/>
              </a:buClr>
              <a:buSzPct val="150000"/>
              <a:buChar char="•"/>
              <a:tabLst>
                <a:tab pos="756920" algn="l"/>
              </a:tabLst>
            </a:pPr>
            <a:r>
              <a:rPr sz="2400" dirty="0">
                <a:latin typeface="Arial"/>
                <a:cs typeface="Arial"/>
              </a:rPr>
              <a:t>Status</a:t>
            </a:r>
            <a:endParaRPr sz="24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575"/>
              </a:spcBef>
              <a:buClr>
                <a:srgbClr val="96CDCC"/>
              </a:buClr>
              <a:buSzPct val="150000"/>
              <a:buChar char="•"/>
              <a:tabLst>
                <a:tab pos="756920" algn="l"/>
              </a:tabLst>
            </a:pPr>
            <a:r>
              <a:rPr sz="2400" spc="-5" dirty="0">
                <a:latin typeface="Arial"/>
                <a:cs typeface="Arial"/>
              </a:rPr>
              <a:t>Comments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90612" y="2391712"/>
            <a:ext cx="1489710" cy="762000"/>
            <a:chOff x="1290612" y="2391712"/>
            <a:chExt cx="1489710" cy="762000"/>
          </a:xfrm>
        </p:grpSpPr>
        <p:sp>
          <p:nvSpPr>
            <p:cNvPr id="3" name="object 3"/>
            <p:cNvSpPr/>
            <p:nvPr/>
          </p:nvSpPr>
          <p:spPr>
            <a:xfrm>
              <a:off x="1470536" y="2525795"/>
              <a:ext cx="1280795" cy="628015"/>
            </a:xfrm>
            <a:custGeom>
              <a:avLst/>
              <a:gdLst/>
              <a:ahLst/>
              <a:cxnLst/>
              <a:rect l="l" t="t" r="r" b="b"/>
              <a:pathLst>
                <a:path w="1280795" h="628014">
                  <a:moveTo>
                    <a:pt x="1011160" y="0"/>
                  </a:moveTo>
                  <a:lnTo>
                    <a:pt x="269567" y="0"/>
                  </a:lnTo>
                  <a:lnTo>
                    <a:pt x="218875" y="4053"/>
                  </a:lnTo>
                  <a:lnTo>
                    <a:pt x="172080" y="15845"/>
                  </a:lnTo>
                  <a:lnTo>
                    <a:pt x="129736" y="34828"/>
                  </a:lnTo>
                  <a:lnTo>
                    <a:pt x="92392" y="60451"/>
                  </a:lnTo>
                  <a:lnTo>
                    <a:pt x="60602" y="92165"/>
                  </a:lnTo>
                  <a:lnTo>
                    <a:pt x="34916" y="129421"/>
                  </a:lnTo>
                  <a:lnTo>
                    <a:pt x="15886" y="171667"/>
                  </a:lnTo>
                  <a:lnTo>
                    <a:pt x="4063" y="218356"/>
                  </a:lnTo>
                  <a:lnTo>
                    <a:pt x="0" y="268937"/>
                  </a:lnTo>
                  <a:lnTo>
                    <a:pt x="0" y="358544"/>
                  </a:lnTo>
                  <a:lnTo>
                    <a:pt x="4063" y="408929"/>
                  </a:lnTo>
                  <a:lnTo>
                    <a:pt x="15886" y="455506"/>
                  </a:lnTo>
                  <a:lnTo>
                    <a:pt x="34916" y="497711"/>
                  </a:lnTo>
                  <a:lnTo>
                    <a:pt x="60602" y="534977"/>
                  </a:lnTo>
                  <a:lnTo>
                    <a:pt x="92392" y="566737"/>
                  </a:lnTo>
                  <a:lnTo>
                    <a:pt x="129736" y="592425"/>
                  </a:lnTo>
                  <a:lnTo>
                    <a:pt x="172080" y="611474"/>
                  </a:lnTo>
                  <a:lnTo>
                    <a:pt x="218875" y="623319"/>
                  </a:lnTo>
                  <a:lnTo>
                    <a:pt x="269567" y="627394"/>
                  </a:lnTo>
                  <a:lnTo>
                    <a:pt x="1011160" y="627394"/>
                  </a:lnTo>
                  <a:lnTo>
                    <a:pt x="1061852" y="623319"/>
                  </a:lnTo>
                  <a:lnTo>
                    <a:pt x="1108646" y="611474"/>
                  </a:lnTo>
                  <a:lnTo>
                    <a:pt x="1150991" y="592425"/>
                  </a:lnTo>
                  <a:lnTo>
                    <a:pt x="1188334" y="566737"/>
                  </a:lnTo>
                  <a:lnTo>
                    <a:pt x="1220124" y="534977"/>
                  </a:lnTo>
                  <a:lnTo>
                    <a:pt x="1245811" y="497711"/>
                  </a:lnTo>
                  <a:lnTo>
                    <a:pt x="1264841" y="455506"/>
                  </a:lnTo>
                  <a:lnTo>
                    <a:pt x="1276663" y="408929"/>
                  </a:lnTo>
                  <a:lnTo>
                    <a:pt x="1280727" y="358544"/>
                  </a:lnTo>
                  <a:lnTo>
                    <a:pt x="1280727" y="268937"/>
                  </a:lnTo>
                  <a:lnTo>
                    <a:pt x="1276663" y="218356"/>
                  </a:lnTo>
                  <a:lnTo>
                    <a:pt x="1264841" y="171667"/>
                  </a:lnTo>
                  <a:lnTo>
                    <a:pt x="1245811" y="129421"/>
                  </a:lnTo>
                  <a:lnTo>
                    <a:pt x="1220124" y="92165"/>
                  </a:lnTo>
                  <a:lnTo>
                    <a:pt x="1188334" y="60451"/>
                  </a:lnTo>
                  <a:lnTo>
                    <a:pt x="1150991" y="34828"/>
                  </a:lnTo>
                  <a:lnTo>
                    <a:pt x="1108646" y="15845"/>
                  </a:lnTo>
                  <a:lnTo>
                    <a:pt x="1061852" y="4053"/>
                  </a:lnTo>
                  <a:lnTo>
                    <a:pt x="1011160" y="0"/>
                  </a:lnTo>
                  <a:close/>
                </a:path>
              </a:pathLst>
            </a:custGeom>
            <a:solidFill>
              <a:srgbClr val="99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470536" y="2525795"/>
              <a:ext cx="1287780" cy="431800"/>
            </a:xfrm>
            <a:custGeom>
              <a:avLst/>
              <a:gdLst/>
              <a:ahLst/>
              <a:cxnLst/>
              <a:rect l="l" t="t" r="r" b="b"/>
              <a:pathLst>
                <a:path w="1287780" h="431800">
                  <a:moveTo>
                    <a:pt x="0" y="380784"/>
                  </a:moveTo>
                  <a:lnTo>
                    <a:pt x="4063" y="431354"/>
                  </a:lnTo>
                </a:path>
                <a:path w="1287780" h="431800">
                  <a:moveTo>
                    <a:pt x="1287317" y="171667"/>
                  </a:moveTo>
                  <a:lnTo>
                    <a:pt x="1268211" y="129421"/>
                  </a:lnTo>
                  <a:lnTo>
                    <a:pt x="1242450" y="92165"/>
                  </a:lnTo>
                  <a:lnTo>
                    <a:pt x="1210603" y="60451"/>
                  </a:lnTo>
                  <a:lnTo>
                    <a:pt x="1173240" y="34828"/>
                  </a:lnTo>
                  <a:lnTo>
                    <a:pt x="1130930" y="15845"/>
                  </a:lnTo>
                  <a:lnTo>
                    <a:pt x="1084243" y="4053"/>
                  </a:lnTo>
                  <a:lnTo>
                    <a:pt x="1033748" y="0"/>
                  </a:lnTo>
                  <a:lnTo>
                    <a:pt x="269567" y="0"/>
                  </a:lnTo>
                  <a:lnTo>
                    <a:pt x="218875" y="4053"/>
                  </a:lnTo>
                  <a:lnTo>
                    <a:pt x="172080" y="15845"/>
                  </a:lnTo>
                  <a:lnTo>
                    <a:pt x="129736" y="34828"/>
                  </a:lnTo>
                  <a:lnTo>
                    <a:pt x="92392" y="60451"/>
                  </a:lnTo>
                  <a:lnTo>
                    <a:pt x="60602" y="92165"/>
                  </a:lnTo>
                  <a:lnTo>
                    <a:pt x="34916" y="129421"/>
                  </a:lnTo>
                  <a:lnTo>
                    <a:pt x="15886" y="171667"/>
                  </a:lnTo>
                  <a:lnTo>
                    <a:pt x="4063" y="218356"/>
                  </a:lnTo>
                  <a:lnTo>
                    <a:pt x="0" y="268937"/>
                  </a:lnTo>
                  <a:lnTo>
                    <a:pt x="0" y="380784"/>
                  </a:lnTo>
                </a:path>
              </a:pathLst>
            </a:custGeom>
            <a:ln w="44848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13192" y="2503842"/>
              <a:ext cx="1325880" cy="604520"/>
            </a:xfrm>
            <a:custGeom>
              <a:avLst/>
              <a:gdLst/>
              <a:ahLst/>
              <a:cxnLst/>
              <a:rect l="l" t="t" r="r" b="b"/>
              <a:pathLst>
                <a:path w="1325880" h="604519">
                  <a:moveTo>
                    <a:pt x="1258100" y="0"/>
                  </a:moveTo>
                  <a:lnTo>
                    <a:pt x="90322" y="0"/>
                  </a:lnTo>
                  <a:lnTo>
                    <a:pt x="90322" y="21437"/>
                  </a:lnTo>
                  <a:lnTo>
                    <a:pt x="1258100" y="21437"/>
                  </a:lnTo>
                  <a:lnTo>
                    <a:pt x="1258100" y="0"/>
                  </a:lnTo>
                  <a:close/>
                </a:path>
                <a:path w="1325880" h="604519">
                  <a:moveTo>
                    <a:pt x="1303286" y="44132"/>
                  </a:moveTo>
                  <a:lnTo>
                    <a:pt x="1280693" y="44132"/>
                  </a:lnTo>
                  <a:lnTo>
                    <a:pt x="1280693" y="21958"/>
                  </a:lnTo>
                  <a:lnTo>
                    <a:pt x="67729" y="21958"/>
                  </a:lnTo>
                  <a:lnTo>
                    <a:pt x="67729" y="44132"/>
                  </a:lnTo>
                  <a:lnTo>
                    <a:pt x="45173" y="44132"/>
                  </a:lnTo>
                  <a:lnTo>
                    <a:pt x="45173" y="66827"/>
                  </a:lnTo>
                  <a:lnTo>
                    <a:pt x="22580" y="66827"/>
                  </a:lnTo>
                  <a:lnTo>
                    <a:pt x="22580" y="156362"/>
                  </a:lnTo>
                  <a:lnTo>
                    <a:pt x="0" y="156362"/>
                  </a:lnTo>
                  <a:lnTo>
                    <a:pt x="0" y="380809"/>
                  </a:lnTo>
                  <a:lnTo>
                    <a:pt x="22580" y="380809"/>
                  </a:lnTo>
                  <a:lnTo>
                    <a:pt x="22580" y="465302"/>
                  </a:lnTo>
                  <a:lnTo>
                    <a:pt x="22580" y="470344"/>
                  </a:lnTo>
                  <a:lnTo>
                    <a:pt x="45173" y="470344"/>
                  </a:lnTo>
                  <a:lnTo>
                    <a:pt x="45173" y="492353"/>
                  </a:lnTo>
                  <a:lnTo>
                    <a:pt x="67729" y="492353"/>
                  </a:lnTo>
                  <a:lnTo>
                    <a:pt x="67729" y="514565"/>
                  </a:lnTo>
                  <a:lnTo>
                    <a:pt x="90322" y="514565"/>
                  </a:lnTo>
                  <a:lnTo>
                    <a:pt x="90322" y="536803"/>
                  </a:lnTo>
                  <a:lnTo>
                    <a:pt x="134747" y="536803"/>
                  </a:lnTo>
                  <a:lnTo>
                    <a:pt x="134747" y="559752"/>
                  </a:lnTo>
                  <a:lnTo>
                    <a:pt x="179920" y="559752"/>
                  </a:lnTo>
                  <a:lnTo>
                    <a:pt x="179920" y="581952"/>
                  </a:lnTo>
                  <a:lnTo>
                    <a:pt x="225107" y="581952"/>
                  </a:lnTo>
                  <a:lnTo>
                    <a:pt x="225107" y="604202"/>
                  </a:lnTo>
                  <a:lnTo>
                    <a:pt x="1100759" y="604202"/>
                  </a:lnTo>
                  <a:lnTo>
                    <a:pt x="1100759" y="581952"/>
                  </a:lnTo>
                  <a:lnTo>
                    <a:pt x="1145908" y="581952"/>
                  </a:lnTo>
                  <a:lnTo>
                    <a:pt x="1145908" y="559752"/>
                  </a:lnTo>
                  <a:lnTo>
                    <a:pt x="1191082" y="559752"/>
                  </a:lnTo>
                  <a:lnTo>
                    <a:pt x="1191082" y="536803"/>
                  </a:lnTo>
                  <a:lnTo>
                    <a:pt x="1235519" y="536803"/>
                  </a:lnTo>
                  <a:lnTo>
                    <a:pt x="1235519" y="514565"/>
                  </a:lnTo>
                  <a:lnTo>
                    <a:pt x="1258100" y="514565"/>
                  </a:lnTo>
                  <a:lnTo>
                    <a:pt x="1258100" y="492353"/>
                  </a:lnTo>
                  <a:lnTo>
                    <a:pt x="1280693" y="492353"/>
                  </a:lnTo>
                  <a:lnTo>
                    <a:pt x="1280693" y="470344"/>
                  </a:lnTo>
                  <a:lnTo>
                    <a:pt x="1302296" y="470344"/>
                  </a:lnTo>
                  <a:lnTo>
                    <a:pt x="1302296" y="465302"/>
                  </a:lnTo>
                  <a:lnTo>
                    <a:pt x="1303286" y="465302"/>
                  </a:lnTo>
                  <a:lnTo>
                    <a:pt x="1303286" y="380809"/>
                  </a:lnTo>
                  <a:lnTo>
                    <a:pt x="1303286" y="156362"/>
                  </a:lnTo>
                  <a:lnTo>
                    <a:pt x="1303286" y="66827"/>
                  </a:lnTo>
                  <a:lnTo>
                    <a:pt x="1303286" y="44132"/>
                  </a:lnTo>
                  <a:close/>
                </a:path>
                <a:path w="1325880" h="604519">
                  <a:moveTo>
                    <a:pt x="1325867" y="393966"/>
                  </a:moveTo>
                  <a:lnTo>
                    <a:pt x="1317066" y="424954"/>
                  </a:lnTo>
                  <a:lnTo>
                    <a:pt x="1322679" y="407098"/>
                  </a:lnTo>
                  <a:lnTo>
                    <a:pt x="1325867" y="39396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313194" y="2414007"/>
              <a:ext cx="1303285" cy="69402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942621" y="2705097"/>
              <a:ext cx="44450" cy="67945"/>
            </a:xfrm>
            <a:custGeom>
              <a:avLst/>
              <a:gdLst/>
              <a:ahLst/>
              <a:cxnLst/>
              <a:rect l="l" t="t" r="r" b="b"/>
              <a:pathLst>
                <a:path w="44450" h="67944">
                  <a:moveTo>
                    <a:pt x="21842" y="0"/>
                  </a:moveTo>
                  <a:lnTo>
                    <a:pt x="9214" y="347"/>
                  </a:lnTo>
                  <a:lnTo>
                    <a:pt x="2730" y="2779"/>
                  </a:lnTo>
                  <a:lnTo>
                    <a:pt x="341" y="9382"/>
                  </a:lnTo>
                  <a:lnTo>
                    <a:pt x="0" y="22239"/>
                  </a:lnTo>
                  <a:lnTo>
                    <a:pt x="341" y="38665"/>
                  </a:lnTo>
                  <a:lnTo>
                    <a:pt x="2730" y="53146"/>
                  </a:lnTo>
                  <a:lnTo>
                    <a:pt x="9214" y="63463"/>
                  </a:lnTo>
                  <a:lnTo>
                    <a:pt x="21842" y="67396"/>
                  </a:lnTo>
                  <a:lnTo>
                    <a:pt x="34901" y="63463"/>
                  </a:lnTo>
                  <a:lnTo>
                    <a:pt x="41607" y="53146"/>
                  </a:lnTo>
                  <a:lnTo>
                    <a:pt x="44077" y="38665"/>
                  </a:lnTo>
                  <a:lnTo>
                    <a:pt x="44430" y="22239"/>
                  </a:lnTo>
                  <a:lnTo>
                    <a:pt x="44077" y="9382"/>
                  </a:lnTo>
                  <a:lnTo>
                    <a:pt x="41607" y="2779"/>
                  </a:lnTo>
                  <a:lnTo>
                    <a:pt x="34901" y="347"/>
                  </a:lnTo>
                  <a:lnTo>
                    <a:pt x="2184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313194" y="2414007"/>
              <a:ext cx="1322070" cy="476250"/>
            </a:xfrm>
            <a:custGeom>
              <a:avLst/>
              <a:gdLst/>
              <a:ahLst/>
              <a:cxnLst/>
              <a:rect l="l" t="t" r="r" b="b"/>
              <a:pathLst>
                <a:path w="1322070" h="476250">
                  <a:moveTo>
                    <a:pt x="0" y="425175"/>
                  </a:moveTo>
                  <a:lnTo>
                    <a:pt x="4063" y="475746"/>
                  </a:lnTo>
                </a:path>
                <a:path w="1322070" h="476250">
                  <a:moveTo>
                    <a:pt x="1321787" y="218284"/>
                  </a:moveTo>
                  <a:lnTo>
                    <a:pt x="1309905" y="171592"/>
                  </a:lnTo>
                  <a:lnTo>
                    <a:pt x="1290798" y="129351"/>
                  </a:lnTo>
                  <a:lnTo>
                    <a:pt x="1265035" y="92107"/>
                  </a:lnTo>
                  <a:lnTo>
                    <a:pt x="1233186" y="60407"/>
                  </a:lnTo>
                  <a:lnTo>
                    <a:pt x="1195819" y="34800"/>
                  </a:lnTo>
                  <a:lnTo>
                    <a:pt x="1153504" y="15831"/>
                  </a:lnTo>
                  <a:lnTo>
                    <a:pt x="1106810" y="4049"/>
                  </a:lnTo>
                  <a:lnTo>
                    <a:pt x="1056306" y="0"/>
                  </a:lnTo>
                  <a:lnTo>
                    <a:pt x="269537" y="0"/>
                  </a:lnTo>
                  <a:lnTo>
                    <a:pt x="218854" y="4049"/>
                  </a:lnTo>
                  <a:lnTo>
                    <a:pt x="172066" y="15831"/>
                  </a:lnTo>
                  <a:lnTo>
                    <a:pt x="129727" y="34800"/>
                  </a:lnTo>
                  <a:lnTo>
                    <a:pt x="92387" y="60407"/>
                  </a:lnTo>
                  <a:lnTo>
                    <a:pt x="60599" y="92107"/>
                  </a:lnTo>
                  <a:lnTo>
                    <a:pt x="34915" y="129351"/>
                  </a:lnTo>
                  <a:lnTo>
                    <a:pt x="15885" y="171592"/>
                  </a:lnTo>
                  <a:lnTo>
                    <a:pt x="4063" y="218284"/>
                  </a:lnTo>
                  <a:lnTo>
                    <a:pt x="0" y="268879"/>
                  </a:lnTo>
                  <a:lnTo>
                    <a:pt x="0" y="425175"/>
                  </a:lnTo>
                </a:path>
              </a:pathLst>
            </a:custGeom>
            <a:ln w="448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3178188" y="2413822"/>
            <a:ext cx="1762125" cy="762000"/>
            <a:chOff x="3178188" y="2413822"/>
            <a:chExt cx="1762125" cy="762000"/>
          </a:xfrm>
        </p:grpSpPr>
        <p:sp>
          <p:nvSpPr>
            <p:cNvPr id="10" name="object 10"/>
            <p:cNvSpPr/>
            <p:nvPr/>
          </p:nvSpPr>
          <p:spPr>
            <a:xfrm>
              <a:off x="3200731" y="2659940"/>
              <a:ext cx="291465" cy="135255"/>
            </a:xfrm>
            <a:custGeom>
              <a:avLst/>
              <a:gdLst/>
              <a:ahLst/>
              <a:cxnLst/>
              <a:rect l="l" t="t" r="r" b="b"/>
              <a:pathLst>
                <a:path w="291464" h="135255">
                  <a:moveTo>
                    <a:pt x="0" y="0"/>
                  </a:moveTo>
                  <a:lnTo>
                    <a:pt x="67018" y="67396"/>
                  </a:lnTo>
                  <a:lnTo>
                    <a:pt x="0" y="134792"/>
                  </a:lnTo>
                  <a:lnTo>
                    <a:pt x="291319" y="673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200731" y="2659940"/>
              <a:ext cx="291465" cy="135255"/>
            </a:xfrm>
            <a:custGeom>
              <a:avLst/>
              <a:gdLst/>
              <a:ahLst/>
              <a:cxnLst/>
              <a:rect l="l" t="t" r="r" b="b"/>
              <a:pathLst>
                <a:path w="291464" h="135255">
                  <a:moveTo>
                    <a:pt x="67018" y="67396"/>
                  </a:moveTo>
                  <a:lnTo>
                    <a:pt x="0" y="0"/>
                  </a:lnTo>
                  <a:lnTo>
                    <a:pt x="291319" y="67396"/>
                  </a:lnTo>
                  <a:lnTo>
                    <a:pt x="0" y="134792"/>
                  </a:lnTo>
                  <a:lnTo>
                    <a:pt x="67018" y="67396"/>
                  </a:lnTo>
                </a:path>
              </a:pathLst>
            </a:custGeom>
            <a:ln w="4464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671981" y="2548094"/>
              <a:ext cx="1258570" cy="627380"/>
            </a:xfrm>
            <a:custGeom>
              <a:avLst/>
              <a:gdLst/>
              <a:ahLst/>
              <a:cxnLst/>
              <a:rect l="l" t="t" r="r" b="b"/>
              <a:pathLst>
                <a:path w="1258570" h="627380">
                  <a:moveTo>
                    <a:pt x="988572" y="0"/>
                  </a:moveTo>
                  <a:lnTo>
                    <a:pt x="269746" y="0"/>
                  </a:lnTo>
                  <a:lnTo>
                    <a:pt x="219000" y="4050"/>
                  </a:lnTo>
                  <a:lnTo>
                    <a:pt x="172165" y="15838"/>
                  </a:lnTo>
                  <a:lnTo>
                    <a:pt x="129789" y="34812"/>
                  </a:lnTo>
                  <a:lnTo>
                    <a:pt x="92423" y="60424"/>
                  </a:lnTo>
                  <a:lnTo>
                    <a:pt x="60618" y="92126"/>
                  </a:lnTo>
                  <a:lnTo>
                    <a:pt x="34922" y="129368"/>
                  </a:lnTo>
                  <a:lnTo>
                    <a:pt x="15888" y="171602"/>
                  </a:lnTo>
                  <a:lnTo>
                    <a:pt x="4063" y="218279"/>
                  </a:lnTo>
                  <a:lnTo>
                    <a:pt x="0" y="268849"/>
                  </a:lnTo>
                  <a:lnTo>
                    <a:pt x="0" y="358485"/>
                  </a:lnTo>
                  <a:lnTo>
                    <a:pt x="4063" y="409056"/>
                  </a:lnTo>
                  <a:lnTo>
                    <a:pt x="15888" y="455732"/>
                  </a:lnTo>
                  <a:lnTo>
                    <a:pt x="34922" y="497966"/>
                  </a:lnTo>
                  <a:lnTo>
                    <a:pt x="60618" y="535208"/>
                  </a:lnTo>
                  <a:lnTo>
                    <a:pt x="92423" y="566910"/>
                  </a:lnTo>
                  <a:lnTo>
                    <a:pt x="129789" y="592523"/>
                  </a:lnTo>
                  <a:lnTo>
                    <a:pt x="172165" y="611497"/>
                  </a:lnTo>
                  <a:lnTo>
                    <a:pt x="219000" y="623284"/>
                  </a:lnTo>
                  <a:lnTo>
                    <a:pt x="269746" y="627335"/>
                  </a:lnTo>
                  <a:lnTo>
                    <a:pt x="988572" y="627335"/>
                  </a:lnTo>
                  <a:lnTo>
                    <a:pt x="1039317" y="623284"/>
                  </a:lnTo>
                  <a:lnTo>
                    <a:pt x="1086153" y="611497"/>
                  </a:lnTo>
                  <a:lnTo>
                    <a:pt x="1128528" y="592523"/>
                  </a:lnTo>
                  <a:lnTo>
                    <a:pt x="1165894" y="566910"/>
                  </a:lnTo>
                  <a:lnTo>
                    <a:pt x="1197700" y="535208"/>
                  </a:lnTo>
                  <a:lnTo>
                    <a:pt x="1223395" y="497966"/>
                  </a:lnTo>
                  <a:lnTo>
                    <a:pt x="1242430" y="455732"/>
                  </a:lnTo>
                  <a:lnTo>
                    <a:pt x="1254254" y="409056"/>
                  </a:lnTo>
                  <a:lnTo>
                    <a:pt x="1258318" y="358485"/>
                  </a:lnTo>
                  <a:lnTo>
                    <a:pt x="1258318" y="268849"/>
                  </a:lnTo>
                  <a:lnTo>
                    <a:pt x="1254254" y="218279"/>
                  </a:lnTo>
                  <a:lnTo>
                    <a:pt x="1242430" y="171602"/>
                  </a:lnTo>
                  <a:lnTo>
                    <a:pt x="1223395" y="129368"/>
                  </a:lnTo>
                  <a:lnTo>
                    <a:pt x="1197700" y="92126"/>
                  </a:lnTo>
                  <a:lnTo>
                    <a:pt x="1165894" y="60424"/>
                  </a:lnTo>
                  <a:lnTo>
                    <a:pt x="1128528" y="34812"/>
                  </a:lnTo>
                  <a:lnTo>
                    <a:pt x="1086153" y="15838"/>
                  </a:lnTo>
                  <a:lnTo>
                    <a:pt x="1039317" y="4050"/>
                  </a:lnTo>
                  <a:lnTo>
                    <a:pt x="988572" y="0"/>
                  </a:lnTo>
                  <a:close/>
                </a:path>
              </a:pathLst>
            </a:custGeom>
            <a:solidFill>
              <a:srgbClr val="99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671981" y="2548094"/>
              <a:ext cx="1245870" cy="478155"/>
            </a:xfrm>
            <a:custGeom>
              <a:avLst/>
              <a:gdLst/>
              <a:ahLst/>
              <a:cxnLst/>
              <a:rect l="l" t="t" r="r" b="b"/>
              <a:pathLst>
                <a:path w="1245870" h="478155">
                  <a:moveTo>
                    <a:pt x="0" y="380696"/>
                  </a:moveTo>
                  <a:lnTo>
                    <a:pt x="4063" y="431266"/>
                  </a:lnTo>
                  <a:lnTo>
                    <a:pt x="15888" y="477943"/>
                  </a:lnTo>
                </a:path>
                <a:path w="1245870" h="478155">
                  <a:moveTo>
                    <a:pt x="1245785" y="129368"/>
                  </a:moveTo>
                  <a:lnTo>
                    <a:pt x="1220105" y="92126"/>
                  </a:lnTo>
                  <a:lnTo>
                    <a:pt x="1188325" y="60424"/>
                  </a:lnTo>
                  <a:lnTo>
                    <a:pt x="1150996" y="34812"/>
                  </a:lnTo>
                  <a:lnTo>
                    <a:pt x="1108672" y="15838"/>
                  </a:lnTo>
                  <a:lnTo>
                    <a:pt x="1061906" y="4050"/>
                  </a:lnTo>
                  <a:lnTo>
                    <a:pt x="1011249" y="0"/>
                  </a:lnTo>
                  <a:lnTo>
                    <a:pt x="269746" y="0"/>
                  </a:lnTo>
                  <a:lnTo>
                    <a:pt x="219000" y="4050"/>
                  </a:lnTo>
                  <a:lnTo>
                    <a:pt x="172165" y="15838"/>
                  </a:lnTo>
                  <a:lnTo>
                    <a:pt x="129789" y="34812"/>
                  </a:lnTo>
                  <a:lnTo>
                    <a:pt x="92423" y="60424"/>
                  </a:lnTo>
                  <a:lnTo>
                    <a:pt x="60618" y="92126"/>
                  </a:lnTo>
                  <a:lnTo>
                    <a:pt x="34922" y="129368"/>
                  </a:lnTo>
                  <a:lnTo>
                    <a:pt x="15888" y="171602"/>
                  </a:lnTo>
                  <a:lnTo>
                    <a:pt x="4063" y="218279"/>
                  </a:lnTo>
                  <a:lnTo>
                    <a:pt x="0" y="268849"/>
                  </a:lnTo>
                  <a:lnTo>
                    <a:pt x="0" y="380696"/>
                  </a:lnTo>
                </a:path>
              </a:pathLst>
            </a:custGeom>
            <a:ln w="44848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514728" y="2436365"/>
              <a:ext cx="1303655" cy="694055"/>
            </a:xfrm>
            <a:custGeom>
              <a:avLst/>
              <a:gdLst/>
              <a:ahLst/>
              <a:cxnLst/>
              <a:rect l="l" t="t" r="r" b="b"/>
              <a:pathLst>
                <a:path w="1303654" h="694055">
                  <a:moveTo>
                    <a:pt x="1100767" y="671668"/>
                  </a:moveTo>
                  <a:lnTo>
                    <a:pt x="202608" y="671668"/>
                  </a:lnTo>
                  <a:lnTo>
                    <a:pt x="202608" y="693878"/>
                  </a:lnTo>
                  <a:lnTo>
                    <a:pt x="1100767" y="693878"/>
                  </a:lnTo>
                  <a:lnTo>
                    <a:pt x="1100767" y="671668"/>
                  </a:lnTo>
                  <a:close/>
                </a:path>
                <a:path w="1303654" h="694055">
                  <a:moveTo>
                    <a:pt x="1168502" y="649428"/>
                  </a:moveTo>
                  <a:lnTo>
                    <a:pt x="134873" y="649428"/>
                  </a:lnTo>
                  <a:lnTo>
                    <a:pt x="134873" y="671668"/>
                  </a:lnTo>
                  <a:lnTo>
                    <a:pt x="1168502" y="671668"/>
                  </a:lnTo>
                  <a:lnTo>
                    <a:pt x="1168502" y="649428"/>
                  </a:lnTo>
                  <a:close/>
                </a:path>
                <a:path w="1303654" h="694055">
                  <a:moveTo>
                    <a:pt x="1235640" y="604271"/>
                  </a:moveTo>
                  <a:lnTo>
                    <a:pt x="67734" y="604271"/>
                  </a:lnTo>
                  <a:lnTo>
                    <a:pt x="67734" y="649428"/>
                  </a:lnTo>
                  <a:lnTo>
                    <a:pt x="1213559" y="649428"/>
                  </a:lnTo>
                  <a:lnTo>
                    <a:pt x="1213559" y="627217"/>
                  </a:lnTo>
                  <a:lnTo>
                    <a:pt x="1235640" y="627217"/>
                  </a:lnTo>
                  <a:lnTo>
                    <a:pt x="1235640" y="604271"/>
                  </a:lnTo>
                  <a:close/>
                </a:path>
                <a:path w="1303654" h="694055">
                  <a:moveTo>
                    <a:pt x="1258019" y="111728"/>
                  </a:moveTo>
                  <a:lnTo>
                    <a:pt x="45057" y="111728"/>
                  </a:lnTo>
                  <a:lnTo>
                    <a:pt x="45057" y="156885"/>
                  </a:lnTo>
                  <a:lnTo>
                    <a:pt x="22677" y="156885"/>
                  </a:lnTo>
                  <a:lnTo>
                    <a:pt x="22677" y="246521"/>
                  </a:lnTo>
                  <a:lnTo>
                    <a:pt x="0" y="246521"/>
                  </a:lnTo>
                  <a:lnTo>
                    <a:pt x="0" y="470214"/>
                  </a:lnTo>
                  <a:lnTo>
                    <a:pt x="22677" y="470214"/>
                  </a:lnTo>
                  <a:lnTo>
                    <a:pt x="22677" y="559821"/>
                  </a:lnTo>
                  <a:lnTo>
                    <a:pt x="45057" y="559821"/>
                  </a:lnTo>
                  <a:lnTo>
                    <a:pt x="45057" y="604271"/>
                  </a:lnTo>
                  <a:lnTo>
                    <a:pt x="1251797" y="604271"/>
                  </a:lnTo>
                  <a:lnTo>
                    <a:pt x="1258019" y="588031"/>
                  </a:lnTo>
                  <a:lnTo>
                    <a:pt x="1258019" y="582031"/>
                  </a:lnTo>
                  <a:lnTo>
                    <a:pt x="1260318" y="582031"/>
                  </a:lnTo>
                  <a:lnTo>
                    <a:pt x="1277932" y="527343"/>
                  </a:lnTo>
                  <a:lnTo>
                    <a:pt x="1288914" y="481110"/>
                  </a:lnTo>
                  <a:lnTo>
                    <a:pt x="1296881" y="433749"/>
                  </a:lnTo>
                  <a:lnTo>
                    <a:pt x="1301735" y="385381"/>
                  </a:lnTo>
                  <a:lnTo>
                    <a:pt x="1303375" y="336128"/>
                  </a:lnTo>
                  <a:lnTo>
                    <a:pt x="1301735" y="287014"/>
                  </a:lnTo>
                  <a:lnTo>
                    <a:pt x="1296881" y="239013"/>
                  </a:lnTo>
                  <a:lnTo>
                    <a:pt x="1290465" y="201335"/>
                  </a:lnTo>
                  <a:lnTo>
                    <a:pt x="1280697" y="201335"/>
                  </a:lnTo>
                  <a:lnTo>
                    <a:pt x="1280697" y="158196"/>
                  </a:lnTo>
                  <a:lnTo>
                    <a:pt x="1277932" y="146747"/>
                  </a:lnTo>
                  <a:lnTo>
                    <a:pt x="1274126" y="134674"/>
                  </a:lnTo>
                  <a:lnTo>
                    <a:pt x="1258019" y="134674"/>
                  </a:lnTo>
                  <a:lnTo>
                    <a:pt x="1258019" y="111728"/>
                  </a:lnTo>
                  <a:close/>
                </a:path>
                <a:path w="1303654" h="694055">
                  <a:moveTo>
                    <a:pt x="1213559" y="67366"/>
                  </a:moveTo>
                  <a:lnTo>
                    <a:pt x="67734" y="67366"/>
                  </a:lnTo>
                  <a:lnTo>
                    <a:pt x="67734" y="111728"/>
                  </a:lnTo>
                  <a:lnTo>
                    <a:pt x="1235640" y="111728"/>
                  </a:lnTo>
                  <a:lnTo>
                    <a:pt x="1235640" y="89430"/>
                  </a:lnTo>
                  <a:lnTo>
                    <a:pt x="1213559" y="89430"/>
                  </a:lnTo>
                  <a:lnTo>
                    <a:pt x="1213559" y="67366"/>
                  </a:lnTo>
                  <a:close/>
                </a:path>
                <a:path w="1303654" h="694055">
                  <a:moveTo>
                    <a:pt x="1168502" y="45009"/>
                  </a:moveTo>
                  <a:lnTo>
                    <a:pt x="134873" y="45009"/>
                  </a:lnTo>
                  <a:lnTo>
                    <a:pt x="134873" y="67366"/>
                  </a:lnTo>
                  <a:lnTo>
                    <a:pt x="1168502" y="67366"/>
                  </a:lnTo>
                  <a:lnTo>
                    <a:pt x="1168502" y="45009"/>
                  </a:lnTo>
                  <a:close/>
                </a:path>
                <a:path w="1303654" h="694055">
                  <a:moveTo>
                    <a:pt x="1100767" y="22063"/>
                  </a:moveTo>
                  <a:lnTo>
                    <a:pt x="202608" y="22063"/>
                  </a:lnTo>
                  <a:lnTo>
                    <a:pt x="202608" y="45009"/>
                  </a:lnTo>
                  <a:lnTo>
                    <a:pt x="1100767" y="45009"/>
                  </a:lnTo>
                  <a:lnTo>
                    <a:pt x="1100767" y="22063"/>
                  </a:lnTo>
                  <a:close/>
                </a:path>
                <a:path w="1303654" h="694055">
                  <a:moveTo>
                    <a:pt x="1056306" y="0"/>
                  </a:moveTo>
                  <a:lnTo>
                    <a:pt x="269447" y="0"/>
                  </a:lnTo>
                  <a:lnTo>
                    <a:pt x="269447" y="22063"/>
                  </a:lnTo>
                  <a:lnTo>
                    <a:pt x="1056306" y="22063"/>
                  </a:lnTo>
                  <a:lnTo>
                    <a:pt x="105630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514728" y="2436365"/>
              <a:ext cx="1258019" cy="69387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121657" y="2749547"/>
              <a:ext cx="66839" cy="6739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514728" y="2436365"/>
              <a:ext cx="1283335" cy="523240"/>
            </a:xfrm>
            <a:custGeom>
              <a:avLst/>
              <a:gdLst/>
              <a:ahLst/>
              <a:cxnLst/>
              <a:rect l="l" t="t" r="r" b="b"/>
              <a:pathLst>
                <a:path w="1283335" h="523239">
                  <a:moveTo>
                    <a:pt x="0" y="425764"/>
                  </a:moveTo>
                  <a:lnTo>
                    <a:pt x="4063" y="476115"/>
                  </a:lnTo>
                  <a:lnTo>
                    <a:pt x="15884" y="522621"/>
                  </a:lnTo>
                </a:path>
                <a:path w="1283335" h="523239">
                  <a:moveTo>
                    <a:pt x="1282729" y="160947"/>
                  </a:moveTo>
                  <a:lnTo>
                    <a:pt x="1242757" y="92057"/>
                  </a:lnTo>
                  <a:lnTo>
                    <a:pt x="1210951" y="60375"/>
                  </a:lnTo>
                  <a:lnTo>
                    <a:pt x="1173585" y="34781"/>
                  </a:lnTo>
                  <a:lnTo>
                    <a:pt x="1131210" y="15823"/>
                  </a:lnTo>
                  <a:lnTo>
                    <a:pt x="1084374" y="4046"/>
                  </a:lnTo>
                  <a:lnTo>
                    <a:pt x="1033629" y="0"/>
                  </a:lnTo>
                  <a:lnTo>
                    <a:pt x="269447" y="0"/>
                  </a:lnTo>
                  <a:lnTo>
                    <a:pt x="218791" y="4046"/>
                  </a:lnTo>
                  <a:lnTo>
                    <a:pt x="172024" y="15823"/>
                  </a:lnTo>
                  <a:lnTo>
                    <a:pt x="129700" y="34781"/>
                  </a:lnTo>
                  <a:lnTo>
                    <a:pt x="92372" y="60375"/>
                  </a:lnTo>
                  <a:lnTo>
                    <a:pt x="60591" y="92057"/>
                  </a:lnTo>
                  <a:lnTo>
                    <a:pt x="34911" y="129281"/>
                  </a:lnTo>
                  <a:lnTo>
                    <a:pt x="15884" y="171499"/>
                  </a:lnTo>
                  <a:lnTo>
                    <a:pt x="4063" y="218165"/>
                  </a:lnTo>
                  <a:lnTo>
                    <a:pt x="0" y="268731"/>
                  </a:lnTo>
                  <a:lnTo>
                    <a:pt x="0" y="425764"/>
                  </a:lnTo>
                </a:path>
              </a:pathLst>
            </a:custGeom>
            <a:ln w="448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1660354" y="2692061"/>
            <a:ext cx="644525" cy="26797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550" spc="105" dirty="0">
                <a:latin typeface="Times New Roman"/>
                <a:cs typeface="Times New Roman"/>
              </a:rPr>
              <a:t>v</a:t>
            </a:r>
            <a:r>
              <a:rPr sz="1550" spc="-165" dirty="0">
                <a:latin typeface="Times New Roman"/>
                <a:cs typeface="Times New Roman"/>
              </a:rPr>
              <a:t>a</a:t>
            </a:r>
            <a:r>
              <a:rPr sz="1550" spc="100" dirty="0">
                <a:latin typeface="Times New Roman"/>
                <a:cs typeface="Times New Roman"/>
              </a:rPr>
              <a:t>l</a:t>
            </a:r>
            <a:r>
              <a:rPr sz="1550" spc="-85" dirty="0">
                <a:latin typeface="Times New Roman"/>
                <a:cs typeface="Times New Roman"/>
              </a:rPr>
              <a:t>i</a:t>
            </a:r>
            <a:r>
              <a:rPr sz="1550" spc="110" dirty="0">
                <a:latin typeface="Times New Roman"/>
                <a:cs typeface="Times New Roman"/>
              </a:rPr>
              <a:t>d</a:t>
            </a:r>
            <a:r>
              <a:rPr sz="1550" spc="-85" dirty="0">
                <a:latin typeface="Times New Roman"/>
                <a:cs typeface="Times New Roman"/>
              </a:rPr>
              <a:t>i</a:t>
            </a:r>
            <a:r>
              <a:rPr sz="1550" spc="100" dirty="0">
                <a:latin typeface="Times New Roman"/>
                <a:cs typeface="Times New Roman"/>
              </a:rPr>
              <a:t>t</a:t>
            </a:r>
            <a:r>
              <a:rPr sz="1550" spc="30" dirty="0">
                <a:latin typeface="Times New Roman"/>
                <a:cs typeface="Times New Roman"/>
              </a:rPr>
              <a:t>y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636902" y="2624665"/>
            <a:ext cx="1049655" cy="469265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12700" marR="5080" indent="201930">
              <a:lnSpc>
                <a:spcPts val="1590"/>
              </a:lnSpc>
              <a:spcBef>
                <a:spcPts val="415"/>
              </a:spcBef>
            </a:pPr>
            <a:r>
              <a:rPr sz="1550" spc="-20" dirty="0">
                <a:latin typeface="Times New Roman"/>
                <a:cs typeface="Times New Roman"/>
              </a:rPr>
              <a:t>affected  </a:t>
            </a:r>
            <a:r>
              <a:rPr sz="1550" spc="15" dirty="0">
                <a:latin typeface="Times New Roman"/>
                <a:cs typeface="Times New Roman"/>
              </a:rPr>
              <a:t>r</a:t>
            </a:r>
            <a:r>
              <a:rPr sz="1550" spc="10" dirty="0">
                <a:latin typeface="Times New Roman"/>
                <a:cs typeface="Times New Roman"/>
              </a:rPr>
              <a:t>e</a:t>
            </a:r>
            <a:r>
              <a:rPr sz="1550" spc="-65" dirty="0">
                <a:latin typeface="Times New Roman"/>
                <a:cs typeface="Times New Roman"/>
              </a:rPr>
              <a:t>q</a:t>
            </a:r>
            <a:r>
              <a:rPr sz="1550" spc="105" dirty="0">
                <a:latin typeface="Times New Roman"/>
                <a:cs typeface="Times New Roman"/>
              </a:rPr>
              <a:t>u</a:t>
            </a:r>
            <a:r>
              <a:rPr sz="1550" spc="-85" dirty="0">
                <a:latin typeface="Times New Roman"/>
                <a:cs typeface="Times New Roman"/>
              </a:rPr>
              <a:t>i</a:t>
            </a:r>
            <a:r>
              <a:rPr sz="1550" spc="15" dirty="0">
                <a:latin typeface="Times New Roman"/>
                <a:cs typeface="Times New Roman"/>
              </a:rPr>
              <a:t>r</a:t>
            </a:r>
            <a:r>
              <a:rPr sz="1550" spc="10" dirty="0">
                <a:latin typeface="Times New Roman"/>
                <a:cs typeface="Times New Roman"/>
              </a:rPr>
              <a:t>e</a:t>
            </a:r>
            <a:r>
              <a:rPr sz="1550" spc="25" dirty="0">
                <a:latin typeface="Times New Roman"/>
                <a:cs typeface="Times New Roman"/>
              </a:rPr>
              <a:t>m</a:t>
            </a:r>
            <a:r>
              <a:rPr sz="1550" spc="15" dirty="0">
                <a:latin typeface="Times New Roman"/>
                <a:cs typeface="Times New Roman"/>
              </a:rPr>
              <a:t>e</a:t>
            </a:r>
            <a:r>
              <a:rPr sz="1550" spc="-70" dirty="0">
                <a:latin typeface="Times New Roman"/>
                <a:cs typeface="Times New Roman"/>
              </a:rPr>
              <a:t>n</a:t>
            </a:r>
            <a:r>
              <a:rPr sz="1550" spc="-80" dirty="0">
                <a:latin typeface="Times New Roman"/>
                <a:cs typeface="Times New Roman"/>
              </a:rPr>
              <a:t>t</a:t>
            </a:r>
            <a:r>
              <a:rPr sz="1550" spc="20" dirty="0">
                <a:latin typeface="Times New Roman"/>
                <a:cs typeface="Times New Roman"/>
              </a:rPr>
              <a:t>s</a:t>
            </a:r>
            <a:endParaRPr sz="1550">
              <a:latin typeface="Times New Roman"/>
              <a:cs typeface="Times New Roman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2605049" y="2413822"/>
            <a:ext cx="4334510" cy="762000"/>
            <a:chOff x="2605049" y="2413822"/>
            <a:chExt cx="4334510" cy="762000"/>
          </a:xfrm>
        </p:grpSpPr>
        <p:sp>
          <p:nvSpPr>
            <p:cNvPr id="21" name="object 21"/>
            <p:cNvSpPr/>
            <p:nvPr/>
          </p:nvSpPr>
          <p:spPr>
            <a:xfrm>
              <a:off x="2616479" y="2727337"/>
              <a:ext cx="651510" cy="0"/>
            </a:xfrm>
            <a:custGeom>
              <a:avLst/>
              <a:gdLst/>
              <a:ahLst/>
              <a:cxnLst/>
              <a:rect l="l" t="t" r="r" b="b"/>
              <a:pathLst>
                <a:path w="651510">
                  <a:moveTo>
                    <a:pt x="0" y="0"/>
                  </a:moveTo>
                  <a:lnTo>
                    <a:pt x="651269" y="0"/>
                  </a:lnTo>
                </a:path>
              </a:pathLst>
            </a:custGeom>
            <a:ln w="222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649125" y="2548094"/>
              <a:ext cx="1280795" cy="627380"/>
            </a:xfrm>
            <a:custGeom>
              <a:avLst/>
              <a:gdLst/>
              <a:ahLst/>
              <a:cxnLst/>
              <a:rect l="l" t="t" r="r" b="b"/>
              <a:pathLst>
                <a:path w="1280795" h="627380">
                  <a:moveTo>
                    <a:pt x="1011249" y="0"/>
                  </a:moveTo>
                  <a:lnTo>
                    <a:pt x="269746" y="0"/>
                  </a:lnTo>
                  <a:lnTo>
                    <a:pt x="219000" y="4050"/>
                  </a:lnTo>
                  <a:lnTo>
                    <a:pt x="172165" y="15838"/>
                  </a:lnTo>
                  <a:lnTo>
                    <a:pt x="129789" y="34812"/>
                  </a:lnTo>
                  <a:lnTo>
                    <a:pt x="92423" y="60424"/>
                  </a:lnTo>
                  <a:lnTo>
                    <a:pt x="60618" y="92126"/>
                  </a:lnTo>
                  <a:lnTo>
                    <a:pt x="34922" y="129368"/>
                  </a:lnTo>
                  <a:lnTo>
                    <a:pt x="15888" y="171602"/>
                  </a:lnTo>
                  <a:lnTo>
                    <a:pt x="4063" y="218279"/>
                  </a:lnTo>
                  <a:lnTo>
                    <a:pt x="0" y="268849"/>
                  </a:lnTo>
                  <a:lnTo>
                    <a:pt x="0" y="358485"/>
                  </a:lnTo>
                  <a:lnTo>
                    <a:pt x="4063" y="409056"/>
                  </a:lnTo>
                  <a:lnTo>
                    <a:pt x="15888" y="455732"/>
                  </a:lnTo>
                  <a:lnTo>
                    <a:pt x="34922" y="497966"/>
                  </a:lnTo>
                  <a:lnTo>
                    <a:pt x="60618" y="535208"/>
                  </a:lnTo>
                  <a:lnTo>
                    <a:pt x="92423" y="566910"/>
                  </a:lnTo>
                  <a:lnTo>
                    <a:pt x="129789" y="592523"/>
                  </a:lnTo>
                  <a:lnTo>
                    <a:pt x="172165" y="611497"/>
                  </a:lnTo>
                  <a:lnTo>
                    <a:pt x="219000" y="623284"/>
                  </a:lnTo>
                  <a:lnTo>
                    <a:pt x="269746" y="627335"/>
                  </a:lnTo>
                  <a:lnTo>
                    <a:pt x="1011249" y="627335"/>
                  </a:lnTo>
                  <a:lnTo>
                    <a:pt x="1061749" y="623284"/>
                  </a:lnTo>
                  <a:lnTo>
                    <a:pt x="1108432" y="611497"/>
                  </a:lnTo>
                  <a:lnTo>
                    <a:pt x="1150731" y="592523"/>
                  </a:lnTo>
                  <a:lnTo>
                    <a:pt x="1188079" y="566910"/>
                  </a:lnTo>
                  <a:lnTo>
                    <a:pt x="1219909" y="535208"/>
                  </a:lnTo>
                  <a:lnTo>
                    <a:pt x="1245653" y="497966"/>
                  </a:lnTo>
                  <a:lnTo>
                    <a:pt x="1264744" y="455732"/>
                  </a:lnTo>
                  <a:lnTo>
                    <a:pt x="1276614" y="409056"/>
                  </a:lnTo>
                  <a:lnTo>
                    <a:pt x="1280697" y="358485"/>
                  </a:lnTo>
                  <a:lnTo>
                    <a:pt x="1280697" y="268849"/>
                  </a:lnTo>
                  <a:lnTo>
                    <a:pt x="1276614" y="218279"/>
                  </a:lnTo>
                  <a:lnTo>
                    <a:pt x="1264744" y="171602"/>
                  </a:lnTo>
                  <a:lnTo>
                    <a:pt x="1245653" y="129368"/>
                  </a:lnTo>
                  <a:lnTo>
                    <a:pt x="1219909" y="92126"/>
                  </a:lnTo>
                  <a:lnTo>
                    <a:pt x="1188079" y="60424"/>
                  </a:lnTo>
                  <a:lnTo>
                    <a:pt x="1150731" y="34812"/>
                  </a:lnTo>
                  <a:lnTo>
                    <a:pt x="1108432" y="15838"/>
                  </a:lnTo>
                  <a:lnTo>
                    <a:pt x="1061749" y="4050"/>
                  </a:lnTo>
                  <a:lnTo>
                    <a:pt x="1011249" y="0"/>
                  </a:lnTo>
                  <a:close/>
                </a:path>
              </a:pathLst>
            </a:custGeom>
            <a:solidFill>
              <a:srgbClr val="99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649125" y="2548094"/>
              <a:ext cx="1268095" cy="520700"/>
            </a:xfrm>
            <a:custGeom>
              <a:avLst/>
              <a:gdLst/>
              <a:ahLst/>
              <a:cxnLst/>
              <a:rect l="l" t="t" r="r" b="b"/>
              <a:pathLst>
                <a:path w="1268095" h="520700">
                  <a:moveTo>
                    <a:pt x="0" y="380696"/>
                  </a:moveTo>
                  <a:lnTo>
                    <a:pt x="4063" y="431266"/>
                  </a:lnTo>
                  <a:lnTo>
                    <a:pt x="15888" y="477943"/>
                  </a:lnTo>
                  <a:lnTo>
                    <a:pt x="34922" y="520177"/>
                  </a:lnTo>
                </a:path>
                <a:path w="1268095" h="520700">
                  <a:moveTo>
                    <a:pt x="1267855" y="129368"/>
                  </a:moveTo>
                  <a:lnTo>
                    <a:pt x="1242160" y="92126"/>
                  </a:lnTo>
                  <a:lnTo>
                    <a:pt x="1210354" y="60424"/>
                  </a:lnTo>
                  <a:lnTo>
                    <a:pt x="1172989" y="34812"/>
                  </a:lnTo>
                  <a:lnTo>
                    <a:pt x="1130613" y="15838"/>
                  </a:lnTo>
                  <a:lnTo>
                    <a:pt x="1083777" y="4050"/>
                  </a:lnTo>
                  <a:lnTo>
                    <a:pt x="1033032" y="0"/>
                  </a:lnTo>
                  <a:lnTo>
                    <a:pt x="269746" y="0"/>
                  </a:lnTo>
                  <a:lnTo>
                    <a:pt x="219000" y="4050"/>
                  </a:lnTo>
                  <a:lnTo>
                    <a:pt x="172165" y="15838"/>
                  </a:lnTo>
                  <a:lnTo>
                    <a:pt x="129789" y="34812"/>
                  </a:lnTo>
                  <a:lnTo>
                    <a:pt x="92423" y="60424"/>
                  </a:lnTo>
                  <a:lnTo>
                    <a:pt x="60618" y="92126"/>
                  </a:lnTo>
                  <a:lnTo>
                    <a:pt x="34922" y="129368"/>
                  </a:lnTo>
                  <a:lnTo>
                    <a:pt x="15888" y="171602"/>
                  </a:lnTo>
                  <a:lnTo>
                    <a:pt x="4063" y="218279"/>
                  </a:lnTo>
                  <a:lnTo>
                    <a:pt x="0" y="268849"/>
                  </a:lnTo>
                  <a:lnTo>
                    <a:pt x="0" y="380696"/>
                  </a:lnTo>
                </a:path>
              </a:pathLst>
            </a:custGeom>
            <a:ln w="44848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491861" y="2525280"/>
              <a:ext cx="1325245" cy="605155"/>
            </a:xfrm>
            <a:custGeom>
              <a:avLst/>
              <a:gdLst/>
              <a:ahLst/>
              <a:cxnLst/>
              <a:rect l="l" t="t" r="r" b="b"/>
              <a:pathLst>
                <a:path w="1325245" h="605155">
                  <a:moveTo>
                    <a:pt x="1258023" y="515734"/>
                  </a:moveTo>
                  <a:lnTo>
                    <a:pt x="89522" y="515734"/>
                  </a:lnTo>
                  <a:lnTo>
                    <a:pt x="89522" y="538429"/>
                  </a:lnTo>
                  <a:lnTo>
                    <a:pt x="89522" y="561136"/>
                  </a:lnTo>
                  <a:lnTo>
                    <a:pt x="157264" y="561136"/>
                  </a:lnTo>
                  <a:lnTo>
                    <a:pt x="157264" y="582764"/>
                  </a:lnTo>
                  <a:lnTo>
                    <a:pt x="224396" y="582764"/>
                  </a:lnTo>
                  <a:lnTo>
                    <a:pt x="224396" y="604964"/>
                  </a:lnTo>
                  <a:lnTo>
                    <a:pt x="1123454" y="604964"/>
                  </a:lnTo>
                  <a:lnTo>
                    <a:pt x="1123454" y="582764"/>
                  </a:lnTo>
                  <a:lnTo>
                    <a:pt x="1190294" y="582764"/>
                  </a:lnTo>
                  <a:lnTo>
                    <a:pt x="1190294" y="561136"/>
                  </a:lnTo>
                  <a:lnTo>
                    <a:pt x="1235646" y="561136"/>
                  </a:lnTo>
                  <a:lnTo>
                    <a:pt x="1235646" y="538429"/>
                  </a:lnTo>
                  <a:lnTo>
                    <a:pt x="1258023" y="538429"/>
                  </a:lnTo>
                  <a:lnTo>
                    <a:pt x="1258023" y="515734"/>
                  </a:lnTo>
                  <a:close/>
                </a:path>
                <a:path w="1325245" h="605155">
                  <a:moveTo>
                    <a:pt x="1258023" y="0"/>
                  </a:moveTo>
                  <a:lnTo>
                    <a:pt x="89522" y="0"/>
                  </a:lnTo>
                  <a:lnTo>
                    <a:pt x="89522" y="22694"/>
                  </a:lnTo>
                  <a:lnTo>
                    <a:pt x="1258023" y="22694"/>
                  </a:lnTo>
                  <a:lnTo>
                    <a:pt x="1258023" y="0"/>
                  </a:lnTo>
                  <a:close/>
                </a:path>
                <a:path w="1325245" h="605155">
                  <a:moveTo>
                    <a:pt x="1280706" y="493128"/>
                  </a:moveTo>
                  <a:lnTo>
                    <a:pt x="67741" y="493128"/>
                  </a:lnTo>
                  <a:lnTo>
                    <a:pt x="67741" y="515366"/>
                  </a:lnTo>
                  <a:lnTo>
                    <a:pt x="1280706" y="515366"/>
                  </a:lnTo>
                  <a:lnTo>
                    <a:pt x="1280706" y="493128"/>
                  </a:lnTo>
                  <a:close/>
                </a:path>
                <a:path w="1325245" h="605155">
                  <a:moveTo>
                    <a:pt x="1303375" y="45389"/>
                  </a:moveTo>
                  <a:lnTo>
                    <a:pt x="1280706" y="45389"/>
                  </a:lnTo>
                  <a:lnTo>
                    <a:pt x="1280706" y="22821"/>
                  </a:lnTo>
                  <a:lnTo>
                    <a:pt x="67741" y="22821"/>
                  </a:lnTo>
                  <a:lnTo>
                    <a:pt x="67741" y="45389"/>
                  </a:lnTo>
                  <a:lnTo>
                    <a:pt x="45059" y="45389"/>
                  </a:lnTo>
                  <a:lnTo>
                    <a:pt x="45059" y="68097"/>
                  </a:lnTo>
                  <a:lnTo>
                    <a:pt x="22682" y="68097"/>
                  </a:lnTo>
                  <a:lnTo>
                    <a:pt x="22682" y="157619"/>
                  </a:lnTo>
                  <a:lnTo>
                    <a:pt x="0" y="157619"/>
                  </a:lnTo>
                  <a:lnTo>
                    <a:pt x="0" y="380809"/>
                  </a:lnTo>
                  <a:lnTo>
                    <a:pt x="22682" y="380809"/>
                  </a:lnTo>
                  <a:lnTo>
                    <a:pt x="22682" y="470344"/>
                  </a:lnTo>
                  <a:lnTo>
                    <a:pt x="45059" y="470344"/>
                  </a:lnTo>
                  <a:lnTo>
                    <a:pt x="45059" y="489254"/>
                  </a:lnTo>
                  <a:lnTo>
                    <a:pt x="45059" y="493039"/>
                  </a:lnTo>
                  <a:lnTo>
                    <a:pt x="1302550" y="493039"/>
                  </a:lnTo>
                  <a:lnTo>
                    <a:pt x="1302550" y="489254"/>
                  </a:lnTo>
                  <a:lnTo>
                    <a:pt x="1303375" y="489254"/>
                  </a:lnTo>
                  <a:lnTo>
                    <a:pt x="1303375" y="470344"/>
                  </a:lnTo>
                  <a:lnTo>
                    <a:pt x="1303375" y="380809"/>
                  </a:lnTo>
                  <a:lnTo>
                    <a:pt x="1303375" y="157619"/>
                  </a:lnTo>
                  <a:lnTo>
                    <a:pt x="1303375" y="68097"/>
                  </a:lnTo>
                  <a:lnTo>
                    <a:pt x="1303375" y="45389"/>
                  </a:lnTo>
                  <a:close/>
                </a:path>
                <a:path w="1325245" h="605155">
                  <a:moveTo>
                    <a:pt x="1325168" y="421068"/>
                  </a:moveTo>
                  <a:lnTo>
                    <a:pt x="1317180" y="448678"/>
                  </a:lnTo>
                  <a:lnTo>
                    <a:pt x="1322793" y="430809"/>
                  </a:lnTo>
                  <a:lnTo>
                    <a:pt x="1325168" y="42106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491872" y="2436365"/>
              <a:ext cx="1303375" cy="69387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120584" y="2749547"/>
              <a:ext cx="45085" cy="67945"/>
            </a:xfrm>
            <a:custGeom>
              <a:avLst/>
              <a:gdLst/>
              <a:ahLst/>
              <a:cxnLst/>
              <a:rect l="l" t="t" r="r" b="b"/>
              <a:pathLst>
                <a:path w="45085" h="67944">
                  <a:moveTo>
                    <a:pt x="22677" y="0"/>
                  </a:moveTo>
                  <a:lnTo>
                    <a:pt x="9567" y="358"/>
                  </a:lnTo>
                  <a:lnTo>
                    <a:pt x="2834" y="2868"/>
                  </a:lnTo>
                  <a:lnTo>
                    <a:pt x="354" y="9680"/>
                  </a:lnTo>
                  <a:lnTo>
                    <a:pt x="0" y="22945"/>
                  </a:lnTo>
                  <a:lnTo>
                    <a:pt x="354" y="39273"/>
                  </a:lnTo>
                  <a:lnTo>
                    <a:pt x="2834" y="53511"/>
                  </a:lnTo>
                  <a:lnTo>
                    <a:pt x="9567" y="63578"/>
                  </a:lnTo>
                  <a:lnTo>
                    <a:pt x="22677" y="67396"/>
                  </a:lnTo>
                  <a:lnTo>
                    <a:pt x="35615" y="63578"/>
                  </a:lnTo>
                  <a:lnTo>
                    <a:pt x="42259" y="53511"/>
                  </a:lnTo>
                  <a:lnTo>
                    <a:pt x="44707" y="39273"/>
                  </a:lnTo>
                  <a:lnTo>
                    <a:pt x="45057" y="22945"/>
                  </a:lnTo>
                  <a:lnTo>
                    <a:pt x="44707" y="9680"/>
                  </a:lnTo>
                  <a:lnTo>
                    <a:pt x="42259" y="2868"/>
                  </a:lnTo>
                  <a:lnTo>
                    <a:pt x="35615" y="358"/>
                  </a:lnTo>
                  <a:lnTo>
                    <a:pt x="2267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491872" y="2436365"/>
              <a:ext cx="1290320" cy="565150"/>
            </a:xfrm>
            <a:custGeom>
              <a:avLst/>
              <a:gdLst/>
              <a:ahLst/>
              <a:cxnLst/>
              <a:rect l="l" t="t" r="r" b="b"/>
              <a:pathLst>
                <a:path w="1290320" h="565150">
                  <a:moveTo>
                    <a:pt x="0" y="425764"/>
                  </a:moveTo>
                  <a:lnTo>
                    <a:pt x="4063" y="476115"/>
                  </a:lnTo>
                  <a:lnTo>
                    <a:pt x="15884" y="522621"/>
                  </a:lnTo>
                  <a:lnTo>
                    <a:pt x="34911" y="564727"/>
                  </a:lnTo>
                </a:path>
                <a:path w="1290320" h="565150">
                  <a:moveTo>
                    <a:pt x="1290246" y="129281"/>
                  </a:moveTo>
                  <a:lnTo>
                    <a:pt x="1264565" y="92057"/>
                  </a:lnTo>
                  <a:lnTo>
                    <a:pt x="1232785" y="60375"/>
                  </a:lnTo>
                  <a:lnTo>
                    <a:pt x="1195456" y="34781"/>
                  </a:lnTo>
                  <a:lnTo>
                    <a:pt x="1153133" y="15823"/>
                  </a:lnTo>
                  <a:lnTo>
                    <a:pt x="1106366" y="4046"/>
                  </a:lnTo>
                  <a:lnTo>
                    <a:pt x="1055710" y="0"/>
                  </a:lnTo>
                  <a:lnTo>
                    <a:pt x="269447" y="0"/>
                  </a:lnTo>
                  <a:lnTo>
                    <a:pt x="218791" y="4046"/>
                  </a:lnTo>
                  <a:lnTo>
                    <a:pt x="172024" y="15823"/>
                  </a:lnTo>
                  <a:lnTo>
                    <a:pt x="129700" y="34781"/>
                  </a:lnTo>
                  <a:lnTo>
                    <a:pt x="92372" y="60375"/>
                  </a:lnTo>
                  <a:lnTo>
                    <a:pt x="60591" y="92057"/>
                  </a:lnTo>
                  <a:lnTo>
                    <a:pt x="34911" y="129281"/>
                  </a:lnTo>
                  <a:lnTo>
                    <a:pt x="15884" y="171499"/>
                  </a:lnTo>
                  <a:lnTo>
                    <a:pt x="4063" y="218165"/>
                  </a:lnTo>
                  <a:lnTo>
                    <a:pt x="0" y="268731"/>
                  </a:lnTo>
                  <a:lnTo>
                    <a:pt x="0" y="425764"/>
                  </a:lnTo>
                </a:path>
              </a:pathLst>
            </a:custGeom>
            <a:ln w="448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5546907" y="2512818"/>
            <a:ext cx="1250315" cy="469265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101600" marR="5080" indent="-89535">
              <a:lnSpc>
                <a:spcPts val="1590"/>
              </a:lnSpc>
              <a:spcBef>
                <a:spcPts val="415"/>
              </a:spcBef>
            </a:pPr>
            <a:r>
              <a:rPr sz="1550" spc="15" dirty="0">
                <a:latin typeface="Times New Roman"/>
                <a:cs typeface="Times New Roman"/>
              </a:rPr>
              <a:t>Find</a:t>
            </a:r>
            <a:r>
              <a:rPr sz="1550" spc="-185" dirty="0">
                <a:latin typeface="Times New Roman"/>
                <a:cs typeface="Times New Roman"/>
              </a:rPr>
              <a:t> </a:t>
            </a:r>
            <a:r>
              <a:rPr sz="1550" spc="5" dirty="0">
                <a:latin typeface="Times New Roman"/>
                <a:cs typeface="Times New Roman"/>
              </a:rPr>
              <a:t>dependent  requirements</a:t>
            </a:r>
            <a:endParaRPr sz="1550">
              <a:latin typeface="Times New Roman"/>
              <a:cs typeface="Times New Roman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1290334" y="2637398"/>
            <a:ext cx="4224655" cy="2016125"/>
            <a:chOff x="1290334" y="2637398"/>
            <a:chExt cx="4224655" cy="2016125"/>
          </a:xfrm>
        </p:grpSpPr>
        <p:sp>
          <p:nvSpPr>
            <p:cNvPr id="30" name="object 30"/>
            <p:cNvSpPr/>
            <p:nvPr/>
          </p:nvSpPr>
          <p:spPr>
            <a:xfrm>
              <a:off x="5222425" y="2659940"/>
              <a:ext cx="269875" cy="157480"/>
            </a:xfrm>
            <a:custGeom>
              <a:avLst/>
              <a:gdLst/>
              <a:ahLst/>
              <a:cxnLst/>
              <a:rect l="l" t="t" r="r" b="b"/>
              <a:pathLst>
                <a:path w="269875" h="157480">
                  <a:moveTo>
                    <a:pt x="0" y="0"/>
                  </a:moveTo>
                  <a:lnTo>
                    <a:pt x="45057" y="67396"/>
                  </a:lnTo>
                  <a:lnTo>
                    <a:pt x="0" y="157002"/>
                  </a:lnTo>
                  <a:lnTo>
                    <a:pt x="269447" y="673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5222425" y="2659940"/>
              <a:ext cx="269875" cy="157480"/>
            </a:xfrm>
            <a:custGeom>
              <a:avLst/>
              <a:gdLst/>
              <a:ahLst/>
              <a:cxnLst/>
              <a:rect l="l" t="t" r="r" b="b"/>
              <a:pathLst>
                <a:path w="269875" h="157480">
                  <a:moveTo>
                    <a:pt x="45057" y="67396"/>
                  </a:moveTo>
                  <a:lnTo>
                    <a:pt x="0" y="0"/>
                  </a:lnTo>
                  <a:lnTo>
                    <a:pt x="269447" y="67396"/>
                  </a:lnTo>
                  <a:lnTo>
                    <a:pt x="0" y="157002"/>
                  </a:lnTo>
                  <a:lnTo>
                    <a:pt x="45057" y="67396"/>
                  </a:lnTo>
                </a:path>
              </a:pathLst>
            </a:custGeom>
            <a:ln w="446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795426" y="2727337"/>
              <a:ext cx="472440" cy="0"/>
            </a:xfrm>
            <a:custGeom>
              <a:avLst/>
              <a:gdLst/>
              <a:ahLst/>
              <a:cxnLst/>
              <a:rect l="l" t="t" r="r" b="b"/>
              <a:pathLst>
                <a:path w="472439">
                  <a:moveTo>
                    <a:pt x="0" y="0"/>
                  </a:moveTo>
                  <a:lnTo>
                    <a:pt x="472055" y="0"/>
                  </a:lnTo>
                </a:path>
              </a:pathLst>
            </a:custGeom>
            <a:ln w="222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470536" y="4026428"/>
              <a:ext cx="1280795" cy="626745"/>
            </a:xfrm>
            <a:custGeom>
              <a:avLst/>
              <a:gdLst/>
              <a:ahLst/>
              <a:cxnLst/>
              <a:rect l="l" t="t" r="r" b="b"/>
              <a:pathLst>
                <a:path w="1280795" h="626745">
                  <a:moveTo>
                    <a:pt x="1011160" y="0"/>
                  </a:moveTo>
                  <a:lnTo>
                    <a:pt x="269567" y="0"/>
                  </a:lnTo>
                  <a:lnTo>
                    <a:pt x="218875" y="4050"/>
                  </a:lnTo>
                  <a:lnTo>
                    <a:pt x="172080" y="15838"/>
                  </a:lnTo>
                  <a:lnTo>
                    <a:pt x="129736" y="34812"/>
                  </a:lnTo>
                  <a:lnTo>
                    <a:pt x="92392" y="60424"/>
                  </a:lnTo>
                  <a:lnTo>
                    <a:pt x="60602" y="92126"/>
                  </a:lnTo>
                  <a:lnTo>
                    <a:pt x="34916" y="129368"/>
                  </a:lnTo>
                  <a:lnTo>
                    <a:pt x="15886" y="171602"/>
                  </a:lnTo>
                  <a:lnTo>
                    <a:pt x="4063" y="218279"/>
                  </a:lnTo>
                  <a:lnTo>
                    <a:pt x="0" y="268849"/>
                  </a:lnTo>
                  <a:lnTo>
                    <a:pt x="0" y="358485"/>
                  </a:lnTo>
                  <a:lnTo>
                    <a:pt x="4063" y="408837"/>
                  </a:lnTo>
                  <a:lnTo>
                    <a:pt x="15886" y="455343"/>
                  </a:lnTo>
                  <a:lnTo>
                    <a:pt x="34916" y="497449"/>
                  </a:lnTo>
                  <a:lnTo>
                    <a:pt x="60602" y="534599"/>
                  </a:lnTo>
                  <a:lnTo>
                    <a:pt x="92392" y="566239"/>
                  </a:lnTo>
                  <a:lnTo>
                    <a:pt x="129736" y="591814"/>
                  </a:lnTo>
                  <a:lnTo>
                    <a:pt x="172080" y="610769"/>
                  </a:lnTo>
                  <a:lnTo>
                    <a:pt x="218875" y="622549"/>
                  </a:lnTo>
                  <a:lnTo>
                    <a:pt x="269567" y="626599"/>
                  </a:lnTo>
                  <a:lnTo>
                    <a:pt x="1011160" y="626599"/>
                  </a:lnTo>
                  <a:lnTo>
                    <a:pt x="1061852" y="622549"/>
                  </a:lnTo>
                  <a:lnTo>
                    <a:pt x="1108646" y="610769"/>
                  </a:lnTo>
                  <a:lnTo>
                    <a:pt x="1150991" y="591814"/>
                  </a:lnTo>
                  <a:lnTo>
                    <a:pt x="1188334" y="566239"/>
                  </a:lnTo>
                  <a:lnTo>
                    <a:pt x="1220124" y="534599"/>
                  </a:lnTo>
                  <a:lnTo>
                    <a:pt x="1245811" y="497449"/>
                  </a:lnTo>
                  <a:lnTo>
                    <a:pt x="1264841" y="455343"/>
                  </a:lnTo>
                  <a:lnTo>
                    <a:pt x="1276663" y="408837"/>
                  </a:lnTo>
                  <a:lnTo>
                    <a:pt x="1280727" y="358485"/>
                  </a:lnTo>
                  <a:lnTo>
                    <a:pt x="1280727" y="268849"/>
                  </a:lnTo>
                  <a:lnTo>
                    <a:pt x="1276663" y="218279"/>
                  </a:lnTo>
                  <a:lnTo>
                    <a:pt x="1264841" y="171602"/>
                  </a:lnTo>
                  <a:lnTo>
                    <a:pt x="1245811" y="129368"/>
                  </a:lnTo>
                  <a:lnTo>
                    <a:pt x="1220124" y="92126"/>
                  </a:lnTo>
                  <a:lnTo>
                    <a:pt x="1188334" y="60424"/>
                  </a:lnTo>
                  <a:lnTo>
                    <a:pt x="1150991" y="34812"/>
                  </a:lnTo>
                  <a:lnTo>
                    <a:pt x="1108646" y="15838"/>
                  </a:lnTo>
                  <a:lnTo>
                    <a:pt x="1061852" y="4050"/>
                  </a:lnTo>
                  <a:lnTo>
                    <a:pt x="1011160" y="0"/>
                  </a:lnTo>
                  <a:close/>
                </a:path>
              </a:pathLst>
            </a:custGeom>
            <a:solidFill>
              <a:srgbClr val="99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470536" y="4026428"/>
              <a:ext cx="1268730" cy="478155"/>
            </a:xfrm>
            <a:custGeom>
              <a:avLst/>
              <a:gdLst/>
              <a:ahLst/>
              <a:cxnLst/>
              <a:rect l="l" t="t" r="r" b="b"/>
              <a:pathLst>
                <a:path w="1268730" h="478154">
                  <a:moveTo>
                    <a:pt x="0" y="380696"/>
                  </a:moveTo>
                  <a:lnTo>
                    <a:pt x="4063" y="431080"/>
                  </a:lnTo>
                  <a:lnTo>
                    <a:pt x="15886" y="477658"/>
                  </a:lnTo>
                </a:path>
                <a:path w="1268730" h="478154">
                  <a:moveTo>
                    <a:pt x="1268211" y="129368"/>
                  </a:moveTo>
                  <a:lnTo>
                    <a:pt x="1242450" y="92126"/>
                  </a:lnTo>
                  <a:lnTo>
                    <a:pt x="1210603" y="60424"/>
                  </a:lnTo>
                  <a:lnTo>
                    <a:pt x="1173240" y="34812"/>
                  </a:lnTo>
                  <a:lnTo>
                    <a:pt x="1130930" y="15838"/>
                  </a:lnTo>
                  <a:lnTo>
                    <a:pt x="1084243" y="4050"/>
                  </a:lnTo>
                  <a:lnTo>
                    <a:pt x="1033748" y="0"/>
                  </a:lnTo>
                  <a:lnTo>
                    <a:pt x="269567" y="0"/>
                  </a:lnTo>
                  <a:lnTo>
                    <a:pt x="218875" y="4050"/>
                  </a:lnTo>
                  <a:lnTo>
                    <a:pt x="172080" y="15838"/>
                  </a:lnTo>
                  <a:lnTo>
                    <a:pt x="129736" y="34812"/>
                  </a:lnTo>
                  <a:lnTo>
                    <a:pt x="92392" y="60424"/>
                  </a:lnTo>
                  <a:lnTo>
                    <a:pt x="60602" y="92126"/>
                  </a:lnTo>
                  <a:lnTo>
                    <a:pt x="34916" y="129368"/>
                  </a:lnTo>
                  <a:lnTo>
                    <a:pt x="15886" y="171602"/>
                  </a:lnTo>
                  <a:lnTo>
                    <a:pt x="4063" y="218279"/>
                  </a:lnTo>
                  <a:lnTo>
                    <a:pt x="0" y="268849"/>
                  </a:lnTo>
                  <a:lnTo>
                    <a:pt x="0" y="380696"/>
                  </a:lnTo>
                </a:path>
              </a:pathLst>
            </a:custGeom>
            <a:ln w="44848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313194" y="3914581"/>
              <a:ext cx="1325880" cy="694055"/>
            </a:xfrm>
            <a:custGeom>
              <a:avLst/>
              <a:gdLst/>
              <a:ahLst/>
              <a:cxnLst/>
              <a:rect l="l" t="t" r="r" b="b"/>
              <a:pathLst>
                <a:path w="1325880" h="694054">
                  <a:moveTo>
                    <a:pt x="1100767" y="671785"/>
                  </a:moveTo>
                  <a:lnTo>
                    <a:pt x="225106" y="671785"/>
                  </a:lnTo>
                  <a:lnTo>
                    <a:pt x="225106" y="693996"/>
                  </a:lnTo>
                  <a:lnTo>
                    <a:pt x="1100767" y="693996"/>
                  </a:lnTo>
                  <a:lnTo>
                    <a:pt x="1100767" y="671785"/>
                  </a:lnTo>
                  <a:close/>
                </a:path>
                <a:path w="1325880" h="694054">
                  <a:moveTo>
                    <a:pt x="1145913" y="648839"/>
                  </a:moveTo>
                  <a:lnTo>
                    <a:pt x="179930" y="648839"/>
                  </a:lnTo>
                  <a:lnTo>
                    <a:pt x="179930" y="671785"/>
                  </a:lnTo>
                  <a:lnTo>
                    <a:pt x="1145913" y="671785"/>
                  </a:lnTo>
                  <a:lnTo>
                    <a:pt x="1145913" y="648839"/>
                  </a:lnTo>
                  <a:close/>
                </a:path>
                <a:path w="1325880" h="694054">
                  <a:moveTo>
                    <a:pt x="1191090" y="626599"/>
                  </a:moveTo>
                  <a:lnTo>
                    <a:pt x="134753" y="626599"/>
                  </a:lnTo>
                  <a:lnTo>
                    <a:pt x="134753" y="648839"/>
                  </a:lnTo>
                  <a:lnTo>
                    <a:pt x="1191090" y="648839"/>
                  </a:lnTo>
                  <a:lnTo>
                    <a:pt x="1191090" y="626599"/>
                  </a:lnTo>
                  <a:close/>
                </a:path>
                <a:path w="1325880" h="694054">
                  <a:moveTo>
                    <a:pt x="1235521" y="604389"/>
                  </a:moveTo>
                  <a:lnTo>
                    <a:pt x="90323" y="604389"/>
                  </a:lnTo>
                  <a:lnTo>
                    <a:pt x="90323" y="626599"/>
                  </a:lnTo>
                  <a:lnTo>
                    <a:pt x="1235521" y="626599"/>
                  </a:lnTo>
                  <a:lnTo>
                    <a:pt x="1235521" y="604389"/>
                  </a:lnTo>
                  <a:close/>
                </a:path>
                <a:path w="1325880" h="694054">
                  <a:moveTo>
                    <a:pt x="1258109" y="582149"/>
                  </a:moveTo>
                  <a:lnTo>
                    <a:pt x="67734" y="582149"/>
                  </a:lnTo>
                  <a:lnTo>
                    <a:pt x="67734" y="604389"/>
                  </a:lnTo>
                  <a:lnTo>
                    <a:pt x="1258109" y="604389"/>
                  </a:lnTo>
                  <a:lnTo>
                    <a:pt x="1258109" y="582149"/>
                  </a:lnTo>
                  <a:close/>
                </a:path>
                <a:path w="1325880" h="694054">
                  <a:moveTo>
                    <a:pt x="1280697" y="559233"/>
                  </a:moveTo>
                  <a:lnTo>
                    <a:pt x="45176" y="559233"/>
                  </a:lnTo>
                  <a:lnTo>
                    <a:pt x="45176" y="582149"/>
                  </a:lnTo>
                  <a:lnTo>
                    <a:pt x="1280697" y="582149"/>
                  </a:lnTo>
                  <a:lnTo>
                    <a:pt x="1280697" y="559233"/>
                  </a:lnTo>
                  <a:close/>
                </a:path>
                <a:path w="1325880" h="694054">
                  <a:moveTo>
                    <a:pt x="1303285" y="134086"/>
                  </a:moveTo>
                  <a:lnTo>
                    <a:pt x="45176" y="134086"/>
                  </a:lnTo>
                  <a:lnTo>
                    <a:pt x="45176" y="156296"/>
                  </a:lnTo>
                  <a:lnTo>
                    <a:pt x="22588" y="156296"/>
                  </a:lnTo>
                  <a:lnTo>
                    <a:pt x="22588" y="245903"/>
                  </a:lnTo>
                  <a:lnTo>
                    <a:pt x="0" y="245903"/>
                  </a:lnTo>
                  <a:lnTo>
                    <a:pt x="0" y="470332"/>
                  </a:lnTo>
                  <a:lnTo>
                    <a:pt x="22588" y="470332"/>
                  </a:lnTo>
                  <a:lnTo>
                    <a:pt x="22588" y="559233"/>
                  </a:lnTo>
                  <a:lnTo>
                    <a:pt x="1303285" y="559233"/>
                  </a:lnTo>
                  <a:lnTo>
                    <a:pt x="1303285" y="514782"/>
                  </a:lnTo>
                  <a:lnTo>
                    <a:pt x="1323144" y="514782"/>
                  </a:lnTo>
                  <a:lnTo>
                    <a:pt x="1325874" y="504185"/>
                  </a:lnTo>
                  <a:lnTo>
                    <a:pt x="1303285" y="134086"/>
                  </a:lnTo>
                  <a:close/>
                </a:path>
                <a:path w="1325880" h="694054">
                  <a:moveTo>
                    <a:pt x="1280697" y="111846"/>
                  </a:moveTo>
                  <a:lnTo>
                    <a:pt x="67734" y="111846"/>
                  </a:lnTo>
                  <a:lnTo>
                    <a:pt x="67734" y="134086"/>
                  </a:lnTo>
                  <a:lnTo>
                    <a:pt x="1280697" y="134086"/>
                  </a:lnTo>
                  <a:lnTo>
                    <a:pt x="1280697" y="111846"/>
                  </a:lnTo>
                  <a:close/>
                </a:path>
                <a:path w="1325880" h="694054">
                  <a:moveTo>
                    <a:pt x="1235521" y="66690"/>
                  </a:moveTo>
                  <a:lnTo>
                    <a:pt x="90323" y="66690"/>
                  </a:lnTo>
                  <a:lnTo>
                    <a:pt x="90323" y="111846"/>
                  </a:lnTo>
                  <a:lnTo>
                    <a:pt x="1258109" y="111846"/>
                  </a:lnTo>
                  <a:lnTo>
                    <a:pt x="1258109" y="89636"/>
                  </a:lnTo>
                  <a:lnTo>
                    <a:pt x="1235521" y="89636"/>
                  </a:lnTo>
                  <a:lnTo>
                    <a:pt x="1235521" y="66690"/>
                  </a:lnTo>
                  <a:close/>
                </a:path>
                <a:path w="1325880" h="694054">
                  <a:moveTo>
                    <a:pt x="1191090" y="44450"/>
                  </a:moveTo>
                  <a:lnTo>
                    <a:pt x="157341" y="44450"/>
                  </a:lnTo>
                  <a:lnTo>
                    <a:pt x="157341" y="66690"/>
                  </a:lnTo>
                  <a:lnTo>
                    <a:pt x="1191090" y="66690"/>
                  </a:lnTo>
                  <a:lnTo>
                    <a:pt x="1191090" y="44450"/>
                  </a:lnTo>
                  <a:close/>
                </a:path>
                <a:path w="1325880" h="694054">
                  <a:moveTo>
                    <a:pt x="1123355" y="22239"/>
                  </a:moveTo>
                  <a:lnTo>
                    <a:pt x="225106" y="22239"/>
                  </a:lnTo>
                  <a:lnTo>
                    <a:pt x="225106" y="44450"/>
                  </a:lnTo>
                  <a:lnTo>
                    <a:pt x="1123355" y="44450"/>
                  </a:lnTo>
                  <a:lnTo>
                    <a:pt x="1123355" y="22239"/>
                  </a:lnTo>
                  <a:close/>
                </a:path>
                <a:path w="1325880" h="694054">
                  <a:moveTo>
                    <a:pt x="1056306" y="0"/>
                  </a:moveTo>
                  <a:lnTo>
                    <a:pt x="269537" y="0"/>
                  </a:lnTo>
                  <a:lnTo>
                    <a:pt x="269537" y="22239"/>
                  </a:lnTo>
                  <a:lnTo>
                    <a:pt x="1056306" y="22239"/>
                  </a:lnTo>
                  <a:lnTo>
                    <a:pt x="105630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313194" y="3914581"/>
              <a:ext cx="1303285" cy="69399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942621" y="4205671"/>
              <a:ext cx="44450" cy="66675"/>
            </a:xfrm>
            <a:custGeom>
              <a:avLst/>
              <a:gdLst/>
              <a:ahLst/>
              <a:cxnLst/>
              <a:rect l="l" t="t" r="r" b="b"/>
              <a:pathLst>
                <a:path w="44450" h="66675">
                  <a:moveTo>
                    <a:pt x="21842" y="0"/>
                  </a:moveTo>
                  <a:lnTo>
                    <a:pt x="9214" y="347"/>
                  </a:lnTo>
                  <a:lnTo>
                    <a:pt x="2730" y="2776"/>
                  </a:lnTo>
                  <a:lnTo>
                    <a:pt x="341" y="9370"/>
                  </a:lnTo>
                  <a:lnTo>
                    <a:pt x="0" y="22210"/>
                  </a:lnTo>
                  <a:lnTo>
                    <a:pt x="341" y="38538"/>
                  </a:lnTo>
                  <a:lnTo>
                    <a:pt x="2730" y="52775"/>
                  </a:lnTo>
                  <a:lnTo>
                    <a:pt x="9214" y="62842"/>
                  </a:lnTo>
                  <a:lnTo>
                    <a:pt x="21842" y="66660"/>
                  </a:lnTo>
                  <a:lnTo>
                    <a:pt x="34901" y="62842"/>
                  </a:lnTo>
                  <a:lnTo>
                    <a:pt x="41607" y="52775"/>
                  </a:lnTo>
                  <a:lnTo>
                    <a:pt x="44077" y="38538"/>
                  </a:lnTo>
                  <a:lnTo>
                    <a:pt x="44430" y="22210"/>
                  </a:lnTo>
                  <a:lnTo>
                    <a:pt x="44077" y="9370"/>
                  </a:lnTo>
                  <a:lnTo>
                    <a:pt x="41607" y="2776"/>
                  </a:lnTo>
                  <a:lnTo>
                    <a:pt x="34901" y="347"/>
                  </a:lnTo>
                  <a:lnTo>
                    <a:pt x="2184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313194" y="3914582"/>
              <a:ext cx="1290955" cy="522605"/>
            </a:xfrm>
            <a:custGeom>
              <a:avLst/>
              <a:gdLst/>
              <a:ahLst/>
              <a:cxnLst/>
              <a:rect l="l" t="t" r="r" b="b"/>
              <a:pathLst>
                <a:path w="1290955" h="522604">
                  <a:moveTo>
                    <a:pt x="0" y="425146"/>
                  </a:moveTo>
                  <a:lnTo>
                    <a:pt x="4063" y="475716"/>
                  </a:lnTo>
                  <a:lnTo>
                    <a:pt x="15885" y="522393"/>
                  </a:lnTo>
                </a:path>
                <a:path w="1290955" h="522604">
                  <a:moveTo>
                    <a:pt x="1290798" y="129159"/>
                  </a:moveTo>
                  <a:lnTo>
                    <a:pt x="1265035" y="92005"/>
                  </a:lnTo>
                  <a:lnTo>
                    <a:pt x="1233186" y="60362"/>
                  </a:lnTo>
                  <a:lnTo>
                    <a:pt x="1195819" y="34786"/>
                  </a:lnTo>
                  <a:lnTo>
                    <a:pt x="1153504" y="15830"/>
                  </a:lnTo>
                  <a:lnTo>
                    <a:pt x="1106810" y="4050"/>
                  </a:lnTo>
                  <a:lnTo>
                    <a:pt x="1056306" y="0"/>
                  </a:lnTo>
                  <a:lnTo>
                    <a:pt x="269537" y="0"/>
                  </a:lnTo>
                  <a:lnTo>
                    <a:pt x="218854" y="4050"/>
                  </a:lnTo>
                  <a:lnTo>
                    <a:pt x="172066" y="15830"/>
                  </a:lnTo>
                  <a:lnTo>
                    <a:pt x="129727" y="34786"/>
                  </a:lnTo>
                  <a:lnTo>
                    <a:pt x="92387" y="60362"/>
                  </a:lnTo>
                  <a:lnTo>
                    <a:pt x="60599" y="92005"/>
                  </a:lnTo>
                  <a:lnTo>
                    <a:pt x="34915" y="129159"/>
                  </a:lnTo>
                  <a:lnTo>
                    <a:pt x="15885" y="171270"/>
                  </a:lnTo>
                  <a:lnTo>
                    <a:pt x="4063" y="217783"/>
                  </a:lnTo>
                  <a:lnTo>
                    <a:pt x="0" y="268143"/>
                  </a:lnTo>
                  <a:lnTo>
                    <a:pt x="0" y="425146"/>
                  </a:lnTo>
                </a:path>
              </a:pathLst>
            </a:custGeom>
            <a:ln w="448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1480424" y="3923757"/>
            <a:ext cx="1071245" cy="670560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12700" marR="5080" indent="10160" algn="ctr">
              <a:lnSpc>
                <a:spcPts val="1590"/>
              </a:lnSpc>
              <a:spcBef>
                <a:spcPts val="415"/>
              </a:spcBef>
            </a:pPr>
            <a:r>
              <a:rPr sz="1550" spc="15" dirty="0">
                <a:latin typeface="Times New Roman"/>
                <a:cs typeface="Times New Roman"/>
              </a:rPr>
              <a:t>Propose  </a:t>
            </a:r>
            <a:r>
              <a:rPr sz="1550" spc="10" dirty="0">
                <a:latin typeface="Times New Roman"/>
                <a:cs typeface="Times New Roman"/>
              </a:rPr>
              <a:t>r</a:t>
            </a:r>
            <a:r>
              <a:rPr sz="1550" spc="20" dirty="0">
                <a:latin typeface="Times New Roman"/>
                <a:cs typeface="Times New Roman"/>
              </a:rPr>
              <a:t>e</a:t>
            </a:r>
            <a:r>
              <a:rPr sz="1550" spc="-75" dirty="0">
                <a:latin typeface="Times New Roman"/>
                <a:cs typeface="Times New Roman"/>
              </a:rPr>
              <a:t>q</a:t>
            </a:r>
            <a:r>
              <a:rPr sz="1550" spc="105" dirty="0">
                <a:latin typeface="Times New Roman"/>
                <a:cs typeface="Times New Roman"/>
              </a:rPr>
              <a:t>u</a:t>
            </a:r>
            <a:r>
              <a:rPr sz="1550" spc="-80" dirty="0">
                <a:latin typeface="Times New Roman"/>
                <a:cs typeface="Times New Roman"/>
              </a:rPr>
              <a:t>i</a:t>
            </a:r>
            <a:r>
              <a:rPr sz="1550" spc="10" dirty="0">
                <a:latin typeface="Times New Roman"/>
                <a:cs typeface="Times New Roman"/>
              </a:rPr>
              <a:t>r</a:t>
            </a:r>
            <a:r>
              <a:rPr sz="1550" spc="20" dirty="0">
                <a:latin typeface="Times New Roman"/>
                <a:cs typeface="Times New Roman"/>
              </a:rPr>
              <a:t>e</a:t>
            </a:r>
            <a:r>
              <a:rPr sz="1550" spc="30" dirty="0">
                <a:latin typeface="Times New Roman"/>
                <a:cs typeface="Times New Roman"/>
              </a:rPr>
              <a:t>m</a:t>
            </a:r>
            <a:r>
              <a:rPr sz="1550" spc="15" dirty="0">
                <a:latin typeface="Times New Roman"/>
                <a:cs typeface="Times New Roman"/>
              </a:rPr>
              <a:t>e</a:t>
            </a:r>
            <a:r>
              <a:rPr sz="1550" spc="105" dirty="0">
                <a:latin typeface="Times New Roman"/>
                <a:cs typeface="Times New Roman"/>
              </a:rPr>
              <a:t>n</a:t>
            </a:r>
            <a:r>
              <a:rPr sz="1550" spc="-80" dirty="0">
                <a:latin typeface="Times New Roman"/>
                <a:cs typeface="Times New Roman"/>
              </a:rPr>
              <a:t>t</a:t>
            </a:r>
            <a:r>
              <a:rPr sz="1550" spc="15" dirty="0">
                <a:latin typeface="Times New Roman"/>
                <a:cs typeface="Times New Roman"/>
              </a:rPr>
              <a:t>s  </a:t>
            </a:r>
            <a:r>
              <a:rPr sz="1550" spc="5" dirty="0">
                <a:latin typeface="Times New Roman"/>
                <a:cs typeface="Times New Roman"/>
              </a:rPr>
              <a:t>changes</a:t>
            </a:r>
            <a:endParaRPr sz="1550">
              <a:latin typeface="Times New Roman"/>
              <a:cs typeface="Times New Roman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3469190" y="3892039"/>
            <a:ext cx="3618229" cy="784225"/>
            <a:chOff x="3469190" y="3892039"/>
            <a:chExt cx="3618229" cy="784225"/>
          </a:xfrm>
        </p:grpSpPr>
        <p:sp>
          <p:nvSpPr>
            <p:cNvPr id="41" name="object 41"/>
            <p:cNvSpPr/>
            <p:nvPr/>
          </p:nvSpPr>
          <p:spPr>
            <a:xfrm>
              <a:off x="5806675" y="4026428"/>
              <a:ext cx="1280795" cy="626745"/>
            </a:xfrm>
            <a:custGeom>
              <a:avLst/>
              <a:gdLst/>
              <a:ahLst/>
              <a:cxnLst/>
              <a:rect l="l" t="t" r="r" b="b"/>
              <a:pathLst>
                <a:path w="1280795" h="626745">
                  <a:moveTo>
                    <a:pt x="1010354" y="0"/>
                  </a:moveTo>
                  <a:lnTo>
                    <a:pt x="269447" y="0"/>
                  </a:lnTo>
                  <a:lnTo>
                    <a:pt x="218791" y="4050"/>
                  </a:lnTo>
                  <a:lnTo>
                    <a:pt x="172024" y="15838"/>
                  </a:lnTo>
                  <a:lnTo>
                    <a:pt x="129700" y="34812"/>
                  </a:lnTo>
                  <a:lnTo>
                    <a:pt x="92372" y="60424"/>
                  </a:lnTo>
                  <a:lnTo>
                    <a:pt x="60591" y="92126"/>
                  </a:lnTo>
                  <a:lnTo>
                    <a:pt x="34911" y="129368"/>
                  </a:lnTo>
                  <a:lnTo>
                    <a:pt x="15884" y="171602"/>
                  </a:lnTo>
                  <a:lnTo>
                    <a:pt x="4063" y="218279"/>
                  </a:lnTo>
                  <a:lnTo>
                    <a:pt x="0" y="268849"/>
                  </a:lnTo>
                  <a:lnTo>
                    <a:pt x="0" y="358485"/>
                  </a:lnTo>
                  <a:lnTo>
                    <a:pt x="4063" y="408837"/>
                  </a:lnTo>
                  <a:lnTo>
                    <a:pt x="15884" y="455343"/>
                  </a:lnTo>
                  <a:lnTo>
                    <a:pt x="34911" y="497449"/>
                  </a:lnTo>
                  <a:lnTo>
                    <a:pt x="60591" y="534599"/>
                  </a:lnTo>
                  <a:lnTo>
                    <a:pt x="92372" y="566239"/>
                  </a:lnTo>
                  <a:lnTo>
                    <a:pt x="129700" y="591814"/>
                  </a:lnTo>
                  <a:lnTo>
                    <a:pt x="172024" y="610769"/>
                  </a:lnTo>
                  <a:lnTo>
                    <a:pt x="218791" y="622549"/>
                  </a:lnTo>
                  <a:lnTo>
                    <a:pt x="269447" y="626599"/>
                  </a:lnTo>
                  <a:lnTo>
                    <a:pt x="1010354" y="626599"/>
                  </a:lnTo>
                  <a:lnTo>
                    <a:pt x="1061041" y="622549"/>
                  </a:lnTo>
                  <a:lnTo>
                    <a:pt x="1107890" y="610769"/>
                  </a:lnTo>
                  <a:lnTo>
                    <a:pt x="1150333" y="591814"/>
                  </a:lnTo>
                  <a:lnTo>
                    <a:pt x="1187803" y="566239"/>
                  </a:lnTo>
                  <a:lnTo>
                    <a:pt x="1219732" y="534599"/>
                  </a:lnTo>
                  <a:lnTo>
                    <a:pt x="1245553" y="497449"/>
                  </a:lnTo>
                  <a:lnTo>
                    <a:pt x="1264699" y="455343"/>
                  </a:lnTo>
                  <a:lnTo>
                    <a:pt x="1276603" y="408837"/>
                  </a:lnTo>
                  <a:lnTo>
                    <a:pt x="1280697" y="358485"/>
                  </a:lnTo>
                  <a:lnTo>
                    <a:pt x="1280697" y="268849"/>
                  </a:lnTo>
                  <a:lnTo>
                    <a:pt x="1276603" y="218279"/>
                  </a:lnTo>
                  <a:lnTo>
                    <a:pt x="1264699" y="171602"/>
                  </a:lnTo>
                  <a:lnTo>
                    <a:pt x="1245553" y="129368"/>
                  </a:lnTo>
                  <a:lnTo>
                    <a:pt x="1219732" y="92126"/>
                  </a:lnTo>
                  <a:lnTo>
                    <a:pt x="1187803" y="60424"/>
                  </a:lnTo>
                  <a:lnTo>
                    <a:pt x="1150333" y="34812"/>
                  </a:lnTo>
                  <a:lnTo>
                    <a:pt x="1107890" y="15838"/>
                  </a:lnTo>
                  <a:lnTo>
                    <a:pt x="1061041" y="4050"/>
                  </a:lnTo>
                  <a:lnTo>
                    <a:pt x="1010354" y="0"/>
                  </a:lnTo>
                  <a:close/>
                </a:path>
              </a:pathLst>
            </a:custGeom>
            <a:solidFill>
              <a:srgbClr val="99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5806675" y="4026428"/>
              <a:ext cx="1210310" cy="614680"/>
            </a:xfrm>
            <a:custGeom>
              <a:avLst/>
              <a:gdLst/>
              <a:ahLst/>
              <a:cxnLst/>
              <a:rect l="l" t="t" r="r" b="b"/>
              <a:pathLst>
                <a:path w="1210309" h="614679">
                  <a:moveTo>
                    <a:pt x="0" y="380696"/>
                  </a:moveTo>
                  <a:lnTo>
                    <a:pt x="4063" y="431080"/>
                  </a:lnTo>
                  <a:lnTo>
                    <a:pt x="15884" y="477658"/>
                  </a:lnTo>
                  <a:lnTo>
                    <a:pt x="34911" y="519863"/>
                  </a:lnTo>
                  <a:lnTo>
                    <a:pt x="60591" y="557128"/>
                  </a:lnTo>
                  <a:lnTo>
                    <a:pt x="92372" y="588888"/>
                  </a:lnTo>
                  <a:lnTo>
                    <a:pt x="129700" y="614576"/>
                  </a:lnTo>
                </a:path>
                <a:path w="1210309" h="614679">
                  <a:moveTo>
                    <a:pt x="1210107" y="60424"/>
                  </a:moveTo>
                  <a:lnTo>
                    <a:pt x="1172779" y="34812"/>
                  </a:lnTo>
                  <a:lnTo>
                    <a:pt x="1130455" y="15838"/>
                  </a:lnTo>
                  <a:lnTo>
                    <a:pt x="1083688" y="4050"/>
                  </a:lnTo>
                  <a:lnTo>
                    <a:pt x="1033032" y="0"/>
                  </a:lnTo>
                  <a:lnTo>
                    <a:pt x="269447" y="0"/>
                  </a:lnTo>
                  <a:lnTo>
                    <a:pt x="218791" y="4050"/>
                  </a:lnTo>
                  <a:lnTo>
                    <a:pt x="172024" y="15838"/>
                  </a:lnTo>
                  <a:lnTo>
                    <a:pt x="129700" y="34812"/>
                  </a:lnTo>
                  <a:lnTo>
                    <a:pt x="92372" y="60424"/>
                  </a:lnTo>
                  <a:lnTo>
                    <a:pt x="60591" y="92126"/>
                  </a:lnTo>
                  <a:lnTo>
                    <a:pt x="34911" y="129368"/>
                  </a:lnTo>
                  <a:lnTo>
                    <a:pt x="15884" y="171602"/>
                  </a:lnTo>
                  <a:lnTo>
                    <a:pt x="4063" y="218279"/>
                  </a:lnTo>
                  <a:lnTo>
                    <a:pt x="0" y="268849"/>
                  </a:lnTo>
                  <a:lnTo>
                    <a:pt x="0" y="380696"/>
                  </a:lnTo>
                </a:path>
              </a:pathLst>
            </a:custGeom>
            <a:ln w="44848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5649125" y="3914582"/>
              <a:ext cx="1325245" cy="694055"/>
            </a:xfrm>
            <a:custGeom>
              <a:avLst/>
              <a:gdLst/>
              <a:ahLst/>
              <a:cxnLst/>
              <a:rect l="l" t="t" r="r" b="b"/>
              <a:pathLst>
                <a:path w="1325245" h="694054">
                  <a:moveTo>
                    <a:pt x="1100767" y="671785"/>
                  </a:moveTo>
                  <a:lnTo>
                    <a:pt x="224390" y="671785"/>
                  </a:lnTo>
                  <a:lnTo>
                    <a:pt x="224390" y="693996"/>
                  </a:lnTo>
                  <a:lnTo>
                    <a:pt x="1100767" y="693996"/>
                  </a:lnTo>
                  <a:lnTo>
                    <a:pt x="1100767" y="671785"/>
                  </a:lnTo>
                  <a:close/>
                </a:path>
                <a:path w="1325245" h="694054">
                  <a:moveTo>
                    <a:pt x="1146122" y="648839"/>
                  </a:moveTo>
                  <a:lnTo>
                    <a:pt x="179930" y="648839"/>
                  </a:lnTo>
                  <a:lnTo>
                    <a:pt x="179930" y="671785"/>
                  </a:lnTo>
                  <a:lnTo>
                    <a:pt x="1146122" y="671785"/>
                  </a:lnTo>
                  <a:lnTo>
                    <a:pt x="1146122" y="648839"/>
                  </a:lnTo>
                  <a:close/>
                </a:path>
                <a:path w="1325245" h="694054">
                  <a:moveTo>
                    <a:pt x="1190583" y="626599"/>
                  </a:moveTo>
                  <a:lnTo>
                    <a:pt x="134873" y="626599"/>
                  </a:lnTo>
                  <a:lnTo>
                    <a:pt x="134873" y="648839"/>
                  </a:lnTo>
                  <a:lnTo>
                    <a:pt x="1190583" y="648839"/>
                  </a:lnTo>
                  <a:lnTo>
                    <a:pt x="1190583" y="626599"/>
                  </a:lnTo>
                  <a:close/>
                </a:path>
                <a:path w="1325245" h="694054">
                  <a:moveTo>
                    <a:pt x="1235640" y="604389"/>
                  </a:moveTo>
                  <a:lnTo>
                    <a:pt x="89815" y="604389"/>
                  </a:lnTo>
                  <a:lnTo>
                    <a:pt x="89815" y="626599"/>
                  </a:lnTo>
                  <a:lnTo>
                    <a:pt x="1235640" y="626599"/>
                  </a:lnTo>
                  <a:lnTo>
                    <a:pt x="1235640" y="604389"/>
                  </a:lnTo>
                  <a:close/>
                </a:path>
                <a:path w="1325245" h="694054">
                  <a:moveTo>
                    <a:pt x="1258318" y="582149"/>
                  </a:moveTo>
                  <a:lnTo>
                    <a:pt x="67138" y="582149"/>
                  </a:lnTo>
                  <a:lnTo>
                    <a:pt x="67138" y="604389"/>
                  </a:lnTo>
                  <a:lnTo>
                    <a:pt x="1258318" y="604389"/>
                  </a:lnTo>
                  <a:lnTo>
                    <a:pt x="1258318" y="582149"/>
                  </a:lnTo>
                  <a:close/>
                </a:path>
                <a:path w="1325245" h="694054">
                  <a:moveTo>
                    <a:pt x="1280697" y="559233"/>
                  </a:moveTo>
                  <a:lnTo>
                    <a:pt x="45355" y="559233"/>
                  </a:lnTo>
                  <a:lnTo>
                    <a:pt x="45355" y="582149"/>
                  </a:lnTo>
                  <a:lnTo>
                    <a:pt x="1280697" y="582149"/>
                  </a:lnTo>
                  <a:lnTo>
                    <a:pt x="1280697" y="559233"/>
                  </a:lnTo>
                  <a:close/>
                </a:path>
                <a:path w="1325245" h="694054">
                  <a:moveTo>
                    <a:pt x="1302778" y="134086"/>
                  </a:moveTo>
                  <a:lnTo>
                    <a:pt x="45355" y="134086"/>
                  </a:lnTo>
                  <a:lnTo>
                    <a:pt x="45355" y="156296"/>
                  </a:lnTo>
                  <a:lnTo>
                    <a:pt x="22677" y="156296"/>
                  </a:lnTo>
                  <a:lnTo>
                    <a:pt x="22677" y="245903"/>
                  </a:lnTo>
                  <a:lnTo>
                    <a:pt x="0" y="245903"/>
                  </a:lnTo>
                  <a:lnTo>
                    <a:pt x="0" y="470332"/>
                  </a:lnTo>
                  <a:lnTo>
                    <a:pt x="22677" y="470332"/>
                  </a:lnTo>
                  <a:lnTo>
                    <a:pt x="22677" y="559233"/>
                  </a:lnTo>
                  <a:lnTo>
                    <a:pt x="1302778" y="559233"/>
                  </a:lnTo>
                  <a:lnTo>
                    <a:pt x="1302778" y="514782"/>
                  </a:lnTo>
                  <a:lnTo>
                    <a:pt x="1323206" y="514782"/>
                  </a:lnTo>
                  <a:lnTo>
                    <a:pt x="1325157" y="507224"/>
                  </a:lnTo>
                  <a:lnTo>
                    <a:pt x="1302778" y="134086"/>
                  </a:lnTo>
                  <a:close/>
                </a:path>
                <a:path w="1325245" h="694054">
                  <a:moveTo>
                    <a:pt x="1280697" y="111846"/>
                  </a:moveTo>
                  <a:lnTo>
                    <a:pt x="67138" y="111846"/>
                  </a:lnTo>
                  <a:lnTo>
                    <a:pt x="67138" y="134086"/>
                  </a:lnTo>
                  <a:lnTo>
                    <a:pt x="1280697" y="134086"/>
                  </a:lnTo>
                  <a:lnTo>
                    <a:pt x="1280697" y="111846"/>
                  </a:lnTo>
                  <a:close/>
                </a:path>
                <a:path w="1325245" h="694054">
                  <a:moveTo>
                    <a:pt x="1235640" y="66690"/>
                  </a:moveTo>
                  <a:lnTo>
                    <a:pt x="89815" y="66690"/>
                  </a:lnTo>
                  <a:lnTo>
                    <a:pt x="89815" y="111846"/>
                  </a:lnTo>
                  <a:lnTo>
                    <a:pt x="1258318" y="111846"/>
                  </a:lnTo>
                  <a:lnTo>
                    <a:pt x="1258318" y="89636"/>
                  </a:lnTo>
                  <a:lnTo>
                    <a:pt x="1235640" y="89636"/>
                  </a:lnTo>
                  <a:lnTo>
                    <a:pt x="1235640" y="66690"/>
                  </a:lnTo>
                  <a:close/>
                </a:path>
                <a:path w="1325245" h="694054">
                  <a:moveTo>
                    <a:pt x="1190583" y="44450"/>
                  </a:moveTo>
                  <a:lnTo>
                    <a:pt x="157550" y="44450"/>
                  </a:lnTo>
                  <a:lnTo>
                    <a:pt x="157550" y="66690"/>
                  </a:lnTo>
                  <a:lnTo>
                    <a:pt x="1190583" y="66690"/>
                  </a:lnTo>
                  <a:lnTo>
                    <a:pt x="1190583" y="44450"/>
                  </a:lnTo>
                  <a:close/>
                </a:path>
                <a:path w="1325245" h="694054">
                  <a:moveTo>
                    <a:pt x="1123445" y="22239"/>
                  </a:moveTo>
                  <a:lnTo>
                    <a:pt x="224390" y="22239"/>
                  </a:lnTo>
                  <a:lnTo>
                    <a:pt x="224390" y="44450"/>
                  </a:lnTo>
                  <a:lnTo>
                    <a:pt x="1123445" y="44450"/>
                  </a:lnTo>
                  <a:lnTo>
                    <a:pt x="1123445" y="22239"/>
                  </a:lnTo>
                  <a:close/>
                </a:path>
                <a:path w="1325245" h="694054">
                  <a:moveTo>
                    <a:pt x="1055710" y="0"/>
                  </a:moveTo>
                  <a:lnTo>
                    <a:pt x="269746" y="0"/>
                  </a:lnTo>
                  <a:lnTo>
                    <a:pt x="269746" y="22239"/>
                  </a:lnTo>
                  <a:lnTo>
                    <a:pt x="1055710" y="22239"/>
                  </a:lnTo>
                  <a:lnTo>
                    <a:pt x="105571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5671803" y="3914582"/>
              <a:ext cx="1280100" cy="69399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6277836" y="4205671"/>
              <a:ext cx="67734" cy="6666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5649125" y="3914582"/>
              <a:ext cx="1233170" cy="659765"/>
            </a:xfrm>
            <a:custGeom>
              <a:avLst/>
              <a:gdLst/>
              <a:ahLst/>
              <a:cxnLst/>
              <a:rect l="l" t="t" r="r" b="b"/>
              <a:pathLst>
                <a:path w="1233170" h="659764">
                  <a:moveTo>
                    <a:pt x="0" y="425146"/>
                  </a:moveTo>
                  <a:lnTo>
                    <a:pt x="4063" y="475716"/>
                  </a:lnTo>
                  <a:lnTo>
                    <a:pt x="15888" y="522393"/>
                  </a:lnTo>
                  <a:lnTo>
                    <a:pt x="34922" y="564627"/>
                  </a:lnTo>
                  <a:lnTo>
                    <a:pt x="60618" y="601869"/>
                  </a:lnTo>
                  <a:lnTo>
                    <a:pt x="92423" y="633571"/>
                  </a:lnTo>
                  <a:lnTo>
                    <a:pt x="129789" y="659183"/>
                  </a:lnTo>
                </a:path>
                <a:path w="1233170" h="659764">
                  <a:moveTo>
                    <a:pt x="1232785" y="60362"/>
                  </a:moveTo>
                  <a:lnTo>
                    <a:pt x="1195456" y="34786"/>
                  </a:lnTo>
                  <a:lnTo>
                    <a:pt x="1153133" y="15830"/>
                  </a:lnTo>
                  <a:lnTo>
                    <a:pt x="1106366" y="4050"/>
                  </a:lnTo>
                  <a:lnTo>
                    <a:pt x="1055710" y="0"/>
                  </a:lnTo>
                  <a:lnTo>
                    <a:pt x="269746" y="0"/>
                  </a:lnTo>
                  <a:lnTo>
                    <a:pt x="219000" y="4050"/>
                  </a:lnTo>
                  <a:lnTo>
                    <a:pt x="172165" y="15830"/>
                  </a:lnTo>
                  <a:lnTo>
                    <a:pt x="129789" y="34786"/>
                  </a:lnTo>
                  <a:lnTo>
                    <a:pt x="92423" y="60362"/>
                  </a:lnTo>
                  <a:lnTo>
                    <a:pt x="60618" y="92005"/>
                  </a:lnTo>
                  <a:lnTo>
                    <a:pt x="34922" y="129159"/>
                  </a:lnTo>
                  <a:lnTo>
                    <a:pt x="15888" y="171270"/>
                  </a:lnTo>
                  <a:lnTo>
                    <a:pt x="4063" y="217783"/>
                  </a:lnTo>
                  <a:lnTo>
                    <a:pt x="0" y="268143"/>
                  </a:lnTo>
                  <a:lnTo>
                    <a:pt x="0" y="425146"/>
                  </a:lnTo>
                </a:path>
              </a:pathLst>
            </a:custGeom>
            <a:ln w="448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3649601" y="4048668"/>
              <a:ext cx="1235710" cy="627380"/>
            </a:xfrm>
            <a:custGeom>
              <a:avLst/>
              <a:gdLst/>
              <a:ahLst/>
              <a:cxnLst/>
              <a:rect l="l" t="t" r="r" b="b"/>
              <a:pathLst>
                <a:path w="1235710" h="627379">
                  <a:moveTo>
                    <a:pt x="965894" y="0"/>
                  </a:moveTo>
                  <a:lnTo>
                    <a:pt x="269447" y="0"/>
                  </a:lnTo>
                  <a:lnTo>
                    <a:pt x="218791" y="4050"/>
                  </a:lnTo>
                  <a:lnTo>
                    <a:pt x="172024" y="15834"/>
                  </a:lnTo>
                  <a:lnTo>
                    <a:pt x="129700" y="34805"/>
                  </a:lnTo>
                  <a:lnTo>
                    <a:pt x="92372" y="60414"/>
                  </a:lnTo>
                  <a:lnTo>
                    <a:pt x="60591" y="92114"/>
                  </a:lnTo>
                  <a:lnTo>
                    <a:pt x="34911" y="129355"/>
                  </a:lnTo>
                  <a:lnTo>
                    <a:pt x="15884" y="171590"/>
                  </a:lnTo>
                  <a:lnTo>
                    <a:pt x="4063" y="218271"/>
                  </a:lnTo>
                  <a:lnTo>
                    <a:pt x="0" y="268849"/>
                  </a:lnTo>
                  <a:lnTo>
                    <a:pt x="0" y="358456"/>
                  </a:lnTo>
                  <a:lnTo>
                    <a:pt x="4063" y="408840"/>
                  </a:lnTo>
                  <a:lnTo>
                    <a:pt x="15884" y="455418"/>
                  </a:lnTo>
                  <a:lnTo>
                    <a:pt x="34911" y="497623"/>
                  </a:lnTo>
                  <a:lnTo>
                    <a:pt x="60591" y="534888"/>
                  </a:lnTo>
                  <a:lnTo>
                    <a:pt x="92372" y="566648"/>
                  </a:lnTo>
                  <a:lnTo>
                    <a:pt x="129700" y="592336"/>
                  </a:lnTo>
                  <a:lnTo>
                    <a:pt x="172024" y="611386"/>
                  </a:lnTo>
                  <a:lnTo>
                    <a:pt x="218791" y="623231"/>
                  </a:lnTo>
                  <a:lnTo>
                    <a:pt x="269447" y="627305"/>
                  </a:lnTo>
                  <a:lnTo>
                    <a:pt x="965894" y="627305"/>
                  </a:lnTo>
                  <a:lnTo>
                    <a:pt x="1016550" y="623231"/>
                  </a:lnTo>
                  <a:lnTo>
                    <a:pt x="1063317" y="611386"/>
                  </a:lnTo>
                  <a:lnTo>
                    <a:pt x="1105641" y="592336"/>
                  </a:lnTo>
                  <a:lnTo>
                    <a:pt x="1142969" y="566648"/>
                  </a:lnTo>
                  <a:lnTo>
                    <a:pt x="1174750" y="534888"/>
                  </a:lnTo>
                  <a:lnTo>
                    <a:pt x="1200430" y="497623"/>
                  </a:lnTo>
                  <a:lnTo>
                    <a:pt x="1219457" y="455418"/>
                  </a:lnTo>
                  <a:lnTo>
                    <a:pt x="1231278" y="408840"/>
                  </a:lnTo>
                  <a:lnTo>
                    <a:pt x="1235342" y="358456"/>
                  </a:lnTo>
                  <a:lnTo>
                    <a:pt x="1235342" y="268849"/>
                  </a:lnTo>
                  <a:lnTo>
                    <a:pt x="1231278" y="218271"/>
                  </a:lnTo>
                  <a:lnTo>
                    <a:pt x="1219457" y="171590"/>
                  </a:lnTo>
                  <a:lnTo>
                    <a:pt x="1200430" y="129355"/>
                  </a:lnTo>
                  <a:lnTo>
                    <a:pt x="1174750" y="92114"/>
                  </a:lnTo>
                  <a:lnTo>
                    <a:pt x="1142969" y="60414"/>
                  </a:lnTo>
                  <a:lnTo>
                    <a:pt x="1105641" y="34805"/>
                  </a:lnTo>
                  <a:lnTo>
                    <a:pt x="1063317" y="15834"/>
                  </a:lnTo>
                  <a:lnTo>
                    <a:pt x="1016550" y="4050"/>
                  </a:lnTo>
                  <a:lnTo>
                    <a:pt x="965894" y="0"/>
                  </a:lnTo>
                  <a:close/>
                </a:path>
              </a:pathLst>
            </a:custGeom>
            <a:solidFill>
              <a:srgbClr val="99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3649601" y="4048668"/>
              <a:ext cx="1197610" cy="589280"/>
            </a:xfrm>
            <a:custGeom>
              <a:avLst/>
              <a:gdLst/>
              <a:ahLst/>
              <a:cxnLst/>
              <a:rect l="l" t="t" r="r" b="b"/>
              <a:pathLst>
                <a:path w="1197610" h="589279">
                  <a:moveTo>
                    <a:pt x="0" y="380696"/>
                  </a:moveTo>
                  <a:lnTo>
                    <a:pt x="4063" y="431266"/>
                  </a:lnTo>
                  <a:lnTo>
                    <a:pt x="15884" y="477943"/>
                  </a:lnTo>
                  <a:lnTo>
                    <a:pt x="34911" y="520177"/>
                  </a:lnTo>
                  <a:lnTo>
                    <a:pt x="60591" y="557419"/>
                  </a:lnTo>
                  <a:lnTo>
                    <a:pt x="92372" y="589121"/>
                  </a:lnTo>
                </a:path>
                <a:path w="1197610" h="589279">
                  <a:moveTo>
                    <a:pt x="1197427" y="92114"/>
                  </a:moveTo>
                  <a:lnTo>
                    <a:pt x="1165647" y="60414"/>
                  </a:lnTo>
                  <a:lnTo>
                    <a:pt x="1128318" y="34805"/>
                  </a:lnTo>
                  <a:lnTo>
                    <a:pt x="1085995" y="15834"/>
                  </a:lnTo>
                  <a:lnTo>
                    <a:pt x="1039228" y="4050"/>
                  </a:lnTo>
                  <a:lnTo>
                    <a:pt x="988572" y="0"/>
                  </a:lnTo>
                  <a:lnTo>
                    <a:pt x="269447" y="0"/>
                  </a:lnTo>
                  <a:lnTo>
                    <a:pt x="218791" y="4050"/>
                  </a:lnTo>
                  <a:lnTo>
                    <a:pt x="172024" y="15834"/>
                  </a:lnTo>
                  <a:lnTo>
                    <a:pt x="129700" y="34805"/>
                  </a:lnTo>
                  <a:lnTo>
                    <a:pt x="92372" y="60414"/>
                  </a:lnTo>
                  <a:lnTo>
                    <a:pt x="60591" y="92114"/>
                  </a:lnTo>
                  <a:lnTo>
                    <a:pt x="34911" y="129355"/>
                  </a:lnTo>
                  <a:lnTo>
                    <a:pt x="15884" y="171590"/>
                  </a:lnTo>
                  <a:lnTo>
                    <a:pt x="4063" y="218271"/>
                  </a:lnTo>
                  <a:lnTo>
                    <a:pt x="0" y="268849"/>
                  </a:lnTo>
                  <a:lnTo>
                    <a:pt x="0" y="380696"/>
                  </a:lnTo>
                </a:path>
              </a:pathLst>
            </a:custGeom>
            <a:ln w="44848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3492050" y="3936821"/>
              <a:ext cx="1280795" cy="694055"/>
            </a:xfrm>
            <a:custGeom>
              <a:avLst/>
              <a:gdLst/>
              <a:ahLst/>
              <a:cxnLst/>
              <a:rect l="l" t="t" r="r" b="b"/>
              <a:pathLst>
                <a:path w="1280795" h="694054">
                  <a:moveTo>
                    <a:pt x="1101662" y="671756"/>
                  </a:moveTo>
                  <a:lnTo>
                    <a:pt x="202608" y="671756"/>
                  </a:lnTo>
                  <a:lnTo>
                    <a:pt x="202608" y="693996"/>
                  </a:lnTo>
                  <a:lnTo>
                    <a:pt x="1101662" y="693996"/>
                  </a:lnTo>
                  <a:lnTo>
                    <a:pt x="1101662" y="671756"/>
                  </a:lnTo>
                  <a:close/>
                </a:path>
                <a:path w="1280795" h="694054">
                  <a:moveTo>
                    <a:pt x="1146122" y="649545"/>
                  </a:moveTo>
                  <a:lnTo>
                    <a:pt x="134873" y="649545"/>
                  </a:lnTo>
                  <a:lnTo>
                    <a:pt x="134873" y="671756"/>
                  </a:lnTo>
                  <a:lnTo>
                    <a:pt x="1146122" y="671756"/>
                  </a:lnTo>
                  <a:lnTo>
                    <a:pt x="1146122" y="649545"/>
                  </a:lnTo>
                  <a:close/>
                </a:path>
                <a:path w="1280795" h="694054">
                  <a:moveTo>
                    <a:pt x="1236237" y="582149"/>
                  </a:moveTo>
                  <a:lnTo>
                    <a:pt x="45355" y="582149"/>
                  </a:lnTo>
                  <a:lnTo>
                    <a:pt x="45355" y="604360"/>
                  </a:lnTo>
                  <a:lnTo>
                    <a:pt x="67734" y="604360"/>
                  </a:lnTo>
                  <a:lnTo>
                    <a:pt x="67734" y="649545"/>
                  </a:lnTo>
                  <a:lnTo>
                    <a:pt x="1213857" y="649545"/>
                  </a:lnTo>
                  <a:lnTo>
                    <a:pt x="1213857" y="626599"/>
                  </a:lnTo>
                  <a:lnTo>
                    <a:pt x="1236237" y="626599"/>
                  </a:lnTo>
                  <a:lnTo>
                    <a:pt x="1236237" y="582149"/>
                  </a:lnTo>
                  <a:close/>
                </a:path>
                <a:path w="1280795" h="694054">
                  <a:moveTo>
                    <a:pt x="1258318" y="134057"/>
                  </a:moveTo>
                  <a:lnTo>
                    <a:pt x="22677" y="134057"/>
                  </a:lnTo>
                  <a:lnTo>
                    <a:pt x="22677" y="156296"/>
                  </a:lnTo>
                  <a:lnTo>
                    <a:pt x="0" y="156296"/>
                  </a:lnTo>
                  <a:lnTo>
                    <a:pt x="0" y="559909"/>
                  </a:lnTo>
                  <a:lnTo>
                    <a:pt x="22677" y="559909"/>
                  </a:lnTo>
                  <a:lnTo>
                    <a:pt x="22677" y="582149"/>
                  </a:lnTo>
                  <a:lnTo>
                    <a:pt x="1258318" y="582149"/>
                  </a:lnTo>
                  <a:lnTo>
                    <a:pt x="1258318" y="536993"/>
                  </a:lnTo>
                  <a:lnTo>
                    <a:pt x="1280564" y="536993"/>
                  </a:lnTo>
                  <a:lnTo>
                    <a:pt x="1280697" y="536443"/>
                  </a:lnTo>
                  <a:lnTo>
                    <a:pt x="1258318" y="134057"/>
                  </a:lnTo>
                  <a:close/>
                </a:path>
                <a:path w="1280795" h="694054">
                  <a:moveTo>
                    <a:pt x="1213857" y="67396"/>
                  </a:moveTo>
                  <a:lnTo>
                    <a:pt x="67734" y="67396"/>
                  </a:lnTo>
                  <a:lnTo>
                    <a:pt x="67734" y="111846"/>
                  </a:lnTo>
                  <a:lnTo>
                    <a:pt x="45355" y="111846"/>
                  </a:lnTo>
                  <a:lnTo>
                    <a:pt x="45355" y="134057"/>
                  </a:lnTo>
                  <a:lnTo>
                    <a:pt x="1236237" y="134057"/>
                  </a:lnTo>
                  <a:lnTo>
                    <a:pt x="1236237" y="89606"/>
                  </a:lnTo>
                  <a:lnTo>
                    <a:pt x="1213857" y="89606"/>
                  </a:lnTo>
                  <a:lnTo>
                    <a:pt x="1213857" y="67396"/>
                  </a:lnTo>
                  <a:close/>
                </a:path>
                <a:path w="1280795" h="694054">
                  <a:moveTo>
                    <a:pt x="1146122" y="44450"/>
                  </a:moveTo>
                  <a:lnTo>
                    <a:pt x="134873" y="44450"/>
                  </a:lnTo>
                  <a:lnTo>
                    <a:pt x="134873" y="67396"/>
                  </a:lnTo>
                  <a:lnTo>
                    <a:pt x="1146122" y="67396"/>
                  </a:lnTo>
                  <a:lnTo>
                    <a:pt x="1146122" y="44450"/>
                  </a:lnTo>
                  <a:close/>
                </a:path>
                <a:path w="1280795" h="694054">
                  <a:moveTo>
                    <a:pt x="1101662" y="22210"/>
                  </a:moveTo>
                  <a:lnTo>
                    <a:pt x="202608" y="22210"/>
                  </a:lnTo>
                  <a:lnTo>
                    <a:pt x="202608" y="44450"/>
                  </a:lnTo>
                  <a:lnTo>
                    <a:pt x="1101662" y="44450"/>
                  </a:lnTo>
                  <a:lnTo>
                    <a:pt x="1101662" y="22210"/>
                  </a:lnTo>
                  <a:close/>
                </a:path>
                <a:path w="1280795" h="694054">
                  <a:moveTo>
                    <a:pt x="1033927" y="0"/>
                  </a:moveTo>
                  <a:lnTo>
                    <a:pt x="247665" y="0"/>
                  </a:lnTo>
                  <a:lnTo>
                    <a:pt x="247665" y="22210"/>
                  </a:lnTo>
                  <a:lnTo>
                    <a:pt x="1033927" y="22210"/>
                  </a:lnTo>
                  <a:lnTo>
                    <a:pt x="103392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3492050" y="3936821"/>
              <a:ext cx="1258318" cy="693996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4098979" y="4250121"/>
              <a:ext cx="67734" cy="67396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3492050" y="3936821"/>
              <a:ext cx="1220470" cy="633730"/>
            </a:xfrm>
            <a:custGeom>
              <a:avLst/>
              <a:gdLst/>
              <a:ahLst/>
              <a:cxnLst/>
              <a:rect l="l" t="t" r="r" b="b"/>
              <a:pathLst>
                <a:path w="1220470" h="633729">
                  <a:moveTo>
                    <a:pt x="0" y="425146"/>
                  </a:moveTo>
                  <a:lnTo>
                    <a:pt x="4093" y="475716"/>
                  </a:lnTo>
                  <a:lnTo>
                    <a:pt x="15991" y="522393"/>
                  </a:lnTo>
                  <a:lnTo>
                    <a:pt x="35121" y="564627"/>
                  </a:lnTo>
                  <a:lnTo>
                    <a:pt x="60912" y="601869"/>
                  </a:lnTo>
                </a:path>
                <a:path w="1220470" h="633729">
                  <a:moveTo>
                    <a:pt x="81117" y="621962"/>
                  </a:moveTo>
                  <a:lnTo>
                    <a:pt x="92792" y="633571"/>
                  </a:lnTo>
                </a:path>
                <a:path w="1220470" h="633729">
                  <a:moveTo>
                    <a:pt x="1220105" y="92126"/>
                  </a:moveTo>
                  <a:lnTo>
                    <a:pt x="1188325" y="60424"/>
                  </a:lnTo>
                  <a:lnTo>
                    <a:pt x="1150996" y="34812"/>
                  </a:lnTo>
                  <a:lnTo>
                    <a:pt x="1108672" y="15838"/>
                  </a:lnTo>
                  <a:lnTo>
                    <a:pt x="1061906" y="4050"/>
                  </a:lnTo>
                  <a:lnTo>
                    <a:pt x="1011249" y="0"/>
                  </a:lnTo>
                  <a:lnTo>
                    <a:pt x="269746" y="0"/>
                  </a:lnTo>
                  <a:lnTo>
                    <a:pt x="219236" y="4050"/>
                  </a:lnTo>
                  <a:lnTo>
                    <a:pt x="172526" y="15838"/>
                  </a:lnTo>
                  <a:lnTo>
                    <a:pt x="130187" y="34812"/>
                  </a:lnTo>
                  <a:lnTo>
                    <a:pt x="92792" y="60424"/>
                  </a:lnTo>
                  <a:lnTo>
                    <a:pt x="60912" y="92126"/>
                  </a:lnTo>
                  <a:lnTo>
                    <a:pt x="35121" y="129368"/>
                  </a:lnTo>
                  <a:lnTo>
                    <a:pt x="15991" y="171602"/>
                  </a:lnTo>
                  <a:lnTo>
                    <a:pt x="4093" y="218279"/>
                  </a:lnTo>
                  <a:lnTo>
                    <a:pt x="0" y="268849"/>
                  </a:lnTo>
                  <a:lnTo>
                    <a:pt x="0" y="425146"/>
                  </a:lnTo>
                </a:path>
              </a:pathLst>
            </a:custGeom>
            <a:ln w="448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3636902" y="4013363"/>
            <a:ext cx="1003935" cy="469265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124460" marR="5080" indent="-112395">
              <a:lnSpc>
                <a:spcPts val="1590"/>
              </a:lnSpc>
              <a:spcBef>
                <a:spcPts val="415"/>
              </a:spcBef>
            </a:pPr>
            <a:r>
              <a:rPr sz="1550" spc="15" dirty="0">
                <a:latin typeface="Times New Roman"/>
                <a:cs typeface="Times New Roman"/>
              </a:rPr>
              <a:t>Assess</a:t>
            </a:r>
            <a:r>
              <a:rPr sz="1550" spc="-25" dirty="0">
                <a:latin typeface="Times New Roman"/>
                <a:cs typeface="Times New Roman"/>
              </a:rPr>
              <a:t> </a:t>
            </a:r>
            <a:r>
              <a:rPr sz="1550" spc="-40" dirty="0">
                <a:latin typeface="Times New Roman"/>
                <a:cs typeface="Times New Roman"/>
              </a:rPr>
              <a:t>costs  </a:t>
            </a:r>
            <a:r>
              <a:rPr sz="1550" spc="65" dirty="0">
                <a:latin typeface="Times New Roman"/>
                <a:cs typeface="Times New Roman"/>
              </a:rPr>
              <a:t>of</a:t>
            </a:r>
            <a:r>
              <a:rPr sz="1550" spc="-7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change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5816355" y="3991153"/>
            <a:ext cx="1049020" cy="469265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12700" marR="5080" indent="44450">
              <a:lnSpc>
                <a:spcPts val="1590"/>
              </a:lnSpc>
              <a:spcBef>
                <a:spcPts val="415"/>
              </a:spcBef>
            </a:pPr>
            <a:r>
              <a:rPr sz="1550" spc="15" dirty="0">
                <a:latin typeface="Times New Roman"/>
                <a:cs typeface="Times New Roman"/>
              </a:rPr>
              <a:t>Assess cost  a</a:t>
            </a:r>
            <a:r>
              <a:rPr sz="1550" spc="10" dirty="0">
                <a:latin typeface="Times New Roman"/>
                <a:cs typeface="Times New Roman"/>
              </a:rPr>
              <a:t>c</a:t>
            </a:r>
            <a:r>
              <a:rPr sz="1550" spc="20" dirty="0">
                <a:latin typeface="Times New Roman"/>
                <a:cs typeface="Times New Roman"/>
              </a:rPr>
              <a:t>c</a:t>
            </a:r>
            <a:r>
              <a:rPr sz="1550" spc="10" dirty="0">
                <a:latin typeface="Times New Roman"/>
                <a:cs typeface="Times New Roman"/>
              </a:rPr>
              <a:t>e</a:t>
            </a:r>
            <a:r>
              <a:rPr sz="1550" spc="-75" dirty="0">
                <a:latin typeface="Times New Roman"/>
                <a:cs typeface="Times New Roman"/>
              </a:rPr>
              <a:t>p</a:t>
            </a:r>
            <a:r>
              <a:rPr sz="1550" spc="100" dirty="0">
                <a:latin typeface="Times New Roman"/>
                <a:cs typeface="Times New Roman"/>
              </a:rPr>
              <a:t>t</a:t>
            </a:r>
            <a:r>
              <a:rPr sz="1550" spc="15" dirty="0">
                <a:latin typeface="Times New Roman"/>
                <a:cs typeface="Times New Roman"/>
              </a:rPr>
              <a:t>a</a:t>
            </a:r>
            <a:r>
              <a:rPr sz="1550" spc="-70" dirty="0">
                <a:latin typeface="Times New Roman"/>
                <a:cs typeface="Times New Roman"/>
              </a:rPr>
              <a:t>b</a:t>
            </a:r>
            <a:r>
              <a:rPr sz="1550" spc="95" dirty="0">
                <a:latin typeface="Times New Roman"/>
                <a:cs typeface="Times New Roman"/>
              </a:rPr>
              <a:t>i</a:t>
            </a:r>
            <a:r>
              <a:rPr sz="1550" spc="-80" dirty="0">
                <a:latin typeface="Times New Roman"/>
                <a:cs typeface="Times New Roman"/>
              </a:rPr>
              <a:t>l</a:t>
            </a:r>
            <a:r>
              <a:rPr sz="1550" spc="95" dirty="0">
                <a:latin typeface="Times New Roman"/>
                <a:cs typeface="Times New Roman"/>
              </a:rPr>
              <a:t>i</a:t>
            </a:r>
            <a:r>
              <a:rPr sz="1550" spc="-80" dirty="0">
                <a:latin typeface="Times New Roman"/>
                <a:cs typeface="Times New Roman"/>
              </a:rPr>
              <a:t>t</a:t>
            </a:r>
            <a:r>
              <a:rPr sz="1550" spc="30" dirty="0">
                <a:latin typeface="Times New Roman"/>
                <a:cs typeface="Times New Roman"/>
              </a:rPr>
              <a:t>y</a:t>
            </a:r>
            <a:endParaRPr sz="1550">
              <a:latin typeface="Times New Roman"/>
              <a:cs typeface="Times New Roman"/>
            </a:endParaRPr>
          </a:p>
        </p:txBody>
      </p:sp>
      <p:grpSp>
        <p:nvGrpSpPr>
          <p:cNvPr id="55" name="object 55"/>
          <p:cNvGrpSpPr/>
          <p:nvPr/>
        </p:nvGrpSpPr>
        <p:grpSpPr>
          <a:xfrm>
            <a:off x="605311" y="2592947"/>
            <a:ext cx="7088505" cy="2497455"/>
            <a:chOff x="605311" y="2592947"/>
            <a:chExt cx="7088505" cy="2497455"/>
          </a:xfrm>
        </p:grpSpPr>
        <p:sp>
          <p:nvSpPr>
            <p:cNvPr id="56" name="object 56"/>
            <p:cNvSpPr/>
            <p:nvPr/>
          </p:nvSpPr>
          <p:spPr>
            <a:xfrm>
              <a:off x="1920033" y="3130243"/>
              <a:ext cx="4245610" cy="671830"/>
            </a:xfrm>
            <a:custGeom>
              <a:avLst/>
              <a:gdLst/>
              <a:ahLst/>
              <a:cxnLst/>
              <a:rect l="l" t="t" r="r" b="b"/>
              <a:pathLst>
                <a:path w="4245610" h="671829">
                  <a:moveTo>
                    <a:pt x="4245607" y="0"/>
                  </a:moveTo>
                  <a:lnTo>
                    <a:pt x="4245607" y="314035"/>
                  </a:lnTo>
                </a:path>
                <a:path w="4245610" h="671829">
                  <a:moveTo>
                    <a:pt x="4245607" y="314035"/>
                  </a:moveTo>
                  <a:lnTo>
                    <a:pt x="0" y="314035"/>
                  </a:lnTo>
                </a:path>
                <a:path w="4245610" h="671829">
                  <a:moveTo>
                    <a:pt x="0" y="314035"/>
                  </a:moveTo>
                  <a:lnTo>
                    <a:pt x="0" y="671785"/>
                  </a:lnTo>
                </a:path>
              </a:pathLst>
            </a:custGeom>
            <a:ln w="224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1852268" y="4608578"/>
              <a:ext cx="157480" cy="291465"/>
            </a:xfrm>
            <a:custGeom>
              <a:avLst/>
              <a:gdLst/>
              <a:ahLst/>
              <a:cxnLst/>
              <a:rect l="l" t="t" r="r" b="b"/>
              <a:pathLst>
                <a:path w="157480" h="291464">
                  <a:moveTo>
                    <a:pt x="141854" y="223693"/>
                  </a:moveTo>
                  <a:lnTo>
                    <a:pt x="67764" y="223693"/>
                  </a:lnTo>
                  <a:lnTo>
                    <a:pt x="157371" y="291089"/>
                  </a:lnTo>
                  <a:lnTo>
                    <a:pt x="141854" y="223693"/>
                  </a:lnTo>
                  <a:close/>
                </a:path>
                <a:path w="157480" h="291464">
                  <a:moveTo>
                    <a:pt x="90353" y="0"/>
                  </a:moveTo>
                  <a:lnTo>
                    <a:pt x="0" y="291089"/>
                  </a:lnTo>
                  <a:lnTo>
                    <a:pt x="67764" y="223693"/>
                  </a:lnTo>
                  <a:lnTo>
                    <a:pt x="141854" y="223693"/>
                  </a:lnTo>
                  <a:lnTo>
                    <a:pt x="9035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1852268" y="4608578"/>
              <a:ext cx="157480" cy="291465"/>
            </a:xfrm>
            <a:custGeom>
              <a:avLst/>
              <a:gdLst/>
              <a:ahLst/>
              <a:cxnLst/>
              <a:rect l="l" t="t" r="r" b="b"/>
              <a:pathLst>
                <a:path w="157480" h="291464">
                  <a:moveTo>
                    <a:pt x="90353" y="0"/>
                  </a:moveTo>
                  <a:lnTo>
                    <a:pt x="141854" y="223693"/>
                  </a:lnTo>
                  <a:lnTo>
                    <a:pt x="67764" y="223693"/>
                  </a:lnTo>
                  <a:lnTo>
                    <a:pt x="0" y="291089"/>
                  </a:lnTo>
                  <a:lnTo>
                    <a:pt x="90353" y="0"/>
                  </a:lnTo>
                </a:path>
                <a:path w="157480" h="291464">
                  <a:moveTo>
                    <a:pt x="141854" y="223693"/>
                  </a:moveTo>
                  <a:lnTo>
                    <a:pt x="67764" y="223693"/>
                  </a:lnTo>
                  <a:lnTo>
                    <a:pt x="157371" y="291089"/>
                  </a:lnTo>
                  <a:lnTo>
                    <a:pt x="141854" y="223693"/>
                  </a:lnTo>
                </a:path>
              </a:pathLst>
            </a:custGeom>
            <a:ln w="448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1829710" y="3645732"/>
              <a:ext cx="157480" cy="269240"/>
            </a:xfrm>
            <a:custGeom>
              <a:avLst/>
              <a:gdLst/>
              <a:ahLst/>
              <a:cxnLst/>
              <a:rect l="l" t="t" r="r" b="b"/>
              <a:pathLst>
                <a:path w="157480" h="269239">
                  <a:moveTo>
                    <a:pt x="0" y="0"/>
                  </a:moveTo>
                  <a:lnTo>
                    <a:pt x="67734" y="268849"/>
                  </a:lnTo>
                  <a:lnTo>
                    <a:pt x="142526" y="44450"/>
                  </a:lnTo>
                  <a:lnTo>
                    <a:pt x="67734" y="44450"/>
                  </a:lnTo>
                  <a:lnTo>
                    <a:pt x="0" y="0"/>
                  </a:lnTo>
                  <a:close/>
                </a:path>
                <a:path w="157480" h="269239">
                  <a:moveTo>
                    <a:pt x="157341" y="0"/>
                  </a:moveTo>
                  <a:lnTo>
                    <a:pt x="67734" y="44450"/>
                  </a:lnTo>
                  <a:lnTo>
                    <a:pt x="142526" y="44450"/>
                  </a:lnTo>
                  <a:lnTo>
                    <a:pt x="15734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1829710" y="3645732"/>
              <a:ext cx="157480" cy="269240"/>
            </a:xfrm>
            <a:custGeom>
              <a:avLst/>
              <a:gdLst/>
              <a:ahLst/>
              <a:cxnLst/>
              <a:rect l="l" t="t" r="r" b="b"/>
              <a:pathLst>
                <a:path w="157480" h="269239">
                  <a:moveTo>
                    <a:pt x="67734" y="44450"/>
                  </a:moveTo>
                  <a:lnTo>
                    <a:pt x="142526" y="44450"/>
                  </a:lnTo>
                  <a:lnTo>
                    <a:pt x="67734" y="268849"/>
                  </a:lnTo>
                  <a:lnTo>
                    <a:pt x="0" y="0"/>
                  </a:lnTo>
                  <a:lnTo>
                    <a:pt x="67734" y="44450"/>
                  </a:lnTo>
                </a:path>
                <a:path w="157480" h="269239">
                  <a:moveTo>
                    <a:pt x="157341" y="0"/>
                  </a:moveTo>
                  <a:lnTo>
                    <a:pt x="142526" y="44450"/>
                  </a:lnTo>
                  <a:lnTo>
                    <a:pt x="67735" y="44450"/>
                  </a:lnTo>
                  <a:lnTo>
                    <a:pt x="157341" y="0"/>
                  </a:lnTo>
                </a:path>
              </a:pathLst>
            </a:custGeom>
            <a:ln w="448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1942621" y="4832271"/>
              <a:ext cx="0" cy="247015"/>
            </a:xfrm>
            <a:custGeom>
              <a:avLst/>
              <a:gdLst/>
              <a:ahLst/>
              <a:cxnLst/>
              <a:rect l="l" t="t" r="r" b="b"/>
              <a:pathLst>
                <a:path h="247014">
                  <a:moveTo>
                    <a:pt x="0" y="0"/>
                  </a:moveTo>
                  <a:lnTo>
                    <a:pt x="0" y="246639"/>
                  </a:lnTo>
                </a:path>
              </a:pathLst>
            </a:custGeom>
            <a:ln w="225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6256053" y="4608578"/>
              <a:ext cx="156845" cy="291465"/>
            </a:xfrm>
            <a:custGeom>
              <a:avLst/>
              <a:gdLst/>
              <a:ahLst/>
              <a:cxnLst/>
              <a:rect l="l" t="t" r="r" b="b"/>
              <a:pathLst>
                <a:path w="156845" h="291464">
                  <a:moveTo>
                    <a:pt x="141111" y="223693"/>
                  </a:moveTo>
                  <a:lnTo>
                    <a:pt x="67138" y="223693"/>
                  </a:lnTo>
                  <a:lnTo>
                    <a:pt x="156655" y="291089"/>
                  </a:lnTo>
                  <a:lnTo>
                    <a:pt x="141111" y="223693"/>
                  </a:lnTo>
                  <a:close/>
                </a:path>
                <a:path w="156845" h="291464">
                  <a:moveTo>
                    <a:pt x="89517" y="0"/>
                  </a:moveTo>
                  <a:lnTo>
                    <a:pt x="0" y="291089"/>
                  </a:lnTo>
                  <a:lnTo>
                    <a:pt x="67138" y="223693"/>
                  </a:lnTo>
                  <a:lnTo>
                    <a:pt x="141111" y="223693"/>
                  </a:lnTo>
                  <a:lnTo>
                    <a:pt x="8951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6256053" y="4608578"/>
              <a:ext cx="141605" cy="291465"/>
            </a:xfrm>
            <a:custGeom>
              <a:avLst/>
              <a:gdLst/>
              <a:ahLst/>
              <a:cxnLst/>
              <a:rect l="l" t="t" r="r" b="b"/>
              <a:pathLst>
                <a:path w="141604" h="291464">
                  <a:moveTo>
                    <a:pt x="89517" y="0"/>
                  </a:moveTo>
                  <a:lnTo>
                    <a:pt x="141111" y="223693"/>
                  </a:lnTo>
                  <a:lnTo>
                    <a:pt x="67138" y="223693"/>
                  </a:lnTo>
                  <a:lnTo>
                    <a:pt x="0" y="291089"/>
                  </a:lnTo>
                  <a:lnTo>
                    <a:pt x="89517" y="0"/>
                  </a:lnTo>
                </a:path>
              </a:pathLst>
            </a:custGeom>
            <a:ln w="450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6300809" y="4809888"/>
              <a:ext cx="134282" cy="112160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6345571" y="4787821"/>
              <a:ext cx="0" cy="269240"/>
            </a:xfrm>
            <a:custGeom>
              <a:avLst/>
              <a:gdLst/>
              <a:ahLst/>
              <a:cxnLst/>
              <a:rect l="l" t="t" r="r" b="b"/>
              <a:pathLst>
                <a:path h="269239">
                  <a:moveTo>
                    <a:pt x="0" y="0"/>
                  </a:moveTo>
                  <a:lnTo>
                    <a:pt x="0" y="268849"/>
                  </a:lnTo>
                </a:path>
              </a:pathLst>
            </a:custGeom>
            <a:ln w="225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3200730" y="4182725"/>
              <a:ext cx="291465" cy="157480"/>
            </a:xfrm>
            <a:custGeom>
              <a:avLst/>
              <a:gdLst/>
              <a:ahLst/>
              <a:cxnLst/>
              <a:rect l="l" t="t" r="r" b="b"/>
              <a:pathLst>
                <a:path w="291464" h="157479">
                  <a:moveTo>
                    <a:pt x="0" y="0"/>
                  </a:moveTo>
                  <a:lnTo>
                    <a:pt x="67018" y="89606"/>
                  </a:lnTo>
                  <a:lnTo>
                    <a:pt x="0" y="157002"/>
                  </a:lnTo>
                  <a:lnTo>
                    <a:pt x="291319" y="896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3200730" y="4182725"/>
              <a:ext cx="291465" cy="157480"/>
            </a:xfrm>
            <a:custGeom>
              <a:avLst/>
              <a:gdLst/>
              <a:ahLst/>
              <a:cxnLst/>
              <a:rect l="l" t="t" r="r" b="b"/>
              <a:pathLst>
                <a:path w="291464" h="157479">
                  <a:moveTo>
                    <a:pt x="67018" y="89606"/>
                  </a:moveTo>
                  <a:lnTo>
                    <a:pt x="0" y="0"/>
                  </a:lnTo>
                  <a:lnTo>
                    <a:pt x="291319" y="89606"/>
                  </a:lnTo>
                  <a:lnTo>
                    <a:pt x="0" y="157002"/>
                  </a:lnTo>
                  <a:lnTo>
                    <a:pt x="67018" y="89606"/>
                  </a:lnTo>
                </a:path>
              </a:pathLst>
            </a:custGeom>
            <a:ln w="4467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2616479" y="4250121"/>
              <a:ext cx="651510" cy="0"/>
            </a:xfrm>
            <a:custGeom>
              <a:avLst/>
              <a:gdLst/>
              <a:ahLst/>
              <a:cxnLst/>
              <a:rect l="l" t="t" r="r" b="b"/>
              <a:pathLst>
                <a:path w="651510">
                  <a:moveTo>
                    <a:pt x="0" y="0"/>
                  </a:moveTo>
                  <a:lnTo>
                    <a:pt x="651269" y="0"/>
                  </a:lnTo>
                </a:path>
              </a:pathLst>
            </a:custGeom>
            <a:ln w="222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5334620" y="4160485"/>
              <a:ext cx="292735" cy="157480"/>
            </a:xfrm>
            <a:custGeom>
              <a:avLst/>
              <a:gdLst/>
              <a:ahLst/>
              <a:cxnLst/>
              <a:rect l="l" t="t" r="r" b="b"/>
              <a:pathLst>
                <a:path w="292735" h="157479">
                  <a:moveTo>
                    <a:pt x="0" y="0"/>
                  </a:moveTo>
                  <a:lnTo>
                    <a:pt x="67734" y="67396"/>
                  </a:lnTo>
                  <a:lnTo>
                    <a:pt x="0" y="157032"/>
                  </a:lnTo>
                  <a:lnTo>
                    <a:pt x="292125" y="673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5334620" y="4160485"/>
              <a:ext cx="292735" cy="157480"/>
            </a:xfrm>
            <a:custGeom>
              <a:avLst/>
              <a:gdLst/>
              <a:ahLst/>
              <a:cxnLst/>
              <a:rect l="l" t="t" r="r" b="b"/>
              <a:pathLst>
                <a:path w="292735" h="157479">
                  <a:moveTo>
                    <a:pt x="67734" y="67396"/>
                  </a:moveTo>
                  <a:lnTo>
                    <a:pt x="0" y="0"/>
                  </a:lnTo>
                  <a:lnTo>
                    <a:pt x="292125" y="67396"/>
                  </a:lnTo>
                  <a:lnTo>
                    <a:pt x="0" y="157032"/>
                  </a:lnTo>
                  <a:lnTo>
                    <a:pt x="67734" y="67396"/>
                  </a:lnTo>
                </a:path>
              </a:pathLst>
            </a:custGeom>
            <a:ln w="4467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1021068" y="2615490"/>
              <a:ext cx="292735" cy="157480"/>
            </a:xfrm>
            <a:custGeom>
              <a:avLst/>
              <a:gdLst/>
              <a:ahLst/>
              <a:cxnLst/>
              <a:rect l="l" t="t" r="r" b="b"/>
              <a:pathLst>
                <a:path w="292734" h="157480">
                  <a:moveTo>
                    <a:pt x="0" y="0"/>
                  </a:moveTo>
                  <a:lnTo>
                    <a:pt x="67734" y="89606"/>
                  </a:lnTo>
                  <a:lnTo>
                    <a:pt x="0" y="157002"/>
                  </a:lnTo>
                  <a:lnTo>
                    <a:pt x="292125" y="896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1021068" y="2615490"/>
              <a:ext cx="292735" cy="157480"/>
            </a:xfrm>
            <a:custGeom>
              <a:avLst/>
              <a:gdLst/>
              <a:ahLst/>
              <a:cxnLst/>
              <a:rect l="l" t="t" r="r" b="b"/>
              <a:pathLst>
                <a:path w="292734" h="157480">
                  <a:moveTo>
                    <a:pt x="67734" y="89606"/>
                  </a:moveTo>
                  <a:lnTo>
                    <a:pt x="0" y="0"/>
                  </a:lnTo>
                  <a:lnTo>
                    <a:pt x="292125" y="89606"/>
                  </a:lnTo>
                  <a:lnTo>
                    <a:pt x="0" y="157002"/>
                  </a:lnTo>
                  <a:lnTo>
                    <a:pt x="67734" y="89606"/>
                  </a:lnTo>
                </a:path>
              </a:pathLst>
            </a:custGeom>
            <a:ln w="4467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616741" y="2682886"/>
              <a:ext cx="472440" cy="0"/>
            </a:xfrm>
            <a:custGeom>
              <a:avLst/>
              <a:gdLst/>
              <a:ahLst/>
              <a:cxnLst/>
              <a:rect l="l" t="t" r="r" b="b"/>
              <a:pathLst>
                <a:path w="472440">
                  <a:moveTo>
                    <a:pt x="0" y="0"/>
                  </a:moveTo>
                  <a:lnTo>
                    <a:pt x="472061" y="0"/>
                  </a:lnTo>
                </a:path>
              </a:pathLst>
            </a:custGeom>
            <a:ln w="222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7378603" y="4138275"/>
              <a:ext cx="292735" cy="134620"/>
            </a:xfrm>
            <a:custGeom>
              <a:avLst/>
              <a:gdLst/>
              <a:ahLst/>
              <a:cxnLst/>
              <a:rect l="l" t="t" r="r" b="b"/>
              <a:pathLst>
                <a:path w="292734" h="134620">
                  <a:moveTo>
                    <a:pt x="0" y="0"/>
                  </a:moveTo>
                  <a:lnTo>
                    <a:pt x="67734" y="67396"/>
                  </a:lnTo>
                  <a:lnTo>
                    <a:pt x="0" y="134057"/>
                  </a:lnTo>
                  <a:lnTo>
                    <a:pt x="292125" y="673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7378603" y="4138275"/>
              <a:ext cx="292735" cy="134620"/>
            </a:xfrm>
            <a:custGeom>
              <a:avLst/>
              <a:gdLst/>
              <a:ahLst/>
              <a:cxnLst/>
              <a:rect l="l" t="t" r="r" b="b"/>
              <a:pathLst>
                <a:path w="292734" h="134620">
                  <a:moveTo>
                    <a:pt x="67734" y="67396"/>
                  </a:moveTo>
                  <a:lnTo>
                    <a:pt x="0" y="0"/>
                  </a:lnTo>
                  <a:lnTo>
                    <a:pt x="292125" y="67396"/>
                  </a:lnTo>
                  <a:lnTo>
                    <a:pt x="0" y="134057"/>
                  </a:lnTo>
                  <a:lnTo>
                    <a:pt x="67734" y="67396"/>
                  </a:lnTo>
                </a:path>
              </a:pathLst>
            </a:custGeom>
            <a:ln w="446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6951903" y="4182725"/>
              <a:ext cx="494665" cy="0"/>
            </a:xfrm>
            <a:custGeom>
              <a:avLst/>
              <a:gdLst/>
              <a:ahLst/>
              <a:cxnLst/>
              <a:rect l="l" t="t" r="r" b="b"/>
              <a:pathLst>
                <a:path w="494665">
                  <a:moveTo>
                    <a:pt x="0" y="0"/>
                  </a:moveTo>
                  <a:lnTo>
                    <a:pt x="494435" y="0"/>
                  </a:lnTo>
                </a:path>
              </a:pathLst>
            </a:custGeom>
            <a:ln w="222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7" name="object 77"/>
          <p:cNvSpPr txBox="1"/>
          <p:nvPr/>
        </p:nvSpPr>
        <p:spPr>
          <a:xfrm>
            <a:off x="7231329" y="3722327"/>
            <a:ext cx="743585" cy="419734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02235" marR="5080" indent="-90170">
              <a:lnSpc>
                <a:spcPts val="1410"/>
              </a:lnSpc>
              <a:spcBef>
                <a:spcPts val="385"/>
              </a:spcBef>
            </a:pPr>
            <a:r>
              <a:rPr sz="1400" spc="20" dirty="0">
                <a:latin typeface="Times New Roman"/>
                <a:cs typeface="Times New Roman"/>
              </a:rPr>
              <a:t>Accept</a:t>
            </a:r>
            <a:r>
              <a:rPr sz="1400" spc="-295" dirty="0">
                <a:latin typeface="Times New Roman"/>
                <a:cs typeface="Times New Roman"/>
              </a:rPr>
              <a:t> </a:t>
            </a:r>
            <a:r>
              <a:rPr sz="1400" spc="45" dirty="0">
                <a:latin typeface="Times New Roman"/>
                <a:cs typeface="Times New Roman"/>
              </a:rPr>
              <a:t>ed  </a:t>
            </a:r>
            <a:r>
              <a:rPr sz="1400" spc="30" dirty="0">
                <a:latin typeface="Times New Roman"/>
                <a:cs typeface="Times New Roman"/>
              </a:rPr>
              <a:t>change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694376" y="2087701"/>
            <a:ext cx="1879600" cy="648335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34290" marR="1251585" indent="-22225">
              <a:lnSpc>
                <a:spcPts val="1590"/>
              </a:lnSpc>
              <a:spcBef>
                <a:spcPts val="415"/>
              </a:spcBef>
            </a:pPr>
            <a:r>
              <a:rPr sz="1550" spc="25" dirty="0">
                <a:latin typeface="Times New Roman"/>
                <a:cs typeface="Times New Roman"/>
              </a:rPr>
              <a:t>C</a:t>
            </a:r>
            <a:r>
              <a:rPr sz="1550" spc="105" dirty="0">
                <a:latin typeface="Times New Roman"/>
                <a:cs typeface="Times New Roman"/>
              </a:rPr>
              <a:t>h</a:t>
            </a:r>
            <a:r>
              <a:rPr sz="1550" spc="-165" dirty="0">
                <a:latin typeface="Times New Roman"/>
                <a:cs typeface="Times New Roman"/>
              </a:rPr>
              <a:t>a</a:t>
            </a:r>
            <a:r>
              <a:rPr sz="1550" spc="105" dirty="0">
                <a:latin typeface="Times New Roman"/>
                <a:cs typeface="Times New Roman"/>
              </a:rPr>
              <a:t>n</a:t>
            </a:r>
            <a:r>
              <a:rPr sz="1550" spc="-65" dirty="0">
                <a:latin typeface="Times New Roman"/>
                <a:cs typeface="Times New Roman"/>
              </a:rPr>
              <a:t>g</a:t>
            </a:r>
            <a:r>
              <a:rPr sz="1550" spc="15" dirty="0">
                <a:latin typeface="Times New Roman"/>
                <a:cs typeface="Times New Roman"/>
              </a:rPr>
              <a:t>e  re</a:t>
            </a:r>
            <a:r>
              <a:rPr sz="1550" spc="-65" dirty="0">
                <a:latin typeface="Times New Roman"/>
                <a:cs typeface="Times New Roman"/>
              </a:rPr>
              <a:t>q</a:t>
            </a:r>
            <a:r>
              <a:rPr sz="1550" spc="105" dirty="0">
                <a:latin typeface="Times New Roman"/>
                <a:cs typeface="Times New Roman"/>
              </a:rPr>
              <a:t>u</a:t>
            </a:r>
            <a:r>
              <a:rPr sz="1550" spc="15" dirty="0">
                <a:latin typeface="Times New Roman"/>
                <a:cs typeface="Times New Roman"/>
              </a:rPr>
              <a:t>e</a:t>
            </a:r>
            <a:r>
              <a:rPr sz="1550" spc="-75" dirty="0">
                <a:latin typeface="Times New Roman"/>
                <a:cs typeface="Times New Roman"/>
              </a:rPr>
              <a:t>s</a:t>
            </a:r>
            <a:r>
              <a:rPr sz="1550" spc="15" dirty="0">
                <a:latin typeface="Times New Roman"/>
                <a:cs typeface="Times New Roman"/>
              </a:rPr>
              <a:t>t</a:t>
            </a:r>
            <a:endParaRPr sz="1550">
              <a:latin typeface="Times New Roman"/>
              <a:cs typeface="Times New Roman"/>
            </a:endParaRPr>
          </a:p>
          <a:p>
            <a:pPr marL="708660">
              <a:lnSpc>
                <a:spcPts val="1400"/>
              </a:lnSpc>
            </a:pPr>
            <a:r>
              <a:rPr sz="1550" dirty="0">
                <a:latin typeface="Times New Roman"/>
                <a:cs typeface="Times New Roman"/>
              </a:rPr>
              <a:t>Check </a:t>
            </a:r>
            <a:r>
              <a:rPr sz="1550" spc="25" dirty="0">
                <a:latin typeface="Times New Roman"/>
                <a:cs typeface="Times New Roman"/>
              </a:rPr>
              <a:t>request</a:t>
            </a:r>
            <a:endParaRPr sz="1550">
              <a:latin typeface="Times New Roman"/>
              <a:cs typeface="Times New Roman"/>
            </a:endParaRPr>
          </a:p>
        </p:txBody>
      </p:sp>
      <p:grpSp>
        <p:nvGrpSpPr>
          <p:cNvPr id="79" name="object 79"/>
          <p:cNvGrpSpPr/>
          <p:nvPr/>
        </p:nvGrpSpPr>
        <p:grpSpPr>
          <a:xfrm>
            <a:off x="2605049" y="2100522"/>
            <a:ext cx="640715" cy="616585"/>
            <a:chOff x="2605049" y="2100522"/>
            <a:chExt cx="640715" cy="616585"/>
          </a:xfrm>
        </p:grpSpPr>
        <p:sp>
          <p:nvSpPr>
            <p:cNvPr id="80" name="object 80"/>
            <p:cNvSpPr/>
            <p:nvPr/>
          </p:nvSpPr>
          <p:spPr>
            <a:xfrm>
              <a:off x="2975624" y="2123065"/>
              <a:ext cx="246978" cy="245932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2975624" y="2123065"/>
              <a:ext cx="247015" cy="246379"/>
            </a:xfrm>
            <a:custGeom>
              <a:avLst/>
              <a:gdLst/>
              <a:ahLst/>
              <a:cxnLst/>
              <a:rect l="l" t="t" r="r" b="b"/>
              <a:pathLst>
                <a:path w="247014" h="246380">
                  <a:moveTo>
                    <a:pt x="90352" y="156208"/>
                  </a:moveTo>
                  <a:lnTo>
                    <a:pt x="0" y="133851"/>
                  </a:lnTo>
                  <a:lnTo>
                    <a:pt x="67764" y="111787"/>
                  </a:lnTo>
                  <a:lnTo>
                    <a:pt x="246978" y="0"/>
                  </a:lnTo>
                  <a:lnTo>
                    <a:pt x="134783" y="179154"/>
                  </a:lnTo>
                  <a:lnTo>
                    <a:pt x="112195" y="245932"/>
                  </a:lnTo>
                  <a:lnTo>
                    <a:pt x="90352" y="156208"/>
                  </a:lnTo>
                </a:path>
              </a:pathLst>
            </a:custGeom>
            <a:ln w="4484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2616479" y="2256916"/>
              <a:ext cx="449580" cy="448309"/>
            </a:xfrm>
            <a:custGeom>
              <a:avLst/>
              <a:gdLst/>
              <a:ahLst/>
              <a:cxnLst/>
              <a:rect l="l" t="t" r="r" b="b"/>
              <a:pathLst>
                <a:path w="449580" h="448310">
                  <a:moveTo>
                    <a:pt x="0" y="448180"/>
                  </a:moveTo>
                  <a:lnTo>
                    <a:pt x="449497" y="0"/>
                  </a:lnTo>
                </a:path>
              </a:pathLst>
            </a:custGeom>
            <a:ln w="224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3" name="object 83"/>
          <p:cNvSpPr txBox="1"/>
          <p:nvPr/>
        </p:nvSpPr>
        <p:spPr>
          <a:xfrm>
            <a:off x="2761121" y="2759428"/>
            <a:ext cx="598805" cy="469265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12700" marR="5080" indent="89535">
              <a:lnSpc>
                <a:spcPts val="1590"/>
              </a:lnSpc>
              <a:spcBef>
                <a:spcPts val="415"/>
              </a:spcBef>
            </a:pPr>
            <a:r>
              <a:rPr sz="1550" spc="-35" dirty="0">
                <a:latin typeface="Times New Roman"/>
                <a:cs typeface="Times New Roman"/>
              </a:rPr>
              <a:t>Valid  </a:t>
            </a:r>
            <a:r>
              <a:rPr sz="1550" spc="10" dirty="0">
                <a:latin typeface="Times New Roman"/>
                <a:cs typeface="Times New Roman"/>
              </a:rPr>
              <a:t>re</a:t>
            </a:r>
            <a:r>
              <a:rPr sz="1550" spc="-65" dirty="0">
                <a:latin typeface="Times New Roman"/>
                <a:cs typeface="Times New Roman"/>
              </a:rPr>
              <a:t>q</a:t>
            </a:r>
            <a:r>
              <a:rPr sz="1550" spc="105" dirty="0">
                <a:latin typeface="Times New Roman"/>
                <a:cs typeface="Times New Roman"/>
              </a:rPr>
              <a:t>u</a:t>
            </a:r>
            <a:r>
              <a:rPr sz="1550" spc="15" dirty="0">
                <a:latin typeface="Times New Roman"/>
                <a:cs typeface="Times New Roman"/>
              </a:rPr>
              <a:t>e</a:t>
            </a:r>
            <a:r>
              <a:rPr sz="1550" spc="-75" dirty="0">
                <a:latin typeface="Times New Roman"/>
                <a:cs typeface="Times New Roman"/>
              </a:rPr>
              <a:t>s</a:t>
            </a:r>
            <a:r>
              <a:rPr sz="1550" spc="15" dirty="0">
                <a:latin typeface="Times New Roman"/>
                <a:cs typeface="Times New Roman"/>
              </a:rPr>
              <a:t>t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3611502" y="2423182"/>
            <a:ext cx="1908810" cy="26797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40"/>
              </a:spcBef>
            </a:pPr>
            <a:r>
              <a:rPr sz="1550" spc="15" dirty="0">
                <a:latin typeface="Times New Roman"/>
                <a:cs typeface="Times New Roman"/>
              </a:rPr>
              <a:t>Find </a:t>
            </a:r>
            <a:r>
              <a:rPr sz="1550" spc="-10" dirty="0">
                <a:latin typeface="Times New Roman"/>
                <a:cs typeface="Times New Roman"/>
              </a:rPr>
              <a:t>directly </a:t>
            </a:r>
            <a:r>
              <a:rPr sz="2325" spc="-7" baseline="32258" dirty="0">
                <a:latin typeface="Times New Roman"/>
                <a:cs typeface="Times New Roman"/>
              </a:rPr>
              <a:t>Req.</a:t>
            </a:r>
            <a:r>
              <a:rPr sz="2325" spc="-142" baseline="32258" dirty="0">
                <a:latin typeface="Times New Roman"/>
                <a:cs typeface="Times New Roman"/>
              </a:rPr>
              <a:t> </a:t>
            </a:r>
            <a:r>
              <a:rPr sz="2325" spc="52" baseline="32258" dirty="0">
                <a:latin typeface="Times New Roman"/>
                <a:cs typeface="Times New Roman"/>
              </a:rPr>
              <a:t>list</a:t>
            </a:r>
            <a:endParaRPr sz="2325" baseline="32258">
              <a:latin typeface="Times New Roman"/>
              <a:cs typeface="Times New Roman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4063602" y="3206815"/>
            <a:ext cx="2037080" cy="26797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550" spc="-5" dirty="0">
                <a:latin typeface="Times New Roman"/>
                <a:cs typeface="Times New Roman"/>
              </a:rPr>
              <a:t>Requirements </a:t>
            </a:r>
            <a:r>
              <a:rPr sz="1550" spc="30" dirty="0">
                <a:latin typeface="Times New Roman"/>
                <a:cs typeface="Times New Roman"/>
              </a:rPr>
              <a:t>change</a:t>
            </a:r>
            <a:r>
              <a:rPr sz="1550" spc="-50" dirty="0">
                <a:latin typeface="Times New Roman"/>
                <a:cs typeface="Times New Roman"/>
              </a:rPr>
              <a:t> </a:t>
            </a:r>
            <a:r>
              <a:rPr sz="1550" spc="-10" dirty="0">
                <a:latin typeface="Times New Roman"/>
                <a:cs typeface="Times New Roman"/>
              </a:rPr>
              <a:t>list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2558603" y="3677117"/>
            <a:ext cx="1139190" cy="26797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550" spc="10" dirty="0">
                <a:latin typeface="Times New Roman"/>
                <a:cs typeface="Times New Roman"/>
              </a:rPr>
              <a:t>Requirements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2782994" y="3878600"/>
            <a:ext cx="666750" cy="26797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550" spc="20" dirty="0">
                <a:latin typeface="Times New Roman"/>
                <a:cs typeface="Times New Roman"/>
              </a:rPr>
              <a:t>c</a:t>
            </a:r>
            <a:r>
              <a:rPr sz="1550" spc="-75" dirty="0">
                <a:latin typeface="Times New Roman"/>
                <a:cs typeface="Times New Roman"/>
              </a:rPr>
              <a:t>h</a:t>
            </a:r>
            <a:r>
              <a:rPr sz="1550" spc="20" dirty="0">
                <a:latin typeface="Times New Roman"/>
                <a:cs typeface="Times New Roman"/>
              </a:rPr>
              <a:t>a</a:t>
            </a:r>
            <a:r>
              <a:rPr sz="1550" spc="105" dirty="0">
                <a:latin typeface="Times New Roman"/>
                <a:cs typeface="Times New Roman"/>
              </a:rPr>
              <a:t>n</a:t>
            </a:r>
            <a:r>
              <a:rPr sz="1550" spc="-75" dirty="0">
                <a:latin typeface="Times New Roman"/>
                <a:cs typeface="Times New Roman"/>
              </a:rPr>
              <a:t>g</a:t>
            </a:r>
            <a:r>
              <a:rPr sz="1550" spc="15" dirty="0">
                <a:latin typeface="Times New Roman"/>
                <a:cs typeface="Times New Roman"/>
              </a:rPr>
              <a:t>e</a:t>
            </a:r>
            <a:r>
              <a:rPr sz="1550" spc="20" dirty="0">
                <a:latin typeface="Times New Roman"/>
                <a:cs typeface="Times New Roman"/>
              </a:rPr>
              <a:t>s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1480424" y="5020680"/>
            <a:ext cx="981710" cy="469900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12700" marR="5080" indent="89535">
              <a:lnSpc>
                <a:spcPts val="1590"/>
              </a:lnSpc>
              <a:spcBef>
                <a:spcPts val="415"/>
              </a:spcBef>
            </a:pPr>
            <a:r>
              <a:rPr sz="1550" spc="20" dirty="0">
                <a:latin typeface="Times New Roman"/>
                <a:cs typeface="Times New Roman"/>
              </a:rPr>
              <a:t>Customer  </a:t>
            </a:r>
            <a:r>
              <a:rPr sz="1550" spc="90" dirty="0">
                <a:latin typeface="Times New Roman"/>
                <a:cs typeface="Times New Roman"/>
              </a:rPr>
              <a:t>i</a:t>
            </a:r>
            <a:r>
              <a:rPr sz="1550" spc="-65" dirty="0">
                <a:latin typeface="Times New Roman"/>
                <a:cs typeface="Times New Roman"/>
              </a:rPr>
              <a:t>n</a:t>
            </a:r>
            <a:r>
              <a:rPr sz="1550" spc="10" dirty="0">
                <a:latin typeface="Times New Roman"/>
                <a:cs typeface="Times New Roman"/>
              </a:rPr>
              <a:t>f</a:t>
            </a:r>
            <a:r>
              <a:rPr sz="1550" spc="-65" dirty="0">
                <a:latin typeface="Times New Roman"/>
                <a:cs typeface="Times New Roman"/>
              </a:rPr>
              <a:t>o</a:t>
            </a:r>
            <a:r>
              <a:rPr sz="1550" spc="10" dirty="0">
                <a:latin typeface="Times New Roman"/>
                <a:cs typeface="Times New Roman"/>
              </a:rPr>
              <a:t>r</a:t>
            </a:r>
            <a:r>
              <a:rPr sz="1550" spc="30" dirty="0">
                <a:latin typeface="Times New Roman"/>
                <a:cs typeface="Times New Roman"/>
              </a:rPr>
              <a:t>m</a:t>
            </a:r>
            <a:r>
              <a:rPr sz="1550" spc="15" dirty="0">
                <a:latin typeface="Times New Roman"/>
                <a:cs typeface="Times New Roman"/>
              </a:rPr>
              <a:t>a</a:t>
            </a:r>
            <a:r>
              <a:rPr sz="1550" spc="100" dirty="0">
                <a:latin typeface="Times New Roman"/>
                <a:cs typeface="Times New Roman"/>
              </a:rPr>
              <a:t>t</a:t>
            </a:r>
            <a:r>
              <a:rPr sz="1550" spc="-80" dirty="0">
                <a:latin typeface="Times New Roman"/>
                <a:cs typeface="Times New Roman"/>
              </a:rPr>
              <a:t>i</a:t>
            </a:r>
            <a:r>
              <a:rPr sz="1550" spc="105" dirty="0">
                <a:latin typeface="Times New Roman"/>
                <a:cs typeface="Times New Roman"/>
              </a:rPr>
              <a:t>o</a:t>
            </a:r>
            <a:r>
              <a:rPr sz="1550" spc="30" dirty="0">
                <a:latin typeface="Times New Roman"/>
                <a:cs typeface="Times New Roman"/>
              </a:rPr>
              <a:t>n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4737669" y="3565271"/>
            <a:ext cx="981710" cy="716280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12700" marR="5080" indent="292100">
              <a:lnSpc>
                <a:spcPts val="1590"/>
              </a:lnSpc>
              <a:spcBef>
                <a:spcPts val="415"/>
              </a:spcBef>
            </a:pPr>
            <a:r>
              <a:rPr sz="1550" spc="15" dirty="0">
                <a:latin typeface="Times New Roman"/>
                <a:cs typeface="Times New Roman"/>
              </a:rPr>
              <a:t>Cost  </a:t>
            </a:r>
            <a:r>
              <a:rPr sz="1550" spc="100" dirty="0">
                <a:latin typeface="Times New Roman"/>
                <a:cs typeface="Times New Roman"/>
              </a:rPr>
              <a:t>i</a:t>
            </a:r>
            <a:r>
              <a:rPr sz="1550" spc="-75" dirty="0">
                <a:latin typeface="Times New Roman"/>
                <a:cs typeface="Times New Roman"/>
              </a:rPr>
              <a:t>n</a:t>
            </a:r>
            <a:r>
              <a:rPr sz="1550" spc="15" dirty="0">
                <a:latin typeface="Times New Roman"/>
                <a:cs typeface="Times New Roman"/>
              </a:rPr>
              <a:t>f</a:t>
            </a:r>
            <a:r>
              <a:rPr sz="1550" spc="-75" dirty="0">
                <a:latin typeface="Times New Roman"/>
                <a:cs typeface="Times New Roman"/>
              </a:rPr>
              <a:t>o</a:t>
            </a:r>
            <a:r>
              <a:rPr sz="1550" spc="15" dirty="0">
                <a:latin typeface="Times New Roman"/>
                <a:cs typeface="Times New Roman"/>
              </a:rPr>
              <a:t>r</a:t>
            </a:r>
            <a:r>
              <a:rPr sz="1550" spc="20" dirty="0">
                <a:latin typeface="Times New Roman"/>
                <a:cs typeface="Times New Roman"/>
              </a:rPr>
              <a:t>ma</a:t>
            </a:r>
            <a:r>
              <a:rPr sz="1550" spc="95" dirty="0">
                <a:latin typeface="Times New Roman"/>
                <a:cs typeface="Times New Roman"/>
              </a:rPr>
              <a:t>t</a:t>
            </a:r>
            <a:r>
              <a:rPr sz="1550" spc="-80" dirty="0">
                <a:latin typeface="Times New Roman"/>
                <a:cs typeface="Times New Roman"/>
              </a:rPr>
              <a:t>i</a:t>
            </a:r>
            <a:r>
              <a:rPr sz="1550" spc="105" dirty="0">
                <a:latin typeface="Times New Roman"/>
                <a:cs typeface="Times New Roman"/>
              </a:rPr>
              <a:t>o</a:t>
            </a:r>
            <a:r>
              <a:rPr sz="1550" spc="30" dirty="0">
                <a:latin typeface="Times New Roman"/>
                <a:cs typeface="Times New Roman"/>
              </a:rPr>
              <a:t>n</a:t>
            </a:r>
            <a:endParaRPr sz="1550">
              <a:latin typeface="Times New Roman"/>
              <a:cs typeface="Times New Roman"/>
            </a:endParaRPr>
          </a:p>
          <a:p>
            <a:pPr marL="34925">
              <a:lnSpc>
                <a:spcPct val="100000"/>
              </a:lnSpc>
              <a:spcBef>
                <a:spcPts val="70"/>
              </a:spcBef>
              <a:tabLst>
                <a:tab pos="708025" algn="l"/>
              </a:tabLst>
            </a:pPr>
            <a:r>
              <a:rPr sz="1550" u="heavy" spc="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6939204" y="3184575"/>
            <a:ext cx="1363345" cy="26797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550" spc="15" dirty="0">
                <a:latin typeface="Times New Roman"/>
                <a:cs typeface="Times New Roman"/>
              </a:rPr>
              <a:t>Rejected</a:t>
            </a:r>
            <a:r>
              <a:rPr sz="1550" dirty="0">
                <a:latin typeface="Times New Roman"/>
                <a:cs typeface="Times New Roman"/>
              </a:rPr>
              <a:t> request</a:t>
            </a:r>
            <a:endParaRPr sz="1550">
              <a:latin typeface="Times New Roman"/>
              <a:cs typeface="Times New Roman"/>
            </a:endParaRPr>
          </a:p>
        </p:txBody>
      </p:sp>
      <p:grpSp>
        <p:nvGrpSpPr>
          <p:cNvPr id="91" name="object 91"/>
          <p:cNvGrpSpPr/>
          <p:nvPr/>
        </p:nvGrpSpPr>
        <p:grpSpPr>
          <a:xfrm>
            <a:off x="2605049" y="4238692"/>
            <a:ext cx="640715" cy="661670"/>
            <a:chOff x="2605049" y="4238692"/>
            <a:chExt cx="640715" cy="661670"/>
          </a:xfrm>
        </p:grpSpPr>
        <p:sp>
          <p:nvSpPr>
            <p:cNvPr id="92" name="object 92"/>
            <p:cNvSpPr/>
            <p:nvPr/>
          </p:nvSpPr>
          <p:spPr>
            <a:xfrm>
              <a:off x="2975624" y="4608578"/>
              <a:ext cx="247015" cy="269240"/>
            </a:xfrm>
            <a:custGeom>
              <a:avLst/>
              <a:gdLst/>
              <a:ahLst/>
              <a:cxnLst/>
              <a:rect l="l" t="t" r="r" b="b"/>
              <a:pathLst>
                <a:path w="247014" h="269239">
                  <a:moveTo>
                    <a:pt x="90353" y="0"/>
                  </a:moveTo>
                  <a:lnTo>
                    <a:pt x="90353" y="89636"/>
                  </a:lnTo>
                  <a:lnTo>
                    <a:pt x="0" y="111846"/>
                  </a:lnTo>
                  <a:lnTo>
                    <a:pt x="246978" y="268879"/>
                  </a:lnTo>
                  <a:lnTo>
                    <a:pt x="134783" y="67396"/>
                  </a:lnTo>
                  <a:lnTo>
                    <a:pt x="9035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2975624" y="4608578"/>
              <a:ext cx="247015" cy="269240"/>
            </a:xfrm>
            <a:custGeom>
              <a:avLst/>
              <a:gdLst/>
              <a:ahLst/>
              <a:cxnLst/>
              <a:rect l="l" t="t" r="r" b="b"/>
              <a:pathLst>
                <a:path w="247014" h="269239">
                  <a:moveTo>
                    <a:pt x="90353" y="89636"/>
                  </a:moveTo>
                  <a:lnTo>
                    <a:pt x="90353" y="0"/>
                  </a:lnTo>
                  <a:lnTo>
                    <a:pt x="134783" y="67396"/>
                  </a:lnTo>
                  <a:lnTo>
                    <a:pt x="246978" y="268878"/>
                  </a:lnTo>
                  <a:lnTo>
                    <a:pt x="0" y="111846"/>
                  </a:lnTo>
                  <a:lnTo>
                    <a:pt x="90353" y="89636"/>
                  </a:lnTo>
                </a:path>
              </a:pathLst>
            </a:custGeom>
            <a:ln w="448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2616479" y="4250122"/>
              <a:ext cx="449580" cy="448309"/>
            </a:xfrm>
            <a:custGeom>
              <a:avLst/>
              <a:gdLst/>
              <a:ahLst/>
              <a:cxnLst/>
              <a:rect l="l" t="t" r="r" b="b"/>
              <a:pathLst>
                <a:path w="449580" h="448310">
                  <a:moveTo>
                    <a:pt x="0" y="0"/>
                  </a:moveTo>
                  <a:lnTo>
                    <a:pt x="449497" y="448092"/>
                  </a:lnTo>
                </a:path>
              </a:pathLst>
            </a:custGeom>
            <a:ln w="224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5" name="object 95"/>
          <p:cNvSpPr txBox="1"/>
          <p:nvPr/>
        </p:nvSpPr>
        <p:spPr>
          <a:xfrm>
            <a:off x="2828170" y="4864392"/>
            <a:ext cx="1363345" cy="26797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550" spc="15" dirty="0">
                <a:latin typeface="Times New Roman"/>
                <a:cs typeface="Times New Roman"/>
              </a:rPr>
              <a:t>Rejected</a:t>
            </a:r>
            <a:r>
              <a:rPr sz="1550" spc="1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request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96" name="object 96"/>
          <p:cNvSpPr txBox="1"/>
          <p:nvPr/>
        </p:nvSpPr>
        <p:spPr>
          <a:xfrm>
            <a:off x="5906171" y="5020680"/>
            <a:ext cx="981710" cy="469900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12700" marR="5080" indent="88900">
              <a:lnSpc>
                <a:spcPts val="1590"/>
              </a:lnSpc>
              <a:spcBef>
                <a:spcPts val="415"/>
              </a:spcBef>
            </a:pPr>
            <a:r>
              <a:rPr sz="1550" spc="15" dirty="0">
                <a:latin typeface="Times New Roman"/>
                <a:cs typeface="Times New Roman"/>
              </a:rPr>
              <a:t>Customer  </a:t>
            </a:r>
            <a:r>
              <a:rPr sz="1550" spc="90" dirty="0">
                <a:latin typeface="Times New Roman"/>
                <a:cs typeface="Times New Roman"/>
              </a:rPr>
              <a:t>i</a:t>
            </a:r>
            <a:r>
              <a:rPr sz="1550" spc="-65" dirty="0">
                <a:latin typeface="Times New Roman"/>
                <a:cs typeface="Times New Roman"/>
              </a:rPr>
              <a:t>n</a:t>
            </a:r>
            <a:r>
              <a:rPr sz="1550" spc="10" dirty="0">
                <a:latin typeface="Times New Roman"/>
                <a:cs typeface="Times New Roman"/>
              </a:rPr>
              <a:t>f</a:t>
            </a:r>
            <a:r>
              <a:rPr sz="1550" spc="-70" dirty="0">
                <a:latin typeface="Times New Roman"/>
                <a:cs typeface="Times New Roman"/>
              </a:rPr>
              <a:t>o</a:t>
            </a:r>
            <a:r>
              <a:rPr sz="1550" spc="10" dirty="0">
                <a:latin typeface="Times New Roman"/>
                <a:cs typeface="Times New Roman"/>
              </a:rPr>
              <a:t>r</a:t>
            </a:r>
            <a:r>
              <a:rPr sz="1550" spc="25" dirty="0">
                <a:latin typeface="Times New Roman"/>
                <a:cs typeface="Times New Roman"/>
              </a:rPr>
              <a:t>m</a:t>
            </a:r>
            <a:r>
              <a:rPr sz="1550" spc="15" dirty="0">
                <a:latin typeface="Times New Roman"/>
                <a:cs typeface="Times New Roman"/>
              </a:rPr>
              <a:t>a</a:t>
            </a:r>
            <a:r>
              <a:rPr sz="1550" spc="100" dirty="0">
                <a:latin typeface="Times New Roman"/>
                <a:cs typeface="Times New Roman"/>
              </a:rPr>
              <a:t>t</a:t>
            </a:r>
            <a:r>
              <a:rPr sz="1550" spc="-80" dirty="0">
                <a:latin typeface="Times New Roman"/>
                <a:cs typeface="Times New Roman"/>
              </a:rPr>
              <a:t>i</a:t>
            </a:r>
            <a:r>
              <a:rPr sz="1550" spc="105" dirty="0">
                <a:latin typeface="Times New Roman"/>
                <a:cs typeface="Times New Roman"/>
              </a:rPr>
              <a:t>o</a:t>
            </a:r>
            <a:r>
              <a:rPr sz="1550" spc="30" dirty="0">
                <a:latin typeface="Times New Roman"/>
                <a:cs typeface="Times New Roman"/>
              </a:rPr>
              <a:t>n</a:t>
            </a:r>
            <a:endParaRPr sz="1550">
              <a:latin typeface="Times New Roman"/>
              <a:cs typeface="Times New Roman"/>
            </a:endParaRPr>
          </a:p>
        </p:txBody>
      </p:sp>
      <p:grpSp>
        <p:nvGrpSpPr>
          <p:cNvPr id="97" name="object 97"/>
          <p:cNvGrpSpPr/>
          <p:nvPr/>
        </p:nvGrpSpPr>
        <p:grpSpPr>
          <a:xfrm>
            <a:off x="6940474" y="4171295"/>
            <a:ext cx="640715" cy="661670"/>
            <a:chOff x="6940474" y="4171295"/>
            <a:chExt cx="640715" cy="661670"/>
          </a:xfrm>
        </p:grpSpPr>
        <p:sp>
          <p:nvSpPr>
            <p:cNvPr id="98" name="object 98"/>
            <p:cNvSpPr/>
            <p:nvPr/>
          </p:nvSpPr>
          <p:spPr>
            <a:xfrm>
              <a:off x="7311764" y="4541182"/>
              <a:ext cx="247015" cy="269240"/>
            </a:xfrm>
            <a:custGeom>
              <a:avLst/>
              <a:gdLst/>
              <a:ahLst/>
              <a:cxnLst/>
              <a:rect l="l" t="t" r="r" b="b"/>
              <a:pathLst>
                <a:path w="247015" h="269239">
                  <a:moveTo>
                    <a:pt x="112195" y="0"/>
                  </a:moveTo>
                  <a:lnTo>
                    <a:pt x="89517" y="111846"/>
                  </a:lnTo>
                  <a:lnTo>
                    <a:pt x="0" y="111846"/>
                  </a:lnTo>
                  <a:lnTo>
                    <a:pt x="246769" y="268878"/>
                  </a:lnTo>
                  <a:lnTo>
                    <a:pt x="134574" y="67396"/>
                  </a:lnTo>
                  <a:lnTo>
                    <a:pt x="1121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7311764" y="4541182"/>
              <a:ext cx="247015" cy="269240"/>
            </a:xfrm>
            <a:custGeom>
              <a:avLst/>
              <a:gdLst/>
              <a:ahLst/>
              <a:cxnLst/>
              <a:rect l="l" t="t" r="r" b="b"/>
              <a:pathLst>
                <a:path w="247015" h="269239">
                  <a:moveTo>
                    <a:pt x="89517" y="111846"/>
                  </a:moveTo>
                  <a:lnTo>
                    <a:pt x="112195" y="0"/>
                  </a:lnTo>
                  <a:lnTo>
                    <a:pt x="134574" y="67396"/>
                  </a:lnTo>
                  <a:lnTo>
                    <a:pt x="246769" y="268878"/>
                  </a:lnTo>
                  <a:lnTo>
                    <a:pt x="0" y="111846"/>
                  </a:lnTo>
                  <a:lnTo>
                    <a:pt x="89517" y="111846"/>
                  </a:lnTo>
                </a:path>
              </a:pathLst>
            </a:custGeom>
            <a:ln w="448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6951904" y="4182725"/>
              <a:ext cx="472440" cy="448309"/>
            </a:xfrm>
            <a:custGeom>
              <a:avLst/>
              <a:gdLst/>
              <a:ahLst/>
              <a:cxnLst/>
              <a:rect l="l" t="t" r="r" b="b"/>
              <a:pathLst>
                <a:path w="472440" h="448310">
                  <a:moveTo>
                    <a:pt x="0" y="0"/>
                  </a:moveTo>
                  <a:lnTo>
                    <a:pt x="472055" y="448092"/>
                  </a:lnTo>
                </a:path>
              </a:pathLst>
            </a:custGeom>
            <a:ln w="224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1" name="object 101"/>
          <p:cNvSpPr txBox="1"/>
          <p:nvPr/>
        </p:nvSpPr>
        <p:spPr>
          <a:xfrm>
            <a:off x="7164191" y="4819206"/>
            <a:ext cx="1363345" cy="26797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550" spc="15" dirty="0">
                <a:latin typeface="Times New Roman"/>
                <a:cs typeface="Times New Roman"/>
              </a:rPr>
              <a:t>Rejected</a:t>
            </a:r>
            <a:r>
              <a:rPr sz="1550" dirty="0">
                <a:latin typeface="Times New Roman"/>
                <a:cs typeface="Times New Roman"/>
              </a:rPr>
              <a:t> request</a:t>
            </a:r>
            <a:endParaRPr sz="1550">
              <a:latin typeface="Times New Roman"/>
              <a:cs typeface="Times New Roman"/>
            </a:endParaRPr>
          </a:p>
        </p:txBody>
      </p:sp>
      <p:grpSp>
        <p:nvGrpSpPr>
          <p:cNvPr id="102" name="object 102"/>
          <p:cNvGrpSpPr/>
          <p:nvPr/>
        </p:nvGrpSpPr>
        <p:grpSpPr>
          <a:xfrm>
            <a:off x="6243573" y="1801748"/>
            <a:ext cx="1090930" cy="2146935"/>
            <a:chOff x="6243573" y="1801748"/>
            <a:chExt cx="1090930" cy="2146935"/>
          </a:xfrm>
        </p:grpSpPr>
        <p:sp>
          <p:nvSpPr>
            <p:cNvPr id="103" name="object 103"/>
            <p:cNvSpPr/>
            <p:nvPr/>
          </p:nvSpPr>
          <p:spPr>
            <a:xfrm>
              <a:off x="7064695" y="3444279"/>
              <a:ext cx="247068" cy="245903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7064695" y="3444279"/>
              <a:ext cx="247650" cy="246379"/>
            </a:xfrm>
            <a:custGeom>
              <a:avLst/>
              <a:gdLst/>
              <a:ahLst/>
              <a:cxnLst/>
              <a:rect l="l" t="t" r="r" b="b"/>
              <a:pathLst>
                <a:path w="247650" h="246379">
                  <a:moveTo>
                    <a:pt x="89517" y="156296"/>
                  </a:moveTo>
                  <a:lnTo>
                    <a:pt x="0" y="156296"/>
                  </a:lnTo>
                  <a:lnTo>
                    <a:pt x="67138" y="134057"/>
                  </a:lnTo>
                  <a:lnTo>
                    <a:pt x="247068" y="0"/>
                  </a:lnTo>
                  <a:lnTo>
                    <a:pt x="134872" y="201453"/>
                  </a:lnTo>
                  <a:lnTo>
                    <a:pt x="89517" y="245903"/>
                  </a:lnTo>
                  <a:lnTo>
                    <a:pt x="89517" y="156296"/>
                  </a:lnTo>
                </a:path>
              </a:pathLst>
            </a:custGeom>
            <a:ln w="4484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6817030" y="3510939"/>
              <a:ext cx="449580" cy="426084"/>
            </a:xfrm>
            <a:custGeom>
              <a:avLst/>
              <a:gdLst/>
              <a:ahLst/>
              <a:cxnLst/>
              <a:rect l="l" t="t" r="r" b="b"/>
              <a:pathLst>
                <a:path w="449579" h="426085">
                  <a:moveTo>
                    <a:pt x="0" y="425882"/>
                  </a:moveTo>
                  <a:lnTo>
                    <a:pt x="449378" y="0"/>
                  </a:lnTo>
                </a:path>
              </a:pathLst>
            </a:custGeom>
            <a:ln w="224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6243573" y="1801748"/>
              <a:ext cx="551815" cy="612775"/>
            </a:xfrm>
            <a:custGeom>
              <a:avLst/>
              <a:gdLst/>
              <a:ahLst/>
              <a:cxnLst/>
              <a:rect l="l" t="t" r="r" b="b"/>
              <a:pathLst>
                <a:path w="551815" h="612775">
                  <a:moveTo>
                    <a:pt x="22605" y="530733"/>
                  </a:moveTo>
                  <a:lnTo>
                    <a:pt x="0" y="612775"/>
                  </a:lnTo>
                  <a:lnTo>
                    <a:pt x="79375" y="581533"/>
                  </a:lnTo>
                  <a:lnTo>
                    <a:pt x="68730" y="572008"/>
                  </a:lnTo>
                  <a:lnTo>
                    <a:pt x="49529" y="572008"/>
                  </a:lnTo>
                  <a:lnTo>
                    <a:pt x="35433" y="559180"/>
                  </a:lnTo>
                  <a:lnTo>
                    <a:pt x="43881" y="549771"/>
                  </a:lnTo>
                  <a:lnTo>
                    <a:pt x="22605" y="530733"/>
                  </a:lnTo>
                  <a:close/>
                </a:path>
                <a:path w="551815" h="612775">
                  <a:moveTo>
                    <a:pt x="43881" y="549771"/>
                  </a:moveTo>
                  <a:lnTo>
                    <a:pt x="35433" y="559180"/>
                  </a:lnTo>
                  <a:lnTo>
                    <a:pt x="49529" y="572008"/>
                  </a:lnTo>
                  <a:lnTo>
                    <a:pt x="58084" y="562481"/>
                  </a:lnTo>
                  <a:lnTo>
                    <a:pt x="43881" y="549771"/>
                  </a:lnTo>
                  <a:close/>
                </a:path>
                <a:path w="551815" h="612775">
                  <a:moveTo>
                    <a:pt x="58084" y="562481"/>
                  </a:moveTo>
                  <a:lnTo>
                    <a:pt x="49529" y="572008"/>
                  </a:lnTo>
                  <a:lnTo>
                    <a:pt x="68730" y="572008"/>
                  </a:lnTo>
                  <a:lnTo>
                    <a:pt x="58084" y="562481"/>
                  </a:lnTo>
                  <a:close/>
                </a:path>
                <a:path w="551815" h="612775">
                  <a:moveTo>
                    <a:pt x="537464" y="0"/>
                  </a:moveTo>
                  <a:lnTo>
                    <a:pt x="43881" y="549771"/>
                  </a:lnTo>
                  <a:lnTo>
                    <a:pt x="58084" y="562481"/>
                  </a:lnTo>
                  <a:lnTo>
                    <a:pt x="551687" y="12826"/>
                  </a:lnTo>
                  <a:lnTo>
                    <a:pt x="537464" y="0"/>
                  </a:lnTo>
                  <a:close/>
                </a:path>
              </a:pathLst>
            </a:custGeom>
            <a:solidFill>
              <a:srgbClr val="EE2C2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7" name="object 107"/>
          <p:cNvSpPr txBox="1">
            <a:spLocks noGrp="1"/>
          </p:cNvSpPr>
          <p:nvPr>
            <p:ph type="title"/>
          </p:nvPr>
        </p:nvSpPr>
        <p:spPr>
          <a:xfrm>
            <a:off x="210413" y="275336"/>
            <a:ext cx="58559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Change Analysis </a:t>
            </a:r>
            <a:r>
              <a:rPr spc="-10" dirty="0"/>
              <a:t>and </a:t>
            </a:r>
            <a:r>
              <a:rPr dirty="0"/>
              <a:t>Costing </a:t>
            </a:r>
            <a:r>
              <a:rPr spc="-5" dirty="0"/>
              <a:t>–</a:t>
            </a:r>
            <a:r>
              <a:rPr spc="-30" dirty="0"/>
              <a:t> </a:t>
            </a:r>
            <a:r>
              <a:rPr spc="-5" dirty="0"/>
              <a:t>Example</a:t>
            </a:r>
          </a:p>
        </p:txBody>
      </p:sp>
      <p:sp>
        <p:nvSpPr>
          <p:cNvPr id="108" name="object 108"/>
          <p:cNvSpPr/>
          <p:nvPr/>
        </p:nvSpPr>
        <p:spPr>
          <a:xfrm>
            <a:off x="2049017" y="1509649"/>
            <a:ext cx="648335" cy="421005"/>
          </a:xfrm>
          <a:custGeom>
            <a:avLst/>
            <a:gdLst/>
            <a:ahLst/>
            <a:cxnLst/>
            <a:rect l="l" t="t" r="r" b="b"/>
            <a:pathLst>
              <a:path w="648335" h="421005">
                <a:moveTo>
                  <a:pt x="578885" y="387625"/>
                </a:moveTo>
                <a:lnTo>
                  <a:pt x="563499" y="411606"/>
                </a:lnTo>
                <a:lnTo>
                  <a:pt x="648081" y="420750"/>
                </a:lnTo>
                <a:lnTo>
                  <a:pt x="632498" y="394462"/>
                </a:lnTo>
                <a:lnTo>
                  <a:pt x="589533" y="394462"/>
                </a:lnTo>
                <a:lnTo>
                  <a:pt x="578885" y="387625"/>
                </a:lnTo>
                <a:close/>
              </a:path>
              <a:path w="648335" h="421005">
                <a:moveTo>
                  <a:pt x="589158" y="371613"/>
                </a:moveTo>
                <a:lnTo>
                  <a:pt x="578885" y="387625"/>
                </a:lnTo>
                <a:lnTo>
                  <a:pt x="589533" y="394462"/>
                </a:lnTo>
                <a:lnTo>
                  <a:pt x="599820" y="378460"/>
                </a:lnTo>
                <a:lnTo>
                  <a:pt x="589158" y="371613"/>
                </a:lnTo>
                <a:close/>
              </a:path>
              <a:path w="648335" h="421005">
                <a:moveTo>
                  <a:pt x="604646" y="347472"/>
                </a:moveTo>
                <a:lnTo>
                  <a:pt x="589158" y="371613"/>
                </a:lnTo>
                <a:lnTo>
                  <a:pt x="599820" y="378460"/>
                </a:lnTo>
                <a:lnTo>
                  <a:pt x="589533" y="394462"/>
                </a:lnTo>
                <a:lnTo>
                  <a:pt x="632498" y="394462"/>
                </a:lnTo>
                <a:lnTo>
                  <a:pt x="604646" y="347472"/>
                </a:lnTo>
                <a:close/>
              </a:path>
              <a:path w="648335" h="421005">
                <a:moveTo>
                  <a:pt x="10413" y="0"/>
                </a:moveTo>
                <a:lnTo>
                  <a:pt x="0" y="16001"/>
                </a:lnTo>
                <a:lnTo>
                  <a:pt x="578885" y="387625"/>
                </a:lnTo>
                <a:lnTo>
                  <a:pt x="589158" y="371613"/>
                </a:lnTo>
                <a:lnTo>
                  <a:pt x="10413" y="0"/>
                </a:lnTo>
                <a:close/>
              </a:path>
            </a:pathLst>
          </a:custGeom>
          <a:solidFill>
            <a:srgbClr val="EE2C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 txBox="1"/>
          <p:nvPr/>
        </p:nvSpPr>
        <p:spPr>
          <a:xfrm>
            <a:off x="581050" y="1001724"/>
            <a:ext cx="8190230" cy="10852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customers may misunderstand requirements</a:t>
            </a:r>
            <a:r>
              <a:rPr sz="1600" spc="5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and</a:t>
            </a:r>
            <a:endParaRPr sz="1600">
              <a:latin typeface="Arial"/>
              <a:cs typeface="Arial"/>
            </a:endParaRPr>
          </a:p>
          <a:p>
            <a:pPr marL="64135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their context and suggest unnecessary</a:t>
            </a:r>
            <a:r>
              <a:rPr sz="1600" spc="3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changes</a:t>
            </a:r>
            <a:endParaRPr sz="1600">
              <a:latin typeface="Arial"/>
              <a:cs typeface="Arial"/>
            </a:endParaRPr>
          </a:p>
          <a:p>
            <a:pPr marL="4724400">
              <a:lnSpc>
                <a:spcPct val="100000"/>
              </a:lnSpc>
              <a:spcBef>
                <a:spcPts val="525"/>
              </a:spcBef>
            </a:pPr>
            <a:r>
              <a:rPr sz="1600" spc="-10" dirty="0">
                <a:latin typeface="Arial"/>
                <a:cs typeface="Arial"/>
              </a:rPr>
              <a:t>with </a:t>
            </a:r>
            <a:r>
              <a:rPr sz="1600" spc="-5" dirty="0">
                <a:latin typeface="Arial"/>
                <a:cs typeface="Arial"/>
              </a:rPr>
              <a:t>the help of traceability</a:t>
            </a:r>
            <a:r>
              <a:rPr sz="1600" spc="5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information</a:t>
            </a:r>
            <a:endParaRPr sz="1600">
              <a:latin typeface="Arial"/>
              <a:cs typeface="Arial"/>
            </a:endParaRPr>
          </a:p>
          <a:p>
            <a:pPr marL="2169795">
              <a:lnSpc>
                <a:spcPct val="100000"/>
              </a:lnSpc>
              <a:spcBef>
                <a:spcPts val="190"/>
              </a:spcBef>
            </a:pPr>
            <a:r>
              <a:rPr sz="1550" spc="15" dirty="0">
                <a:latin typeface="Times New Roman"/>
                <a:cs typeface="Times New Roman"/>
              </a:rPr>
              <a:t>Rejected</a:t>
            </a:r>
            <a:r>
              <a:rPr sz="1550" spc="4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request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110" name="object 110"/>
          <p:cNvSpPr/>
          <p:nvPr/>
        </p:nvSpPr>
        <p:spPr>
          <a:xfrm>
            <a:off x="2801493" y="4652898"/>
            <a:ext cx="3016885" cy="1066165"/>
          </a:xfrm>
          <a:custGeom>
            <a:avLst/>
            <a:gdLst/>
            <a:ahLst/>
            <a:cxnLst/>
            <a:rect l="l" t="t" r="r" b="b"/>
            <a:pathLst>
              <a:path w="3016885" h="1066164">
                <a:moveTo>
                  <a:pt x="592582" y="457200"/>
                </a:moveTo>
                <a:lnTo>
                  <a:pt x="512064" y="485267"/>
                </a:lnTo>
                <a:lnTo>
                  <a:pt x="532511" y="505193"/>
                </a:lnTo>
                <a:lnTo>
                  <a:pt x="0" y="1052283"/>
                </a:lnTo>
                <a:lnTo>
                  <a:pt x="13589" y="1065568"/>
                </a:lnTo>
                <a:lnTo>
                  <a:pt x="546201" y="518553"/>
                </a:lnTo>
                <a:lnTo>
                  <a:pt x="566674" y="538480"/>
                </a:lnTo>
                <a:lnTo>
                  <a:pt x="580186" y="496062"/>
                </a:lnTo>
                <a:lnTo>
                  <a:pt x="592582" y="457200"/>
                </a:lnTo>
                <a:close/>
              </a:path>
              <a:path w="3016885" h="1066164">
                <a:moveTo>
                  <a:pt x="3016631" y="0"/>
                </a:moveTo>
                <a:lnTo>
                  <a:pt x="2936113" y="27559"/>
                </a:lnTo>
                <a:lnTo>
                  <a:pt x="2956445" y="47612"/>
                </a:lnTo>
                <a:lnTo>
                  <a:pt x="2138426" y="877570"/>
                </a:lnTo>
                <a:lnTo>
                  <a:pt x="2151888" y="891032"/>
                </a:lnTo>
                <a:lnTo>
                  <a:pt x="2969996" y="60985"/>
                </a:lnTo>
                <a:lnTo>
                  <a:pt x="2990342" y="81026"/>
                </a:lnTo>
                <a:lnTo>
                  <a:pt x="3004096" y="38608"/>
                </a:lnTo>
                <a:lnTo>
                  <a:pt x="3016631" y="0"/>
                </a:lnTo>
                <a:close/>
              </a:path>
            </a:pathLst>
          </a:custGeom>
          <a:solidFill>
            <a:srgbClr val="EE2C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 txBox="1"/>
          <p:nvPr/>
        </p:nvSpPr>
        <p:spPr>
          <a:xfrm>
            <a:off x="196392" y="5644692"/>
            <a:ext cx="3522979" cy="8629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21995" marR="5080" indent="-10795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consequential changes may be  unacceptable to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user/customer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15"/>
              </a:spcBef>
            </a:pPr>
            <a:r>
              <a:rPr sz="1200" spc="-5" dirty="0">
                <a:latin typeface="Times New Roman"/>
                <a:cs typeface="Times New Roman"/>
              </a:rPr>
              <a:t>Source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figure: </a:t>
            </a:r>
            <a:r>
              <a:rPr sz="1200" spc="-10" dirty="0">
                <a:latin typeface="Times New Roman"/>
                <a:cs typeface="Times New Roman"/>
              </a:rPr>
              <a:t>Kotonya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Sommerville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12" name="object 112"/>
          <p:cNvSpPr/>
          <p:nvPr/>
        </p:nvSpPr>
        <p:spPr>
          <a:xfrm>
            <a:off x="7246493" y="5051425"/>
            <a:ext cx="478790" cy="881380"/>
          </a:xfrm>
          <a:custGeom>
            <a:avLst/>
            <a:gdLst/>
            <a:ahLst/>
            <a:cxnLst/>
            <a:rect l="l" t="t" r="r" b="b"/>
            <a:pathLst>
              <a:path w="478790" h="881379">
                <a:moveTo>
                  <a:pt x="433896" y="62683"/>
                </a:moveTo>
                <a:lnTo>
                  <a:pt x="0" y="871804"/>
                </a:lnTo>
                <a:lnTo>
                  <a:pt x="16763" y="880795"/>
                </a:lnTo>
                <a:lnTo>
                  <a:pt x="450666" y="71686"/>
                </a:lnTo>
                <a:lnTo>
                  <a:pt x="433896" y="62683"/>
                </a:lnTo>
                <a:close/>
              </a:path>
              <a:path w="478790" h="881379">
                <a:moveTo>
                  <a:pt x="476825" y="51435"/>
                </a:moveTo>
                <a:lnTo>
                  <a:pt x="439927" y="51435"/>
                </a:lnTo>
                <a:lnTo>
                  <a:pt x="456691" y="60451"/>
                </a:lnTo>
                <a:lnTo>
                  <a:pt x="450666" y="71686"/>
                </a:lnTo>
                <a:lnTo>
                  <a:pt x="475868" y="85217"/>
                </a:lnTo>
                <a:lnTo>
                  <a:pt x="476825" y="51435"/>
                </a:lnTo>
                <a:close/>
              </a:path>
              <a:path w="478790" h="881379">
                <a:moveTo>
                  <a:pt x="439927" y="51435"/>
                </a:moveTo>
                <a:lnTo>
                  <a:pt x="433896" y="62683"/>
                </a:lnTo>
                <a:lnTo>
                  <a:pt x="450666" y="71686"/>
                </a:lnTo>
                <a:lnTo>
                  <a:pt x="456691" y="60451"/>
                </a:lnTo>
                <a:lnTo>
                  <a:pt x="439927" y="51435"/>
                </a:lnTo>
                <a:close/>
              </a:path>
              <a:path w="478790" h="881379">
                <a:moveTo>
                  <a:pt x="478281" y="0"/>
                </a:moveTo>
                <a:lnTo>
                  <a:pt x="408685" y="49149"/>
                </a:lnTo>
                <a:lnTo>
                  <a:pt x="433896" y="62683"/>
                </a:lnTo>
                <a:lnTo>
                  <a:pt x="439927" y="51435"/>
                </a:lnTo>
                <a:lnTo>
                  <a:pt x="476825" y="51435"/>
                </a:lnTo>
                <a:lnTo>
                  <a:pt x="478281" y="0"/>
                </a:lnTo>
                <a:close/>
              </a:path>
            </a:pathLst>
          </a:custGeom>
          <a:solidFill>
            <a:srgbClr val="EE2C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 txBox="1"/>
          <p:nvPr/>
        </p:nvSpPr>
        <p:spPr>
          <a:xfrm>
            <a:off x="4053966" y="5485891"/>
            <a:ext cx="4810760" cy="9226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negotiations </a:t>
            </a:r>
            <a:r>
              <a:rPr sz="1600" spc="-10" dirty="0">
                <a:latin typeface="Arial"/>
                <a:cs typeface="Arial"/>
              </a:rPr>
              <a:t>with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customers</a:t>
            </a:r>
            <a:endParaRPr sz="1600">
              <a:latin typeface="Arial"/>
              <a:cs typeface="Arial"/>
            </a:endParaRPr>
          </a:p>
          <a:p>
            <a:pPr marL="1798320" marR="5080" indent="-685800">
              <a:lnSpc>
                <a:spcPct val="100000"/>
              </a:lnSpc>
              <a:spcBef>
                <a:spcPts val="1305"/>
              </a:spcBef>
            </a:pPr>
            <a:r>
              <a:rPr sz="1600" spc="-5" dirty="0">
                <a:latin typeface="Arial"/>
                <a:cs typeface="Arial"/>
              </a:rPr>
              <a:t>cost/time required for the implementation  of change </a:t>
            </a:r>
            <a:r>
              <a:rPr sz="1600" dirty="0">
                <a:latin typeface="Arial"/>
                <a:cs typeface="Arial"/>
              </a:rPr>
              <a:t>is </a:t>
            </a:r>
            <a:r>
              <a:rPr sz="1600" spc="-5" dirty="0">
                <a:latin typeface="Arial"/>
                <a:cs typeface="Arial"/>
              </a:rPr>
              <a:t>too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high/long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4" name="object 114"/>
          <p:cNvSpPr/>
          <p:nvPr/>
        </p:nvSpPr>
        <p:spPr>
          <a:xfrm>
            <a:off x="7419975" y="2601848"/>
            <a:ext cx="551815" cy="612775"/>
          </a:xfrm>
          <a:custGeom>
            <a:avLst/>
            <a:gdLst/>
            <a:ahLst/>
            <a:cxnLst/>
            <a:rect l="l" t="t" r="r" b="b"/>
            <a:pathLst>
              <a:path w="551815" h="612775">
                <a:moveTo>
                  <a:pt x="22605" y="530733"/>
                </a:moveTo>
                <a:lnTo>
                  <a:pt x="0" y="612775"/>
                </a:lnTo>
                <a:lnTo>
                  <a:pt x="79248" y="581533"/>
                </a:lnTo>
                <a:lnTo>
                  <a:pt x="68627" y="572008"/>
                </a:lnTo>
                <a:lnTo>
                  <a:pt x="49529" y="572008"/>
                </a:lnTo>
                <a:lnTo>
                  <a:pt x="35305" y="559180"/>
                </a:lnTo>
                <a:lnTo>
                  <a:pt x="43790" y="549732"/>
                </a:lnTo>
                <a:lnTo>
                  <a:pt x="22605" y="530733"/>
                </a:lnTo>
                <a:close/>
              </a:path>
              <a:path w="551815" h="612775">
                <a:moveTo>
                  <a:pt x="43790" y="549732"/>
                </a:moveTo>
                <a:lnTo>
                  <a:pt x="35305" y="559180"/>
                </a:lnTo>
                <a:lnTo>
                  <a:pt x="49529" y="572008"/>
                </a:lnTo>
                <a:lnTo>
                  <a:pt x="58048" y="562519"/>
                </a:lnTo>
                <a:lnTo>
                  <a:pt x="43790" y="549732"/>
                </a:lnTo>
                <a:close/>
              </a:path>
              <a:path w="551815" h="612775">
                <a:moveTo>
                  <a:pt x="58048" y="562519"/>
                </a:moveTo>
                <a:lnTo>
                  <a:pt x="49529" y="572008"/>
                </a:lnTo>
                <a:lnTo>
                  <a:pt x="68627" y="572008"/>
                </a:lnTo>
                <a:lnTo>
                  <a:pt x="58048" y="562519"/>
                </a:lnTo>
                <a:close/>
              </a:path>
              <a:path w="551815" h="612775">
                <a:moveTo>
                  <a:pt x="537464" y="0"/>
                </a:moveTo>
                <a:lnTo>
                  <a:pt x="43790" y="549732"/>
                </a:lnTo>
                <a:lnTo>
                  <a:pt x="58048" y="562519"/>
                </a:lnTo>
                <a:lnTo>
                  <a:pt x="551560" y="12826"/>
                </a:lnTo>
                <a:lnTo>
                  <a:pt x="537464" y="0"/>
                </a:lnTo>
                <a:close/>
              </a:path>
            </a:pathLst>
          </a:custGeom>
          <a:solidFill>
            <a:srgbClr val="EE2C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 txBox="1"/>
          <p:nvPr/>
        </p:nvSpPr>
        <p:spPr>
          <a:xfrm>
            <a:off x="7354061" y="2356230"/>
            <a:ext cx="132461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risk is too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high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6" name="object 1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54</a:t>
            </a:fld>
            <a:endParaRPr spc="-5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0413" y="275336"/>
            <a:ext cx="44881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Different Management</a:t>
            </a:r>
            <a:r>
              <a:rPr spc="5" dirty="0"/>
              <a:t> </a:t>
            </a:r>
            <a:r>
              <a:rPr spc="-5" dirty="0"/>
              <a:t>Aspects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55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153415" y="914780"/>
            <a:ext cx="8672830" cy="47256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Clr>
                <a:srgbClr val="CCCC99"/>
              </a:buClr>
              <a:buSzPct val="69354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3100" spc="-10" dirty="0">
                <a:latin typeface="Arial"/>
                <a:cs typeface="Arial"/>
              </a:rPr>
              <a:t>Change</a:t>
            </a:r>
            <a:r>
              <a:rPr sz="3100" spc="35" dirty="0">
                <a:latin typeface="Arial"/>
                <a:cs typeface="Arial"/>
              </a:rPr>
              <a:t> </a:t>
            </a:r>
            <a:r>
              <a:rPr sz="3100" spc="-5" dirty="0">
                <a:latin typeface="Arial"/>
                <a:cs typeface="Arial"/>
              </a:rPr>
              <a:t>Management</a:t>
            </a:r>
            <a:endParaRPr sz="31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645"/>
              </a:spcBef>
              <a:buClr>
                <a:srgbClr val="96CDCC"/>
              </a:buClr>
              <a:buSzPct val="150000"/>
              <a:buChar char="•"/>
              <a:tabLst>
                <a:tab pos="756920" algn="l"/>
              </a:tabLst>
            </a:pPr>
            <a:r>
              <a:rPr sz="2600" dirty="0">
                <a:latin typeface="Arial"/>
                <a:cs typeface="Arial"/>
              </a:rPr>
              <a:t>How does a customer submit change</a:t>
            </a:r>
            <a:r>
              <a:rPr sz="2600" spc="-7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requests?</a:t>
            </a:r>
            <a:endParaRPr sz="2600">
              <a:latin typeface="Arial"/>
              <a:cs typeface="Arial"/>
            </a:endParaRPr>
          </a:p>
          <a:p>
            <a:pPr marL="756285" marR="300990" lvl="1" indent="-287020">
              <a:lnSpc>
                <a:spcPct val="100000"/>
              </a:lnSpc>
              <a:spcBef>
                <a:spcPts val="625"/>
              </a:spcBef>
              <a:buClr>
                <a:srgbClr val="96CDCC"/>
              </a:buClr>
              <a:buSzPct val="150000"/>
              <a:buChar char="•"/>
              <a:tabLst>
                <a:tab pos="756920" algn="l"/>
              </a:tabLst>
            </a:pPr>
            <a:r>
              <a:rPr sz="2600" dirty="0">
                <a:latin typeface="Arial"/>
                <a:cs typeface="Arial"/>
              </a:rPr>
              <a:t>How is this request being monitored, prioritized,</a:t>
            </a:r>
            <a:r>
              <a:rPr sz="2600" spc="-5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and  implemented?</a:t>
            </a:r>
            <a:endParaRPr sz="26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25"/>
              </a:spcBef>
              <a:buClr>
                <a:srgbClr val="CCCC99"/>
              </a:buClr>
              <a:buSzPct val="69354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3100" spc="-5" dirty="0">
                <a:latin typeface="Arial"/>
                <a:cs typeface="Arial"/>
              </a:rPr>
              <a:t>Configuration</a:t>
            </a:r>
            <a:r>
              <a:rPr sz="3100" spc="35" dirty="0">
                <a:latin typeface="Arial"/>
                <a:cs typeface="Arial"/>
              </a:rPr>
              <a:t> </a:t>
            </a:r>
            <a:r>
              <a:rPr sz="3100" spc="-5" dirty="0">
                <a:latin typeface="Arial"/>
                <a:cs typeface="Arial"/>
              </a:rPr>
              <a:t>Management</a:t>
            </a:r>
            <a:endParaRPr sz="3100">
              <a:latin typeface="Arial"/>
              <a:cs typeface="Arial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645"/>
              </a:spcBef>
              <a:buClr>
                <a:srgbClr val="96CDCC"/>
              </a:buClr>
              <a:buSzPct val="150000"/>
              <a:buChar char="•"/>
              <a:tabLst>
                <a:tab pos="756920" algn="l"/>
              </a:tabLst>
            </a:pPr>
            <a:r>
              <a:rPr sz="2600" dirty="0">
                <a:latin typeface="Arial"/>
                <a:cs typeface="Arial"/>
              </a:rPr>
              <a:t>Versioning, labelling, and tracking code and other  components during the development cycle of</a:t>
            </a:r>
            <a:r>
              <a:rPr sz="2600" spc="-4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software</a:t>
            </a:r>
            <a:endParaRPr sz="26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25"/>
              </a:spcBef>
              <a:buClr>
                <a:srgbClr val="CCCC99"/>
              </a:buClr>
              <a:buSzPct val="69354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3100" spc="-10" dirty="0">
                <a:latin typeface="Arial"/>
                <a:cs typeface="Arial"/>
              </a:rPr>
              <a:t>Release</a:t>
            </a:r>
            <a:r>
              <a:rPr sz="3100" spc="35" dirty="0">
                <a:latin typeface="Arial"/>
                <a:cs typeface="Arial"/>
              </a:rPr>
              <a:t> </a:t>
            </a:r>
            <a:r>
              <a:rPr sz="3100" spc="-5" dirty="0">
                <a:latin typeface="Arial"/>
                <a:cs typeface="Arial"/>
              </a:rPr>
              <a:t>Management</a:t>
            </a:r>
            <a:endParaRPr sz="3100">
              <a:latin typeface="Arial"/>
              <a:cs typeface="Arial"/>
            </a:endParaRPr>
          </a:p>
          <a:p>
            <a:pPr marL="756285" marR="113664" lvl="1" indent="-287020">
              <a:lnSpc>
                <a:spcPct val="100000"/>
              </a:lnSpc>
              <a:spcBef>
                <a:spcPts val="645"/>
              </a:spcBef>
              <a:buClr>
                <a:srgbClr val="96CDCC"/>
              </a:buClr>
              <a:buSzPct val="150000"/>
              <a:buChar char="•"/>
              <a:tabLst>
                <a:tab pos="756920" algn="l"/>
              </a:tabLst>
            </a:pPr>
            <a:r>
              <a:rPr sz="2600" dirty="0">
                <a:latin typeface="Arial"/>
                <a:cs typeface="Arial"/>
              </a:rPr>
              <a:t>Defines how and when different hardware and  software will be made available together as a</a:t>
            </a:r>
            <a:r>
              <a:rPr sz="2600" spc="-4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product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2501" y="1167510"/>
            <a:ext cx="8630285" cy="52343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78105" indent="-342900">
              <a:lnSpc>
                <a:spcPct val="100000"/>
              </a:lnSpc>
              <a:spcBef>
                <a:spcPts val="100"/>
              </a:spcBef>
              <a:buClr>
                <a:srgbClr val="CCCC99"/>
              </a:buClr>
              <a:buSzPct val="6875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May </a:t>
            </a:r>
            <a:r>
              <a:rPr sz="2400" spc="-5" dirty="0">
                <a:latin typeface="Arial"/>
                <a:cs typeface="Arial"/>
              </a:rPr>
              <a:t>be provided through requirements management tools or  through configuration management</a:t>
            </a:r>
            <a:r>
              <a:rPr sz="2400" spc="4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tools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lr>
                <a:srgbClr val="CCCC99"/>
              </a:buClr>
              <a:buSzPct val="6875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Tool facilities </a:t>
            </a:r>
            <a:r>
              <a:rPr sz="2400" dirty="0">
                <a:latin typeface="Arial"/>
                <a:cs typeface="Arial"/>
              </a:rPr>
              <a:t>may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include</a:t>
            </a:r>
            <a:endParaRPr sz="24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484"/>
              </a:spcBef>
              <a:buClr>
                <a:srgbClr val="96CDCC"/>
              </a:buClr>
              <a:buSzPct val="150000"/>
              <a:buChar char="•"/>
              <a:tabLst>
                <a:tab pos="756920" algn="l"/>
              </a:tabLst>
            </a:pPr>
            <a:r>
              <a:rPr sz="2000" dirty="0">
                <a:latin typeface="Arial"/>
                <a:cs typeface="Arial"/>
              </a:rPr>
              <a:t>Electronic change request forms which are filled in by</a:t>
            </a:r>
            <a:r>
              <a:rPr sz="2000" spc="-17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different</a:t>
            </a:r>
            <a:endParaRPr sz="2000">
              <a:latin typeface="Arial"/>
              <a:cs typeface="Arial"/>
            </a:endParaRPr>
          </a:p>
          <a:p>
            <a:pPr marL="756285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participants in </a:t>
            </a:r>
            <a:r>
              <a:rPr sz="2000" spc="-5" dirty="0">
                <a:latin typeface="Arial"/>
                <a:cs typeface="Arial"/>
              </a:rPr>
              <a:t>the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process</a:t>
            </a:r>
            <a:endParaRPr sz="20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Clr>
                <a:srgbClr val="96CDCC"/>
              </a:buClr>
              <a:buSzPct val="150000"/>
              <a:buChar char="•"/>
              <a:tabLst>
                <a:tab pos="756920" algn="l"/>
              </a:tabLst>
            </a:pPr>
            <a:r>
              <a:rPr sz="2000" dirty="0">
                <a:latin typeface="Arial"/>
                <a:cs typeface="Arial"/>
              </a:rPr>
              <a:t>A database to store and manage</a:t>
            </a:r>
            <a:r>
              <a:rPr sz="2000" spc="-1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requests</a:t>
            </a:r>
            <a:endParaRPr sz="2000">
              <a:latin typeface="Arial"/>
              <a:cs typeface="Arial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480"/>
              </a:spcBef>
              <a:buClr>
                <a:srgbClr val="96CDCC"/>
              </a:buClr>
              <a:buSzPct val="150000"/>
              <a:buChar char="•"/>
              <a:tabLst>
                <a:tab pos="756920" algn="l"/>
              </a:tabLst>
            </a:pPr>
            <a:r>
              <a:rPr sz="2000" dirty="0">
                <a:latin typeface="Arial"/>
                <a:cs typeface="Arial"/>
              </a:rPr>
              <a:t>A change model which may be instantiated so that people</a:t>
            </a:r>
            <a:r>
              <a:rPr sz="2000" spc="-17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responsible  for one stage of the process know who is responsible for the next  process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activity</a:t>
            </a:r>
            <a:endParaRPr sz="2000">
              <a:latin typeface="Arial"/>
              <a:cs typeface="Arial"/>
            </a:endParaRPr>
          </a:p>
          <a:p>
            <a:pPr marL="756285" marR="385445" lvl="1" indent="-287020">
              <a:lnSpc>
                <a:spcPct val="100000"/>
              </a:lnSpc>
              <a:spcBef>
                <a:spcPts val="484"/>
              </a:spcBef>
              <a:buClr>
                <a:srgbClr val="96CDCC"/>
              </a:buClr>
              <a:buSzPct val="150000"/>
              <a:buChar char="•"/>
              <a:tabLst>
                <a:tab pos="756920" algn="l"/>
              </a:tabLst>
            </a:pPr>
            <a:r>
              <a:rPr sz="2000" dirty="0">
                <a:latin typeface="Arial"/>
                <a:cs typeface="Arial"/>
              </a:rPr>
              <a:t>Electronic transfer of forms between people with different  responsibilities and electronic mail notification when </a:t>
            </a:r>
            <a:r>
              <a:rPr sz="2000" spc="-5" dirty="0">
                <a:latin typeface="Arial"/>
                <a:cs typeface="Arial"/>
              </a:rPr>
              <a:t>activities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have  been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completed</a:t>
            </a:r>
            <a:endParaRPr sz="20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Clr>
                <a:srgbClr val="96CDCC"/>
              </a:buClr>
              <a:buSzPct val="150000"/>
              <a:buChar char="•"/>
              <a:tabLst>
                <a:tab pos="756920" algn="l"/>
              </a:tabLst>
            </a:pPr>
            <a:r>
              <a:rPr sz="2000" dirty="0">
                <a:latin typeface="Arial"/>
                <a:cs typeface="Arial"/>
              </a:rPr>
              <a:t>Electronic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signatures</a:t>
            </a:r>
            <a:endParaRPr sz="20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Clr>
                <a:srgbClr val="96CDCC"/>
              </a:buClr>
              <a:buSzPct val="150000"/>
              <a:buChar char="•"/>
              <a:tabLst>
                <a:tab pos="756920" algn="l"/>
              </a:tabLst>
            </a:pPr>
            <a:r>
              <a:rPr sz="2000" dirty="0">
                <a:latin typeface="Arial"/>
                <a:cs typeface="Arial"/>
              </a:rPr>
              <a:t>Discussion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forums</a:t>
            </a:r>
            <a:endParaRPr sz="20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Clr>
                <a:srgbClr val="96CDCC"/>
              </a:buClr>
              <a:buSzPct val="150000"/>
              <a:buChar char="•"/>
              <a:tabLst>
                <a:tab pos="756920" algn="l"/>
              </a:tabLst>
            </a:pPr>
            <a:r>
              <a:rPr sz="2000" dirty="0">
                <a:latin typeface="Arial"/>
                <a:cs typeface="Arial"/>
              </a:rPr>
              <a:t>In some cases, direct links to a requirements</a:t>
            </a:r>
            <a:r>
              <a:rPr sz="2000" spc="-18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database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56</a:t>
            </a:fld>
            <a:endParaRPr spc="-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0413" y="275336"/>
            <a:ext cx="55359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Tool Support for Change</a:t>
            </a:r>
            <a:r>
              <a:rPr spc="-90" dirty="0"/>
              <a:t> </a:t>
            </a:r>
            <a:r>
              <a:rPr spc="-5" dirty="0"/>
              <a:t>Management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46593" y="6428943"/>
            <a:ext cx="22352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latin typeface="Arial"/>
                <a:cs typeface="Arial"/>
              </a:rPr>
              <a:t>58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9740" y="209169"/>
            <a:ext cx="8208009" cy="47434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3700" marR="836930">
              <a:lnSpc>
                <a:spcPct val="100000"/>
              </a:lnSpc>
              <a:spcBef>
                <a:spcPts val="100"/>
              </a:spcBef>
              <a:tabLst>
                <a:tab pos="1913889" algn="l"/>
              </a:tabLst>
            </a:pPr>
            <a:r>
              <a:rPr sz="24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Chương</a:t>
            </a:r>
            <a:r>
              <a:rPr sz="2400" b="1" spc="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000FF"/>
                </a:solidFill>
                <a:latin typeface="Times New Roman"/>
                <a:cs typeface="Times New Roman"/>
              </a:rPr>
              <a:t>5.	</a:t>
            </a:r>
            <a:r>
              <a:rPr sz="24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Các kỹ thuật nâng </a:t>
            </a:r>
            <a:r>
              <a:rPr sz="2400" b="1" dirty="0">
                <a:solidFill>
                  <a:srgbClr val="0000FF"/>
                </a:solidFill>
                <a:latin typeface="Times New Roman"/>
                <a:cs typeface="Times New Roman"/>
              </a:rPr>
              <a:t>cao chất </a:t>
            </a:r>
            <a:r>
              <a:rPr sz="24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lượng </a:t>
            </a:r>
            <a:r>
              <a:rPr sz="2400" b="1" dirty="0">
                <a:solidFill>
                  <a:srgbClr val="0000FF"/>
                </a:solidFill>
                <a:latin typeface="Times New Roman"/>
                <a:cs typeface="Times New Roman"/>
              </a:rPr>
              <a:t>yêu cầu  </a:t>
            </a:r>
            <a:r>
              <a:rPr sz="24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phần </a:t>
            </a:r>
            <a:r>
              <a:rPr sz="2400" b="1" dirty="0">
                <a:solidFill>
                  <a:srgbClr val="0000FF"/>
                </a:solidFill>
                <a:latin typeface="Times New Roman"/>
                <a:cs typeface="Times New Roman"/>
              </a:rPr>
              <a:t>mềm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0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Clr>
                <a:srgbClr val="CCCC99"/>
              </a:buClr>
              <a:buSzPct val="69354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3100" spc="-5" dirty="0">
                <a:latin typeface="Arial"/>
                <a:cs typeface="Arial"/>
              </a:rPr>
              <a:t>V.1. Kiểm soát thay </a:t>
            </a:r>
            <a:r>
              <a:rPr sz="3100" spc="-10" dirty="0">
                <a:latin typeface="Arial"/>
                <a:cs typeface="Arial"/>
              </a:rPr>
              <a:t>đổi </a:t>
            </a:r>
            <a:r>
              <a:rPr sz="3100" spc="-5" dirty="0">
                <a:latin typeface="Arial"/>
                <a:cs typeface="Arial"/>
              </a:rPr>
              <a:t>yêu cầu </a:t>
            </a:r>
            <a:r>
              <a:rPr sz="3100" spc="-10" dirty="0">
                <a:latin typeface="Arial"/>
                <a:cs typeface="Arial"/>
              </a:rPr>
              <a:t>phần</a:t>
            </a:r>
            <a:r>
              <a:rPr sz="3100" spc="110" dirty="0">
                <a:latin typeface="Arial"/>
                <a:cs typeface="Arial"/>
              </a:rPr>
              <a:t> </a:t>
            </a:r>
            <a:r>
              <a:rPr sz="3100" spc="-5" dirty="0">
                <a:latin typeface="Arial"/>
                <a:cs typeface="Arial"/>
              </a:rPr>
              <a:t>mềm</a:t>
            </a:r>
            <a:endParaRPr sz="3100">
              <a:latin typeface="Arial"/>
              <a:cs typeface="Arial"/>
            </a:endParaRPr>
          </a:p>
          <a:p>
            <a:pPr marL="355600" marR="250825" indent="-342900">
              <a:lnSpc>
                <a:spcPct val="100000"/>
              </a:lnSpc>
              <a:spcBef>
                <a:spcPts val="745"/>
              </a:spcBef>
              <a:buClr>
                <a:srgbClr val="CCCC99"/>
              </a:buClr>
              <a:buSzPct val="69354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3100" spc="-5" dirty="0">
                <a:latin typeface="Arial"/>
                <a:cs typeface="Arial"/>
              </a:rPr>
              <a:t>V.2. </a:t>
            </a:r>
            <a:r>
              <a:rPr sz="3100" spc="-10" dirty="0">
                <a:latin typeface="Arial"/>
                <a:cs typeface="Arial"/>
              </a:rPr>
              <a:t>Các </a:t>
            </a:r>
            <a:r>
              <a:rPr sz="3100" spc="-5" dirty="0">
                <a:latin typeface="Arial"/>
                <a:cs typeface="Arial"/>
              </a:rPr>
              <a:t>thuộc tính chất </a:t>
            </a:r>
            <a:r>
              <a:rPr sz="3100" spc="-10" dirty="0">
                <a:latin typeface="Arial"/>
                <a:cs typeface="Arial"/>
              </a:rPr>
              <a:t>lượng </a:t>
            </a:r>
            <a:r>
              <a:rPr sz="3100" spc="-5" dirty="0">
                <a:latin typeface="Arial"/>
                <a:cs typeface="Arial"/>
              </a:rPr>
              <a:t>của yêu cầu  </a:t>
            </a:r>
            <a:r>
              <a:rPr sz="3100" spc="-10" dirty="0">
                <a:latin typeface="Arial"/>
                <a:cs typeface="Arial"/>
              </a:rPr>
              <a:t>phần</a:t>
            </a:r>
            <a:r>
              <a:rPr sz="3100" spc="20" dirty="0">
                <a:latin typeface="Arial"/>
                <a:cs typeface="Arial"/>
              </a:rPr>
              <a:t> </a:t>
            </a:r>
            <a:r>
              <a:rPr sz="3100" spc="-5" dirty="0">
                <a:latin typeface="Arial"/>
                <a:cs typeface="Arial"/>
              </a:rPr>
              <a:t>mềm</a:t>
            </a:r>
            <a:endParaRPr sz="31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45"/>
              </a:spcBef>
              <a:buClr>
                <a:srgbClr val="CCCC99"/>
              </a:buClr>
              <a:buSzPct val="69354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3100" spc="-5" dirty="0">
                <a:latin typeface="Arial"/>
                <a:cs typeface="Arial"/>
              </a:rPr>
              <a:t>V.3. Truy </a:t>
            </a:r>
            <a:r>
              <a:rPr sz="3100" spc="-10" dirty="0">
                <a:latin typeface="Arial"/>
                <a:cs typeface="Arial"/>
              </a:rPr>
              <a:t>hồi </a:t>
            </a:r>
            <a:r>
              <a:rPr sz="3100" spc="-5" dirty="0">
                <a:latin typeface="Arial"/>
                <a:cs typeface="Arial"/>
              </a:rPr>
              <a:t>yêu cầu </a:t>
            </a:r>
            <a:r>
              <a:rPr sz="3100" spc="-10" dirty="0">
                <a:latin typeface="Arial"/>
                <a:cs typeface="Arial"/>
              </a:rPr>
              <a:t>phần </a:t>
            </a:r>
            <a:r>
              <a:rPr sz="3100" spc="-5" dirty="0">
                <a:latin typeface="Arial"/>
                <a:cs typeface="Arial"/>
              </a:rPr>
              <a:t>mềm</a:t>
            </a:r>
            <a:r>
              <a:rPr sz="3100" spc="85" dirty="0">
                <a:latin typeface="Arial"/>
                <a:cs typeface="Arial"/>
              </a:rPr>
              <a:t> </a:t>
            </a:r>
            <a:r>
              <a:rPr sz="3100" spc="-5" dirty="0">
                <a:latin typeface="Arial"/>
                <a:cs typeface="Arial"/>
              </a:rPr>
              <a:t>(tracing)</a:t>
            </a:r>
            <a:endParaRPr sz="31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45"/>
              </a:spcBef>
              <a:buClr>
                <a:srgbClr val="CCCC99"/>
              </a:buClr>
              <a:buSzPct val="69354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3100" spc="-5" dirty="0">
                <a:latin typeface="Arial"/>
                <a:cs typeface="Arial"/>
              </a:rPr>
              <a:t>V.4. Quản lý thay </a:t>
            </a:r>
            <a:r>
              <a:rPr sz="3100" spc="-10" dirty="0">
                <a:latin typeface="Arial"/>
                <a:cs typeface="Arial"/>
              </a:rPr>
              <a:t>đổi </a:t>
            </a:r>
            <a:r>
              <a:rPr sz="3100" spc="-5" dirty="0">
                <a:latin typeface="Arial"/>
                <a:cs typeface="Arial"/>
              </a:rPr>
              <a:t>yêu cầu </a:t>
            </a:r>
            <a:r>
              <a:rPr sz="3100" spc="-10" dirty="0">
                <a:latin typeface="Arial"/>
                <a:cs typeface="Arial"/>
              </a:rPr>
              <a:t>phần</a:t>
            </a:r>
            <a:r>
              <a:rPr sz="3100" spc="130" dirty="0">
                <a:latin typeface="Arial"/>
                <a:cs typeface="Arial"/>
              </a:rPr>
              <a:t> </a:t>
            </a:r>
            <a:r>
              <a:rPr sz="3100" spc="-5" dirty="0">
                <a:latin typeface="Arial"/>
                <a:cs typeface="Arial"/>
              </a:rPr>
              <a:t>mềm</a:t>
            </a:r>
            <a:endParaRPr sz="31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745"/>
              </a:spcBef>
              <a:buClr>
                <a:srgbClr val="CCCC99"/>
              </a:buClr>
              <a:buSzPct val="69354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3100" spc="-5" dirty="0">
                <a:solidFill>
                  <a:srgbClr val="FF0000"/>
                </a:solidFill>
                <a:latin typeface="Arial"/>
                <a:cs typeface="Arial"/>
              </a:rPr>
              <a:t>V.5. Một số công cụ </a:t>
            </a:r>
            <a:r>
              <a:rPr sz="3100" spc="-10" dirty="0">
                <a:solidFill>
                  <a:srgbClr val="FF0000"/>
                </a:solidFill>
                <a:latin typeface="Arial"/>
                <a:cs typeface="Arial"/>
              </a:rPr>
              <a:t>quản </a:t>
            </a:r>
            <a:r>
              <a:rPr sz="3100" spc="-5" dirty="0">
                <a:solidFill>
                  <a:srgbClr val="FF0000"/>
                </a:solidFill>
                <a:latin typeface="Arial"/>
                <a:cs typeface="Arial"/>
              </a:rPr>
              <a:t>lý thay </a:t>
            </a:r>
            <a:r>
              <a:rPr sz="3100" spc="-10" dirty="0">
                <a:solidFill>
                  <a:srgbClr val="FF0000"/>
                </a:solidFill>
                <a:latin typeface="Arial"/>
                <a:cs typeface="Arial"/>
              </a:rPr>
              <a:t>đổi </a:t>
            </a:r>
            <a:r>
              <a:rPr sz="3100" spc="-5" dirty="0">
                <a:solidFill>
                  <a:srgbClr val="FF0000"/>
                </a:solidFill>
                <a:latin typeface="Arial"/>
                <a:cs typeface="Arial"/>
              </a:rPr>
              <a:t>yêu cầu  </a:t>
            </a:r>
            <a:r>
              <a:rPr sz="3100" spc="-10" dirty="0">
                <a:solidFill>
                  <a:srgbClr val="FF0000"/>
                </a:solidFill>
                <a:latin typeface="Arial"/>
                <a:cs typeface="Arial"/>
              </a:rPr>
              <a:t>phần</a:t>
            </a:r>
            <a:r>
              <a:rPr sz="3100" spc="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100" spc="-5" dirty="0">
                <a:solidFill>
                  <a:srgbClr val="FF0000"/>
                </a:solidFill>
                <a:latin typeface="Arial"/>
                <a:cs typeface="Arial"/>
              </a:rPr>
              <a:t>mềm</a:t>
            </a:r>
            <a:endParaRPr sz="3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2000" y="1063625"/>
            <a:ext cx="7696200" cy="0"/>
          </a:xfrm>
          <a:custGeom>
            <a:avLst/>
            <a:gdLst/>
            <a:ahLst/>
            <a:cxnLst/>
            <a:rect l="l" t="t" r="r" b="b"/>
            <a:pathLst>
              <a:path w="7696200">
                <a:moveTo>
                  <a:pt x="0" y="0"/>
                </a:moveTo>
                <a:lnTo>
                  <a:pt x="7696200" y="0"/>
                </a:lnTo>
              </a:path>
            </a:pathLst>
          </a:custGeom>
          <a:ln w="38100">
            <a:solidFill>
              <a:srgbClr val="33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857250"/>
            <a:ext cx="9144000" cy="73025"/>
          </a:xfrm>
          <a:custGeom>
            <a:avLst/>
            <a:gdLst/>
            <a:ahLst/>
            <a:cxnLst/>
            <a:rect l="l" t="t" r="r" b="b"/>
            <a:pathLst>
              <a:path w="9144000" h="73025">
                <a:moveTo>
                  <a:pt x="9144000" y="0"/>
                </a:moveTo>
                <a:lnTo>
                  <a:pt x="0" y="0"/>
                </a:lnTo>
                <a:lnTo>
                  <a:pt x="0" y="73025"/>
                </a:lnTo>
                <a:lnTo>
                  <a:pt x="9144000" y="73025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80033" y="2550998"/>
            <a:ext cx="6908800" cy="1244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078865">
              <a:lnSpc>
                <a:spcPct val="100000"/>
              </a:lnSpc>
              <a:spcBef>
                <a:spcPts val="95"/>
              </a:spcBef>
            </a:pPr>
            <a:r>
              <a:rPr sz="4000" dirty="0">
                <a:solidFill>
                  <a:srgbClr val="000000"/>
                </a:solidFill>
              </a:rPr>
              <a:t>Additional </a:t>
            </a:r>
            <a:r>
              <a:rPr sz="4000" spc="-5" dirty="0">
                <a:solidFill>
                  <a:srgbClr val="000000"/>
                </a:solidFill>
              </a:rPr>
              <a:t>Information  Requirements Management</a:t>
            </a:r>
            <a:r>
              <a:rPr sz="4000" spc="5" dirty="0">
                <a:solidFill>
                  <a:srgbClr val="000000"/>
                </a:solidFill>
              </a:rPr>
              <a:t> </a:t>
            </a:r>
            <a:r>
              <a:rPr sz="4000" spc="-5" dirty="0">
                <a:solidFill>
                  <a:srgbClr val="000000"/>
                </a:solidFill>
              </a:rPr>
              <a:t>Tools</a:t>
            </a:r>
            <a:endParaRPr sz="400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0413" y="275336"/>
            <a:ext cx="48431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What Kind </a:t>
            </a:r>
            <a:r>
              <a:rPr dirty="0"/>
              <a:t>of Tool </a:t>
            </a:r>
            <a:r>
              <a:rPr spc="-5" dirty="0"/>
              <a:t>Do We</a:t>
            </a:r>
            <a:r>
              <a:rPr spc="-35" dirty="0"/>
              <a:t> </a:t>
            </a:r>
            <a:r>
              <a:rPr spc="-5" dirty="0"/>
              <a:t>Need?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59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153415" y="1244853"/>
            <a:ext cx="7923530" cy="48666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98120" marR="508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Arial"/>
                <a:cs typeface="Arial"/>
              </a:rPr>
              <a:t>Different companies will use different tools, which may or may not</a:t>
            </a:r>
            <a:r>
              <a:rPr sz="2000" spc="-2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be  tailored to the requirements management</a:t>
            </a:r>
            <a:r>
              <a:rPr sz="2000" spc="-1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task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Clr>
                <a:srgbClr val="CCCC99"/>
              </a:buClr>
              <a:buSzPct val="7000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Word processor (Microsoft Word </a:t>
            </a:r>
            <a:r>
              <a:rPr sz="2000" spc="-5" dirty="0">
                <a:latin typeface="Arial"/>
                <a:cs typeface="Arial"/>
              </a:rPr>
              <a:t>with</a:t>
            </a:r>
            <a:r>
              <a:rPr sz="2000" spc="-18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templates…)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Clr>
                <a:srgbClr val="CCCC99"/>
              </a:buClr>
              <a:buSzPct val="7000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Spreadsheet (Microsoft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Excel…)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Clr>
                <a:srgbClr val="CCCC99"/>
              </a:buClr>
              <a:buSzPct val="7000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000" spc="-5" dirty="0">
                <a:latin typeface="Arial"/>
                <a:cs typeface="Arial"/>
              </a:rPr>
              <a:t>Industrial-strength, </a:t>
            </a:r>
            <a:r>
              <a:rPr sz="2000" dirty="0">
                <a:latin typeface="Arial"/>
                <a:cs typeface="Arial"/>
              </a:rPr>
              <a:t>commercial RM</a:t>
            </a:r>
            <a:r>
              <a:rPr sz="2000" spc="-9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tools</a:t>
            </a:r>
            <a:endParaRPr sz="20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440"/>
              </a:spcBef>
              <a:buClr>
                <a:srgbClr val="96CDCC"/>
              </a:buClr>
              <a:buSzPct val="150000"/>
              <a:buChar char="•"/>
              <a:tabLst>
                <a:tab pos="756285" algn="l"/>
                <a:tab pos="756920" algn="l"/>
              </a:tabLst>
            </a:pPr>
            <a:r>
              <a:rPr sz="1800" spc="-5" dirty="0">
                <a:latin typeface="Arial"/>
                <a:cs typeface="Arial"/>
              </a:rPr>
              <a:t>IBM/Telelogic </a:t>
            </a:r>
            <a:r>
              <a:rPr sz="1800" dirty="0">
                <a:latin typeface="Arial"/>
                <a:cs typeface="Arial"/>
              </a:rPr>
              <a:t>DOORS, IBM </a:t>
            </a:r>
            <a:r>
              <a:rPr sz="1800" spc="-5" dirty="0">
                <a:latin typeface="Arial"/>
                <a:cs typeface="Arial"/>
              </a:rPr>
              <a:t>Requisite </a:t>
            </a:r>
            <a:r>
              <a:rPr sz="1800" dirty="0">
                <a:latin typeface="Arial"/>
                <a:cs typeface="Arial"/>
              </a:rPr>
              <a:t>Pro, </a:t>
            </a:r>
            <a:r>
              <a:rPr sz="1800" spc="-5" dirty="0">
                <a:latin typeface="Arial"/>
                <a:cs typeface="Arial"/>
              </a:rPr>
              <a:t>Borland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CaliberRM…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475"/>
              </a:spcBef>
              <a:buClr>
                <a:srgbClr val="CCCC99"/>
              </a:buClr>
              <a:buSzPct val="7000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Internal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tools</a:t>
            </a:r>
            <a:endParaRPr sz="20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440"/>
              </a:spcBef>
              <a:buClr>
                <a:srgbClr val="96CDCC"/>
              </a:buClr>
              <a:buSzPct val="150000"/>
              <a:buChar char="•"/>
              <a:tabLst>
                <a:tab pos="756285" algn="l"/>
                <a:tab pos="756920" algn="l"/>
              </a:tabLst>
            </a:pPr>
            <a:r>
              <a:rPr sz="1800" spc="-5" dirty="0">
                <a:latin typeface="Arial"/>
                <a:cs typeface="Arial"/>
              </a:rPr>
              <a:t>GenSpec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(Hydro-Quebec)…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470"/>
              </a:spcBef>
              <a:buClr>
                <a:srgbClr val="CCCC99"/>
              </a:buClr>
              <a:buSzPct val="7000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Open source RM</a:t>
            </a:r>
            <a:r>
              <a:rPr sz="2000" spc="-8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tools</a:t>
            </a:r>
            <a:endParaRPr sz="20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440"/>
              </a:spcBef>
              <a:buClr>
                <a:srgbClr val="96CDCC"/>
              </a:buClr>
              <a:buSzPct val="150000"/>
              <a:buChar char="•"/>
              <a:tabLst>
                <a:tab pos="756285" algn="l"/>
                <a:tab pos="756920" algn="l"/>
              </a:tabLst>
            </a:pPr>
            <a:r>
              <a:rPr sz="1800" dirty="0">
                <a:latin typeface="Arial"/>
                <a:cs typeface="Arial"/>
              </a:rPr>
              <a:t>OSRMT: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  <a:hlinkClick r:id="rId2"/>
              </a:rPr>
              <a:t>http://sourceforge.net/projects/osrmt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475"/>
              </a:spcBef>
              <a:buClr>
                <a:srgbClr val="CCCC99"/>
              </a:buClr>
              <a:buSzPct val="7000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Bug tracking tools (free or</a:t>
            </a:r>
            <a:r>
              <a:rPr sz="2000" spc="-114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not)</a:t>
            </a:r>
            <a:endParaRPr sz="20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440"/>
              </a:spcBef>
              <a:buClr>
                <a:srgbClr val="96CDCC"/>
              </a:buClr>
              <a:buSzPct val="150000"/>
              <a:buChar char="•"/>
              <a:tabLst>
                <a:tab pos="756285" algn="l"/>
                <a:tab pos="756920" algn="l"/>
              </a:tabLst>
            </a:pPr>
            <a:r>
              <a:rPr sz="1800" spc="-5" dirty="0">
                <a:latin typeface="Arial"/>
                <a:cs typeface="Arial"/>
              </a:rPr>
              <a:t>Bugzilla…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475"/>
              </a:spcBef>
              <a:buClr>
                <a:srgbClr val="CCCC99"/>
              </a:buClr>
              <a:buSzPct val="7000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Collaboration tools (free or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not)</a:t>
            </a:r>
            <a:endParaRPr sz="20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439"/>
              </a:spcBef>
              <a:buClr>
                <a:srgbClr val="96CDCC"/>
              </a:buClr>
              <a:buSzPct val="150000"/>
              <a:buChar char="•"/>
              <a:tabLst>
                <a:tab pos="756285" algn="l"/>
                <a:tab pos="756920" algn="l"/>
              </a:tabLst>
            </a:pPr>
            <a:r>
              <a:rPr sz="1800" dirty="0">
                <a:latin typeface="Arial"/>
                <a:cs typeface="Arial"/>
              </a:rPr>
              <a:t>TWiki…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0413" y="275336"/>
            <a:ext cx="222440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Baseline</a:t>
            </a:r>
            <a:r>
              <a:rPr spc="-65" dirty="0"/>
              <a:t> </a:t>
            </a:r>
            <a:r>
              <a:rPr spc="-5" dirty="0"/>
              <a:t>Usage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709292" y="6435454"/>
            <a:ext cx="161290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z="1200" spc="-5" dirty="0">
                <a:solidFill>
                  <a:srgbClr val="002553"/>
                </a:solidFill>
                <a:latin typeface="Arial"/>
                <a:cs typeface="Arial"/>
              </a:rPr>
              <a:t>6</a:t>
            </a:fld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3415" y="914780"/>
            <a:ext cx="7804150" cy="49917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Clr>
                <a:srgbClr val="CCCC99"/>
              </a:buClr>
              <a:buSzPct val="69354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3100" spc="-10" dirty="0">
                <a:latin typeface="Arial"/>
                <a:cs typeface="Arial"/>
              </a:rPr>
              <a:t>Baselines </a:t>
            </a:r>
            <a:r>
              <a:rPr sz="3100" spc="-5" dirty="0">
                <a:latin typeface="Arial"/>
                <a:cs typeface="Arial"/>
              </a:rPr>
              <a:t>may</a:t>
            </a:r>
            <a:r>
              <a:rPr sz="3100" spc="50" dirty="0">
                <a:latin typeface="Arial"/>
                <a:cs typeface="Arial"/>
              </a:rPr>
              <a:t> </a:t>
            </a:r>
            <a:r>
              <a:rPr sz="3100" spc="-5" dirty="0">
                <a:latin typeface="Arial"/>
                <a:cs typeface="Arial"/>
              </a:rPr>
              <a:t>be</a:t>
            </a:r>
            <a:endParaRPr sz="31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645"/>
              </a:spcBef>
              <a:buClr>
                <a:srgbClr val="96CDCC"/>
              </a:buClr>
              <a:buSzPct val="150000"/>
              <a:buChar char="•"/>
              <a:tabLst>
                <a:tab pos="756920" algn="l"/>
              </a:tabLst>
            </a:pPr>
            <a:r>
              <a:rPr sz="2600" dirty="0">
                <a:latin typeface="Arial"/>
                <a:cs typeface="Arial"/>
              </a:rPr>
              <a:t>Created</a:t>
            </a:r>
            <a:endParaRPr sz="2600">
              <a:latin typeface="Arial"/>
              <a:cs typeface="Arial"/>
            </a:endParaRPr>
          </a:p>
          <a:p>
            <a:pPr marL="1155700" lvl="2" indent="-229235">
              <a:lnSpc>
                <a:spcPct val="100000"/>
              </a:lnSpc>
              <a:spcBef>
                <a:spcPts val="535"/>
              </a:spcBef>
              <a:buSzPct val="150000"/>
              <a:buChar char="•"/>
              <a:tabLst>
                <a:tab pos="1156335" algn="l"/>
              </a:tabLst>
            </a:pPr>
            <a:r>
              <a:rPr sz="2200" spc="-5" dirty="0">
                <a:latin typeface="Arial"/>
                <a:cs typeface="Arial"/>
              </a:rPr>
              <a:t>Complete image of requirements state at a given</a:t>
            </a:r>
            <a:r>
              <a:rPr sz="2200" spc="114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time</a:t>
            </a:r>
            <a:endParaRPr sz="22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620"/>
              </a:spcBef>
              <a:buClr>
                <a:srgbClr val="96CDCC"/>
              </a:buClr>
              <a:buSzPct val="150000"/>
              <a:buChar char="•"/>
              <a:tabLst>
                <a:tab pos="756920" algn="l"/>
              </a:tabLst>
            </a:pPr>
            <a:r>
              <a:rPr sz="2600" dirty="0">
                <a:latin typeface="Arial"/>
                <a:cs typeface="Arial"/>
              </a:rPr>
              <a:t>Deleted</a:t>
            </a:r>
            <a:endParaRPr sz="26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625"/>
              </a:spcBef>
              <a:buClr>
                <a:srgbClr val="96CDCC"/>
              </a:buClr>
              <a:buSzPct val="150000"/>
              <a:buChar char="•"/>
              <a:tabLst>
                <a:tab pos="756920" algn="l"/>
              </a:tabLst>
            </a:pPr>
            <a:r>
              <a:rPr sz="2600" dirty="0">
                <a:latin typeface="Arial"/>
                <a:cs typeface="Arial"/>
              </a:rPr>
              <a:t>Visualized</a:t>
            </a:r>
            <a:endParaRPr sz="2600">
              <a:latin typeface="Arial"/>
              <a:cs typeface="Arial"/>
            </a:endParaRPr>
          </a:p>
          <a:p>
            <a:pPr marL="1155700" lvl="2" indent="-229235">
              <a:lnSpc>
                <a:spcPct val="100000"/>
              </a:lnSpc>
              <a:spcBef>
                <a:spcPts val="530"/>
              </a:spcBef>
              <a:buSzPct val="150000"/>
              <a:buChar char="•"/>
              <a:tabLst>
                <a:tab pos="1156335" algn="l"/>
              </a:tabLst>
            </a:pPr>
            <a:r>
              <a:rPr sz="2200" dirty="0">
                <a:latin typeface="Arial"/>
                <a:cs typeface="Arial"/>
              </a:rPr>
              <a:t>Possibility </a:t>
            </a:r>
            <a:r>
              <a:rPr sz="2200" spc="-5" dirty="0">
                <a:latin typeface="Arial"/>
                <a:cs typeface="Arial"/>
              </a:rPr>
              <a:t>to go</a:t>
            </a:r>
            <a:r>
              <a:rPr sz="2200" spc="-2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back</a:t>
            </a:r>
            <a:endParaRPr sz="22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620"/>
              </a:spcBef>
              <a:buClr>
                <a:srgbClr val="96CDCC"/>
              </a:buClr>
              <a:buSzPct val="150000"/>
              <a:buChar char="•"/>
              <a:tabLst>
                <a:tab pos="756920" algn="l"/>
              </a:tabLst>
            </a:pPr>
            <a:r>
              <a:rPr sz="2600" dirty="0">
                <a:latin typeface="Arial"/>
                <a:cs typeface="Arial"/>
              </a:rPr>
              <a:t>Compared</a:t>
            </a:r>
            <a:endParaRPr sz="2600">
              <a:latin typeface="Arial"/>
              <a:cs typeface="Arial"/>
            </a:endParaRPr>
          </a:p>
          <a:p>
            <a:pPr marL="1155700" lvl="2" indent="-229235">
              <a:lnSpc>
                <a:spcPct val="100000"/>
              </a:lnSpc>
              <a:spcBef>
                <a:spcPts val="535"/>
              </a:spcBef>
              <a:buSzPct val="150000"/>
              <a:buChar char="•"/>
              <a:tabLst>
                <a:tab pos="1156335" algn="l"/>
              </a:tabLst>
            </a:pPr>
            <a:r>
              <a:rPr sz="2200" spc="-5" dirty="0">
                <a:latin typeface="Arial"/>
                <a:cs typeface="Arial"/>
              </a:rPr>
              <a:t>To see changes since a certain</a:t>
            </a:r>
            <a:r>
              <a:rPr sz="2200" spc="3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time</a:t>
            </a:r>
            <a:endParaRPr sz="22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620"/>
              </a:spcBef>
              <a:buClr>
                <a:srgbClr val="96CDCC"/>
              </a:buClr>
              <a:buSzPct val="150000"/>
              <a:buChar char="•"/>
              <a:tabLst>
                <a:tab pos="756920" algn="l"/>
              </a:tabLst>
            </a:pPr>
            <a:r>
              <a:rPr sz="2600" dirty="0">
                <a:latin typeface="Arial"/>
                <a:cs typeface="Arial"/>
              </a:rPr>
              <a:t>Copied</a:t>
            </a:r>
            <a:endParaRPr sz="26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625"/>
              </a:spcBef>
              <a:buClr>
                <a:srgbClr val="96CDCC"/>
              </a:buClr>
              <a:buSzPct val="150000"/>
              <a:buChar char="•"/>
              <a:tabLst>
                <a:tab pos="756920" algn="l"/>
              </a:tabLst>
            </a:pPr>
            <a:r>
              <a:rPr sz="2600" dirty="0">
                <a:latin typeface="Arial"/>
                <a:cs typeface="Arial"/>
              </a:rPr>
              <a:t>Signed</a:t>
            </a:r>
            <a:endParaRPr sz="2600">
              <a:latin typeface="Arial"/>
              <a:cs typeface="Arial"/>
            </a:endParaRPr>
          </a:p>
          <a:p>
            <a:pPr marL="1155700" lvl="2" indent="-229235">
              <a:lnSpc>
                <a:spcPct val="100000"/>
              </a:lnSpc>
              <a:spcBef>
                <a:spcPts val="530"/>
              </a:spcBef>
              <a:buSzPct val="150000"/>
              <a:buChar char="•"/>
              <a:tabLst>
                <a:tab pos="1156335" algn="l"/>
              </a:tabLst>
            </a:pPr>
            <a:r>
              <a:rPr sz="2200" spc="-5" dirty="0">
                <a:latin typeface="Arial"/>
                <a:cs typeface="Arial"/>
              </a:rPr>
              <a:t>For authorization,</a:t>
            </a:r>
            <a:r>
              <a:rPr sz="2200" spc="1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contract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1044" y="447497"/>
            <a:ext cx="54235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What </a:t>
            </a:r>
            <a:r>
              <a:rPr dirty="0"/>
              <a:t>Should </a:t>
            </a:r>
            <a:r>
              <a:rPr spc="-5" dirty="0"/>
              <a:t>We Look For in a</a:t>
            </a:r>
            <a:r>
              <a:rPr spc="-20" dirty="0"/>
              <a:t> </a:t>
            </a:r>
            <a:r>
              <a:rPr spc="-5" dirty="0"/>
              <a:t>Tool?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60</a:t>
            </a:fld>
            <a:endParaRPr spc="-5" dirty="0"/>
          </a:p>
        </p:txBody>
      </p:sp>
      <p:sp>
        <p:nvSpPr>
          <p:cNvPr id="3" name="object 3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470534" indent="-342900">
              <a:lnSpc>
                <a:spcPct val="100000"/>
              </a:lnSpc>
              <a:spcBef>
                <a:spcPts val="105"/>
              </a:spcBef>
              <a:buClr>
                <a:srgbClr val="CCCC99"/>
              </a:buClr>
              <a:buSzPct val="7000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dirty="0"/>
              <a:t>Types/attributes for  requirements and</a:t>
            </a:r>
            <a:r>
              <a:rPr spc="-125" dirty="0"/>
              <a:t> </a:t>
            </a:r>
            <a:r>
              <a:rPr dirty="0"/>
              <a:t>links</a:t>
            </a: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Clr>
                <a:srgbClr val="CCCC99"/>
              </a:buClr>
              <a:buSzPct val="7000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dirty="0"/>
              <a:t>Specifications and</a:t>
            </a:r>
            <a:r>
              <a:rPr spc="-80" dirty="0"/>
              <a:t> </a:t>
            </a:r>
            <a:r>
              <a:rPr dirty="0"/>
              <a:t>models</a:t>
            </a:r>
          </a:p>
          <a:p>
            <a:pPr marL="355600" marR="763905" indent="-342900">
              <a:lnSpc>
                <a:spcPct val="100000"/>
              </a:lnSpc>
              <a:spcBef>
                <a:spcPts val="480"/>
              </a:spcBef>
              <a:buClr>
                <a:srgbClr val="CCCC99"/>
              </a:buClr>
              <a:buSzPct val="7000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dirty="0"/>
              <a:t>Version and</a:t>
            </a:r>
            <a:r>
              <a:rPr spc="-100" dirty="0"/>
              <a:t> </a:t>
            </a:r>
            <a:r>
              <a:rPr dirty="0"/>
              <a:t>change  management</a:t>
            </a: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Clr>
                <a:srgbClr val="CCCC99"/>
              </a:buClr>
              <a:buSzPct val="7000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dirty="0"/>
              <a:t>Database</a:t>
            </a:r>
            <a:r>
              <a:rPr spc="-45" dirty="0"/>
              <a:t> </a:t>
            </a:r>
            <a:r>
              <a:rPr dirty="0"/>
              <a:t>repository</a:t>
            </a: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Clr>
                <a:srgbClr val="CCCC99"/>
              </a:buClr>
              <a:buSzPct val="7000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dirty="0"/>
              <a:t>Traceability</a:t>
            </a:r>
          </a:p>
          <a:p>
            <a:pPr marL="355600" marR="723900" indent="-342900">
              <a:lnSpc>
                <a:spcPct val="100000"/>
              </a:lnSpc>
              <a:spcBef>
                <a:spcPts val="484"/>
              </a:spcBef>
              <a:buClr>
                <a:srgbClr val="CCCC99"/>
              </a:buClr>
              <a:buSzPct val="7000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dirty="0"/>
              <a:t>Analysis (impact,  completeness,</a:t>
            </a:r>
            <a:r>
              <a:rPr spc="-110" dirty="0"/>
              <a:t> </a:t>
            </a:r>
            <a:r>
              <a:rPr dirty="0"/>
              <a:t>style,  </a:t>
            </a:r>
            <a:r>
              <a:rPr spc="-5" dirty="0"/>
              <a:t>differences…)</a:t>
            </a:r>
          </a:p>
          <a:p>
            <a:pPr marL="355600" marR="5080" indent="-342900">
              <a:lnSpc>
                <a:spcPct val="100000"/>
              </a:lnSpc>
              <a:spcBef>
                <a:spcPts val="480"/>
              </a:spcBef>
              <a:buClr>
                <a:srgbClr val="CCCC99"/>
              </a:buClr>
              <a:buSzPct val="7000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dirty="0"/>
              <a:t>Automatic inspection of  requirements (according</a:t>
            </a:r>
            <a:r>
              <a:rPr spc="-130" dirty="0"/>
              <a:t> </a:t>
            </a:r>
            <a:r>
              <a:rPr dirty="0"/>
              <a:t>to  rules)</a:t>
            </a: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Clr>
                <a:srgbClr val="CCCC99"/>
              </a:buClr>
              <a:buSzPct val="7000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dirty="0"/>
              <a:t>Visualization and</a:t>
            </a:r>
            <a:r>
              <a:rPr spc="-55" dirty="0"/>
              <a:t> </a:t>
            </a:r>
            <a:r>
              <a:rPr dirty="0"/>
              <a:t>reports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sz="half" idx="3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259715" indent="-342900">
              <a:lnSpc>
                <a:spcPct val="100000"/>
              </a:lnSpc>
              <a:spcBef>
                <a:spcPts val="105"/>
              </a:spcBef>
              <a:buClr>
                <a:srgbClr val="CCCC99"/>
              </a:buClr>
              <a:buSzPct val="7000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dirty="0"/>
              <a:t>Requirements</a:t>
            </a:r>
            <a:r>
              <a:rPr spc="-100" dirty="0"/>
              <a:t> </a:t>
            </a:r>
            <a:r>
              <a:rPr dirty="0"/>
              <a:t>document  generation</a:t>
            </a:r>
          </a:p>
          <a:p>
            <a:pPr marL="355600" marR="5080" indent="-342900">
              <a:lnSpc>
                <a:spcPct val="100000"/>
              </a:lnSpc>
              <a:spcBef>
                <a:spcPts val="480"/>
              </a:spcBef>
              <a:buClr>
                <a:srgbClr val="CCCC99"/>
              </a:buClr>
              <a:buSzPct val="7000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dirty="0"/>
              <a:t>Monitoring of</a:t>
            </a:r>
            <a:r>
              <a:rPr spc="-100" dirty="0"/>
              <a:t> </a:t>
            </a:r>
            <a:r>
              <a:rPr dirty="0"/>
              <a:t>requirements  statuses</a:t>
            </a: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Clr>
                <a:srgbClr val="CCCC99"/>
              </a:buClr>
              <a:buSzPct val="7000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dirty="0"/>
              <a:t>Access</a:t>
            </a:r>
            <a:r>
              <a:rPr spc="-40" dirty="0"/>
              <a:t> </a:t>
            </a:r>
            <a:r>
              <a:rPr dirty="0"/>
              <a:t>control</a:t>
            </a: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Clr>
                <a:srgbClr val="CCCC99"/>
              </a:buClr>
              <a:buSzPct val="7000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pc="-5" dirty="0"/>
              <a:t>Import/export</a:t>
            </a:r>
          </a:p>
          <a:p>
            <a:pPr marL="355600" marR="740410" indent="-342900">
              <a:lnSpc>
                <a:spcPct val="100000"/>
              </a:lnSpc>
              <a:spcBef>
                <a:spcPts val="480"/>
              </a:spcBef>
              <a:buClr>
                <a:srgbClr val="CCCC99"/>
              </a:buClr>
              <a:buSzPct val="7000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dirty="0"/>
              <a:t>Communication</a:t>
            </a:r>
            <a:r>
              <a:rPr spc="-110" dirty="0"/>
              <a:t> </a:t>
            </a:r>
            <a:r>
              <a:rPr dirty="0"/>
              <a:t>with  stakeholders</a:t>
            </a:r>
          </a:p>
          <a:p>
            <a:pPr marL="355600" marR="471805" indent="-342900">
              <a:lnSpc>
                <a:spcPct val="100000"/>
              </a:lnSpc>
              <a:spcBef>
                <a:spcPts val="484"/>
              </a:spcBef>
              <a:buClr>
                <a:srgbClr val="CCCC99"/>
              </a:buClr>
              <a:buSzPct val="7000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dirty="0"/>
              <a:t>Scripting language</a:t>
            </a:r>
            <a:r>
              <a:rPr spc="-110" dirty="0"/>
              <a:t> </a:t>
            </a:r>
            <a:r>
              <a:rPr dirty="0"/>
              <a:t>(for  automation)</a:t>
            </a: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Clr>
                <a:srgbClr val="CCCC99"/>
              </a:buClr>
              <a:buSzPct val="7000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dirty="0"/>
              <a:t>Reuse of</a:t>
            </a:r>
            <a:r>
              <a:rPr spc="-70" dirty="0"/>
              <a:t> </a:t>
            </a:r>
            <a:r>
              <a:rPr dirty="0"/>
              <a:t>requirements,</a:t>
            </a:r>
          </a:p>
          <a:p>
            <a:pPr marL="355600">
              <a:lnSpc>
                <a:spcPct val="100000"/>
              </a:lnSpc>
            </a:pPr>
            <a:r>
              <a:rPr dirty="0"/>
              <a:t>models,</a:t>
            </a:r>
            <a:r>
              <a:rPr spc="-40" dirty="0"/>
              <a:t> </a:t>
            </a:r>
            <a:r>
              <a:rPr dirty="0"/>
              <a:t>projects</a:t>
            </a: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Clr>
                <a:srgbClr val="CCCC99"/>
              </a:buClr>
              <a:buSzPct val="7000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dirty="0"/>
              <a:t>…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2000" y="1063625"/>
            <a:ext cx="7696200" cy="0"/>
          </a:xfrm>
          <a:custGeom>
            <a:avLst/>
            <a:gdLst/>
            <a:ahLst/>
            <a:cxnLst/>
            <a:rect l="l" t="t" r="r" b="b"/>
            <a:pathLst>
              <a:path w="7696200">
                <a:moveTo>
                  <a:pt x="0" y="0"/>
                </a:moveTo>
                <a:lnTo>
                  <a:pt x="7696200" y="0"/>
                </a:lnTo>
              </a:path>
            </a:pathLst>
          </a:custGeom>
          <a:ln w="38100">
            <a:solidFill>
              <a:srgbClr val="33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0413" y="275336"/>
            <a:ext cx="48209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RM </a:t>
            </a:r>
            <a:r>
              <a:rPr dirty="0"/>
              <a:t>Tool </a:t>
            </a:r>
            <a:r>
              <a:rPr spc="-5" dirty="0"/>
              <a:t>Architecture –</a:t>
            </a:r>
            <a:r>
              <a:rPr spc="-45" dirty="0"/>
              <a:t> </a:t>
            </a:r>
            <a:r>
              <a:rPr spc="-5" dirty="0"/>
              <a:t>Example</a:t>
            </a:r>
          </a:p>
        </p:txBody>
      </p:sp>
      <p:sp>
        <p:nvSpPr>
          <p:cNvPr id="4" name="object 4"/>
          <p:cNvSpPr/>
          <p:nvPr/>
        </p:nvSpPr>
        <p:spPr>
          <a:xfrm>
            <a:off x="482976" y="1660198"/>
            <a:ext cx="8166844" cy="41584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61</a:t>
            </a:fld>
            <a:endParaRPr spc="-5" dirty="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0413" y="275336"/>
            <a:ext cx="68675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Requirements Management Implies</a:t>
            </a:r>
            <a:r>
              <a:rPr spc="10" dirty="0"/>
              <a:t> </a:t>
            </a:r>
            <a:r>
              <a:rPr dirty="0"/>
              <a:t>Integration!</a:t>
            </a:r>
          </a:p>
        </p:txBody>
      </p:sp>
      <p:sp>
        <p:nvSpPr>
          <p:cNvPr id="3" name="object 3"/>
          <p:cNvSpPr/>
          <p:nvPr/>
        </p:nvSpPr>
        <p:spPr>
          <a:xfrm>
            <a:off x="3471502" y="1136086"/>
            <a:ext cx="1870710" cy="1243330"/>
          </a:xfrm>
          <a:custGeom>
            <a:avLst/>
            <a:gdLst/>
            <a:ahLst/>
            <a:cxnLst/>
            <a:rect l="l" t="t" r="r" b="b"/>
            <a:pathLst>
              <a:path w="1870710" h="1243330">
                <a:moveTo>
                  <a:pt x="0" y="621419"/>
                </a:moveTo>
                <a:lnTo>
                  <a:pt x="6761" y="546324"/>
                </a:lnTo>
                <a:lnTo>
                  <a:pt x="26526" y="473883"/>
                </a:lnTo>
                <a:lnTo>
                  <a:pt x="58509" y="404618"/>
                </a:lnTo>
                <a:lnTo>
                  <a:pt x="78839" y="371339"/>
                </a:lnTo>
                <a:lnTo>
                  <a:pt x="101931" y="339049"/>
                </a:lnTo>
                <a:lnTo>
                  <a:pt x="127686" y="307812"/>
                </a:lnTo>
                <a:lnTo>
                  <a:pt x="156007" y="277695"/>
                </a:lnTo>
                <a:lnTo>
                  <a:pt x="186797" y="248763"/>
                </a:lnTo>
                <a:lnTo>
                  <a:pt x="219956" y="221079"/>
                </a:lnTo>
                <a:lnTo>
                  <a:pt x="255389" y="194710"/>
                </a:lnTo>
                <a:lnTo>
                  <a:pt x="292996" y="169721"/>
                </a:lnTo>
                <a:lnTo>
                  <a:pt x="332680" y="146176"/>
                </a:lnTo>
                <a:lnTo>
                  <a:pt x="374343" y="124141"/>
                </a:lnTo>
                <a:lnTo>
                  <a:pt x="417888" y="103680"/>
                </a:lnTo>
                <a:lnTo>
                  <a:pt x="463216" y="84859"/>
                </a:lnTo>
                <a:lnTo>
                  <a:pt x="510230" y="67743"/>
                </a:lnTo>
                <a:lnTo>
                  <a:pt x="558832" y="52397"/>
                </a:lnTo>
                <a:lnTo>
                  <a:pt x="608924" y="38886"/>
                </a:lnTo>
                <a:lnTo>
                  <a:pt x="660409" y="27275"/>
                </a:lnTo>
                <a:lnTo>
                  <a:pt x="713188" y="17630"/>
                </a:lnTo>
                <a:lnTo>
                  <a:pt x="767164" y="10014"/>
                </a:lnTo>
                <a:lnTo>
                  <a:pt x="822239" y="4494"/>
                </a:lnTo>
                <a:lnTo>
                  <a:pt x="878315" y="1134"/>
                </a:lnTo>
                <a:lnTo>
                  <a:pt x="935295" y="0"/>
                </a:lnTo>
                <a:lnTo>
                  <a:pt x="992274" y="1134"/>
                </a:lnTo>
                <a:lnTo>
                  <a:pt x="1048350" y="4494"/>
                </a:lnTo>
                <a:lnTo>
                  <a:pt x="1103423" y="10014"/>
                </a:lnTo>
                <a:lnTo>
                  <a:pt x="1157397" y="17630"/>
                </a:lnTo>
                <a:lnTo>
                  <a:pt x="1210174" y="27275"/>
                </a:lnTo>
                <a:lnTo>
                  <a:pt x="1261656" y="38886"/>
                </a:lnTo>
                <a:lnTo>
                  <a:pt x="1311745" y="52397"/>
                </a:lnTo>
                <a:lnTo>
                  <a:pt x="1360344" y="67743"/>
                </a:lnTo>
                <a:lnTo>
                  <a:pt x="1407354" y="84859"/>
                </a:lnTo>
                <a:lnTo>
                  <a:pt x="1452679" y="103680"/>
                </a:lnTo>
                <a:lnTo>
                  <a:pt x="1496220" y="124141"/>
                </a:lnTo>
                <a:lnTo>
                  <a:pt x="1537879" y="146176"/>
                </a:lnTo>
                <a:lnTo>
                  <a:pt x="1577559" y="169721"/>
                </a:lnTo>
                <a:lnTo>
                  <a:pt x="1615162" y="194710"/>
                </a:lnTo>
                <a:lnTo>
                  <a:pt x="1650590" y="221079"/>
                </a:lnTo>
                <a:lnTo>
                  <a:pt x="1683745" y="248763"/>
                </a:lnTo>
                <a:lnTo>
                  <a:pt x="1714531" y="277695"/>
                </a:lnTo>
                <a:lnTo>
                  <a:pt x="1742848" y="307812"/>
                </a:lnTo>
                <a:lnTo>
                  <a:pt x="1768600" y="339049"/>
                </a:lnTo>
                <a:lnTo>
                  <a:pt x="1791688" y="371339"/>
                </a:lnTo>
                <a:lnTo>
                  <a:pt x="1812015" y="404618"/>
                </a:lnTo>
                <a:lnTo>
                  <a:pt x="1829483" y="438821"/>
                </a:lnTo>
                <a:lnTo>
                  <a:pt x="1855450" y="509739"/>
                </a:lnTo>
                <a:lnTo>
                  <a:pt x="1868809" y="583572"/>
                </a:lnTo>
                <a:lnTo>
                  <a:pt x="1870515" y="621419"/>
                </a:lnTo>
                <a:lnTo>
                  <a:pt x="1868809" y="659265"/>
                </a:lnTo>
                <a:lnTo>
                  <a:pt x="1863755" y="696514"/>
                </a:lnTo>
                <a:lnTo>
                  <a:pt x="1843994" y="768954"/>
                </a:lnTo>
                <a:lnTo>
                  <a:pt x="1812015" y="838219"/>
                </a:lnTo>
                <a:lnTo>
                  <a:pt x="1791688" y="871498"/>
                </a:lnTo>
                <a:lnTo>
                  <a:pt x="1768600" y="903789"/>
                </a:lnTo>
                <a:lnTo>
                  <a:pt x="1742848" y="935025"/>
                </a:lnTo>
                <a:lnTo>
                  <a:pt x="1714531" y="965142"/>
                </a:lnTo>
                <a:lnTo>
                  <a:pt x="1683745" y="994074"/>
                </a:lnTo>
                <a:lnTo>
                  <a:pt x="1650590" y="1021758"/>
                </a:lnTo>
                <a:lnTo>
                  <a:pt x="1615162" y="1048127"/>
                </a:lnTo>
                <a:lnTo>
                  <a:pt x="1577559" y="1073116"/>
                </a:lnTo>
                <a:lnTo>
                  <a:pt x="1537879" y="1096661"/>
                </a:lnTo>
                <a:lnTo>
                  <a:pt x="1496220" y="1118696"/>
                </a:lnTo>
                <a:lnTo>
                  <a:pt x="1452679" y="1139157"/>
                </a:lnTo>
                <a:lnTo>
                  <a:pt x="1407354" y="1157978"/>
                </a:lnTo>
                <a:lnTo>
                  <a:pt x="1360344" y="1175094"/>
                </a:lnTo>
                <a:lnTo>
                  <a:pt x="1311745" y="1190440"/>
                </a:lnTo>
                <a:lnTo>
                  <a:pt x="1261656" y="1203951"/>
                </a:lnTo>
                <a:lnTo>
                  <a:pt x="1210174" y="1215562"/>
                </a:lnTo>
                <a:lnTo>
                  <a:pt x="1157397" y="1225208"/>
                </a:lnTo>
                <a:lnTo>
                  <a:pt x="1103423" y="1232823"/>
                </a:lnTo>
                <a:lnTo>
                  <a:pt x="1048350" y="1238343"/>
                </a:lnTo>
                <a:lnTo>
                  <a:pt x="992274" y="1241703"/>
                </a:lnTo>
                <a:lnTo>
                  <a:pt x="935295" y="1242838"/>
                </a:lnTo>
                <a:lnTo>
                  <a:pt x="878315" y="1241703"/>
                </a:lnTo>
                <a:lnTo>
                  <a:pt x="822239" y="1238343"/>
                </a:lnTo>
                <a:lnTo>
                  <a:pt x="767164" y="1232823"/>
                </a:lnTo>
                <a:lnTo>
                  <a:pt x="713188" y="1225208"/>
                </a:lnTo>
                <a:lnTo>
                  <a:pt x="660409" y="1215562"/>
                </a:lnTo>
                <a:lnTo>
                  <a:pt x="608924" y="1203951"/>
                </a:lnTo>
                <a:lnTo>
                  <a:pt x="558832" y="1190440"/>
                </a:lnTo>
                <a:lnTo>
                  <a:pt x="510230" y="1175094"/>
                </a:lnTo>
                <a:lnTo>
                  <a:pt x="463216" y="1157978"/>
                </a:lnTo>
                <a:lnTo>
                  <a:pt x="417888" y="1139157"/>
                </a:lnTo>
                <a:lnTo>
                  <a:pt x="374343" y="1118696"/>
                </a:lnTo>
                <a:lnTo>
                  <a:pt x="332680" y="1096661"/>
                </a:lnTo>
                <a:lnTo>
                  <a:pt x="292996" y="1073116"/>
                </a:lnTo>
                <a:lnTo>
                  <a:pt x="255389" y="1048127"/>
                </a:lnTo>
                <a:lnTo>
                  <a:pt x="219956" y="1021758"/>
                </a:lnTo>
                <a:lnTo>
                  <a:pt x="186797" y="994074"/>
                </a:lnTo>
                <a:lnTo>
                  <a:pt x="156007" y="965142"/>
                </a:lnTo>
                <a:lnTo>
                  <a:pt x="127686" y="935025"/>
                </a:lnTo>
                <a:lnTo>
                  <a:pt x="101931" y="903789"/>
                </a:lnTo>
                <a:lnTo>
                  <a:pt x="78839" y="871498"/>
                </a:lnTo>
                <a:lnTo>
                  <a:pt x="58509" y="838219"/>
                </a:lnTo>
                <a:lnTo>
                  <a:pt x="41039" y="804016"/>
                </a:lnTo>
                <a:lnTo>
                  <a:pt x="15067" y="733098"/>
                </a:lnTo>
                <a:lnTo>
                  <a:pt x="1706" y="659265"/>
                </a:lnTo>
                <a:lnTo>
                  <a:pt x="0" y="621419"/>
                </a:lnTo>
                <a:close/>
              </a:path>
            </a:pathLst>
          </a:custGeom>
          <a:ln w="60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695625" y="1484329"/>
            <a:ext cx="1423035" cy="5067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48640" marR="5080" indent="-536575">
              <a:lnSpc>
                <a:spcPct val="101800"/>
              </a:lnSpc>
              <a:spcBef>
                <a:spcPts val="95"/>
              </a:spcBef>
            </a:pPr>
            <a:r>
              <a:rPr sz="1550" spc="15" dirty="0">
                <a:latin typeface="Arial"/>
                <a:cs typeface="Arial"/>
              </a:rPr>
              <a:t>Pro</a:t>
            </a:r>
            <a:r>
              <a:rPr sz="1550" spc="5" dirty="0">
                <a:latin typeface="Arial"/>
                <a:cs typeface="Arial"/>
              </a:rPr>
              <a:t>j</a:t>
            </a:r>
            <a:r>
              <a:rPr sz="1550" spc="15" dirty="0">
                <a:latin typeface="Arial"/>
                <a:cs typeface="Arial"/>
              </a:rPr>
              <a:t>ec</a:t>
            </a:r>
            <a:r>
              <a:rPr sz="1550" dirty="0">
                <a:latin typeface="Arial"/>
                <a:cs typeface="Arial"/>
              </a:rPr>
              <a:t>t</a:t>
            </a:r>
            <a:r>
              <a:rPr sz="1550" spc="10" dirty="0">
                <a:latin typeface="Arial"/>
                <a:cs typeface="Arial"/>
              </a:rPr>
              <a:t>-</a:t>
            </a:r>
            <a:r>
              <a:rPr sz="1550" dirty="0">
                <a:latin typeface="Arial"/>
                <a:cs typeface="Arial"/>
              </a:rPr>
              <a:t>t</a:t>
            </a:r>
            <a:r>
              <a:rPr sz="1550" spc="10" dirty="0">
                <a:latin typeface="Arial"/>
                <a:cs typeface="Arial"/>
              </a:rPr>
              <a:t>r</a:t>
            </a:r>
            <a:r>
              <a:rPr sz="1550" spc="15" dirty="0">
                <a:latin typeface="Arial"/>
                <a:cs typeface="Arial"/>
              </a:rPr>
              <a:t>ack</a:t>
            </a:r>
            <a:r>
              <a:rPr sz="1550" spc="5" dirty="0">
                <a:latin typeface="Arial"/>
                <a:cs typeface="Arial"/>
              </a:rPr>
              <a:t>i</a:t>
            </a:r>
            <a:r>
              <a:rPr sz="1550" spc="10" dirty="0">
                <a:latin typeface="Arial"/>
                <a:cs typeface="Arial"/>
              </a:rPr>
              <a:t>ng  tool</a:t>
            </a:r>
            <a:endParaRPr sz="155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471502" y="3053400"/>
            <a:ext cx="1870710" cy="1243330"/>
          </a:xfrm>
          <a:custGeom>
            <a:avLst/>
            <a:gdLst/>
            <a:ahLst/>
            <a:cxnLst/>
            <a:rect l="l" t="t" r="r" b="b"/>
            <a:pathLst>
              <a:path w="1870710" h="1243329">
                <a:moveTo>
                  <a:pt x="0" y="621419"/>
                </a:moveTo>
                <a:lnTo>
                  <a:pt x="6761" y="546324"/>
                </a:lnTo>
                <a:lnTo>
                  <a:pt x="26526" y="473883"/>
                </a:lnTo>
                <a:lnTo>
                  <a:pt x="58509" y="404618"/>
                </a:lnTo>
                <a:lnTo>
                  <a:pt x="78839" y="371339"/>
                </a:lnTo>
                <a:lnTo>
                  <a:pt x="101931" y="339049"/>
                </a:lnTo>
                <a:lnTo>
                  <a:pt x="127686" y="307812"/>
                </a:lnTo>
                <a:lnTo>
                  <a:pt x="156007" y="277695"/>
                </a:lnTo>
                <a:lnTo>
                  <a:pt x="186797" y="248763"/>
                </a:lnTo>
                <a:lnTo>
                  <a:pt x="219956" y="221079"/>
                </a:lnTo>
                <a:lnTo>
                  <a:pt x="255389" y="194710"/>
                </a:lnTo>
                <a:lnTo>
                  <a:pt x="292996" y="169721"/>
                </a:lnTo>
                <a:lnTo>
                  <a:pt x="332680" y="146176"/>
                </a:lnTo>
                <a:lnTo>
                  <a:pt x="374343" y="124141"/>
                </a:lnTo>
                <a:lnTo>
                  <a:pt x="417888" y="103680"/>
                </a:lnTo>
                <a:lnTo>
                  <a:pt x="463216" y="84859"/>
                </a:lnTo>
                <a:lnTo>
                  <a:pt x="510230" y="67743"/>
                </a:lnTo>
                <a:lnTo>
                  <a:pt x="558832" y="52397"/>
                </a:lnTo>
                <a:lnTo>
                  <a:pt x="608924" y="38886"/>
                </a:lnTo>
                <a:lnTo>
                  <a:pt x="660409" y="27275"/>
                </a:lnTo>
                <a:lnTo>
                  <a:pt x="713188" y="17630"/>
                </a:lnTo>
                <a:lnTo>
                  <a:pt x="767164" y="10014"/>
                </a:lnTo>
                <a:lnTo>
                  <a:pt x="822239" y="4494"/>
                </a:lnTo>
                <a:lnTo>
                  <a:pt x="878315" y="1134"/>
                </a:lnTo>
                <a:lnTo>
                  <a:pt x="935295" y="0"/>
                </a:lnTo>
                <a:lnTo>
                  <a:pt x="992274" y="1134"/>
                </a:lnTo>
                <a:lnTo>
                  <a:pt x="1048350" y="4494"/>
                </a:lnTo>
                <a:lnTo>
                  <a:pt x="1103423" y="10014"/>
                </a:lnTo>
                <a:lnTo>
                  <a:pt x="1157397" y="17630"/>
                </a:lnTo>
                <a:lnTo>
                  <a:pt x="1210174" y="27275"/>
                </a:lnTo>
                <a:lnTo>
                  <a:pt x="1261656" y="38886"/>
                </a:lnTo>
                <a:lnTo>
                  <a:pt x="1311745" y="52397"/>
                </a:lnTo>
                <a:lnTo>
                  <a:pt x="1360344" y="67743"/>
                </a:lnTo>
                <a:lnTo>
                  <a:pt x="1407354" y="84859"/>
                </a:lnTo>
                <a:lnTo>
                  <a:pt x="1452679" y="103680"/>
                </a:lnTo>
                <a:lnTo>
                  <a:pt x="1496220" y="124141"/>
                </a:lnTo>
                <a:lnTo>
                  <a:pt x="1537879" y="146176"/>
                </a:lnTo>
                <a:lnTo>
                  <a:pt x="1577559" y="169721"/>
                </a:lnTo>
                <a:lnTo>
                  <a:pt x="1615162" y="194710"/>
                </a:lnTo>
                <a:lnTo>
                  <a:pt x="1650590" y="221079"/>
                </a:lnTo>
                <a:lnTo>
                  <a:pt x="1683745" y="248763"/>
                </a:lnTo>
                <a:lnTo>
                  <a:pt x="1714531" y="277695"/>
                </a:lnTo>
                <a:lnTo>
                  <a:pt x="1742848" y="307812"/>
                </a:lnTo>
                <a:lnTo>
                  <a:pt x="1768600" y="339049"/>
                </a:lnTo>
                <a:lnTo>
                  <a:pt x="1791688" y="371339"/>
                </a:lnTo>
                <a:lnTo>
                  <a:pt x="1812015" y="404618"/>
                </a:lnTo>
                <a:lnTo>
                  <a:pt x="1829483" y="438821"/>
                </a:lnTo>
                <a:lnTo>
                  <a:pt x="1855450" y="509739"/>
                </a:lnTo>
                <a:lnTo>
                  <a:pt x="1868809" y="583572"/>
                </a:lnTo>
                <a:lnTo>
                  <a:pt x="1870515" y="621419"/>
                </a:lnTo>
                <a:lnTo>
                  <a:pt x="1868809" y="659268"/>
                </a:lnTo>
                <a:lnTo>
                  <a:pt x="1863755" y="696517"/>
                </a:lnTo>
                <a:lnTo>
                  <a:pt x="1843994" y="768958"/>
                </a:lnTo>
                <a:lnTo>
                  <a:pt x="1812015" y="838220"/>
                </a:lnTo>
                <a:lnTo>
                  <a:pt x="1791688" y="871497"/>
                </a:lnTo>
                <a:lnTo>
                  <a:pt x="1768600" y="903784"/>
                </a:lnTo>
                <a:lnTo>
                  <a:pt x="1742848" y="935016"/>
                </a:lnTo>
                <a:lnTo>
                  <a:pt x="1714531" y="965129"/>
                </a:lnTo>
                <a:lnTo>
                  <a:pt x="1683745" y="994058"/>
                </a:lnTo>
                <a:lnTo>
                  <a:pt x="1650590" y="1021737"/>
                </a:lnTo>
                <a:lnTo>
                  <a:pt x="1615162" y="1048101"/>
                </a:lnTo>
                <a:lnTo>
                  <a:pt x="1577559" y="1073086"/>
                </a:lnTo>
                <a:lnTo>
                  <a:pt x="1537879" y="1096626"/>
                </a:lnTo>
                <a:lnTo>
                  <a:pt x="1496220" y="1118656"/>
                </a:lnTo>
                <a:lnTo>
                  <a:pt x="1452679" y="1139112"/>
                </a:lnTo>
                <a:lnTo>
                  <a:pt x="1407354" y="1157928"/>
                </a:lnTo>
                <a:lnTo>
                  <a:pt x="1360344" y="1175039"/>
                </a:lnTo>
                <a:lnTo>
                  <a:pt x="1311745" y="1190381"/>
                </a:lnTo>
                <a:lnTo>
                  <a:pt x="1261656" y="1203888"/>
                </a:lnTo>
                <a:lnTo>
                  <a:pt x="1210174" y="1215496"/>
                </a:lnTo>
                <a:lnTo>
                  <a:pt x="1157397" y="1225138"/>
                </a:lnTo>
                <a:lnTo>
                  <a:pt x="1103423" y="1232751"/>
                </a:lnTo>
                <a:lnTo>
                  <a:pt x="1048350" y="1238270"/>
                </a:lnTo>
                <a:lnTo>
                  <a:pt x="992274" y="1241629"/>
                </a:lnTo>
                <a:lnTo>
                  <a:pt x="935295" y="1242763"/>
                </a:lnTo>
                <a:lnTo>
                  <a:pt x="878315" y="1241629"/>
                </a:lnTo>
                <a:lnTo>
                  <a:pt x="822239" y="1238270"/>
                </a:lnTo>
                <a:lnTo>
                  <a:pt x="767164" y="1232751"/>
                </a:lnTo>
                <a:lnTo>
                  <a:pt x="713188" y="1225138"/>
                </a:lnTo>
                <a:lnTo>
                  <a:pt x="660409" y="1215496"/>
                </a:lnTo>
                <a:lnTo>
                  <a:pt x="608924" y="1203888"/>
                </a:lnTo>
                <a:lnTo>
                  <a:pt x="558832" y="1190381"/>
                </a:lnTo>
                <a:lnTo>
                  <a:pt x="510230" y="1175039"/>
                </a:lnTo>
                <a:lnTo>
                  <a:pt x="463216" y="1157928"/>
                </a:lnTo>
                <a:lnTo>
                  <a:pt x="417888" y="1139112"/>
                </a:lnTo>
                <a:lnTo>
                  <a:pt x="374343" y="1118656"/>
                </a:lnTo>
                <a:lnTo>
                  <a:pt x="332680" y="1096626"/>
                </a:lnTo>
                <a:lnTo>
                  <a:pt x="292996" y="1073086"/>
                </a:lnTo>
                <a:lnTo>
                  <a:pt x="255389" y="1048101"/>
                </a:lnTo>
                <a:lnTo>
                  <a:pt x="219956" y="1021737"/>
                </a:lnTo>
                <a:lnTo>
                  <a:pt x="186797" y="994058"/>
                </a:lnTo>
                <a:lnTo>
                  <a:pt x="156007" y="965129"/>
                </a:lnTo>
                <a:lnTo>
                  <a:pt x="127686" y="935016"/>
                </a:lnTo>
                <a:lnTo>
                  <a:pt x="101931" y="903784"/>
                </a:lnTo>
                <a:lnTo>
                  <a:pt x="78839" y="871497"/>
                </a:lnTo>
                <a:lnTo>
                  <a:pt x="58509" y="838220"/>
                </a:lnTo>
                <a:lnTo>
                  <a:pt x="41039" y="804019"/>
                </a:lnTo>
                <a:lnTo>
                  <a:pt x="15067" y="733102"/>
                </a:lnTo>
                <a:lnTo>
                  <a:pt x="1706" y="659268"/>
                </a:lnTo>
                <a:lnTo>
                  <a:pt x="0" y="621419"/>
                </a:lnTo>
                <a:close/>
              </a:path>
            </a:pathLst>
          </a:custGeom>
          <a:ln w="60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768028" y="3281264"/>
            <a:ext cx="1277620" cy="7473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ctr">
              <a:lnSpc>
                <a:spcPct val="101800"/>
              </a:lnSpc>
              <a:spcBef>
                <a:spcPts val="95"/>
              </a:spcBef>
            </a:pPr>
            <a:r>
              <a:rPr sz="1550" spc="15" dirty="0">
                <a:latin typeface="Arial"/>
                <a:cs typeface="Arial"/>
              </a:rPr>
              <a:t>Requ</a:t>
            </a:r>
            <a:r>
              <a:rPr sz="1550" spc="5" dirty="0">
                <a:latin typeface="Arial"/>
                <a:cs typeface="Arial"/>
              </a:rPr>
              <a:t>i</a:t>
            </a:r>
            <a:r>
              <a:rPr sz="1550" spc="10" dirty="0">
                <a:latin typeface="Arial"/>
                <a:cs typeface="Arial"/>
              </a:rPr>
              <a:t>r</a:t>
            </a:r>
            <a:r>
              <a:rPr sz="1550" spc="15" dirty="0">
                <a:latin typeface="Arial"/>
                <a:cs typeface="Arial"/>
              </a:rPr>
              <a:t>e</a:t>
            </a:r>
            <a:r>
              <a:rPr sz="1550" spc="25" dirty="0">
                <a:latin typeface="Arial"/>
                <a:cs typeface="Arial"/>
              </a:rPr>
              <a:t>m</a:t>
            </a:r>
            <a:r>
              <a:rPr sz="1550" spc="15" dirty="0">
                <a:latin typeface="Arial"/>
                <a:cs typeface="Arial"/>
              </a:rPr>
              <a:t>en</a:t>
            </a:r>
            <a:r>
              <a:rPr sz="1550" dirty="0">
                <a:latin typeface="Arial"/>
                <a:cs typeface="Arial"/>
              </a:rPr>
              <a:t>t</a:t>
            </a:r>
            <a:r>
              <a:rPr sz="1550" spc="10" dirty="0">
                <a:latin typeface="Arial"/>
                <a:cs typeface="Arial"/>
              </a:rPr>
              <a:t>s  </a:t>
            </a:r>
            <a:r>
              <a:rPr sz="1550" spc="15" dirty="0">
                <a:latin typeface="Arial"/>
                <a:cs typeface="Arial"/>
              </a:rPr>
              <a:t>management  </a:t>
            </a:r>
            <a:r>
              <a:rPr sz="1550" spc="10" dirty="0">
                <a:latin typeface="Arial"/>
                <a:cs typeface="Arial"/>
              </a:rPr>
              <a:t>tool</a:t>
            </a:r>
            <a:endParaRPr sz="155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471502" y="4917507"/>
            <a:ext cx="1870710" cy="1243330"/>
          </a:xfrm>
          <a:custGeom>
            <a:avLst/>
            <a:gdLst/>
            <a:ahLst/>
            <a:cxnLst/>
            <a:rect l="l" t="t" r="r" b="b"/>
            <a:pathLst>
              <a:path w="1870710" h="1243329">
                <a:moveTo>
                  <a:pt x="0" y="621369"/>
                </a:moveTo>
                <a:lnTo>
                  <a:pt x="6761" y="546265"/>
                </a:lnTo>
                <a:lnTo>
                  <a:pt x="26526" y="473820"/>
                </a:lnTo>
                <a:lnTo>
                  <a:pt x="58509" y="404554"/>
                </a:lnTo>
                <a:lnTo>
                  <a:pt x="78839" y="371276"/>
                </a:lnTo>
                <a:lnTo>
                  <a:pt x="101931" y="338987"/>
                </a:lnTo>
                <a:lnTo>
                  <a:pt x="127686" y="307753"/>
                </a:lnTo>
                <a:lnTo>
                  <a:pt x="156007" y="277639"/>
                </a:lnTo>
                <a:lnTo>
                  <a:pt x="186797" y="248709"/>
                </a:lnTo>
                <a:lnTo>
                  <a:pt x="219956" y="221030"/>
                </a:lnTo>
                <a:lnTo>
                  <a:pt x="255389" y="194665"/>
                </a:lnTo>
                <a:lnTo>
                  <a:pt x="292996" y="169679"/>
                </a:lnTo>
                <a:lnTo>
                  <a:pt x="332680" y="146139"/>
                </a:lnTo>
                <a:lnTo>
                  <a:pt x="374343" y="124108"/>
                </a:lnTo>
                <a:lnTo>
                  <a:pt x="417888" y="103652"/>
                </a:lnTo>
                <a:lnTo>
                  <a:pt x="463216" y="84835"/>
                </a:lnTo>
                <a:lnTo>
                  <a:pt x="510230" y="67724"/>
                </a:lnTo>
                <a:lnTo>
                  <a:pt x="558832" y="52382"/>
                </a:lnTo>
                <a:lnTo>
                  <a:pt x="608924" y="38874"/>
                </a:lnTo>
                <a:lnTo>
                  <a:pt x="660409" y="27267"/>
                </a:lnTo>
                <a:lnTo>
                  <a:pt x="713188" y="17624"/>
                </a:lnTo>
                <a:lnTo>
                  <a:pt x="767164" y="10011"/>
                </a:lnTo>
                <a:lnTo>
                  <a:pt x="822239" y="4492"/>
                </a:lnTo>
                <a:lnTo>
                  <a:pt x="878315" y="1134"/>
                </a:lnTo>
                <a:lnTo>
                  <a:pt x="935295" y="0"/>
                </a:lnTo>
                <a:lnTo>
                  <a:pt x="992274" y="1134"/>
                </a:lnTo>
                <a:lnTo>
                  <a:pt x="1048350" y="4492"/>
                </a:lnTo>
                <a:lnTo>
                  <a:pt x="1103423" y="10011"/>
                </a:lnTo>
                <a:lnTo>
                  <a:pt x="1157397" y="17624"/>
                </a:lnTo>
                <a:lnTo>
                  <a:pt x="1210174" y="27267"/>
                </a:lnTo>
                <a:lnTo>
                  <a:pt x="1261656" y="38874"/>
                </a:lnTo>
                <a:lnTo>
                  <a:pt x="1311745" y="52382"/>
                </a:lnTo>
                <a:lnTo>
                  <a:pt x="1360344" y="67724"/>
                </a:lnTo>
                <a:lnTo>
                  <a:pt x="1407354" y="84835"/>
                </a:lnTo>
                <a:lnTo>
                  <a:pt x="1452679" y="103652"/>
                </a:lnTo>
                <a:lnTo>
                  <a:pt x="1496220" y="124108"/>
                </a:lnTo>
                <a:lnTo>
                  <a:pt x="1537879" y="146139"/>
                </a:lnTo>
                <a:lnTo>
                  <a:pt x="1577559" y="169679"/>
                </a:lnTo>
                <a:lnTo>
                  <a:pt x="1615162" y="194665"/>
                </a:lnTo>
                <a:lnTo>
                  <a:pt x="1650590" y="221030"/>
                </a:lnTo>
                <a:lnTo>
                  <a:pt x="1683745" y="248709"/>
                </a:lnTo>
                <a:lnTo>
                  <a:pt x="1714531" y="277639"/>
                </a:lnTo>
                <a:lnTo>
                  <a:pt x="1742848" y="307753"/>
                </a:lnTo>
                <a:lnTo>
                  <a:pt x="1768600" y="338987"/>
                </a:lnTo>
                <a:lnTo>
                  <a:pt x="1791688" y="371276"/>
                </a:lnTo>
                <a:lnTo>
                  <a:pt x="1812015" y="404554"/>
                </a:lnTo>
                <a:lnTo>
                  <a:pt x="1829483" y="438757"/>
                </a:lnTo>
                <a:lnTo>
                  <a:pt x="1855450" y="509678"/>
                </a:lnTo>
                <a:lnTo>
                  <a:pt x="1868809" y="583517"/>
                </a:lnTo>
                <a:lnTo>
                  <a:pt x="1870515" y="621369"/>
                </a:lnTo>
                <a:lnTo>
                  <a:pt x="1868809" y="659220"/>
                </a:lnTo>
                <a:lnTo>
                  <a:pt x="1863755" y="696472"/>
                </a:lnTo>
                <a:lnTo>
                  <a:pt x="1843994" y="768916"/>
                </a:lnTo>
                <a:lnTo>
                  <a:pt x="1812015" y="838181"/>
                </a:lnTo>
                <a:lnTo>
                  <a:pt x="1791688" y="871459"/>
                </a:lnTo>
                <a:lnTo>
                  <a:pt x="1768600" y="903746"/>
                </a:lnTo>
                <a:lnTo>
                  <a:pt x="1742848" y="934979"/>
                </a:lnTo>
                <a:lnTo>
                  <a:pt x="1714531" y="965093"/>
                </a:lnTo>
                <a:lnTo>
                  <a:pt x="1683745" y="994021"/>
                </a:lnTo>
                <a:lnTo>
                  <a:pt x="1650590" y="1021700"/>
                </a:lnTo>
                <a:lnTo>
                  <a:pt x="1615162" y="1048064"/>
                </a:lnTo>
                <a:lnTo>
                  <a:pt x="1577559" y="1073049"/>
                </a:lnTo>
                <a:lnTo>
                  <a:pt x="1537879" y="1096588"/>
                </a:lnTo>
                <a:lnTo>
                  <a:pt x="1496220" y="1118618"/>
                </a:lnTo>
                <a:lnTo>
                  <a:pt x="1452679" y="1139073"/>
                </a:lnTo>
                <a:lnTo>
                  <a:pt x="1407354" y="1157889"/>
                </a:lnTo>
                <a:lnTo>
                  <a:pt x="1360344" y="1175000"/>
                </a:lnTo>
                <a:lnTo>
                  <a:pt x="1311745" y="1190341"/>
                </a:lnTo>
                <a:lnTo>
                  <a:pt x="1261656" y="1203847"/>
                </a:lnTo>
                <a:lnTo>
                  <a:pt x="1210174" y="1215454"/>
                </a:lnTo>
                <a:lnTo>
                  <a:pt x="1157397" y="1225097"/>
                </a:lnTo>
                <a:lnTo>
                  <a:pt x="1103423" y="1232709"/>
                </a:lnTo>
                <a:lnTo>
                  <a:pt x="1048350" y="1238228"/>
                </a:lnTo>
                <a:lnTo>
                  <a:pt x="992274" y="1241586"/>
                </a:lnTo>
                <a:lnTo>
                  <a:pt x="935295" y="1242720"/>
                </a:lnTo>
                <a:lnTo>
                  <a:pt x="878315" y="1241586"/>
                </a:lnTo>
                <a:lnTo>
                  <a:pt x="822239" y="1238228"/>
                </a:lnTo>
                <a:lnTo>
                  <a:pt x="767164" y="1232709"/>
                </a:lnTo>
                <a:lnTo>
                  <a:pt x="713188" y="1225097"/>
                </a:lnTo>
                <a:lnTo>
                  <a:pt x="660409" y="1215454"/>
                </a:lnTo>
                <a:lnTo>
                  <a:pt x="608924" y="1203847"/>
                </a:lnTo>
                <a:lnTo>
                  <a:pt x="558832" y="1190341"/>
                </a:lnTo>
                <a:lnTo>
                  <a:pt x="510230" y="1175000"/>
                </a:lnTo>
                <a:lnTo>
                  <a:pt x="463216" y="1157889"/>
                </a:lnTo>
                <a:lnTo>
                  <a:pt x="417888" y="1139073"/>
                </a:lnTo>
                <a:lnTo>
                  <a:pt x="374343" y="1118618"/>
                </a:lnTo>
                <a:lnTo>
                  <a:pt x="332680" y="1096588"/>
                </a:lnTo>
                <a:lnTo>
                  <a:pt x="292996" y="1073049"/>
                </a:lnTo>
                <a:lnTo>
                  <a:pt x="255389" y="1048064"/>
                </a:lnTo>
                <a:lnTo>
                  <a:pt x="219956" y="1021700"/>
                </a:lnTo>
                <a:lnTo>
                  <a:pt x="186797" y="994021"/>
                </a:lnTo>
                <a:lnTo>
                  <a:pt x="156007" y="965093"/>
                </a:lnTo>
                <a:lnTo>
                  <a:pt x="127686" y="934979"/>
                </a:lnTo>
                <a:lnTo>
                  <a:pt x="101931" y="903746"/>
                </a:lnTo>
                <a:lnTo>
                  <a:pt x="78839" y="871459"/>
                </a:lnTo>
                <a:lnTo>
                  <a:pt x="58509" y="838181"/>
                </a:lnTo>
                <a:lnTo>
                  <a:pt x="41039" y="803978"/>
                </a:lnTo>
                <a:lnTo>
                  <a:pt x="15067" y="733059"/>
                </a:lnTo>
                <a:lnTo>
                  <a:pt x="1706" y="659220"/>
                </a:lnTo>
                <a:lnTo>
                  <a:pt x="0" y="621369"/>
                </a:lnTo>
                <a:close/>
              </a:path>
            </a:pathLst>
          </a:custGeom>
          <a:ln w="60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745731" y="5265626"/>
            <a:ext cx="1322705" cy="5067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335280">
              <a:lnSpc>
                <a:spcPct val="101800"/>
              </a:lnSpc>
              <a:spcBef>
                <a:spcPts val="95"/>
              </a:spcBef>
            </a:pPr>
            <a:r>
              <a:rPr sz="1550" spc="10" dirty="0">
                <a:latin typeface="Arial"/>
                <a:cs typeface="Arial"/>
              </a:rPr>
              <a:t>Project  estimation</a:t>
            </a:r>
            <a:r>
              <a:rPr sz="1550" spc="-45" dirty="0">
                <a:latin typeface="Arial"/>
                <a:cs typeface="Arial"/>
              </a:rPr>
              <a:t> </a:t>
            </a:r>
            <a:r>
              <a:rPr sz="1550" spc="10" dirty="0">
                <a:latin typeface="Arial"/>
                <a:cs typeface="Arial"/>
              </a:rPr>
              <a:t>tool</a:t>
            </a:r>
            <a:endParaRPr sz="155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232894" y="2219002"/>
            <a:ext cx="1870710" cy="1243330"/>
          </a:xfrm>
          <a:custGeom>
            <a:avLst/>
            <a:gdLst/>
            <a:ahLst/>
            <a:cxnLst/>
            <a:rect l="l" t="t" r="r" b="b"/>
            <a:pathLst>
              <a:path w="1870709" h="1243329">
                <a:moveTo>
                  <a:pt x="0" y="621419"/>
                </a:moveTo>
                <a:lnTo>
                  <a:pt x="6760" y="546324"/>
                </a:lnTo>
                <a:lnTo>
                  <a:pt x="26521" y="473883"/>
                </a:lnTo>
                <a:lnTo>
                  <a:pt x="58500" y="404618"/>
                </a:lnTo>
                <a:lnTo>
                  <a:pt x="78827" y="371339"/>
                </a:lnTo>
                <a:lnTo>
                  <a:pt x="101915" y="339049"/>
                </a:lnTo>
                <a:lnTo>
                  <a:pt x="127667" y="307812"/>
                </a:lnTo>
                <a:lnTo>
                  <a:pt x="155984" y="277695"/>
                </a:lnTo>
                <a:lnTo>
                  <a:pt x="186769" y="248763"/>
                </a:lnTo>
                <a:lnTo>
                  <a:pt x="219925" y="221079"/>
                </a:lnTo>
                <a:lnTo>
                  <a:pt x="255353" y="194710"/>
                </a:lnTo>
                <a:lnTo>
                  <a:pt x="292956" y="169721"/>
                </a:lnTo>
                <a:lnTo>
                  <a:pt x="332636" y="146176"/>
                </a:lnTo>
                <a:lnTo>
                  <a:pt x="374295" y="124141"/>
                </a:lnTo>
                <a:lnTo>
                  <a:pt x="417836" y="103680"/>
                </a:lnTo>
                <a:lnTo>
                  <a:pt x="463161" y="84859"/>
                </a:lnTo>
                <a:lnTo>
                  <a:pt x="510171" y="67743"/>
                </a:lnTo>
                <a:lnTo>
                  <a:pt x="558770" y="52397"/>
                </a:lnTo>
                <a:lnTo>
                  <a:pt x="608859" y="38886"/>
                </a:lnTo>
                <a:lnTo>
                  <a:pt x="660341" y="27275"/>
                </a:lnTo>
                <a:lnTo>
                  <a:pt x="713118" y="17630"/>
                </a:lnTo>
                <a:lnTo>
                  <a:pt x="767092" y="10014"/>
                </a:lnTo>
                <a:lnTo>
                  <a:pt x="822165" y="4494"/>
                </a:lnTo>
                <a:lnTo>
                  <a:pt x="878241" y="1134"/>
                </a:lnTo>
                <a:lnTo>
                  <a:pt x="935220" y="0"/>
                </a:lnTo>
                <a:lnTo>
                  <a:pt x="992200" y="1134"/>
                </a:lnTo>
                <a:lnTo>
                  <a:pt x="1048278" y="4494"/>
                </a:lnTo>
                <a:lnTo>
                  <a:pt x="1103357" y="10014"/>
                </a:lnTo>
                <a:lnTo>
                  <a:pt x="1157337" y="17630"/>
                </a:lnTo>
                <a:lnTo>
                  <a:pt x="1210122" y="27275"/>
                </a:lnTo>
                <a:lnTo>
                  <a:pt x="1261613" y="38886"/>
                </a:lnTo>
                <a:lnTo>
                  <a:pt x="1311712" y="52397"/>
                </a:lnTo>
                <a:lnTo>
                  <a:pt x="1360322" y="67743"/>
                </a:lnTo>
                <a:lnTo>
                  <a:pt x="1407344" y="84859"/>
                </a:lnTo>
                <a:lnTo>
                  <a:pt x="1452681" y="103680"/>
                </a:lnTo>
                <a:lnTo>
                  <a:pt x="1496235" y="124141"/>
                </a:lnTo>
                <a:lnTo>
                  <a:pt x="1537908" y="146176"/>
                </a:lnTo>
                <a:lnTo>
                  <a:pt x="1577602" y="169721"/>
                </a:lnTo>
                <a:lnTo>
                  <a:pt x="1615219" y="194710"/>
                </a:lnTo>
                <a:lnTo>
                  <a:pt x="1650661" y="221079"/>
                </a:lnTo>
                <a:lnTo>
                  <a:pt x="1683830" y="248763"/>
                </a:lnTo>
                <a:lnTo>
                  <a:pt x="1714629" y="277695"/>
                </a:lnTo>
                <a:lnTo>
                  <a:pt x="1742959" y="307812"/>
                </a:lnTo>
                <a:lnTo>
                  <a:pt x="1768722" y="339049"/>
                </a:lnTo>
                <a:lnTo>
                  <a:pt x="1791822" y="371339"/>
                </a:lnTo>
                <a:lnTo>
                  <a:pt x="1812159" y="404618"/>
                </a:lnTo>
                <a:lnTo>
                  <a:pt x="1829636" y="438821"/>
                </a:lnTo>
                <a:lnTo>
                  <a:pt x="1855617" y="509739"/>
                </a:lnTo>
                <a:lnTo>
                  <a:pt x="1868983" y="583572"/>
                </a:lnTo>
                <a:lnTo>
                  <a:pt x="1870691" y="621419"/>
                </a:lnTo>
                <a:lnTo>
                  <a:pt x="1868983" y="659265"/>
                </a:lnTo>
                <a:lnTo>
                  <a:pt x="1863926" y="696514"/>
                </a:lnTo>
                <a:lnTo>
                  <a:pt x="1844154" y="768954"/>
                </a:lnTo>
                <a:lnTo>
                  <a:pt x="1812159" y="838219"/>
                </a:lnTo>
                <a:lnTo>
                  <a:pt x="1791822" y="871498"/>
                </a:lnTo>
                <a:lnTo>
                  <a:pt x="1768722" y="903789"/>
                </a:lnTo>
                <a:lnTo>
                  <a:pt x="1742959" y="935025"/>
                </a:lnTo>
                <a:lnTo>
                  <a:pt x="1714629" y="965142"/>
                </a:lnTo>
                <a:lnTo>
                  <a:pt x="1683830" y="994074"/>
                </a:lnTo>
                <a:lnTo>
                  <a:pt x="1650661" y="1021758"/>
                </a:lnTo>
                <a:lnTo>
                  <a:pt x="1615219" y="1048127"/>
                </a:lnTo>
                <a:lnTo>
                  <a:pt x="1577602" y="1073116"/>
                </a:lnTo>
                <a:lnTo>
                  <a:pt x="1537908" y="1096661"/>
                </a:lnTo>
                <a:lnTo>
                  <a:pt x="1496235" y="1118696"/>
                </a:lnTo>
                <a:lnTo>
                  <a:pt x="1452681" y="1139157"/>
                </a:lnTo>
                <a:lnTo>
                  <a:pt x="1407344" y="1157978"/>
                </a:lnTo>
                <a:lnTo>
                  <a:pt x="1360322" y="1175094"/>
                </a:lnTo>
                <a:lnTo>
                  <a:pt x="1311712" y="1190440"/>
                </a:lnTo>
                <a:lnTo>
                  <a:pt x="1261613" y="1203951"/>
                </a:lnTo>
                <a:lnTo>
                  <a:pt x="1210122" y="1215562"/>
                </a:lnTo>
                <a:lnTo>
                  <a:pt x="1157337" y="1225208"/>
                </a:lnTo>
                <a:lnTo>
                  <a:pt x="1103357" y="1232823"/>
                </a:lnTo>
                <a:lnTo>
                  <a:pt x="1048278" y="1238343"/>
                </a:lnTo>
                <a:lnTo>
                  <a:pt x="992200" y="1241703"/>
                </a:lnTo>
                <a:lnTo>
                  <a:pt x="935220" y="1242838"/>
                </a:lnTo>
                <a:lnTo>
                  <a:pt x="878241" y="1241703"/>
                </a:lnTo>
                <a:lnTo>
                  <a:pt x="822165" y="1238343"/>
                </a:lnTo>
                <a:lnTo>
                  <a:pt x="767092" y="1232823"/>
                </a:lnTo>
                <a:lnTo>
                  <a:pt x="713118" y="1225208"/>
                </a:lnTo>
                <a:lnTo>
                  <a:pt x="660341" y="1215562"/>
                </a:lnTo>
                <a:lnTo>
                  <a:pt x="608859" y="1203951"/>
                </a:lnTo>
                <a:lnTo>
                  <a:pt x="558770" y="1190440"/>
                </a:lnTo>
                <a:lnTo>
                  <a:pt x="510171" y="1175094"/>
                </a:lnTo>
                <a:lnTo>
                  <a:pt x="463161" y="1157978"/>
                </a:lnTo>
                <a:lnTo>
                  <a:pt x="417836" y="1139157"/>
                </a:lnTo>
                <a:lnTo>
                  <a:pt x="374295" y="1118696"/>
                </a:lnTo>
                <a:lnTo>
                  <a:pt x="332636" y="1096661"/>
                </a:lnTo>
                <a:lnTo>
                  <a:pt x="292956" y="1073116"/>
                </a:lnTo>
                <a:lnTo>
                  <a:pt x="255353" y="1048127"/>
                </a:lnTo>
                <a:lnTo>
                  <a:pt x="219925" y="1021758"/>
                </a:lnTo>
                <a:lnTo>
                  <a:pt x="186769" y="994074"/>
                </a:lnTo>
                <a:lnTo>
                  <a:pt x="155984" y="965142"/>
                </a:lnTo>
                <a:lnTo>
                  <a:pt x="127667" y="935025"/>
                </a:lnTo>
                <a:lnTo>
                  <a:pt x="101915" y="903789"/>
                </a:lnTo>
                <a:lnTo>
                  <a:pt x="78827" y="871498"/>
                </a:lnTo>
                <a:lnTo>
                  <a:pt x="58500" y="838219"/>
                </a:lnTo>
                <a:lnTo>
                  <a:pt x="41032" y="804016"/>
                </a:lnTo>
                <a:lnTo>
                  <a:pt x="15065" y="733098"/>
                </a:lnTo>
                <a:lnTo>
                  <a:pt x="1706" y="659265"/>
                </a:lnTo>
                <a:lnTo>
                  <a:pt x="0" y="621419"/>
                </a:lnTo>
                <a:close/>
              </a:path>
            </a:pathLst>
          </a:custGeom>
          <a:ln w="60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484752" y="2567246"/>
            <a:ext cx="1367155" cy="5067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20700" marR="5080" indent="-508634">
              <a:lnSpc>
                <a:spcPct val="101800"/>
              </a:lnSpc>
              <a:spcBef>
                <a:spcPts val="95"/>
              </a:spcBef>
            </a:pPr>
            <a:r>
              <a:rPr sz="1550" spc="15" dirty="0">
                <a:latin typeface="Arial"/>
                <a:cs typeface="Arial"/>
              </a:rPr>
              <a:t>Version</a:t>
            </a:r>
            <a:r>
              <a:rPr sz="1550" spc="-60" dirty="0">
                <a:latin typeface="Arial"/>
                <a:cs typeface="Arial"/>
              </a:rPr>
              <a:t> </a:t>
            </a:r>
            <a:r>
              <a:rPr sz="1550" spc="10" dirty="0">
                <a:latin typeface="Arial"/>
                <a:cs typeface="Arial"/>
              </a:rPr>
              <a:t>control  tool</a:t>
            </a:r>
            <a:endParaRPr sz="155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232894" y="3674819"/>
            <a:ext cx="1870710" cy="1242695"/>
          </a:xfrm>
          <a:custGeom>
            <a:avLst/>
            <a:gdLst/>
            <a:ahLst/>
            <a:cxnLst/>
            <a:rect l="l" t="t" r="r" b="b"/>
            <a:pathLst>
              <a:path w="1870709" h="1242695">
                <a:moveTo>
                  <a:pt x="0" y="621344"/>
                </a:moveTo>
                <a:lnTo>
                  <a:pt x="6760" y="546240"/>
                </a:lnTo>
                <a:lnTo>
                  <a:pt x="26521" y="473796"/>
                </a:lnTo>
                <a:lnTo>
                  <a:pt x="58500" y="404532"/>
                </a:lnTo>
                <a:lnTo>
                  <a:pt x="78827" y="371255"/>
                </a:lnTo>
                <a:lnTo>
                  <a:pt x="101915" y="338967"/>
                </a:lnTo>
                <a:lnTo>
                  <a:pt x="127667" y="307735"/>
                </a:lnTo>
                <a:lnTo>
                  <a:pt x="155984" y="277622"/>
                </a:lnTo>
                <a:lnTo>
                  <a:pt x="186769" y="248693"/>
                </a:lnTo>
                <a:lnTo>
                  <a:pt x="219925" y="221015"/>
                </a:lnTo>
                <a:lnTo>
                  <a:pt x="255353" y="194651"/>
                </a:lnTo>
                <a:lnTo>
                  <a:pt x="292956" y="169668"/>
                </a:lnTo>
                <a:lnTo>
                  <a:pt x="332636" y="146128"/>
                </a:lnTo>
                <a:lnTo>
                  <a:pt x="374295" y="124099"/>
                </a:lnTo>
                <a:lnTo>
                  <a:pt x="417836" y="103644"/>
                </a:lnTo>
                <a:lnTo>
                  <a:pt x="463161" y="84829"/>
                </a:lnTo>
                <a:lnTo>
                  <a:pt x="510171" y="67718"/>
                </a:lnTo>
                <a:lnTo>
                  <a:pt x="558770" y="52377"/>
                </a:lnTo>
                <a:lnTo>
                  <a:pt x="608859" y="38871"/>
                </a:lnTo>
                <a:lnTo>
                  <a:pt x="660341" y="27264"/>
                </a:lnTo>
                <a:lnTo>
                  <a:pt x="713118" y="17622"/>
                </a:lnTo>
                <a:lnTo>
                  <a:pt x="767092" y="10010"/>
                </a:lnTo>
                <a:lnTo>
                  <a:pt x="822165" y="4492"/>
                </a:lnTo>
                <a:lnTo>
                  <a:pt x="878241" y="1133"/>
                </a:lnTo>
                <a:lnTo>
                  <a:pt x="935220" y="0"/>
                </a:lnTo>
                <a:lnTo>
                  <a:pt x="992200" y="1133"/>
                </a:lnTo>
                <a:lnTo>
                  <a:pt x="1048278" y="4492"/>
                </a:lnTo>
                <a:lnTo>
                  <a:pt x="1103357" y="10010"/>
                </a:lnTo>
                <a:lnTo>
                  <a:pt x="1157337" y="17622"/>
                </a:lnTo>
                <a:lnTo>
                  <a:pt x="1210122" y="27264"/>
                </a:lnTo>
                <a:lnTo>
                  <a:pt x="1261613" y="38871"/>
                </a:lnTo>
                <a:lnTo>
                  <a:pt x="1311712" y="52377"/>
                </a:lnTo>
                <a:lnTo>
                  <a:pt x="1360322" y="67718"/>
                </a:lnTo>
                <a:lnTo>
                  <a:pt x="1407344" y="84829"/>
                </a:lnTo>
                <a:lnTo>
                  <a:pt x="1452681" y="103644"/>
                </a:lnTo>
                <a:lnTo>
                  <a:pt x="1496235" y="124099"/>
                </a:lnTo>
                <a:lnTo>
                  <a:pt x="1537908" y="146128"/>
                </a:lnTo>
                <a:lnTo>
                  <a:pt x="1577602" y="169668"/>
                </a:lnTo>
                <a:lnTo>
                  <a:pt x="1615219" y="194651"/>
                </a:lnTo>
                <a:lnTo>
                  <a:pt x="1650661" y="221015"/>
                </a:lnTo>
                <a:lnTo>
                  <a:pt x="1683830" y="248693"/>
                </a:lnTo>
                <a:lnTo>
                  <a:pt x="1714629" y="277622"/>
                </a:lnTo>
                <a:lnTo>
                  <a:pt x="1742959" y="307735"/>
                </a:lnTo>
                <a:lnTo>
                  <a:pt x="1768722" y="338967"/>
                </a:lnTo>
                <a:lnTo>
                  <a:pt x="1791822" y="371255"/>
                </a:lnTo>
                <a:lnTo>
                  <a:pt x="1812159" y="404532"/>
                </a:lnTo>
                <a:lnTo>
                  <a:pt x="1829636" y="438734"/>
                </a:lnTo>
                <a:lnTo>
                  <a:pt x="1855617" y="509653"/>
                </a:lnTo>
                <a:lnTo>
                  <a:pt x="1868983" y="583492"/>
                </a:lnTo>
                <a:lnTo>
                  <a:pt x="1870691" y="621344"/>
                </a:lnTo>
                <a:lnTo>
                  <a:pt x="1868983" y="659193"/>
                </a:lnTo>
                <a:lnTo>
                  <a:pt x="1863926" y="696442"/>
                </a:lnTo>
                <a:lnTo>
                  <a:pt x="1844154" y="768883"/>
                </a:lnTo>
                <a:lnTo>
                  <a:pt x="1812159" y="838145"/>
                </a:lnTo>
                <a:lnTo>
                  <a:pt x="1791822" y="871422"/>
                </a:lnTo>
                <a:lnTo>
                  <a:pt x="1768722" y="903709"/>
                </a:lnTo>
                <a:lnTo>
                  <a:pt x="1742959" y="934941"/>
                </a:lnTo>
                <a:lnTo>
                  <a:pt x="1714629" y="965054"/>
                </a:lnTo>
                <a:lnTo>
                  <a:pt x="1683830" y="993983"/>
                </a:lnTo>
                <a:lnTo>
                  <a:pt x="1650661" y="1021662"/>
                </a:lnTo>
                <a:lnTo>
                  <a:pt x="1615219" y="1048026"/>
                </a:lnTo>
                <a:lnTo>
                  <a:pt x="1577602" y="1073010"/>
                </a:lnTo>
                <a:lnTo>
                  <a:pt x="1537908" y="1096550"/>
                </a:lnTo>
                <a:lnTo>
                  <a:pt x="1496235" y="1118581"/>
                </a:lnTo>
                <a:lnTo>
                  <a:pt x="1452681" y="1139037"/>
                </a:lnTo>
                <a:lnTo>
                  <a:pt x="1407344" y="1157853"/>
                </a:lnTo>
                <a:lnTo>
                  <a:pt x="1360322" y="1174964"/>
                </a:lnTo>
                <a:lnTo>
                  <a:pt x="1311712" y="1190306"/>
                </a:lnTo>
                <a:lnTo>
                  <a:pt x="1261613" y="1203813"/>
                </a:lnTo>
                <a:lnTo>
                  <a:pt x="1210122" y="1215420"/>
                </a:lnTo>
                <a:lnTo>
                  <a:pt x="1157337" y="1225063"/>
                </a:lnTo>
                <a:lnTo>
                  <a:pt x="1103357" y="1232676"/>
                </a:lnTo>
                <a:lnTo>
                  <a:pt x="1048278" y="1238195"/>
                </a:lnTo>
                <a:lnTo>
                  <a:pt x="992200" y="1241554"/>
                </a:lnTo>
                <a:lnTo>
                  <a:pt x="935220" y="1242688"/>
                </a:lnTo>
                <a:lnTo>
                  <a:pt x="878241" y="1241554"/>
                </a:lnTo>
                <a:lnTo>
                  <a:pt x="822165" y="1238195"/>
                </a:lnTo>
                <a:lnTo>
                  <a:pt x="767092" y="1232676"/>
                </a:lnTo>
                <a:lnTo>
                  <a:pt x="713118" y="1225063"/>
                </a:lnTo>
                <a:lnTo>
                  <a:pt x="660341" y="1215420"/>
                </a:lnTo>
                <a:lnTo>
                  <a:pt x="608859" y="1203813"/>
                </a:lnTo>
                <a:lnTo>
                  <a:pt x="558770" y="1190306"/>
                </a:lnTo>
                <a:lnTo>
                  <a:pt x="510171" y="1174964"/>
                </a:lnTo>
                <a:lnTo>
                  <a:pt x="463161" y="1157853"/>
                </a:lnTo>
                <a:lnTo>
                  <a:pt x="417836" y="1139037"/>
                </a:lnTo>
                <a:lnTo>
                  <a:pt x="374295" y="1118581"/>
                </a:lnTo>
                <a:lnTo>
                  <a:pt x="332636" y="1096550"/>
                </a:lnTo>
                <a:lnTo>
                  <a:pt x="292956" y="1073010"/>
                </a:lnTo>
                <a:lnTo>
                  <a:pt x="255353" y="1048026"/>
                </a:lnTo>
                <a:lnTo>
                  <a:pt x="219925" y="1021662"/>
                </a:lnTo>
                <a:lnTo>
                  <a:pt x="186769" y="993983"/>
                </a:lnTo>
                <a:lnTo>
                  <a:pt x="155984" y="965054"/>
                </a:lnTo>
                <a:lnTo>
                  <a:pt x="127667" y="934941"/>
                </a:lnTo>
                <a:lnTo>
                  <a:pt x="101915" y="903709"/>
                </a:lnTo>
                <a:lnTo>
                  <a:pt x="78827" y="871422"/>
                </a:lnTo>
                <a:lnTo>
                  <a:pt x="58500" y="838145"/>
                </a:lnTo>
                <a:lnTo>
                  <a:pt x="41032" y="803943"/>
                </a:lnTo>
                <a:lnTo>
                  <a:pt x="15065" y="733027"/>
                </a:lnTo>
                <a:lnTo>
                  <a:pt x="1706" y="659193"/>
                </a:lnTo>
                <a:lnTo>
                  <a:pt x="0" y="621344"/>
                </a:lnTo>
                <a:close/>
              </a:path>
            </a:pathLst>
          </a:custGeom>
          <a:ln w="60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557405" y="4022913"/>
            <a:ext cx="1221740" cy="5067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84480">
              <a:lnSpc>
                <a:spcPct val="101800"/>
              </a:lnSpc>
              <a:spcBef>
                <a:spcPts val="95"/>
              </a:spcBef>
            </a:pPr>
            <a:r>
              <a:rPr sz="1550" spc="15" dirty="0">
                <a:latin typeface="Arial"/>
                <a:cs typeface="Arial"/>
              </a:rPr>
              <a:t>Design  modeling</a:t>
            </a:r>
            <a:r>
              <a:rPr sz="1550" spc="-70" dirty="0">
                <a:latin typeface="Arial"/>
                <a:cs typeface="Arial"/>
              </a:rPr>
              <a:t> </a:t>
            </a:r>
            <a:r>
              <a:rPr sz="1550" spc="10" dirty="0">
                <a:latin typeface="Arial"/>
                <a:cs typeface="Arial"/>
              </a:rPr>
              <a:t>tool</a:t>
            </a:r>
            <a:endParaRPr sz="155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021898" y="2236771"/>
            <a:ext cx="1870710" cy="1243330"/>
          </a:xfrm>
          <a:custGeom>
            <a:avLst/>
            <a:gdLst/>
            <a:ahLst/>
            <a:cxnLst/>
            <a:rect l="l" t="t" r="r" b="b"/>
            <a:pathLst>
              <a:path w="1870710" h="1243329">
                <a:moveTo>
                  <a:pt x="0" y="621419"/>
                </a:moveTo>
                <a:lnTo>
                  <a:pt x="6762" y="546324"/>
                </a:lnTo>
                <a:lnTo>
                  <a:pt x="26528" y="473883"/>
                </a:lnTo>
                <a:lnTo>
                  <a:pt x="58515" y="404618"/>
                </a:lnTo>
                <a:lnTo>
                  <a:pt x="78846" y="371339"/>
                </a:lnTo>
                <a:lnTo>
                  <a:pt x="101939" y="339049"/>
                </a:lnTo>
                <a:lnTo>
                  <a:pt x="127696" y="307812"/>
                </a:lnTo>
                <a:lnTo>
                  <a:pt x="156019" y="277695"/>
                </a:lnTo>
                <a:lnTo>
                  <a:pt x="186810" y="248763"/>
                </a:lnTo>
                <a:lnTo>
                  <a:pt x="219972" y="221079"/>
                </a:lnTo>
                <a:lnTo>
                  <a:pt x="255406" y="194710"/>
                </a:lnTo>
                <a:lnTo>
                  <a:pt x="293015" y="169721"/>
                </a:lnTo>
                <a:lnTo>
                  <a:pt x="332701" y="146176"/>
                </a:lnTo>
                <a:lnTo>
                  <a:pt x="374365" y="124141"/>
                </a:lnTo>
                <a:lnTo>
                  <a:pt x="417911" y="103680"/>
                </a:lnTo>
                <a:lnTo>
                  <a:pt x="463240" y="84859"/>
                </a:lnTo>
                <a:lnTo>
                  <a:pt x="510255" y="67743"/>
                </a:lnTo>
                <a:lnTo>
                  <a:pt x="558858" y="52397"/>
                </a:lnTo>
                <a:lnTo>
                  <a:pt x="608950" y="38886"/>
                </a:lnTo>
                <a:lnTo>
                  <a:pt x="660434" y="27275"/>
                </a:lnTo>
                <a:lnTo>
                  <a:pt x="713213" y="17630"/>
                </a:lnTo>
                <a:lnTo>
                  <a:pt x="767188" y="10014"/>
                </a:lnTo>
                <a:lnTo>
                  <a:pt x="822261" y="4494"/>
                </a:lnTo>
                <a:lnTo>
                  <a:pt x="878335" y="1134"/>
                </a:lnTo>
                <a:lnTo>
                  <a:pt x="935313" y="0"/>
                </a:lnTo>
                <a:lnTo>
                  <a:pt x="992287" y="1134"/>
                </a:lnTo>
                <a:lnTo>
                  <a:pt x="1048359" y="4494"/>
                </a:lnTo>
                <a:lnTo>
                  <a:pt x="1103430" y="10014"/>
                </a:lnTo>
                <a:lnTo>
                  <a:pt x="1157403" y="17630"/>
                </a:lnTo>
                <a:lnTo>
                  <a:pt x="1210180" y="27275"/>
                </a:lnTo>
                <a:lnTo>
                  <a:pt x="1261663" y="38886"/>
                </a:lnTo>
                <a:lnTo>
                  <a:pt x="1311754" y="52397"/>
                </a:lnTo>
                <a:lnTo>
                  <a:pt x="1360355" y="67743"/>
                </a:lnTo>
                <a:lnTo>
                  <a:pt x="1407369" y="84859"/>
                </a:lnTo>
                <a:lnTo>
                  <a:pt x="1452698" y="103680"/>
                </a:lnTo>
                <a:lnTo>
                  <a:pt x="1496243" y="124141"/>
                </a:lnTo>
                <a:lnTo>
                  <a:pt x="1537907" y="146176"/>
                </a:lnTo>
                <a:lnTo>
                  <a:pt x="1577592" y="169721"/>
                </a:lnTo>
                <a:lnTo>
                  <a:pt x="1615201" y="194710"/>
                </a:lnTo>
                <a:lnTo>
                  <a:pt x="1650635" y="221079"/>
                </a:lnTo>
                <a:lnTo>
                  <a:pt x="1683796" y="248763"/>
                </a:lnTo>
                <a:lnTo>
                  <a:pt x="1714587" y="277695"/>
                </a:lnTo>
                <a:lnTo>
                  <a:pt x="1742910" y="307812"/>
                </a:lnTo>
                <a:lnTo>
                  <a:pt x="1768667" y="339049"/>
                </a:lnTo>
                <a:lnTo>
                  <a:pt x="1791761" y="371339"/>
                </a:lnTo>
                <a:lnTo>
                  <a:pt x="1812092" y="404618"/>
                </a:lnTo>
                <a:lnTo>
                  <a:pt x="1829565" y="438821"/>
                </a:lnTo>
                <a:lnTo>
                  <a:pt x="1855539" y="509739"/>
                </a:lnTo>
                <a:lnTo>
                  <a:pt x="1868901" y="583572"/>
                </a:lnTo>
                <a:lnTo>
                  <a:pt x="1870608" y="621419"/>
                </a:lnTo>
                <a:lnTo>
                  <a:pt x="1868901" y="659265"/>
                </a:lnTo>
                <a:lnTo>
                  <a:pt x="1863845" y="696514"/>
                </a:lnTo>
                <a:lnTo>
                  <a:pt x="1844079" y="768954"/>
                </a:lnTo>
                <a:lnTo>
                  <a:pt x="1812092" y="838219"/>
                </a:lnTo>
                <a:lnTo>
                  <a:pt x="1791761" y="871498"/>
                </a:lnTo>
                <a:lnTo>
                  <a:pt x="1768667" y="903789"/>
                </a:lnTo>
                <a:lnTo>
                  <a:pt x="1742910" y="935025"/>
                </a:lnTo>
                <a:lnTo>
                  <a:pt x="1714587" y="965142"/>
                </a:lnTo>
                <a:lnTo>
                  <a:pt x="1683796" y="994074"/>
                </a:lnTo>
                <a:lnTo>
                  <a:pt x="1650635" y="1021758"/>
                </a:lnTo>
                <a:lnTo>
                  <a:pt x="1615201" y="1048127"/>
                </a:lnTo>
                <a:lnTo>
                  <a:pt x="1577592" y="1073116"/>
                </a:lnTo>
                <a:lnTo>
                  <a:pt x="1537907" y="1096661"/>
                </a:lnTo>
                <a:lnTo>
                  <a:pt x="1496243" y="1118696"/>
                </a:lnTo>
                <a:lnTo>
                  <a:pt x="1452698" y="1139157"/>
                </a:lnTo>
                <a:lnTo>
                  <a:pt x="1407369" y="1157978"/>
                </a:lnTo>
                <a:lnTo>
                  <a:pt x="1360355" y="1175094"/>
                </a:lnTo>
                <a:lnTo>
                  <a:pt x="1311754" y="1190440"/>
                </a:lnTo>
                <a:lnTo>
                  <a:pt x="1261663" y="1203951"/>
                </a:lnTo>
                <a:lnTo>
                  <a:pt x="1210180" y="1215562"/>
                </a:lnTo>
                <a:lnTo>
                  <a:pt x="1157403" y="1225208"/>
                </a:lnTo>
                <a:lnTo>
                  <a:pt x="1103430" y="1232823"/>
                </a:lnTo>
                <a:lnTo>
                  <a:pt x="1048359" y="1238343"/>
                </a:lnTo>
                <a:lnTo>
                  <a:pt x="992287" y="1241703"/>
                </a:lnTo>
                <a:lnTo>
                  <a:pt x="935313" y="1242838"/>
                </a:lnTo>
                <a:lnTo>
                  <a:pt x="878335" y="1241703"/>
                </a:lnTo>
                <a:lnTo>
                  <a:pt x="822261" y="1238343"/>
                </a:lnTo>
                <a:lnTo>
                  <a:pt x="767188" y="1232823"/>
                </a:lnTo>
                <a:lnTo>
                  <a:pt x="713213" y="1225208"/>
                </a:lnTo>
                <a:lnTo>
                  <a:pt x="660434" y="1215562"/>
                </a:lnTo>
                <a:lnTo>
                  <a:pt x="608950" y="1203951"/>
                </a:lnTo>
                <a:lnTo>
                  <a:pt x="558858" y="1190440"/>
                </a:lnTo>
                <a:lnTo>
                  <a:pt x="510255" y="1175094"/>
                </a:lnTo>
                <a:lnTo>
                  <a:pt x="463240" y="1157978"/>
                </a:lnTo>
                <a:lnTo>
                  <a:pt x="417911" y="1139157"/>
                </a:lnTo>
                <a:lnTo>
                  <a:pt x="374365" y="1118696"/>
                </a:lnTo>
                <a:lnTo>
                  <a:pt x="332701" y="1096661"/>
                </a:lnTo>
                <a:lnTo>
                  <a:pt x="293015" y="1073116"/>
                </a:lnTo>
                <a:lnTo>
                  <a:pt x="255406" y="1048127"/>
                </a:lnTo>
                <a:lnTo>
                  <a:pt x="219972" y="1021758"/>
                </a:lnTo>
                <a:lnTo>
                  <a:pt x="186810" y="994074"/>
                </a:lnTo>
                <a:lnTo>
                  <a:pt x="156019" y="965142"/>
                </a:lnTo>
                <a:lnTo>
                  <a:pt x="127696" y="935025"/>
                </a:lnTo>
                <a:lnTo>
                  <a:pt x="101939" y="903789"/>
                </a:lnTo>
                <a:lnTo>
                  <a:pt x="78846" y="871498"/>
                </a:lnTo>
                <a:lnTo>
                  <a:pt x="58515" y="838219"/>
                </a:lnTo>
                <a:lnTo>
                  <a:pt x="41043" y="804016"/>
                </a:lnTo>
                <a:lnTo>
                  <a:pt x="15069" y="733098"/>
                </a:lnTo>
                <a:lnTo>
                  <a:pt x="1706" y="659265"/>
                </a:lnTo>
                <a:lnTo>
                  <a:pt x="0" y="621419"/>
                </a:lnTo>
                <a:close/>
              </a:path>
            </a:pathLst>
          </a:custGeom>
          <a:ln w="60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357549" y="2464635"/>
            <a:ext cx="1199515" cy="7473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-635" algn="ctr">
              <a:lnSpc>
                <a:spcPct val="101800"/>
              </a:lnSpc>
              <a:spcBef>
                <a:spcPts val="95"/>
              </a:spcBef>
            </a:pPr>
            <a:r>
              <a:rPr sz="1550" spc="15" dirty="0">
                <a:latin typeface="Arial"/>
                <a:cs typeface="Arial"/>
              </a:rPr>
              <a:t>Test  </a:t>
            </a:r>
            <a:r>
              <a:rPr sz="1550" spc="25" dirty="0">
                <a:latin typeface="Arial"/>
                <a:cs typeface="Arial"/>
              </a:rPr>
              <a:t>m</a:t>
            </a:r>
            <a:r>
              <a:rPr sz="1550" spc="15" dirty="0">
                <a:latin typeface="Arial"/>
                <a:cs typeface="Arial"/>
              </a:rPr>
              <a:t>anage</a:t>
            </a:r>
            <a:r>
              <a:rPr sz="1550" spc="25" dirty="0">
                <a:latin typeface="Arial"/>
                <a:cs typeface="Arial"/>
              </a:rPr>
              <a:t>m</a:t>
            </a:r>
            <a:r>
              <a:rPr sz="1550" spc="15" dirty="0">
                <a:latin typeface="Arial"/>
                <a:cs typeface="Arial"/>
              </a:rPr>
              <a:t>en</a:t>
            </a:r>
            <a:r>
              <a:rPr sz="1550" spc="5" dirty="0">
                <a:latin typeface="Arial"/>
                <a:cs typeface="Arial"/>
              </a:rPr>
              <a:t>t  </a:t>
            </a:r>
            <a:r>
              <a:rPr sz="1550" spc="10" dirty="0">
                <a:latin typeface="Arial"/>
                <a:cs typeface="Arial"/>
              </a:rPr>
              <a:t>tool</a:t>
            </a:r>
            <a:endParaRPr sz="155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021898" y="3728052"/>
            <a:ext cx="1870710" cy="1243330"/>
          </a:xfrm>
          <a:custGeom>
            <a:avLst/>
            <a:gdLst/>
            <a:ahLst/>
            <a:cxnLst/>
            <a:rect l="l" t="t" r="r" b="b"/>
            <a:pathLst>
              <a:path w="1870710" h="1243329">
                <a:moveTo>
                  <a:pt x="0" y="621369"/>
                </a:moveTo>
                <a:lnTo>
                  <a:pt x="6762" y="546265"/>
                </a:lnTo>
                <a:lnTo>
                  <a:pt x="26528" y="473820"/>
                </a:lnTo>
                <a:lnTo>
                  <a:pt x="58515" y="404554"/>
                </a:lnTo>
                <a:lnTo>
                  <a:pt x="78846" y="371276"/>
                </a:lnTo>
                <a:lnTo>
                  <a:pt x="101939" y="338987"/>
                </a:lnTo>
                <a:lnTo>
                  <a:pt x="127696" y="307753"/>
                </a:lnTo>
                <a:lnTo>
                  <a:pt x="156019" y="277639"/>
                </a:lnTo>
                <a:lnTo>
                  <a:pt x="186810" y="248709"/>
                </a:lnTo>
                <a:lnTo>
                  <a:pt x="219972" y="221030"/>
                </a:lnTo>
                <a:lnTo>
                  <a:pt x="255406" y="194665"/>
                </a:lnTo>
                <a:lnTo>
                  <a:pt x="293015" y="169679"/>
                </a:lnTo>
                <a:lnTo>
                  <a:pt x="332701" y="146139"/>
                </a:lnTo>
                <a:lnTo>
                  <a:pt x="374365" y="124108"/>
                </a:lnTo>
                <a:lnTo>
                  <a:pt x="417911" y="103652"/>
                </a:lnTo>
                <a:lnTo>
                  <a:pt x="463240" y="84835"/>
                </a:lnTo>
                <a:lnTo>
                  <a:pt x="510255" y="67724"/>
                </a:lnTo>
                <a:lnTo>
                  <a:pt x="558858" y="52382"/>
                </a:lnTo>
                <a:lnTo>
                  <a:pt x="608950" y="38874"/>
                </a:lnTo>
                <a:lnTo>
                  <a:pt x="660434" y="27267"/>
                </a:lnTo>
                <a:lnTo>
                  <a:pt x="713213" y="17624"/>
                </a:lnTo>
                <a:lnTo>
                  <a:pt x="767188" y="10011"/>
                </a:lnTo>
                <a:lnTo>
                  <a:pt x="822261" y="4492"/>
                </a:lnTo>
                <a:lnTo>
                  <a:pt x="878335" y="1134"/>
                </a:lnTo>
                <a:lnTo>
                  <a:pt x="935313" y="0"/>
                </a:lnTo>
                <a:lnTo>
                  <a:pt x="992287" y="1134"/>
                </a:lnTo>
                <a:lnTo>
                  <a:pt x="1048359" y="4492"/>
                </a:lnTo>
                <a:lnTo>
                  <a:pt x="1103430" y="10011"/>
                </a:lnTo>
                <a:lnTo>
                  <a:pt x="1157403" y="17624"/>
                </a:lnTo>
                <a:lnTo>
                  <a:pt x="1210180" y="27267"/>
                </a:lnTo>
                <a:lnTo>
                  <a:pt x="1261663" y="38874"/>
                </a:lnTo>
                <a:lnTo>
                  <a:pt x="1311754" y="52382"/>
                </a:lnTo>
                <a:lnTo>
                  <a:pt x="1360355" y="67724"/>
                </a:lnTo>
                <a:lnTo>
                  <a:pt x="1407369" y="84835"/>
                </a:lnTo>
                <a:lnTo>
                  <a:pt x="1452698" y="103652"/>
                </a:lnTo>
                <a:lnTo>
                  <a:pt x="1496243" y="124108"/>
                </a:lnTo>
                <a:lnTo>
                  <a:pt x="1537907" y="146139"/>
                </a:lnTo>
                <a:lnTo>
                  <a:pt x="1577592" y="169679"/>
                </a:lnTo>
                <a:lnTo>
                  <a:pt x="1615201" y="194665"/>
                </a:lnTo>
                <a:lnTo>
                  <a:pt x="1650635" y="221030"/>
                </a:lnTo>
                <a:lnTo>
                  <a:pt x="1683796" y="248709"/>
                </a:lnTo>
                <a:lnTo>
                  <a:pt x="1714587" y="277639"/>
                </a:lnTo>
                <a:lnTo>
                  <a:pt x="1742910" y="307753"/>
                </a:lnTo>
                <a:lnTo>
                  <a:pt x="1768667" y="338987"/>
                </a:lnTo>
                <a:lnTo>
                  <a:pt x="1791761" y="371276"/>
                </a:lnTo>
                <a:lnTo>
                  <a:pt x="1812092" y="404554"/>
                </a:lnTo>
                <a:lnTo>
                  <a:pt x="1829565" y="438757"/>
                </a:lnTo>
                <a:lnTo>
                  <a:pt x="1855539" y="509678"/>
                </a:lnTo>
                <a:lnTo>
                  <a:pt x="1868901" y="583517"/>
                </a:lnTo>
                <a:lnTo>
                  <a:pt x="1870608" y="621369"/>
                </a:lnTo>
                <a:lnTo>
                  <a:pt x="1868901" y="659220"/>
                </a:lnTo>
                <a:lnTo>
                  <a:pt x="1863845" y="696472"/>
                </a:lnTo>
                <a:lnTo>
                  <a:pt x="1844079" y="768916"/>
                </a:lnTo>
                <a:lnTo>
                  <a:pt x="1812092" y="838180"/>
                </a:lnTo>
                <a:lnTo>
                  <a:pt x="1791761" y="871457"/>
                </a:lnTo>
                <a:lnTo>
                  <a:pt x="1768667" y="903745"/>
                </a:lnTo>
                <a:lnTo>
                  <a:pt x="1742910" y="934978"/>
                </a:lnTo>
                <a:lnTo>
                  <a:pt x="1714587" y="965090"/>
                </a:lnTo>
                <a:lnTo>
                  <a:pt x="1683796" y="994019"/>
                </a:lnTo>
                <a:lnTo>
                  <a:pt x="1650635" y="1021697"/>
                </a:lnTo>
                <a:lnTo>
                  <a:pt x="1615201" y="1048061"/>
                </a:lnTo>
                <a:lnTo>
                  <a:pt x="1577592" y="1073045"/>
                </a:lnTo>
                <a:lnTo>
                  <a:pt x="1537907" y="1096584"/>
                </a:lnTo>
                <a:lnTo>
                  <a:pt x="1496243" y="1118613"/>
                </a:lnTo>
                <a:lnTo>
                  <a:pt x="1452698" y="1139068"/>
                </a:lnTo>
                <a:lnTo>
                  <a:pt x="1407369" y="1157883"/>
                </a:lnTo>
                <a:lnTo>
                  <a:pt x="1360355" y="1174994"/>
                </a:lnTo>
                <a:lnTo>
                  <a:pt x="1311754" y="1190335"/>
                </a:lnTo>
                <a:lnTo>
                  <a:pt x="1261663" y="1203841"/>
                </a:lnTo>
                <a:lnTo>
                  <a:pt x="1210180" y="1215448"/>
                </a:lnTo>
                <a:lnTo>
                  <a:pt x="1157403" y="1225090"/>
                </a:lnTo>
                <a:lnTo>
                  <a:pt x="1103430" y="1232702"/>
                </a:lnTo>
                <a:lnTo>
                  <a:pt x="1048359" y="1238220"/>
                </a:lnTo>
                <a:lnTo>
                  <a:pt x="992287" y="1241579"/>
                </a:lnTo>
                <a:lnTo>
                  <a:pt x="935313" y="1242713"/>
                </a:lnTo>
                <a:lnTo>
                  <a:pt x="878335" y="1241579"/>
                </a:lnTo>
                <a:lnTo>
                  <a:pt x="822261" y="1238220"/>
                </a:lnTo>
                <a:lnTo>
                  <a:pt x="767188" y="1232702"/>
                </a:lnTo>
                <a:lnTo>
                  <a:pt x="713213" y="1225090"/>
                </a:lnTo>
                <a:lnTo>
                  <a:pt x="660434" y="1215448"/>
                </a:lnTo>
                <a:lnTo>
                  <a:pt x="608950" y="1203841"/>
                </a:lnTo>
                <a:lnTo>
                  <a:pt x="558858" y="1190335"/>
                </a:lnTo>
                <a:lnTo>
                  <a:pt x="510255" y="1174994"/>
                </a:lnTo>
                <a:lnTo>
                  <a:pt x="463240" y="1157883"/>
                </a:lnTo>
                <a:lnTo>
                  <a:pt x="417911" y="1139068"/>
                </a:lnTo>
                <a:lnTo>
                  <a:pt x="374365" y="1118613"/>
                </a:lnTo>
                <a:lnTo>
                  <a:pt x="332701" y="1096584"/>
                </a:lnTo>
                <a:lnTo>
                  <a:pt x="293015" y="1073045"/>
                </a:lnTo>
                <a:lnTo>
                  <a:pt x="255406" y="1048061"/>
                </a:lnTo>
                <a:lnTo>
                  <a:pt x="219972" y="1021697"/>
                </a:lnTo>
                <a:lnTo>
                  <a:pt x="186810" y="994019"/>
                </a:lnTo>
                <a:lnTo>
                  <a:pt x="156019" y="965090"/>
                </a:lnTo>
                <a:lnTo>
                  <a:pt x="127696" y="934978"/>
                </a:lnTo>
                <a:lnTo>
                  <a:pt x="101939" y="903745"/>
                </a:lnTo>
                <a:lnTo>
                  <a:pt x="78846" y="871457"/>
                </a:lnTo>
                <a:lnTo>
                  <a:pt x="58515" y="838180"/>
                </a:lnTo>
                <a:lnTo>
                  <a:pt x="41043" y="803978"/>
                </a:lnTo>
                <a:lnTo>
                  <a:pt x="15069" y="733059"/>
                </a:lnTo>
                <a:lnTo>
                  <a:pt x="1706" y="659220"/>
                </a:lnTo>
                <a:lnTo>
                  <a:pt x="0" y="621369"/>
                </a:lnTo>
                <a:close/>
              </a:path>
            </a:pathLst>
          </a:custGeom>
          <a:ln w="60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419029" y="4076170"/>
            <a:ext cx="1076325" cy="5067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39700">
              <a:lnSpc>
                <a:spcPct val="101800"/>
              </a:lnSpc>
              <a:spcBef>
                <a:spcPts val="95"/>
              </a:spcBef>
            </a:pPr>
            <a:r>
              <a:rPr sz="1550" spc="15" dirty="0">
                <a:latin typeface="Arial"/>
                <a:cs typeface="Arial"/>
              </a:rPr>
              <a:t>Change-  request</a:t>
            </a:r>
            <a:r>
              <a:rPr sz="1550" spc="-80" dirty="0">
                <a:latin typeface="Arial"/>
                <a:cs typeface="Arial"/>
              </a:rPr>
              <a:t> </a:t>
            </a:r>
            <a:r>
              <a:rPr sz="1550" spc="10" dirty="0">
                <a:latin typeface="Arial"/>
                <a:cs typeface="Arial"/>
              </a:rPr>
              <a:t>tool</a:t>
            </a:r>
            <a:endParaRPr sz="1550">
              <a:latin typeface="Arial"/>
              <a:cs typeface="Arial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2892506" y="2378924"/>
            <a:ext cx="3340735" cy="2538730"/>
            <a:chOff x="2892506" y="2378924"/>
            <a:chExt cx="3340735" cy="2538730"/>
          </a:xfrm>
        </p:grpSpPr>
        <p:sp>
          <p:nvSpPr>
            <p:cNvPr id="18" name="object 18"/>
            <p:cNvSpPr/>
            <p:nvPr/>
          </p:nvSpPr>
          <p:spPr>
            <a:xfrm>
              <a:off x="4406797" y="2568879"/>
              <a:ext cx="0" cy="294640"/>
            </a:xfrm>
            <a:custGeom>
              <a:avLst/>
              <a:gdLst/>
              <a:ahLst/>
              <a:cxnLst/>
              <a:rect l="l" t="t" r="r" b="b"/>
              <a:pathLst>
                <a:path h="294639">
                  <a:moveTo>
                    <a:pt x="0" y="0"/>
                  </a:moveTo>
                  <a:lnTo>
                    <a:pt x="0" y="294316"/>
                  </a:lnTo>
                </a:path>
              </a:pathLst>
            </a:custGeom>
            <a:ln w="60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337393" y="2378925"/>
              <a:ext cx="139065" cy="675005"/>
            </a:xfrm>
            <a:custGeom>
              <a:avLst/>
              <a:gdLst/>
              <a:ahLst/>
              <a:cxnLst/>
              <a:rect l="l" t="t" r="r" b="b"/>
              <a:pathLst>
                <a:path w="139064" h="675005">
                  <a:moveTo>
                    <a:pt x="138798" y="467004"/>
                  </a:moveTo>
                  <a:lnTo>
                    <a:pt x="0" y="467004"/>
                  </a:lnTo>
                  <a:lnTo>
                    <a:pt x="69392" y="674484"/>
                  </a:lnTo>
                  <a:lnTo>
                    <a:pt x="138798" y="467004"/>
                  </a:lnTo>
                  <a:close/>
                </a:path>
                <a:path w="139064" h="675005">
                  <a:moveTo>
                    <a:pt x="138798" y="207225"/>
                  </a:moveTo>
                  <a:lnTo>
                    <a:pt x="69392" y="0"/>
                  </a:lnTo>
                  <a:lnTo>
                    <a:pt x="0" y="207225"/>
                  </a:lnTo>
                  <a:lnTo>
                    <a:pt x="138798" y="20722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406797" y="4486293"/>
              <a:ext cx="0" cy="241300"/>
            </a:xfrm>
            <a:custGeom>
              <a:avLst/>
              <a:gdLst/>
              <a:ahLst/>
              <a:cxnLst/>
              <a:rect l="l" t="t" r="r" b="b"/>
              <a:pathLst>
                <a:path h="241300">
                  <a:moveTo>
                    <a:pt x="0" y="0"/>
                  </a:moveTo>
                  <a:lnTo>
                    <a:pt x="0" y="241084"/>
                  </a:lnTo>
                </a:path>
              </a:pathLst>
            </a:custGeom>
            <a:ln w="60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337393" y="4296168"/>
              <a:ext cx="139065" cy="621665"/>
            </a:xfrm>
            <a:custGeom>
              <a:avLst/>
              <a:gdLst/>
              <a:ahLst/>
              <a:cxnLst/>
              <a:rect l="l" t="t" r="r" b="b"/>
              <a:pathLst>
                <a:path w="139064" h="621664">
                  <a:moveTo>
                    <a:pt x="138798" y="413918"/>
                  </a:moveTo>
                  <a:lnTo>
                    <a:pt x="0" y="413918"/>
                  </a:lnTo>
                  <a:lnTo>
                    <a:pt x="69392" y="621347"/>
                  </a:lnTo>
                  <a:lnTo>
                    <a:pt x="138798" y="413918"/>
                  </a:lnTo>
                  <a:close/>
                </a:path>
                <a:path w="139064" h="621664">
                  <a:moveTo>
                    <a:pt x="138798" y="207429"/>
                  </a:moveTo>
                  <a:lnTo>
                    <a:pt x="69392" y="0"/>
                  </a:lnTo>
                  <a:lnTo>
                    <a:pt x="0" y="207429"/>
                  </a:lnTo>
                  <a:lnTo>
                    <a:pt x="138798" y="20742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481060" y="2970561"/>
              <a:ext cx="613410" cy="574675"/>
            </a:xfrm>
            <a:custGeom>
              <a:avLst/>
              <a:gdLst/>
              <a:ahLst/>
              <a:cxnLst/>
              <a:rect l="l" t="t" r="r" b="b"/>
              <a:pathLst>
                <a:path w="613410" h="574675">
                  <a:moveTo>
                    <a:pt x="0" y="574118"/>
                  </a:moveTo>
                  <a:lnTo>
                    <a:pt x="612791" y="0"/>
                  </a:lnTo>
                </a:path>
              </a:pathLst>
            </a:custGeom>
            <a:ln w="603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342013" y="2840431"/>
              <a:ext cx="890905" cy="834390"/>
            </a:xfrm>
            <a:custGeom>
              <a:avLst/>
              <a:gdLst/>
              <a:ahLst/>
              <a:cxnLst/>
              <a:rect l="l" t="t" r="r" b="b"/>
              <a:pathLst>
                <a:path w="890904" h="834389">
                  <a:moveTo>
                    <a:pt x="199161" y="742797"/>
                  </a:moveTo>
                  <a:lnTo>
                    <a:pt x="104216" y="641934"/>
                  </a:lnTo>
                  <a:lnTo>
                    <a:pt x="0" y="834390"/>
                  </a:lnTo>
                  <a:lnTo>
                    <a:pt x="199161" y="742797"/>
                  </a:lnTo>
                  <a:close/>
                </a:path>
                <a:path w="890904" h="834389">
                  <a:moveTo>
                    <a:pt x="890879" y="0"/>
                  </a:moveTo>
                  <a:lnTo>
                    <a:pt x="691705" y="91592"/>
                  </a:lnTo>
                  <a:lnTo>
                    <a:pt x="786650" y="192455"/>
                  </a:lnTo>
                  <a:lnTo>
                    <a:pt x="89087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498347" y="3783837"/>
              <a:ext cx="578485" cy="403860"/>
            </a:xfrm>
            <a:custGeom>
              <a:avLst/>
              <a:gdLst/>
              <a:ahLst/>
              <a:cxnLst/>
              <a:rect l="l" t="t" r="r" b="b"/>
              <a:pathLst>
                <a:path w="578485" h="403860">
                  <a:moveTo>
                    <a:pt x="0" y="0"/>
                  </a:moveTo>
                  <a:lnTo>
                    <a:pt x="578218" y="403284"/>
                  </a:lnTo>
                </a:path>
              </a:pathLst>
            </a:custGeom>
            <a:ln w="60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342013" y="3674821"/>
              <a:ext cx="890905" cy="621665"/>
            </a:xfrm>
            <a:custGeom>
              <a:avLst/>
              <a:gdLst/>
              <a:ahLst/>
              <a:cxnLst/>
              <a:rect l="l" t="t" r="r" b="b"/>
              <a:pathLst>
                <a:path w="890904" h="621664">
                  <a:moveTo>
                    <a:pt x="210439" y="62293"/>
                  </a:moveTo>
                  <a:lnTo>
                    <a:pt x="0" y="0"/>
                  </a:lnTo>
                  <a:lnTo>
                    <a:pt x="130771" y="175564"/>
                  </a:lnTo>
                  <a:lnTo>
                    <a:pt x="210439" y="62293"/>
                  </a:lnTo>
                  <a:close/>
                </a:path>
                <a:path w="890904" h="621664">
                  <a:moveTo>
                    <a:pt x="890879" y="621347"/>
                  </a:moveTo>
                  <a:lnTo>
                    <a:pt x="760095" y="445731"/>
                  </a:lnTo>
                  <a:lnTo>
                    <a:pt x="680427" y="559028"/>
                  </a:lnTo>
                  <a:lnTo>
                    <a:pt x="890879" y="62134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002613" y="3013357"/>
              <a:ext cx="358775" cy="506095"/>
            </a:xfrm>
            <a:custGeom>
              <a:avLst/>
              <a:gdLst/>
              <a:ahLst/>
              <a:cxnLst/>
              <a:rect l="l" t="t" r="r" b="b"/>
              <a:pathLst>
                <a:path w="358775" h="506095">
                  <a:moveTo>
                    <a:pt x="358780" y="506044"/>
                  </a:moveTo>
                  <a:lnTo>
                    <a:pt x="0" y="0"/>
                  </a:lnTo>
                </a:path>
              </a:pathLst>
            </a:custGeom>
            <a:ln w="603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892501" y="2858198"/>
              <a:ext cx="579120" cy="817244"/>
            </a:xfrm>
            <a:custGeom>
              <a:avLst/>
              <a:gdLst/>
              <a:ahLst/>
              <a:cxnLst/>
              <a:rect l="l" t="t" r="r" b="b"/>
              <a:pathLst>
                <a:path w="579120" h="817245">
                  <a:moveTo>
                    <a:pt x="176771" y="129387"/>
                  </a:moveTo>
                  <a:lnTo>
                    <a:pt x="0" y="0"/>
                  </a:lnTo>
                  <a:lnTo>
                    <a:pt x="63436" y="209219"/>
                  </a:lnTo>
                  <a:lnTo>
                    <a:pt x="176771" y="129387"/>
                  </a:lnTo>
                  <a:close/>
                </a:path>
                <a:path w="579120" h="817245">
                  <a:moveTo>
                    <a:pt x="578993" y="816622"/>
                  </a:moveTo>
                  <a:lnTo>
                    <a:pt x="515556" y="607402"/>
                  </a:lnTo>
                  <a:lnTo>
                    <a:pt x="402221" y="686993"/>
                  </a:lnTo>
                  <a:lnTo>
                    <a:pt x="578993" y="81662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016518" y="3819300"/>
              <a:ext cx="331470" cy="386080"/>
            </a:xfrm>
            <a:custGeom>
              <a:avLst/>
              <a:gdLst/>
              <a:ahLst/>
              <a:cxnLst/>
              <a:rect l="l" t="t" r="r" b="b"/>
              <a:pathLst>
                <a:path w="331470" h="386079">
                  <a:moveTo>
                    <a:pt x="0" y="385615"/>
                  </a:moveTo>
                  <a:lnTo>
                    <a:pt x="330972" y="0"/>
                  </a:lnTo>
                </a:path>
              </a:pathLst>
            </a:custGeom>
            <a:ln w="603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892501" y="3674821"/>
              <a:ext cx="579120" cy="675005"/>
            </a:xfrm>
            <a:custGeom>
              <a:avLst/>
              <a:gdLst/>
              <a:ahLst/>
              <a:cxnLst/>
              <a:rect l="l" t="t" r="r" b="b"/>
              <a:pathLst>
                <a:path w="579120" h="675004">
                  <a:moveTo>
                    <a:pt x="188023" y="561911"/>
                  </a:moveTo>
                  <a:lnTo>
                    <a:pt x="82575" y="472008"/>
                  </a:lnTo>
                  <a:lnTo>
                    <a:pt x="0" y="674611"/>
                  </a:lnTo>
                  <a:lnTo>
                    <a:pt x="188023" y="561911"/>
                  </a:lnTo>
                  <a:close/>
                </a:path>
                <a:path w="579120" h="675004">
                  <a:moveTo>
                    <a:pt x="578993" y="0"/>
                  </a:moveTo>
                  <a:lnTo>
                    <a:pt x="390969" y="112674"/>
                  </a:lnTo>
                  <a:lnTo>
                    <a:pt x="496417" y="202552"/>
                  </a:lnTo>
                  <a:lnTo>
                    <a:pt x="57899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62</a:t>
            </a:fld>
            <a:endParaRPr spc="-5" dirty="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3415" y="82673"/>
            <a:ext cx="8578215" cy="6332220"/>
          </a:xfrm>
          <a:prstGeom prst="rect">
            <a:avLst/>
          </a:prstGeom>
        </p:spPr>
        <p:txBody>
          <a:bodyPr vert="horz" wrap="square" lIns="0" tIns="204470" rIns="0" bIns="0" rtlCol="0">
            <a:spAutoFit/>
          </a:bodyPr>
          <a:lstStyle/>
          <a:p>
            <a:pPr marL="69215">
              <a:lnSpc>
                <a:spcPct val="100000"/>
              </a:lnSpc>
              <a:spcBef>
                <a:spcPts val="1610"/>
              </a:spcBef>
            </a:pPr>
            <a:r>
              <a:rPr sz="2800" dirty="0">
                <a:solidFill>
                  <a:srgbClr val="040808"/>
                </a:solidFill>
                <a:latin typeface="Times New Roman"/>
                <a:cs typeface="Times New Roman"/>
              </a:rPr>
              <a:t>Approaches </a:t>
            </a:r>
            <a:r>
              <a:rPr sz="2800" spc="-5" dirty="0">
                <a:solidFill>
                  <a:srgbClr val="040808"/>
                </a:solidFill>
                <a:latin typeface="Times New Roman"/>
                <a:cs typeface="Times New Roman"/>
              </a:rPr>
              <a:t>– Document </a:t>
            </a:r>
            <a:r>
              <a:rPr sz="2800" dirty="0">
                <a:solidFill>
                  <a:srgbClr val="040808"/>
                </a:solidFill>
                <a:latin typeface="Times New Roman"/>
                <a:cs typeface="Times New Roman"/>
              </a:rPr>
              <a:t>or </a:t>
            </a:r>
            <a:r>
              <a:rPr sz="2800" spc="-5" dirty="0">
                <a:solidFill>
                  <a:srgbClr val="040808"/>
                </a:solidFill>
                <a:latin typeface="Times New Roman"/>
                <a:cs typeface="Times New Roman"/>
              </a:rPr>
              <a:t>Database?</a:t>
            </a:r>
            <a:r>
              <a:rPr sz="2800" spc="-15" dirty="0">
                <a:solidFill>
                  <a:srgbClr val="040808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40808"/>
                </a:solidFill>
                <a:latin typeface="Times New Roman"/>
                <a:cs typeface="Times New Roman"/>
              </a:rPr>
              <a:t>(1)</a:t>
            </a:r>
            <a:endParaRPr sz="2800"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1675"/>
              </a:spcBef>
              <a:buClr>
                <a:srgbClr val="CCCC99"/>
              </a:buClr>
              <a:buSzPct val="69354"/>
              <a:buFont typeface="Wingdings"/>
              <a:buChar char=""/>
              <a:tabLst>
                <a:tab pos="355600" algn="l"/>
              </a:tabLst>
            </a:pPr>
            <a:r>
              <a:rPr sz="3100" spc="-10" dirty="0">
                <a:latin typeface="Arial"/>
                <a:cs typeface="Arial"/>
              </a:rPr>
              <a:t>Requirements </a:t>
            </a:r>
            <a:r>
              <a:rPr sz="3100" spc="-5" dirty="0">
                <a:latin typeface="Arial"/>
                <a:cs typeface="Arial"/>
              </a:rPr>
              <a:t>have to be stored in such a </a:t>
            </a:r>
            <a:r>
              <a:rPr sz="3100" spc="-10" dirty="0">
                <a:latin typeface="Arial"/>
                <a:cs typeface="Arial"/>
              </a:rPr>
              <a:t>way  </a:t>
            </a:r>
            <a:r>
              <a:rPr sz="3100" spc="-5" dirty="0">
                <a:latin typeface="Arial"/>
                <a:cs typeface="Arial"/>
              </a:rPr>
              <a:t>that they can be accessed easily </a:t>
            </a:r>
            <a:r>
              <a:rPr sz="3100" spc="-10" dirty="0">
                <a:latin typeface="Arial"/>
                <a:cs typeface="Arial"/>
              </a:rPr>
              <a:t>and </a:t>
            </a:r>
            <a:r>
              <a:rPr sz="3100" spc="-5" dirty="0">
                <a:latin typeface="Arial"/>
                <a:cs typeface="Arial"/>
              </a:rPr>
              <a:t>related to  other</a:t>
            </a:r>
            <a:r>
              <a:rPr sz="3100" spc="10" dirty="0">
                <a:latin typeface="Arial"/>
                <a:cs typeface="Arial"/>
              </a:rPr>
              <a:t> </a:t>
            </a:r>
            <a:r>
              <a:rPr sz="3100" spc="-5" dirty="0">
                <a:latin typeface="Arial"/>
                <a:cs typeface="Arial"/>
              </a:rPr>
              <a:t>requirements</a:t>
            </a:r>
            <a:endParaRPr sz="3100">
              <a:latin typeface="Arial"/>
              <a:cs typeface="Arial"/>
            </a:endParaRPr>
          </a:p>
          <a:p>
            <a:pPr marL="355600" indent="-342900" algn="just">
              <a:lnSpc>
                <a:spcPct val="100000"/>
              </a:lnSpc>
              <a:spcBef>
                <a:spcPts val="750"/>
              </a:spcBef>
              <a:buClr>
                <a:srgbClr val="CCCC99"/>
              </a:buClr>
              <a:buSzPct val="69354"/>
              <a:buFont typeface="Wingdings"/>
              <a:buChar char=""/>
              <a:tabLst>
                <a:tab pos="355600" algn="l"/>
              </a:tabLst>
            </a:pPr>
            <a:r>
              <a:rPr sz="3100" spc="-10" dirty="0">
                <a:latin typeface="Arial"/>
                <a:cs typeface="Arial"/>
              </a:rPr>
              <a:t>Document </a:t>
            </a:r>
            <a:r>
              <a:rPr sz="3100" spc="-5" dirty="0">
                <a:latin typeface="Arial"/>
                <a:cs typeface="Arial"/>
              </a:rPr>
              <a:t>(e.g.,</a:t>
            </a:r>
            <a:r>
              <a:rPr sz="3100" spc="65" dirty="0">
                <a:latin typeface="Arial"/>
                <a:cs typeface="Arial"/>
              </a:rPr>
              <a:t> </a:t>
            </a:r>
            <a:r>
              <a:rPr sz="3100" spc="-5" dirty="0">
                <a:latin typeface="Arial"/>
                <a:cs typeface="Arial"/>
              </a:rPr>
              <a:t>Word)</a:t>
            </a:r>
            <a:endParaRPr sz="31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645"/>
              </a:spcBef>
              <a:buClr>
                <a:srgbClr val="96CDCC"/>
              </a:buClr>
              <a:buSzPct val="150000"/>
              <a:buChar char="•"/>
              <a:tabLst>
                <a:tab pos="756920" algn="l"/>
              </a:tabLst>
            </a:pPr>
            <a:r>
              <a:rPr sz="2600" dirty="0">
                <a:latin typeface="Arial"/>
                <a:cs typeface="Arial"/>
              </a:rPr>
              <a:t>Easy to use, easy to access, simple</a:t>
            </a:r>
            <a:r>
              <a:rPr sz="2600" spc="-8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training</a:t>
            </a:r>
            <a:endParaRPr sz="2600">
              <a:latin typeface="Arial"/>
              <a:cs typeface="Arial"/>
            </a:endParaRPr>
          </a:p>
          <a:p>
            <a:pPr marL="756285" marR="828040" lvl="1" indent="-287020">
              <a:lnSpc>
                <a:spcPct val="100000"/>
              </a:lnSpc>
              <a:spcBef>
                <a:spcPts val="625"/>
              </a:spcBef>
              <a:buClr>
                <a:srgbClr val="96CDCC"/>
              </a:buClr>
              <a:buSzPct val="150000"/>
              <a:buChar char="•"/>
              <a:tabLst>
                <a:tab pos="756920" algn="l"/>
              </a:tabLst>
            </a:pPr>
            <a:r>
              <a:rPr sz="2600" dirty="0">
                <a:latin typeface="Arial"/>
                <a:cs typeface="Arial"/>
              </a:rPr>
              <a:t>Requirements are all stored in </a:t>
            </a:r>
            <a:r>
              <a:rPr sz="2600" spc="-5" dirty="0">
                <a:latin typeface="Arial"/>
                <a:cs typeface="Arial"/>
              </a:rPr>
              <a:t>the </a:t>
            </a:r>
            <a:r>
              <a:rPr sz="2600" dirty="0">
                <a:latin typeface="Arial"/>
                <a:cs typeface="Arial"/>
              </a:rPr>
              <a:t>requirements  document</a:t>
            </a:r>
            <a:endParaRPr sz="26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625"/>
              </a:spcBef>
              <a:buClr>
                <a:srgbClr val="96CDCC"/>
              </a:buClr>
              <a:buSzPct val="150000"/>
              <a:buChar char="•"/>
              <a:tabLst>
                <a:tab pos="756920" algn="l"/>
              </a:tabLst>
            </a:pPr>
            <a:r>
              <a:rPr sz="2600" dirty="0">
                <a:latin typeface="Arial"/>
                <a:cs typeface="Arial"/>
              </a:rPr>
              <a:t>It is easy to produce the final requirements</a:t>
            </a:r>
            <a:r>
              <a:rPr sz="2600" spc="-2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document</a:t>
            </a:r>
            <a:endParaRPr sz="2600">
              <a:latin typeface="Arial"/>
              <a:cs typeface="Arial"/>
            </a:endParaRPr>
          </a:p>
          <a:p>
            <a:pPr marL="756285" marR="461009" lvl="1" indent="-287020">
              <a:lnSpc>
                <a:spcPct val="100000"/>
              </a:lnSpc>
              <a:spcBef>
                <a:spcPts val="625"/>
              </a:spcBef>
              <a:buClr>
                <a:srgbClr val="96CDCC"/>
              </a:buClr>
              <a:buSzPct val="150000"/>
              <a:buChar char="•"/>
              <a:tabLst>
                <a:tab pos="756920" algn="l"/>
              </a:tabLst>
            </a:pPr>
            <a:r>
              <a:rPr sz="2600" dirty="0">
                <a:latin typeface="Arial"/>
                <a:cs typeface="Arial"/>
              </a:rPr>
              <a:t>But: Traceability? Status reports? Granularity of  requirements? Search and navigation facilities?  Change management? Version control?</a:t>
            </a:r>
            <a:r>
              <a:rPr sz="2600" spc="-4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Analysis?  Simultaneous access</a:t>
            </a:r>
            <a:r>
              <a:rPr sz="2600" spc="-5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control?...</a:t>
            </a:r>
            <a:endParaRPr sz="26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63</a:t>
            </a:fld>
            <a:endParaRPr spc="-5" dirty="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5315" y="82673"/>
            <a:ext cx="8693785" cy="6655434"/>
          </a:xfrm>
          <a:prstGeom prst="rect">
            <a:avLst/>
          </a:prstGeom>
        </p:spPr>
        <p:txBody>
          <a:bodyPr vert="horz" wrap="square" lIns="0" tIns="204470" rIns="0" bIns="0" rtlCol="0">
            <a:spAutoFit/>
          </a:bodyPr>
          <a:lstStyle/>
          <a:p>
            <a:pPr marL="107314">
              <a:lnSpc>
                <a:spcPct val="100000"/>
              </a:lnSpc>
              <a:spcBef>
                <a:spcPts val="1610"/>
              </a:spcBef>
            </a:pPr>
            <a:r>
              <a:rPr sz="2800" dirty="0">
                <a:solidFill>
                  <a:srgbClr val="040808"/>
                </a:solidFill>
                <a:latin typeface="Times New Roman"/>
                <a:cs typeface="Times New Roman"/>
              </a:rPr>
              <a:t>Approaches </a:t>
            </a:r>
            <a:r>
              <a:rPr sz="2800" spc="-5" dirty="0">
                <a:solidFill>
                  <a:srgbClr val="040808"/>
                </a:solidFill>
                <a:latin typeface="Times New Roman"/>
                <a:cs typeface="Times New Roman"/>
              </a:rPr>
              <a:t>– Document </a:t>
            </a:r>
            <a:r>
              <a:rPr sz="2800" dirty="0">
                <a:solidFill>
                  <a:srgbClr val="040808"/>
                </a:solidFill>
                <a:latin typeface="Times New Roman"/>
                <a:cs typeface="Times New Roman"/>
              </a:rPr>
              <a:t>or </a:t>
            </a:r>
            <a:r>
              <a:rPr sz="2800" spc="-5" dirty="0">
                <a:solidFill>
                  <a:srgbClr val="040808"/>
                </a:solidFill>
                <a:latin typeface="Times New Roman"/>
                <a:cs typeface="Times New Roman"/>
              </a:rPr>
              <a:t>Database?</a:t>
            </a:r>
            <a:r>
              <a:rPr sz="2800" spc="-15" dirty="0">
                <a:solidFill>
                  <a:srgbClr val="040808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40808"/>
                </a:solidFill>
                <a:latin typeface="Times New Roman"/>
                <a:cs typeface="Times New Roman"/>
              </a:rPr>
              <a:t>(2)</a:t>
            </a:r>
            <a:endParaRPr sz="2800">
              <a:latin typeface="Times New Roman"/>
              <a:cs typeface="Times New Roman"/>
            </a:endParaRPr>
          </a:p>
          <a:p>
            <a:pPr marL="393700" indent="-342900">
              <a:lnSpc>
                <a:spcPct val="100000"/>
              </a:lnSpc>
              <a:spcBef>
                <a:spcPts val="1675"/>
              </a:spcBef>
              <a:buClr>
                <a:srgbClr val="CCCC99"/>
              </a:buClr>
              <a:buSzPct val="69354"/>
              <a:buFont typeface="Wingdings"/>
              <a:buChar char=""/>
              <a:tabLst>
                <a:tab pos="393065" algn="l"/>
                <a:tab pos="393700" algn="l"/>
              </a:tabLst>
            </a:pPr>
            <a:r>
              <a:rPr sz="3100" spc="-5" dirty="0">
                <a:latin typeface="Arial"/>
                <a:cs typeface="Arial"/>
              </a:rPr>
              <a:t>Database (e.g.,</a:t>
            </a:r>
            <a:r>
              <a:rPr sz="3100" spc="60" dirty="0">
                <a:latin typeface="Arial"/>
                <a:cs typeface="Arial"/>
              </a:rPr>
              <a:t> </a:t>
            </a:r>
            <a:r>
              <a:rPr sz="3100" spc="-5" dirty="0">
                <a:latin typeface="Arial"/>
                <a:cs typeface="Arial"/>
              </a:rPr>
              <a:t>DOORS)</a:t>
            </a:r>
            <a:endParaRPr sz="3100">
              <a:latin typeface="Arial"/>
              <a:cs typeface="Arial"/>
            </a:endParaRPr>
          </a:p>
          <a:p>
            <a:pPr marL="794385" marR="905510" lvl="1" indent="-287020">
              <a:lnSpc>
                <a:spcPct val="100000"/>
              </a:lnSpc>
              <a:spcBef>
                <a:spcPts val="645"/>
              </a:spcBef>
              <a:buClr>
                <a:srgbClr val="96CDCC"/>
              </a:buClr>
              <a:buSzPct val="150000"/>
              <a:buChar char="•"/>
              <a:tabLst>
                <a:tab pos="795020" algn="l"/>
              </a:tabLst>
            </a:pPr>
            <a:r>
              <a:rPr sz="2600" dirty="0">
                <a:latin typeface="Arial"/>
                <a:cs typeface="Arial"/>
              </a:rPr>
              <a:t>Good for management, controlled access,</a:t>
            </a:r>
            <a:r>
              <a:rPr sz="2600" spc="-4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links,  analysis,</a:t>
            </a:r>
            <a:r>
              <a:rPr sz="2600" spc="-4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reports</a:t>
            </a:r>
            <a:endParaRPr sz="2600">
              <a:latin typeface="Arial"/>
              <a:cs typeface="Arial"/>
            </a:endParaRPr>
          </a:p>
          <a:p>
            <a:pPr marL="794385" lvl="1" indent="-287020">
              <a:lnSpc>
                <a:spcPct val="100000"/>
              </a:lnSpc>
              <a:spcBef>
                <a:spcPts val="630"/>
              </a:spcBef>
              <a:buClr>
                <a:srgbClr val="96CDCC"/>
              </a:buClr>
              <a:buSzPct val="150000"/>
              <a:buChar char="•"/>
              <a:tabLst>
                <a:tab pos="795020" algn="l"/>
              </a:tabLst>
            </a:pPr>
            <a:r>
              <a:rPr sz="2600" dirty="0">
                <a:latin typeface="Arial"/>
                <a:cs typeface="Arial"/>
              </a:rPr>
              <a:t>Good query and navigation</a:t>
            </a:r>
            <a:r>
              <a:rPr sz="2600" spc="-2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facilities</a:t>
            </a:r>
            <a:endParaRPr sz="2600">
              <a:latin typeface="Arial"/>
              <a:cs typeface="Arial"/>
            </a:endParaRPr>
          </a:p>
          <a:p>
            <a:pPr marL="794385" lvl="1" indent="-287020">
              <a:lnSpc>
                <a:spcPct val="100000"/>
              </a:lnSpc>
              <a:spcBef>
                <a:spcPts val="620"/>
              </a:spcBef>
              <a:buClr>
                <a:srgbClr val="96CDCC"/>
              </a:buClr>
              <a:buSzPct val="150000"/>
              <a:buChar char="•"/>
              <a:tabLst>
                <a:tab pos="795020" algn="l"/>
              </a:tabLst>
            </a:pPr>
            <a:r>
              <a:rPr sz="2600" dirty="0">
                <a:latin typeface="Arial"/>
                <a:cs typeface="Arial"/>
              </a:rPr>
              <a:t>Support for change and version</a:t>
            </a:r>
            <a:r>
              <a:rPr sz="2600" spc="-3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management</a:t>
            </a:r>
            <a:endParaRPr sz="2600">
              <a:latin typeface="Arial"/>
              <a:cs typeface="Arial"/>
            </a:endParaRPr>
          </a:p>
          <a:p>
            <a:pPr marL="794385" marR="94615" lvl="1" indent="-287020">
              <a:lnSpc>
                <a:spcPct val="100000"/>
              </a:lnSpc>
              <a:spcBef>
                <a:spcPts val="630"/>
              </a:spcBef>
              <a:buClr>
                <a:srgbClr val="96CDCC"/>
              </a:buClr>
              <a:buSzPct val="150000"/>
              <a:buChar char="•"/>
              <a:tabLst>
                <a:tab pos="795020" algn="l"/>
              </a:tabLst>
            </a:pPr>
            <a:r>
              <a:rPr sz="2600" dirty="0">
                <a:latin typeface="Arial"/>
                <a:cs typeface="Arial"/>
              </a:rPr>
              <a:t>But: hard </a:t>
            </a:r>
            <a:r>
              <a:rPr sz="2600" spc="-5" dirty="0">
                <a:latin typeface="Arial"/>
                <a:cs typeface="Arial"/>
              </a:rPr>
              <a:t>(and </a:t>
            </a:r>
            <a:r>
              <a:rPr sz="2600" dirty="0">
                <a:latin typeface="Arial"/>
                <a:cs typeface="Arial"/>
              </a:rPr>
              <a:t>costly) to configure, manage, and use;  link between the database and the requirements  document must be maintained </a:t>
            </a:r>
            <a:r>
              <a:rPr sz="2600" spc="-5" dirty="0">
                <a:latin typeface="Arial"/>
                <a:cs typeface="Arial"/>
              </a:rPr>
              <a:t>(final </a:t>
            </a:r>
            <a:r>
              <a:rPr sz="2600" dirty="0">
                <a:latin typeface="Arial"/>
                <a:cs typeface="Arial"/>
              </a:rPr>
              <a:t>requirements  document must be</a:t>
            </a:r>
            <a:r>
              <a:rPr sz="2600" spc="-4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generated)</a:t>
            </a:r>
            <a:endParaRPr sz="2600">
              <a:latin typeface="Arial"/>
              <a:cs typeface="Arial"/>
            </a:endParaRPr>
          </a:p>
          <a:p>
            <a:pPr marL="393700" indent="-342900">
              <a:lnSpc>
                <a:spcPct val="100000"/>
              </a:lnSpc>
              <a:spcBef>
                <a:spcPts val="725"/>
              </a:spcBef>
              <a:buClr>
                <a:srgbClr val="CCCC99"/>
              </a:buClr>
              <a:buSzPct val="69354"/>
              <a:buFont typeface="Wingdings"/>
              <a:buChar char=""/>
              <a:tabLst>
                <a:tab pos="393065" algn="l"/>
                <a:tab pos="393700" algn="l"/>
              </a:tabLst>
            </a:pPr>
            <a:r>
              <a:rPr sz="3100" spc="-5" dirty="0">
                <a:latin typeface="Arial"/>
                <a:cs typeface="Arial"/>
              </a:rPr>
              <a:t>Ideally: Target the benefits of</a:t>
            </a:r>
            <a:r>
              <a:rPr sz="3100" spc="95" dirty="0">
                <a:latin typeface="Arial"/>
                <a:cs typeface="Arial"/>
              </a:rPr>
              <a:t> </a:t>
            </a:r>
            <a:r>
              <a:rPr sz="3100" spc="-10" dirty="0">
                <a:latin typeface="Arial"/>
                <a:cs typeface="Arial"/>
              </a:rPr>
              <a:t>both</a:t>
            </a:r>
            <a:endParaRPr sz="3100">
              <a:latin typeface="Arial"/>
              <a:cs typeface="Arial"/>
            </a:endParaRPr>
          </a:p>
          <a:p>
            <a:pPr marL="794385" marR="43180" lvl="1" indent="-287020">
              <a:lnSpc>
                <a:spcPct val="100000"/>
              </a:lnSpc>
              <a:spcBef>
                <a:spcPts val="645"/>
              </a:spcBef>
              <a:buClr>
                <a:srgbClr val="96CDCC"/>
              </a:buClr>
              <a:buSzPct val="150000"/>
              <a:buChar char="•"/>
              <a:tabLst>
                <a:tab pos="795020" algn="l"/>
              </a:tabLst>
            </a:pPr>
            <a:r>
              <a:rPr sz="2600" dirty="0">
                <a:latin typeface="Arial"/>
                <a:cs typeface="Arial"/>
              </a:rPr>
              <a:t>E.g., DOORS and RequisitePro offer integrations</a:t>
            </a:r>
            <a:r>
              <a:rPr sz="2600" spc="-3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with  Word (import/export) as well as document-oriented  view</a:t>
            </a:r>
            <a:r>
              <a:rPr sz="2600" spc="-260" dirty="0">
                <a:latin typeface="Arial"/>
                <a:cs typeface="Arial"/>
              </a:rPr>
              <a:t>s</a:t>
            </a:r>
            <a:r>
              <a:rPr sz="1800" spc="-7" baseline="25462" dirty="0">
                <a:solidFill>
                  <a:srgbClr val="002553"/>
                </a:solidFill>
                <a:latin typeface="Arial"/>
                <a:cs typeface="Arial"/>
              </a:rPr>
              <a:t>6</a:t>
            </a:r>
            <a:r>
              <a:rPr sz="1800" spc="-569" baseline="25462" dirty="0">
                <a:solidFill>
                  <a:srgbClr val="002553"/>
                </a:solidFill>
                <a:latin typeface="Arial"/>
                <a:cs typeface="Arial"/>
              </a:rPr>
              <a:t>5</a:t>
            </a:r>
            <a:r>
              <a:rPr sz="2600" dirty="0">
                <a:latin typeface="Arial"/>
                <a:cs typeface="Arial"/>
              </a:rPr>
              <a:t>(</a:t>
            </a:r>
            <a:r>
              <a:rPr sz="2600" spc="-10" dirty="0">
                <a:latin typeface="Arial"/>
                <a:cs typeface="Arial"/>
              </a:rPr>
              <a:t>f</a:t>
            </a:r>
            <a:r>
              <a:rPr sz="2600" spc="-5" dirty="0">
                <a:latin typeface="Arial"/>
                <a:cs typeface="Arial"/>
              </a:rPr>
              <a:t>o</a:t>
            </a:r>
            <a:r>
              <a:rPr sz="2600" dirty="0">
                <a:latin typeface="Arial"/>
                <a:cs typeface="Arial"/>
              </a:rPr>
              <a:t>r </a:t>
            </a:r>
            <a:r>
              <a:rPr sz="2600" spc="-10" dirty="0">
                <a:latin typeface="Arial"/>
                <a:cs typeface="Arial"/>
              </a:rPr>
              <a:t>t</a:t>
            </a:r>
            <a:r>
              <a:rPr sz="2600" spc="-5" dirty="0">
                <a:latin typeface="Arial"/>
                <a:cs typeface="Arial"/>
              </a:rPr>
              <a:t>h</a:t>
            </a:r>
            <a:r>
              <a:rPr sz="2600" dirty="0">
                <a:latin typeface="Arial"/>
                <a:cs typeface="Arial"/>
              </a:rPr>
              <a:t>e</a:t>
            </a:r>
            <a:r>
              <a:rPr sz="2600" spc="1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“look</a:t>
            </a:r>
            <a:r>
              <a:rPr sz="2600" spc="-15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an</a:t>
            </a:r>
            <a:r>
              <a:rPr sz="2600" dirty="0">
                <a:latin typeface="Arial"/>
                <a:cs typeface="Arial"/>
              </a:rPr>
              <a:t>d</a:t>
            </a:r>
            <a:r>
              <a:rPr sz="2600" spc="5" dirty="0">
                <a:latin typeface="Arial"/>
                <a:cs typeface="Arial"/>
              </a:rPr>
              <a:t> </a:t>
            </a:r>
            <a:r>
              <a:rPr sz="2600" spc="-10" dirty="0">
                <a:latin typeface="Arial"/>
                <a:cs typeface="Arial"/>
              </a:rPr>
              <a:t>f</a:t>
            </a:r>
            <a:r>
              <a:rPr sz="2600" spc="-5" dirty="0">
                <a:latin typeface="Arial"/>
                <a:cs typeface="Arial"/>
              </a:rPr>
              <a:t>eel”…)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3415" y="82673"/>
            <a:ext cx="6229350" cy="6098540"/>
          </a:xfrm>
          <a:prstGeom prst="rect">
            <a:avLst/>
          </a:prstGeom>
        </p:spPr>
        <p:txBody>
          <a:bodyPr vert="horz" wrap="square" lIns="0" tIns="204470" rIns="0" bIns="0" rtlCol="0">
            <a:spAutoFit/>
          </a:bodyPr>
          <a:lstStyle/>
          <a:p>
            <a:pPr marL="69215">
              <a:lnSpc>
                <a:spcPct val="100000"/>
              </a:lnSpc>
              <a:spcBef>
                <a:spcPts val="1610"/>
              </a:spcBef>
            </a:pPr>
            <a:r>
              <a:rPr sz="2800" spc="-5" dirty="0">
                <a:solidFill>
                  <a:srgbClr val="040808"/>
                </a:solidFill>
                <a:latin typeface="Times New Roman"/>
                <a:cs typeface="Times New Roman"/>
              </a:rPr>
              <a:t>How </a:t>
            </a:r>
            <a:r>
              <a:rPr sz="2800" dirty="0">
                <a:solidFill>
                  <a:srgbClr val="040808"/>
                </a:solidFill>
                <a:latin typeface="Times New Roman"/>
                <a:cs typeface="Times New Roman"/>
              </a:rPr>
              <a:t>About Evolving the Process</a:t>
            </a:r>
            <a:r>
              <a:rPr sz="2800" spc="-50" dirty="0">
                <a:solidFill>
                  <a:srgbClr val="040808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40808"/>
                </a:solidFill>
                <a:latin typeface="Times New Roman"/>
                <a:cs typeface="Times New Roman"/>
              </a:rPr>
              <a:t>Itself?</a:t>
            </a:r>
            <a:endParaRPr sz="2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675"/>
              </a:spcBef>
              <a:buClr>
                <a:srgbClr val="CCCC99"/>
              </a:buClr>
              <a:buSzPct val="69354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3100" spc="-5" dirty="0">
                <a:latin typeface="Arial"/>
                <a:cs typeface="Arial"/>
              </a:rPr>
              <a:t>Evolution of requirements</a:t>
            </a:r>
            <a:r>
              <a:rPr sz="3100" spc="70" dirty="0">
                <a:latin typeface="Arial"/>
                <a:cs typeface="Arial"/>
              </a:rPr>
              <a:t> </a:t>
            </a:r>
            <a:r>
              <a:rPr sz="3100" spc="-5" dirty="0">
                <a:latin typeface="Arial"/>
                <a:cs typeface="Arial"/>
              </a:rPr>
              <a:t>types</a:t>
            </a:r>
            <a:endParaRPr sz="31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645"/>
              </a:spcBef>
              <a:buClr>
                <a:srgbClr val="96CDCC"/>
              </a:buClr>
              <a:buSzPct val="150000"/>
              <a:buChar char="•"/>
              <a:tabLst>
                <a:tab pos="756920" algn="l"/>
              </a:tabLst>
            </a:pPr>
            <a:r>
              <a:rPr sz="2600" dirty="0">
                <a:latin typeface="Arial"/>
                <a:cs typeface="Arial"/>
              </a:rPr>
              <a:t>Adding / modifying /</a:t>
            </a:r>
            <a:r>
              <a:rPr sz="2600" spc="-3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deleting</a:t>
            </a:r>
            <a:endParaRPr sz="2600">
              <a:latin typeface="Arial"/>
              <a:cs typeface="Arial"/>
            </a:endParaRPr>
          </a:p>
          <a:p>
            <a:pPr marL="1155700" lvl="2" indent="-229235">
              <a:lnSpc>
                <a:spcPct val="100000"/>
              </a:lnSpc>
              <a:spcBef>
                <a:spcPts val="535"/>
              </a:spcBef>
              <a:buSzPct val="150000"/>
              <a:buChar char="•"/>
              <a:tabLst>
                <a:tab pos="1156335" algn="l"/>
              </a:tabLst>
            </a:pPr>
            <a:r>
              <a:rPr sz="2200" spc="-5" dirty="0">
                <a:latin typeface="Arial"/>
                <a:cs typeface="Arial"/>
              </a:rPr>
              <a:t>Attributes</a:t>
            </a:r>
            <a:endParaRPr sz="2200">
              <a:latin typeface="Arial"/>
              <a:cs typeface="Arial"/>
            </a:endParaRPr>
          </a:p>
          <a:p>
            <a:pPr marL="1155700" lvl="2" indent="-229235">
              <a:lnSpc>
                <a:spcPct val="100000"/>
              </a:lnSpc>
              <a:spcBef>
                <a:spcPts val="530"/>
              </a:spcBef>
              <a:buSzPct val="150000"/>
              <a:buChar char="•"/>
              <a:tabLst>
                <a:tab pos="1156335" algn="l"/>
              </a:tabLst>
            </a:pPr>
            <a:r>
              <a:rPr sz="2200" spc="-5" dirty="0">
                <a:latin typeface="Arial"/>
                <a:cs typeface="Arial"/>
              </a:rPr>
              <a:t>Link</a:t>
            </a:r>
            <a:r>
              <a:rPr sz="2200" spc="-1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types</a:t>
            </a:r>
            <a:endParaRPr sz="2200">
              <a:latin typeface="Arial"/>
              <a:cs typeface="Arial"/>
            </a:endParaRPr>
          </a:p>
          <a:p>
            <a:pPr marL="1155700" lvl="2" indent="-229235">
              <a:lnSpc>
                <a:spcPct val="100000"/>
              </a:lnSpc>
              <a:spcBef>
                <a:spcPts val="525"/>
              </a:spcBef>
              <a:buSzPct val="150000"/>
              <a:buChar char="•"/>
              <a:tabLst>
                <a:tab pos="1156335" algn="l"/>
              </a:tabLst>
            </a:pPr>
            <a:r>
              <a:rPr sz="2200" spc="-5" dirty="0">
                <a:latin typeface="Arial"/>
                <a:cs typeface="Arial"/>
              </a:rPr>
              <a:t>Requirements</a:t>
            </a:r>
            <a:r>
              <a:rPr sz="2200" spc="2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status</a:t>
            </a:r>
            <a:endParaRPr sz="2200">
              <a:latin typeface="Arial"/>
              <a:cs typeface="Arial"/>
            </a:endParaRPr>
          </a:p>
          <a:p>
            <a:pPr marL="1155700" lvl="2" indent="-229235">
              <a:lnSpc>
                <a:spcPct val="100000"/>
              </a:lnSpc>
              <a:spcBef>
                <a:spcPts val="530"/>
              </a:spcBef>
              <a:buSzPct val="150000"/>
              <a:buChar char="•"/>
              <a:tabLst>
                <a:tab pos="1156335" algn="l"/>
              </a:tabLst>
            </a:pPr>
            <a:r>
              <a:rPr sz="2200" spc="-5" dirty="0">
                <a:latin typeface="Arial"/>
                <a:cs typeface="Arial"/>
              </a:rPr>
              <a:t>…</a:t>
            </a:r>
            <a:endParaRPr sz="2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20"/>
              </a:spcBef>
              <a:buClr>
                <a:srgbClr val="CCCC99"/>
              </a:buClr>
              <a:buSzPct val="69354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3100" spc="-5" dirty="0">
                <a:latin typeface="Arial"/>
                <a:cs typeface="Arial"/>
              </a:rPr>
              <a:t>Evolution of </a:t>
            </a:r>
            <a:r>
              <a:rPr sz="3100" spc="-10" dirty="0">
                <a:latin typeface="Arial"/>
                <a:cs typeface="Arial"/>
              </a:rPr>
              <a:t>change</a:t>
            </a:r>
            <a:r>
              <a:rPr sz="3100" spc="25" dirty="0">
                <a:latin typeface="Arial"/>
                <a:cs typeface="Arial"/>
              </a:rPr>
              <a:t> </a:t>
            </a:r>
            <a:r>
              <a:rPr sz="3100" spc="-5" dirty="0">
                <a:latin typeface="Arial"/>
                <a:cs typeface="Arial"/>
              </a:rPr>
              <a:t>management</a:t>
            </a:r>
            <a:endParaRPr sz="31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645"/>
              </a:spcBef>
              <a:buClr>
                <a:srgbClr val="96CDCC"/>
              </a:buClr>
              <a:buSzPct val="150000"/>
              <a:buChar char="•"/>
              <a:tabLst>
                <a:tab pos="756920" algn="l"/>
              </a:tabLst>
            </a:pPr>
            <a:r>
              <a:rPr sz="2600" dirty="0">
                <a:latin typeface="Arial"/>
                <a:cs typeface="Arial"/>
              </a:rPr>
              <a:t>Adding / modifying /</a:t>
            </a:r>
            <a:r>
              <a:rPr sz="2600" spc="-3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deleting</a:t>
            </a:r>
            <a:endParaRPr sz="2600">
              <a:latin typeface="Arial"/>
              <a:cs typeface="Arial"/>
            </a:endParaRPr>
          </a:p>
          <a:p>
            <a:pPr marL="1155700" lvl="2" indent="-229235">
              <a:lnSpc>
                <a:spcPct val="100000"/>
              </a:lnSpc>
              <a:spcBef>
                <a:spcPts val="535"/>
              </a:spcBef>
              <a:buSzPct val="150000"/>
              <a:buChar char="•"/>
              <a:tabLst>
                <a:tab pos="1156335" algn="l"/>
              </a:tabLst>
            </a:pPr>
            <a:r>
              <a:rPr sz="2200" spc="-5" dirty="0">
                <a:latin typeface="Arial"/>
                <a:cs typeface="Arial"/>
              </a:rPr>
              <a:t>Attributes</a:t>
            </a:r>
            <a:endParaRPr sz="2200">
              <a:latin typeface="Arial"/>
              <a:cs typeface="Arial"/>
            </a:endParaRPr>
          </a:p>
          <a:p>
            <a:pPr marL="1155700" lvl="2" indent="-229235">
              <a:lnSpc>
                <a:spcPct val="100000"/>
              </a:lnSpc>
              <a:spcBef>
                <a:spcPts val="530"/>
              </a:spcBef>
              <a:buSzPct val="150000"/>
              <a:buChar char="•"/>
              <a:tabLst>
                <a:tab pos="1156335" algn="l"/>
              </a:tabLst>
            </a:pPr>
            <a:r>
              <a:rPr sz="2200" spc="-5" dirty="0">
                <a:latin typeface="Arial"/>
                <a:cs typeface="Arial"/>
              </a:rPr>
              <a:t>Lifecycle status</a:t>
            </a:r>
            <a:endParaRPr sz="2200">
              <a:latin typeface="Arial"/>
              <a:cs typeface="Arial"/>
            </a:endParaRPr>
          </a:p>
          <a:p>
            <a:pPr marL="1155700" lvl="2" indent="-229235">
              <a:lnSpc>
                <a:spcPct val="100000"/>
              </a:lnSpc>
              <a:spcBef>
                <a:spcPts val="525"/>
              </a:spcBef>
              <a:buSzPct val="150000"/>
              <a:buChar char="•"/>
              <a:tabLst>
                <a:tab pos="1156335" algn="l"/>
              </a:tabLst>
            </a:pPr>
            <a:r>
              <a:rPr sz="2200" spc="-5" dirty="0">
                <a:latin typeface="Arial"/>
                <a:cs typeface="Arial"/>
              </a:rPr>
              <a:t>Forms</a:t>
            </a:r>
            <a:endParaRPr sz="2200">
              <a:latin typeface="Arial"/>
              <a:cs typeface="Arial"/>
            </a:endParaRPr>
          </a:p>
          <a:p>
            <a:pPr marL="1155700" lvl="2" indent="-229235">
              <a:lnSpc>
                <a:spcPct val="100000"/>
              </a:lnSpc>
              <a:spcBef>
                <a:spcPts val="530"/>
              </a:spcBef>
              <a:buSzPct val="150000"/>
              <a:buChar char="•"/>
              <a:tabLst>
                <a:tab pos="1156335" algn="l"/>
              </a:tabLst>
            </a:pPr>
            <a:r>
              <a:rPr sz="2200" spc="-5" dirty="0">
                <a:latin typeface="Arial"/>
                <a:cs typeface="Arial"/>
              </a:rPr>
              <a:t>…</a:t>
            </a:r>
            <a:endParaRPr sz="22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65</a:t>
            </a:fld>
            <a:endParaRPr spc="-5" dirty="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3415" y="82673"/>
            <a:ext cx="8582025" cy="5862955"/>
          </a:xfrm>
          <a:prstGeom prst="rect">
            <a:avLst/>
          </a:prstGeom>
        </p:spPr>
        <p:txBody>
          <a:bodyPr vert="horz" wrap="square" lIns="0" tIns="204470" rIns="0" bIns="0" rtlCol="0">
            <a:spAutoFit/>
          </a:bodyPr>
          <a:lstStyle/>
          <a:p>
            <a:pPr marL="69215">
              <a:lnSpc>
                <a:spcPct val="100000"/>
              </a:lnSpc>
              <a:spcBef>
                <a:spcPts val="1610"/>
              </a:spcBef>
            </a:pPr>
            <a:r>
              <a:rPr sz="2800" dirty="0">
                <a:solidFill>
                  <a:srgbClr val="040808"/>
                </a:solidFill>
                <a:latin typeface="Times New Roman"/>
                <a:cs typeface="Times New Roman"/>
              </a:rPr>
              <a:t>Thinking About </a:t>
            </a:r>
            <a:r>
              <a:rPr sz="2800" spc="-5" dirty="0">
                <a:solidFill>
                  <a:srgbClr val="040808"/>
                </a:solidFill>
                <a:latin typeface="Times New Roman"/>
                <a:cs typeface="Times New Roman"/>
              </a:rPr>
              <a:t>Getting a RM</a:t>
            </a:r>
            <a:r>
              <a:rPr sz="2800" spc="-40" dirty="0">
                <a:solidFill>
                  <a:srgbClr val="040808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40808"/>
                </a:solidFill>
                <a:latin typeface="Times New Roman"/>
                <a:cs typeface="Times New Roman"/>
              </a:rPr>
              <a:t>Tool?</a:t>
            </a:r>
            <a:endParaRPr sz="2800">
              <a:latin typeface="Times New Roman"/>
              <a:cs typeface="Times New Roman"/>
            </a:endParaRPr>
          </a:p>
          <a:p>
            <a:pPr marL="355600" marR="1170940" indent="-342900">
              <a:lnSpc>
                <a:spcPct val="100000"/>
              </a:lnSpc>
              <a:spcBef>
                <a:spcPts val="1675"/>
              </a:spcBef>
              <a:buClr>
                <a:srgbClr val="CCCC99"/>
              </a:buClr>
              <a:buSzPct val="69354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3100" spc="-5" dirty="0">
                <a:latin typeface="Arial"/>
                <a:cs typeface="Arial"/>
              </a:rPr>
              <a:t>The list of potential criteria </a:t>
            </a:r>
            <a:r>
              <a:rPr sz="3100" spc="-10" dirty="0">
                <a:latin typeface="Arial"/>
                <a:cs typeface="Arial"/>
              </a:rPr>
              <a:t>and </a:t>
            </a:r>
            <a:r>
              <a:rPr sz="3100" spc="-5" dirty="0">
                <a:latin typeface="Arial"/>
                <a:cs typeface="Arial"/>
              </a:rPr>
              <a:t>the list of  </a:t>
            </a:r>
            <a:r>
              <a:rPr sz="3100" spc="-10" dirty="0">
                <a:latin typeface="Arial"/>
                <a:cs typeface="Arial"/>
              </a:rPr>
              <a:t>products </a:t>
            </a:r>
            <a:r>
              <a:rPr sz="3100" spc="-5" dirty="0">
                <a:latin typeface="Arial"/>
                <a:cs typeface="Arial"/>
              </a:rPr>
              <a:t>can be rather</a:t>
            </a:r>
            <a:r>
              <a:rPr sz="3100" spc="95" dirty="0">
                <a:latin typeface="Arial"/>
                <a:cs typeface="Arial"/>
              </a:rPr>
              <a:t> </a:t>
            </a:r>
            <a:r>
              <a:rPr sz="3100" spc="-15" dirty="0">
                <a:latin typeface="Arial"/>
                <a:cs typeface="Arial"/>
              </a:rPr>
              <a:t>long…</a:t>
            </a:r>
            <a:endParaRPr sz="3100">
              <a:latin typeface="Arial"/>
              <a:cs typeface="Arial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650"/>
              </a:spcBef>
              <a:buClr>
                <a:srgbClr val="96CDCC"/>
              </a:buClr>
              <a:buSzPct val="150000"/>
              <a:buChar char="•"/>
              <a:tabLst>
                <a:tab pos="756920" algn="l"/>
              </a:tabLst>
            </a:pPr>
            <a:r>
              <a:rPr sz="2600" dirty="0">
                <a:latin typeface="Arial"/>
                <a:cs typeface="Arial"/>
              </a:rPr>
              <a:t>See the INCOSE study:  </a:t>
            </a:r>
            <a:r>
              <a:rPr sz="2600" dirty="0">
                <a:latin typeface="Arial"/>
                <a:cs typeface="Arial"/>
                <a:hlinkClick r:id="rId2"/>
              </a:rPr>
              <a:t>http://www.incose.org/ProductsPubs/Products/rmsurv </a:t>
            </a:r>
            <a:r>
              <a:rPr sz="2600" dirty="0">
                <a:latin typeface="Arial"/>
                <a:cs typeface="Arial"/>
              </a:rPr>
              <a:t> ey.aspx</a:t>
            </a:r>
            <a:endParaRPr sz="2600">
              <a:latin typeface="Arial"/>
              <a:cs typeface="Arial"/>
            </a:endParaRPr>
          </a:p>
          <a:p>
            <a:pPr marL="1155700" lvl="2" indent="-229235">
              <a:lnSpc>
                <a:spcPct val="100000"/>
              </a:lnSpc>
              <a:spcBef>
                <a:spcPts val="530"/>
              </a:spcBef>
              <a:buSzPct val="150000"/>
              <a:buChar char="•"/>
              <a:tabLst>
                <a:tab pos="1156335" algn="l"/>
              </a:tabLst>
            </a:pPr>
            <a:r>
              <a:rPr sz="2200" spc="-5" dirty="0">
                <a:latin typeface="Arial"/>
                <a:cs typeface="Arial"/>
              </a:rPr>
              <a:t>About 25 tools and 80 criteria, with</a:t>
            </a:r>
            <a:r>
              <a:rPr sz="2200" spc="4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explanations</a:t>
            </a:r>
            <a:endParaRPr sz="2200">
              <a:latin typeface="Arial"/>
              <a:cs typeface="Arial"/>
            </a:endParaRPr>
          </a:p>
          <a:p>
            <a:pPr lvl="2">
              <a:lnSpc>
                <a:spcPct val="100000"/>
              </a:lnSpc>
              <a:spcBef>
                <a:spcPts val="40"/>
              </a:spcBef>
              <a:buFont typeface="Arial"/>
              <a:buChar char="•"/>
            </a:pPr>
            <a:endParaRPr sz="3850">
              <a:latin typeface="Arial"/>
              <a:cs typeface="Arial"/>
            </a:endParaRPr>
          </a:p>
          <a:p>
            <a:pPr marL="355600" marR="974725" indent="-342900">
              <a:lnSpc>
                <a:spcPct val="100000"/>
              </a:lnSpc>
              <a:buClr>
                <a:srgbClr val="CCCC99"/>
              </a:buClr>
              <a:buSzPct val="69354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3100" spc="-5" dirty="0">
                <a:latin typeface="Arial"/>
                <a:cs typeface="Arial"/>
              </a:rPr>
              <a:t>Which are </a:t>
            </a:r>
            <a:r>
              <a:rPr sz="3100" spc="-10" dirty="0">
                <a:latin typeface="Arial"/>
                <a:cs typeface="Arial"/>
              </a:rPr>
              <a:t>relevant </a:t>
            </a:r>
            <a:r>
              <a:rPr sz="3100" spc="-5" dirty="0">
                <a:latin typeface="Arial"/>
                <a:cs typeface="Arial"/>
              </a:rPr>
              <a:t>to you, in your context  (project,</a:t>
            </a:r>
            <a:r>
              <a:rPr sz="3100" spc="35" dirty="0">
                <a:latin typeface="Arial"/>
                <a:cs typeface="Arial"/>
              </a:rPr>
              <a:t> </a:t>
            </a:r>
            <a:r>
              <a:rPr sz="3100" spc="-10" dirty="0">
                <a:latin typeface="Arial"/>
                <a:cs typeface="Arial"/>
              </a:rPr>
              <a:t>organization…)?</a:t>
            </a:r>
            <a:endParaRPr sz="3100">
              <a:latin typeface="Arial"/>
              <a:cs typeface="Arial"/>
            </a:endParaRPr>
          </a:p>
          <a:p>
            <a:pPr marL="756285" marR="1476375" lvl="1" indent="-287020">
              <a:lnSpc>
                <a:spcPct val="100000"/>
              </a:lnSpc>
              <a:spcBef>
                <a:spcPts val="645"/>
              </a:spcBef>
              <a:buClr>
                <a:srgbClr val="96CDCC"/>
              </a:buClr>
              <a:buSzPct val="150000"/>
              <a:buChar char="•"/>
              <a:tabLst>
                <a:tab pos="756920" algn="l"/>
              </a:tabLst>
            </a:pPr>
            <a:r>
              <a:rPr sz="2600" dirty="0">
                <a:latin typeface="Arial"/>
                <a:cs typeface="Arial"/>
              </a:rPr>
              <a:t>Need a goal model to define criteria and</a:t>
            </a:r>
            <a:r>
              <a:rPr sz="2600" spc="-6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for  assessment!</a:t>
            </a:r>
            <a:endParaRPr sz="26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66</a:t>
            </a:fld>
            <a:endParaRPr spc="-5" dirty="0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0413" y="275336"/>
            <a:ext cx="24447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TWiki</a:t>
            </a:r>
            <a:r>
              <a:rPr spc="-50" dirty="0"/>
              <a:t> </a:t>
            </a:r>
            <a:r>
              <a:rPr spc="-5" dirty="0"/>
              <a:t>Overview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67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153415" y="1244853"/>
            <a:ext cx="8618855" cy="4514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CCCC99"/>
              </a:buClr>
              <a:buSzPct val="6875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A </a:t>
            </a:r>
            <a:r>
              <a:rPr sz="2400" spc="-5" dirty="0">
                <a:latin typeface="Arial"/>
                <a:cs typeface="Arial"/>
              </a:rPr>
              <a:t>generic </a:t>
            </a:r>
            <a:r>
              <a:rPr sz="2400" dirty="0">
                <a:latin typeface="Arial"/>
                <a:cs typeface="Arial"/>
              </a:rPr>
              <a:t>Wiki tool (TWiki.org)</a:t>
            </a:r>
            <a:endParaRPr sz="24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484"/>
              </a:spcBef>
              <a:buClr>
                <a:srgbClr val="96CDCC"/>
              </a:buClr>
              <a:buSzPct val="150000"/>
              <a:buChar char="•"/>
              <a:tabLst>
                <a:tab pos="756920" algn="l"/>
              </a:tabLst>
            </a:pPr>
            <a:r>
              <a:rPr sz="2000" dirty="0">
                <a:latin typeface="Arial"/>
                <a:cs typeface="Arial"/>
              </a:rPr>
              <a:t>Promotes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collaboration</a:t>
            </a:r>
            <a:endParaRPr sz="20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Clr>
                <a:srgbClr val="96CDCC"/>
              </a:buClr>
              <a:buSzPct val="150000"/>
              <a:buChar char="•"/>
              <a:tabLst>
                <a:tab pos="756920" algn="l"/>
              </a:tabLst>
            </a:pPr>
            <a:r>
              <a:rPr sz="2000" dirty="0">
                <a:latin typeface="Arial"/>
                <a:cs typeface="Arial"/>
              </a:rPr>
              <a:t>Database-driven</a:t>
            </a:r>
            <a:endParaRPr sz="20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Clr>
                <a:srgbClr val="96CDCC"/>
              </a:buClr>
              <a:buSzPct val="150000"/>
              <a:buChar char="•"/>
              <a:tabLst>
                <a:tab pos="756920" algn="l"/>
              </a:tabLst>
            </a:pPr>
            <a:r>
              <a:rPr sz="2000" dirty="0">
                <a:latin typeface="Arial"/>
                <a:cs typeface="Arial"/>
              </a:rPr>
              <a:t>Access and version</a:t>
            </a:r>
            <a:r>
              <a:rPr sz="2000" spc="-7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control</a:t>
            </a:r>
            <a:endParaRPr sz="20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Clr>
                <a:srgbClr val="96CDCC"/>
              </a:buClr>
              <a:buSzPct val="150000"/>
              <a:buChar char="•"/>
              <a:tabLst>
                <a:tab pos="756920" algn="l"/>
              </a:tabLst>
            </a:pPr>
            <a:r>
              <a:rPr sz="2000" dirty="0">
                <a:latin typeface="Arial"/>
                <a:cs typeface="Arial"/>
              </a:rPr>
              <a:t>Forms and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queries</a:t>
            </a:r>
            <a:endParaRPr sz="20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Clr>
                <a:srgbClr val="96CDCC"/>
              </a:buClr>
              <a:buSzPct val="150000"/>
              <a:buChar char="•"/>
              <a:tabLst>
                <a:tab pos="756920" algn="l"/>
              </a:tabLst>
            </a:pPr>
            <a:r>
              <a:rPr sz="2000" dirty="0">
                <a:latin typeface="Arial"/>
                <a:cs typeface="Arial"/>
              </a:rPr>
              <a:t>State-based workflows</a:t>
            </a:r>
            <a:r>
              <a:rPr sz="2000" spc="-8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(processes)</a:t>
            </a:r>
            <a:endParaRPr sz="20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484"/>
              </a:spcBef>
              <a:buClr>
                <a:srgbClr val="96CDCC"/>
              </a:buClr>
              <a:buSzPct val="150000"/>
              <a:buChar char="•"/>
              <a:tabLst>
                <a:tab pos="756920" algn="l"/>
              </a:tabLst>
            </a:pPr>
            <a:r>
              <a:rPr sz="2000" dirty="0">
                <a:latin typeface="Arial"/>
                <a:cs typeface="Arial"/>
              </a:rPr>
              <a:t>Text and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graphics</a:t>
            </a:r>
            <a:endParaRPr sz="20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Clr>
                <a:srgbClr val="96CDCC"/>
              </a:buClr>
              <a:buSzPct val="150000"/>
              <a:buChar char="•"/>
              <a:tabLst>
                <a:tab pos="756920" algn="l"/>
              </a:tabLst>
            </a:pPr>
            <a:r>
              <a:rPr sz="2000" dirty="0">
                <a:latin typeface="Arial"/>
                <a:cs typeface="Arial"/>
              </a:rPr>
              <a:t>Lightweight, extensible (plug-in</a:t>
            </a:r>
            <a:r>
              <a:rPr sz="2000" spc="-9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architecture)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70"/>
              </a:spcBef>
              <a:buClr>
                <a:srgbClr val="CCCC99"/>
              </a:buClr>
              <a:buSzPct val="6875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Example </a:t>
            </a:r>
            <a:r>
              <a:rPr sz="2400" dirty="0">
                <a:latin typeface="Arial"/>
                <a:cs typeface="Arial"/>
              </a:rPr>
              <a:t>of </a:t>
            </a:r>
            <a:r>
              <a:rPr sz="2400" spc="-5" dirty="0">
                <a:latin typeface="Arial"/>
                <a:cs typeface="Arial"/>
              </a:rPr>
              <a:t>Forms and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Queries</a:t>
            </a:r>
            <a:endParaRPr sz="24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484"/>
              </a:spcBef>
              <a:buClr>
                <a:srgbClr val="96CDCC"/>
              </a:buClr>
              <a:buSzPct val="150000"/>
              <a:buChar char="•"/>
              <a:tabLst>
                <a:tab pos="756920" algn="l"/>
                <a:tab pos="2546985" algn="l"/>
              </a:tabLst>
            </a:pPr>
            <a:r>
              <a:rPr sz="2000" dirty="0">
                <a:latin typeface="Arial"/>
                <a:cs typeface="Arial"/>
              </a:rPr>
              <a:t>Requirements:	</a:t>
            </a:r>
            <a:r>
              <a:rPr sz="1400" spc="-5" dirty="0">
                <a:latin typeface="Arial"/>
                <a:cs typeface="Arial"/>
                <a:hlinkClick r:id="rId2"/>
              </a:rPr>
              <a:t>http://cserg0.site.uottawa.ca/twiki/bin/view/ProjetSEG/UCMNavRequirements</a:t>
            </a:r>
            <a:endParaRPr sz="14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Clr>
                <a:srgbClr val="96CDCC"/>
              </a:buClr>
              <a:buSzPct val="150000"/>
              <a:buChar char="•"/>
              <a:tabLst>
                <a:tab pos="756920" algn="l"/>
              </a:tabLst>
            </a:pPr>
            <a:r>
              <a:rPr sz="2000" dirty="0">
                <a:latin typeface="Arial"/>
                <a:cs typeface="Arial"/>
              </a:rPr>
              <a:t>Library: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  <a:hlinkClick r:id="rId3"/>
              </a:rPr>
              <a:t>http://cserg0.site.uottawa.ca/twiki/bin/view/UCM/UCMVirtualLibrary</a:t>
            </a:r>
            <a:endParaRPr sz="14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Clr>
                <a:srgbClr val="96CDCC"/>
              </a:buClr>
              <a:buSzPct val="150000"/>
              <a:buChar char="•"/>
              <a:tabLst>
                <a:tab pos="756920" algn="l"/>
              </a:tabLst>
            </a:pPr>
            <a:r>
              <a:rPr sz="2000" spc="5" dirty="0">
                <a:latin typeface="Arial"/>
                <a:cs typeface="Arial"/>
              </a:rPr>
              <a:t>Use </a:t>
            </a:r>
            <a:r>
              <a:rPr sz="2000" dirty="0">
                <a:latin typeface="Arial"/>
                <a:cs typeface="Arial"/>
              </a:rPr>
              <a:t>Cases: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  <a:hlinkClick r:id="rId4"/>
              </a:rPr>
              <a:t>http://cserg0.site.uottawa.ca/seg/bin/view/CSI4900/UseCases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62000" y="990600"/>
            <a:ext cx="7696200" cy="5143500"/>
            <a:chOff x="762000" y="990600"/>
            <a:chExt cx="7696200" cy="5143500"/>
          </a:xfrm>
        </p:grpSpPr>
        <p:sp>
          <p:nvSpPr>
            <p:cNvPr id="3" name="object 3"/>
            <p:cNvSpPr/>
            <p:nvPr/>
          </p:nvSpPr>
          <p:spPr>
            <a:xfrm>
              <a:off x="762000" y="1063625"/>
              <a:ext cx="7696200" cy="0"/>
            </a:xfrm>
            <a:custGeom>
              <a:avLst/>
              <a:gdLst/>
              <a:ahLst/>
              <a:cxnLst/>
              <a:rect l="l" t="t" r="r" b="b"/>
              <a:pathLst>
                <a:path w="7696200">
                  <a:moveTo>
                    <a:pt x="0" y="0"/>
                  </a:moveTo>
                  <a:lnTo>
                    <a:pt x="7696200" y="0"/>
                  </a:lnTo>
                </a:path>
              </a:pathLst>
            </a:custGeom>
            <a:ln w="38100">
              <a:solidFill>
                <a:srgbClr val="33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14400" y="990600"/>
              <a:ext cx="7315200" cy="51435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10413" y="275336"/>
            <a:ext cx="546290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TWiki </a:t>
            </a:r>
            <a:r>
              <a:rPr dirty="0"/>
              <a:t>for </a:t>
            </a:r>
            <a:r>
              <a:rPr spc="-5" dirty="0"/>
              <a:t>Requirements</a:t>
            </a:r>
            <a:r>
              <a:rPr spc="-25" dirty="0"/>
              <a:t> </a:t>
            </a:r>
            <a:r>
              <a:rPr spc="-5" dirty="0"/>
              <a:t>Management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68</a:t>
            </a:fld>
            <a:endParaRPr spc="-5" dirty="0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62000" y="1044575"/>
            <a:ext cx="7696200" cy="5191125"/>
            <a:chOff x="762000" y="1044575"/>
            <a:chExt cx="7696200" cy="5191125"/>
          </a:xfrm>
        </p:grpSpPr>
        <p:sp>
          <p:nvSpPr>
            <p:cNvPr id="3" name="object 3"/>
            <p:cNvSpPr/>
            <p:nvPr/>
          </p:nvSpPr>
          <p:spPr>
            <a:xfrm>
              <a:off x="762000" y="1063625"/>
              <a:ext cx="7696200" cy="0"/>
            </a:xfrm>
            <a:custGeom>
              <a:avLst/>
              <a:gdLst/>
              <a:ahLst/>
              <a:cxnLst/>
              <a:rect l="l" t="t" r="r" b="b"/>
              <a:pathLst>
                <a:path w="7696200">
                  <a:moveTo>
                    <a:pt x="0" y="0"/>
                  </a:moveTo>
                  <a:lnTo>
                    <a:pt x="7696200" y="0"/>
                  </a:lnTo>
                </a:path>
              </a:pathLst>
            </a:custGeom>
            <a:ln w="38100">
              <a:solidFill>
                <a:srgbClr val="33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38200" y="1066800"/>
              <a:ext cx="7467600" cy="51689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10413" y="275336"/>
            <a:ext cx="44164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Twiki – Requirement</a:t>
            </a:r>
            <a:r>
              <a:rPr spc="-30" dirty="0"/>
              <a:t> </a:t>
            </a:r>
            <a:r>
              <a:rPr spc="-5" dirty="0"/>
              <a:t>Example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69</a:t>
            </a:fld>
            <a:endParaRPr spc="-5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97267" y="6428943"/>
            <a:ext cx="12509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Arial"/>
                <a:cs typeface="Arial"/>
              </a:rPr>
              <a:t>8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9740" y="209169"/>
            <a:ext cx="8208009" cy="47434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3700" marR="836930">
              <a:lnSpc>
                <a:spcPct val="100000"/>
              </a:lnSpc>
              <a:spcBef>
                <a:spcPts val="100"/>
              </a:spcBef>
              <a:tabLst>
                <a:tab pos="1913889" algn="l"/>
              </a:tabLst>
            </a:pPr>
            <a:r>
              <a:rPr sz="24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Chương</a:t>
            </a:r>
            <a:r>
              <a:rPr sz="2400" b="1" spc="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000FF"/>
                </a:solidFill>
                <a:latin typeface="Times New Roman"/>
                <a:cs typeface="Times New Roman"/>
              </a:rPr>
              <a:t>5.	</a:t>
            </a:r>
            <a:r>
              <a:rPr sz="24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Các kỹ thuật nâng </a:t>
            </a:r>
            <a:r>
              <a:rPr sz="2400" b="1" dirty="0">
                <a:solidFill>
                  <a:srgbClr val="0000FF"/>
                </a:solidFill>
                <a:latin typeface="Times New Roman"/>
                <a:cs typeface="Times New Roman"/>
              </a:rPr>
              <a:t>cao chất </a:t>
            </a:r>
            <a:r>
              <a:rPr sz="24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lượng </a:t>
            </a:r>
            <a:r>
              <a:rPr sz="2400" b="1" dirty="0">
                <a:solidFill>
                  <a:srgbClr val="0000FF"/>
                </a:solidFill>
                <a:latin typeface="Times New Roman"/>
                <a:cs typeface="Times New Roman"/>
              </a:rPr>
              <a:t>yêu cầu  </a:t>
            </a:r>
            <a:r>
              <a:rPr sz="24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phần </a:t>
            </a:r>
            <a:r>
              <a:rPr sz="2400" b="1" dirty="0">
                <a:solidFill>
                  <a:srgbClr val="0000FF"/>
                </a:solidFill>
                <a:latin typeface="Times New Roman"/>
                <a:cs typeface="Times New Roman"/>
              </a:rPr>
              <a:t>mềm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0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Clr>
                <a:srgbClr val="CCCC99"/>
              </a:buClr>
              <a:buSzPct val="69354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3100" spc="-5" dirty="0">
                <a:latin typeface="Arial"/>
                <a:cs typeface="Arial"/>
              </a:rPr>
              <a:t>V.1. Kiểm soát thay </a:t>
            </a:r>
            <a:r>
              <a:rPr sz="3100" spc="-10" dirty="0">
                <a:latin typeface="Arial"/>
                <a:cs typeface="Arial"/>
              </a:rPr>
              <a:t>đổi </a:t>
            </a:r>
            <a:r>
              <a:rPr sz="3100" spc="-5" dirty="0">
                <a:latin typeface="Arial"/>
                <a:cs typeface="Arial"/>
              </a:rPr>
              <a:t>yêu cầu </a:t>
            </a:r>
            <a:r>
              <a:rPr sz="3100" spc="-10" dirty="0">
                <a:latin typeface="Arial"/>
                <a:cs typeface="Arial"/>
              </a:rPr>
              <a:t>phần</a:t>
            </a:r>
            <a:r>
              <a:rPr sz="3100" spc="110" dirty="0">
                <a:latin typeface="Arial"/>
                <a:cs typeface="Arial"/>
              </a:rPr>
              <a:t> </a:t>
            </a:r>
            <a:r>
              <a:rPr sz="3100" spc="-5" dirty="0">
                <a:latin typeface="Arial"/>
                <a:cs typeface="Arial"/>
              </a:rPr>
              <a:t>mềm</a:t>
            </a:r>
            <a:endParaRPr sz="3100">
              <a:latin typeface="Arial"/>
              <a:cs typeface="Arial"/>
            </a:endParaRPr>
          </a:p>
          <a:p>
            <a:pPr marL="355600" marR="250825" indent="-342900">
              <a:lnSpc>
                <a:spcPct val="100000"/>
              </a:lnSpc>
              <a:spcBef>
                <a:spcPts val="745"/>
              </a:spcBef>
              <a:buClr>
                <a:srgbClr val="CCCC99"/>
              </a:buClr>
              <a:buSzPct val="69354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3100" spc="-5" dirty="0">
                <a:latin typeface="Arial"/>
                <a:cs typeface="Arial"/>
              </a:rPr>
              <a:t>V.2. </a:t>
            </a:r>
            <a:r>
              <a:rPr sz="3100" spc="-10" dirty="0">
                <a:latin typeface="Arial"/>
                <a:cs typeface="Arial"/>
              </a:rPr>
              <a:t>Các </a:t>
            </a:r>
            <a:r>
              <a:rPr sz="3100" spc="-5" dirty="0">
                <a:latin typeface="Arial"/>
                <a:cs typeface="Arial"/>
              </a:rPr>
              <a:t>thuộc tính chất </a:t>
            </a:r>
            <a:r>
              <a:rPr sz="3100" spc="-10" dirty="0">
                <a:latin typeface="Arial"/>
                <a:cs typeface="Arial"/>
              </a:rPr>
              <a:t>lượng </a:t>
            </a:r>
            <a:r>
              <a:rPr sz="3100" spc="-5" dirty="0">
                <a:latin typeface="Arial"/>
                <a:cs typeface="Arial"/>
              </a:rPr>
              <a:t>của yêu cầu  </a:t>
            </a:r>
            <a:r>
              <a:rPr sz="3100" spc="-10" dirty="0">
                <a:latin typeface="Arial"/>
                <a:cs typeface="Arial"/>
              </a:rPr>
              <a:t>phần</a:t>
            </a:r>
            <a:r>
              <a:rPr sz="3100" spc="20" dirty="0">
                <a:latin typeface="Arial"/>
                <a:cs typeface="Arial"/>
              </a:rPr>
              <a:t> </a:t>
            </a:r>
            <a:r>
              <a:rPr sz="3100" spc="-5" dirty="0">
                <a:latin typeface="Arial"/>
                <a:cs typeface="Arial"/>
              </a:rPr>
              <a:t>mềm</a:t>
            </a:r>
            <a:endParaRPr sz="31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45"/>
              </a:spcBef>
              <a:buClr>
                <a:srgbClr val="CCCC99"/>
              </a:buClr>
              <a:buSzPct val="69354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3100" spc="-5" dirty="0">
                <a:latin typeface="Arial"/>
                <a:cs typeface="Arial"/>
              </a:rPr>
              <a:t>V.3. Truy </a:t>
            </a:r>
            <a:r>
              <a:rPr sz="3100" spc="-10" dirty="0">
                <a:latin typeface="Arial"/>
                <a:cs typeface="Arial"/>
              </a:rPr>
              <a:t>hồi </a:t>
            </a:r>
            <a:r>
              <a:rPr sz="3100" spc="-5" dirty="0">
                <a:latin typeface="Arial"/>
                <a:cs typeface="Arial"/>
              </a:rPr>
              <a:t>yêu cầu </a:t>
            </a:r>
            <a:r>
              <a:rPr sz="3100" spc="-10" dirty="0">
                <a:latin typeface="Arial"/>
                <a:cs typeface="Arial"/>
              </a:rPr>
              <a:t>phần </a:t>
            </a:r>
            <a:r>
              <a:rPr sz="3100" spc="-5" dirty="0">
                <a:latin typeface="Arial"/>
                <a:cs typeface="Arial"/>
              </a:rPr>
              <a:t>mềm</a:t>
            </a:r>
            <a:r>
              <a:rPr sz="3100" spc="85" dirty="0">
                <a:latin typeface="Arial"/>
                <a:cs typeface="Arial"/>
              </a:rPr>
              <a:t> </a:t>
            </a:r>
            <a:r>
              <a:rPr sz="3100" spc="-5" dirty="0">
                <a:latin typeface="Arial"/>
                <a:cs typeface="Arial"/>
              </a:rPr>
              <a:t>(tracing)</a:t>
            </a:r>
            <a:endParaRPr sz="31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45"/>
              </a:spcBef>
              <a:buClr>
                <a:srgbClr val="CCCC99"/>
              </a:buClr>
              <a:buSzPct val="69354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3100" spc="-5" dirty="0">
                <a:latin typeface="Arial"/>
                <a:cs typeface="Arial"/>
              </a:rPr>
              <a:t>V.4. Quản lý thay </a:t>
            </a:r>
            <a:r>
              <a:rPr sz="3100" spc="-10" dirty="0">
                <a:latin typeface="Arial"/>
                <a:cs typeface="Arial"/>
              </a:rPr>
              <a:t>đổi </a:t>
            </a:r>
            <a:r>
              <a:rPr sz="3100" spc="-5" dirty="0">
                <a:latin typeface="Arial"/>
                <a:cs typeface="Arial"/>
              </a:rPr>
              <a:t>yêu cầu </a:t>
            </a:r>
            <a:r>
              <a:rPr sz="3100" spc="-10" dirty="0">
                <a:latin typeface="Arial"/>
                <a:cs typeface="Arial"/>
              </a:rPr>
              <a:t>phần</a:t>
            </a:r>
            <a:r>
              <a:rPr sz="3100" spc="130" dirty="0">
                <a:latin typeface="Arial"/>
                <a:cs typeface="Arial"/>
              </a:rPr>
              <a:t> </a:t>
            </a:r>
            <a:r>
              <a:rPr sz="3100" spc="-5" dirty="0">
                <a:latin typeface="Arial"/>
                <a:cs typeface="Arial"/>
              </a:rPr>
              <a:t>mềm</a:t>
            </a:r>
            <a:endParaRPr sz="31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745"/>
              </a:spcBef>
              <a:buClr>
                <a:srgbClr val="CCCC99"/>
              </a:buClr>
              <a:buSzPct val="69354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3100" spc="-5" dirty="0">
                <a:latin typeface="Arial"/>
                <a:cs typeface="Arial"/>
              </a:rPr>
              <a:t>V.5. Một số công cụ </a:t>
            </a:r>
            <a:r>
              <a:rPr sz="3100" spc="-10" dirty="0">
                <a:latin typeface="Arial"/>
                <a:cs typeface="Arial"/>
              </a:rPr>
              <a:t>quản </a:t>
            </a:r>
            <a:r>
              <a:rPr sz="3100" spc="-5" dirty="0">
                <a:latin typeface="Arial"/>
                <a:cs typeface="Arial"/>
              </a:rPr>
              <a:t>lý thay </a:t>
            </a:r>
            <a:r>
              <a:rPr sz="3100" spc="-10" dirty="0">
                <a:latin typeface="Arial"/>
                <a:cs typeface="Arial"/>
              </a:rPr>
              <a:t>đổi </a:t>
            </a:r>
            <a:r>
              <a:rPr sz="3100" spc="-5" dirty="0">
                <a:latin typeface="Arial"/>
                <a:cs typeface="Arial"/>
              </a:rPr>
              <a:t>yêu cầu  </a:t>
            </a:r>
            <a:r>
              <a:rPr sz="3100" spc="-10" dirty="0">
                <a:latin typeface="Arial"/>
                <a:cs typeface="Arial"/>
              </a:rPr>
              <a:t>phần</a:t>
            </a:r>
            <a:r>
              <a:rPr sz="3100" spc="25" dirty="0">
                <a:latin typeface="Arial"/>
                <a:cs typeface="Arial"/>
              </a:rPr>
              <a:t> </a:t>
            </a:r>
            <a:r>
              <a:rPr sz="3100" spc="-5" dirty="0">
                <a:latin typeface="Arial"/>
                <a:cs typeface="Arial"/>
              </a:rPr>
              <a:t>mềm</a:t>
            </a:r>
            <a:endParaRPr sz="3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2000" y="1063625"/>
            <a:ext cx="7696200" cy="0"/>
          </a:xfrm>
          <a:custGeom>
            <a:avLst/>
            <a:gdLst/>
            <a:ahLst/>
            <a:cxnLst/>
            <a:rect l="l" t="t" r="r" b="b"/>
            <a:pathLst>
              <a:path w="7696200">
                <a:moveTo>
                  <a:pt x="0" y="0"/>
                </a:moveTo>
                <a:lnTo>
                  <a:pt x="7696200" y="0"/>
                </a:lnTo>
              </a:path>
            </a:pathLst>
          </a:custGeom>
          <a:ln w="38100">
            <a:solidFill>
              <a:srgbClr val="33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0413" y="275336"/>
            <a:ext cx="53562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TWiki – Requirement </a:t>
            </a:r>
            <a:r>
              <a:rPr dirty="0"/>
              <a:t>Form</a:t>
            </a:r>
            <a:r>
              <a:rPr spc="-15" dirty="0"/>
              <a:t> </a:t>
            </a:r>
            <a:r>
              <a:rPr spc="-5" dirty="0"/>
              <a:t>Example</a:t>
            </a:r>
          </a:p>
        </p:txBody>
      </p:sp>
      <p:sp>
        <p:nvSpPr>
          <p:cNvPr id="4" name="object 4"/>
          <p:cNvSpPr/>
          <p:nvPr/>
        </p:nvSpPr>
        <p:spPr>
          <a:xfrm>
            <a:off x="766128" y="1511143"/>
            <a:ext cx="7569513" cy="41701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70</a:t>
            </a:fld>
            <a:endParaRPr spc="-5" dirty="0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951603" y="1332052"/>
            <a:ext cx="299085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13360" indent="-201295">
              <a:lnSpc>
                <a:spcPct val="100000"/>
              </a:lnSpc>
              <a:spcBef>
                <a:spcPts val="105"/>
              </a:spcBef>
              <a:buClr>
                <a:srgbClr val="FF0000"/>
              </a:buClr>
              <a:buSzPct val="95000"/>
              <a:buFont typeface="Wingdings"/>
              <a:buChar char=""/>
              <a:tabLst>
                <a:tab pos="213995" algn="l"/>
              </a:tabLst>
            </a:pPr>
            <a:r>
              <a:rPr sz="2000" dirty="0">
                <a:latin typeface="Arial"/>
                <a:cs typeface="Arial"/>
              </a:rPr>
              <a:t>Keep your team on</a:t>
            </a:r>
            <a:r>
              <a:rPr sz="2000" spc="-1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track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98194" y="4874767"/>
            <a:ext cx="3721100" cy="1214755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220979" marR="5080" indent="-208915">
              <a:lnSpc>
                <a:spcPts val="2039"/>
              </a:lnSpc>
              <a:spcBef>
                <a:spcPts val="470"/>
              </a:spcBef>
              <a:buClr>
                <a:srgbClr val="FF0000"/>
              </a:buClr>
              <a:buSzPct val="95000"/>
              <a:buFont typeface="Wingdings"/>
              <a:buChar char=""/>
              <a:tabLst>
                <a:tab pos="213360" algn="l"/>
              </a:tabLst>
            </a:pPr>
            <a:r>
              <a:rPr sz="2000" dirty="0">
                <a:latin typeface="Arial"/>
                <a:cs typeface="Arial"/>
              </a:rPr>
              <a:t>3 interfaces - work the way</a:t>
            </a:r>
            <a:r>
              <a:rPr sz="2000" spc="-18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you  want</a:t>
            </a:r>
            <a:endParaRPr sz="2000">
              <a:latin typeface="Arial"/>
              <a:cs typeface="Arial"/>
            </a:endParaRPr>
          </a:p>
          <a:p>
            <a:pPr marL="220979" marR="114300" indent="-208915">
              <a:lnSpc>
                <a:spcPts val="2039"/>
              </a:lnSpc>
              <a:spcBef>
                <a:spcPts val="840"/>
              </a:spcBef>
              <a:buClr>
                <a:srgbClr val="FF0000"/>
              </a:buClr>
              <a:buSzPct val="95000"/>
              <a:buFont typeface="Wingdings"/>
              <a:buChar char=""/>
              <a:tabLst>
                <a:tab pos="213360" algn="l"/>
              </a:tabLst>
            </a:pPr>
            <a:r>
              <a:rPr sz="2000" dirty="0">
                <a:latin typeface="Arial"/>
                <a:cs typeface="Arial"/>
              </a:rPr>
              <a:t>Document centric or</a:t>
            </a:r>
            <a:r>
              <a:rPr sz="2000" spc="-1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database  centric - your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choice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28587" y="1681226"/>
            <a:ext cx="5843905" cy="2709545"/>
            <a:chOff x="128587" y="1681226"/>
            <a:chExt cx="5843905" cy="2709545"/>
          </a:xfrm>
        </p:grpSpPr>
        <p:sp>
          <p:nvSpPr>
            <p:cNvPr id="5" name="object 5"/>
            <p:cNvSpPr/>
            <p:nvPr/>
          </p:nvSpPr>
          <p:spPr>
            <a:xfrm>
              <a:off x="185737" y="1738376"/>
              <a:ext cx="3175000" cy="225577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7162" y="1709801"/>
              <a:ext cx="3232150" cy="2313305"/>
            </a:xfrm>
            <a:custGeom>
              <a:avLst/>
              <a:gdLst/>
              <a:ahLst/>
              <a:cxnLst/>
              <a:rect l="l" t="t" r="r" b="b"/>
              <a:pathLst>
                <a:path w="3232150" h="2313304">
                  <a:moveTo>
                    <a:pt x="0" y="2312924"/>
                  </a:moveTo>
                  <a:lnTo>
                    <a:pt x="3232150" y="2312924"/>
                  </a:lnTo>
                  <a:lnTo>
                    <a:pt x="3232150" y="0"/>
                  </a:lnTo>
                  <a:lnTo>
                    <a:pt x="0" y="0"/>
                  </a:lnTo>
                  <a:lnTo>
                    <a:pt x="0" y="2312924"/>
                  </a:lnTo>
                  <a:close/>
                </a:path>
              </a:pathLst>
            </a:custGeom>
            <a:ln w="57149">
              <a:solidFill>
                <a:srgbClr val="96CD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65100" y="3548062"/>
              <a:ext cx="3215005" cy="478155"/>
            </a:xfrm>
            <a:custGeom>
              <a:avLst/>
              <a:gdLst/>
              <a:ahLst/>
              <a:cxnLst/>
              <a:rect l="l" t="t" r="r" b="b"/>
              <a:pathLst>
                <a:path w="3215004" h="478154">
                  <a:moveTo>
                    <a:pt x="3214751" y="0"/>
                  </a:moveTo>
                  <a:lnTo>
                    <a:pt x="0" y="0"/>
                  </a:lnTo>
                  <a:lnTo>
                    <a:pt x="0" y="477837"/>
                  </a:lnTo>
                  <a:lnTo>
                    <a:pt x="3214751" y="477837"/>
                  </a:lnTo>
                  <a:lnTo>
                    <a:pt x="3214751" y="0"/>
                  </a:lnTo>
                  <a:close/>
                </a:path>
              </a:pathLst>
            </a:custGeom>
            <a:solidFill>
              <a:srgbClr val="96CD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09244" y="3569208"/>
              <a:ext cx="2014727" cy="48310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732151" y="2063750"/>
              <a:ext cx="3182874" cy="226847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703576" y="2035175"/>
              <a:ext cx="3240405" cy="2326005"/>
            </a:xfrm>
            <a:custGeom>
              <a:avLst/>
              <a:gdLst/>
              <a:ahLst/>
              <a:cxnLst/>
              <a:rect l="l" t="t" r="r" b="b"/>
              <a:pathLst>
                <a:path w="3240404" h="2326004">
                  <a:moveTo>
                    <a:pt x="0" y="2325751"/>
                  </a:moveTo>
                  <a:lnTo>
                    <a:pt x="3240024" y="2325751"/>
                  </a:lnTo>
                  <a:lnTo>
                    <a:pt x="3240024" y="0"/>
                  </a:lnTo>
                  <a:lnTo>
                    <a:pt x="0" y="0"/>
                  </a:lnTo>
                  <a:lnTo>
                    <a:pt x="0" y="2325751"/>
                  </a:lnTo>
                  <a:close/>
                </a:path>
              </a:pathLst>
            </a:custGeom>
            <a:ln w="57150">
              <a:solidFill>
                <a:srgbClr val="96CD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722626" y="3886136"/>
              <a:ext cx="3203575" cy="446405"/>
            </a:xfrm>
            <a:custGeom>
              <a:avLst/>
              <a:gdLst/>
              <a:ahLst/>
              <a:cxnLst/>
              <a:rect l="l" t="t" r="r" b="b"/>
              <a:pathLst>
                <a:path w="3203575" h="446404">
                  <a:moveTo>
                    <a:pt x="3203575" y="0"/>
                  </a:moveTo>
                  <a:lnTo>
                    <a:pt x="0" y="0"/>
                  </a:lnTo>
                  <a:lnTo>
                    <a:pt x="0" y="446087"/>
                  </a:lnTo>
                  <a:lnTo>
                    <a:pt x="3203575" y="446087"/>
                  </a:lnTo>
                  <a:lnTo>
                    <a:pt x="3203575" y="0"/>
                  </a:lnTo>
                  <a:close/>
                </a:path>
              </a:pathLst>
            </a:custGeom>
            <a:solidFill>
              <a:srgbClr val="96CD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689603" y="3907536"/>
              <a:ext cx="1354836" cy="48310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923036" y="3544315"/>
            <a:ext cx="3921125" cy="702310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800" b="1" spc="-5" dirty="0">
                <a:latin typeface="Arial"/>
                <a:cs typeface="Arial"/>
              </a:rPr>
              <a:t>Microsoft </a:t>
            </a:r>
            <a:r>
              <a:rPr sz="1800" b="1" spc="-10" dirty="0">
                <a:latin typeface="Arial"/>
                <a:cs typeface="Arial"/>
              </a:rPr>
              <a:t>Word</a:t>
            </a:r>
            <a:endParaRPr sz="1800">
              <a:latin typeface="Arial"/>
              <a:cs typeface="Arial"/>
            </a:endParaRPr>
          </a:p>
          <a:p>
            <a:pPr marL="2893695">
              <a:lnSpc>
                <a:spcPct val="100000"/>
              </a:lnSpc>
              <a:spcBef>
                <a:spcPts val="505"/>
              </a:spcBef>
            </a:pPr>
            <a:r>
              <a:rPr sz="1800" b="1" spc="-5" dirty="0">
                <a:latin typeface="Arial"/>
                <a:cs typeface="Arial"/>
              </a:rPr>
              <a:t>D</a:t>
            </a:r>
            <a:r>
              <a:rPr sz="1800" b="1" spc="-15" dirty="0">
                <a:latin typeface="Arial"/>
                <a:cs typeface="Arial"/>
              </a:rPr>
              <a:t>a</a:t>
            </a:r>
            <a:r>
              <a:rPr sz="1800" b="1" spc="-5" dirty="0">
                <a:latin typeface="Arial"/>
                <a:cs typeface="Arial"/>
              </a:rPr>
              <a:t>taba</a:t>
            </a:r>
            <a:r>
              <a:rPr sz="1800" b="1" spc="-15" dirty="0">
                <a:latin typeface="Arial"/>
                <a:cs typeface="Arial"/>
              </a:rPr>
              <a:t>s</a:t>
            </a:r>
            <a:r>
              <a:rPr sz="1800" b="1" spc="-5" dirty="0">
                <a:latin typeface="Arial"/>
                <a:cs typeface="Arial"/>
              </a:rPr>
              <a:t>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210413" y="275336"/>
            <a:ext cx="27101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IBM Requisite</a:t>
            </a:r>
            <a:r>
              <a:rPr spc="-65" dirty="0"/>
              <a:t> </a:t>
            </a:r>
            <a:r>
              <a:rPr dirty="0"/>
              <a:t>Pro</a:t>
            </a:r>
          </a:p>
        </p:txBody>
      </p:sp>
      <p:grpSp>
        <p:nvGrpSpPr>
          <p:cNvPr id="15" name="object 15"/>
          <p:cNvGrpSpPr/>
          <p:nvPr/>
        </p:nvGrpSpPr>
        <p:grpSpPr>
          <a:xfrm>
            <a:off x="5259451" y="2638425"/>
            <a:ext cx="3770629" cy="2977515"/>
            <a:chOff x="5259451" y="2638425"/>
            <a:chExt cx="3770629" cy="2977515"/>
          </a:xfrm>
        </p:grpSpPr>
        <p:sp>
          <p:nvSpPr>
            <p:cNvPr id="16" name="object 16"/>
            <p:cNvSpPr/>
            <p:nvPr/>
          </p:nvSpPr>
          <p:spPr>
            <a:xfrm>
              <a:off x="5318125" y="2695575"/>
              <a:ext cx="3654425" cy="2657475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289550" y="2667000"/>
              <a:ext cx="3711575" cy="2714625"/>
            </a:xfrm>
            <a:custGeom>
              <a:avLst/>
              <a:gdLst/>
              <a:ahLst/>
              <a:cxnLst/>
              <a:rect l="l" t="t" r="r" b="b"/>
              <a:pathLst>
                <a:path w="3711575" h="2714625">
                  <a:moveTo>
                    <a:pt x="0" y="2714625"/>
                  </a:moveTo>
                  <a:lnTo>
                    <a:pt x="3711575" y="2714625"/>
                  </a:lnTo>
                  <a:lnTo>
                    <a:pt x="3711575" y="0"/>
                  </a:lnTo>
                  <a:lnTo>
                    <a:pt x="0" y="0"/>
                  </a:lnTo>
                  <a:lnTo>
                    <a:pt x="0" y="2714625"/>
                  </a:lnTo>
                  <a:close/>
                </a:path>
              </a:pathLst>
            </a:custGeom>
            <a:ln w="57150">
              <a:solidFill>
                <a:srgbClr val="96CD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259451" y="5076888"/>
              <a:ext cx="3770629" cy="446405"/>
            </a:xfrm>
            <a:custGeom>
              <a:avLst/>
              <a:gdLst/>
              <a:ahLst/>
              <a:cxnLst/>
              <a:rect l="l" t="t" r="r" b="b"/>
              <a:pathLst>
                <a:path w="3770629" h="446404">
                  <a:moveTo>
                    <a:pt x="3770249" y="0"/>
                  </a:moveTo>
                  <a:lnTo>
                    <a:pt x="0" y="0"/>
                  </a:lnTo>
                  <a:lnTo>
                    <a:pt x="0" y="446087"/>
                  </a:lnTo>
                  <a:lnTo>
                    <a:pt x="3770249" y="446087"/>
                  </a:lnTo>
                  <a:lnTo>
                    <a:pt x="3770249" y="0"/>
                  </a:lnTo>
                  <a:close/>
                </a:path>
              </a:pathLst>
            </a:custGeom>
            <a:solidFill>
              <a:srgbClr val="96CD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502908" y="5132832"/>
              <a:ext cx="819911" cy="483108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6616954" y="5172202"/>
            <a:ext cx="5041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35" dirty="0">
                <a:latin typeface="Arial"/>
                <a:cs typeface="Arial"/>
              </a:rPr>
              <a:t>W</a:t>
            </a:r>
            <a:r>
              <a:rPr sz="1800" b="1" spc="-5" dirty="0">
                <a:latin typeface="Arial"/>
                <a:cs typeface="Arial"/>
              </a:rPr>
              <a:t>eb</a:t>
            </a:r>
            <a:endParaRPr sz="1800">
              <a:latin typeface="Arial"/>
              <a:cs typeface="Arial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71</a:t>
            </a:fld>
            <a:endParaRPr spc="-5" dirty="0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511550" y="1631950"/>
            <a:ext cx="5194300" cy="38891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97840" y="2429002"/>
            <a:ext cx="2998470" cy="15208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ts val="2000"/>
              </a:lnSpc>
              <a:spcBef>
                <a:spcPts val="100"/>
              </a:spcBef>
              <a:buClr>
                <a:srgbClr val="FF0000"/>
              </a:buClr>
              <a:buFont typeface="Wingdings"/>
              <a:buChar char=""/>
              <a:tabLst>
                <a:tab pos="299720" algn="l"/>
                <a:tab pos="1720214" algn="l"/>
              </a:tabLst>
            </a:pPr>
            <a:r>
              <a:rPr sz="1800" spc="-5" dirty="0">
                <a:latin typeface="Arial"/>
                <a:cs typeface="Arial"/>
              </a:rPr>
              <a:t>User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defined	requirement</a:t>
            </a:r>
            <a:endParaRPr sz="1800">
              <a:latin typeface="Arial"/>
              <a:cs typeface="Arial"/>
            </a:endParaRPr>
          </a:p>
          <a:p>
            <a:pPr marL="299085">
              <a:lnSpc>
                <a:spcPts val="2000"/>
              </a:lnSpc>
            </a:pPr>
            <a:r>
              <a:rPr sz="1800" spc="-10" dirty="0">
                <a:latin typeface="Arial"/>
                <a:cs typeface="Arial"/>
              </a:rPr>
              <a:t>types</a:t>
            </a:r>
            <a:endParaRPr sz="18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430"/>
              </a:spcBef>
              <a:buClr>
                <a:srgbClr val="FF0000"/>
              </a:buClr>
              <a:buFont typeface="Wingdings"/>
              <a:buChar char=""/>
              <a:tabLst>
                <a:tab pos="299720" algn="l"/>
              </a:tabLst>
            </a:pPr>
            <a:r>
              <a:rPr sz="1800" spc="-5" dirty="0">
                <a:latin typeface="Arial"/>
                <a:cs typeface="Arial"/>
              </a:rPr>
              <a:t>User defined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attributes</a:t>
            </a:r>
            <a:endParaRPr sz="18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430"/>
              </a:spcBef>
              <a:buClr>
                <a:srgbClr val="FF0000"/>
              </a:buClr>
              <a:buFont typeface="Wingdings"/>
              <a:buChar char=""/>
              <a:tabLst>
                <a:tab pos="299720" algn="l"/>
              </a:tabLst>
            </a:pPr>
            <a:r>
              <a:rPr sz="1800" spc="-5" dirty="0">
                <a:latin typeface="Arial"/>
                <a:cs typeface="Arial"/>
              </a:rPr>
              <a:t>User defined </a:t>
            </a:r>
            <a:r>
              <a:rPr sz="1800" dirty="0">
                <a:latin typeface="Arial"/>
                <a:cs typeface="Arial"/>
              </a:rPr>
              <a:t>filters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(views)</a:t>
            </a:r>
            <a:endParaRPr sz="18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434"/>
              </a:spcBef>
              <a:buClr>
                <a:srgbClr val="FF0000"/>
              </a:buClr>
              <a:buFont typeface="Wingdings"/>
              <a:buChar char=""/>
              <a:tabLst>
                <a:tab pos="299720" algn="l"/>
              </a:tabLst>
            </a:pPr>
            <a:r>
              <a:rPr sz="1800" spc="-5" dirty="0">
                <a:latin typeface="Arial"/>
                <a:cs typeface="Arial"/>
              </a:rPr>
              <a:t>Saved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views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72</a:t>
            </a:fld>
            <a:endParaRPr spc="-5" dirty="0"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10413" y="275336"/>
            <a:ext cx="72231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IBM Requisite </a:t>
            </a:r>
            <a:r>
              <a:rPr dirty="0"/>
              <a:t>Pro </a:t>
            </a:r>
            <a:r>
              <a:rPr spc="-5" dirty="0"/>
              <a:t>– Types, Attributes, and</a:t>
            </a:r>
            <a:r>
              <a:rPr spc="55" dirty="0"/>
              <a:t> </a:t>
            </a:r>
            <a:r>
              <a:rPr spc="-5" dirty="0"/>
              <a:t>Views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2000" y="1063625"/>
            <a:ext cx="7696200" cy="0"/>
          </a:xfrm>
          <a:custGeom>
            <a:avLst/>
            <a:gdLst/>
            <a:ahLst/>
            <a:cxnLst/>
            <a:rect l="l" t="t" r="r" b="b"/>
            <a:pathLst>
              <a:path w="7696200">
                <a:moveTo>
                  <a:pt x="0" y="0"/>
                </a:moveTo>
                <a:lnTo>
                  <a:pt x="7696200" y="0"/>
                </a:lnTo>
              </a:path>
            </a:pathLst>
          </a:custGeom>
          <a:ln w="38100">
            <a:solidFill>
              <a:srgbClr val="33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0413" y="275336"/>
            <a:ext cx="47834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IBM Requisite </a:t>
            </a:r>
            <a:r>
              <a:rPr dirty="0"/>
              <a:t>Pro </a:t>
            </a:r>
            <a:r>
              <a:rPr spc="-5" dirty="0"/>
              <a:t>–</a:t>
            </a:r>
            <a:r>
              <a:rPr spc="-10" dirty="0"/>
              <a:t> </a:t>
            </a:r>
            <a:r>
              <a:rPr spc="-5" dirty="0"/>
              <a:t>Traceability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265112" y="1497075"/>
            <a:ext cx="8636635" cy="4453255"/>
            <a:chOff x="265112" y="1497075"/>
            <a:chExt cx="8636635" cy="4453255"/>
          </a:xfrm>
        </p:grpSpPr>
        <p:sp>
          <p:nvSpPr>
            <p:cNvPr id="5" name="object 5"/>
            <p:cNvSpPr/>
            <p:nvPr/>
          </p:nvSpPr>
          <p:spPr>
            <a:xfrm>
              <a:off x="265112" y="1497075"/>
              <a:ext cx="5186299" cy="388431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202176" y="2446400"/>
              <a:ext cx="4699000" cy="350354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109976" y="2717800"/>
              <a:ext cx="5092700" cy="1847850"/>
            </a:xfrm>
            <a:custGeom>
              <a:avLst/>
              <a:gdLst/>
              <a:ahLst/>
              <a:cxnLst/>
              <a:rect l="l" t="t" r="r" b="b"/>
              <a:pathLst>
                <a:path w="5092700" h="1847850">
                  <a:moveTo>
                    <a:pt x="508000" y="1685925"/>
                  </a:moveTo>
                  <a:lnTo>
                    <a:pt x="535421" y="1614723"/>
                  </a:lnTo>
                  <a:lnTo>
                    <a:pt x="567272" y="1584657"/>
                  </a:lnTo>
                  <a:lnTo>
                    <a:pt x="609060" y="1559579"/>
                  </a:lnTo>
                  <a:lnTo>
                    <a:pt x="659168" y="1540461"/>
                  </a:lnTo>
                  <a:lnTo>
                    <a:pt x="715979" y="1528277"/>
                  </a:lnTo>
                  <a:lnTo>
                    <a:pt x="777875" y="1524000"/>
                  </a:lnTo>
                  <a:lnTo>
                    <a:pt x="839730" y="1528277"/>
                  </a:lnTo>
                  <a:lnTo>
                    <a:pt x="896525" y="1540461"/>
                  </a:lnTo>
                  <a:lnTo>
                    <a:pt x="946635" y="1559579"/>
                  </a:lnTo>
                  <a:lnTo>
                    <a:pt x="988437" y="1584657"/>
                  </a:lnTo>
                  <a:lnTo>
                    <a:pt x="1020306" y="1614723"/>
                  </a:lnTo>
                  <a:lnTo>
                    <a:pt x="1040618" y="1648803"/>
                  </a:lnTo>
                  <a:lnTo>
                    <a:pt x="1047750" y="1685925"/>
                  </a:lnTo>
                  <a:lnTo>
                    <a:pt x="1040618" y="1723046"/>
                  </a:lnTo>
                  <a:lnTo>
                    <a:pt x="1020306" y="1757126"/>
                  </a:lnTo>
                  <a:lnTo>
                    <a:pt x="988437" y="1787192"/>
                  </a:lnTo>
                  <a:lnTo>
                    <a:pt x="946635" y="1812270"/>
                  </a:lnTo>
                  <a:lnTo>
                    <a:pt x="896525" y="1831388"/>
                  </a:lnTo>
                  <a:lnTo>
                    <a:pt x="839730" y="1843572"/>
                  </a:lnTo>
                  <a:lnTo>
                    <a:pt x="777875" y="1847850"/>
                  </a:lnTo>
                  <a:lnTo>
                    <a:pt x="715979" y="1843572"/>
                  </a:lnTo>
                  <a:lnTo>
                    <a:pt x="659168" y="1831388"/>
                  </a:lnTo>
                  <a:lnTo>
                    <a:pt x="609060" y="1812270"/>
                  </a:lnTo>
                  <a:lnTo>
                    <a:pt x="567272" y="1787192"/>
                  </a:lnTo>
                  <a:lnTo>
                    <a:pt x="535421" y="1757126"/>
                  </a:lnTo>
                  <a:lnTo>
                    <a:pt x="515124" y="1723046"/>
                  </a:lnTo>
                  <a:lnTo>
                    <a:pt x="508000" y="1685925"/>
                  </a:lnTo>
                  <a:close/>
                </a:path>
                <a:path w="5092700" h="1847850">
                  <a:moveTo>
                    <a:pt x="2609850" y="165100"/>
                  </a:moveTo>
                  <a:lnTo>
                    <a:pt x="2625860" y="130145"/>
                  </a:lnTo>
                  <a:lnTo>
                    <a:pt x="2671469" y="98063"/>
                  </a:lnTo>
                  <a:lnTo>
                    <a:pt x="2743041" y="69767"/>
                  </a:lnTo>
                  <a:lnTo>
                    <a:pt x="2787427" y="57324"/>
                  </a:lnTo>
                  <a:lnTo>
                    <a:pt x="2836942" y="46170"/>
                  </a:lnTo>
                  <a:lnTo>
                    <a:pt x="2891130" y="36418"/>
                  </a:lnTo>
                  <a:lnTo>
                    <a:pt x="2949537" y="28184"/>
                  </a:lnTo>
                  <a:lnTo>
                    <a:pt x="3011710" y="21581"/>
                  </a:lnTo>
                  <a:lnTo>
                    <a:pt x="3077193" y="16723"/>
                  </a:lnTo>
                  <a:lnTo>
                    <a:pt x="3145533" y="13724"/>
                  </a:lnTo>
                  <a:lnTo>
                    <a:pt x="3216275" y="12700"/>
                  </a:lnTo>
                  <a:lnTo>
                    <a:pt x="3286993" y="13724"/>
                  </a:lnTo>
                  <a:lnTo>
                    <a:pt x="3355316" y="16723"/>
                  </a:lnTo>
                  <a:lnTo>
                    <a:pt x="3420789" y="21581"/>
                  </a:lnTo>
                  <a:lnTo>
                    <a:pt x="3482956" y="28184"/>
                  </a:lnTo>
                  <a:lnTo>
                    <a:pt x="3541363" y="36418"/>
                  </a:lnTo>
                  <a:lnTo>
                    <a:pt x="3595554" y="46170"/>
                  </a:lnTo>
                  <a:lnTo>
                    <a:pt x="3645074" y="57324"/>
                  </a:lnTo>
                  <a:lnTo>
                    <a:pt x="3689468" y="69767"/>
                  </a:lnTo>
                  <a:lnTo>
                    <a:pt x="3728281" y="83385"/>
                  </a:lnTo>
                  <a:lnTo>
                    <a:pt x="3787344" y="113688"/>
                  </a:lnTo>
                  <a:lnTo>
                    <a:pt x="3818619" y="147320"/>
                  </a:lnTo>
                  <a:lnTo>
                    <a:pt x="3822700" y="165100"/>
                  </a:lnTo>
                  <a:lnTo>
                    <a:pt x="3818619" y="182879"/>
                  </a:lnTo>
                  <a:lnTo>
                    <a:pt x="3787344" y="216511"/>
                  </a:lnTo>
                  <a:lnTo>
                    <a:pt x="3728281" y="246814"/>
                  </a:lnTo>
                  <a:lnTo>
                    <a:pt x="3689468" y="260432"/>
                  </a:lnTo>
                  <a:lnTo>
                    <a:pt x="3645074" y="272875"/>
                  </a:lnTo>
                  <a:lnTo>
                    <a:pt x="3595554" y="284029"/>
                  </a:lnTo>
                  <a:lnTo>
                    <a:pt x="3541363" y="293781"/>
                  </a:lnTo>
                  <a:lnTo>
                    <a:pt x="3482956" y="302015"/>
                  </a:lnTo>
                  <a:lnTo>
                    <a:pt x="3420789" y="308618"/>
                  </a:lnTo>
                  <a:lnTo>
                    <a:pt x="3355316" y="313476"/>
                  </a:lnTo>
                  <a:lnTo>
                    <a:pt x="3286993" y="316475"/>
                  </a:lnTo>
                  <a:lnTo>
                    <a:pt x="3216275" y="317500"/>
                  </a:lnTo>
                  <a:lnTo>
                    <a:pt x="3145533" y="316475"/>
                  </a:lnTo>
                  <a:lnTo>
                    <a:pt x="3077193" y="313476"/>
                  </a:lnTo>
                  <a:lnTo>
                    <a:pt x="3011710" y="308618"/>
                  </a:lnTo>
                  <a:lnTo>
                    <a:pt x="2949537" y="302015"/>
                  </a:lnTo>
                  <a:lnTo>
                    <a:pt x="2891130" y="293781"/>
                  </a:lnTo>
                  <a:lnTo>
                    <a:pt x="2836942" y="284029"/>
                  </a:lnTo>
                  <a:lnTo>
                    <a:pt x="2787427" y="272875"/>
                  </a:lnTo>
                  <a:lnTo>
                    <a:pt x="2743041" y="260432"/>
                  </a:lnTo>
                  <a:lnTo>
                    <a:pt x="2704236" y="246814"/>
                  </a:lnTo>
                  <a:lnTo>
                    <a:pt x="2645192" y="216511"/>
                  </a:lnTo>
                  <a:lnTo>
                    <a:pt x="2613928" y="182879"/>
                  </a:lnTo>
                  <a:lnTo>
                    <a:pt x="2609850" y="165100"/>
                  </a:lnTo>
                  <a:close/>
                </a:path>
                <a:path w="5092700" h="1847850">
                  <a:moveTo>
                    <a:pt x="3879850" y="152400"/>
                  </a:moveTo>
                  <a:lnTo>
                    <a:pt x="3895860" y="117445"/>
                  </a:lnTo>
                  <a:lnTo>
                    <a:pt x="3941469" y="85363"/>
                  </a:lnTo>
                  <a:lnTo>
                    <a:pt x="4013041" y="57067"/>
                  </a:lnTo>
                  <a:lnTo>
                    <a:pt x="4057427" y="44624"/>
                  </a:lnTo>
                  <a:lnTo>
                    <a:pt x="4106942" y="33470"/>
                  </a:lnTo>
                  <a:lnTo>
                    <a:pt x="4161130" y="23718"/>
                  </a:lnTo>
                  <a:lnTo>
                    <a:pt x="4219537" y="15484"/>
                  </a:lnTo>
                  <a:lnTo>
                    <a:pt x="4281710" y="8881"/>
                  </a:lnTo>
                  <a:lnTo>
                    <a:pt x="4347193" y="4023"/>
                  </a:lnTo>
                  <a:lnTo>
                    <a:pt x="4415533" y="1024"/>
                  </a:lnTo>
                  <a:lnTo>
                    <a:pt x="4486275" y="0"/>
                  </a:lnTo>
                  <a:lnTo>
                    <a:pt x="4556993" y="1024"/>
                  </a:lnTo>
                  <a:lnTo>
                    <a:pt x="4625316" y="4023"/>
                  </a:lnTo>
                  <a:lnTo>
                    <a:pt x="4690789" y="8881"/>
                  </a:lnTo>
                  <a:lnTo>
                    <a:pt x="4752956" y="15484"/>
                  </a:lnTo>
                  <a:lnTo>
                    <a:pt x="4811363" y="23718"/>
                  </a:lnTo>
                  <a:lnTo>
                    <a:pt x="4865554" y="33470"/>
                  </a:lnTo>
                  <a:lnTo>
                    <a:pt x="4915074" y="44624"/>
                  </a:lnTo>
                  <a:lnTo>
                    <a:pt x="4959468" y="57067"/>
                  </a:lnTo>
                  <a:lnTo>
                    <a:pt x="4998281" y="70685"/>
                  </a:lnTo>
                  <a:lnTo>
                    <a:pt x="5057344" y="100988"/>
                  </a:lnTo>
                  <a:lnTo>
                    <a:pt x="5088619" y="134620"/>
                  </a:lnTo>
                  <a:lnTo>
                    <a:pt x="5092700" y="152400"/>
                  </a:lnTo>
                  <a:lnTo>
                    <a:pt x="5088619" y="170179"/>
                  </a:lnTo>
                  <a:lnTo>
                    <a:pt x="5057344" y="203811"/>
                  </a:lnTo>
                  <a:lnTo>
                    <a:pt x="4998281" y="234114"/>
                  </a:lnTo>
                  <a:lnTo>
                    <a:pt x="4959468" y="247732"/>
                  </a:lnTo>
                  <a:lnTo>
                    <a:pt x="4915074" y="260175"/>
                  </a:lnTo>
                  <a:lnTo>
                    <a:pt x="4865554" y="271329"/>
                  </a:lnTo>
                  <a:lnTo>
                    <a:pt x="4811363" y="281081"/>
                  </a:lnTo>
                  <a:lnTo>
                    <a:pt x="4752956" y="289315"/>
                  </a:lnTo>
                  <a:lnTo>
                    <a:pt x="4690789" y="295918"/>
                  </a:lnTo>
                  <a:lnTo>
                    <a:pt x="4625316" y="300776"/>
                  </a:lnTo>
                  <a:lnTo>
                    <a:pt x="4556993" y="303775"/>
                  </a:lnTo>
                  <a:lnTo>
                    <a:pt x="4486275" y="304800"/>
                  </a:lnTo>
                  <a:lnTo>
                    <a:pt x="4415533" y="303775"/>
                  </a:lnTo>
                  <a:lnTo>
                    <a:pt x="4347193" y="300776"/>
                  </a:lnTo>
                  <a:lnTo>
                    <a:pt x="4281710" y="295918"/>
                  </a:lnTo>
                  <a:lnTo>
                    <a:pt x="4219537" y="289315"/>
                  </a:lnTo>
                  <a:lnTo>
                    <a:pt x="4161130" y="281081"/>
                  </a:lnTo>
                  <a:lnTo>
                    <a:pt x="4106942" y="271329"/>
                  </a:lnTo>
                  <a:lnTo>
                    <a:pt x="4057427" y="260175"/>
                  </a:lnTo>
                  <a:lnTo>
                    <a:pt x="4013041" y="247732"/>
                  </a:lnTo>
                  <a:lnTo>
                    <a:pt x="3974236" y="234114"/>
                  </a:lnTo>
                  <a:lnTo>
                    <a:pt x="3915192" y="203811"/>
                  </a:lnTo>
                  <a:lnTo>
                    <a:pt x="3883928" y="170179"/>
                  </a:lnTo>
                  <a:lnTo>
                    <a:pt x="3879850" y="152400"/>
                  </a:lnTo>
                  <a:close/>
                </a:path>
                <a:path w="5092700" h="1847850">
                  <a:moveTo>
                    <a:pt x="0" y="454025"/>
                  </a:moveTo>
                  <a:lnTo>
                    <a:pt x="2462" y="397579"/>
                  </a:lnTo>
                  <a:lnTo>
                    <a:pt x="9636" y="343443"/>
                  </a:lnTo>
                  <a:lnTo>
                    <a:pt x="21201" y="292113"/>
                  </a:lnTo>
                  <a:lnTo>
                    <a:pt x="36834" y="244084"/>
                  </a:lnTo>
                  <a:lnTo>
                    <a:pt x="56216" y="199851"/>
                  </a:lnTo>
                  <a:lnTo>
                    <a:pt x="79025" y="159908"/>
                  </a:lnTo>
                  <a:lnTo>
                    <a:pt x="104941" y="124752"/>
                  </a:lnTo>
                  <a:lnTo>
                    <a:pt x="133641" y="94878"/>
                  </a:lnTo>
                  <a:lnTo>
                    <a:pt x="164806" y="70780"/>
                  </a:lnTo>
                  <a:lnTo>
                    <a:pt x="233244" y="41896"/>
                  </a:lnTo>
                  <a:lnTo>
                    <a:pt x="269875" y="38100"/>
                  </a:lnTo>
                  <a:lnTo>
                    <a:pt x="306479" y="41896"/>
                  </a:lnTo>
                  <a:lnTo>
                    <a:pt x="374890" y="70780"/>
                  </a:lnTo>
                  <a:lnTo>
                    <a:pt x="406051" y="94878"/>
                  </a:lnTo>
                  <a:lnTo>
                    <a:pt x="434754" y="124752"/>
                  </a:lnTo>
                  <a:lnTo>
                    <a:pt x="460676" y="159908"/>
                  </a:lnTo>
                  <a:lnTo>
                    <a:pt x="483494" y="199851"/>
                  </a:lnTo>
                  <a:lnTo>
                    <a:pt x="502887" y="244084"/>
                  </a:lnTo>
                  <a:lnTo>
                    <a:pt x="518531" y="292113"/>
                  </a:lnTo>
                  <a:lnTo>
                    <a:pt x="530104" y="343443"/>
                  </a:lnTo>
                  <a:lnTo>
                    <a:pt x="537284" y="397579"/>
                  </a:lnTo>
                  <a:lnTo>
                    <a:pt x="539750" y="454025"/>
                  </a:lnTo>
                  <a:lnTo>
                    <a:pt x="537284" y="510470"/>
                  </a:lnTo>
                  <a:lnTo>
                    <a:pt x="530104" y="564606"/>
                  </a:lnTo>
                  <a:lnTo>
                    <a:pt x="518531" y="615936"/>
                  </a:lnTo>
                  <a:lnTo>
                    <a:pt x="502887" y="663965"/>
                  </a:lnTo>
                  <a:lnTo>
                    <a:pt x="483494" y="708198"/>
                  </a:lnTo>
                  <a:lnTo>
                    <a:pt x="460676" y="748141"/>
                  </a:lnTo>
                  <a:lnTo>
                    <a:pt x="434754" y="783297"/>
                  </a:lnTo>
                  <a:lnTo>
                    <a:pt x="406051" y="813171"/>
                  </a:lnTo>
                  <a:lnTo>
                    <a:pt x="374890" y="837269"/>
                  </a:lnTo>
                  <a:lnTo>
                    <a:pt x="306479" y="866153"/>
                  </a:lnTo>
                  <a:lnTo>
                    <a:pt x="269875" y="869950"/>
                  </a:lnTo>
                  <a:lnTo>
                    <a:pt x="233244" y="866153"/>
                  </a:lnTo>
                  <a:lnTo>
                    <a:pt x="164806" y="837269"/>
                  </a:lnTo>
                  <a:lnTo>
                    <a:pt x="133641" y="813171"/>
                  </a:lnTo>
                  <a:lnTo>
                    <a:pt x="104941" y="783297"/>
                  </a:lnTo>
                  <a:lnTo>
                    <a:pt x="79025" y="748141"/>
                  </a:lnTo>
                  <a:lnTo>
                    <a:pt x="56216" y="708198"/>
                  </a:lnTo>
                  <a:lnTo>
                    <a:pt x="36834" y="663965"/>
                  </a:lnTo>
                  <a:lnTo>
                    <a:pt x="21201" y="615936"/>
                  </a:lnTo>
                  <a:lnTo>
                    <a:pt x="9636" y="564606"/>
                  </a:lnTo>
                  <a:lnTo>
                    <a:pt x="2462" y="510470"/>
                  </a:lnTo>
                  <a:lnTo>
                    <a:pt x="0" y="454025"/>
                  </a:lnTo>
                  <a:close/>
                </a:path>
              </a:pathLst>
            </a:custGeom>
            <a:ln w="28575">
              <a:solidFill>
                <a:srgbClr val="99CC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73</a:t>
            </a:fld>
            <a:endParaRPr spc="-5" dirty="0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2000" y="1063625"/>
            <a:ext cx="7696200" cy="0"/>
          </a:xfrm>
          <a:custGeom>
            <a:avLst/>
            <a:gdLst/>
            <a:ahLst/>
            <a:cxnLst/>
            <a:rect l="l" t="t" r="r" b="b"/>
            <a:pathLst>
              <a:path w="7696200">
                <a:moveTo>
                  <a:pt x="0" y="0"/>
                </a:moveTo>
                <a:lnTo>
                  <a:pt x="7696200" y="0"/>
                </a:lnTo>
              </a:path>
            </a:pathLst>
          </a:custGeom>
          <a:ln w="38100">
            <a:solidFill>
              <a:srgbClr val="33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0413" y="275336"/>
            <a:ext cx="60940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IBM Requisite </a:t>
            </a:r>
            <a:r>
              <a:rPr dirty="0"/>
              <a:t>Pro </a:t>
            </a:r>
            <a:r>
              <a:rPr spc="-5" dirty="0"/>
              <a:t>– Change</a:t>
            </a:r>
            <a:r>
              <a:rPr spc="-15" dirty="0"/>
              <a:t> </a:t>
            </a:r>
            <a:r>
              <a:rPr spc="-5" dirty="0"/>
              <a:t>Management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966787" y="1390522"/>
            <a:ext cx="7433309" cy="4639310"/>
            <a:chOff x="966787" y="1390522"/>
            <a:chExt cx="7433309" cy="4639310"/>
          </a:xfrm>
        </p:grpSpPr>
        <p:sp>
          <p:nvSpPr>
            <p:cNvPr id="5" name="object 5"/>
            <p:cNvSpPr/>
            <p:nvPr/>
          </p:nvSpPr>
          <p:spPr>
            <a:xfrm>
              <a:off x="6908800" y="4370450"/>
              <a:ext cx="113030" cy="174625"/>
            </a:xfrm>
            <a:custGeom>
              <a:avLst/>
              <a:gdLst/>
              <a:ahLst/>
              <a:cxnLst/>
              <a:rect l="l" t="t" r="r" b="b"/>
              <a:pathLst>
                <a:path w="113029" h="174625">
                  <a:moveTo>
                    <a:pt x="0" y="0"/>
                  </a:moveTo>
                  <a:lnTo>
                    <a:pt x="112775" y="174625"/>
                  </a:lnTo>
                </a:path>
              </a:pathLst>
            </a:custGeom>
            <a:ln w="38099">
              <a:solidFill>
                <a:srgbClr val="99CC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23937" y="1447672"/>
              <a:ext cx="3347974" cy="249085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95362" y="1419097"/>
              <a:ext cx="3405504" cy="2548255"/>
            </a:xfrm>
            <a:custGeom>
              <a:avLst/>
              <a:gdLst/>
              <a:ahLst/>
              <a:cxnLst/>
              <a:rect l="l" t="t" r="r" b="b"/>
              <a:pathLst>
                <a:path w="3405504" h="2548254">
                  <a:moveTo>
                    <a:pt x="0" y="2548001"/>
                  </a:moveTo>
                  <a:lnTo>
                    <a:pt x="3405124" y="2548001"/>
                  </a:lnTo>
                  <a:lnTo>
                    <a:pt x="3405124" y="0"/>
                  </a:lnTo>
                  <a:lnTo>
                    <a:pt x="0" y="0"/>
                  </a:lnTo>
                  <a:lnTo>
                    <a:pt x="0" y="2548001"/>
                  </a:lnTo>
                  <a:close/>
                </a:path>
              </a:pathLst>
            </a:custGeom>
            <a:ln w="57150">
              <a:solidFill>
                <a:srgbClr val="96CD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054475" y="2862325"/>
              <a:ext cx="4287901" cy="310984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025900" y="2833750"/>
              <a:ext cx="4345305" cy="3167380"/>
            </a:xfrm>
            <a:custGeom>
              <a:avLst/>
              <a:gdLst/>
              <a:ahLst/>
              <a:cxnLst/>
              <a:rect l="l" t="t" r="r" b="b"/>
              <a:pathLst>
                <a:path w="4345305" h="3167379">
                  <a:moveTo>
                    <a:pt x="0" y="3166999"/>
                  </a:moveTo>
                  <a:lnTo>
                    <a:pt x="4345051" y="3166999"/>
                  </a:lnTo>
                  <a:lnTo>
                    <a:pt x="4345051" y="0"/>
                  </a:lnTo>
                  <a:lnTo>
                    <a:pt x="0" y="0"/>
                  </a:lnTo>
                  <a:lnTo>
                    <a:pt x="0" y="3166999"/>
                  </a:lnTo>
                  <a:close/>
                </a:path>
              </a:pathLst>
            </a:custGeom>
            <a:ln w="57150">
              <a:solidFill>
                <a:srgbClr val="96CD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802635" y="2371344"/>
              <a:ext cx="4174236" cy="210159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778125" y="2347848"/>
              <a:ext cx="4113529" cy="1983105"/>
            </a:xfrm>
            <a:custGeom>
              <a:avLst/>
              <a:gdLst/>
              <a:ahLst/>
              <a:cxnLst/>
              <a:rect l="l" t="t" r="r" b="b"/>
              <a:pathLst>
                <a:path w="4113529" h="1983104">
                  <a:moveTo>
                    <a:pt x="4036949" y="1868551"/>
                  </a:moveTo>
                  <a:lnTo>
                    <a:pt x="3998849" y="1868551"/>
                  </a:lnTo>
                  <a:lnTo>
                    <a:pt x="4055999" y="1982851"/>
                  </a:lnTo>
                  <a:lnTo>
                    <a:pt x="4103624" y="1887601"/>
                  </a:lnTo>
                  <a:lnTo>
                    <a:pt x="4036949" y="1887601"/>
                  </a:lnTo>
                  <a:lnTo>
                    <a:pt x="4036949" y="1868551"/>
                  </a:lnTo>
                  <a:close/>
                </a:path>
                <a:path w="4113529" h="1983104">
                  <a:moveTo>
                    <a:pt x="4036949" y="19050"/>
                  </a:moveTo>
                  <a:lnTo>
                    <a:pt x="4036949" y="1887601"/>
                  </a:lnTo>
                  <a:lnTo>
                    <a:pt x="4075049" y="1887601"/>
                  </a:lnTo>
                  <a:lnTo>
                    <a:pt x="4075049" y="38100"/>
                  </a:lnTo>
                  <a:lnTo>
                    <a:pt x="4055999" y="38100"/>
                  </a:lnTo>
                  <a:lnTo>
                    <a:pt x="4036949" y="19050"/>
                  </a:lnTo>
                  <a:close/>
                </a:path>
                <a:path w="4113529" h="1983104">
                  <a:moveTo>
                    <a:pt x="4113149" y="1868551"/>
                  </a:moveTo>
                  <a:lnTo>
                    <a:pt x="4075049" y="1868551"/>
                  </a:lnTo>
                  <a:lnTo>
                    <a:pt x="4075049" y="1887601"/>
                  </a:lnTo>
                  <a:lnTo>
                    <a:pt x="4103624" y="1887601"/>
                  </a:lnTo>
                  <a:lnTo>
                    <a:pt x="4113149" y="1868551"/>
                  </a:lnTo>
                  <a:close/>
                </a:path>
                <a:path w="4113529" h="1983104">
                  <a:moveTo>
                    <a:pt x="4055999" y="0"/>
                  </a:moveTo>
                  <a:lnTo>
                    <a:pt x="0" y="0"/>
                  </a:lnTo>
                  <a:lnTo>
                    <a:pt x="0" y="38100"/>
                  </a:lnTo>
                  <a:lnTo>
                    <a:pt x="4036949" y="38100"/>
                  </a:lnTo>
                  <a:lnTo>
                    <a:pt x="4036949" y="19050"/>
                  </a:lnTo>
                  <a:lnTo>
                    <a:pt x="4075049" y="19050"/>
                  </a:lnTo>
                  <a:lnTo>
                    <a:pt x="4073554" y="11680"/>
                  </a:lnTo>
                  <a:lnTo>
                    <a:pt x="4069476" y="5619"/>
                  </a:lnTo>
                  <a:lnTo>
                    <a:pt x="4063422" y="1512"/>
                  </a:lnTo>
                  <a:lnTo>
                    <a:pt x="4055999" y="0"/>
                  </a:lnTo>
                  <a:close/>
                </a:path>
                <a:path w="4113529" h="1983104">
                  <a:moveTo>
                    <a:pt x="4075049" y="19050"/>
                  </a:moveTo>
                  <a:lnTo>
                    <a:pt x="4036949" y="19050"/>
                  </a:lnTo>
                  <a:lnTo>
                    <a:pt x="4055999" y="38100"/>
                  </a:lnTo>
                  <a:lnTo>
                    <a:pt x="4075049" y="38100"/>
                  </a:lnTo>
                  <a:lnTo>
                    <a:pt x="4075049" y="19050"/>
                  </a:lnTo>
                  <a:close/>
                </a:path>
              </a:pathLst>
            </a:custGeom>
            <a:solidFill>
              <a:srgbClr val="99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303264" y="4344924"/>
              <a:ext cx="1129284" cy="100736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324600" y="4375149"/>
              <a:ext cx="1008380" cy="900430"/>
            </a:xfrm>
            <a:custGeom>
              <a:avLst/>
              <a:gdLst/>
              <a:ahLst/>
              <a:cxnLst/>
              <a:rect l="l" t="t" r="r" b="b"/>
              <a:pathLst>
                <a:path w="1008379" h="900429">
                  <a:moveTo>
                    <a:pt x="534924" y="180975"/>
                  </a:moveTo>
                  <a:lnTo>
                    <a:pt x="690245" y="0"/>
                  </a:lnTo>
                  <a:lnTo>
                    <a:pt x="677926" y="240792"/>
                  </a:lnTo>
                  <a:lnTo>
                    <a:pt x="840358" y="132206"/>
                  </a:lnTo>
                  <a:lnTo>
                    <a:pt x="764413" y="272161"/>
                  </a:lnTo>
                  <a:lnTo>
                    <a:pt x="1008126" y="276860"/>
                  </a:lnTo>
                  <a:lnTo>
                    <a:pt x="792733" y="391794"/>
                  </a:lnTo>
                  <a:lnTo>
                    <a:pt x="852677" y="470535"/>
                  </a:lnTo>
                  <a:lnTo>
                    <a:pt x="764413" y="512952"/>
                  </a:lnTo>
                  <a:lnTo>
                    <a:pt x="880999" y="651382"/>
                  </a:lnTo>
                  <a:lnTo>
                    <a:pt x="683259" y="598043"/>
                  </a:lnTo>
                  <a:lnTo>
                    <a:pt x="697356" y="723900"/>
                  </a:lnTo>
                  <a:lnTo>
                    <a:pt x="568451" y="664082"/>
                  </a:lnTo>
                  <a:lnTo>
                    <a:pt x="541908" y="785241"/>
                  </a:lnTo>
                  <a:lnTo>
                    <a:pt x="460755" y="723900"/>
                  </a:lnTo>
                  <a:lnTo>
                    <a:pt x="406019" y="821436"/>
                  </a:lnTo>
                  <a:lnTo>
                    <a:pt x="351281" y="755269"/>
                  </a:lnTo>
                  <a:lnTo>
                    <a:pt x="229489" y="900176"/>
                  </a:lnTo>
                  <a:lnTo>
                    <a:pt x="224281" y="760094"/>
                  </a:lnTo>
                  <a:lnTo>
                    <a:pt x="59944" y="742823"/>
                  </a:lnTo>
                  <a:lnTo>
                    <a:pt x="155448" y="640461"/>
                  </a:lnTo>
                  <a:lnTo>
                    <a:pt x="0" y="536575"/>
                  </a:lnTo>
                  <a:lnTo>
                    <a:pt x="183642" y="483107"/>
                  </a:lnTo>
                  <a:lnTo>
                    <a:pt x="54737" y="344677"/>
                  </a:lnTo>
                  <a:lnTo>
                    <a:pt x="250698" y="325755"/>
                  </a:lnTo>
                  <a:lnTo>
                    <a:pt x="210057" y="151002"/>
                  </a:lnTo>
                  <a:lnTo>
                    <a:pt x="399033" y="265938"/>
                  </a:lnTo>
                  <a:lnTo>
                    <a:pt x="453771" y="78612"/>
                  </a:lnTo>
                  <a:lnTo>
                    <a:pt x="534924" y="180975"/>
                  </a:lnTo>
                  <a:close/>
                </a:path>
              </a:pathLst>
            </a:custGeom>
            <a:ln w="38100">
              <a:solidFill>
                <a:srgbClr val="99CC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019556" y="1994915"/>
              <a:ext cx="2301240" cy="597408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128712" y="2000249"/>
              <a:ext cx="2013585" cy="539750"/>
            </a:xfrm>
            <a:custGeom>
              <a:avLst/>
              <a:gdLst/>
              <a:ahLst/>
              <a:cxnLst/>
              <a:rect l="l" t="t" r="r" b="b"/>
              <a:pathLst>
                <a:path w="2013585" h="539750">
                  <a:moveTo>
                    <a:pt x="1068133" y="108458"/>
                  </a:moveTo>
                  <a:lnTo>
                    <a:pt x="1378267" y="0"/>
                  </a:lnTo>
                  <a:lnTo>
                    <a:pt x="1353629" y="144399"/>
                  </a:lnTo>
                  <a:lnTo>
                    <a:pt x="1678114" y="79248"/>
                  </a:lnTo>
                  <a:lnTo>
                    <a:pt x="1526476" y="163195"/>
                  </a:lnTo>
                  <a:lnTo>
                    <a:pt x="2013013" y="165988"/>
                  </a:lnTo>
                  <a:lnTo>
                    <a:pt x="1582864" y="234950"/>
                  </a:lnTo>
                  <a:lnTo>
                    <a:pt x="1702625" y="282066"/>
                  </a:lnTo>
                  <a:lnTo>
                    <a:pt x="1526476" y="307594"/>
                  </a:lnTo>
                  <a:lnTo>
                    <a:pt x="1759140" y="390651"/>
                  </a:lnTo>
                  <a:lnTo>
                    <a:pt x="1364297" y="358521"/>
                  </a:lnTo>
                  <a:lnTo>
                    <a:pt x="1392491" y="434086"/>
                  </a:lnTo>
                  <a:lnTo>
                    <a:pt x="1135062" y="398145"/>
                  </a:lnTo>
                  <a:lnTo>
                    <a:pt x="1082103" y="470788"/>
                  </a:lnTo>
                  <a:lnTo>
                    <a:pt x="920051" y="434086"/>
                  </a:lnTo>
                  <a:lnTo>
                    <a:pt x="810831" y="492633"/>
                  </a:lnTo>
                  <a:lnTo>
                    <a:pt x="701484" y="452882"/>
                  </a:lnTo>
                  <a:lnTo>
                    <a:pt x="458279" y="539750"/>
                  </a:lnTo>
                  <a:lnTo>
                    <a:pt x="447738" y="455802"/>
                  </a:lnTo>
                  <a:lnTo>
                    <a:pt x="119748" y="445388"/>
                  </a:lnTo>
                  <a:lnTo>
                    <a:pt x="310324" y="384048"/>
                  </a:lnTo>
                  <a:lnTo>
                    <a:pt x="0" y="321817"/>
                  </a:lnTo>
                  <a:lnTo>
                    <a:pt x="366712" y="289687"/>
                  </a:lnTo>
                  <a:lnTo>
                    <a:pt x="109219" y="206628"/>
                  </a:lnTo>
                  <a:lnTo>
                    <a:pt x="500570" y="195325"/>
                  </a:lnTo>
                  <a:lnTo>
                    <a:pt x="419544" y="90550"/>
                  </a:lnTo>
                  <a:lnTo>
                    <a:pt x="796734" y="159512"/>
                  </a:lnTo>
                  <a:lnTo>
                    <a:pt x="905954" y="47116"/>
                  </a:lnTo>
                  <a:lnTo>
                    <a:pt x="1068133" y="108458"/>
                  </a:lnTo>
                  <a:close/>
                </a:path>
              </a:pathLst>
            </a:custGeom>
            <a:ln w="38100">
              <a:solidFill>
                <a:srgbClr val="99CC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778625" y="4751324"/>
              <a:ext cx="190500" cy="19050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773798" y="4746625"/>
              <a:ext cx="200025" cy="200025"/>
            </a:xfrm>
            <a:custGeom>
              <a:avLst/>
              <a:gdLst/>
              <a:ahLst/>
              <a:cxnLst/>
              <a:rect l="l" t="t" r="r" b="b"/>
              <a:pathLst>
                <a:path w="200025" h="200025">
                  <a:moveTo>
                    <a:pt x="0" y="200025"/>
                  </a:moveTo>
                  <a:lnTo>
                    <a:pt x="200025" y="200025"/>
                  </a:lnTo>
                  <a:lnTo>
                    <a:pt x="200025" y="0"/>
                  </a:lnTo>
                  <a:lnTo>
                    <a:pt x="0" y="0"/>
                  </a:lnTo>
                  <a:lnTo>
                    <a:pt x="0" y="200025"/>
                  </a:lnTo>
                  <a:close/>
                </a:path>
              </a:pathLst>
            </a:custGeom>
            <a:ln w="9525">
              <a:solidFill>
                <a:srgbClr val="99CC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74</a:t>
            </a:fld>
            <a:endParaRPr spc="-5" dirty="0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8416" y="4451219"/>
            <a:ext cx="3358515" cy="91757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530"/>
              </a:spcBef>
              <a:buClr>
                <a:srgbClr val="FF0000"/>
              </a:buClr>
              <a:buFont typeface="Wingdings"/>
              <a:buChar char=""/>
              <a:tabLst>
                <a:tab pos="299720" algn="l"/>
              </a:tabLst>
            </a:pPr>
            <a:r>
              <a:rPr sz="1800" dirty="0">
                <a:latin typeface="Arial"/>
                <a:cs typeface="Arial"/>
              </a:rPr>
              <a:t>IBM </a:t>
            </a:r>
            <a:r>
              <a:rPr sz="1800" spc="-5" dirty="0">
                <a:latin typeface="Arial"/>
                <a:cs typeface="Arial"/>
              </a:rPr>
              <a:t>Rational</a:t>
            </a:r>
            <a:r>
              <a:rPr sz="1800" spc="-25" dirty="0">
                <a:latin typeface="Arial"/>
                <a:cs typeface="Arial"/>
              </a:rPr>
              <a:t> TestManager</a:t>
            </a:r>
            <a:endParaRPr sz="1800">
              <a:latin typeface="Arial"/>
              <a:cs typeface="Arial"/>
            </a:endParaRPr>
          </a:p>
          <a:p>
            <a:pPr marL="299085" indent="-287020">
              <a:lnSpc>
                <a:spcPts val="2000"/>
              </a:lnSpc>
              <a:spcBef>
                <a:spcPts val="434"/>
              </a:spcBef>
              <a:buClr>
                <a:srgbClr val="FF0000"/>
              </a:buClr>
              <a:buFont typeface="Wingdings"/>
              <a:buChar char=""/>
              <a:tabLst>
                <a:tab pos="299720" algn="l"/>
              </a:tabLst>
            </a:pPr>
            <a:r>
              <a:rPr sz="1800" spc="-30" dirty="0">
                <a:latin typeface="Arial"/>
                <a:cs typeface="Arial"/>
              </a:rPr>
              <a:t>Testers </a:t>
            </a:r>
            <a:r>
              <a:rPr sz="1800" spc="-5" dirty="0">
                <a:latin typeface="Arial"/>
                <a:cs typeface="Arial"/>
              </a:rPr>
              <a:t>view current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state</a:t>
            </a:r>
            <a:endParaRPr sz="1800">
              <a:latin typeface="Arial"/>
              <a:cs typeface="Arial"/>
            </a:endParaRPr>
          </a:p>
          <a:p>
            <a:pPr marL="299085">
              <a:lnSpc>
                <a:spcPts val="2000"/>
              </a:lnSpc>
            </a:pPr>
            <a:r>
              <a:rPr sz="1800" dirty="0">
                <a:latin typeface="Arial"/>
                <a:cs typeface="Arial"/>
              </a:rPr>
              <a:t>of </a:t>
            </a:r>
            <a:r>
              <a:rPr sz="1800" spc="-5" dirty="0">
                <a:latin typeface="Arial"/>
                <a:cs typeface="Arial"/>
              </a:rPr>
              <a:t>requirements </a:t>
            </a:r>
            <a:r>
              <a:rPr sz="1800" dirty="0">
                <a:latin typeface="Arial"/>
                <a:cs typeface="Arial"/>
              </a:rPr>
              <a:t>from </a:t>
            </a:r>
            <a:r>
              <a:rPr sz="1800" spc="-5" dirty="0">
                <a:latin typeface="Arial"/>
                <a:cs typeface="Arial"/>
              </a:rPr>
              <a:t>their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tool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81803" y="4502911"/>
            <a:ext cx="4158615" cy="132905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99085" marR="5080" indent="-287020">
              <a:lnSpc>
                <a:spcPts val="1839"/>
              </a:lnSpc>
              <a:spcBef>
                <a:spcPts val="425"/>
              </a:spcBef>
              <a:buClr>
                <a:srgbClr val="FF0000"/>
              </a:buClr>
              <a:buFont typeface="Wingdings"/>
              <a:buChar char=""/>
              <a:tabLst>
                <a:tab pos="299720" algn="l"/>
              </a:tabLst>
            </a:pPr>
            <a:r>
              <a:rPr sz="1800" dirty="0">
                <a:latin typeface="Arial"/>
                <a:cs typeface="Arial"/>
              </a:rPr>
              <a:t>IBM </a:t>
            </a:r>
            <a:r>
              <a:rPr sz="1800" spc="-5" dirty="0">
                <a:latin typeface="Arial"/>
                <a:cs typeface="Arial"/>
              </a:rPr>
              <a:t>Rational </a:t>
            </a:r>
            <a:r>
              <a:rPr sz="1800" spc="-10" dirty="0">
                <a:latin typeface="Arial"/>
                <a:cs typeface="Arial"/>
              </a:rPr>
              <a:t>XDE </a:t>
            </a:r>
            <a:r>
              <a:rPr sz="1800" spc="-5" dirty="0">
                <a:latin typeface="Arial"/>
                <a:cs typeface="Arial"/>
              </a:rPr>
              <a:t>and </a:t>
            </a:r>
            <a:r>
              <a:rPr sz="1800" dirty="0">
                <a:latin typeface="Arial"/>
                <a:cs typeface="Arial"/>
              </a:rPr>
              <a:t>IBM </a:t>
            </a:r>
            <a:r>
              <a:rPr sz="1800" spc="-5" dirty="0">
                <a:latin typeface="Arial"/>
                <a:cs typeface="Arial"/>
              </a:rPr>
              <a:t>Rational  Rose, Rational </a:t>
            </a:r>
            <a:r>
              <a:rPr sz="1800" spc="-10" dirty="0">
                <a:latin typeface="Arial"/>
                <a:cs typeface="Arial"/>
              </a:rPr>
              <a:t>Software </a:t>
            </a:r>
            <a:r>
              <a:rPr sz="1800" spc="-5" dirty="0">
                <a:latin typeface="Arial"/>
                <a:cs typeface="Arial"/>
              </a:rPr>
              <a:t>Architect and  Rational </a:t>
            </a:r>
            <a:r>
              <a:rPr sz="1800" spc="-10" dirty="0">
                <a:latin typeface="Arial"/>
                <a:cs typeface="Arial"/>
              </a:rPr>
              <a:t>Software</a:t>
            </a:r>
            <a:r>
              <a:rPr sz="1800" spc="4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Modeler</a:t>
            </a:r>
            <a:endParaRPr sz="1800">
              <a:latin typeface="Arial"/>
              <a:cs typeface="Arial"/>
            </a:endParaRPr>
          </a:p>
          <a:p>
            <a:pPr marL="299085" marR="588010" indent="-287020">
              <a:lnSpc>
                <a:spcPts val="1839"/>
              </a:lnSpc>
              <a:spcBef>
                <a:spcPts val="750"/>
              </a:spcBef>
              <a:buClr>
                <a:srgbClr val="FF0000"/>
              </a:buClr>
              <a:buFont typeface="Wingdings"/>
              <a:buChar char=""/>
              <a:tabLst>
                <a:tab pos="299720" algn="l"/>
              </a:tabLst>
            </a:pPr>
            <a:r>
              <a:rPr sz="1800" spc="-5" dirty="0">
                <a:latin typeface="Arial"/>
                <a:cs typeface="Arial"/>
              </a:rPr>
              <a:t>Developers view current </a:t>
            </a:r>
            <a:r>
              <a:rPr sz="1800" dirty="0">
                <a:latin typeface="Arial"/>
                <a:cs typeface="Arial"/>
              </a:rPr>
              <a:t>state of  </a:t>
            </a:r>
            <a:r>
              <a:rPr sz="1800" spc="-5" dirty="0">
                <a:latin typeface="Arial"/>
                <a:cs typeface="Arial"/>
              </a:rPr>
              <a:t>requirements </a:t>
            </a:r>
            <a:r>
              <a:rPr sz="1800" dirty="0">
                <a:latin typeface="Arial"/>
                <a:cs typeface="Arial"/>
              </a:rPr>
              <a:t>from </a:t>
            </a:r>
            <a:r>
              <a:rPr sz="1800" spc="-5" dirty="0">
                <a:latin typeface="Arial"/>
                <a:cs typeface="Arial"/>
              </a:rPr>
              <a:t>their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tool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90525" y="1541399"/>
            <a:ext cx="4462526" cy="2489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951476" y="1273175"/>
            <a:ext cx="3648075" cy="31527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841044" y="447497"/>
            <a:ext cx="46266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IBM Requisite Pro –</a:t>
            </a:r>
            <a:r>
              <a:rPr spc="15" dirty="0"/>
              <a:t> </a:t>
            </a:r>
            <a:r>
              <a:rPr spc="-5" dirty="0"/>
              <a:t>Integration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75</a:t>
            </a:fld>
            <a:endParaRPr spc="-5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43703" y="6432296"/>
            <a:ext cx="11493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Times New Roman"/>
                <a:cs typeface="Times New Roman"/>
              </a:rPr>
              <a:t>9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1044" y="447497"/>
            <a:ext cx="52914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Requirements Engineering</a:t>
            </a:r>
            <a:r>
              <a:rPr spc="-15" dirty="0"/>
              <a:t> </a:t>
            </a:r>
            <a:r>
              <a:rPr spc="-5" dirty="0"/>
              <a:t>Activities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581275" y="1295400"/>
            <a:ext cx="4248150" cy="533400"/>
          </a:xfrm>
          <a:prstGeom prst="rect">
            <a:avLst/>
          </a:prstGeom>
          <a:solidFill>
            <a:srgbClr val="CC6600"/>
          </a:solidFill>
          <a:ln w="38100">
            <a:solidFill>
              <a:srgbClr val="000000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 marL="321310">
              <a:lnSpc>
                <a:spcPct val="100000"/>
              </a:lnSpc>
              <a:spcBef>
                <a:spcPts val="300"/>
              </a:spcBef>
            </a:pPr>
            <a:r>
              <a:rPr sz="2400" i="1" spc="-5" dirty="0">
                <a:solidFill>
                  <a:srgbClr val="FFFFFF"/>
                </a:solidFill>
                <a:latin typeface="Arial"/>
                <a:cs typeface="Arial"/>
              </a:rPr>
              <a:t>Requirements</a:t>
            </a:r>
            <a:r>
              <a:rPr sz="2400" i="1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i="1" spc="-5" dirty="0">
                <a:solidFill>
                  <a:srgbClr val="FFFFFF"/>
                </a:solidFill>
                <a:latin typeface="Arial"/>
                <a:cs typeface="Arial"/>
              </a:rPr>
              <a:t>Engineering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096962" y="2733675"/>
            <a:ext cx="2932430" cy="752475"/>
          </a:xfrm>
          <a:custGeom>
            <a:avLst/>
            <a:gdLst/>
            <a:ahLst/>
            <a:cxnLst/>
            <a:rect l="l" t="t" r="r" b="b"/>
            <a:pathLst>
              <a:path w="2932429" h="752475">
                <a:moveTo>
                  <a:pt x="2932176" y="0"/>
                </a:moveTo>
                <a:lnTo>
                  <a:pt x="0" y="0"/>
                </a:lnTo>
                <a:lnTo>
                  <a:pt x="0" y="752475"/>
                </a:lnTo>
                <a:lnTo>
                  <a:pt x="2932176" y="752475"/>
                </a:lnTo>
                <a:lnTo>
                  <a:pt x="2932176" y="0"/>
                </a:lnTo>
                <a:close/>
              </a:path>
            </a:pathLst>
          </a:custGeom>
          <a:solidFill>
            <a:srgbClr val="CC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096962" y="2733675"/>
            <a:ext cx="2932430" cy="752475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43815" rIns="0" bIns="0" rtlCol="0">
            <a:spAutoFit/>
          </a:bodyPr>
          <a:lstStyle/>
          <a:p>
            <a:pPr marL="568960" marR="511175" indent="-50800">
              <a:lnSpc>
                <a:spcPts val="2590"/>
              </a:lnSpc>
              <a:spcBef>
                <a:spcPts val="345"/>
              </a:spcBef>
            </a:pPr>
            <a:r>
              <a:rPr sz="2400" i="1" spc="-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400" i="1" spc="-1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400" i="1" spc="-5" dirty="0">
                <a:solidFill>
                  <a:srgbClr val="FFFFFF"/>
                </a:solidFill>
                <a:latin typeface="Arial"/>
                <a:cs typeface="Arial"/>
              </a:rPr>
              <a:t>qu</a:t>
            </a:r>
            <a:r>
              <a:rPr sz="2400" i="1" spc="-1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400" i="1" spc="-5" dirty="0">
                <a:solidFill>
                  <a:srgbClr val="FFFFFF"/>
                </a:solidFill>
                <a:latin typeface="Arial"/>
                <a:cs typeface="Arial"/>
              </a:rPr>
              <a:t>re</a:t>
            </a:r>
            <a:r>
              <a:rPr sz="2400" i="1" spc="-25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2400" i="1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400" i="1" spc="-5" dirty="0">
                <a:solidFill>
                  <a:srgbClr val="FFFFFF"/>
                </a:solidFill>
                <a:latin typeface="Arial"/>
                <a:cs typeface="Arial"/>
              </a:rPr>
              <a:t>nts  Development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474976" y="1835150"/>
            <a:ext cx="5934075" cy="1659255"/>
            <a:chOff x="2474976" y="1835150"/>
            <a:chExt cx="5934075" cy="1659255"/>
          </a:xfrm>
        </p:grpSpPr>
        <p:sp>
          <p:nvSpPr>
            <p:cNvPr id="8" name="object 8"/>
            <p:cNvSpPr/>
            <p:nvPr/>
          </p:nvSpPr>
          <p:spPr>
            <a:xfrm>
              <a:off x="2487676" y="1847850"/>
              <a:ext cx="2228850" cy="876300"/>
            </a:xfrm>
            <a:custGeom>
              <a:avLst/>
              <a:gdLst/>
              <a:ahLst/>
              <a:cxnLst/>
              <a:rect l="l" t="t" r="r" b="b"/>
              <a:pathLst>
                <a:path w="2228850" h="876300">
                  <a:moveTo>
                    <a:pt x="2228850" y="0"/>
                  </a:moveTo>
                  <a:lnTo>
                    <a:pt x="0" y="87630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475351" y="2751074"/>
              <a:ext cx="2933700" cy="742950"/>
            </a:xfrm>
            <a:custGeom>
              <a:avLst/>
              <a:gdLst/>
              <a:ahLst/>
              <a:cxnLst/>
              <a:rect l="l" t="t" r="r" b="b"/>
              <a:pathLst>
                <a:path w="2933700" h="742950">
                  <a:moveTo>
                    <a:pt x="2933700" y="0"/>
                  </a:moveTo>
                  <a:lnTo>
                    <a:pt x="0" y="0"/>
                  </a:lnTo>
                  <a:lnTo>
                    <a:pt x="0" y="742950"/>
                  </a:lnTo>
                  <a:lnTo>
                    <a:pt x="2933700" y="742950"/>
                  </a:lnTo>
                  <a:lnTo>
                    <a:pt x="2933700" y="0"/>
                  </a:lnTo>
                  <a:close/>
                </a:path>
              </a:pathLst>
            </a:custGeom>
            <a:solidFill>
              <a:srgbClr val="CC6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5475351" y="2751073"/>
            <a:ext cx="2933700" cy="74295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43815" rIns="0" bIns="0" rtlCol="0">
            <a:spAutoFit/>
          </a:bodyPr>
          <a:lstStyle/>
          <a:p>
            <a:pPr marL="579120" marR="512445" indent="-59690">
              <a:lnSpc>
                <a:spcPts val="2590"/>
              </a:lnSpc>
              <a:spcBef>
                <a:spcPts val="345"/>
              </a:spcBef>
            </a:pPr>
            <a:r>
              <a:rPr sz="2400" i="1" spc="-5" dirty="0">
                <a:solidFill>
                  <a:srgbClr val="001F5F"/>
                </a:solidFill>
                <a:latin typeface="Arial"/>
                <a:cs typeface="Arial"/>
              </a:rPr>
              <a:t>R</a:t>
            </a:r>
            <a:r>
              <a:rPr sz="2400" i="1" spc="-15" dirty="0">
                <a:solidFill>
                  <a:srgbClr val="001F5F"/>
                </a:solidFill>
                <a:latin typeface="Arial"/>
                <a:cs typeface="Arial"/>
              </a:rPr>
              <a:t>e</a:t>
            </a:r>
            <a:r>
              <a:rPr sz="2400" i="1" spc="-5" dirty="0">
                <a:solidFill>
                  <a:srgbClr val="001F5F"/>
                </a:solidFill>
                <a:latin typeface="Arial"/>
                <a:cs typeface="Arial"/>
              </a:rPr>
              <a:t>qu</a:t>
            </a:r>
            <a:r>
              <a:rPr sz="2400" i="1" spc="-15" dirty="0">
                <a:solidFill>
                  <a:srgbClr val="001F5F"/>
                </a:solidFill>
                <a:latin typeface="Arial"/>
                <a:cs typeface="Arial"/>
              </a:rPr>
              <a:t>i</a:t>
            </a:r>
            <a:r>
              <a:rPr sz="2400" i="1" spc="-5" dirty="0">
                <a:solidFill>
                  <a:srgbClr val="001F5F"/>
                </a:solidFill>
                <a:latin typeface="Arial"/>
                <a:cs typeface="Arial"/>
              </a:rPr>
              <a:t>re</a:t>
            </a:r>
            <a:r>
              <a:rPr sz="2400" i="1" spc="-25" dirty="0">
                <a:solidFill>
                  <a:srgbClr val="001F5F"/>
                </a:solidFill>
                <a:latin typeface="Arial"/>
                <a:cs typeface="Arial"/>
              </a:rPr>
              <a:t>m</a:t>
            </a:r>
            <a:r>
              <a:rPr sz="2400" i="1" dirty="0">
                <a:solidFill>
                  <a:srgbClr val="001F5F"/>
                </a:solidFill>
                <a:latin typeface="Arial"/>
                <a:cs typeface="Arial"/>
              </a:rPr>
              <a:t>e</a:t>
            </a:r>
            <a:r>
              <a:rPr sz="2400" i="1" spc="-5" dirty="0">
                <a:solidFill>
                  <a:srgbClr val="001F5F"/>
                </a:solidFill>
                <a:latin typeface="Arial"/>
                <a:cs typeface="Arial"/>
              </a:rPr>
              <a:t>nts  Management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733925" y="1884426"/>
            <a:ext cx="2190750" cy="876300"/>
          </a:xfrm>
          <a:custGeom>
            <a:avLst/>
            <a:gdLst/>
            <a:ahLst/>
            <a:cxnLst/>
            <a:rect l="l" t="t" r="r" b="b"/>
            <a:pathLst>
              <a:path w="2190750" h="876300">
                <a:moveTo>
                  <a:pt x="0" y="0"/>
                </a:moveTo>
                <a:lnTo>
                  <a:pt x="2190750" y="87630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00050" y="4424298"/>
            <a:ext cx="2003425" cy="504825"/>
          </a:xfrm>
          <a:prstGeom prst="rect">
            <a:avLst/>
          </a:prstGeom>
          <a:solidFill>
            <a:srgbClr val="CC6600"/>
          </a:solidFill>
          <a:ln w="25400">
            <a:solidFill>
              <a:srgbClr val="000000"/>
            </a:solidFill>
          </a:ln>
        </p:spPr>
        <p:txBody>
          <a:bodyPr vert="horz" wrap="square" lIns="0" tIns="39369" rIns="0" bIns="0" rtlCol="0">
            <a:spAutoFit/>
          </a:bodyPr>
          <a:lstStyle/>
          <a:p>
            <a:pPr marL="351155">
              <a:lnSpc>
                <a:spcPct val="100000"/>
              </a:lnSpc>
              <a:spcBef>
                <a:spcPts val="309"/>
              </a:spcBef>
            </a:pPr>
            <a:r>
              <a:rPr sz="2400" i="1" spc="-5" dirty="0">
                <a:solidFill>
                  <a:srgbClr val="FFFFFF"/>
                </a:solidFill>
                <a:latin typeface="Arial"/>
                <a:cs typeface="Arial"/>
              </a:rPr>
              <a:t>Elicitation</a:t>
            </a:r>
            <a:endParaRPr sz="24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474850" y="3486150"/>
            <a:ext cx="933450" cy="936625"/>
          </a:xfrm>
          <a:custGeom>
            <a:avLst/>
            <a:gdLst/>
            <a:ahLst/>
            <a:cxnLst/>
            <a:rect l="l" t="t" r="r" b="b"/>
            <a:pathLst>
              <a:path w="933450" h="936625">
                <a:moveTo>
                  <a:pt x="933450" y="0"/>
                </a:moveTo>
                <a:lnTo>
                  <a:pt x="0" y="936625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616200" y="4422775"/>
            <a:ext cx="1701800" cy="517525"/>
          </a:xfrm>
          <a:prstGeom prst="rect">
            <a:avLst/>
          </a:prstGeom>
          <a:solidFill>
            <a:srgbClr val="CC6600"/>
          </a:solidFill>
          <a:ln w="25400">
            <a:solidFill>
              <a:srgbClr val="000000"/>
            </a:solidFill>
          </a:ln>
        </p:spPr>
        <p:txBody>
          <a:bodyPr vert="horz" wrap="square" lIns="0" tIns="38735" rIns="0" bIns="0" rtlCol="0">
            <a:spAutoFit/>
          </a:bodyPr>
          <a:lstStyle/>
          <a:p>
            <a:pPr marL="284480">
              <a:lnSpc>
                <a:spcPct val="100000"/>
              </a:lnSpc>
              <a:spcBef>
                <a:spcPts val="305"/>
              </a:spcBef>
            </a:pPr>
            <a:r>
              <a:rPr sz="2400" i="1" spc="-5" dirty="0">
                <a:solidFill>
                  <a:srgbClr val="FFFFFF"/>
                </a:solidFill>
                <a:latin typeface="Arial"/>
                <a:cs typeface="Arial"/>
              </a:rPr>
              <a:t>Analysis</a:t>
            </a:r>
            <a:endParaRPr sz="24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427351" y="3505200"/>
            <a:ext cx="1028700" cy="917575"/>
          </a:xfrm>
          <a:custGeom>
            <a:avLst/>
            <a:gdLst/>
            <a:ahLst/>
            <a:cxnLst/>
            <a:rect l="l" t="t" r="r" b="b"/>
            <a:pathLst>
              <a:path w="1028700" h="917575">
                <a:moveTo>
                  <a:pt x="0" y="0"/>
                </a:moveTo>
                <a:lnTo>
                  <a:pt x="1028700" y="917575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4516501" y="4422775"/>
            <a:ext cx="2184400" cy="514350"/>
          </a:xfrm>
          <a:prstGeom prst="rect">
            <a:avLst/>
          </a:prstGeom>
          <a:solidFill>
            <a:srgbClr val="CC6600"/>
          </a:solidFill>
          <a:ln w="25400">
            <a:solidFill>
              <a:srgbClr val="000000"/>
            </a:solidFill>
          </a:ln>
        </p:spPr>
        <p:txBody>
          <a:bodyPr vert="horz" wrap="square" lIns="0" tIns="38735" rIns="0" bIns="0" rtlCol="0">
            <a:spAutoFit/>
          </a:bodyPr>
          <a:lstStyle/>
          <a:p>
            <a:pPr marL="229870">
              <a:lnSpc>
                <a:spcPct val="100000"/>
              </a:lnSpc>
              <a:spcBef>
                <a:spcPts val="305"/>
              </a:spcBef>
            </a:pPr>
            <a:r>
              <a:rPr sz="2400" i="1" spc="-5" dirty="0">
                <a:solidFill>
                  <a:srgbClr val="FFFFFF"/>
                </a:solidFill>
                <a:latin typeface="Arial"/>
                <a:cs typeface="Arial"/>
              </a:rPr>
              <a:t>Specification</a:t>
            </a:r>
            <a:endParaRPr sz="24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427351" y="3486150"/>
            <a:ext cx="3105150" cy="936625"/>
          </a:xfrm>
          <a:custGeom>
            <a:avLst/>
            <a:gdLst/>
            <a:ahLst/>
            <a:cxnLst/>
            <a:rect l="l" t="t" r="r" b="b"/>
            <a:pathLst>
              <a:path w="3105150" h="936625">
                <a:moveTo>
                  <a:pt x="0" y="0"/>
                </a:moveTo>
                <a:lnTo>
                  <a:pt x="3105150" y="936625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6950075" y="4422775"/>
            <a:ext cx="2057400" cy="527050"/>
          </a:xfrm>
          <a:prstGeom prst="rect">
            <a:avLst/>
          </a:prstGeom>
          <a:solidFill>
            <a:srgbClr val="CC6600"/>
          </a:solidFill>
          <a:ln w="25400">
            <a:solidFill>
              <a:srgbClr val="000000"/>
            </a:solidFill>
          </a:ln>
        </p:spPr>
        <p:txBody>
          <a:bodyPr vert="horz" wrap="square" lIns="0" tIns="38735" rIns="0" bIns="0" rtlCol="0">
            <a:spAutoFit/>
          </a:bodyPr>
          <a:lstStyle/>
          <a:p>
            <a:pPr marL="281940">
              <a:lnSpc>
                <a:spcPct val="100000"/>
              </a:lnSpc>
              <a:spcBef>
                <a:spcPts val="305"/>
              </a:spcBef>
            </a:pPr>
            <a:r>
              <a:rPr sz="2400" i="1" spc="-10" dirty="0">
                <a:solidFill>
                  <a:srgbClr val="FFFFFF"/>
                </a:solidFill>
                <a:latin typeface="Arial"/>
                <a:cs typeface="Arial"/>
              </a:rPr>
              <a:t>Verification</a:t>
            </a:r>
            <a:endParaRPr sz="24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446401" y="3467100"/>
            <a:ext cx="5505450" cy="955675"/>
          </a:xfrm>
          <a:custGeom>
            <a:avLst/>
            <a:gdLst/>
            <a:ahLst/>
            <a:cxnLst/>
            <a:rect l="l" t="t" r="r" b="b"/>
            <a:pathLst>
              <a:path w="5505450" h="955675">
                <a:moveTo>
                  <a:pt x="0" y="0"/>
                </a:moveTo>
                <a:lnTo>
                  <a:pt x="5505450" y="955675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46593" y="6428943"/>
            <a:ext cx="22352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latin typeface="Arial"/>
                <a:cs typeface="Arial"/>
              </a:rPr>
              <a:t>10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9740" y="209169"/>
            <a:ext cx="8208009" cy="47434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3700" marR="836930">
              <a:lnSpc>
                <a:spcPct val="100000"/>
              </a:lnSpc>
              <a:spcBef>
                <a:spcPts val="100"/>
              </a:spcBef>
              <a:tabLst>
                <a:tab pos="1913889" algn="l"/>
              </a:tabLst>
            </a:pPr>
            <a:r>
              <a:rPr sz="24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Chương</a:t>
            </a:r>
            <a:r>
              <a:rPr sz="2400" b="1" spc="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000FF"/>
                </a:solidFill>
                <a:latin typeface="Times New Roman"/>
                <a:cs typeface="Times New Roman"/>
              </a:rPr>
              <a:t>5.	</a:t>
            </a:r>
            <a:r>
              <a:rPr sz="24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Các kỹ thuật nâng </a:t>
            </a:r>
            <a:r>
              <a:rPr sz="2400" b="1" dirty="0">
                <a:solidFill>
                  <a:srgbClr val="0000FF"/>
                </a:solidFill>
                <a:latin typeface="Times New Roman"/>
                <a:cs typeface="Times New Roman"/>
              </a:rPr>
              <a:t>cao chất </a:t>
            </a:r>
            <a:r>
              <a:rPr sz="24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lượng </a:t>
            </a:r>
            <a:r>
              <a:rPr sz="2400" b="1" dirty="0">
                <a:solidFill>
                  <a:srgbClr val="0000FF"/>
                </a:solidFill>
                <a:latin typeface="Times New Roman"/>
                <a:cs typeface="Times New Roman"/>
              </a:rPr>
              <a:t>yêu cầu  </a:t>
            </a:r>
            <a:r>
              <a:rPr sz="24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phần </a:t>
            </a:r>
            <a:r>
              <a:rPr sz="2400" b="1" dirty="0">
                <a:solidFill>
                  <a:srgbClr val="0000FF"/>
                </a:solidFill>
                <a:latin typeface="Times New Roman"/>
                <a:cs typeface="Times New Roman"/>
              </a:rPr>
              <a:t>mềm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0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Clr>
                <a:srgbClr val="CCCC99"/>
              </a:buClr>
              <a:buSzPct val="69354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3100" spc="-5" dirty="0">
                <a:solidFill>
                  <a:srgbClr val="FF0000"/>
                </a:solidFill>
                <a:latin typeface="Arial"/>
                <a:cs typeface="Arial"/>
              </a:rPr>
              <a:t>V.1. Kiểm soát thay </a:t>
            </a:r>
            <a:r>
              <a:rPr sz="3100" spc="-10" dirty="0">
                <a:solidFill>
                  <a:srgbClr val="FF0000"/>
                </a:solidFill>
                <a:latin typeface="Arial"/>
                <a:cs typeface="Arial"/>
              </a:rPr>
              <a:t>đổi </a:t>
            </a:r>
            <a:r>
              <a:rPr sz="3100" spc="-5" dirty="0">
                <a:solidFill>
                  <a:srgbClr val="FF0000"/>
                </a:solidFill>
                <a:latin typeface="Arial"/>
                <a:cs typeface="Arial"/>
              </a:rPr>
              <a:t>yêu cầu </a:t>
            </a:r>
            <a:r>
              <a:rPr sz="3100" spc="-10" dirty="0">
                <a:solidFill>
                  <a:srgbClr val="FF0000"/>
                </a:solidFill>
                <a:latin typeface="Arial"/>
                <a:cs typeface="Arial"/>
              </a:rPr>
              <a:t>phần</a:t>
            </a:r>
            <a:r>
              <a:rPr sz="3100" spc="1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100" spc="-5" dirty="0">
                <a:solidFill>
                  <a:srgbClr val="FF0000"/>
                </a:solidFill>
                <a:latin typeface="Arial"/>
                <a:cs typeface="Arial"/>
              </a:rPr>
              <a:t>mềm</a:t>
            </a:r>
            <a:endParaRPr sz="3100">
              <a:latin typeface="Arial"/>
              <a:cs typeface="Arial"/>
            </a:endParaRPr>
          </a:p>
          <a:p>
            <a:pPr marL="355600" marR="250825" indent="-342900">
              <a:lnSpc>
                <a:spcPct val="100000"/>
              </a:lnSpc>
              <a:spcBef>
                <a:spcPts val="745"/>
              </a:spcBef>
              <a:buClr>
                <a:srgbClr val="CCCC99"/>
              </a:buClr>
              <a:buSzPct val="69354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3100" spc="-5" dirty="0">
                <a:latin typeface="Arial"/>
                <a:cs typeface="Arial"/>
              </a:rPr>
              <a:t>V.2. </a:t>
            </a:r>
            <a:r>
              <a:rPr sz="3100" spc="-10" dirty="0">
                <a:latin typeface="Arial"/>
                <a:cs typeface="Arial"/>
              </a:rPr>
              <a:t>Các </a:t>
            </a:r>
            <a:r>
              <a:rPr sz="3100" spc="-5" dirty="0">
                <a:latin typeface="Arial"/>
                <a:cs typeface="Arial"/>
              </a:rPr>
              <a:t>thuộc tính chất </a:t>
            </a:r>
            <a:r>
              <a:rPr sz="3100" spc="-10" dirty="0">
                <a:latin typeface="Arial"/>
                <a:cs typeface="Arial"/>
              </a:rPr>
              <a:t>lượng </a:t>
            </a:r>
            <a:r>
              <a:rPr sz="3100" spc="-5" dirty="0">
                <a:latin typeface="Arial"/>
                <a:cs typeface="Arial"/>
              </a:rPr>
              <a:t>của yêu cầu  </a:t>
            </a:r>
            <a:r>
              <a:rPr sz="3100" spc="-10" dirty="0">
                <a:latin typeface="Arial"/>
                <a:cs typeface="Arial"/>
              </a:rPr>
              <a:t>phần</a:t>
            </a:r>
            <a:r>
              <a:rPr sz="3100" spc="20" dirty="0">
                <a:latin typeface="Arial"/>
                <a:cs typeface="Arial"/>
              </a:rPr>
              <a:t> </a:t>
            </a:r>
            <a:r>
              <a:rPr sz="3100" spc="-5" dirty="0">
                <a:latin typeface="Arial"/>
                <a:cs typeface="Arial"/>
              </a:rPr>
              <a:t>mềm</a:t>
            </a:r>
            <a:endParaRPr sz="31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45"/>
              </a:spcBef>
              <a:buClr>
                <a:srgbClr val="CCCC99"/>
              </a:buClr>
              <a:buSzPct val="69354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3100" spc="-5" dirty="0">
                <a:latin typeface="Arial"/>
                <a:cs typeface="Arial"/>
              </a:rPr>
              <a:t>V.3. Truy </a:t>
            </a:r>
            <a:r>
              <a:rPr sz="3100" spc="-10" dirty="0">
                <a:latin typeface="Arial"/>
                <a:cs typeface="Arial"/>
              </a:rPr>
              <a:t>hồi </a:t>
            </a:r>
            <a:r>
              <a:rPr sz="3100" spc="-5" dirty="0">
                <a:latin typeface="Arial"/>
                <a:cs typeface="Arial"/>
              </a:rPr>
              <a:t>yêu cầu </a:t>
            </a:r>
            <a:r>
              <a:rPr sz="3100" spc="-10" dirty="0">
                <a:latin typeface="Arial"/>
                <a:cs typeface="Arial"/>
              </a:rPr>
              <a:t>phần </a:t>
            </a:r>
            <a:r>
              <a:rPr sz="3100" spc="-5" dirty="0">
                <a:latin typeface="Arial"/>
                <a:cs typeface="Arial"/>
              </a:rPr>
              <a:t>mềm</a:t>
            </a:r>
            <a:r>
              <a:rPr sz="3100" spc="85" dirty="0">
                <a:latin typeface="Arial"/>
                <a:cs typeface="Arial"/>
              </a:rPr>
              <a:t> </a:t>
            </a:r>
            <a:r>
              <a:rPr sz="3100" spc="-5" dirty="0">
                <a:latin typeface="Arial"/>
                <a:cs typeface="Arial"/>
              </a:rPr>
              <a:t>(tracing)</a:t>
            </a:r>
            <a:endParaRPr sz="31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45"/>
              </a:spcBef>
              <a:buClr>
                <a:srgbClr val="CCCC99"/>
              </a:buClr>
              <a:buSzPct val="69354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3100" spc="-5" dirty="0">
                <a:latin typeface="Arial"/>
                <a:cs typeface="Arial"/>
              </a:rPr>
              <a:t>V.4. Quản lý thay </a:t>
            </a:r>
            <a:r>
              <a:rPr sz="3100" spc="-10" dirty="0">
                <a:latin typeface="Arial"/>
                <a:cs typeface="Arial"/>
              </a:rPr>
              <a:t>đổi </a:t>
            </a:r>
            <a:r>
              <a:rPr sz="3100" spc="-5" dirty="0">
                <a:latin typeface="Arial"/>
                <a:cs typeface="Arial"/>
              </a:rPr>
              <a:t>yêu cầu </a:t>
            </a:r>
            <a:r>
              <a:rPr sz="3100" spc="-10" dirty="0">
                <a:latin typeface="Arial"/>
                <a:cs typeface="Arial"/>
              </a:rPr>
              <a:t>phần</a:t>
            </a:r>
            <a:r>
              <a:rPr sz="3100" spc="130" dirty="0">
                <a:latin typeface="Arial"/>
                <a:cs typeface="Arial"/>
              </a:rPr>
              <a:t> </a:t>
            </a:r>
            <a:r>
              <a:rPr sz="3100" spc="-5" dirty="0">
                <a:latin typeface="Arial"/>
                <a:cs typeface="Arial"/>
              </a:rPr>
              <a:t>mềm</a:t>
            </a:r>
            <a:endParaRPr sz="31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745"/>
              </a:spcBef>
              <a:buClr>
                <a:srgbClr val="CCCC99"/>
              </a:buClr>
              <a:buSzPct val="69354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3100" spc="-5" dirty="0">
                <a:latin typeface="Arial"/>
                <a:cs typeface="Arial"/>
              </a:rPr>
              <a:t>V.5. Một số công cụ </a:t>
            </a:r>
            <a:r>
              <a:rPr sz="3100" spc="-10" dirty="0">
                <a:latin typeface="Arial"/>
                <a:cs typeface="Arial"/>
              </a:rPr>
              <a:t>quản </a:t>
            </a:r>
            <a:r>
              <a:rPr sz="3100" spc="-5" dirty="0">
                <a:latin typeface="Arial"/>
                <a:cs typeface="Arial"/>
              </a:rPr>
              <a:t>lý thay </a:t>
            </a:r>
            <a:r>
              <a:rPr sz="3100" spc="-10" dirty="0">
                <a:latin typeface="Arial"/>
                <a:cs typeface="Arial"/>
              </a:rPr>
              <a:t>đổi </a:t>
            </a:r>
            <a:r>
              <a:rPr sz="3100" spc="-5" dirty="0">
                <a:latin typeface="Arial"/>
                <a:cs typeface="Arial"/>
              </a:rPr>
              <a:t>yêu cầu  </a:t>
            </a:r>
            <a:r>
              <a:rPr sz="3100" spc="-10" dirty="0">
                <a:latin typeface="Arial"/>
                <a:cs typeface="Arial"/>
              </a:rPr>
              <a:t>phần</a:t>
            </a:r>
            <a:r>
              <a:rPr sz="3100" spc="25" dirty="0">
                <a:latin typeface="Arial"/>
                <a:cs typeface="Arial"/>
              </a:rPr>
              <a:t> </a:t>
            </a:r>
            <a:r>
              <a:rPr sz="3100" spc="-5" dirty="0">
                <a:latin typeface="Arial"/>
                <a:cs typeface="Arial"/>
              </a:rPr>
              <a:t>mềm</a:t>
            </a:r>
            <a:endParaRPr sz="3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4526</Words>
  <Application>Microsoft Office PowerPoint</Application>
  <PresentationFormat>On-screen Show (4:3)</PresentationFormat>
  <Paragraphs>798</Paragraphs>
  <Slides>75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75</vt:i4>
      </vt:variant>
    </vt:vector>
  </HeadingPairs>
  <TitlesOfParts>
    <vt:vector size="76" baseType="lpstr">
      <vt:lpstr>Office Theme</vt:lpstr>
      <vt:lpstr>PowerPoint Presentation</vt:lpstr>
      <vt:lpstr>Requirements Development (RD) and Management (RM)</vt:lpstr>
      <vt:lpstr>Quality Requirements*</vt:lpstr>
      <vt:lpstr>Baseline</vt:lpstr>
      <vt:lpstr>Baseline for Requirements</vt:lpstr>
      <vt:lpstr>Baseline Usage</vt:lpstr>
      <vt:lpstr>PowerPoint Presentation</vt:lpstr>
      <vt:lpstr>Requirements Engineering Activities</vt:lpstr>
      <vt:lpstr>PowerPoint Presentation</vt:lpstr>
      <vt:lpstr>PowerPoint Presentation</vt:lpstr>
      <vt:lpstr>PowerPoint Presentation</vt:lpstr>
      <vt:lpstr>A systematic approach to eliciting, organizing,</vt:lpstr>
      <vt:lpstr>Requirements Management Activities (1)</vt:lpstr>
      <vt:lpstr>Requirements Management Activities (2)</vt:lpstr>
      <vt:lpstr>Requirements Development (RD) and Management (RM)</vt:lpstr>
      <vt:lpstr>From Management to Tools</vt:lpstr>
      <vt:lpstr>Requirements Change Factors (1)</vt:lpstr>
      <vt:lpstr>Requirements Change Factors (2)</vt:lpstr>
      <vt:lpstr>Requirements Volatility</vt:lpstr>
      <vt:lpstr>Types of Volatile Requirements</vt:lpstr>
      <vt:lpstr>Expectations of Requirements Management (1)</vt:lpstr>
      <vt:lpstr>PowerPoint Presentation</vt:lpstr>
      <vt:lpstr>Identification of Requirements</vt:lpstr>
      <vt:lpstr>Requirements Identification Techniques</vt:lpstr>
      <vt:lpstr>Requirements Have Attributes!</vt:lpstr>
      <vt:lpstr>Requirements Attributes</vt:lpstr>
      <vt:lpstr>Requirements Status</vt:lpstr>
      <vt:lpstr>Version Control</vt:lpstr>
      <vt:lpstr>PowerPoint Presentation</vt:lpstr>
      <vt:lpstr>Traceability Quotes (1)</vt:lpstr>
      <vt:lpstr>Traceability Quotes (2)</vt:lpstr>
      <vt:lpstr>Importance of Traceability (1)</vt:lpstr>
      <vt:lpstr>Importance of Traceability (2)</vt:lpstr>
      <vt:lpstr>Traceability Difficulties</vt:lpstr>
      <vt:lpstr>Backward and Forward Traceability (1)</vt:lpstr>
      <vt:lpstr>Backward and Forward Traceability (2)</vt:lpstr>
      <vt:lpstr>Backward and Forward Traceability (3)</vt:lpstr>
      <vt:lpstr>Types of Traceability (1)</vt:lpstr>
      <vt:lpstr>PowerPoint Presentation</vt:lpstr>
      <vt:lpstr>PowerPoint Presentation</vt:lpstr>
      <vt:lpstr>Representation – Traceability Matrix</vt:lpstr>
      <vt:lpstr>Representation – Traceability List</vt:lpstr>
      <vt:lpstr>Traceability Planning</vt:lpstr>
      <vt:lpstr>Factors to Consider during Planning (1)</vt:lpstr>
      <vt:lpstr>PowerPoint Presentation</vt:lpstr>
      <vt:lpstr>Modeling Traceability</vt:lpstr>
      <vt:lpstr>Types of Traceability Links</vt:lpstr>
      <vt:lpstr>Other Example of Traceability Links</vt:lpstr>
      <vt:lpstr>Cardinality of Traceability Links</vt:lpstr>
      <vt:lpstr>PowerPoint Presentation</vt:lpstr>
      <vt:lpstr>Change Management</vt:lpstr>
      <vt:lpstr>Change Management Process</vt:lpstr>
      <vt:lpstr>Change Request Form</vt:lpstr>
      <vt:lpstr>Change Analysis and Costing – Example</vt:lpstr>
      <vt:lpstr>Different Management Aspects</vt:lpstr>
      <vt:lpstr>Tool Support for Change Management</vt:lpstr>
      <vt:lpstr>PowerPoint Presentation</vt:lpstr>
      <vt:lpstr>Additional Information  Requirements Management Tools</vt:lpstr>
      <vt:lpstr>What Kind of Tool Do We Need?</vt:lpstr>
      <vt:lpstr>What Should We Look For in a Tool?</vt:lpstr>
      <vt:lpstr>RM Tool Architecture – Example</vt:lpstr>
      <vt:lpstr>Requirements Management Implies Integration!</vt:lpstr>
      <vt:lpstr>PowerPoint Presentation</vt:lpstr>
      <vt:lpstr>PowerPoint Presentation</vt:lpstr>
      <vt:lpstr>PowerPoint Presentation</vt:lpstr>
      <vt:lpstr>PowerPoint Presentation</vt:lpstr>
      <vt:lpstr>TWiki Overview</vt:lpstr>
      <vt:lpstr>TWiki for Requirements Management</vt:lpstr>
      <vt:lpstr>Twiki – Requirement Example</vt:lpstr>
      <vt:lpstr>TWiki – Requirement Form Example</vt:lpstr>
      <vt:lpstr>IBM Requisite Pro</vt:lpstr>
      <vt:lpstr>IBM Requisite Pro – Types, Attributes, and Views</vt:lpstr>
      <vt:lpstr>IBM Requisite Pro – Traceability</vt:lpstr>
      <vt:lpstr>IBM Requisite Pro – Change Management</vt:lpstr>
      <vt:lpstr>IBM Requisite Pro – Integration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Bai giang Thiet ke va Xay dung phan mem</dc:title>
  <dc:creator>Huynh Quyet Thang</dc:creator>
  <cp:lastModifiedBy>Admin</cp:lastModifiedBy>
  <cp:revision>1</cp:revision>
  <dcterms:created xsi:type="dcterms:W3CDTF">2020-02-21T05:51:38Z</dcterms:created>
  <dcterms:modified xsi:type="dcterms:W3CDTF">2020-03-03T01:45:06Z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2015-05-18T00:00:00Z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2020-02-21T00:00:00Z</vt:filetime>
  </property>
</Properties>
</file>