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67" r:id="rId2"/>
    <p:sldId id="268" r:id="rId3"/>
    <p:sldId id="269" r:id="rId4"/>
    <p:sldId id="270" r:id="rId5"/>
    <p:sldId id="276" r:id="rId6"/>
    <p:sldId id="277" r:id="rId7"/>
    <p:sldId id="275" r:id="rId8"/>
    <p:sldId id="278" r:id="rId9"/>
    <p:sldId id="271" r:id="rId10"/>
    <p:sldId id="279" r:id="rId11"/>
    <p:sldId id="273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La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EEC71C-CA91-41DC-B76C-BFCC48DEE0E1}" v="1871" dt="2021-07-18T16:52:01.771"/>
    <p1510:client id="{FFAD3151-3653-45AC-B055-62425104776E}" v="874" dt="2021-07-18T16:44:09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EE600D-C8A7-4439-A50D-3F9EACB8DD1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3475D42-3A56-4BDB-AEFE-60B91292DF4C}">
      <dgm:prSet custT="1"/>
      <dgm:spPr/>
      <dgm:t>
        <a:bodyPr/>
        <a:lstStyle/>
        <a:p>
          <a:r>
            <a:rPr lang="vi-VN" sz="1600" b="0" i="0">
              <a:latin typeface="Calibri" panose="020F0502020204030204" pitchFamily="34" charset="0"/>
              <a:cs typeface="Calibri" panose="020F0502020204030204" pitchFamily="34" charset="0"/>
            </a:rPr>
            <a:t>SVM là một phương pháp tốt (phù hợp) đối với những bài toan</a:t>
          </a:r>
          <a:r>
            <a:rPr lang="en-US" sz="160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>
              <a:latin typeface="Calibri" panose="020F0502020204030204" pitchFamily="34" charset="0"/>
              <a:cs typeface="Calibri" panose="020F0502020204030204" pitchFamily="34" charset="0"/>
            </a:rPr>
            <a:t>phân lớp có không gian rất nhiều chiều (các đối tượng cần</a:t>
          </a:r>
          <a:r>
            <a:rPr lang="en-US" sz="160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>
              <a:latin typeface="Calibri" panose="020F0502020204030204" pitchFamily="34" charset="0"/>
              <a:cs typeface="Calibri" panose="020F0502020204030204" pitchFamily="34" charset="0"/>
            </a:rPr>
            <a:t>phân lớp được biểu diễn bởi một tập rất lớn các thuộc tính)</a:t>
          </a:r>
          <a:r>
            <a:rPr lang="vi-VN" sz="160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endParaRPr lang="en-U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81746FC-417F-4BCB-86F9-660D01E4FE0E}" type="parTrans" cxnId="{5F67B70B-B8DE-4050-9407-21D63ACAA954}">
      <dgm:prSet/>
      <dgm:spPr/>
      <dgm:t>
        <a:bodyPr/>
        <a:lstStyle/>
        <a:p>
          <a:endParaRPr lang="en-US"/>
        </a:p>
      </dgm:t>
    </dgm:pt>
    <dgm:pt modelId="{7EAF5633-38E5-49B5-9187-EAB2C56E3EAD}" type="sibTrans" cxnId="{5F67B70B-B8DE-4050-9407-21D63ACAA954}">
      <dgm:prSet/>
      <dgm:spPr/>
      <dgm:t>
        <a:bodyPr/>
        <a:lstStyle/>
        <a:p>
          <a:endParaRPr lang="en-US"/>
        </a:p>
      </dgm:t>
    </dgm:pt>
    <dgm:pt modelId="{311EC4DC-22FB-4E3A-8252-0B9F74148F95}">
      <dgm:prSet custT="1"/>
      <dgm:spPr/>
      <dgm:t>
        <a:bodyPr/>
        <a:lstStyle/>
        <a:p>
          <a:r>
            <a:rPr lang="en-US" sz="1600"/>
            <a:t>Phương pháp học máy SVM (support vector machine) được sử dụng rộng rãi để giải các bài toán phân loại nhị phân trong lĩnh vực sinh học tính toán. </a:t>
          </a:r>
        </a:p>
      </dgm:t>
    </dgm:pt>
    <dgm:pt modelId="{D254A6F2-075E-46D9-B88E-6E3D894A8B94}" type="parTrans" cxnId="{AEAB3892-DBA2-4A84-9B42-7070C4ECD4CC}">
      <dgm:prSet/>
      <dgm:spPr/>
      <dgm:t>
        <a:bodyPr/>
        <a:lstStyle/>
        <a:p>
          <a:endParaRPr lang="en-US"/>
        </a:p>
      </dgm:t>
    </dgm:pt>
    <dgm:pt modelId="{3DC50A49-A199-43A9-BB13-D478852BE858}" type="sibTrans" cxnId="{AEAB3892-DBA2-4A84-9B42-7070C4ECD4CC}">
      <dgm:prSet/>
      <dgm:spPr/>
      <dgm:t>
        <a:bodyPr/>
        <a:lstStyle/>
        <a:p>
          <a:endParaRPr lang="en-US"/>
        </a:p>
      </dgm:t>
    </dgm:pt>
    <dgm:pt modelId="{444D80C7-B1EE-4A86-8BE6-6902748CF597}" type="pres">
      <dgm:prSet presAssocID="{E1EE600D-C8A7-4439-A50D-3F9EACB8DD1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215095-2C97-493D-B76B-97C273073C7B}" type="pres">
      <dgm:prSet presAssocID="{03475D42-3A56-4BDB-AEFE-60B91292DF4C}" presName="hierRoot1" presStyleCnt="0"/>
      <dgm:spPr/>
    </dgm:pt>
    <dgm:pt modelId="{BB7C7042-2FD0-4DE7-80E2-359CE37B15AC}" type="pres">
      <dgm:prSet presAssocID="{03475D42-3A56-4BDB-AEFE-60B91292DF4C}" presName="composite" presStyleCnt="0"/>
      <dgm:spPr/>
    </dgm:pt>
    <dgm:pt modelId="{5C5C8E9C-B583-4B83-BCB8-879BE35D0824}" type="pres">
      <dgm:prSet presAssocID="{03475D42-3A56-4BDB-AEFE-60B91292DF4C}" presName="background" presStyleLbl="node0" presStyleIdx="0" presStyleCnt="2"/>
      <dgm:spPr/>
    </dgm:pt>
    <dgm:pt modelId="{917BBCEB-082D-4ADA-A78C-EADFCE4091E0}" type="pres">
      <dgm:prSet presAssocID="{03475D42-3A56-4BDB-AEFE-60B91292DF4C}" presName="text" presStyleLbl="fgAcc0" presStyleIdx="0" presStyleCnt="2">
        <dgm:presLayoutVars>
          <dgm:chPref val="3"/>
        </dgm:presLayoutVars>
      </dgm:prSet>
      <dgm:spPr/>
    </dgm:pt>
    <dgm:pt modelId="{C884DDC3-5931-4AAD-B358-28ADBD269BC1}" type="pres">
      <dgm:prSet presAssocID="{03475D42-3A56-4BDB-AEFE-60B91292DF4C}" presName="hierChild2" presStyleCnt="0"/>
      <dgm:spPr/>
    </dgm:pt>
    <dgm:pt modelId="{5013AB19-AD22-44E9-9396-46B74E08656B}" type="pres">
      <dgm:prSet presAssocID="{311EC4DC-22FB-4E3A-8252-0B9F74148F95}" presName="hierRoot1" presStyleCnt="0"/>
      <dgm:spPr/>
    </dgm:pt>
    <dgm:pt modelId="{8B902EA2-9160-468A-B8B8-793B247B147D}" type="pres">
      <dgm:prSet presAssocID="{311EC4DC-22FB-4E3A-8252-0B9F74148F95}" presName="composite" presStyleCnt="0"/>
      <dgm:spPr/>
    </dgm:pt>
    <dgm:pt modelId="{0FBD202D-7EBF-4889-8F05-1DD8940AA7DC}" type="pres">
      <dgm:prSet presAssocID="{311EC4DC-22FB-4E3A-8252-0B9F74148F95}" presName="background" presStyleLbl="node0" presStyleIdx="1" presStyleCnt="2"/>
      <dgm:spPr/>
    </dgm:pt>
    <dgm:pt modelId="{5BEDC2F2-F278-4F4B-ADEF-FCBFE813A0EB}" type="pres">
      <dgm:prSet presAssocID="{311EC4DC-22FB-4E3A-8252-0B9F74148F95}" presName="text" presStyleLbl="fgAcc0" presStyleIdx="1" presStyleCnt="2">
        <dgm:presLayoutVars>
          <dgm:chPref val="3"/>
        </dgm:presLayoutVars>
      </dgm:prSet>
      <dgm:spPr/>
    </dgm:pt>
    <dgm:pt modelId="{024DB5DA-56B9-4B43-B60E-5CE7BA614A89}" type="pres">
      <dgm:prSet presAssocID="{311EC4DC-22FB-4E3A-8252-0B9F74148F95}" presName="hierChild2" presStyleCnt="0"/>
      <dgm:spPr/>
    </dgm:pt>
  </dgm:ptLst>
  <dgm:cxnLst>
    <dgm:cxn modelId="{5F67B70B-B8DE-4050-9407-21D63ACAA954}" srcId="{E1EE600D-C8A7-4439-A50D-3F9EACB8DD18}" destId="{03475D42-3A56-4BDB-AEFE-60B91292DF4C}" srcOrd="0" destOrd="0" parTransId="{581746FC-417F-4BCB-86F9-660D01E4FE0E}" sibTransId="{7EAF5633-38E5-49B5-9187-EAB2C56E3EAD}"/>
    <dgm:cxn modelId="{769A673F-6556-4950-88FA-5DE12BADF662}" type="presOf" srcId="{03475D42-3A56-4BDB-AEFE-60B91292DF4C}" destId="{917BBCEB-082D-4ADA-A78C-EADFCE4091E0}" srcOrd="0" destOrd="0" presId="urn:microsoft.com/office/officeart/2005/8/layout/hierarchy1"/>
    <dgm:cxn modelId="{9088DC47-155B-49A2-9EAC-2B162C7AF184}" type="presOf" srcId="{311EC4DC-22FB-4E3A-8252-0B9F74148F95}" destId="{5BEDC2F2-F278-4F4B-ADEF-FCBFE813A0EB}" srcOrd="0" destOrd="0" presId="urn:microsoft.com/office/officeart/2005/8/layout/hierarchy1"/>
    <dgm:cxn modelId="{AEAB3892-DBA2-4A84-9B42-7070C4ECD4CC}" srcId="{E1EE600D-C8A7-4439-A50D-3F9EACB8DD18}" destId="{311EC4DC-22FB-4E3A-8252-0B9F74148F95}" srcOrd="1" destOrd="0" parTransId="{D254A6F2-075E-46D9-B88E-6E3D894A8B94}" sibTransId="{3DC50A49-A199-43A9-BB13-D478852BE858}"/>
    <dgm:cxn modelId="{FCCC8CCC-04F2-4F58-8CB6-11F39CC82100}" type="presOf" srcId="{E1EE600D-C8A7-4439-A50D-3F9EACB8DD18}" destId="{444D80C7-B1EE-4A86-8BE6-6902748CF597}" srcOrd="0" destOrd="0" presId="urn:microsoft.com/office/officeart/2005/8/layout/hierarchy1"/>
    <dgm:cxn modelId="{6984211E-8038-479A-B648-3EC4C2A82BDF}" type="presParOf" srcId="{444D80C7-B1EE-4A86-8BE6-6902748CF597}" destId="{DE215095-2C97-493D-B76B-97C273073C7B}" srcOrd="0" destOrd="0" presId="urn:microsoft.com/office/officeart/2005/8/layout/hierarchy1"/>
    <dgm:cxn modelId="{471A6B47-CBC8-44C9-B5AD-BA44DD5A6F39}" type="presParOf" srcId="{DE215095-2C97-493D-B76B-97C273073C7B}" destId="{BB7C7042-2FD0-4DE7-80E2-359CE37B15AC}" srcOrd="0" destOrd="0" presId="urn:microsoft.com/office/officeart/2005/8/layout/hierarchy1"/>
    <dgm:cxn modelId="{AB41EA88-308D-4728-81BA-B008F2DB4F56}" type="presParOf" srcId="{BB7C7042-2FD0-4DE7-80E2-359CE37B15AC}" destId="{5C5C8E9C-B583-4B83-BCB8-879BE35D0824}" srcOrd="0" destOrd="0" presId="urn:microsoft.com/office/officeart/2005/8/layout/hierarchy1"/>
    <dgm:cxn modelId="{4CF51489-E2B9-43D3-88C0-6707BB8FBCD7}" type="presParOf" srcId="{BB7C7042-2FD0-4DE7-80E2-359CE37B15AC}" destId="{917BBCEB-082D-4ADA-A78C-EADFCE4091E0}" srcOrd="1" destOrd="0" presId="urn:microsoft.com/office/officeart/2005/8/layout/hierarchy1"/>
    <dgm:cxn modelId="{4B3E1D08-5090-41F1-963E-EA5F027E216D}" type="presParOf" srcId="{DE215095-2C97-493D-B76B-97C273073C7B}" destId="{C884DDC3-5931-4AAD-B358-28ADBD269BC1}" srcOrd="1" destOrd="0" presId="urn:microsoft.com/office/officeart/2005/8/layout/hierarchy1"/>
    <dgm:cxn modelId="{0C8953AF-A2F1-4BAC-990D-4F0513E4ABBF}" type="presParOf" srcId="{444D80C7-B1EE-4A86-8BE6-6902748CF597}" destId="{5013AB19-AD22-44E9-9396-46B74E08656B}" srcOrd="1" destOrd="0" presId="urn:microsoft.com/office/officeart/2005/8/layout/hierarchy1"/>
    <dgm:cxn modelId="{CF7D90E5-7EA6-44AA-976F-43E01A53F018}" type="presParOf" srcId="{5013AB19-AD22-44E9-9396-46B74E08656B}" destId="{8B902EA2-9160-468A-B8B8-793B247B147D}" srcOrd="0" destOrd="0" presId="urn:microsoft.com/office/officeart/2005/8/layout/hierarchy1"/>
    <dgm:cxn modelId="{558213E9-C3DD-4B50-B14B-38294270A8CE}" type="presParOf" srcId="{8B902EA2-9160-468A-B8B8-793B247B147D}" destId="{0FBD202D-7EBF-4889-8F05-1DD8940AA7DC}" srcOrd="0" destOrd="0" presId="urn:microsoft.com/office/officeart/2005/8/layout/hierarchy1"/>
    <dgm:cxn modelId="{BBCED8DC-2F33-49F3-981C-E1A6AAC6DCB1}" type="presParOf" srcId="{8B902EA2-9160-468A-B8B8-793B247B147D}" destId="{5BEDC2F2-F278-4F4B-ADEF-FCBFE813A0EB}" srcOrd="1" destOrd="0" presId="urn:microsoft.com/office/officeart/2005/8/layout/hierarchy1"/>
    <dgm:cxn modelId="{AC76BB20-9B0C-4B3B-B8F6-0160491BE281}" type="presParOf" srcId="{5013AB19-AD22-44E9-9396-46B74E08656B}" destId="{024DB5DA-56B9-4B43-B60E-5CE7BA614A8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5C8E9C-B583-4B83-BCB8-879BE35D0824}">
      <dsp:nvSpPr>
        <dsp:cNvPr id="0" name=""/>
        <dsp:cNvSpPr/>
      </dsp:nvSpPr>
      <dsp:spPr>
        <a:xfrm>
          <a:off x="1087045" y="209"/>
          <a:ext cx="2573446" cy="16341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BBCEB-082D-4ADA-A78C-EADFCE4091E0}">
      <dsp:nvSpPr>
        <dsp:cNvPr id="0" name=""/>
        <dsp:cNvSpPr/>
      </dsp:nvSpPr>
      <dsp:spPr>
        <a:xfrm>
          <a:off x="1372983" y="271850"/>
          <a:ext cx="2573446" cy="16341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0" i="0" kern="1200">
              <a:latin typeface="Calibri" panose="020F0502020204030204" pitchFamily="34" charset="0"/>
              <a:cs typeface="Calibri" panose="020F0502020204030204" pitchFamily="34" charset="0"/>
            </a:rPr>
            <a:t>SVM là một phương pháp tốt (phù hợp) đối với những bài toan</a:t>
          </a:r>
          <a:r>
            <a:rPr lang="en-US" sz="1600" kern="120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kern="1200">
              <a:latin typeface="Calibri" panose="020F0502020204030204" pitchFamily="34" charset="0"/>
              <a:cs typeface="Calibri" panose="020F0502020204030204" pitchFamily="34" charset="0"/>
            </a:rPr>
            <a:t>phân lớp có không gian rất nhiều chiều (các đối tượng cần</a:t>
          </a:r>
          <a:r>
            <a:rPr lang="en-US" sz="1600" kern="120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kern="1200">
              <a:latin typeface="Calibri" panose="020F0502020204030204" pitchFamily="34" charset="0"/>
              <a:cs typeface="Calibri" panose="020F0502020204030204" pitchFamily="34" charset="0"/>
            </a:rPr>
            <a:t>phân lớp được biểu diễn bởi một tập rất lớn các thuộc tính)</a:t>
          </a:r>
          <a:r>
            <a:rPr lang="vi-VN" sz="1600" kern="120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endParaRPr lang="en-US" sz="16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420845" y="319712"/>
        <a:ext cx="2477722" cy="1538414"/>
      </dsp:txXfrm>
    </dsp:sp>
    <dsp:sp modelId="{0FBD202D-7EBF-4889-8F05-1DD8940AA7DC}">
      <dsp:nvSpPr>
        <dsp:cNvPr id="0" name=""/>
        <dsp:cNvSpPr/>
      </dsp:nvSpPr>
      <dsp:spPr>
        <a:xfrm>
          <a:off x="4232368" y="209"/>
          <a:ext cx="2573446" cy="16341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DC2F2-F278-4F4B-ADEF-FCBFE813A0EB}">
      <dsp:nvSpPr>
        <dsp:cNvPr id="0" name=""/>
        <dsp:cNvSpPr/>
      </dsp:nvSpPr>
      <dsp:spPr>
        <a:xfrm>
          <a:off x="4518307" y="271850"/>
          <a:ext cx="2573446" cy="16341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Phương pháp học máy SVM (support vector machine) được sử dụng rộng rãi để giải các bài toán phân loại nhị phân trong lĩnh vực sinh học tính toán. </a:t>
          </a:r>
        </a:p>
      </dsp:txBody>
      <dsp:txXfrm>
        <a:off x="4566169" y="319712"/>
        <a:ext cx="2477722" cy="1538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1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E8CDB4-EE46-494A-926E-C33D27F26F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4052" y="794133"/>
            <a:ext cx="8635896" cy="368184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65766C2-FC6B-401B-935E-0F6EEEEA02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052" y="84407"/>
            <a:ext cx="8635896" cy="327074"/>
          </a:xfrm>
          <a:prstGeom prst="rect">
            <a:avLst/>
          </a:prstGeom>
        </p:spPr>
        <p:txBody>
          <a:bodyPr/>
          <a:lstStyle>
            <a:lvl1pPr>
              <a:defRPr sz="21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1:……………………………………..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77798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43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34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11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1" r:id="rId2"/>
    <p:sldLayoutId id="2147483650" r:id="rId3"/>
    <p:sldLayoutId id="214748364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93/nar/gkaa85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A617848-26F9-49B1-B121-9C342D358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18" y="203568"/>
            <a:ext cx="2380775" cy="865137"/>
          </a:xfrm>
          <a:prstGeom prst="rect">
            <a:avLst/>
          </a:prstGeom>
        </p:spPr>
      </p:pic>
      <p:sp>
        <p:nvSpPr>
          <p:cNvPr id="5" name="Title 7">
            <a:extLst>
              <a:ext uri="{FF2B5EF4-FFF2-40B4-BE49-F238E27FC236}">
                <a16:creationId xmlns:a16="http://schemas.microsoft.com/office/drawing/2014/main" id="{6393A6E3-25F7-49CB-953B-FE930DF389C9}"/>
              </a:ext>
            </a:extLst>
          </p:cNvPr>
          <p:cNvSpPr txBox="1">
            <a:spLocks/>
          </p:cNvSpPr>
          <p:nvPr/>
        </p:nvSpPr>
        <p:spPr>
          <a:xfrm>
            <a:off x="352835" y="1308089"/>
            <a:ext cx="6188906" cy="6365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err="1"/>
              <a:t>Dự</a:t>
            </a:r>
            <a:r>
              <a:rPr lang="en-US" sz="4000"/>
              <a:t> </a:t>
            </a:r>
            <a:r>
              <a:rPr lang="en-US" sz="4000" err="1"/>
              <a:t>đoán</a:t>
            </a:r>
            <a:r>
              <a:rPr lang="en-US" sz="4000"/>
              <a:t> anti-CRISPR protein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863D4FE-8D3E-4518-9754-ACDB3B462FD6}"/>
              </a:ext>
            </a:extLst>
          </p:cNvPr>
          <p:cNvSpPr txBox="1"/>
          <p:nvPr/>
        </p:nvSpPr>
        <p:spPr>
          <a:xfrm>
            <a:off x="521647" y="3101004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Nhóm</a:t>
            </a:r>
            <a:r>
              <a:rPr lang="en-US" sz="18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sinh</a:t>
            </a:r>
            <a:r>
              <a:rPr lang="en-US" sz="18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viên</a:t>
            </a:r>
            <a:r>
              <a:rPr lang="en-US" sz="18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r>
              <a:rPr lang="en-US" sz="18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Lê </a:t>
            </a:r>
            <a:r>
              <a:rPr lang="en-US" sz="180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Hải</a:t>
            </a:r>
            <a:r>
              <a:rPr lang="en-US" sz="18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Quân</a:t>
            </a:r>
            <a:r>
              <a:rPr lang="en-US" sz="18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20173316</a:t>
            </a:r>
          </a:p>
          <a:p>
            <a:r>
              <a:rPr lang="en-US" sz="180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Nguyên</a:t>
            </a:r>
            <a:r>
              <a:rPr lang="en-US" sz="18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Hữu</a:t>
            </a:r>
            <a:r>
              <a:rPr lang="en-US" sz="18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Dũng</a:t>
            </a:r>
            <a:r>
              <a:rPr lang="en-US" sz="18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20173048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8104D80-DE57-46B0-B9AC-EFC7D5E0CC65}"/>
              </a:ext>
            </a:extLst>
          </p:cNvPr>
          <p:cNvSpPr txBox="1"/>
          <p:nvPr/>
        </p:nvSpPr>
        <p:spPr>
          <a:xfrm>
            <a:off x="5221855" y="2452484"/>
            <a:ext cx="3247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err="1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Giảng</a:t>
            </a:r>
            <a:r>
              <a:rPr lang="en-US" sz="2100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100" err="1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viên</a:t>
            </a:r>
            <a:r>
              <a:rPr lang="en-US" sz="2100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100" err="1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hướng</a:t>
            </a:r>
            <a:r>
              <a:rPr lang="en-US" sz="2100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100" err="1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dẫn</a:t>
            </a:r>
            <a:r>
              <a:rPr lang="en-US" sz="2100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 :  </a:t>
            </a:r>
          </a:p>
          <a:p>
            <a:r>
              <a:rPr lang="en-US" sz="2100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TS. </a:t>
            </a:r>
            <a:r>
              <a:rPr lang="en-US" sz="2100" err="1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Nguyễn</a:t>
            </a:r>
            <a:r>
              <a:rPr lang="en-US" sz="2100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100" err="1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Hồng</a:t>
            </a:r>
            <a:r>
              <a:rPr lang="en-US" sz="2100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 Quang</a:t>
            </a:r>
            <a:endParaRPr lang="en-US" sz="2100">
              <a:solidFill>
                <a:srgbClr val="FF0000"/>
              </a:solidFill>
              <a:latin typeface="Lato" panose="020F0502020204030203"/>
            </a:endParaRPr>
          </a:p>
        </p:txBody>
      </p:sp>
    </p:spTree>
    <p:extLst>
      <p:ext uri="{BB962C8B-B14F-4D97-AF65-F5344CB8AC3E}">
        <p14:creationId xmlns:p14="http://schemas.microsoft.com/office/powerpoint/2010/main" val="395385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273628"/>
            <a:ext cx="2971546" cy="338727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8.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Hướng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phát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triển</a:t>
            </a:r>
            <a:endParaRPr lang="en-US" sz="2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11576" y="491355"/>
            <a:ext cx="515604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126517" cy="111062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4495" y="-190253"/>
            <a:ext cx="1370729" cy="103274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990350" y="316610"/>
            <a:ext cx="484026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878DED9F-09C1-4FB0-A304-A22F0450CF4A}"/>
              </a:ext>
            </a:extLst>
          </p:cNvPr>
          <p:cNvSpPr txBox="1">
            <a:spLocks/>
          </p:cNvSpPr>
          <p:nvPr/>
        </p:nvSpPr>
        <p:spPr>
          <a:xfrm>
            <a:off x="3314701" y="1175874"/>
            <a:ext cx="5346699" cy="3653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 defTabSz="914400"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b="0" err="1"/>
              <a:t>Áp</a:t>
            </a:r>
            <a:r>
              <a:rPr lang="en-US" sz="1800" b="0"/>
              <a:t> </a:t>
            </a:r>
            <a:r>
              <a:rPr lang="en-US" sz="1800" b="0" err="1"/>
              <a:t>dụng</a:t>
            </a:r>
            <a:r>
              <a:rPr lang="en-US" sz="1800" b="0"/>
              <a:t> </a:t>
            </a:r>
            <a:r>
              <a:rPr lang="en-US" sz="1800" b="0" err="1"/>
              <a:t>các</a:t>
            </a:r>
            <a:r>
              <a:rPr lang="en-US" sz="1800" b="0"/>
              <a:t> </a:t>
            </a:r>
            <a:r>
              <a:rPr lang="en-US" sz="1800" b="0" err="1"/>
              <a:t>mô</a:t>
            </a:r>
            <a:r>
              <a:rPr lang="en-US" sz="1800" b="0"/>
              <a:t> </a:t>
            </a:r>
            <a:r>
              <a:rPr lang="en-US" sz="1800" b="0" err="1"/>
              <a:t>hình</a:t>
            </a:r>
            <a:r>
              <a:rPr lang="en-US" sz="1800" b="0"/>
              <a:t> </a:t>
            </a:r>
            <a:r>
              <a:rPr lang="en-US" sz="1800" b="0" err="1"/>
              <a:t>học</a:t>
            </a:r>
            <a:r>
              <a:rPr lang="en-US" sz="1800" b="0"/>
              <a:t> CNN, DNN, RNN </a:t>
            </a:r>
            <a:r>
              <a:rPr lang="en-US" sz="1800" b="0" err="1"/>
              <a:t>để</a:t>
            </a:r>
            <a:r>
              <a:rPr lang="en-US" sz="1800" b="0"/>
              <a:t> </a:t>
            </a:r>
            <a:r>
              <a:rPr lang="en-US" sz="1800" b="0" err="1"/>
              <a:t>có</a:t>
            </a:r>
            <a:r>
              <a:rPr lang="en-US" sz="1800" b="0"/>
              <a:t> </a:t>
            </a:r>
            <a:r>
              <a:rPr lang="en-US" sz="1800" b="0" err="1"/>
              <a:t>các</a:t>
            </a:r>
            <a:r>
              <a:rPr lang="en-US" sz="1800" b="0"/>
              <a:t> </a:t>
            </a:r>
            <a:r>
              <a:rPr lang="en-US" sz="1800" b="0" err="1"/>
              <a:t>kết</a:t>
            </a:r>
            <a:r>
              <a:rPr lang="en-US" sz="1800" b="0"/>
              <a:t> </a:t>
            </a:r>
            <a:r>
              <a:rPr lang="en-US" sz="1800" b="0" err="1"/>
              <a:t>quả</a:t>
            </a:r>
            <a:r>
              <a:rPr lang="en-US" sz="1800" b="0"/>
              <a:t> </a:t>
            </a:r>
            <a:r>
              <a:rPr lang="en-US" sz="1800" b="0" err="1"/>
              <a:t>tốt</a:t>
            </a:r>
            <a:r>
              <a:rPr lang="en-US" sz="1800" b="0"/>
              <a:t> </a:t>
            </a:r>
            <a:r>
              <a:rPr lang="en-US" sz="1800" b="0" err="1"/>
              <a:t>hơn</a:t>
            </a:r>
            <a:endParaRPr lang="en-US" sz="1800" b="0"/>
          </a:p>
          <a:p>
            <a:pPr marL="285750" indent="-228600" defTabSz="914400"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endParaRPr lang="en-US" sz="1800" b="0"/>
          </a:p>
          <a:p>
            <a:pPr marL="285750" indent="-228600" defTabSz="914400"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b="0" err="1"/>
              <a:t>Mã</a:t>
            </a:r>
            <a:r>
              <a:rPr lang="en-US" sz="1800" b="0"/>
              <a:t> </a:t>
            </a:r>
            <a:r>
              <a:rPr lang="en-US" sz="1800" b="0" err="1"/>
              <a:t>hóa</a:t>
            </a:r>
            <a:r>
              <a:rPr lang="en-US" sz="1800" b="0"/>
              <a:t> </a:t>
            </a:r>
            <a:r>
              <a:rPr lang="en-US" sz="1800" b="0" err="1"/>
              <a:t>các</a:t>
            </a:r>
            <a:r>
              <a:rPr lang="en-US" sz="1800" b="0"/>
              <a:t> </a:t>
            </a:r>
            <a:r>
              <a:rPr lang="en-US" sz="1800" b="0" err="1"/>
              <a:t>tính</a:t>
            </a:r>
            <a:r>
              <a:rPr lang="en-US" sz="1800" b="0"/>
              <a:t> </a:t>
            </a:r>
            <a:r>
              <a:rPr lang="en-US" sz="1800" b="0" err="1"/>
              <a:t>năng</a:t>
            </a:r>
            <a:r>
              <a:rPr lang="en-US" sz="1800" b="0"/>
              <a:t> </a:t>
            </a:r>
            <a:r>
              <a:rPr lang="en-US" sz="1800" b="0" err="1"/>
              <a:t>không</a:t>
            </a:r>
            <a:r>
              <a:rPr lang="en-US" sz="1800" b="0"/>
              <a:t> </a:t>
            </a:r>
            <a:r>
              <a:rPr lang="en-US" sz="1800" b="0" err="1"/>
              <a:t>chỉ</a:t>
            </a:r>
            <a:r>
              <a:rPr lang="en-US" sz="1800" b="0"/>
              <a:t> </a:t>
            </a:r>
            <a:r>
              <a:rPr lang="en-US" sz="1800" b="0" err="1"/>
              <a:t>dựa</a:t>
            </a:r>
            <a:r>
              <a:rPr lang="en-US" sz="1800" b="0"/>
              <a:t> </a:t>
            </a:r>
            <a:r>
              <a:rPr lang="en-US" sz="1800" b="0" err="1"/>
              <a:t>trên</a:t>
            </a:r>
            <a:r>
              <a:rPr lang="en-US" sz="1800" b="0"/>
              <a:t> </a:t>
            </a:r>
            <a:r>
              <a:rPr lang="en-US" sz="1800" b="0" err="1"/>
              <a:t>đặc</a:t>
            </a:r>
            <a:r>
              <a:rPr lang="en-US" sz="1800" b="0"/>
              <a:t> </a:t>
            </a:r>
            <a:r>
              <a:rPr lang="en-US" sz="1800" b="0" err="1"/>
              <a:t>điểm</a:t>
            </a:r>
            <a:r>
              <a:rPr lang="en-US" sz="1800" b="0"/>
              <a:t> </a:t>
            </a:r>
            <a:r>
              <a:rPr lang="en-US" sz="1800" b="0" err="1"/>
              <a:t>trình</a:t>
            </a:r>
            <a:r>
              <a:rPr lang="en-US" sz="1800" b="0"/>
              <a:t> </a:t>
            </a:r>
            <a:r>
              <a:rPr lang="en-US" sz="1800" b="0" err="1"/>
              <a:t>tự</a:t>
            </a:r>
            <a:r>
              <a:rPr lang="en-US" sz="1800" b="0"/>
              <a:t> </a:t>
            </a:r>
            <a:r>
              <a:rPr lang="en-US" sz="1800" b="0" err="1"/>
              <a:t>mà</a:t>
            </a:r>
            <a:r>
              <a:rPr lang="en-US" sz="1800" b="0"/>
              <a:t> </a:t>
            </a:r>
            <a:r>
              <a:rPr lang="en-US" sz="1800" b="0" err="1"/>
              <a:t>còn</a:t>
            </a:r>
            <a:r>
              <a:rPr lang="en-US" sz="1800" b="0"/>
              <a:t> </a:t>
            </a:r>
            <a:r>
              <a:rPr lang="en-US" sz="1800" b="0" err="1"/>
              <a:t>cần</a:t>
            </a:r>
            <a:r>
              <a:rPr lang="en-US" sz="1800" b="0"/>
              <a:t> </a:t>
            </a:r>
            <a:r>
              <a:rPr lang="en-US" sz="1800" b="0" err="1"/>
              <a:t>kết</a:t>
            </a:r>
            <a:r>
              <a:rPr lang="en-US" sz="1800" b="0"/>
              <a:t> </a:t>
            </a:r>
            <a:r>
              <a:rPr lang="en-US" sz="1800" b="0" err="1"/>
              <a:t>hợp</a:t>
            </a:r>
            <a:r>
              <a:rPr lang="en-US" sz="1800" b="0"/>
              <a:t> </a:t>
            </a:r>
            <a:r>
              <a:rPr lang="en-US" sz="1800" b="0" err="1"/>
              <a:t>nhiều</a:t>
            </a:r>
            <a:r>
              <a:rPr lang="en-US" sz="1800" b="0"/>
              <a:t> </a:t>
            </a:r>
            <a:r>
              <a:rPr lang="en-US" sz="1800" b="0" err="1"/>
              <a:t>tính</a:t>
            </a:r>
            <a:r>
              <a:rPr lang="en-US" sz="1800" b="0"/>
              <a:t> </a:t>
            </a:r>
            <a:r>
              <a:rPr lang="en-US" sz="1800" b="0" err="1"/>
              <a:t>năng</a:t>
            </a:r>
            <a:r>
              <a:rPr lang="en-US" sz="1800" b="0"/>
              <a:t> </a:t>
            </a:r>
            <a:r>
              <a:rPr lang="en-US" sz="1800" b="0" err="1"/>
              <a:t>tiến</a:t>
            </a:r>
            <a:r>
              <a:rPr lang="en-US" sz="1800" b="0"/>
              <a:t> </a:t>
            </a:r>
            <a:r>
              <a:rPr lang="en-US" sz="1800" b="0" err="1"/>
              <a:t>hóa</a:t>
            </a:r>
            <a:r>
              <a:rPr lang="en-US" sz="1800" b="0"/>
              <a:t>, </a:t>
            </a:r>
            <a:r>
              <a:rPr lang="en-US" sz="1800" b="0" err="1"/>
              <a:t>thứ</a:t>
            </a:r>
            <a:r>
              <a:rPr lang="en-US" sz="1800" b="0"/>
              <a:t> </a:t>
            </a:r>
            <a:r>
              <a:rPr lang="en-US" sz="1800" b="0" err="1"/>
              <a:t>tự</a:t>
            </a:r>
            <a:r>
              <a:rPr lang="en-US" sz="1800" b="0"/>
              <a:t> </a:t>
            </a:r>
            <a:r>
              <a:rPr lang="en-US" sz="1800" b="0" err="1"/>
              <a:t>axit</a:t>
            </a:r>
            <a:r>
              <a:rPr lang="en-US" sz="1800" b="0"/>
              <a:t> amin, </a:t>
            </a:r>
            <a:r>
              <a:rPr lang="en-US" sz="1800" b="0" err="1"/>
              <a:t>tương</a:t>
            </a:r>
            <a:r>
              <a:rPr lang="en-US" sz="1800" b="0"/>
              <a:t> </a:t>
            </a:r>
            <a:r>
              <a:rPr lang="en-US" sz="1800" b="0" err="1"/>
              <a:t>tác</a:t>
            </a:r>
            <a:r>
              <a:rPr lang="en-US" sz="1800" b="0"/>
              <a:t> </a:t>
            </a:r>
            <a:r>
              <a:rPr lang="en-US" sz="1800" b="0" err="1"/>
              <a:t>giữa</a:t>
            </a:r>
            <a:r>
              <a:rPr lang="en-US" sz="1800" b="0"/>
              <a:t> protein </a:t>
            </a:r>
            <a:r>
              <a:rPr lang="en-US" sz="1800" b="0" err="1"/>
              <a:t>với</a:t>
            </a:r>
            <a:r>
              <a:rPr lang="en-US" sz="1800" b="0"/>
              <a:t> protein,…</a:t>
            </a:r>
          </a:p>
          <a:p>
            <a:pPr marL="285750" indent="-228600" defTabSz="914400"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endParaRPr lang="en-US" sz="1800" b="0"/>
          </a:p>
          <a:p>
            <a:pPr marL="285750" indent="-228600" defTabSz="914400"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b="0" err="1"/>
              <a:t>Để</a:t>
            </a:r>
            <a:r>
              <a:rPr lang="en-US" sz="1800" b="0"/>
              <a:t> </a:t>
            </a:r>
            <a:r>
              <a:rPr lang="en-US" sz="1800" b="0" err="1"/>
              <a:t>đảm</a:t>
            </a:r>
            <a:r>
              <a:rPr lang="en-US" sz="1800" b="0"/>
              <a:t> </a:t>
            </a:r>
            <a:r>
              <a:rPr lang="en-US" sz="1800" b="0" err="1"/>
              <a:t>bảo</a:t>
            </a:r>
            <a:r>
              <a:rPr lang="en-US" sz="1800" b="0"/>
              <a:t> </a:t>
            </a:r>
            <a:r>
              <a:rPr lang="en-US" sz="1800" b="0" err="1"/>
              <a:t>các</a:t>
            </a:r>
            <a:r>
              <a:rPr lang="en-US" sz="1800" b="0"/>
              <a:t> </a:t>
            </a:r>
            <a:r>
              <a:rPr lang="en-US" sz="1800" b="0" err="1"/>
              <a:t>dự</a:t>
            </a:r>
            <a:r>
              <a:rPr lang="en-US" sz="1800" b="0"/>
              <a:t> </a:t>
            </a:r>
            <a:r>
              <a:rPr lang="en-US" sz="1800" b="0" err="1"/>
              <a:t>đoán</a:t>
            </a:r>
            <a:r>
              <a:rPr lang="en-US" sz="1800" b="0"/>
              <a:t> </a:t>
            </a:r>
            <a:r>
              <a:rPr lang="en-US" sz="1800" b="0" err="1"/>
              <a:t>chính</a:t>
            </a:r>
            <a:r>
              <a:rPr lang="en-US" sz="1800" b="0"/>
              <a:t> </a:t>
            </a:r>
            <a:r>
              <a:rPr lang="en-US" sz="1800" b="0" err="1"/>
              <a:t>xác</a:t>
            </a:r>
            <a:r>
              <a:rPr lang="en-US" sz="1800" b="0"/>
              <a:t> </a:t>
            </a:r>
            <a:r>
              <a:rPr lang="en-US" sz="1800" b="0" err="1"/>
              <a:t>hơn</a:t>
            </a:r>
            <a:r>
              <a:rPr lang="en-US" sz="1800" b="0"/>
              <a:t> </a:t>
            </a:r>
            <a:r>
              <a:rPr lang="en-US" sz="1800" b="0" err="1"/>
              <a:t>cần</a:t>
            </a:r>
            <a:r>
              <a:rPr lang="en-US" sz="1800" b="0"/>
              <a:t> </a:t>
            </a:r>
            <a:r>
              <a:rPr lang="en-US" sz="1800" b="0" err="1"/>
              <a:t>kết</a:t>
            </a:r>
            <a:r>
              <a:rPr lang="en-US" sz="1800" b="0"/>
              <a:t> </a:t>
            </a:r>
            <a:r>
              <a:rPr lang="en-US" sz="1800" b="0" err="1"/>
              <a:t>hợp</a:t>
            </a:r>
            <a:r>
              <a:rPr lang="en-US" sz="1800" b="0"/>
              <a:t> </a:t>
            </a:r>
            <a:r>
              <a:rPr lang="en-US" sz="1800" b="0" err="1"/>
              <a:t>với</a:t>
            </a:r>
            <a:r>
              <a:rPr lang="en-US" sz="1800" b="0"/>
              <a:t> </a:t>
            </a:r>
            <a:r>
              <a:rPr lang="en-US" sz="1800" b="0" err="1"/>
              <a:t>thực</a:t>
            </a:r>
            <a:r>
              <a:rPr lang="en-US" sz="1800" b="0"/>
              <a:t> </a:t>
            </a:r>
            <a:r>
              <a:rPr lang="en-US" sz="1800" b="0" err="1"/>
              <a:t>nghiệm</a:t>
            </a:r>
            <a:r>
              <a:rPr lang="en-US" sz="1800" b="0"/>
              <a:t>.</a:t>
            </a:r>
          </a:p>
          <a:p>
            <a:pPr marL="285750" indent="-228600" defTabSz="914400"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endParaRPr lang="en-US" sz="1800" b="0"/>
          </a:p>
          <a:p>
            <a:pPr marL="285750" indent="-228600" defTabSz="914400"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b="0" err="1"/>
              <a:t>Tiếp</a:t>
            </a:r>
            <a:r>
              <a:rPr lang="en-US" sz="1800" b="0"/>
              <a:t> </a:t>
            </a:r>
            <a:r>
              <a:rPr lang="en-US" sz="1800" b="0" err="1"/>
              <a:t>tục</a:t>
            </a:r>
            <a:r>
              <a:rPr lang="en-US" sz="1800" b="0"/>
              <a:t> </a:t>
            </a:r>
            <a:r>
              <a:rPr lang="en-US" sz="1800" b="0" err="1"/>
              <a:t>bổ</a:t>
            </a:r>
            <a:r>
              <a:rPr lang="en-US" sz="1800" b="0"/>
              <a:t> sung </a:t>
            </a:r>
            <a:r>
              <a:rPr lang="en-US" sz="1800" b="0" err="1"/>
              <a:t>thêm</a:t>
            </a:r>
            <a:r>
              <a:rPr lang="en-US" sz="1800" b="0"/>
              <a:t> </a:t>
            </a:r>
            <a:r>
              <a:rPr lang="en-US" sz="1800" b="0" err="1"/>
              <a:t>nhiều</a:t>
            </a:r>
            <a:r>
              <a:rPr lang="en-US" sz="1800" b="0"/>
              <a:t> </a:t>
            </a:r>
            <a:r>
              <a:rPr lang="en-US" sz="1800" b="0" err="1"/>
              <a:t>dữ</a:t>
            </a:r>
            <a:r>
              <a:rPr lang="en-US" sz="1800" b="0"/>
              <a:t> </a:t>
            </a:r>
            <a:r>
              <a:rPr lang="en-US" sz="1800" b="0" err="1"/>
              <a:t>liệu</a:t>
            </a:r>
            <a:r>
              <a:rPr lang="en-US" sz="1800" b="0"/>
              <a:t> </a:t>
            </a:r>
            <a:r>
              <a:rPr lang="en-US" sz="1800" b="0" err="1"/>
              <a:t>chính</a:t>
            </a:r>
            <a:r>
              <a:rPr lang="en-US" sz="1800" b="0"/>
              <a:t> </a:t>
            </a:r>
            <a:r>
              <a:rPr lang="en-US" sz="1800" b="0" err="1"/>
              <a:t>xác</a:t>
            </a:r>
            <a:r>
              <a:rPr lang="en-US" sz="1800" b="0"/>
              <a:t> </a:t>
            </a:r>
            <a:r>
              <a:rPr lang="en-US" sz="1800" b="0" err="1"/>
              <a:t>hơn</a:t>
            </a:r>
            <a:r>
              <a:rPr lang="en-US" sz="1800" b="0"/>
              <a:t>.</a:t>
            </a:r>
          </a:p>
          <a:p>
            <a:pPr indent="-228600" defTabSz="914400"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endParaRPr lang="en-US" sz="1800" b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567" y="4586625"/>
            <a:ext cx="1120885" cy="5568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5472" y="4839857"/>
            <a:ext cx="611178" cy="303643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4667DC6-BC9D-4BF4-9751-CF077A2A43E3}"/>
              </a:ext>
            </a:extLst>
          </p:cNvPr>
          <p:cNvSpPr txBox="1">
            <a:spLocks/>
          </p:cNvSpPr>
          <p:nvPr/>
        </p:nvSpPr>
        <p:spPr>
          <a:xfrm>
            <a:off x="454363" y="1077057"/>
            <a:ext cx="8235273" cy="2989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914400">
              <a:buClrTx/>
              <a:buFont typeface="Arial" panose="020B0604020202020204" pitchFamily="34" charset="0"/>
              <a:buChar char="•"/>
            </a:pPr>
            <a:endParaRPr lang="en-US" sz="180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4685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3C8555D8-08F8-459E-ABCC-9C545287D333}"/>
              </a:ext>
            </a:extLst>
          </p:cNvPr>
          <p:cNvSpPr txBox="1">
            <a:spLocks/>
          </p:cNvSpPr>
          <p:nvPr/>
        </p:nvSpPr>
        <p:spPr>
          <a:xfrm>
            <a:off x="4317231" y="2118059"/>
            <a:ext cx="3852735" cy="7284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95499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id="{FD83EBE4-5B3F-4ED2-8772-5BB868B5A1DC}"/>
              </a:ext>
            </a:extLst>
          </p:cNvPr>
          <p:cNvCxnSpPr/>
          <p:nvPr/>
        </p:nvCxnSpPr>
        <p:spPr>
          <a:xfrm>
            <a:off x="2407298" y="162352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hỗ dành sẵn cho Nội dung 25">
            <a:extLst>
              <a:ext uri="{FF2B5EF4-FFF2-40B4-BE49-F238E27FC236}">
                <a16:creationId xmlns:a16="http://schemas.microsoft.com/office/drawing/2014/main" id="{58466F4D-35CB-4A36-8631-8DB47035F0F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/>
            </a:pPr>
            <a:r>
              <a:rPr lang="en-US" sz="2000" err="1">
                <a:cs typeface="Times New Roman" panose="02020603050405020304" pitchFamily="18" charset="0"/>
              </a:rPr>
              <a:t>Giới</a:t>
            </a:r>
            <a:r>
              <a:rPr lang="en-US" sz="2000">
                <a:cs typeface="Times New Roman" panose="02020603050405020304" pitchFamily="18" charset="0"/>
              </a:rPr>
              <a:t> </a:t>
            </a:r>
            <a:r>
              <a:rPr lang="en-US" sz="2000" err="1">
                <a:cs typeface="Times New Roman" panose="02020603050405020304" pitchFamily="18" charset="0"/>
              </a:rPr>
              <a:t>thiệu</a:t>
            </a:r>
            <a:r>
              <a:rPr lang="en-US" sz="2000">
                <a:cs typeface="Times New Roman" panose="02020603050405020304" pitchFamily="18" charset="0"/>
              </a:rPr>
              <a:t> </a:t>
            </a:r>
            <a:r>
              <a:rPr lang="en-US" sz="2000" err="1">
                <a:cs typeface="Times New Roman" panose="02020603050405020304" pitchFamily="18" charset="0"/>
              </a:rPr>
              <a:t>đề</a:t>
            </a:r>
            <a:r>
              <a:rPr lang="en-US" sz="2000">
                <a:cs typeface="Times New Roman" panose="02020603050405020304" pitchFamily="18" charset="0"/>
              </a:rPr>
              <a:t> </a:t>
            </a:r>
            <a:r>
              <a:rPr lang="en-US" sz="2000" err="1">
                <a:cs typeface="Times New Roman" panose="02020603050405020304" pitchFamily="18" charset="0"/>
              </a:rPr>
              <a:t>tài</a:t>
            </a:r>
            <a:endParaRPr lang="en-US" sz="2000">
              <a:cs typeface="Times New Roman" panose="02020603050405020304" pitchFamily="18" charset="0"/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2000" err="1">
                <a:cs typeface="Times New Roman" panose="02020603050405020304" pitchFamily="18" charset="0"/>
              </a:rPr>
              <a:t>Mô</a:t>
            </a:r>
            <a:r>
              <a:rPr lang="en-US" sz="2000">
                <a:cs typeface="Times New Roman" panose="02020603050405020304" pitchFamily="18" charset="0"/>
              </a:rPr>
              <a:t> </a:t>
            </a:r>
            <a:r>
              <a:rPr lang="en-US" sz="2000" err="1">
                <a:cs typeface="Times New Roman" panose="02020603050405020304" pitchFamily="18" charset="0"/>
              </a:rPr>
              <a:t>tả</a:t>
            </a:r>
            <a:r>
              <a:rPr lang="en-US" sz="2000">
                <a:cs typeface="Times New Roman" panose="02020603050405020304" pitchFamily="18" charset="0"/>
              </a:rPr>
              <a:t> </a:t>
            </a:r>
            <a:r>
              <a:rPr lang="en-US" sz="2000" err="1">
                <a:cs typeface="Times New Roman" panose="02020603050405020304" pitchFamily="18" charset="0"/>
              </a:rPr>
              <a:t>bài</a:t>
            </a:r>
            <a:r>
              <a:rPr lang="en-US" sz="2000">
                <a:cs typeface="Times New Roman" panose="02020603050405020304" pitchFamily="18" charset="0"/>
              </a:rPr>
              <a:t> </a:t>
            </a:r>
            <a:r>
              <a:rPr lang="en-US" sz="2000" err="1">
                <a:cs typeface="Times New Roman" panose="02020603050405020304" pitchFamily="18" charset="0"/>
              </a:rPr>
              <a:t>toán</a:t>
            </a:r>
            <a:endParaRPr lang="en-US" sz="2000">
              <a:cs typeface="Times New Roman" panose="02020603050405020304" pitchFamily="18" charset="0"/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Mô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tả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tập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dữ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liệu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sử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dụng</a:t>
            </a:r>
            <a:endParaRPr lang="en-US" sz="2000" kern="1200">
              <a:solidFill>
                <a:schemeClr val="tx1"/>
              </a:solidFill>
              <a:ea typeface="+mj-ea"/>
              <a:cs typeface="Times New Roman" panose="02020603050405020304" pitchFamily="18" charset="0"/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Tiền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xử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lý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dữ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liệu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err="1">
                <a:ea typeface="+mj-ea"/>
                <a:cs typeface="Times New Roman" panose="02020603050405020304" pitchFamily="18" charset="0"/>
              </a:rPr>
              <a:t>Đề</a:t>
            </a:r>
            <a:r>
              <a:rPr lang="en-US" sz="2000"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err="1">
                <a:ea typeface="+mj-ea"/>
                <a:cs typeface="Times New Roman" panose="02020603050405020304" pitchFamily="18" charset="0"/>
              </a:rPr>
              <a:t>xuất</a:t>
            </a:r>
            <a:r>
              <a:rPr lang="en-US" sz="2000"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err="1">
                <a:ea typeface="+mj-ea"/>
                <a:cs typeface="Times New Roman" panose="02020603050405020304" pitchFamily="18" charset="0"/>
              </a:rPr>
              <a:t>mô</a:t>
            </a:r>
            <a:r>
              <a:rPr lang="en-US" sz="2000"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err="1">
                <a:ea typeface="+mj-ea"/>
                <a:cs typeface="Times New Roman" panose="02020603050405020304" pitchFamily="18" charset="0"/>
              </a:rPr>
              <a:t>hình</a:t>
            </a:r>
            <a:endParaRPr lang="en-US" sz="2000">
              <a:ea typeface="+mj-ea"/>
              <a:cs typeface="Times New Roman" panose="02020603050405020304" pitchFamily="18" charset="0"/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Trích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chọn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đặc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trưng</a:t>
            </a:r>
            <a:endParaRPr lang="en-US" sz="2000" kern="1200">
              <a:solidFill>
                <a:schemeClr val="tx1"/>
              </a:solidFill>
              <a:ea typeface="+mj-ea"/>
              <a:cs typeface="Times New Roman" panose="02020603050405020304" pitchFamily="18" charset="0"/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2000" err="1">
                <a:ea typeface="+mj-ea"/>
                <a:cs typeface="Times New Roman" panose="02020603050405020304" pitchFamily="18" charset="0"/>
              </a:rPr>
              <a:t>Các</a:t>
            </a:r>
            <a:r>
              <a:rPr lang="en-US" sz="2000"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err="1">
                <a:ea typeface="+mj-ea"/>
                <a:cs typeface="Times New Roman" panose="02020603050405020304" pitchFamily="18" charset="0"/>
              </a:rPr>
              <a:t>đánh</a:t>
            </a:r>
            <a:r>
              <a:rPr lang="en-US" sz="2000"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err="1">
                <a:ea typeface="+mj-ea"/>
                <a:cs typeface="Times New Roman" panose="02020603050405020304" pitchFamily="18" charset="0"/>
              </a:rPr>
              <a:t>giá</a:t>
            </a:r>
            <a:endParaRPr lang="en-US" sz="2000">
              <a:ea typeface="+mj-ea"/>
              <a:cs typeface="Times New Roman" panose="02020603050405020304" pitchFamily="18" charset="0"/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Hướng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phát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triển</a:t>
            </a:r>
            <a:endParaRPr lang="en-US" sz="2000" kern="1200">
              <a:solidFill>
                <a:schemeClr val="tx1"/>
              </a:solidFill>
              <a:ea typeface="+mj-ea"/>
              <a:cs typeface="Times New Roman" panose="02020603050405020304" pitchFamily="18" charset="0"/>
            </a:endParaRPr>
          </a:p>
          <a:p>
            <a:pPr marL="385763" indent="-385763">
              <a:buFont typeface="+mj-lt"/>
              <a:buAutoNum type="arabicPeriod"/>
            </a:pPr>
            <a:endParaRPr lang="en-US" sz="20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3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Giới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thiệu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đề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tài</a:t>
            </a:r>
            <a:endParaRPr lang="en-US" sz="2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53F9F-1567-4137-BBEC-7DB1E364FB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3029" y="940019"/>
            <a:ext cx="4128193" cy="3962181"/>
          </a:xfrm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US" sz="1800"/>
          </a:p>
          <a:p>
            <a:pPr defTabSz="914400"/>
            <a:r>
              <a:rPr lang="en-US" sz="1800" b="0" i="0" err="1">
                <a:effectLst/>
              </a:rPr>
              <a:t>Hệ</a:t>
            </a:r>
            <a:r>
              <a:rPr lang="en-US" sz="1800" b="0" i="0">
                <a:effectLst/>
              </a:rPr>
              <a:t> </a:t>
            </a:r>
            <a:r>
              <a:rPr lang="en-US" sz="1800" b="0" i="0" err="1">
                <a:effectLst/>
              </a:rPr>
              <a:t>thống</a:t>
            </a:r>
            <a:r>
              <a:rPr lang="en-US" sz="1800" b="0" i="0">
                <a:effectLst/>
              </a:rPr>
              <a:t> CRISPR-Cas9 </a:t>
            </a:r>
            <a:r>
              <a:rPr lang="en-US" sz="1800" b="0" i="0" err="1">
                <a:effectLst/>
              </a:rPr>
              <a:t>đã</a:t>
            </a:r>
            <a:r>
              <a:rPr lang="en-US" sz="1800" b="0" i="0">
                <a:effectLst/>
              </a:rPr>
              <a:t> </a:t>
            </a:r>
            <a:r>
              <a:rPr lang="en-US" sz="1800" b="0" i="0" err="1">
                <a:effectLst/>
              </a:rPr>
              <a:t>được</a:t>
            </a:r>
            <a:r>
              <a:rPr lang="en-US" sz="1800" b="0" i="0">
                <a:effectLst/>
              </a:rPr>
              <a:t> </a:t>
            </a:r>
            <a:r>
              <a:rPr lang="en-US" sz="1800" b="0" i="0" err="1">
                <a:effectLst/>
              </a:rPr>
              <a:t>sử</a:t>
            </a:r>
            <a:r>
              <a:rPr lang="en-US" sz="1800" b="0" i="0">
                <a:effectLst/>
              </a:rPr>
              <a:t> </a:t>
            </a:r>
            <a:r>
              <a:rPr lang="en-US" sz="1800" b="0" i="0" err="1">
                <a:effectLst/>
              </a:rPr>
              <a:t>dụng</a:t>
            </a:r>
            <a:r>
              <a:rPr lang="en-US" sz="1800" b="0" i="0">
                <a:effectLst/>
              </a:rPr>
              <a:t> </a:t>
            </a:r>
            <a:r>
              <a:rPr lang="en-US" sz="1800" b="0" i="0" err="1">
                <a:effectLst/>
              </a:rPr>
              <a:t>làm</a:t>
            </a:r>
            <a:r>
              <a:rPr lang="en-US" sz="1800" b="0" i="0">
                <a:effectLst/>
              </a:rPr>
              <a:t> </a:t>
            </a:r>
            <a:r>
              <a:rPr lang="en-US" sz="1800" b="0" i="0" err="1">
                <a:effectLst/>
              </a:rPr>
              <a:t>công</a:t>
            </a:r>
            <a:r>
              <a:rPr lang="en-US" sz="1800" b="0" i="0">
                <a:effectLst/>
              </a:rPr>
              <a:t> </a:t>
            </a:r>
            <a:r>
              <a:rPr lang="en-US" sz="1800" b="0" i="0" err="1">
                <a:effectLst/>
              </a:rPr>
              <a:t>cụ</a:t>
            </a:r>
            <a:r>
              <a:rPr lang="en-US" sz="1800" b="0" i="0">
                <a:effectLst/>
              </a:rPr>
              <a:t> </a:t>
            </a:r>
            <a:r>
              <a:rPr lang="en-US" sz="1800" b="0" i="0" err="1">
                <a:effectLst/>
              </a:rPr>
              <a:t>chỉnh</a:t>
            </a:r>
            <a:r>
              <a:rPr lang="en-US" sz="1800" b="0" i="0">
                <a:effectLst/>
              </a:rPr>
              <a:t> </a:t>
            </a:r>
            <a:r>
              <a:rPr lang="en-US" sz="1800" b="0" i="0" err="1">
                <a:effectLst/>
              </a:rPr>
              <a:t>sửa</a:t>
            </a:r>
            <a:r>
              <a:rPr lang="en-US" sz="1800" b="0" i="0">
                <a:effectLst/>
              </a:rPr>
              <a:t> DNA </a:t>
            </a:r>
            <a:r>
              <a:rPr lang="en-US" sz="1800" b="0" i="0" err="1">
                <a:effectLst/>
              </a:rPr>
              <a:t>hoặc</a:t>
            </a:r>
            <a:r>
              <a:rPr lang="en-US" sz="1800" b="0" i="0">
                <a:effectLst/>
              </a:rPr>
              <a:t> RNA </a:t>
            </a:r>
            <a:r>
              <a:rPr lang="en-US" sz="1800" b="0" i="0" err="1">
                <a:effectLst/>
              </a:rPr>
              <a:t>trong</a:t>
            </a:r>
            <a:r>
              <a:rPr lang="en-US" sz="1800" b="0" i="0">
                <a:effectLst/>
              </a:rPr>
              <a:t> </a:t>
            </a:r>
            <a:r>
              <a:rPr lang="en-US" sz="1800" b="0" i="0" err="1">
                <a:effectLst/>
              </a:rPr>
              <a:t>công</a:t>
            </a:r>
            <a:r>
              <a:rPr lang="en-US" sz="1800" b="0" i="0">
                <a:effectLst/>
              </a:rPr>
              <a:t> </a:t>
            </a:r>
            <a:r>
              <a:rPr lang="en-US" sz="1800" b="0" i="0" err="1">
                <a:effectLst/>
              </a:rPr>
              <a:t>nghệ</a:t>
            </a:r>
            <a:r>
              <a:rPr lang="en-US" sz="1800" b="0" i="0">
                <a:effectLst/>
              </a:rPr>
              <a:t> </a:t>
            </a:r>
            <a:r>
              <a:rPr lang="en-US" sz="1800" b="0" i="0" err="1">
                <a:effectLst/>
              </a:rPr>
              <a:t>sinh</a:t>
            </a:r>
            <a:r>
              <a:rPr lang="en-US" sz="1800" b="0" i="0">
                <a:effectLst/>
              </a:rPr>
              <a:t> </a:t>
            </a:r>
            <a:r>
              <a:rPr lang="en-US" sz="1800" b="0" i="0" err="1">
                <a:effectLst/>
              </a:rPr>
              <a:t>học</a:t>
            </a:r>
            <a:r>
              <a:rPr lang="en-US" sz="1800" b="0" i="0">
                <a:effectLst/>
              </a:rPr>
              <a:t>, </a:t>
            </a:r>
            <a:r>
              <a:rPr lang="en-US" sz="1800" b="0" i="0" err="1">
                <a:effectLst/>
              </a:rPr>
              <a:t>chẩn</a:t>
            </a:r>
            <a:r>
              <a:rPr lang="en-US" sz="1800" b="0" i="0">
                <a:effectLst/>
              </a:rPr>
              <a:t> </a:t>
            </a:r>
            <a:r>
              <a:rPr lang="en-US" sz="1800" b="0" i="0" err="1">
                <a:effectLst/>
              </a:rPr>
              <a:t>đoán</a:t>
            </a:r>
            <a:r>
              <a:rPr lang="en-US" sz="1800" b="0" i="0">
                <a:effectLst/>
              </a:rPr>
              <a:t>, y </a:t>
            </a:r>
            <a:r>
              <a:rPr lang="en-US" sz="1800" b="0" i="0" err="1">
                <a:effectLst/>
              </a:rPr>
              <a:t>học</a:t>
            </a:r>
            <a:r>
              <a:rPr lang="en-US" sz="1800" b="0" i="0">
                <a:effectLst/>
              </a:rPr>
              <a:t>, </a:t>
            </a:r>
            <a:r>
              <a:rPr lang="en-US" sz="1800" b="0" i="0" err="1">
                <a:effectLst/>
              </a:rPr>
              <a:t>nông</a:t>
            </a:r>
            <a:r>
              <a:rPr lang="en-US" sz="1800" b="0" i="0">
                <a:effectLst/>
              </a:rPr>
              <a:t> </a:t>
            </a:r>
            <a:r>
              <a:rPr lang="en-US" sz="1800" b="0" i="0" err="1">
                <a:effectLst/>
              </a:rPr>
              <a:t>nghiệp</a:t>
            </a:r>
            <a:r>
              <a:rPr lang="en-US" sz="1800" b="0" i="0">
                <a:effectLst/>
              </a:rPr>
              <a:t>.</a:t>
            </a:r>
          </a:p>
          <a:p>
            <a:pPr defTabSz="914400"/>
            <a:r>
              <a:rPr lang="en-US" sz="1800" err="1"/>
              <a:t>Bộ</a:t>
            </a:r>
            <a:r>
              <a:rPr lang="en-US" sz="1800"/>
              <a:t> CRISPR </a:t>
            </a:r>
            <a:r>
              <a:rPr lang="en-US" sz="1800" err="1"/>
              <a:t>gồm</a:t>
            </a:r>
            <a:r>
              <a:rPr lang="en-US" sz="1800"/>
              <a:t> 3 </a:t>
            </a:r>
            <a:r>
              <a:rPr lang="en-US" sz="1800" err="1"/>
              <a:t>thành</a:t>
            </a:r>
            <a:r>
              <a:rPr lang="en-US" sz="1800"/>
              <a:t> </a:t>
            </a:r>
            <a:r>
              <a:rPr lang="en-US" sz="1800" err="1"/>
              <a:t>phần</a:t>
            </a:r>
            <a:r>
              <a:rPr lang="en-US" sz="1800"/>
              <a:t>: </a:t>
            </a:r>
            <a:r>
              <a:rPr lang="en-US" sz="1800" err="1"/>
              <a:t>Một</a:t>
            </a:r>
            <a:r>
              <a:rPr lang="en-US" sz="1800"/>
              <a:t> </a:t>
            </a:r>
            <a:r>
              <a:rPr lang="en-US" sz="1800" err="1"/>
              <a:t>bộ</a:t>
            </a:r>
            <a:r>
              <a:rPr lang="en-US" sz="1800"/>
              <a:t> </a:t>
            </a:r>
            <a:r>
              <a:rPr lang="en-US" sz="1800" err="1"/>
              <a:t>mã</a:t>
            </a:r>
            <a:r>
              <a:rPr lang="en-US" sz="1800"/>
              <a:t> RNA </a:t>
            </a:r>
            <a:r>
              <a:rPr lang="en-US" sz="1800" err="1"/>
              <a:t>dẫn</a:t>
            </a:r>
            <a:r>
              <a:rPr lang="en-US" sz="1800"/>
              <a:t> </a:t>
            </a:r>
            <a:r>
              <a:rPr lang="en-US" sz="1800" err="1"/>
              <a:t>đường</a:t>
            </a:r>
            <a:r>
              <a:rPr lang="en-US" sz="1800"/>
              <a:t>; </a:t>
            </a:r>
            <a:r>
              <a:rPr lang="en-US" sz="1800" err="1"/>
              <a:t>một</a:t>
            </a:r>
            <a:r>
              <a:rPr lang="en-US" sz="1800"/>
              <a:t> enzyme Cas9; </a:t>
            </a:r>
            <a:r>
              <a:rPr lang="en-US" sz="1800" err="1"/>
              <a:t>và</a:t>
            </a:r>
            <a:r>
              <a:rPr lang="en-US" sz="1800"/>
              <a:t> </a:t>
            </a:r>
            <a:r>
              <a:rPr lang="en-US" sz="1800" err="1"/>
              <a:t>một</a:t>
            </a:r>
            <a:r>
              <a:rPr lang="en-US" sz="1800"/>
              <a:t> </a:t>
            </a:r>
            <a:r>
              <a:rPr lang="en-US" sz="1800" err="1"/>
              <a:t>đoạn</a:t>
            </a:r>
            <a:r>
              <a:rPr lang="en-US" sz="1800"/>
              <a:t> gen </a:t>
            </a:r>
            <a:r>
              <a:rPr lang="en-US" sz="1800" err="1"/>
              <a:t>mẫu</a:t>
            </a:r>
            <a:r>
              <a:rPr lang="en-US" sz="1800"/>
              <a:t> </a:t>
            </a:r>
            <a:r>
              <a:rPr lang="en-US" sz="1800" err="1"/>
              <a:t>cần</a:t>
            </a:r>
            <a:r>
              <a:rPr lang="en-US" sz="1800"/>
              <a:t> </a:t>
            </a:r>
            <a:r>
              <a:rPr lang="en-US" sz="1800" err="1"/>
              <a:t>thay</a:t>
            </a:r>
            <a:r>
              <a:rPr lang="en-US" sz="1800"/>
              <a:t> </a:t>
            </a:r>
            <a:r>
              <a:rPr lang="en-US" sz="1800" err="1"/>
              <a:t>thế</a:t>
            </a:r>
            <a:r>
              <a:rPr lang="en-US" sz="1800"/>
              <a:t> </a:t>
            </a:r>
            <a:r>
              <a:rPr lang="en-US" sz="1800" err="1"/>
              <a:t>cho</a:t>
            </a:r>
            <a:r>
              <a:rPr lang="en-US" sz="1800"/>
              <a:t> </a:t>
            </a:r>
            <a:r>
              <a:rPr lang="en-US" sz="1800" err="1"/>
              <a:t>đoạn</a:t>
            </a:r>
            <a:r>
              <a:rPr lang="en-US" sz="1800"/>
              <a:t> gen </a:t>
            </a:r>
            <a:r>
              <a:rPr lang="en-US" sz="1800" err="1"/>
              <a:t>lỗi</a:t>
            </a:r>
            <a:r>
              <a:rPr lang="en-US" sz="1800"/>
              <a:t> </a:t>
            </a:r>
            <a:r>
              <a:rPr lang="en-US" sz="1800" err="1"/>
              <a:t>sẽ</a:t>
            </a:r>
            <a:r>
              <a:rPr lang="en-US" sz="1800"/>
              <a:t> </a:t>
            </a:r>
            <a:r>
              <a:rPr lang="en-US" sz="1800" err="1"/>
              <a:t>bị</a:t>
            </a:r>
            <a:r>
              <a:rPr lang="en-US" sz="1800"/>
              <a:t> </a:t>
            </a:r>
            <a:r>
              <a:rPr lang="en-US" sz="1800" err="1"/>
              <a:t>cắt</a:t>
            </a:r>
            <a:r>
              <a:rPr lang="en-US" sz="1800"/>
              <a:t> </a:t>
            </a:r>
            <a:r>
              <a:rPr lang="en-US" sz="1800" err="1"/>
              <a:t>bỏ</a:t>
            </a:r>
            <a:r>
              <a:rPr lang="en-US" sz="1800"/>
              <a:t>.</a:t>
            </a:r>
          </a:p>
          <a:p>
            <a:pPr defTabSz="914400"/>
            <a:r>
              <a:rPr lang="en-US" sz="1800"/>
              <a:t>Protein anti-CRISPR (</a:t>
            </a:r>
            <a:r>
              <a:rPr lang="en-US" sz="1800" err="1"/>
              <a:t>Acr</a:t>
            </a:r>
            <a:r>
              <a:rPr lang="en-US" sz="1800"/>
              <a:t>) </a:t>
            </a:r>
            <a:r>
              <a:rPr lang="en-US" sz="1800" err="1"/>
              <a:t>bắt</a:t>
            </a:r>
            <a:r>
              <a:rPr lang="en-US" sz="1800"/>
              <a:t> </a:t>
            </a:r>
            <a:r>
              <a:rPr lang="en-US" sz="1800" err="1"/>
              <a:t>chước</a:t>
            </a:r>
            <a:r>
              <a:rPr lang="en-US" sz="1800"/>
              <a:t> DNA </a:t>
            </a:r>
            <a:r>
              <a:rPr lang="en-US" sz="1800" err="1"/>
              <a:t>gắn</a:t>
            </a:r>
            <a:r>
              <a:rPr lang="en-US" sz="1800"/>
              <a:t>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vị</a:t>
            </a:r>
            <a:r>
              <a:rPr lang="en-US" sz="1800"/>
              <a:t> </a:t>
            </a:r>
            <a:r>
              <a:rPr lang="en-US" sz="1800" err="1"/>
              <a:t>trí</a:t>
            </a:r>
            <a:r>
              <a:rPr lang="en-US" sz="1800"/>
              <a:t> </a:t>
            </a:r>
            <a:r>
              <a:rPr lang="en-US" sz="1800" err="1"/>
              <a:t>tương</a:t>
            </a:r>
            <a:r>
              <a:rPr lang="en-US" sz="1800"/>
              <a:t> </a:t>
            </a:r>
            <a:r>
              <a:rPr lang="en-US" sz="1800" err="1"/>
              <a:t>tác</a:t>
            </a:r>
            <a:r>
              <a:rPr lang="en-US" sz="1800"/>
              <a:t> </a:t>
            </a:r>
            <a:r>
              <a:rPr lang="en-US" sz="1800" err="1"/>
              <a:t>của</a:t>
            </a:r>
            <a:r>
              <a:rPr lang="en-US" sz="1800"/>
              <a:t> enzyme Cas9 </a:t>
            </a:r>
            <a:r>
              <a:rPr lang="en-US" sz="1800" err="1"/>
              <a:t>với</a:t>
            </a:r>
            <a:r>
              <a:rPr lang="en-US" sz="1800"/>
              <a:t> DNA </a:t>
            </a:r>
            <a:r>
              <a:rPr lang="en-US" sz="1800" err="1"/>
              <a:t>khiến</a:t>
            </a:r>
            <a:r>
              <a:rPr lang="en-US" sz="1800"/>
              <a:t> </a:t>
            </a:r>
            <a:r>
              <a:rPr lang="en-US" sz="1800" err="1"/>
              <a:t>cho</a:t>
            </a:r>
            <a:r>
              <a:rPr lang="en-US" sz="1800"/>
              <a:t> Cas9 </a:t>
            </a:r>
            <a:r>
              <a:rPr lang="en-US" sz="1800" err="1"/>
              <a:t>không</a:t>
            </a:r>
            <a:r>
              <a:rPr lang="en-US" sz="1800"/>
              <a:t> </a:t>
            </a:r>
            <a:r>
              <a:rPr lang="en-US" sz="1800" err="1"/>
              <a:t>còn</a:t>
            </a:r>
            <a:r>
              <a:rPr lang="en-US" sz="1800"/>
              <a:t> </a:t>
            </a:r>
            <a:r>
              <a:rPr lang="en-US" sz="1800" err="1"/>
              <a:t>khả</a:t>
            </a:r>
            <a:r>
              <a:rPr lang="en-US" sz="1800"/>
              <a:t> </a:t>
            </a:r>
            <a:r>
              <a:rPr lang="en-US" sz="1800" err="1"/>
              <a:t>năng</a:t>
            </a:r>
            <a:r>
              <a:rPr lang="en-US" sz="1800"/>
              <a:t> </a:t>
            </a:r>
            <a:r>
              <a:rPr lang="en-US" sz="1800" err="1"/>
              <a:t>chỉnh</a:t>
            </a:r>
            <a:r>
              <a:rPr lang="en-US" sz="1800"/>
              <a:t> </a:t>
            </a:r>
            <a:r>
              <a:rPr lang="en-US" sz="1800" err="1"/>
              <a:t>sửa</a:t>
            </a:r>
            <a:r>
              <a:rPr lang="en-US" sz="1800"/>
              <a:t> gene </a:t>
            </a:r>
          </a:p>
          <a:p>
            <a:pPr defTabSz="914400"/>
            <a:r>
              <a:rPr lang="en-US" sz="1800"/>
              <a:t>Protein anti-CRISPR (</a:t>
            </a:r>
            <a:r>
              <a:rPr lang="en-US" sz="1800" err="1"/>
              <a:t>Acr</a:t>
            </a:r>
            <a:r>
              <a:rPr lang="en-US" sz="1800"/>
              <a:t>) </a:t>
            </a:r>
            <a:r>
              <a:rPr lang="en-US" sz="1800" err="1"/>
              <a:t>tham</a:t>
            </a:r>
            <a:r>
              <a:rPr lang="en-US" sz="1800"/>
              <a:t> </a:t>
            </a:r>
            <a:r>
              <a:rPr lang="en-US" sz="1800" err="1"/>
              <a:t>gia</a:t>
            </a:r>
            <a:r>
              <a:rPr lang="en-US" sz="1800"/>
              <a:t>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việc</a:t>
            </a:r>
            <a:r>
              <a:rPr lang="en-US" sz="1800"/>
              <a:t> </a:t>
            </a:r>
            <a:r>
              <a:rPr lang="en-US" sz="1800" err="1"/>
              <a:t>chỉnh</a:t>
            </a:r>
            <a:r>
              <a:rPr lang="en-US" sz="1800"/>
              <a:t> </a:t>
            </a:r>
            <a:r>
              <a:rPr lang="en-US" sz="1800" err="1"/>
              <a:t>sửa</a:t>
            </a:r>
            <a:r>
              <a:rPr lang="en-US" sz="1800"/>
              <a:t> gen </a:t>
            </a:r>
            <a:r>
              <a:rPr lang="en-US" sz="1800" err="1"/>
              <a:t>giúp</a:t>
            </a:r>
            <a:r>
              <a:rPr lang="en-US" sz="1800"/>
              <a:t> </a:t>
            </a:r>
            <a:r>
              <a:rPr lang="en-US" sz="1800" err="1"/>
              <a:t>hạn</a:t>
            </a:r>
            <a:r>
              <a:rPr lang="en-US" sz="1800"/>
              <a:t> </a:t>
            </a:r>
            <a:r>
              <a:rPr lang="en-US" sz="1800" err="1"/>
              <a:t>chế</a:t>
            </a:r>
            <a:r>
              <a:rPr lang="en-US" sz="1800"/>
              <a:t> </a:t>
            </a:r>
            <a:r>
              <a:rPr lang="en-US" sz="1800" err="1"/>
              <a:t>việc</a:t>
            </a:r>
            <a:r>
              <a:rPr lang="en-US" sz="1800"/>
              <a:t> </a:t>
            </a:r>
            <a:r>
              <a:rPr lang="en-US" sz="1800" err="1"/>
              <a:t>chỉnh</a:t>
            </a:r>
            <a:r>
              <a:rPr lang="en-US" sz="1800"/>
              <a:t> </a:t>
            </a:r>
            <a:r>
              <a:rPr lang="en-US" sz="1800" err="1"/>
              <a:t>sửa</a:t>
            </a:r>
            <a:r>
              <a:rPr lang="en-US" sz="1800"/>
              <a:t> </a:t>
            </a:r>
            <a:r>
              <a:rPr lang="en-US" sz="1800" err="1"/>
              <a:t>cách</a:t>
            </a:r>
            <a:r>
              <a:rPr lang="en-US" sz="1800"/>
              <a:t> </a:t>
            </a:r>
            <a:r>
              <a:rPr lang="en-US" sz="1800" err="1"/>
              <a:t>đoạn</a:t>
            </a:r>
            <a:r>
              <a:rPr lang="en-US" sz="1800"/>
              <a:t> gen </a:t>
            </a:r>
            <a:r>
              <a:rPr lang="en-US" sz="1800" err="1"/>
              <a:t>không</a:t>
            </a:r>
            <a:r>
              <a:rPr lang="en-US" sz="1800"/>
              <a:t> </a:t>
            </a:r>
            <a:r>
              <a:rPr lang="en-US" sz="1800" err="1"/>
              <a:t>mong</a:t>
            </a:r>
            <a:r>
              <a:rPr lang="en-US" sz="1800"/>
              <a:t> </a:t>
            </a:r>
            <a:r>
              <a:rPr lang="en-US" sz="1800" err="1"/>
              <a:t>muốn</a:t>
            </a:r>
            <a:endParaRPr lang="en-US" sz="1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51122"/>
            <a:ext cx="760545" cy="1513185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Hình ảnh 4" descr="Map&#10;&#10;Description automatically generated">
            <a:extLst>
              <a:ext uri="{FF2B5EF4-FFF2-40B4-BE49-F238E27FC236}">
                <a16:creationId xmlns:a16="http://schemas.microsoft.com/office/drawing/2014/main" id="{A64756C6-9F68-450D-AC59-57AD51765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493" y="1596962"/>
            <a:ext cx="4128193" cy="209505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0"/>
            <a:ext cx="729532" cy="1451482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710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0"/>
            <a:ext cx="3728158" cy="851803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700">
                <a:latin typeface="+mj-lt"/>
                <a:ea typeface="+mj-ea"/>
                <a:cs typeface="+mj-cs"/>
              </a:rPr>
              <a:t>2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Mô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tả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bài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toán</a:t>
            </a:r>
            <a:endParaRPr lang="en-US" sz="2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53F9F-1567-4137-BBEC-7DB1E364FB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2719" y="993423"/>
            <a:ext cx="3968040" cy="3639300"/>
          </a:xfr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800" err="1"/>
              <a:t>D</a:t>
            </a:r>
            <a:r>
              <a:rPr lang="en-US" sz="1800" err="1">
                <a:effectLst/>
              </a:rPr>
              <a:t>ự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đoán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trước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một</a:t>
            </a:r>
            <a:r>
              <a:rPr lang="en-US" sz="1800">
                <a:effectLst/>
              </a:rPr>
              <a:t> protein </a:t>
            </a:r>
            <a:r>
              <a:rPr lang="en-US" sz="1800" err="1">
                <a:effectLst/>
              </a:rPr>
              <a:t>có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thể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là</a:t>
            </a:r>
            <a:r>
              <a:rPr lang="en-US" sz="1800">
                <a:effectLst/>
              </a:rPr>
              <a:t> anti-CRISPR protein </a:t>
            </a:r>
            <a:r>
              <a:rPr lang="en-US" sz="1800" err="1">
                <a:effectLst/>
              </a:rPr>
              <a:t>bằng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việc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áp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dụng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các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phương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pháp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học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máy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chỉ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sử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dụng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đặc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điểm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trình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tự</a:t>
            </a:r>
            <a:r>
              <a:rPr lang="en-US" sz="1800">
                <a:effectLst/>
              </a:rPr>
              <a:t> protein.</a:t>
            </a:r>
          </a:p>
          <a:p>
            <a:pPr defTabSz="914400"/>
            <a:r>
              <a:rPr lang="en-US" sz="1800" err="1"/>
              <a:t>Đầu</a:t>
            </a:r>
            <a:r>
              <a:rPr lang="en-US" sz="1800"/>
              <a:t>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của</a:t>
            </a:r>
            <a:r>
              <a:rPr lang="en-US" sz="1800"/>
              <a:t> </a:t>
            </a:r>
            <a:r>
              <a:rPr lang="en-US" sz="1800" err="1"/>
              <a:t>bài</a:t>
            </a:r>
            <a:r>
              <a:rPr lang="en-US" sz="1800"/>
              <a:t> </a:t>
            </a:r>
            <a:r>
              <a:rPr lang="en-US" sz="1800" err="1"/>
              <a:t>toán</a:t>
            </a:r>
            <a:r>
              <a:rPr lang="en-US" sz="1800"/>
              <a:t> </a:t>
            </a:r>
            <a:r>
              <a:rPr lang="en-US" sz="1800" err="1"/>
              <a:t>sẽ</a:t>
            </a:r>
            <a:r>
              <a:rPr lang="en-US" sz="1800"/>
              <a:t> </a:t>
            </a:r>
            <a:r>
              <a:rPr lang="en-US" sz="1800" err="1"/>
              <a:t>là</a:t>
            </a:r>
            <a:r>
              <a:rPr lang="en-US" sz="1800"/>
              <a:t> </a:t>
            </a:r>
            <a:r>
              <a:rPr lang="en-US" sz="1800" err="1"/>
              <a:t>chuỗi</a:t>
            </a:r>
            <a:r>
              <a:rPr lang="en-US" sz="1800"/>
              <a:t> </a:t>
            </a:r>
            <a:r>
              <a:rPr lang="en-US" sz="1800" err="1"/>
              <a:t>trình</a:t>
            </a:r>
            <a:r>
              <a:rPr lang="en-US" sz="1800"/>
              <a:t> </a:t>
            </a:r>
            <a:r>
              <a:rPr lang="en-US" sz="1800" err="1"/>
              <a:t>tự</a:t>
            </a:r>
            <a:r>
              <a:rPr lang="en-US" sz="1800"/>
              <a:t> </a:t>
            </a:r>
            <a:r>
              <a:rPr lang="en-US" sz="1800" err="1"/>
              <a:t>của</a:t>
            </a:r>
            <a:r>
              <a:rPr lang="en-US" sz="1800"/>
              <a:t> protein </a:t>
            </a:r>
            <a:r>
              <a:rPr lang="en-US" sz="1800" err="1"/>
              <a:t>được</a:t>
            </a:r>
            <a:r>
              <a:rPr lang="en-US" sz="1800"/>
              <a:t> </a:t>
            </a:r>
            <a:r>
              <a:rPr lang="en-US" sz="1800" err="1"/>
              <a:t>lưu</a:t>
            </a:r>
            <a:r>
              <a:rPr lang="en-US" sz="1800"/>
              <a:t> </a:t>
            </a:r>
            <a:r>
              <a:rPr lang="en-US" sz="1800" err="1"/>
              <a:t>dưới</a:t>
            </a:r>
            <a:r>
              <a:rPr lang="en-US" sz="1800"/>
              <a:t> </a:t>
            </a:r>
            <a:r>
              <a:rPr lang="en-US" sz="1800" err="1"/>
              <a:t>dạng</a:t>
            </a:r>
            <a:r>
              <a:rPr lang="en-US" sz="1800"/>
              <a:t> file .</a:t>
            </a:r>
            <a:r>
              <a:rPr lang="en-US" sz="1800" err="1"/>
              <a:t>fasta</a:t>
            </a:r>
            <a:r>
              <a:rPr lang="en-US" sz="1800"/>
              <a:t>:</a:t>
            </a:r>
          </a:p>
          <a:p>
            <a:pPr marL="114300" lvl="1" defTabSz="914400">
              <a:spcBef>
                <a:spcPts val="0"/>
              </a:spcBef>
              <a:spcAft>
                <a:spcPts val="800"/>
              </a:spcAft>
            </a:pPr>
            <a:r>
              <a:rPr lang="en-US" sz="1800" i="1">
                <a:effectLst/>
              </a:rPr>
              <a:t>&gt;anti_CRISPR0001</a:t>
            </a:r>
          </a:p>
          <a:p>
            <a:pPr marL="0" lvl="1" indent="0" defTabSz="91440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i="1">
                <a:effectLst/>
              </a:rPr>
              <a:t>MKFIKYLSTAHLNYMNIAVYENGSKIKARVENVVNGKSVGARDFDSTEQLESWFYGLPGSGLGRIENAMNEISRRENP</a:t>
            </a:r>
          </a:p>
          <a:p>
            <a:pPr defTabSz="914400">
              <a:spcBef>
                <a:spcPts val="0"/>
              </a:spcBef>
              <a:spcAft>
                <a:spcPts val="800"/>
              </a:spcAft>
            </a:pPr>
            <a:r>
              <a:rPr lang="en-US" sz="1800" err="1">
                <a:effectLst/>
              </a:rPr>
              <a:t>Đầu</a:t>
            </a:r>
            <a:r>
              <a:rPr lang="en-US" sz="1800">
                <a:effectLst/>
              </a:rPr>
              <a:t> ra </a:t>
            </a:r>
            <a:r>
              <a:rPr lang="en-US" sz="1800" err="1">
                <a:effectLst/>
              </a:rPr>
              <a:t>sẽ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là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kết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quả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dự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đoán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của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các</a:t>
            </a:r>
            <a:r>
              <a:rPr lang="en-US" sz="1800">
                <a:effectLst/>
              </a:rPr>
              <a:t> protein </a:t>
            </a:r>
            <a:r>
              <a:rPr lang="en-US" sz="1800" err="1">
                <a:effectLst/>
              </a:rPr>
              <a:t>đầu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vào</a:t>
            </a:r>
            <a:r>
              <a:rPr lang="en-US" sz="1800">
                <a:effectLst/>
              </a:rPr>
              <a:t>:</a:t>
            </a:r>
          </a:p>
          <a:p>
            <a:pPr lvl="2" defTabSz="914400">
              <a:spcBef>
                <a:spcPts val="0"/>
              </a:spcBef>
              <a:spcAft>
                <a:spcPts val="800"/>
              </a:spcAft>
            </a:pPr>
            <a:endParaRPr lang="en-US" sz="1800">
              <a:effectLst/>
            </a:endParaRPr>
          </a:p>
          <a:p>
            <a:pPr defTabSz="914400"/>
            <a:endParaRPr lang="en-US" sz="1800">
              <a:effectLst/>
            </a:endParaRPr>
          </a:p>
          <a:p>
            <a:pPr defTabSz="914400"/>
            <a:endParaRPr lang="en-US" sz="180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76320" y="3827443"/>
            <a:ext cx="1513185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20937" y="4296531"/>
            <a:ext cx="364184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21040" y="0"/>
            <a:ext cx="822960" cy="822960"/>
            <a:chOff x="11094720" y="0"/>
            <a:chExt cx="1097280" cy="10972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A3B14C-1393-4388-B76E-A98D91198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529786"/>
              </p:ext>
            </p:extLst>
          </p:nvPr>
        </p:nvGraphicFramePr>
        <p:xfrm>
          <a:off x="4693359" y="1527170"/>
          <a:ext cx="3968041" cy="2089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4438">
                  <a:extLst>
                    <a:ext uri="{9D8B030D-6E8A-4147-A177-3AD203B41FA5}">
                      <a16:colId xmlns:a16="http://schemas.microsoft.com/office/drawing/2014/main" val="515806457"/>
                    </a:ext>
                  </a:extLst>
                </a:gridCol>
                <a:gridCol w="1163603">
                  <a:extLst>
                    <a:ext uri="{9D8B030D-6E8A-4147-A177-3AD203B41FA5}">
                      <a16:colId xmlns:a16="http://schemas.microsoft.com/office/drawing/2014/main" val="10719491"/>
                    </a:ext>
                  </a:extLst>
                </a:gridCol>
              </a:tblGrid>
              <a:tr h="417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protein ID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Label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extLst>
                  <a:ext uri="{0D108BD9-81ED-4DB2-BD59-A6C34878D82A}">
                    <a16:rowId xmlns:a16="http://schemas.microsoft.com/office/drawing/2014/main" val="1599499505"/>
                  </a:ext>
                </a:extLst>
              </a:tr>
              <a:tr h="417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WP_028357638.1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-1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extLst>
                  <a:ext uri="{0D108BD9-81ED-4DB2-BD59-A6C34878D82A}">
                    <a16:rowId xmlns:a16="http://schemas.microsoft.com/office/drawing/2014/main" val="3017205213"/>
                  </a:ext>
                </a:extLst>
              </a:tr>
              <a:tr h="417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YP_007392738.1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-1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extLst>
                  <a:ext uri="{0D108BD9-81ED-4DB2-BD59-A6C34878D82A}">
                    <a16:rowId xmlns:a16="http://schemas.microsoft.com/office/drawing/2014/main" val="3646362837"/>
                  </a:ext>
                </a:extLst>
              </a:tr>
              <a:tr h="417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AcrllA4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extLst>
                  <a:ext uri="{0D108BD9-81ED-4DB2-BD59-A6C34878D82A}">
                    <a16:rowId xmlns:a16="http://schemas.microsoft.com/office/drawing/2014/main" val="3396563733"/>
                  </a:ext>
                </a:extLst>
              </a:tr>
              <a:tr h="417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AcrllA3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extLst>
                  <a:ext uri="{0D108BD9-81ED-4DB2-BD59-A6C34878D82A}">
                    <a16:rowId xmlns:a16="http://schemas.microsoft.com/office/drawing/2014/main" val="3819856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2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273628"/>
            <a:ext cx="2971546" cy="338727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Mô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tả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tập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dữ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liệu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sử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dụng</a:t>
            </a:r>
            <a:endParaRPr lang="en-US" sz="2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11576" y="491355"/>
            <a:ext cx="515604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126517" cy="111062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4495" y="-190253"/>
            <a:ext cx="1370729" cy="103274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990350" y="316610"/>
            <a:ext cx="484026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53F9F-1567-4137-BBEC-7DB1E364FB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54146" y="1072738"/>
            <a:ext cx="4858884" cy="3387271"/>
          </a:xfr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defTabSz="914400">
              <a:spcBef>
                <a:spcPts val="0"/>
              </a:spcBef>
              <a:spcAft>
                <a:spcPts val="800"/>
              </a:spcAft>
            </a:pPr>
            <a:endParaRPr lang="en-US" sz="1800">
              <a:effectLst/>
            </a:endParaRPr>
          </a:p>
          <a:p>
            <a:pPr defTabSz="914400"/>
            <a:endParaRPr lang="en-US" sz="1800">
              <a:effectLst/>
            </a:endParaRPr>
          </a:p>
          <a:p>
            <a:pPr defTabSz="914400"/>
            <a:r>
              <a:rPr lang="en-US" sz="1800" err="1"/>
              <a:t>C</a:t>
            </a:r>
            <a:r>
              <a:rPr lang="en-US" sz="1800" err="1">
                <a:effectLst/>
              </a:rPr>
              <a:t>ác</a:t>
            </a:r>
            <a:r>
              <a:rPr lang="en-US" sz="1800">
                <a:effectLst/>
              </a:rPr>
              <a:t> protein </a:t>
            </a:r>
            <a:r>
              <a:rPr lang="en-US" sz="1800" err="1">
                <a:effectLst/>
              </a:rPr>
              <a:t>được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thu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nhập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từ</a:t>
            </a:r>
            <a:r>
              <a:rPr lang="en-US" sz="1800">
                <a:effectLst/>
              </a:rPr>
              <a:t> Anti-</a:t>
            </a:r>
            <a:r>
              <a:rPr lang="en-US" sz="1800" err="1">
                <a:effectLst/>
              </a:rPr>
              <a:t>CRISPRdb</a:t>
            </a:r>
            <a:r>
              <a:rPr lang="en-US" sz="1800">
                <a:effectLst/>
              </a:rPr>
              <a:t> </a:t>
            </a:r>
            <a:r>
              <a:rPr lang="en-US" sz="1800" i="1" u="sng">
                <a:effectLst/>
                <a:hlinkClick r:id="rId2"/>
              </a:rPr>
              <a:t>https://doi.org/10.1093/nar/gkaa857</a:t>
            </a:r>
            <a:r>
              <a:rPr lang="en-US" sz="1800">
                <a:effectLst/>
              </a:rPr>
              <a:t>. </a:t>
            </a:r>
            <a:r>
              <a:rPr lang="en-US" sz="1800" err="1">
                <a:effectLst/>
              </a:rPr>
              <a:t>Cơ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sở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dữ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liệu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chứa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thông</a:t>
            </a:r>
            <a:r>
              <a:rPr lang="en-US" sz="1800">
                <a:effectLst/>
              </a:rPr>
              <a:t> tin anti-CRISPR protein </a:t>
            </a:r>
            <a:r>
              <a:rPr lang="en-US" sz="1800" err="1">
                <a:effectLst/>
              </a:rPr>
              <a:t>đã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được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kiểm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chứng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bằng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thực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nghiệm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và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từ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các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tài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liệu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khác</a:t>
            </a:r>
            <a:r>
              <a:rPr lang="en-US" sz="1800">
                <a:effectLst/>
              </a:rPr>
              <a:t>.</a:t>
            </a:r>
          </a:p>
          <a:p>
            <a:pPr defTabSz="914400"/>
            <a:r>
              <a:rPr lang="en-US" sz="1800" err="1"/>
              <a:t>Tập</a:t>
            </a:r>
            <a:r>
              <a:rPr lang="en-US" sz="1800"/>
              <a:t> </a:t>
            </a:r>
            <a:r>
              <a:rPr lang="en-US" sz="1800" err="1"/>
              <a:t>dữ</a:t>
            </a:r>
            <a:r>
              <a:rPr lang="en-US" sz="1800"/>
              <a:t> </a:t>
            </a:r>
            <a:r>
              <a:rPr lang="en-US" sz="1800" err="1"/>
              <a:t>liệu</a:t>
            </a:r>
            <a:r>
              <a:rPr lang="en-US" sz="1800"/>
              <a:t> bao </a:t>
            </a:r>
            <a:r>
              <a:rPr lang="en-US" sz="1800" err="1"/>
              <a:t>gồm</a:t>
            </a:r>
            <a:r>
              <a:rPr lang="en-US" sz="1800"/>
              <a:t> 488 </a:t>
            </a:r>
            <a:r>
              <a:rPr lang="en-US" sz="1800">
                <a:effectLst/>
              </a:rPr>
              <a:t>anti-CRISPR protein </a:t>
            </a:r>
            <a:r>
              <a:rPr lang="en-US" sz="1800" err="1">
                <a:effectLst/>
              </a:rPr>
              <a:t>và</a:t>
            </a:r>
            <a:r>
              <a:rPr lang="en-US" sz="1800">
                <a:effectLst/>
              </a:rPr>
              <a:t> 902 protein </a:t>
            </a:r>
            <a:r>
              <a:rPr lang="en-US" sz="1800" err="1">
                <a:effectLst/>
              </a:rPr>
              <a:t>không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phải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là</a:t>
            </a:r>
            <a:r>
              <a:rPr lang="en-US" sz="1800">
                <a:effectLst/>
              </a:rPr>
              <a:t> anti-CRISPR protein.</a:t>
            </a:r>
          </a:p>
          <a:p>
            <a:pPr defTabSz="914400"/>
            <a:endParaRPr lang="en-US" sz="18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567" y="4586625"/>
            <a:ext cx="1120885" cy="5568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5472" y="4839857"/>
            <a:ext cx="611178" cy="303643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7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Tiền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xử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lý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dữ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liệu</a:t>
            </a:r>
            <a:endParaRPr lang="en-US" sz="2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53F9F-1567-4137-BBEC-7DB1E364FB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3028" y="1179396"/>
            <a:ext cx="8189383" cy="3295487"/>
          </a:xfr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/>
              <a:t>Đặc điểm của </a:t>
            </a:r>
            <a:r>
              <a:rPr lang="en-US" sz="1800">
                <a:effectLst/>
              </a:rPr>
              <a:t>902 protein không phải là anti-CRISPR protein</a:t>
            </a:r>
            <a:endParaRPr lang="en-US" sz="1800" b="0" i="0">
              <a:solidFill>
                <a:srgbClr val="000000"/>
              </a:solidFill>
              <a:effectLst/>
              <a:latin typeface="TimesNewRomanPSMT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800" b="0" i="0">
                <a:solidFill>
                  <a:srgbClr val="000000"/>
                </a:solidFill>
                <a:effectLst/>
                <a:latin typeface="TimesNewRomanPSMT"/>
              </a:rPr>
              <a:t>Không được biết hoặc tự đặt tên là anti-CRISPR,</a:t>
            </a:r>
            <a:endParaRPr lang="en-US" sz="2400" b="0" i="0">
              <a:solidFill>
                <a:srgbClr val="000000"/>
              </a:solidFill>
              <a:effectLst/>
              <a:latin typeface="TimesNewRomanPSMT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khuẩn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MGE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khuẩn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MGE),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chi vi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khuẩn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anti-CRISPR protein,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40%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50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350.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defTabSz="914400">
              <a:spcBef>
                <a:spcPts val="0"/>
              </a:spcBef>
              <a:spcAft>
                <a:spcPts val="800"/>
              </a:spcAft>
            </a:pPr>
            <a:endParaRPr lang="en-US" sz="1800">
              <a:effectLst/>
            </a:endParaRPr>
          </a:p>
          <a:p>
            <a:pPr marL="0" marR="0" defTabSz="914400">
              <a:spcBef>
                <a:spcPts val="0"/>
              </a:spcBef>
              <a:spcAft>
                <a:spcPts val="800"/>
              </a:spcAft>
            </a:pPr>
            <a:endParaRPr lang="en-US" sz="1800">
              <a:effectLst/>
            </a:endParaRPr>
          </a:p>
          <a:p>
            <a:pPr defTabSz="914400"/>
            <a:endParaRPr lang="en-US" sz="1800">
              <a:effectLst/>
            </a:endParaRPr>
          </a:p>
          <a:p>
            <a:pPr defTabSz="914400"/>
            <a:endParaRPr lang="en-US" sz="1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51122"/>
            <a:ext cx="760545" cy="1513185"/>
            <a:chOff x="0" y="4601497"/>
            <a:chExt cx="1014060" cy="2017580"/>
          </a:xfrm>
        </p:grpSpPr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0"/>
            <a:ext cx="729532" cy="1451482"/>
            <a:chOff x="10918968" y="713127"/>
            <a:chExt cx="1273032" cy="253283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436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 </a:t>
            </a:r>
            <a:r>
              <a:rPr lang="en-US" sz="2700" err="1">
                <a:latin typeface="+mj-lt"/>
                <a:ea typeface="+mj-ea"/>
                <a:cs typeface="+mj-cs"/>
              </a:rPr>
              <a:t>Đề</a:t>
            </a:r>
            <a:r>
              <a:rPr lang="en-US" sz="2700">
                <a:latin typeface="+mj-lt"/>
                <a:ea typeface="+mj-ea"/>
                <a:cs typeface="+mj-cs"/>
              </a:rPr>
              <a:t> </a:t>
            </a:r>
            <a:r>
              <a:rPr lang="en-US" sz="2700" err="1">
                <a:latin typeface="+mj-lt"/>
                <a:ea typeface="+mj-ea"/>
                <a:cs typeface="+mj-cs"/>
              </a:rPr>
              <a:t>xuất</a:t>
            </a:r>
            <a:r>
              <a:rPr lang="en-US" sz="2700">
                <a:latin typeface="+mj-lt"/>
                <a:ea typeface="+mj-ea"/>
                <a:cs typeface="+mj-cs"/>
              </a:rPr>
              <a:t> </a:t>
            </a:r>
            <a:r>
              <a:rPr lang="en-US" sz="2700" err="1">
                <a:latin typeface="+mj-lt"/>
                <a:ea typeface="+mj-ea"/>
                <a:cs typeface="+mj-cs"/>
              </a:rPr>
              <a:t>mô</a:t>
            </a:r>
            <a:r>
              <a:rPr lang="en-US" sz="2700">
                <a:latin typeface="+mj-lt"/>
                <a:ea typeface="+mj-ea"/>
                <a:cs typeface="+mj-cs"/>
              </a:rPr>
              <a:t> </a:t>
            </a:r>
            <a:r>
              <a:rPr lang="en-US" sz="2700" err="1">
                <a:latin typeface="+mj-lt"/>
                <a:ea typeface="+mj-ea"/>
                <a:cs typeface="+mj-cs"/>
              </a:rPr>
              <a:t>hình</a:t>
            </a:r>
            <a:endParaRPr lang="en-US" sz="2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2" name="Content Placeholder 1">
            <a:extLst>
              <a:ext uri="{FF2B5EF4-FFF2-40B4-BE49-F238E27FC236}">
                <a16:creationId xmlns:a16="http://schemas.microsoft.com/office/drawing/2014/main" id="{F01E45D2-793C-4AB4-9FC2-817693673871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558921540"/>
              </p:ext>
            </p:extLst>
          </p:nvPr>
        </p:nvGraphicFramePr>
        <p:xfrm>
          <a:off x="380272" y="938545"/>
          <a:ext cx="8178799" cy="1906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51122"/>
            <a:ext cx="760545" cy="1513185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0"/>
            <a:ext cx="729532" cy="1451482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C4B917A1-695F-4BBC-8C9D-5475CC341CB7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264" y="2887255"/>
            <a:ext cx="6336336" cy="22137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420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6.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Trích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chọn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đặc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trưng</a:t>
            </a:r>
            <a:endParaRPr lang="en-US" sz="2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53F9F-1567-4137-BBEC-7DB1E364FB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0272" y="1334403"/>
            <a:ext cx="3006288" cy="3295487"/>
          </a:xfr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defTabSz="914400">
              <a:spcBef>
                <a:spcPts val="0"/>
              </a:spcBef>
              <a:spcAft>
                <a:spcPts val="800"/>
              </a:spcAft>
            </a:pPr>
            <a:r>
              <a:rPr lang="en-US" sz="1800" err="1"/>
              <a:t>Có</a:t>
            </a:r>
            <a:r>
              <a:rPr lang="en-US" sz="1800"/>
              <a:t> </a:t>
            </a:r>
            <a:r>
              <a:rPr lang="en-US" sz="1800" err="1"/>
              <a:t>tất</a:t>
            </a:r>
            <a:r>
              <a:rPr lang="en-US" sz="1800"/>
              <a:t> </a:t>
            </a:r>
            <a:r>
              <a:rPr lang="en-US" sz="1800" err="1"/>
              <a:t>cả</a:t>
            </a:r>
            <a:r>
              <a:rPr lang="en-US" sz="1800"/>
              <a:t> 20 </a:t>
            </a:r>
            <a:r>
              <a:rPr lang="en-US" sz="1800" err="1"/>
              <a:t>axit</a:t>
            </a:r>
            <a:r>
              <a:rPr lang="en-US" sz="1800"/>
              <a:t> amin, chia </a:t>
            </a:r>
            <a:r>
              <a:rPr lang="en-US" sz="1800" err="1"/>
              <a:t>làm</a:t>
            </a:r>
            <a:r>
              <a:rPr lang="en-US" sz="1800"/>
              <a:t> 7 </a:t>
            </a:r>
            <a:r>
              <a:rPr lang="en-US" sz="1800" err="1"/>
              <a:t>nhóm</a:t>
            </a:r>
            <a:r>
              <a:rPr lang="en-US" sz="1800"/>
              <a:t> </a:t>
            </a:r>
            <a:r>
              <a:rPr lang="en-US" sz="1800" err="1"/>
              <a:t>theo</a:t>
            </a:r>
            <a:r>
              <a:rPr lang="en-US" sz="1800"/>
              <a:t> </a:t>
            </a:r>
            <a:r>
              <a:rPr lang="en-US" sz="1800" err="1"/>
              <a:t>đặc</a:t>
            </a:r>
            <a:r>
              <a:rPr lang="en-US" sz="1800"/>
              <a:t> </a:t>
            </a:r>
            <a:r>
              <a:rPr lang="en-US" sz="1800" err="1"/>
              <a:t>điểm</a:t>
            </a:r>
            <a:r>
              <a:rPr lang="en-US" sz="1800"/>
              <a:t> </a:t>
            </a:r>
            <a:r>
              <a:rPr lang="en-US" sz="1800" err="1"/>
              <a:t>hóa</a:t>
            </a:r>
            <a:r>
              <a:rPr lang="en-US" sz="1800"/>
              <a:t> </a:t>
            </a:r>
            <a:r>
              <a:rPr lang="en-US" sz="1800" err="1"/>
              <a:t>lý</a:t>
            </a:r>
            <a:r>
              <a:rPr lang="en-US" sz="1800"/>
              <a:t>.</a:t>
            </a:r>
            <a:endParaRPr lang="en-US" sz="1800">
              <a:effectLst/>
            </a:endParaRPr>
          </a:p>
          <a:p>
            <a:pPr defTabSz="914400">
              <a:spcBef>
                <a:spcPts val="0"/>
              </a:spcBef>
              <a:spcAft>
                <a:spcPts val="800"/>
              </a:spcAft>
            </a:pPr>
            <a:r>
              <a:rPr lang="en-US" sz="1800" err="1"/>
              <a:t>D</a:t>
            </a:r>
            <a:r>
              <a:rPr lang="en-US" sz="1800" err="1">
                <a:effectLst/>
              </a:rPr>
              <a:t>ựa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trên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đặc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điểm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trình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tự</a:t>
            </a:r>
            <a:r>
              <a:rPr lang="en-US" sz="1800">
                <a:effectLst/>
              </a:rPr>
              <a:t>  </a:t>
            </a:r>
            <a:r>
              <a:rPr lang="en-US" sz="1800" err="1">
                <a:effectLst/>
              </a:rPr>
              <a:t>thành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phần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axit</a:t>
            </a:r>
            <a:r>
              <a:rPr lang="en-US" sz="1800">
                <a:effectLst/>
              </a:rPr>
              <a:t> amin </a:t>
            </a:r>
            <a:r>
              <a:rPr lang="en-US" sz="1800" err="1">
                <a:effectLst/>
              </a:rPr>
              <a:t>của</a:t>
            </a:r>
            <a:r>
              <a:rPr lang="en-US" sz="1800">
                <a:effectLst/>
              </a:rPr>
              <a:t> protein </a:t>
            </a:r>
            <a:r>
              <a:rPr lang="en-US" sz="1800" err="1">
                <a:effectLst/>
              </a:rPr>
              <a:t>và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số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lượng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tần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số</a:t>
            </a:r>
            <a:r>
              <a:rPr lang="en-US" sz="1800">
                <a:effectLst/>
              </a:rPr>
              <a:t> dimer (</a:t>
            </a:r>
            <a:r>
              <a:rPr lang="en-US" sz="1800" err="1">
                <a:effectLst/>
              </a:rPr>
              <a:t>kết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hợp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của</a:t>
            </a:r>
            <a:r>
              <a:rPr lang="en-US" sz="1800">
                <a:effectLst/>
              </a:rPr>
              <a:t> 2 </a:t>
            </a:r>
            <a:r>
              <a:rPr lang="en-US" sz="1800" err="1"/>
              <a:t>a</a:t>
            </a:r>
            <a:r>
              <a:rPr lang="en-US" sz="1800" err="1">
                <a:effectLst/>
              </a:rPr>
              <a:t>xit</a:t>
            </a:r>
            <a:r>
              <a:rPr lang="en-US" sz="1800">
                <a:effectLst/>
              </a:rPr>
              <a:t> amin) </a:t>
            </a:r>
            <a:r>
              <a:rPr lang="en-US" sz="1800" err="1">
                <a:effectLst/>
              </a:rPr>
              <a:t>và</a:t>
            </a:r>
            <a:r>
              <a:rPr lang="en-US" sz="1800">
                <a:effectLst/>
              </a:rPr>
              <a:t> trimer (</a:t>
            </a:r>
            <a:r>
              <a:rPr lang="en-US" sz="1800" err="1">
                <a:effectLst/>
              </a:rPr>
              <a:t>kết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hợp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của</a:t>
            </a:r>
            <a:r>
              <a:rPr lang="en-US" sz="1800">
                <a:effectLst/>
              </a:rPr>
              <a:t> 3 </a:t>
            </a:r>
            <a:r>
              <a:rPr lang="en-US" sz="1800" err="1">
                <a:effectLst/>
              </a:rPr>
              <a:t>axit</a:t>
            </a:r>
            <a:r>
              <a:rPr lang="en-US" sz="1800">
                <a:effectLst/>
              </a:rPr>
              <a:t> amin)</a:t>
            </a:r>
          </a:p>
          <a:p>
            <a:pPr defTabSz="914400">
              <a:spcBef>
                <a:spcPts val="0"/>
              </a:spcBef>
              <a:spcAft>
                <a:spcPts val="800"/>
              </a:spcAft>
            </a:pPr>
            <a:r>
              <a:rPr lang="en-US" sz="1800" err="1"/>
              <a:t>Có</a:t>
            </a:r>
            <a:r>
              <a:rPr lang="en-US" sz="1800"/>
              <a:t> </a:t>
            </a:r>
            <a:r>
              <a:rPr lang="en-US" sz="1800" err="1"/>
              <a:t>tất</a:t>
            </a:r>
            <a:r>
              <a:rPr lang="en-US" sz="1800"/>
              <a:t> </a:t>
            </a:r>
            <a:r>
              <a:rPr lang="en-US" sz="1800" err="1"/>
              <a:t>cả</a:t>
            </a:r>
            <a:r>
              <a:rPr lang="en-US" sz="1800"/>
              <a:t> </a:t>
            </a:r>
            <a:r>
              <a:rPr lang="en-US" sz="1800">
                <a:effectLst/>
              </a:rPr>
              <a:t>20 +7</a:t>
            </a:r>
            <a:r>
              <a:rPr lang="en-US" sz="1800" baseline="30000">
                <a:effectLst/>
              </a:rPr>
              <a:t>2</a:t>
            </a:r>
            <a:r>
              <a:rPr lang="en-US" sz="1800">
                <a:effectLst/>
              </a:rPr>
              <a:t>+ 7</a:t>
            </a:r>
            <a:r>
              <a:rPr lang="en-US" sz="1800" baseline="30000">
                <a:effectLst/>
              </a:rPr>
              <a:t>3 </a:t>
            </a:r>
            <a:r>
              <a:rPr lang="en-US" sz="1800">
                <a:effectLst/>
              </a:rPr>
              <a:t>= 412 </a:t>
            </a:r>
            <a:r>
              <a:rPr lang="en-US" sz="1800" err="1">
                <a:effectLst/>
              </a:rPr>
              <a:t>chiều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biển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diễn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vecto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đặc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trưng</a:t>
            </a:r>
            <a:endParaRPr lang="en-US" sz="1800">
              <a:effectLst/>
            </a:endParaRPr>
          </a:p>
          <a:p>
            <a:pPr marL="0" marR="0" defTabSz="914400">
              <a:spcBef>
                <a:spcPts val="0"/>
              </a:spcBef>
              <a:spcAft>
                <a:spcPts val="800"/>
              </a:spcAft>
            </a:pPr>
            <a:endParaRPr lang="en-US" sz="1800">
              <a:effectLst/>
            </a:endParaRPr>
          </a:p>
          <a:p>
            <a:pPr marL="0" marR="0" defTabSz="914400">
              <a:spcBef>
                <a:spcPts val="0"/>
              </a:spcBef>
              <a:spcAft>
                <a:spcPts val="800"/>
              </a:spcAft>
            </a:pPr>
            <a:endParaRPr lang="en-US" sz="1800">
              <a:effectLst/>
            </a:endParaRPr>
          </a:p>
          <a:p>
            <a:pPr defTabSz="914400"/>
            <a:endParaRPr lang="en-US" sz="1800">
              <a:effectLst/>
            </a:endParaRPr>
          </a:p>
          <a:p>
            <a:pPr defTabSz="914400"/>
            <a:endParaRPr lang="en-US" sz="18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51122"/>
            <a:ext cx="760545" cy="1513185"/>
            <a:chOff x="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7BEA740C-C9F2-4AD5-BBC3-B0A68400D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611" y="1909263"/>
            <a:ext cx="5763963" cy="1541859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0"/>
            <a:ext cx="729532" cy="1451482"/>
            <a:chOff x="10918968" y="713127"/>
            <a:chExt cx="1273032" cy="253283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5945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410861"/>
            <a:ext cx="3875389" cy="1260389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3000">
                <a:latin typeface="+mj-lt"/>
                <a:ea typeface="+mj-ea"/>
                <a:cs typeface="+mj-cs"/>
              </a:rPr>
              <a:t>7. Các đánh giá</a:t>
            </a:r>
          </a:p>
        </p:txBody>
      </p:sp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EAA74363-C793-4786-9FF1-1BA01501462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7245" y="311588"/>
            <a:ext cx="4698224" cy="12603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latin typeface="+mn-lt"/>
                <a:ea typeface="+mn-ea"/>
                <a:cs typeface="+mn-cs"/>
              </a:rPr>
              <a:t>Sensitivity = 0.84		Accuracy = 0.93</a:t>
            </a:r>
          </a:p>
          <a:p>
            <a:r>
              <a:rPr lang="en-US" sz="1800">
                <a:latin typeface="+mn-lt"/>
                <a:ea typeface="+mn-ea"/>
                <a:cs typeface="+mn-cs"/>
              </a:rPr>
              <a:t>Specificity = 0.96		F-value = 0.89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0623AD-AF87-49C8-8E30-D4B9C28A6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31" y="1472704"/>
            <a:ext cx="3100066" cy="33087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D706BE-27DF-40CE-B302-4F47431D9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14" y="1472704"/>
            <a:ext cx="5281488" cy="360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03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701</Words>
  <Application>Microsoft Office PowerPoint</Application>
  <PresentationFormat>On-screen Show (16:9)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Lato</vt:lpstr>
      <vt:lpstr>Calibri Light</vt:lpstr>
      <vt:lpstr>Times New Roman</vt:lpstr>
      <vt:lpstr>Arial</vt:lpstr>
      <vt:lpstr>TimesNewRomanPSMT</vt:lpstr>
      <vt:lpstr>Calibri</vt:lpstr>
      <vt:lpstr>Office Theme</vt:lpstr>
      <vt:lpstr>PowerPoint Presentation</vt:lpstr>
      <vt:lpstr>PowerPoint Presentation</vt:lpstr>
      <vt:lpstr>1. Giới thiệu đề tài</vt:lpstr>
      <vt:lpstr>2. Mô tả bài toán</vt:lpstr>
      <vt:lpstr>3. Mô tả tập dữ liệu sử dụng</vt:lpstr>
      <vt:lpstr>4. Tiền xử lý dữ liệu</vt:lpstr>
      <vt:lpstr>5. Đề xuất mô hình</vt:lpstr>
      <vt:lpstr>6. Trích chọn đặc trưng</vt:lpstr>
      <vt:lpstr>7. Các đánh giá</vt:lpstr>
      <vt:lpstr>8. Hướng phát triển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bài tập lớn Tin Sinh Học</dc:title>
  <dc:creator>Legion</dc:creator>
  <cp:lastModifiedBy>Nguyen Huu Dung 20173048</cp:lastModifiedBy>
  <cp:revision>3</cp:revision>
  <dcterms:modified xsi:type="dcterms:W3CDTF">2021-08-08T15:30:22Z</dcterms:modified>
</cp:coreProperties>
</file>