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6" r:id="rId6"/>
    <p:sldId id="277" r:id="rId7"/>
    <p:sldId id="278" r:id="rId8"/>
    <p:sldId id="281" r:id="rId9"/>
    <p:sldId id="282" r:id="rId10"/>
    <p:sldId id="275" r:id="rId11"/>
    <p:sldId id="280" r:id="rId12"/>
    <p:sldId id="271" r:id="rId13"/>
    <p:sldId id="279" r:id="rId14"/>
    <p:sldId id="27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C71C-CA91-41DC-B76C-BFCC48DEE0E1}" v="1871" dt="2021-07-18T16:52:01.771"/>
    <p1510:client id="{FFAD3151-3653-45AC-B055-62425104776E}" v="874" dt="2021-07-18T16:44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E600D-C8A7-4439-A50D-3F9EACB8DD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475D42-3A56-4BDB-AEFE-60B91292DF4C}">
      <dgm:prSet custT="1"/>
      <dgm:spPr/>
      <dgm:t>
        <a:bodyPr/>
        <a:lstStyle/>
        <a:p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SVM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phương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pháp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tốt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phù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đối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toan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phân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lớp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không gian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rất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chiều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đối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tượng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cần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phân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lớp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biểu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diễn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tập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rất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lớn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thuộc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vi-VN" sz="1600" b="0" i="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vi-VN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1746FC-417F-4BCB-86F9-660D01E4FE0E}" type="parTrans" cxnId="{5F67B70B-B8DE-4050-9407-21D63ACAA954}">
      <dgm:prSet/>
      <dgm:spPr/>
      <dgm:t>
        <a:bodyPr/>
        <a:lstStyle/>
        <a:p>
          <a:endParaRPr lang="en-US"/>
        </a:p>
      </dgm:t>
    </dgm:pt>
    <dgm:pt modelId="{7EAF5633-38E5-49B5-9187-EAB2C56E3EAD}" type="sibTrans" cxnId="{5F67B70B-B8DE-4050-9407-21D63ACAA954}">
      <dgm:prSet/>
      <dgm:spPr/>
      <dgm:t>
        <a:bodyPr/>
        <a:lstStyle/>
        <a:p>
          <a:endParaRPr lang="en-US"/>
        </a:p>
      </dgm:t>
    </dgm:pt>
    <dgm:pt modelId="{311EC4DC-22FB-4E3A-8252-0B9F74148F95}">
      <dgm:prSet custT="1"/>
      <dgm:spPr/>
      <dgm:t>
        <a:bodyPr/>
        <a:lstStyle/>
        <a:p>
          <a:r>
            <a:rPr lang="en-US" sz="1600"/>
            <a:t>Phương pháp học máy SVM (support vector machine) được sử dụng rộng rãi để giải các bài toán phân loại nhị phân trong lĩnh vực sinh học tính toán. </a:t>
          </a:r>
        </a:p>
      </dgm:t>
    </dgm:pt>
    <dgm:pt modelId="{D254A6F2-075E-46D9-B88E-6E3D894A8B94}" type="parTrans" cxnId="{AEAB3892-DBA2-4A84-9B42-7070C4ECD4CC}">
      <dgm:prSet/>
      <dgm:spPr/>
      <dgm:t>
        <a:bodyPr/>
        <a:lstStyle/>
        <a:p>
          <a:endParaRPr lang="en-US"/>
        </a:p>
      </dgm:t>
    </dgm:pt>
    <dgm:pt modelId="{3DC50A49-A199-43A9-BB13-D478852BE858}" type="sibTrans" cxnId="{AEAB3892-DBA2-4A84-9B42-7070C4ECD4CC}">
      <dgm:prSet/>
      <dgm:spPr/>
      <dgm:t>
        <a:bodyPr/>
        <a:lstStyle/>
        <a:p>
          <a:endParaRPr lang="en-US"/>
        </a:p>
      </dgm:t>
    </dgm:pt>
    <dgm:pt modelId="{444D80C7-B1EE-4A86-8BE6-6902748CF597}" type="pres">
      <dgm:prSet presAssocID="{E1EE600D-C8A7-4439-A50D-3F9EACB8D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215095-2C97-493D-B76B-97C273073C7B}" type="pres">
      <dgm:prSet presAssocID="{03475D42-3A56-4BDB-AEFE-60B91292DF4C}" presName="hierRoot1" presStyleCnt="0"/>
      <dgm:spPr/>
    </dgm:pt>
    <dgm:pt modelId="{BB7C7042-2FD0-4DE7-80E2-359CE37B15AC}" type="pres">
      <dgm:prSet presAssocID="{03475D42-3A56-4BDB-AEFE-60B91292DF4C}" presName="composite" presStyleCnt="0"/>
      <dgm:spPr/>
    </dgm:pt>
    <dgm:pt modelId="{5C5C8E9C-B583-4B83-BCB8-879BE35D0824}" type="pres">
      <dgm:prSet presAssocID="{03475D42-3A56-4BDB-AEFE-60B91292DF4C}" presName="background" presStyleLbl="node0" presStyleIdx="0" presStyleCnt="2"/>
      <dgm:spPr/>
    </dgm:pt>
    <dgm:pt modelId="{917BBCEB-082D-4ADA-A78C-EADFCE4091E0}" type="pres">
      <dgm:prSet presAssocID="{03475D42-3A56-4BDB-AEFE-60B91292DF4C}" presName="text" presStyleLbl="fgAcc0" presStyleIdx="0" presStyleCnt="2">
        <dgm:presLayoutVars>
          <dgm:chPref val="3"/>
        </dgm:presLayoutVars>
      </dgm:prSet>
      <dgm:spPr/>
    </dgm:pt>
    <dgm:pt modelId="{C884DDC3-5931-4AAD-B358-28ADBD269BC1}" type="pres">
      <dgm:prSet presAssocID="{03475D42-3A56-4BDB-AEFE-60B91292DF4C}" presName="hierChild2" presStyleCnt="0"/>
      <dgm:spPr/>
    </dgm:pt>
    <dgm:pt modelId="{5013AB19-AD22-44E9-9396-46B74E08656B}" type="pres">
      <dgm:prSet presAssocID="{311EC4DC-22FB-4E3A-8252-0B9F74148F95}" presName="hierRoot1" presStyleCnt="0"/>
      <dgm:spPr/>
    </dgm:pt>
    <dgm:pt modelId="{8B902EA2-9160-468A-B8B8-793B247B147D}" type="pres">
      <dgm:prSet presAssocID="{311EC4DC-22FB-4E3A-8252-0B9F74148F95}" presName="composite" presStyleCnt="0"/>
      <dgm:spPr/>
    </dgm:pt>
    <dgm:pt modelId="{0FBD202D-7EBF-4889-8F05-1DD8940AA7DC}" type="pres">
      <dgm:prSet presAssocID="{311EC4DC-22FB-4E3A-8252-0B9F74148F95}" presName="background" presStyleLbl="node0" presStyleIdx="1" presStyleCnt="2"/>
      <dgm:spPr/>
    </dgm:pt>
    <dgm:pt modelId="{5BEDC2F2-F278-4F4B-ADEF-FCBFE813A0EB}" type="pres">
      <dgm:prSet presAssocID="{311EC4DC-22FB-4E3A-8252-0B9F74148F95}" presName="text" presStyleLbl="fgAcc0" presStyleIdx="1" presStyleCnt="2">
        <dgm:presLayoutVars>
          <dgm:chPref val="3"/>
        </dgm:presLayoutVars>
      </dgm:prSet>
      <dgm:spPr/>
    </dgm:pt>
    <dgm:pt modelId="{024DB5DA-56B9-4B43-B60E-5CE7BA614A89}" type="pres">
      <dgm:prSet presAssocID="{311EC4DC-22FB-4E3A-8252-0B9F74148F95}" presName="hierChild2" presStyleCnt="0"/>
      <dgm:spPr/>
    </dgm:pt>
  </dgm:ptLst>
  <dgm:cxnLst>
    <dgm:cxn modelId="{5F67B70B-B8DE-4050-9407-21D63ACAA954}" srcId="{E1EE600D-C8A7-4439-A50D-3F9EACB8DD18}" destId="{03475D42-3A56-4BDB-AEFE-60B91292DF4C}" srcOrd="0" destOrd="0" parTransId="{581746FC-417F-4BCB-86F9-660D01E4FE0E}" sibTransId="{7EAF5633-38E5-49B5-9187-EAB2C56E3EAD}"/>
    <dgm:cxn modelId="{7D0A1F39-2D7E-4F37-8486-2525212F2163}" type="presOf" srcId="{311EC4DC-22FB-4E3A-8252-0B9F74148F95}" destId="{5BEDC2F2-F278-4F4B-ADEF-FCBFE813A0EB}" srcOrd="0" destOrd="0" presId="urn:microsoft.com/office/officeart/2005/8/layout/hierarchy1"/>
    <dgm:cxn modelId="{78A0D884-AB30-4044-966E-CC7F4E961E14}" type="presOf" srcId="{E1EE600D-C8A7-4439-A50D-3F9EACB8DD18}" destId="{444D80C7-B1EE-4A86-8BE6-6902748CF597}" srcOrd="0" destOrd="0" presId="urn:microsoft.com/office/officeart/2005/8/layout/hierarchy1"/>
    <dgm:cxn modelId="{4C66F88F-BD5F-4498-88EE-6DED67FAA63F}" type="presOf" srcId="{03475D42-3A56-4BDB-AEFE-60B91292DF4C}" destId="{917BBCEB-082D-4ADA-A78C-EADFCE4091E0}" srcOrd="0" destOrd="0" presId="urn:microsoft.com/office/officeart/2005/8/layout/hierarchy1"/>
    <dgm:cxn modelId="{AEAB3892-DBA2-4A84-9B42-7070C4ECD4CC}" srcId="{E1EE600D-C8A7-4439-A50D-3F9EACB8DD18}" destId="{311EC4DC-22FB-4E3A-8252-0B9F74148F95}" srcOrd="1" destOrd="0" parTransId="{D254A6F2-075E-46D9-B88E-6E3D894A8B94}" sibTransId="{3DC50A49-A199-43A9-BB13-D478852BE858}"/>
    <dgm:cxn modelId="{78CBAB68-1B13-4E33-8E9C-9D000F6CBEF2}" type="presParOf" srcId="{444D80C7-B1EE-4A86-8BE6-6902748CF597}" destId="{DE215095-2C97-493D-B76B-97C273073C7B}" srcOrd="0" destOrd="0" presId="urn:microsoft.com/office/officeart/2005/8/layout/hierarchy1"/>
    <dgm:cxn modelId="{0CC446D5-E961-4A50-953C-EE44B5A284D7}" type="presParOf" srcId="{DE215095-2C97-493D-B76B-97C273073C7B}" destId="{BB7C7042-2FD0-4DE7-80E2-359CE37B15AC}" srcOrd="0" destOrd="0" presId="urn:microsoft.com/office/officeart/2005/8/layout/hierarchy1"/>
    <dgm:cxn modelId="{3570F7C0-D981-46F0-9BD5-1F477FBFDCB3}" type="presParOf" srcId="{BB7C7042-2FD0-4DE7-80E2-359CE37B15AC}" destId="{5C5C8E9C-B583-4B83-BCB8-879BE35D0824}" srcOrd="0" destOrd="0" presId="urn:microsoft.com/office/officeart/2005/8/layout/hierarchy1"/>
    <dgm:cxn modelId="{6003F950-BB23-40FB-8C6C-50459ED242D6}" type="presParOf" srcId="{BB7C7042-2FD0-4DE7-80E2-359CE37B15AC}" destId="{917BBCEB-082D-4ADA-A78C-EADFCE4091E0}" srcOrd="1" destOrd="0" presId="urn:microsoft.com/office/officeart/2005/8/layout/hierarchy1"/>
    <dgm:cxn modelId="{C744189E-C993-4291-A263-BF387077EF09}" type="presParOf" srcId="{DE215095-2C97-493D-B76B-97C273073C7B}" destId="{C884DDC3-5931-4AAD-B358-28ADBD269BC1}" srcOrd="1" destOrd="0" presId="urn:microsoft.com/office/officeart/2005/8/layout/hierarchy1"/>
    <dgm:cxn modelId="{3D131E9C-1594-4F60-8875-8DB84ECC0104}" type="presParOf" srcId="{444D80C7-B1EE-4A86-8BE6-6902748CF597}" destId="{5013AB19-AD22-44E9-9396-46B74E08656B}" srcOrd="1" destOrd="0" presId="urn:microsoft.com/office/officeart/2005/8/layout/hierarchy1"/>
    <dgm:cxn modelId="{22EB0937-4C06-44FC-A429-9B53D451D8A8}" type="presParOf" srcId="{5013AB19-AD22-44E9-9396-46B74E08656B}" destId="{8B902EA2-9160-468A-B8B8-793B247B147D}" srcOrd="0" destOrd="0" presId="urn:microsoft.com/office/officeart/2005/8/layout/hierarchy1"/>
    <dgm:cxn modelId="{130BF6B6-61B2-4B2C-8D6B-D48B9AFA57CF}" type="presParOf" srcId="{8B902EA2-9160-468A-B8B8-793B247B147D}" destId="{0FBD202D-7EBF-4889-8F05-1DD8940AA7DC}" srcOrd="0" destOrd="0" presId="urn:microsoft.com/office/officeart/2005/8/layout/hierarchy1"/>
    <dgm:cxn modelId="{A542EEB1-6FDB-4BA2-8657-8E54A6F6CB31}" type="presParOf" srcId="{8B902EA2-9160-468A-B8B8-793B247B147D}" destId="{5BEDC2F2-F278-4F4B-ADEF-FCBFE813A0EB}" srcOrd="1" destOrd="0" presId="urn:microsoft.com/office/officeart/2005/8/layout/hierarchy1"/>
    <dgm:cxn modelId="{680DEDFD-B076-451F-9F5F-F87D39D162E5}" type="presParOf" srcId="{5013AB19-AD22-44E9-9396-46B74E08656B}" destId="{024DB5DA-56B9-4B43-B60E-5CE7BA614A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8E9C-B583-4B83-BCB8-879BE35D0824}">
      <dsp:nvSpPr>
        <dsp:cNvPr id="0" name=""/>
        <dsp:cNvSpPr/>
      </dsp:nvSpPr>
      <dsp:spPr>
        <a:xfrm>
          <a:off x="1087045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BBCEB-082D-4ADA-A78C-EADFCE4091E0}">
      <dsp:nvSpPr>
        <dsp:cNvPr id="0" name=""/>
        <dsp:cNvSpPr/>
      </dsp:nvSpPr>
      <dsp:spPr>
        <a:xfrm>
          <a:off x="1372983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SVM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phương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pháp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tốt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phù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hợp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đối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toan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phân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lớp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không gian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rất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chiều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đối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tượng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cần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phân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lớp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biểu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diễn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tập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rất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lớn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thuộc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vi-VN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vi-V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20845" y="319712"/>
        <a:ext cx="2477722" cy="1538414"/>
      </dsp:txXfrm>
    </dsp:sp>
    <dsp:sp modelId="{0FBD202D-7EBF-4889-8F05-1DD8940AA7DC}">
      <dsp:nvSpPr>
        <dsp:cNvPr id="0" name=""/>
        <dsp:cNvSpPr/>
      </dsp:nvSpPr>
      <dsp:spPr>
        <a:xfrm>
          <a:off x="4232368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C2F2-F278-4F4B-ADEF-FCBFE813A0EB}">
      <dsp:nvSpPr>
        <dsp:cNvPr id="0" name=""/>
        <dsp:cNvSpPr/>
      </dsp:nvSpPr>
      <dsp:spPr>
        <a:xfrm>
          <a:off x="4518307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Phương pháp học máy SVM (support vector machine) được sử dụng rộng rãi để giải các bài toán phân loại nhị phân trong lĩnh vực sinh học tính toán. </a:t>
          </a:r>
        </a:p>
      </dsp:txBody>
      <dsp:txXfrm>
        <a:off x="4566169" y="319712"/>
        <a:ext cx="2477722" cy="153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052" y="794133"/>
            <a:ext cx="8635896" cy="368184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84407"/>
            <a:ext cx="8635896" cy="327074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ar/gkaa8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8" y="203568"/>
            <a:ext cx="2380775" cy="865137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352835" y="1308089"/>
            <a:ext cx="6188906" cy="6365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đoán</a:t>
            </a:r>
            <a:r>
              <a:rPr lang="en-US" sz="4000" dirty="0"/>
              <a:t> anti-CRISPR protein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21647" y="31010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Quân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20173316</a:t>
            </a:r>
          </a:p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Hữu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Dũng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20173048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104D80-DE57-46B0-B9AC-EFC7D5E0CC65}"/>
              </a:ext>
            </a:extLst>
          </p:cNvPr>
          <p:cNvSpPr txBox="1"/>
          <p:nvPr/>
        </p:nvSpPr>
        <p:spPr>
          <a:xfrm>
            <a:off x="5221855" y="2452484"/>
            <a:ext cx="32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Giảng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viên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hướng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dẫn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:  </a:t>
            </a:r>
          </a:p>
          <a:p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TS.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Hồng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Quang</a:t>
            </a:r>
            <a:endParaRPr lang="en-US" sz="210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6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dirty="0" err="1">
                <a:latin typeface="+mj-lt"/>
                <a:ea typeface="+mj-ea"/>
                <a:cs typeface="+mj-cs"/>
              </a:rPr>
              <a:t>Đề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xuất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mô</a:t>
            </a:r>
            <a:r>
              <a:rPr lang="en-US" sz="2700" dirty="0">
                <a:latin typeface="+mj-lt"/>
                <a:ea typeface="+mj-ea"/>
                <a:cs typeface="+mj-cs"/>
              </a:rPr>
              <a:t> </a:t>
            </a:r>
            <a:r>
              <a:rPr lang="en-US" sz="2700" dirty="0" err="1">
                <a:latin typeface="+mj-lt"/>
                <a:ea typeface="+mj-ea"/>
                <a:cs typeface="+mj-cs"/>
              </a:rPr>
              <a:t>hình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F01E45D2-793C-4AB4-9FC2-8176936738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18513867"/>
              </p:ext>
            </p:extLst>
          </p:nvPr>
        </p:nvGraphicFramePr>
        <p:xfrm>
          <a:off x="336729" y="1785821"/>
          <a:ext cx="8178799" cy="190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20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4100" dirty="0">
                <a:latin typeface="+mj-lt"/>
                <a:ea typeface="+mj-ea"/>
                <a:cs typeface="+mj-cs"/>
              </a:rPr>
              <a:t>6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xuất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4B917A1-695F-4BBC-8C9D-5475CC341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712533"/>
            <a:ext cx="7886699" cy="2701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1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000">
                <a:latin typeface="+mj-lt"/>
                <a:ea typeface="+mj-ea"/>
                <a:cs typeface="+mj-cs"/>
              </a:rPr>
              <a:t>7. Các đánh giá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EAA74363-C793-4786-9FF1-1BA015014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7245" y="311588"/>
            <a:ext cx="4698224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Sensitivity = 0.84		Accuracy = 0.93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Specificity = 0.96		F-value =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623AD-AF87-49C8-8E30-D4B9C28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1" y="1472704"/>
            <a:ext cx="3100066" cy="330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706BE-27DF-40CE-B302-4F47431D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4" y="1472704"/>
            <a:ext cx="5281488" cy="36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Hướng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8DED9F-09C1-4FB0-A304-A22F0450CF4A}"/>
              </a:ext>
            </a:extLst>
          </p:cNvPr>
          <p:cNvSpPr txBox="1">
            <a:spLocks/>
          </p:cNvSpPr>
          <p:nvPr/>
        </p:nvSpPr>
        <p:spPr>
          <a:xfrm>
            <a:off x="3314701" y="1175874"/>
            <a:ext cx="5346699" cy="36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Áp</a:t>
            </a:r>
            <a:r>
              <a:rPr lang="en-US" sz="1800" b="0"/>
              <a:t> </a:t>
            </a:r>
            <a:r>
              <a:rPr lang="en-US" sz="1800" b="0" err="1"/>
              <a:t>dụng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mô</a:t>
            </a:r>
            <a:r>
              <a:rPr lang="en-US" sz="1800" b="0"/>
              <a:t> </a:t>
            </a:r>
            <a:r>
              <a:rPr lang="en-US" sz="1800" b="0" err="1"/>
              <a:t>hình</a:t>
            </a:r>
            <a:r>
              <a:rPr lang="en-US" sz="1800" b="0"/>
              <a:t> </a:t>
            </a:r>
            <a:r>
              <a:rPr lang="en-US" sz="1800" b="0" err="1"/>
              <a:t>học</a:t>
            </a:r>
            <a:r>
              <a:rPr lang="en-US" sz="1800" b="0"/>
              <a:t> CNN, DNN, RNN </a:t>
            </a: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có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quả</a:t>
            </a:r>
            <a:r>
              <a:rPr lang="en-US" sz="1800" b="0"/>
              <a:t> </a:t>
            </a:r>
            <a:r>
              <a:rPr lang="en-US" sz="1800" b="0" err="1"/>
              <a:t>tốt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Mã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không</a:t>
            </a:r>
            <a:r>
              <a:rPr lang="en-US" sz="1800" b="0"/>
              <a:t> </a:t>
            </a:r>
            <a:r>
              <a:rPr lang="en-US" sz="1800" b="0" err="1"/>
              <a:t>chỉ</a:t>
            </a:r>
            <a:r>
              <a:rPr lang="en-US" sz="1800" b="0"/>
              <a:t> </a:t>
            </a:r>
            <a:r>
              <a:rPr lang="en-US" sz="1800" b="0" err="1"/>
              <a:t>dựa</a:t>
            </a:r>
            <a:r>
              <a:rPr lang="en-US" sz="1800" b="0"/>
              <a:t> </a:t>
            </a:r>
            <a:r>
              <a:rPr lang="en-US" sz="1800" b="0" err="1"/>
              <a:t>trên</a:t>
            </a:r>
            <a:r>
              <a:rPr lang="en-US" sz="1800" b="0"/>
              <a:t> </a:t>
            </a:r>
            <a:r>
              <a:rPr lang="en-US" sz="1800" b="0" err="1"/>
              <a:t>đặc</a:t>
            </a:r>
            <a:r>
              <a:rPr lang="en-US" sz="1800" b="0"/>
              <a:t> </a:t>
            </a:r>
            <a:r>
              <a:rPr lang="en-US" sz="1800" b="0" err="1"/>
              <a:t>điểm</a:t>
            </a:r>
            <a:r>
              <a:rPr lang="en-US" sz="1800" b="0"/>
              <a:t> </a:t>
            </a:r>
            <a:r>
              <a:rPr lang="en-US" sz="1800" b="0" err="1"/>
              <a:t>trình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mà</a:t>
            </a:r>
            <a:r>
              <a:rPr lang="en-US" sz="1800" b="0"/>
              <a:t> </a:t>
            </a:r>
            <a:r>
              <a:rPr lang="en-US" sz="1800" b="0" err="1"/>
              <a:t>còn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tiến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, </a:t>
            </a:r>
            <a:r>
              <a:rPr lang="en-US" sz="1800" b="0" err="1"/>
              <a:t>thứ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axit</a:t>
            </a:r>
            <a:r>
              <a:rPr lang="en-US" sz="1800" b="0"/>
              <a:t> amin, </a:t>
            </a:r>
            <a:r>
              <a:rPr lang="en-US" sz="1800" b="0" err="1"/>
              <a:t>tương</a:t>
            </a:r>
            <a:r>
              <a:rPr lang="en-US" sz="1800" b="0"/>
              <a:t> </a:t>
            </a:r>
            <a:r>
              <a:rPr lang="en-US" sz="1800" b="0" err="1"/>
              <a:t>tác</a:t>
            </a:r>
            <a:r>
              <a:rPr lang="en-US" sz="1800" b="0"/>
              <a:t> </a:t>
            </a:r>
            <a:r>
              <a:rPr lang="en-US" sz="1800" b="0" err="1"/>
              <a:t>giữa</a:t>
            </a:r>
            <a:r>
              <a:rPr lang="en-US" sz="1800" b="0"/>
              <a:t> protein </a:t>
            </a:r>
            <a:r>
              <a:rPr lang="en-US" sz="1800" b="0" err="1"/>
              <a:t>với</a:t>
            </a:r>
            <a:r>
              <a:rPr lang="en-US" sz="1800" b="0"/>
              <a:t> protein,…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đảm</a:t>
            </a:r>
            <a:r>
              <a:rPr lang="en-US" sz="1800" b="0"/>
              <a:t> </a:t>
            </a:r>
            <a:r>
              <a:rPr lang="en-US" sz="1800" b="0" err="1"/>
              <a:t>bảo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dự</a:t>
            </a:r>
            <a:r>
              <a:rPr lang="en-US" sz="1800" b="0"/>
              <a:t> </a:t>
            </a:r>
            <a:r>
              <a:rPr lang="en-US" sz="1800" b="0" err="1"/>
              <a:t>đoán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với</a:t>
            </a:r>
            <a:r>
              <a:rPr lang="en-US" sz="1800" b="0"/>
              <a:t> </a:t>
            </a:r>
            <a:r>
              <a:rPr lang="en-US" sz="1800" b="0" err="1"/>
              <a:t>thực</a:t>
            </a:r>
            <a:r>
              <a:rPr lang="en-US" sz="1800" b="0"/>
              <a:t> </a:t>
            </a:r>
            <a:r>
              <a:rPr lang="en-US" sz="1800" b="0" err="1"/>
              <a:t>nghiệm</a:t>
            </a:r>
            <a:r>
              <a:rPr lang="en-US" sz="1800" b="0"/>
              <a:t>.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Tiếp</a:t>
            </a:r>
            <a:r>
              <a:rPr lang="en-US" sz="1800" b="0"/>
              <a:t> </a:t>
            </a:r>
            <a:r>
              <a:rPr lang="en-US" sz="1800" b="0" err="1"/>
              <a:t>tục</a:t>
            </a:r>
            <a:r>
              <a:rPr lang="en-US" sz="1800" b="0"/>
              <a:t> </a:t>
            </a:r>
            <a:r>
              <a:rPr lang="en-US" sz="1800" b="0" err="1"/>
              <a:t>bổ</a:t>
            </a:r>
            <a:r>
              <a:rPr lang="en-US" sz="1800" b="0"/>
              <a:t> sung </a:t>
            </a:r>
            <a:r>
              <a:rPr lang="en-US" sz="1800" b="0" err="1"/>
              <a:t>thêm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dữ</a:t>
            </a:r>
            <a:r>
              <a:rPr lang="en-US" sz="1800" b="0"/>
              <a:t> </a:t>
            </a:r>
            <a:r>
              <a:rPr lang="en-US" sz="1800" b="0" err="1"/>
              <a:t>liệu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.</a:t>
            </a:r>
          </a:p>
          <a:p>
            <a:pPr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4667DC6-BC9D-4BF4-9751-CF077A2A43E3}"/>
              </a:ext>
            </a:extLst>
          </p:cNvPr>
          <p:cNvSpPr txBox="1">
            <a:spLocks/>
          </p:cNvSpPr>
          <p:nvPr/>
        </p:nvSpPr>
        <p:spPr>
          <a:xfrm>
            <a:off x="454363" y="1077057"/>
            <a:ext cx="8235273" cy="298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ClrTx/>
              <a:buFont typeface="Arial" panose="020B0604020202020204" pitchFamily="34" charset="0"/>
              <a:buChar char="•"/>
            </a:pPr>
            <a:endParaRPr lang="en-US" sz="18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317231" y="2118059"/>
            <a:ext cx="3852735" cy="7284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D83EBE4-5B3F-4ED2-8772-5BB868B5A1DC}"/>
              </a:ext>
            </a:extLst>
          </p:cNvPr>
          <p:cNvCxnSpPr/>
          <p:nvPr/>
        </p:nvCxnSpPr>
        <p:spPr>
          <a:xfrm>
            <a:off x="2407298" y="16235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ỗ dành sẵn cho Nội dung 25">
            <a:extLst>
              <a:ext uri="{FF2B5EF4-FFF2-40B4-BE49-F238E27FC236}">
                <a16:creationId xmlns:a16="http://schemas.microsoft.com/office/drawing/2014/main" id="{58466F4D-35CB-4A36-8631-8DB47035F0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Giới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thiệu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đề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tài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Mô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tả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bài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toán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tả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tập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dụng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Tiền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xử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Trích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chọn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trưng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hình</a:t>
            </a:r>
            <a:endParaRPr lang="en-US" sz="2000" dirty="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+mj-ea"/>
                <a:cs typeface="Times New Roman" panose="02020603050405020304" pitchFamily="18" charset="0"/>
              </a:rPr>
              <a:t>giá</a:t>
            </a:r>
            <a:endParaRPr lang="en-US" sz="2000" dirty="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000" kern="12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triển</a:t>
            </a:r>
            <a:endParaRPr lang="en-US" sz="2000" kern="12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9" y="940019"/>
            <a:ext cx="4128193" cy="3962181"/>
          </a:xfr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800" dirty="0"/>
          </a:p>
          <a:p>
            <a:pPr defTabSz="914400"/>
            <a:r>
              <a:rPr lang="en-US" sz="1800" b="0" i="0" dirty="0" err="1">
                <a:effectLst/>
              </a:rPr>
              <a:t>Hệ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thống</a:t>
            </a:r>
            <a:r>
              <a:rPr lang="en-US" sz="1800" b="0" i="0" dirty="0">
                <a:effectLst/>
              </a:rPr>
              <a:t> CRISPR-Cas9 </a:t>
            </a:r>
            <a:r>
              <a:rPr lang="en-US" sz="1800" b="0" i="0" dirty="0" err="1">
                <a:effectLst/>
              </a:rPr>
              <a:t>đã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được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dụng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làm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cụ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chỉnh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sửa</a:t>
            </a:r>
            <a:r>
              <a:rPr lang="en-US" sz="1800" b="0" i="0" dirty="0">
                <a:effectLst/>
              </a:rPr>
              <a:t> DNA </a:t>
            </a:r>
            <a:r>
              <a:rPr lang="en-US" sz="1800" b="0" i="0" dirty="0" err="1">
                <a:effectLst/>
              </a:rPr>
              <a:t>hoặc</a:t>
            </a:r>
            <a:r>
              <a:rPr lang="en-US" sz="1800" b="0" i="0" dirty="0">
                <a:effectLst/>
              </a:rPr>
              <a:t> RNA </a:t>
            </a:r>
            <a:r>
              <a:rPr lang="en-US" sz="1800" b="0" i="0" dirty="0" err="1">
                <a:effectLst/>
              </a:rPr>
              <a:t>trong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nghệ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sinh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học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chẩn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đoán</a:t>
            </a:r>
            <a:r>
              <a:rPr lang="en-US" sz="1800" b="0" i="0" dirty="0">
                <a:effectLst/>
              </a:rPr>
              <a:t>, y </a:t>
            </a:r>
            <a:r>
              <a:rPr lang="en-US" sz="1800" b="0" i="0" dirty="0" err="1">
                <a:effectLst/>
              </a:rPr>
              <a:t>học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nông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nghiệp</a:t>
            </a:r>
            <a:r>
              <a:rPr lang="en-US" sz="1800" b="0" i="0" dirty="0">
                <a:effectLst/>
              </a:rPr>
              <a:t>.</a:t>
            </a:r>
          </a:p>
          <a:p>
            <a:pPr defTabSz="914400"/>
            <a:r>
              <a:rPr lang="en-US" sz="1800" dirty="0" err="1"/>
              <a:t>Bộ</a:t>
            </a:r>
            <a:r>
              <a:rPr lang="en-US" sz="1800" dirty="0"/>
              <a:t> CRISPR </a:t>
            </a:r>
            <a:r>
              <a:rPr lang="en-US" sz="1800" dirty="0" err="1"/>
              <a:t>gồm</a:t>
            </a:r>
            <a:r>
              <a:rPr lang="en-US" sz="1800" dirty="0"/>
              <a:t> 3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: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RNA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; </a:t>
            </a:r>
            <a:r>
              <a:rPr lang="en-US" sz="1800" dirty="0" err="1"/>
              <a:t>một</a:t>
            </a:r>
            <a:r>
              <a:rPr lang="en-US" sz="1800" dirty="0"/>
              <a:t> enzyme Cas9;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mẫu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cắt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.</a:t>
            </a:r>
          </a:p>
          <a:p>
            <a:pPr defTabSz="914400"/>
            <a:r>
              <a:rPr lang="en-US" sz="1800" dirty="0"/>
              <a:t>Protein anti-CRISPR (</a:t>
            </a:r>
            <a:r>
              <a:rPr lang="en-US" sz="1800" dirty="0" err="1"/>
              <a:t>Acr</a:t>
            </a:r>
            <a:r>
              <a:rPr lang="en-US" sz="1800" dirty="0"/>
              <a:t>)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chước</a:t>
            </a:r>
            <a:r>
              <a:rPr lang="en-US" sz="1800" dirty="0"/>
              <a:t> DNA </a:t>
            </a:r>
            <a:r>
              <a:rPr lang="en-US" sz="1800" dirty="0" err="1"/>
              <a:t>gắn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enzyme Cas9 </a:t>
            </a:r>
            <a:r>
              <a:rPr lang="en-US" sz="1800" dirty="0" err="1"/>
              <a:t>với</a:t>
            </a:r>
            <a:r>
              <a:rPr lang="en-US" sz="1800" dirty="0"/>
              <a:t> DNA </a:t>
            </a:r>
            <a:r>
              <a:rPr lang="en-US" sz="1800" dirty="0" err="1"/>
              <a:t>khiến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Cas9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gene </a:t>
            </a:r>
          </a:p>
          <a:p>
            <a:pPr defTabSz="914400"/>
            <a:r>
              <a:rPr lang="en-US" sz="1800" dirty="0"/>
              <a:t>Protein anti-CRISPR (</a:t>
            </a:r>
            <a:r>
              <a:rPr lang="en-US" sz="1800" dirty="0" err="1"/>
              <a:t>Acr</a:t>
            </a:r>
            <a:r>
              <a:rPr lang="en-US" sz="1800" dirty="0"/>
              <a:t>)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gen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gen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Hình ảnh 4" descr="Map&#10;&#10;Description automatically generated">
            <a:extLst>
              <a:ext uri="{FF2B5EF4-FFF2-40B4-BE49-F238E27FC236}">
                <a16:creationId xmlns:a16="http://schemas.microsoft.com/office/drawing/2014/main" id="{A64756C6-9F68-450D-AC59-57AD517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93" y="1596962"/>
            <a:ext cx="4128193" cy="20950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>
                <a:latin typeface="+mj-lt"/>
                <a:ea typeface="+mj-ea"/>
                <a:cs typeface="+mj-cs"/>
              </a:rPr>
              <a:t>2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719" y="993423"/>
            <a:ext cx="3968040" cy="3639300"/>
          </a:xfr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dirty="0" err="1"/>
              <a:t>D</a:t>
            </a:r>
            <a:r>
              <a:rPr lang="en-US" sz="1800" dirty="0" err="1">
                <a:effectLst/>
              </a:rPr>
              <a:t>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đoán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trước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một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có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thể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anti-CRISPR protein </a:t>
            </a:r>
            <a:r>
              <a:rPr lang="en-US" sz="1800" dirty="0" err="1">
                <a:effectLst/>
              </a:rPr>
              <a:t>bằng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việc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áp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dụng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các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phương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pháp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học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máy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chỉ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sử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dụng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điểm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trình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tự</a:t>
            </a:r>
            <a:r>
              <a:rPr lang="en-US" sz="1800" dirty="0">
                <a:effectLst/>
              </a:rPr>
              <a:t> protein.</a:t>
            </a:r>
          </a:p>
          <a:p>
            <a:pPr defTabSz="914400"/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protein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file .</a:t>
            </a:r>
            <a:r>
              <a:rPr lang="en-US" sz="1800" dirty="0" err="1"/>
              <a:t>fasta</a:t>
            </a:r>
            <a:r>
              <a:rPr lang="en-US" sz="1800" dirty="0"/>
              <a:t>:</a:t>
            </a:r>
          </a:p>
          <a:p>
            <a:pPr marL="114300" lvl="1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</a:rPr>
              <a:t>&gt;anti_CRISPR0001</a:t>
            </a:r>
          </a:p>
          <a:p>
            <a:pPr marL="0" lvl="1" indent="0" defTabSz="91440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</a:rPr>
              <a:t>MKFIKYLSTAHLNYMNIAVYENGSKIKARVENVVNGKSVGARDFDSTEQLESWFYGLPGSGLGRIENAMNEISRRENP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</a:rPr>
              <a:t>Đầu</a:t>
            </a:r>
            <a:r>
              <a:rPr lang="en-US" sz="1800" dirty="0">
                <a:effectLst/>
              </a:rPr>
              <a:t> ra </a:t>
            </a:r>
            <a:r>
              <a:rPr lang="en-US" sz="1800" dirty="0" err="1">
                <a:effectLst/>
              </a:rPr>
              <a:t>sẽ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quả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đoán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các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đầu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vào</a:t>
            </a:r>
            <a:r>
              <a:rPr lang="en-US" sz="1800" dirty="0">
                <a:effectLst/>
              </a:rPr>
              <a:t>:</a:t>
            </a:r>
          </a:p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defTabSz="914400"/>
            <a:endParaRPr lang="en-US" sz="1800" dirty="0">
              <a:effectLst/>
            </a:endParaRPr>
          </a:p>
          <a:p>
            <a:pPr defTabSz="914400"/>
            <a:endParaRPr lang="en-US" sz="18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3B14C-1393-4388-B76E-A98D9119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29786"/>
              </p:ext>
            </p:extLst>
          </p:nvPr>
        </p:nvGraphicFramePr>
        <p:xfrm>
          <a:off x="4693359" y="1527170"/>
          <a:ext cx="3968041" cy="208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438">
                  <a:extLst>
                    <a:ext uri="{9D8B030D-6E8A-4147-A177-3AD203B41FA5}">
                      <a16:colId xmlns:a16="http://schemas.microsoft.com/office/drawing/2014/main" val="515806457"/>
                    </a:ext>
                  </a:extLst>
                </a:gridCol>
                <a:gridCol w="1163603">
                  <a:extLst>
                    <a:ext uri="{9D8B030D-6E8A-4147-A177-3AD203B41FA5}">
                      <a16:colId xmlns:a16="http://schemas.microsoft.com/office/drawing/2014/main" val="10719491"/>
                    </a:ext>
                  </a:extLst>
                </a:gridCol>
              </a:tblGrid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protein ID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Label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1599499505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WP_028357638.1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01720521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YP_007392738.1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646362837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39656373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8198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tập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46" y="1072738"/>
            <a:ext cx="4858884" cy="338727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r>
              <a:rPr lang="en-US" sz="1800" err="1"/>
              <a:t>C</a:t>
            </a:r>
            <a:r>
              <a:rPr lang="en-US" sz="1800" err="1">
                <a:effectLst/>
              </a:rPr>
              <a:t>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nhập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Anti-</a:t>
            </a:r>
            <a:r>
              <a:rPr lang="en-US" sz="1800" err="1">
                <a:effectLst/>
              </a:rPr>
              <a:t>CRISPRdb</a:t>
            </a:r>
            <a:r>
              <a:rPr lang="en-US" sz="1800">
                <a:effectLst/>
              </a:rPr>
              <a:t> </a:t>
            </a:r>
            <a:r>
              <a:rPr lang="en-US" sz="1800" i="1" u="sng">
                <a:effectLst/>
                <a:hlinkClick r:id="rId2"/>
              </a:rPr>
              <a:t>https://doi.org/10.1093/nar/gkaa857</a:t>
            </a:r>
            <a:r>
              <a:rPr lang="en-US" sz="1800">
                <a:effectLst/>
              </a:rPr>
              <a:t>. </a:t>
            </a:r>
            <a:r>
              <a:rPr lang="en-US" sz="1800" err="1">
                <a:effectLst/>
              </a:rPr>
              <a:t>Cơ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sở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dữ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thông</a:t>
            </a:r>
            <a:r>
              <a:rPr lang="en-US" sz="1800">
                <a:effectLst/>
              </a:rPr>
              <a:t> tin anti-CRISPR protein </a:t>
            </a:r>
            <a:r>
              <a:rPr lang="en-US" sz="1800" err="1">
                <a:effectLst/>
              </a:rPr>
              <a:t>đã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thực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nghiệm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tài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khác</a:t>
            </a:r>
            <a:r>
              <a:rPr lang="en-US" sz="1800">
                <a:effectLst/>
              </a:rPr>
              <a:t>.</a:t>
            </a:r>
          </a:p>
          <a:p>
            <a:pPr defTabSz="914400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dữ</a:t>
            </a:r>
            <a:r>
              <a:rPr lang="en-US" sz="1800"/>
              <a:t> </a:t>
            </a:r>
            <a:r>
              <a:rPr lang="en-US" sz="1800" err="1"/>
              <a:t>liệu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488 </a:t>
            </a:r>
            <a:r>
              <a:rPr lang="en-US" sz="1800">
                <a:effectLst/>
              </a:rPr>
              <a:t>anti-CRISPR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902 protein </a:t>
            </a:r>
            <a:r>
              <a:rPr lang="en-US" sz="1800" err="1">
                <a:effectLst/>
              </a:rPr>
              <a:t>không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phải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protein.</a:t>
            </a:r>
          </a:p>
          <a:p>
            <a:pPr defTabSz="914400"/>
            <a:endParaRPr lang="en-US" sz="1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8" y="1179396"/>
            <a:ext cx="8189383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902 protein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anti-CRISPR protein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-CRISPR,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6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300628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20 </a:t>
            </a:r>
            <a:r>
              <a:rPr lang="en-US" sz="1800" dirty="0" err="1"/>
              <a:t>axit</a:t>
            </a:r>
            <a:r>
              <a:rPr lang="en-US" sz="1800" dirty="0"/>
              <a:t> amin, chia </a:t>
            </a:r>
            <a:r>
              <a:rPr lang="en-US" sz="1800" dirty="0" err="1"/>
              <a:t>làm</a:t>
            </a:r>
            <a:r>
              <a:rPr lang="en-US" sz="1800" dirty="0"/>
              <a:t> 7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.</a:t>
            </a:r>
            <a:endParaRPr lang="en-US" sz="18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D</a:t>
            </a:r>
            <a:r>
              <a:rPr lang="en-US" sz="1800" dirty="0" err="1">
                <a:effectLst/>
              </a:rPr>
              <a:t>ựa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trên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điểm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trình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tự</a:t>
            </a:r>
            <a:r>
              <a:rPr lang="en-US" sz="1800" dirty="0">
                <a:effectLst/>
              </a:rPr>
              <a:t>  </a:t>
            </a:r>
            <a:r>
              <a:rPr lang="en-US" sz="1800" dirty="0" err="1">
                <a:effectLst/>
              </a:rPr>
              <a:t>thành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phần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axit</a:t>
            </a:r>
            <a:r>
              <a:rPr lang="en-US" sz="1800" dirty="0">
                <a:effectLst/>
              </a:rPr>
              <a:t> amin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protein </a:t>
            </a:r>
            <a:r>
              <a:rPr lang="en-US" sz="1800" dirty="0" err="1">
                <a:effectLst/>
              </a:rPr>
              <a:t>và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lượng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tần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dimer (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hợp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2 </a:t>
            </a:r>
            <a:r>
              <a:rPr lang="en-US" sz="1800" dirty="0" err="1"/>
              <a:t>a</a:t>
            </a:r>
            <a:r>
              <a:rPr lang="en-US" sz="1800" dirty="0" err="1">
                <a:effectLst/>
              </a:rPr>
              <a:t>xit</a:t>
            </a:r>
            <a:r>
              <a:rPr lang="en-US" sz="1800" dirty="0">
                <a:effectLst/>
              </a:rPr>
              <a:t> amin) </a:t>
            </a:r>
            <a:r>
              <a:rPr lang="en-US" sz="1800" dirty="0" err="1">
                <a:effectLst/>
              </a:rPr>
              <a:t>và</a:t>
            </a:r>
            <a:r>
              <a:rPr lang="en-US" sz="1800" dirty="0">
                <a:effectLst/>
              </a:rPr>
              <a:t> trimer (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hợp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của</a:t>
            </a:r>
            <a:r>
              <a:rPr lang="en-US" sz="1800" dirty="0">
                <a:effectLst/>
              </a:rPr>
              <a:t> 3 </a:t>
            </a:r>
            <a:r>
              <a:rPr lang="en-US" sz="1800" dirty="0" err="1">
                <a:effectLst/>
              </a:rPr>
              <a:t>axit</a:t>
            </a:r>
            <a:r>
              <a:rPr lang="en-US" sz="1800" dirty="0">
                <a:effectLst/>
              </a:rPr>
              <a:t> amin)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>
                <a:effectLst/>
              </a:rPr>
              <a:t>20 +7</a:t>
            </a:r>
            <a:r>
              <a:rPr lang="en-US" sz="1800" baseline="30000" dirty="0">
                <a:effectLst/>
              </a:rPr>
              <a:t>2</a:t>
            </a:r>
            <a:r>
              <a:rPr lang="en-US" sz="1800" dirty="0">
                <a:effectLst/>
              </a:rPr>
              <a:t>+ 7</a:t>
            </a:r>
            <a:r>
              <a:rPr lang="en-US" sz="1800" baseline="30000" dirty="0">
                <a:effectLst/>
              </a:rPr>
              <a:t>3 </a:t>
            </a:r>
            <a:r>
              <a:rPr lang="en-US" sz="1800" dirty="0">
                <a:effectLst/>
              </a:rPr>
              <a:t>= 412 </a:t>
            </a:r>
            <a:r>
              <a:rPr lang="en-US" sz="1800" dirty="0" err="1">
                <a:effectLst/>
              </a:rPr>
              <a:t>chiều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biển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diễn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vecto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đặc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trưng</a:t>
            </a:r>
            <a:endParaRPr lang="en-US" sz="1800" dirty="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</a:endParaRPr>
          </a:p>
          <a:p>
            <a:pPr defTabSz="914400"/>
            <a:endParaRPr lang="en-US" sz="1800" dirty="0">
              <a:effectLst/>
            </a:endParaRPr>
          </a:p>
          <a:p>
            <a:pPr defTabSz="914400"/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11" y="1909263"/>
            <a:ext cx="5763963" cy="15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361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464892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trong 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AA, AG, AV, GA, GG, GV, VA, VG, VV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AC, GC, VC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039815"/>
            <a:ext cx="4165882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2" y="433363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dirty="0">
                <a:latin typeface="+mj-lt"/>
                <a:ea typeface="+mj-ea"/>
                <a:cs typeface="+mj-cs"/>
              </a:rPr>
              <a:t>5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285166"/>
            <a:ext cx="4543420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Thành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111 trong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sẽ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tổng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số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xuất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nhóm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3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axit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amin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tạo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nên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từ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vi-VN" sz="1800" b="0" i="0" dirty="0" err="1">
                <a:solidFill>
                  <a:srgbClr val="000000"/>
                </a:solidFill>
                <a:effectLst/>
                <a:latin typeface="+mj-lt"/>
              </a:rPr>
              <a:t>lớp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 1 trong </a:t>
            </a:r>
            <a:r>
              <a:rPr lang="vi-VN" sz="1800" b="0" i="1" dirty="0" err="1">
                <a:solidFill>
                  <a:srgbClr val="000000"/>
                </a:solidFill>
                <a:effectLst/>
                <a:latin typeface="+mj-lt"/>
              </a:rPr>
              <a:t>Bảng</a:t>
            </a:r>
            <a:r>
              <a:rPr lang="vi-VN" sz="1800" b="0" i="1" dirty="0">
                <a:solidFill>
                  <a:srgbClr val="000000"/>
                </a:solidFill>
                <a:effectLst/>
                <a:latin typeface="+mj-lt"/>
              </a:rPr>
              <a:t> 2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+mj-lt"/>
              </a:rPr>
              <a:t>(AGV, AVG, GAV, GVA, VAG, VGA)</a:t>
            </a:r>
            <a:r>
              <a:rPr lang="vi-VN" sz="2400" dirty="0">
                <a:latin typeface="+mj-lt"/>
              </a:rPr>
              <a:t> </a:t>
            </a:r>
            <a:br>
              <a:rPr lang="vi-VN" sz="2400" dirty="0">
                <a:latin typeface="+mj-lt"/>
              </a:rPr>
            </a:br>
            <a:endParaRPr lang="en-US" sz="1800" dirty="0">
              <a:effectLst/>
              <a:latin typeface="+mj-lt"/>
            </a:endParaRPr>
          </a:p>
          <a:p>
            <a:pPr defTabSz="914400"/>
            <a:endParaRPr lang="en-US" sz="1800" dirty="0">
              <a:effectLst/>
              <a:latin typeface="+mj-lt"/>
            </a:endParaRPr>
          </a:p>
          <a:p>
            <a:pPr defTabSz="914400"/>
            <a:endParaRPr lang="en-US" sz="1800" dirty="0"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039815"/>
            <a:ext cx="4165882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802</Words>
  <Application>Microsoft Office PowerPoint</Application>
  <PresentationFormat>On-screen Show (16:9)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1. Giới thiệu đề tài</vt:lpstr>
      <vt:lpstr>2. Mô tả bài toán</vt:lpstr>
      <vt:lpstr>3. Mô tả tập dữ liệu sử dụng</vt:lpstr>
      <vt:lpstr>4. Tiền xử lý dữ liệu</vt:lpstr>
      <vt:lpstr>5. Trích chọn đặc trưng</vt:lpstr>
      <vt:lpstr>5. Trích chọn đặc trưng</vt:lpstr>
      <vt:lpstr>5. Trích chọn đặc trưng</vt:lpstr>
      <vt:lpstr>6. Đề xuất mô hình</vt:lpstr>
      <vt:lpstr>6. Đề xuất mô hình</vt:lpstr>
      <vt:lpstr>7. Các đánh giá</vt:lpstr>
      <vt:lpstr>8.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Tin Sinh Học</dc:title>
  <dc:creator>Legion</dc:creator>
  <cp:lastModifiedBy>Le Hai Quan 20173316</cp:lastModifiedBy>
  <cp:revision>7</cp:revision>
  <dcterms:modified xsi:type="dcterms:W3CDTF">2021-08-09T10:11:58Z</dcterms:modified>
</cp:coreProperties>
</file>