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67" r:id="rId2"/>
    <p:sldId id="268" r:id="rId3"/>
    <p:sldId id="269" r:id="rId4"/>
    <p:sldId id="270" r:id="rId5"/>
    <p:sldId id="276" r:id="rId6"/>
    <p:sldId id="277" r:id="rId7"/>
    <p:sldId id="278" r:id="rId8"/>
    <p:sldId id="281" r:id="rId9"/>
    <p:sldId id="282" r:id="rId10"/>
    <p:sldId id="275" r:id="rId11"/>
    <p:sldId id="280" r:id="rId12"/>
    <p:sldId id="271" r:id="rId13"/>
    <p:sldId id="279" r:id="rId14"/>
    <p:sldId id="273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alibri Light" panose="020F0302020204030204" pitchFamily="34" charset="0"/>
      <p:regular r:id="rId21"/>
      <p:italic r:id="rId22"/>
    </p:embeddedFont>
    <p:embeddedFont>
      <p:font typeface="Lato" panose="020F0502020204030203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EEC71C-CA91-41DC-B76C-BFCC48DEE0E1}" v="1871" dt="2021-07-18T16:52:01.771"/>
    <p1510:client id="{FFAD3151-3653-45AC-B055-62425104776E}" v="874" dt="2021-07-18T16:44:09.7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82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110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1E8CDB4-EE46-494A-926E-C33D27F26FD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4052" y="794133"/>
            <a:ext cx="8635896" cy="368184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65766C2-FC6B-401B-935E-0F6EEEEA02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4052" y="84407"/>
            <a:ext cx="8635896" cy="327074"/>
          </a:xfrm>
          <a:prstGeom prst="rect">
            <a:avLst/>
          </a:prstGeom>
        </p:spPr>
        <p:txBody>
          <a:bodyPr/>
          <a:lstStyle>
            <a:lvl1pPr>
              <a:defRPr sz="21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Title 1:……………………………………..</a:t>
            </a:r>
          </a:p>
        </p:txBody>
      </p:sp>
    </p:spTree>
    <p:extLst>
      <p:ext uri="{BB962C8B-B14F-4D97-AF65-F5344CB8AC3E}">
        <p14:creationId xmlns:p14="http://schemas.microsoft.com/office/powerpoint/2010/main" val="77798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543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2349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6114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1" r:id="rId2"/>
    <p:sldLayoutId id="2147483650" r:id="rId3"/>
    <p:sldLayoutId id="214748364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93/nar/gkaa857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A617848-26F9-49B1-B121-9C342D358D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18" y="203568"/>
            <a:ext cx="2380775" cy="865137"/>
          </a:xfrm>
          <a:prstGeom prst="rect">
            <a:avLst/>
          </a:prstGeom>
        </p:spPr>
      </p:pic>
      <p:sp>
        <p:nvSpPr>
          <p:cNvPr id="5" name="Title 7">
            <a:extLst>
              <a:ext uri="{FF2B5EF4-FFF2-40B4-BE49-F238E27FC236}">
                <a16:creationId xmlns:a16="http://schemas.microsoft.com/office/drawing/2014/main" id="{6393A6E3-25F7-49CB-953B-FE930DF389C9}"/>
              </a:ext>
            </a:extLst>
          </p:cNvPr>
          <p:cNvSpPr txBox="1">
            <a:spLocks/>
          </p:cNvSpPr>
          <p:nvPr/>
        </p:nvSpPr>
        <p:spPr>
          <a:xfrm>
            <a:off x="352835" y="1308089"/>
            <a:ext cx="6188906" cy="63659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err="1"/>
              <a:t>Dự</a:t>
            </a:r>
            <a:r>
              <a:rPr lang="en-US" sz="4000" dirty="0"/>
              <a:t> </a:t>
            </a:r>
            <a:r>
              <a:rPr lang="en-US" sz="4000" dirty="0" err="1"/>
              <a:t>đoán</a:t>
            </a:r>
            <a:r>
              <a:rPr lang="en-US" sz="4000" dirty="0"/>
              <a:t> anti-CRISPR protein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E863D4FE-8D3E-4518-9754-ACDB3B462FD6}"/>
              </a:ext>
            </a:extLst>
          </p:cNvPr>
          <p:cNvSpPr txBox="1"/>
          <p:nvPr/>
        </p:nvSpPr>
        <p:spPr>
          <a:xfrm>
            <a:off x="521647" y="3101004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err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Nhóm</a:t>
            </a:r>
            <a:r>
              <a:rPr lang="en-US" sz="18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err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sinh</a:t>
            </a:r>
            <a:r>
              <a:rPr lang="en-US" sz="18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err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viên</a:t>
            </a:r>
            <a:r>
              <a:rPr lang="en-US" sz="18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</a:t>
            </a:r>
          </a:p>
          <a:p>
            <a:r>
              <a:rPr lang="en-US" sz="18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Lê </a:t>
            </a:r>
            <a:r>
              <a:rPr lang="en-US" sz="1800" err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Hải</a:t>
            </a:r>
            <a:r>
              <a:rPr lang="en-US" sz="18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err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Quân</a:t>
            </a:r>
            <a:r>
              <a:rPr lang="en-US" sz="18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20173316</a:t>
            </a:r>
          </a:p>
          <a:p>
            <a:r>
              <a:rPr lang="en-US" sz="1800" err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Nguyên</a:t>
            </a:r>
            <a:r>
              <a:rPr lang="en-US" sz="18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err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Hữu</a:t>
            </a:r>
            <a:r>
              <a:rPr lang="en-US" sz="18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err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Dũng</a:t>
            </a:r>
            <a:r>
              <a:rPr lang="en-US" sz="18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20173048</a:t>
            </a: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08104D80-DE57-46B0-B9AC-EFC7D5E0CC65}"/>
              </a:ext>
            </a:extLst>
          </p:cNvPr>
          <p:cNvSpPr txBox="1"/>
          <p:nvPr/>
        </p:nvSpPr>
        <p:spPr>
          <a:xfrm>
            <a:off x="5221855" y="2452484"/>
            <a:ext cx="32470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err="1">
                <a:solidFill>
                  <a:srgbClr val="FF0000"/>
                </a:solidFill>
                <a:effectLst/>
                <a:latin typeface="Lato" panose="020F0502020204030203"/>
                <a:ea typeface="Times New Roman" panose="02020603050405020304" pitchFamily="18" charset="0"/>
              </a:rPr>
              <a:t>Giảng</a:t>
            </a:r>
            <a:r>
              <a:rPr lang="en-US" sz="2100">
                <a:solidFill>
                  <a:srgbClr val="FF0000"/>
                </a:solidFill>
                <a:effectLst/>
                <a:latin typeface="Lato" panose="020F0502020204030203"/>
                <a:ea typeface="Times New Roman" panose="02020603050405020304" pitchFamily="18" charset="0"/>
              </a:rPr>
              <a:t> </a:t>
            </a:r>
            <a:r>
              <a:rPr lang="en-US" sz="2100" err="1">
                <a:solidFill>
                  <a:srgbClr val="FF0000"/>
                </a:solidFill>
                <a:effectLst/>
                <a:latin typeface="Lato" panose="020F0502020204030203"/>
                <a:ea typeface="Times New Roman" panose="02020603050405020304" pitchFamily="18" charset="0"/>
              </a:rPr>
              <a:t>viên</a:t>
            </a:r>
            <a:r>
              <a:rPr lang="en-US" sz="2100">
                <a:solidFill>
                  <a:srgbClr val="FF0000"/>
                </a:solidFill>
                <a:effectLst/>
                <a:latin typeface="Lato" panose="020F0502020204030203"/>
                <a:ea typeface="Times New Roman" panose="02020603050405020304" pitchFamily="18" charset="0"/>
              </a:rPr>
              <a:t> </a:t>
            </a:r>
            <a:r>
              <a:rPr lang="en-US" sz="2100" err="1">
                <a:solidFill>
                  <a:srgbClr val="FF0000"/>
                </a:solidFill>
                <a:effectLst/>
                <a:latin typeface="Lato" panose="020F0502020204030203"/>
                <a:ea typeface="Times New Roman" panose="02020603050405020304" pitchFamily="18" charset="0"/>
              </a:rPr>
              <a:t>hướng</a:t>
            </a:r>
            <a:r>
              <a:rPr lang="en-US" sz="2100">
                <a:solidFill>
                  <a:srgbClr val="FF0000"/>
                </a:solidFill>
                <a:effectLst/>
                <a:latin typeface="Lato" panose="020F0502020204030203"/>
                <a:ea typeface="Times New Roman" panose="02020603050405020304" pitchFamily="18" charset="0"/>
              </a:rPr>
              <a:t> </a:t>
            </a:r>
            <a:r>
              <a:rPr lang="en-US" sz="2100" err="1">
                <a:solidFill>
                  <a:srgbClr val="FF0000"/>
                </a:solidFill>
                <a:effectLst/>
                <a:latin typeface="Lato" panose="020F0502020204030203"/>
                <a:ea typeface="Times New Roman" panose="02020603050405020304" pitchFamily="18" charset="0"/>
              </a:rPr>
              <a:t>dẫn</a:t>
            </a:r>
            <a:r>
              <a:rPr lang="en-US" sz="2100">
                <a:solidFill>
                  <a:srgbClr val="FF0000"/>
                </a:solidFill>
                <a:effectLst/>
                <a:latin typeface="Lato" panose="020F0502020204030203"/>
                <a:ea typeface="Times New Roman" panose="02020603050405020304" pitchFamily="18" charset="0"/>
              </a:rPr>
              <a:t> :  </a:t>
            </a:r>
          </a:p>
          <a:p>
            <a:r>
              <a:rPr lang="en-US" sz="2100">
                <a:solidFill>
                  <a:srgbClr val="FF0000"/>
                </a:solidFill>
                <a:effectLst/>
                <a:latin typeface="Lato" panose="020F0502020204030203"/>
                <a:ea typeface="Times New Roman" panose="02020603050405020304" pitchFamily="18" charset="0"/>
              </a:rPr>
              <a:t>TS. </a:t>
            </a:r>
            <a:r>
              <a:rPr lang="en-US" sz="2100" err="1">
                <a:solidFill>
                  <a:srgbClr val="FF0000"/>
                </a:solidFill>
                <a:effectLst/>
                <a:latin typeface="Lato" panose="020F0502020204030203"/>
                <a:ea typeface="Times New Roman" panose="02020603050405020304" pitchFamily="18" charset="0"/>
              </a:rPr>
              <a:t>Nguyễn</a:t>
            </a:r>
            <a:r>
              <a:rPr lang="en-US" sz="2100">
                <a:solidFill>
                  <a:srgbClr val="FF0000"/>
                </a:solidFill>
                <a:effectLst/>
                <a:latin typeface="Lato" panose="020F0502020204030203"/>
                <a:ea typeface="Times New Roman" panose="02020603050405020304" pitchFamily="18" charset="0"/>
              </a:rPr>
              <a:t> </a:t>
            </a:r>
            <a:r>
              <a:rPr lang="en-US" sz="2100" err="1">
                <a:solidFill>
                  <a:srgbClr val="FF0000"/>
                </a:solidFill>
                <a:effectLst/>
                <a:latin typeface="Lato" panose="020F0502020204030203"/>
                <a:ea typeface="Times New Roman" panose="02020603050405020304" pitchFamily="18" charset="0"/>
              </a:rPr>
              <a:t>Hồng</a:t>
            </a:r>
            <a:r>
              <a:rPr lang="en-US" sz="2100">
                <a:solidFill>
                  <a:srgbClr val="FF0000"/>
                </a:solidFill>
                <a:effectLst/>
                <a:latin typeface="Lato" panose="020F0502020204030203"/>
                <a:ea typeface="Times New Roman" panose="02020603050405020304" pitchFamily="18" charset="0"/>
              </a:rPr>
              <a:t> Quang</a:t>
            </a:r>
            <a:endParaRPr lang="en-US" sz="2100">
              <a:solidFill>
                <a:srgbClr val="FF0000"/>
              </a:solidFill>
              <a:latin typeface="Lato" panose="020F0502020204030203"/>
            </a:endParaRPr>
          </a:p>
        </p:txBody>
      </p:sp>
    </p:spTree>
    <p:extLst>
      <p:ext uri="{BB962C8B-B14F-4D97-AF65-F5344CB8AC3E}">
        <p14:creationId xmlns:p14="http://schemas.microsoft.com/office/powerpoint/2010/main" val="3953857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FD9C83-41D5-4B85-B776-F102189D8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241300"/>
            <a:ext cx="8178799" cy="851803"/>
          </a:xfr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2700" dirty="0">
                <a:latin typeface="+mj-lt"/>
                <a:ea typeface="+mj-ea"/>
                <a:cs typeface="+mj-cs"/>
              </a:rPr>
              <a:t>6</a:t>
            </a:r>
            <a:r>
              <a:rPr lang="en-US" sz="2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 </a:t>
            </a:r>
            <a:r>
              <a:rPr lang="en-US" sz="2700" dirty="0" err="1">
                <a:latin typeface="+mj-lt"/>
                <a:ea typeface="+mj-ea"/>
                <a:cs typeface="+mj-cs"/>
              </a:rPr>
              <a:t>Đề</a:t>
            </a:r>
            <a:r>
              <a:rPr lang="en-US" sz="2700" dirty="0">
                <a:latin typeface="+mj-lt"/>
                <a:ea typeface="+mj-ea"/>
                <a:cs typeface="+mj-cs"/>
              </a:rPr>
              <a:t> </a:t>
            </a:r>
            <a:r>
              <a:rPr lang="en-US" sz="2700" dirty="0" err="1">
                <a:latin typeface="+mj-lt"/>
                <a:ea typeface="+mj-ea"/>
                <a:cs typeface="+mj-cs"/>
              </a:rPr>
              <a:t>xuất</a:t>
            </a:r>
            <a:r>
              <a:rPr lang="en-US" sz="2700" dirty="0">
                <a:latin typeface="+mj-lt"/>
                <a:ea typeface="+mj-ea"/>
                <a:cs typeface="+mj-cs"/>
              </a:rPr>
              <a:t> </a:t>
            </a:r>
            <a:r>
              <a:rPr lang="en-US" sz="2700" dirty="0" err="1">
                <a:latin typeface="+mj-lt"/>
                <a:ea typeface="+mj-ea"/>
                <a:cs typeface="+mj-cs"/>
              </a:rPr>
              <a:t>mô</a:t>
            </a:r>
            <a:r>
              <a:rPr lang="en-US" sz="2700" dirty="0">
                <a:latin typeface="+mj-lt"/>
                <a:ea typeface="+mj-ea"/>
                <a:cs typeface="+mj-cs"/>
              </a:rPr>
              <a:t> </a:t>
            </a:r>
            <a:r>
              <a:rPr lang="en-US" sz="2700" dirty="0" err="1">
                <a:latin typeface="+mj-lt"/>
                <a:ea typeface="+mj-ea"/>
                <a:cs typeface="+mj-cs"/>
              </a:rPr>
              <a:t>hình</a:t>
            </a:r>
            <a:endParaRPr lang="en-US" sz="27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7" name="Group 1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451122"/>
            <a:ext cx="760545" cy="1513185"/>
            <a:chOff x="0" y="4601497"/>
            <a:chExt cx="1014060" cy="2017580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1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1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14467" y="0"/>
            <a:ext cx="729532" cy="1451482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2D96795-D5BF-4B5E-AC90-129271CDC5B0}"/>
              </a:ext>
            </a:extLst>
          </p:cNvPr>
          <p:cNvSpPr txBox="1"/>
          <p:nvPr/>
        </p:nvSpPr>
        <p:spPr>
          <a:xfrm>
            <a:off x="632120" y="1004615"/>
            <a:ext cx="830537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vi-VN" sz="1800" b="0" i="0" dirty="0">
                <a:latin typeface="Calibri" panose="020F0502020204030204" pitchFamily="34" charset="0"/>
                <a:cs typeface="Calibri" panose="020F0502020204030204" pitchFamily="34" charset="0"/>
              </a:rPr>
              <a:t>SVM </a:t>
            </a:r>
            <a:r>
              <a:rPr lang="vi-VN" sz="1800" b="0" i="0" dirty="0" err="1"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vi-VN" sz="1800" b="0" i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800" b="0" i="0" dirty="0" err="1">
                <a:latin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vi-VN" sz="1800" b="0" i="0" dirty="0">
                <a:latin typeface="Calibri" panose="020F0502020204030204" pitchFamily="34" charset="0"/>
                <a:cs typeface="Calibri" panose="020F0502020204030204" pitchFamily="34" charset="0"/>
              </a:rPr>
              <a:t> phương </a:t>
            </a:r>
            <a:r>
              <a:rPr lang="vi-VN" sz="1800" b="0" i="0" dirty="0" err="1">
                <a:latin typeface="Calibri" panose="020F0502020204030204" pitchFamily="34" charset="0"/>
                <a:cs typeface="Calibri" panose="020F0502020204030204" pitchFamily="34" charset="0"/>
              </a:rPr>
              <a:t>pháp</a:t>
            </a:r>
            <a:r>
              <a:rPr lang="vi-VN" sz="1800" b="0" i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800" b="0" i="0" dirty="0" err="1">
                <a:latin typeface="Calibri" panose="020F0502020204030204" pitchFamily="34" charset="0"/>
                <a:cs typeface="Calibri" panose="020F0502020204030204" pitchFamily="34" charset="0"/>
              </a:rPr>
              <a:t>tốt</a:t>
            </a:r>
            <a:r>
              <a:rPr lang="vi-VN" sz="1800" b="0" i="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vi-VN" sz="1800" b="0" i="0" dirty="0" err="1">
                <a:latin typeface="Calibri" panose="020F0502020204030204" pitchFamily="34" charset="0"/>
                <a:cs typeface="Calibri" panose="020F0502020204030204" pitchFamily="34" charset="0"/>
              </a:rPr>
              <a:t>phù</a:t>
            </a:r>
            <a:r>
              <a:rPr lang="vi-VN" sz="1800" b="0" i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800" b="0" i="0" dirty="0" err="1">
                <a:latin typeface="Calibri" panose="020F0502020204030204" pitchFamily="34" charset="0"/>
                <a:cs typeface="Calibri" panose="020F0502020204030204" pitchFamily="34" charset="0"/>
              </a:rPr>
              <a:t>hợp</a:t>
            </a:r>
            <a:r>
              <a:rPr lang="vi-VN" sz="1800" b="0" i="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vi-VN" sz="1800" b="0" i="0" dirty="0" err="1">
                <a:latin typeface="Calibri" panose="020F0502020204030204" pitchFamily="34" charset="0"/>
                <a:cs typeface="Calibri" panose="020F0502020204030204" pitchFamily="34" charset="0"/>
              </a:rPr>
              <a:t>đối</a:t>
            </a:r>
            <a:r>
              <a:rPr lang="vi-VN" sz="1800" b="0" i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800" b="0" i="0" dirty="0" err="1">
                <a:latin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vi-VN" sz="1800" b="0" i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800" b="0" i="0" dirty="0" err="1">
                <a:latin typeface="Calibri" panose="020F0502020204030204" pitchFamily="34" charset="0"/>
                <a:cs typeface="Calibri" panose="020F0502020204030204" pitchFamily="34" charset="0"/>
              </a:rPr>
              <a:t>những</a:t>
            </a:r>
            <a:r>
              <a:rPr lang="vi-VN" sz="1800" b="0" i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800" b="0" i="0" dirty="0" err="1">
                <a:latin typeface="Calibri" panose="020F0502020204030204" pitchFamily="34" charset="0"/>
                <a:cs typeface="Calibri" panose="020F0502020204030204" pitchFamily="34" charset="0"/>
              </a:rPr>
              <a:t>bài</a:t>
            </a:r>
            <a:r>
              <a:rPr lang="vi-VN" sz="1800" b="0" i="0" dirty="0">
                <a:latin typeface="Calibri" panose="020F0502020204030204" pitchFamily="34" charset="0"/>
                <a:cs typeface="Calibri" panose="020F0502020204030204" pitchFamily="34" charset="0"/>
              </a:rPr>
              <a:t> toan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800" b="0" i="0" dirty="0">
                <a:latin typeface="Calibri" panose="020F0502020204030204" pitchFamily="34" charset="0"/>
                <a:cs typeface="Calibri" panose="020F0502020204030204" pitchFamily="34" charset="0"/>
              </a:rPr>
              <a:t>phân </a:t>
            </a:r>
            <a:r>
              <a:rPr lang="vi-VN" sz="1800" b="0" i="0" dirty="0" err="1">
                <a:latin typeface="Calibri" panose="020F0502020204030204" pitchFamily="34" charset="0"/>
                <a:cs typeface="Calibri" panose="020F0502020204030204" pitchFamily="34" charset="0"/>
              </a:rPr>
              <a:t>lớp</a:t>
            </a:r>
            <a:r>
              <a:rPr lang="vi-VN" sz="1800" b="0" i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800" b="0" i="0" dirty="0" err="1"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vi-VN" sz="1800" b="0" i="0" dirty="0">
                <a:latin typeface="Calibri" panose="020F0502020204030204" pitchFamily="34" charset="0"/>
                <a:cs typeface="Calibri" panose="020F0502020204030204" pitchFamily="34" charset="0"/>
              </a:rPr>
              <a:t> không gian </a:t>
            </a:r>
            <a:r>
              <a:rPr lang="vi-VN" sz="1800" b="0" i="0" dirty="0" err="1">
                <a:latin typeface="Calibri" panose="020F0502020204030204" pitchFamily="34" charset="0"/>
                <a:cs typeface="Calibri" panose="020F0502020204030204" pitchFamily="34" charset="0"/>
              </a:rPr>
              <a:t>rất</a:t>
            </a:r>
            <a:r>
              <a:rPr lang="vi-VN" sz="1800" b="0" i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800" b="0" i="0" dirty="0" err="1">
                <a:latin typeface="Calibri" panose="020F0502020204030204" pitchFamily="34" charset="0"/>
                <a:cs typeface="Calibri" panose="020F0502020204030204" pitchFamily="34" charset="0"/>
              </a:rPr>
              <a:t>nhiều</a:t>
            </a:r>
            <a:r>
              <a:rPr lang="vi-VN" sz="1800" b="0" i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800" b="0" i="0" dirty="0" err="1">
                <a:latin typeface="Calibri" panose="020F0502020204030204" pitchFamily="34" charset="0"/>
                <a:cs typeface="Calibri" panose="020F0502020204030204" pitchFamily="34" charset="0"/>
              </a:rPr>
              <a:t>chiều</a:t>
            </a:r>
            <a:r>
              <a:rPr lang="vi-VN" sz="1800" b="0" i="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vi-VN" sz="1800" b="0" i="0" dirty="0" err="1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vi-VN" sz="1800" b="0" i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800" b="0" i="0" dirty="0" err="1">
                <a:latin typeface="Calibri" panose="020F0502020204030204" pitchFamily="34" charset="0"/>
                <a:cs typeface="Calibri" panose="020F0502020204030204" pitchFamily="34" charset="0"/>
              </a:rPr>
              <a:t>đối</a:t>
            </a:r>
            <a:r>
              <a:rPr lang="vi-VN" sz="1800" b="0" i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800" b="0" i="0" dirty="0" err="1">
                <a:latin typeface="Calibri" panose="020F0502020204030204" pitchFamily="34" charset="0"/>
                <a:cs typeface="Calibri" panose="020F0502020204030204" pitchFamily="34" charset="0"/>
              </a:rPr>
              <a:t>tượng</a:t>
            </a:r>
            <a:r>
              <a:rPr lang="vi-VN" sz="1800" b="0" i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800" b="0" i="0" dirty="0" err="1">
                <a:latin typeface="Calibri" panose="020F0502020204030204" pitchFamily="34" charset="0"/>
                <a:cs typeface="Calibri" panose="020F0502020204030204" pitchFamily="34" charset="0"/>
              </a:rPr>
              <a:t>cần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800" b="0" i="0" dirty="0">
                <a:latin typeface="Calibri" panose="020F0502020204030204" pitchFamily="34" charset="0"/>
                <a:cs typeface="Calibri" panose="020F0502020204030204" pitchFamily="34" charset="0"/>
              </a:rPr>
              <a:t>phân </a:t>
            </a:r>
            <a:r>
              <a:rPr lang="vi-VN" sz="1800" b="0" i="0" dirty="0" err="1">
                <a:latin typeface="Calibri" panose="020F0502020204030204" pitchFamily="34" charset="0"/>
                <a:cs typeface="Calibri" panose="020F0502020204030204" pitchFamily="34" charset="0"/>
              </a:rPr>
              <a:t>lớp</a:t>
            </a:r>
            <a:r>
              <a:rPr lang="vi-VN" sz="1800" b="0" i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800" b="0" i="0" dirty="0" err="1"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vi-VN" sz="1800" b="0" i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800" b="0" i="0" dirty="0" err="1">
                <a:latin typeface="Calibri" panose="020F0502020204030204" pitchFamily="34" charset="0"/>
                <a:cs typeface="Calibri" panose="020F0502020204030204" pitchFamily="34" charset="0"/>
              </a:rPr>
              <a:t>biểu</a:t>
            </a:r>
            <a:r>
              <a:rPr lang="vi-VN" sz="1800" b="0" i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800" b="0" i="0" dirty="0" err="1">
                <a:latin typeface="Calibri" panose="020F0502020204030204" pitchFamily="34" charset="0"/>
                <a:cs typeface="Calibri" panose="020F0502020204030204" pitchFamily="34" charset="0"/>
              </a:rPr>
              <a:t>diễn</a:t>
            </a:r>
            <a:r>
              <a:rPr lang="vi-VN" sz="1800" b="0" i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800" b="0" i="0" dirty="0" err="1">
                <a:latin typeface="Calibri" panose="020F0502020204030204" pitchFamily="34" charset="0"/>
                <a:cs typeface="Calibri" panose="020F0502020204030204" pitchFamily="34" charset="0"/>
              </a:rPr>
              <a:t>bởi</a:t>
            </a:r>
            <a:r>
              <a:rPr lang="vi-VN" sz="1800" b="0" i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800" b="0" i="0" dirty="0" err="1">
                <a:latin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vi-VN" sz="1800" b="0" i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800" b="0" i="0" dirty="0" err="1">
                <a:latin typeface="Calibri" panose="020F0502020204030204" pitchFamily="34" charset="0"/>
                <a:cs typeface="Calibri" panose="020F0502020204030204" pitchFamily="34" charset="0"/>
              </a:rPr>
              <a:t>tập</a:t>
            </a:r>
            <a:r>
              <a:rPr lang="vi-VN" sz="1800" b="0" i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800" b="0" i="0" dirty="0" err="1">
                <a:latin typeface="Calibri" panose="020F0502020204030204" pitchFamily="34" charset="0"/>
                <a:cs typeface="Calibri" panose="020F0502020204030204" pitchFamily="34" charset="0"/>
              </a:rPr>
              <a:t>rất</a:t>
            </a:r>
            <a:r>
              <a:rPr lang="vi-VN" sz="1800" b="0" i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800" b="0" i="0" dirty="0" err="1">
                <a:latin typeface="Calibri" panose="020F0502020204030204" pitchFamily="34" charset="0"/>
                <a:cs typeface="Calibri" panose="020F0502020204030204" pitchFamily="34" charset="0"/>
              </a:rPr>
              <a:t>lớn</a:t>
            </a:r>
            <a:r>
              <a:rPr lang="vi-VN" sz="1800" b="0" i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800" b="0" i="0" dirty="0" err="1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vi-VN" sz="1800" b="0" i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800" b="0" i="0" dirty="0" err="1">
                <a:latin typeface="Calibri" panose="020F0502020204030204" pitchFamily="34" charset="0"/>
                <a:cs typeface="Calibri" panose="020F0502020204030204" pitchFamily="34" charset="0"/>
              </a:rPr>
              <a:t>thuộc</a:t>
            </a:r>
            <a:r>
              <a:rPr lang="vi-VN" sz="1800" b="0" i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800" b="0" i="0" dirty="0" err="1">
                <a:latin typeface="Calibri" panose="020F0502020204030204" pitchFamily="34" charset="0"/>
                <a:cs typeface="Calibri" panose="020F0502020204030204" pitchFamily="34" charset="0"/>
              </a:rPr>
              <a:t>tính</a:t>
            </a:r>
            <a:r>
              <a:rPr lang="vi-VN" sz="1800" b="0" i="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vi-VN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3E3655-13CC-41C8-BC00-FF0D111A639A}"/>
              </a:ext>
            </a:extLst>
          </p:cNvPr>
          <p:cNvSpPr txBox="1"/>
          <p:nvPr/>
        </p:nvSpPr>
        <p:spPr>
          <a:xfrm>
            <a:off x="632120" y="2177660"/>
            <a:ext cx="81787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800" dirty="0" err="1">
                <a:latin typeface="+mn-lt"/>
              </a:rPr>
              <a:t>Được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sử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dụng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rộng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rãi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để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giải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các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bài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toán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phân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loại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nhị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phân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trong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lĩnh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vực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sinh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học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tính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toán</a:t>
            </a:r>
            <a:r>
              <a:rPr lang="en-US" sz="1800" dirty="0">
                <a:latin typeface="+mn-lt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24204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CFD9C83-41D5-4B85-B776-F102189D8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18317"/>
            <a:ext cx="7886699" cy="699516"/>
          </a:xfr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4100" dirty="0">
                <a:latin typeface="+mj-lt"/>
                <a:ea typeface="+mj-ea"/>
                <a:cs typeface="+mj-cs"/>
              </a:rPr>
              <a:t>6</a:t>
            </a:r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 </a:t>
            </a:r>
            <a:r>
              <a:rPr lang="en-US" sz="4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Đề</a:t>
            </a:r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xuất</a:t>
            </a:r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mô</a:t>
            </a:r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hình</a:t>
            </a:r>
            <a:endParaRPr lang="en-US" sz="41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9" name="Picture 18" descr="Diagram&#10;&#10;Description automatically generated">
            <a:extLst>
              <a:ext uri="{FF2B5EF4-FFF2-40B4-BE49-F238E27FC236}">
                <a16:creationId xmlns:a16="http://schemas.microsoft.com/office/drawing/2014/main" id="{C4B917A1-695F-4BBC-8C9D-5475CC341CB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8650" y="1712533"/>
            <a:ext cx="7886699" cy="270119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20189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FD9C83-41D5-4B85-B776-F102189D8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8" y="410861"/>
            <a:ext cx="3875389" cy="1260389"/>
          </a:xfr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3000">
                <a:latin typeface="+mj-lt"/>
                <a:ea typeface="+mj-ea"/>
                <a:cs typeface="+mj-cs"/>
              </a:rPr>
              <a:t>7. Các đánh giá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0623AD-AF87-49C8-8E30-D4B9C28A6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06" y="1571977"/>
            <a:ext cx="3100066" cy="3308724"/>
          </a:xfrm>
          <a:prstGeom prst="rect">
            <a:avLst/>
          </a:prstGeom>
        </p:spPr>
      </p:pic>
      <p:pic>
        <p:nvPicPr>
          <p:cNvPr id="4" name="Picture 3" descr="Chart, treemap chart&#10;&#10;Description automatically generated">
            <a:extLst>
              <a:ext uri="{FF2B5EF4-FFF2-40B4-BE49-F238E27FC236}">
                <a16:creationId xmlns:a16="http://schemas.microsoft.com/office/drawing/2014/main" id="{53F3EBE3-D545-4061-9EA3-862F19D5D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5077" y="1659094"/>
            <a:ext cx="4147831" cy="30431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2AA9B48-63A8-462D-A2D1-3508DF32E101}"/>
              </a:ext>
            </a:extLst>
          </p:cNvPr>
          <p:cNvSpPr txBox="1"/>
          <p:nvPr/>
        </p:nvSpPr>
        <p:spPr>
          <a:xfrm>
            <a:off x="584583" y="1217874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400" dirty="0"/>
              <a:t>SVM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BB09A7-9CB0-4B81-BCCB-701E336580A8}"/>
              </a:ext>
            </a:extLst>
          </p:cNvPr>
          <p:cNvSpPr txBox="1"/>
          <p:nvPr/>
        </p:nvSpPr>
        <p:spPr>
          <a:xfrm>
            <a:off x="5189421" y="1217874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400" dirty="0"/>
              <a:t>Navi bayes</a:t>
            </a:r>
          </a:p>
        </p:txBody>
      </p:sp>
    </p:spTree>
    <p:extLst>
      <p:ext uri="{BB962C8B-B14F-4D97-AF65-F5344CB8AC3E}">
        <p14:creationId xmlns:p14="http://schemas.microsoft.com/office/powerpoint/2010/main" val="2106403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FD9C83-41D5-4B85-B776-F102189D8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1273628"/>
            <a:ext cx="2971546" cy="3387270"/>
          </a:xfr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2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8. </a:t>
            </a:r>
            <a:r>
              <a:rPr lang="en-US" sz="27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Hướng</a:t>
            </a:r>
            <a:r>
              <a:rPr lang="en-US" sz="2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7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phát</a:t>
            </a:r>
            <a:r>
              <a:rPr lang="en-US" sz="2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7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triển</a:t>
            </a:r>
            <a:endParaRPr lang="en-US" sz="27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11576" y="491355"/>
            <a:ext cx="515604" cy="515604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126517" cy="111062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054495" y="-190253"/>
            <a:ext cx="1370729" cy="1032742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990350" y="316610"/>
            <a:ext cx="484026" cy="48402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878DED9F-09C1-4FB0-A304-A22F0450CF4A}"/>
              </a:ext>
            </a:extLst>
          </p:cNvPr>
          <p:cNvSpPr txBox="1">
            <a:spLocks/>
          </p:cNvSpPr>
          <p:nvPr/>
        </p:nvSpPr>
        <p:spPr>
          <a:xfrm>
            <a:off x="3314701" y="1175874"/>
            <a:ext cx="5346699" cy="36535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3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28600" defTabSz="914400">
              <a:spcAft>
                <a:spcPts val="600"/>
              </a:spcAft>
              <a:buClrTx/>
              <a:buFont typeface="Arial" panose="020B0604020202020204" pitchFamily="34" charset="0"/>
              <a:buChar char="•"/>
            </a:pPr>
            <a:r>
              <a:rPr lang="en-US" sz="1800" b="0" err="1"/>
              <a:t>Áp</a:t>
            </a:r>
            <a:r>
              <a:rPr lang="en-US" sz="1800" b="0"/>
              <a:t> </a:t>
            </a:r>
            <a:r>
              <a:rPr lang="en-US" sz="1800" b="0" err="1"/>
              <a:t>dụng</a:t>
            </a:r>
            <a:r>
              <a:rPr lang="en-US" sz="1800" b="0"/>
              <a:t> </a:t>
            </a:r>
            <a:r>
              <a:rPr lang="en-US" sz="1800" b="0" err="1"/>
              <a:t>các</a:t>
            </a:r>
            <a:r>
              <a:rPr lang="en-US" sz="1800" b="0"/>
              <a:t> </a:t>
            </a:r>
            <a:r>
              <a:rPr lang="en-US" sz="1800" b="0" err="1"/>
              <a:t>mô</a:t>
            </a:r>
            <a:r>
              <a:rPr lang="en-US" sz="1800" b="0"/>
              <a:t> </a:t>
            </a:r>
            <a:r>
              <a:rPr lang="en-US" sz="1800" b="0" err="1"/>
              <a:t>hình</a:t>
            </a:r>
            <a:r>
              <a:rPr lang="en-US" sz="1800" b="0"/>
              <a:t> </a:t>
            </a:r>
            <a:r>
              <a:rPr lang="en-US" sz="1800" b="0" err="1"/>
              <a:t>học</a:t>
            </a:r>
            <a:r>
              <a:rPr lang="en-US" sz="1800" b="0"/>
              <a:t> CNN, DNN, RNN </a:t>
            </a:r>
            <a:r>
              <a:rPr lang="en-US" sz="1800" b="0" err="1"/>
              <a:t>để</a:t>
            </a:r>
            <a:r>
              <a:rPr lang="en-US" sz="1800" b="0"/>
              <a:t> </a:t>
            </a:r>
            <a:r>
              <a:rPr lang="en-US" sz="1800" b="0" err="1"/>
              <a:t>có</a:t>
            </a:r>
            <a:r>
              <a:rPr lang="en-US" sz="1800" b="0"/>
              <a:t> </a:t>
            </a:r>
            <a:r>
              <a:rPr lang="en-US" sz="1800" b="0" err="1"/>
              <a:t>các</a:t>
            </a:r>
            <a:r>
              <a:rPr lang="en-US" sz="1800" b="0"/>
              <a:t> </a:t>
            </a:r>
            <a:r>
              <a:rPr lang="en-US" sz="1800" b="0" err="1"/>
              <a:t>kết</a:t>
            </a:r>
            <a:r>
              <a:rPr lang="en-US" sz="1800" b="0"/>
              <a:t> </a:t>
            </a:r>
            <a:r>
              <a:rPr lang="en-US" sz="1800" b="0" err="1"/>
              <a:t>quả</a:t>
            </a:r>
            <a:r>
              <a:rPr lang="en-US" sz="1800" b="0"/>
              <a:t> </a:t>
            </a:r>
            <a:r>
              <a:rPr lang="en-US" sz="1800" b="0" err="1"/>
              <a:t>tốt</a:t>
            </a:r>
            <a:r>
              <a:rPr lang="en-US" sz="1800" b="0"/>
              <a:t> </a:t>
            </a:r>
            <a:r>
              <a:rPr lang="en-US" sz="1800" b="0" err="1"/>
              <a:t>hơn</a:t>
            </a:r>
            <a:endParaRPr lang="en-US" sz="1800" b="0"/>
          </a:p>
          <a:p>
            <a:pPr marL="285750" indent="-228600" defTabSz="914400">
              <a:spcAft>
                <a:spcPts val="600"/>
              </a:spcAft>
              <a:buClrTx/>
              <a:buFont typeface="Arial" panose="020B0604020202020204" pitchFamily="34" charset="0"/>
              <a:buChar char="•"/>
            </a:pPr>
            <a:endParaRPr lang="en-US" sz="1800" b="0"/>
          </a:p>
          <a:p>
            <a:pPr marL="285750" indent="-228600" defTabSz="914400">
              <a:spcAft>
                <a:spcPts val="600"/>
              </a:spcAft>
              <a:buClrTx/>
              <a:buFont typeface="Arial" panose="020B0604020202020204" pitchFamily="34" charset="0"/>
              <a:buChar char="•"/>
            </a:pPr>
            <a:r>
              <a:rPr lang="en-US" sz="1800" b="0" err="1"/>
              <a:t>Mã</a:t>
            </a:r>
            <a:r>
              <a:rPr lang="en-US" sz="1800" b="0"/>
              <a:t> </a:t>
            </a:r>
            <a:r>
              <a:rPr lang="en-US" sz="1800" b="0" err="1"/>
              <a:t>hóa</a:t>
            </a:r>
            <a:r>
              <a:rPr lang="en-US" sz="1800" b="0"/>
              <a:t> </a:t>
            </a:r>
            <a:r>
              <a:rPr lang="en-US" sz="1800" b="0" err="1"/>
              <a:t>các</a:t>
            </a:r>
            <a:r>
              <a:rPr lang="en-US" sz="1800" b="0"/>
              <a:t> </a:t>
            </a:r>
            <a:r>
              <a:rPr lang="en-US" sz="1800" b="0" err="1"/>
              <a:t>tính</a:t>
            </a:r>
            <a:r>
              <a:rPr lang="en-US" sz="1800" b="0"/>
              <a:t> </a:t>
            </a:r>
            <a:r>
              <a:rPr lang="en-US" sz="1800" b="0" err="1"/>
              <a:t>năng</a:t>
            </a:r>
            <a:r>
              <a:rPr lang="en-US" sz="1800" b="0"/>
              <a:t> </a:t>
            </a:r>
            <a:r>
              <a:rPr lang="en-US" sz="1800" b="0" err="1"/>
              <a:t>không</a:t>
            </a:r>
            <a:r>
              <a:rPr lang="en-US" sz="1800" b="0"/>
              <a:t> </a:t>
            </a:r>
            <a:r>
              <a:rPr lang="en-US" sz="1800" b="0" err="1"/>
              <a:t>chỉ</a:t>
            </a:r>
            <a:r>
              <a:rPr lang="en-US" sz="1800" b="0"/>
              <a:t> </a:t>
            </a:r>
            <a:r>
              <a:rPr lang="en-US" sz="1800" b="0" err="1"/>
              <a:t>dựa</a:t>
            </a:r>
            <a:r>
              <a:rPr lang="en-US" sz="1800" b="0"/>
              <a:t> </a:t>
            </a:r>
            <a:r>
              <a:rPr lang="en-US" sz="1800" b="0" err="1"/>
              <a:t>trên</a:t>
            </a:r>
            <a:r>
              <a:rPr lang="en-US" sz="1800" b="0"/>
              <a:t> </a:t>
            </a:r>
            <a:r>
              <a:rPr lang="en-US" sz="1800" b="0" err="1"/>
              <a:t>đặc</a:t>
            </a:r>
            <a:r>
              <a:rPr lang="en-US" sz="1800" b="0"/>
              <a:t> </a:t>
            </a:r>
            <a:r>
              <a:rPr lang="en-US" sz="1800" b="0" err="1"/>
              <a:t>điểm</a:t>
            </a:r>
            <a:r>
              <a:rPr lang="en-US" sz="1800" b="0"/>
              <a:t> </a:t>
            </a:r>
            <a:r>
              <a:rPr lang="en-US" sz="1800" b="0" err="1"/>
              <a:t>trình</a:t>
            </a:r>
            <a:r>
              <a:rPr lang="en-US" sz="1800" b="0"/>
              <a:t> </a:t>
            </a:r>
            <a:r>
              <a:rPr lang="en-US" sz="1800" b="0" err="1"/>
              <a:t>tự</a:t>
            </a:r>
            <a:r>
              <a:rPr lang="en-US" sz="1800" b="0"/>
              <a:t> </a:t>
            </a:r>
            <a:r>
              <a:rPr lang="en-US" sz="1800" b="0" err="1"/>
              <a:t>mà</a:t>
            </a:r>
            <a:r>
              <a:rPr lang="en-US" sz="1800" b="0"/>
              <a:t> </a:t>
            </a:r>
            <a:r>
              <a:rPr lang="en-US" sz="1800" b="0" err="1"/>
              <a:t>còn</a:t>
            </a:r>
            <a:r>
              <a:rPr lang="en-US" sz="1800" b="0"/>
              <a:t> </a:t>
            </a:r>
            <a:r>
              <a:rPr lang="en-US" sz="1800" b="0" err="1"/>
              <a:t>cần</a:t>
            </a:r>
            <a:r>
              <a:rPr lang="en-US" sz="1800" b="0"/>
              <a:t> </a:t>
            </a:r>
            <a:r>
              <a:rPr lang="en-US" sz="1800" b="0" err="1"/>
              <a:t>kết</a:t>
            </a:r>
            <a:r>
              <a:rPr lang="en-US" sz="1800" b="0"/>
              <a:t> </a:t>
            </a:r>
            <a:r>
              <a:rPr lang="en-US" sz="1800" b="0" err="1"/>
              <a:t>hợp</a:t>
            </a:r>
            <a:r>
              <a:rPr lang="en-US" sz="1800" b="0"/>
              <a:t> </a:t>
            </a:r>
            <a:r>
              <a:rPr lang="en-US" sz="1800" b="0" err="1"/>
              <a:t>nhiều</a:t>
            </a:r>
            <a:r>
              <a:rPr lang="en-US" sz="1800" b="0"/>
              <a:t> </a:t>
            </a:r>
            <a:r>
              <a:rPr lang="en-US" sz="1800" b="0" err="1"/>
              <a:t>tính</a:t>
            </a:r>
            <a:r>
              <a:rPr lang="en-US" sz="1800" b="0"/>
              <a:t> </a:t>
            </a:r>
            <a:r>
              <a:rPr lang="en-US" sz="1800" b="0" err="1"/>
              <a:t>năng</a:t>
            </a:r>
            <a:r>
              <a:rPr lang="en-US" sz="1800" b="0"/>
              <a:t> </a:t>
            </a:r>
            <a:r>
              <a:rPr lang="en-US" sz="1800" b="0" err="1"/>
              <a:t>tiến</a:t>
            </a:r>
            <a:r>
              <a:rPr lang="en-US" sz="1800" b="0"/>
              <a:t> </a:t>
            </a:r>
            <a:r>
              <a:rPr lang="en-US" sz="1800" b="0" err="1"/>
              <a:t>hóa</a:t>
            </a:r>
            <a:r>
              <a:rPr lang="en-US" sz="1800" b="0"/>
              <a:t>, </a:t>
            </a:r>
            <a:r>
              <a:rPr lang="en-US" sz="1800" b="0" err="1"/>
              <a:t>thứ</a:t>
            </a:r>
            <a:r>
              <a:rPr lang="en-US" sz="1800" b="0"/>
              <a:t> </a:t>
            </a:r>
            <a:r>
              <a:rPr lang="en-US" sz="1800" b="0" err="1"/>
              <a:t>tự</a:t>
            </a:r>
            <a:r>
              <a:rPr lang="en-US" sz="1800" b="0"/>
              <a:t> </a:t>
            </a:r>
            <a:r>
              <a:rPr lang="en-US" sz="1800" b="0" err="1"/>
              <a:t>axit</a:t>
            </a:r>
            <a:r>
              <a:rPr lang="en-US" sz="1800" b="0"/>
              <a:t> amin, </a:t>
            </a:r>
            <a:r>
              <a:rPr lang="en-US" sz="1800" b="0" err="1"/>
              <a:t>tương</a:t>
            </a:r>
            <a:r>
              <a:rPr lang="en-US" sz="1800" b="0"/>
              <a:t> </a:t>
            </a:r>
            <a:r>
              <a:rPr lang="en-US" sz="1800" b="0" err="1"/>
              <a:t>tác</a:t>
            </a:r>
            <a:r>
              <a:rPr lang="en-US" sz="1800" b="0"/>
              <a:t> </a:t>
            </a:r>
            <a:r>
              <a:rPr lang="en-US" sz="1800" b="0" err="1"/>
              <a:t>giữa</a:t>
            </a:r>
            <a:r>
              <a:rPr lang="en-US" sz="1800" b="0"/>
              <a:t> protein </a:t>
            </a:r>
            <a:r>
              <a:rPr lang="en-US" sz="1800" b="0" err="1"/>
              <a:t>với</a:t>
            </a:r>
            <a:r>
              <a:rPr lang="en-US" sz="1800" b="0"/>
              <a:t> protein,…</a:t>
            </a:r>
          </a:p>
          <a:p>
            <a:pPr marL="285750" indent="-228600" defTabSz="914400">
              <a:spcAft>
                <a:spcPts val="600"/>
              </a:spcAft>
              <a:buClrTx/>
              <a:buFont typeface="Arial" panose="020B0604020202020204" pitchFamily="34" charset="0"/>
              <a:buChar char="•"/>
            </a:pPr>
            <a:endParaRPr lang="en-US" sz="1800" b="0"/>
          </a:p>
          <a:p>
            <a:pPr marL="285750" indent="-228600" defTabSz="914400">
              <a:spcAft>
                <a:spcPts val="600"/>
              </a:spcAft>
              <a:buClrTx/>
              <a:buFont typeface="Arial" panose="020B0604020202020204" pitchFamily="34" charset="0"/>
              <a:buChar char="•"/>
            </a:pPr>
            <a:r>
              <a:rPr lang="en-US" sz="1800" b="0" err="1"/>
              <a:t>Để</a:t>
            </a:r>
            <a:r>
              <a:rPr lang="en-US" sz="1800" b="0"/>
              <a:t> </a:t>
            </a:r>
            <a:r>
              <a:rPr lang="en-US" sz="1800" b="0" err="1"/>
              <a:t>đảm</a:t>
            </a:r>
            <a:r>
              <a:rPr lang="en-US" sz="1800" b="0"/>
              <a:t> </a:t>
            </a:r>
            <a:r>
              <a:rPr lang="en-US" sz="1800" b="0" err="1"/>
              <a:t>bảo</a:t>
            </a:r>
            <a:r>
              <a:rPr lang="en-US" sz="1800" b="0"/>
              <a:t> </a:t>
            </a:r>
            <a:r>
              <a:rPr lang="en-US" sz="1800" b="0" err="1"/>
              <a:t>các</a:t>
            </a:r>
            <a:r>
              <a:rPr lang="en-US" sz="1800" b="0"/>
              <a:t> </a:t>
            </a:r>
            <a:r>
              <a:rPr lang="en-US" sz="1800" b="0" err="1"/>
              <a:t>dự</a:t>
            </a:r>
            <a:r>
              <a:rPr lang="en-US" sz="1800" b="0"/>
              <a:t> </a:t>
            </a:r>
            <a:r>
              <a:rPr lang="en-US" sz="1800" b="0" err="1"/>
              <a:t>đoán</a:t>
            </a:r>
            <a:r>
              <a:rPr lang="en-US" sz="1800" b="0"/>
              <a:t> </a:t>
            </a:r>
            <a:r>
              <a:rPr lang="en-US" sz="1800" b="0" err="1"/>
              <a:t>chính</a:t>
            </a:r>
            <a:r>
              <a:rPr lang="en-US" sz="1800" b="0"/>
              <a:t> </a:t>
            </a:r>
            <a:r>
              <a:rPr lang="en-US" sz="1800" b="0" err="1"/>
              <a:t>xác</a:t>
            </a:r>
            <a:r>
              <a:rPr lang="en-US" sz="1800" b="0"/>
              <a:t> </a:t>
            </a:r>
            <a:r>
              <a:rPr lang="en-US" sz="1800" b="0" err="1"/>
              <a:t>hơn</a:t>
            </a:r>
            <a:r>
              <a:rPr lang="en-US" sz="1800" b="0"/>
              <a:t> </a:t>
            </a:r>
            <a:r>
              <a:rPr lang="en-US" sz="1800" b="0" err="1"/>
              <a:t>cần</a:t>
            </a:r>
            <a:r>
              <a:rPr lang="en-US" sz="1800" b="0"/>
              <a:t> </a:t>
            </a:r>
            <a:r>
              <a:rPr lang="en-US" sz="1800" b="0" err="1"/>
              <a:t>kết</a:t>
            </a:r>
            <a:r>
              <a:rPr lang="en-US" sz="1800" b="0"/>
              <a:t> </a:t>
            </a:r>
            <a:r>
              <a:rPr lang="en-US" sz="1800" b="0" err="1"/>
              <a:t>hợp</a:t>
            </a:r>
            <a:r>
              <a:rPr lang="en-US" sz="1800" b="0"/>
              <a:t> </a:t>
            </a:r>
            <a:r>
              <a:rPr lang="en-US" sz="1800" b="0" err="1"/>
              <a:t>với</a:t>
            </a:r>
            <a:r>
              <a:rPr lang="en-US" sz="1800" b="0"/>
              <a:t> </a:t>
            </a:r>
            <a:r>
              <a:rPr lang="en-US" sz="1800" b="0" err="1"/>
              <a:t>thực</a:t>
            </a:r>
            <a:r>
              <a:rPr lang="en-US" sz="1800" b="0"/>
              <a:t> </a:t>
            </a:r>
            <a:r>
              <a:rPr lang="en-US" sz="1800" b="0" err="1"/>
              <a:t>nghiệm</a:t>
            </a:r>
            <a:r>
              <a:rPr lang="en-US" sz="1800" b="0"/>
              <a:t>.</a:t>
            </a:r>
          </a:p>
          <a:p>
            <a:pPr marL="285750" indent="-228600" defTabSz="914400">
              <a:spcAft>
                <a:spcPts val="600"/>
              </a:spcAft>
              <a:buClrTx/>
              <a:buFont typeface="Arial" panose="020B0604020202020204" pitchFamily="34" charset="0"/>
              <a:buChar char="•"/>
            </a:pPr>
            <a:endParaRPr lang="en-US" sz="1800" b="0"/>
          </a:p>
          <a:p>
            <a:pPr marL="285750" indent="-228600" defTabSz="914400">
              <a:spcAft>
                <a:spcPts val="600"/>
              </a:spcAft>
              <a:buClrTx/>
              <a:buFont typeface="Arial" panose="020B0604020202020204" pitchFamily="34" charset="0"/>
              <a:buChar char="•"/>
            </a:pPr>
            <a:r>
              <a:rPr lang="en-US" sz="1800" b="0" err="1"/>
              <a:t>Tiếp</a:t>
            </a:r>
            <a:r>
              <a:rPr lang="en-US" sz="1800" b="0"/>
              <a:t> </a:t>
            </a:r>
            <a:r>
              <a:rPr lang="en-US" sz="1800" b="0" err="1"/>
              <a:t>tục</a:t>
            </a:r>
            <a:r>
              <a:rPr lang="en-US" sz="1800" b="0"/>
              <a:t> </a:t>
            </a:r>
            <a:r>
              <a:rPr lang="en-US" sz="1800" b="0" err="1"/>
              <a:t>bổ</a:t>
            </a:r>
            <a:r>
              <a:rPr lang="en-US" sz="1800" b="0"/>
              <a:t> sung </a:t>
            </a:r>
            <a:r>
              <a:rPr lang="en-US" sz="1800" b="0" err="1"/>
              <a:t>thêm</a:t>
            </a:r>
            <a:r>
              <a:rPr lang="en-US" sz="1800" b="0"/>
              <a:t> </a:t>
            </a:r>
            <a:r>
              <a:rPr lang="en-US" sz="1800" b="0" err="1"/>
              <a:t>nhiều</a:t>
            </a:r>
            <a:r>
              <a:rPr lang="en-US" sz="1800" b="0"/>
              <a:t> </a:t>
            </a:r>
            <a:r>
              <a:rPr lang="en-US" sz="1800" b="0" err="1"/>
              <a:t>dữ</a:t>
            </a:r>
            <a:r>
              <a:rPr lang="en-US" sz="1800" b="0"/>
              <a:t> </a:t>
            </a:r>
            <a:r>
              <a:rPr lang="en-US" sz="1800" b="0" err="1"/>
              <a:t>liệu</a:t>
            </a:r>
            <a:r>
              <a:rPr lang="en-US" sz="1800" b="0"/>
              <a:t> </a:t>
            </a:r>
            <a:r>
              <a:rPr lang="en-US" sz="1800" b="0" err="1"/>
              <a:t>chính</a:t>
            </a:r>
            <a:r>
              <a:rPr lang="en-US" sz="1800" b="0"/>
              <a:t> </a:t>
            </a:r>
            <a:r>
              <a:rPr lang="en-US" sz="1800" b="0" err="1"/>
              <a:t>xác</a:t>
            </a:r>
            <a:r>
              <a:rPr lang="en-US" sz="1800" b="0"/>
              <a:t> </a:t>
            </a:r>
            <a:r>
              <a:rPr lang="en-US" sz="1800" b="0" err="1"/>
              <a:t>hơn</a:t>
            </a:r>
            <a:r>
              <a:rPr lang="en-US" sz="1800" b="0"/>
              <a:t>.</a:t>
            </a:r>
          </a:p>
          <a:p>
            <a:pPr indent="-228600" defTabSz="914400">
              <a:spcAft>
                <a:spcPts val="600"/>
              </a:spcAft>
              <a:buClrTx/>
              <a:buFont typeface="Arial" panose="020B0604020202020204" pitchFamily="34" charset="0"/>
              <a:buChar char="•"/>
            </a:pPr>
            <a:endParaRPr lang="en-US" sz="1800" b="0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6567" y="4586625"/>
            <a:ext cx="1120885" cy="5568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75472" y="4839857"/>
            <a:ext cx="611178" cy="303643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84667DC6-BC9D-4BF4-9751-CF077A2A43E3}"/>
              </a:ext>
            </a:extLst>
          </p:cNvPr>
          <p:cNvSpPr txBox="1">
            <a:spLocks/>
          </p:cNvSpPr>
          <p:nvPr/>
        </p:nvSpPr>
        <p:spPr>
          <a:xfrm>
            <a:off x="454363" y="1077057"/>
            <a:ext cx="8235273" cy="2989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3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defTabSz="914400">
              <a:buClrTx/>
              <a:buFont typeface="Arial" panose="020B0604020202020204" pitchFamily="34" charset="0"/>
              <a:buChar char="•"/>
            </a:pPr>
            <a:endParaRPr lang="en-US" sz="180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4685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>
            <a:extLst>
              <a:ext uri="{FF2B5EF4-FFF2-40B4-BE49-F238E27FC236}">
                <a16:creationId xmlns:a16="http://schemas.microsoft.com/office/drawing/2014/main" id="{3C8555D8-08F8-459E-ABCC-9C545287D333}"/>
              </a:ext>
            </a:extLst>
          </p:cNvPr>
          <p:cNvSpPr txBox="1">
            <a:spLocks/>
          </p:cNvSpPr>
          <p:nvPr/>
        </p:nvSpPr>
        <p:spPr>
          <a:xfrm>
            <a:off x="4317231" y="2118059"/>
            <a:ext cx="3852735" cy="72847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3954995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Đường nối Thẳng 14">
            <a:extLst>
              <a:ext uri="{FF2B5EF4-FFF2-40B4-BE49-F238E27FC236}">
                <a16:creationId xmlns:a16="http://schemas.microsoft.com/office/drawing/2014/main" id="{FD83EBE4-5B3F-4ED2-8772-5BB868B5A1DC}"/>
              </a:ext>
            </a:extLst>
          </p:cNvPr>
          <p:cNvCxnSpPr/>
          <p:nvPr/>
        </p:nvCxnSpPr>
        <p:spPr>
          <a:xfrm>
            <a:off x="2407298" y="162352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hỗ dành sẵn cho Nội dung 25">
            <a:extLst>
              <a:ext uri="{FF2B5EF4-FFF2-40B4-BE49-F238E27FC236}">
                <a16:creationId xmlns:a16="http://schemas.microsoft.com/office/drawing/2014/main" id="{58466F4D-35CB-4A36-8631-8DB47035F0F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/>
            </a:pPr>
            <a:r>
              <a:rPr lang="en-US" sz="2000" dirty="0" err="1">
                <a:cs typeface="Times New Roman" panose="02020603050405020304" pitchFamily="18" charset="0"/>
              </a:rPr>
              <a:t>Giới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thiệu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đề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tài</a:t>
            </a:r>
            <a:endParaRPr lang="en-US" sz="2000" dirty="0">
              <a:cs typeface="Times New Roman" panose="02020603050405020304" pitchFamily="18" charset="0"/>
            </a:endParaRPr>
          </a:p>
          <a:p>
            <a:pPr marL="385763" indent="-385763">
              <a:buFont typeface="+mj-lt"/>
              <a:buAutoNum type="arabicPeriod"/>
            </a:pPr>
            <a:r>
              <a:rPr lang="en-US" sz="2000" dirty="0" err="1">
                <a:cs typeface="Times New Roman" panose="02020603050405020304" pitchFamily="18" charset="0"/>
              </a:rPr>
              <a:t>Mô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tả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bài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toán</a:t>
            </a:r>
            <a:endParaRPr lang="en-US" sz="2000" dirty="0">
              <a:cs typeface="Times New Roman" panose="02020603050405020304" pitchFamily="18" charset="0"/>
            </a:endParaRPr>
          </a:p>
          <a:p>
            <a:pPr marL="385763" indent="-385763">
              <a:buFont typeface="+mj-lt"/>
              <a:buAutoNum type="arabicPeriod"/>
            </a:pPr>
            <a:r>
              <a:rPr lang="en-US" sz="2000" kern="1200" dirty="0" err="1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Mô</a:t>
            </a:r>
            <a:r>
              <a:rPr lang="en-US" sz="2000" kern="1200" dirty="0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tả</a:t>
            </a:r>
            <a:r>
              <a:rPr lang="en-US" sz="2000" kern="1200" dirty="0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tập</a:t>
            </a:r>
            <a:r>
              <a:rPr lang="en-US" sz="2000" kern="1200" dirty="0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dữ</a:t>
            </a:r>
            <a:r>
              <a:rPr lang="en-US" sz="2000" kern="1200" dirty="0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liệu</a:t>
            </a:r>
            <a:r>
              <a:rPr lang="en-US" sz="2000" kern="1200" dirty="0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sử</a:t>
            </a:r>
            <a:r>
              <a:rPr lang="en-US" sz="2000" kern="1200" dirty="0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dụng</a:t>
            </a:r>
            <a:endParaRPr lang="en-US" sz="2000" kern="1200" dirty="0">
              <a:solidFill>
                <a:schemeClr val="tx1"/>
              </a:solidFill>
              <a:ea typeface="+mj-ea"/>
              <a:cs typeface="Times New Roman" panose="02020603050405020304" pitchFamily="18" charset="0"/>
            </a:endParaRPr>
          </a:p>
          <a:p>
            <a:pPr marL="385763" indent="-385763">
              <a:buFont typeface="+mj-lt"/>
              <a:buAutoNum type="arabicPeriod"/>
            </a:pPr>
            <a:r>
              <a:rPr lang="en-US" sz="2000" kern="1200" dirty="0" err="1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Tiền</a:t>
            </a:r>
            <a:r>
              <a:rPr lang="en-US" sz="2000" kern="1200" dirty="0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xử</a:t>
            </a:r>
            <a:r>
              <a:rPr lang="en-US" sz="2000" kern="1200" dirty="0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lý</a:t>
            </a:r>
            <a:r>
              <a:rPr lang="en-US" sz="2000" kern="1200" dirty="0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dữ</a:t>
            </a:r>
            <a:r>
              <a:rPr lang="en-US" sz="2000" kern="1200" dirty="0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liệu</a:t>
            </a:r>
            <a:r>
              <a:rPr lang="en-US" sz="2000" kern="1200" dirty="0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 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000" kern="1200" dirty="0" err="1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Trích</a:t>
            </a:r>
            <a:r>
              <a:rPr lang="en-US" sz="2000" kern="1200" dirty="0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chọn</a:t>
            </a:r>
            <a:r>
              <a:rPr lang="en-US" sz="2000" kern="1200" dirty="0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đặc</a:t>
            </a:r>
            <a:r>
              <a:rPr lang="en-US" sz="2000" kern="1200" dirty="0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trưng</a:t>
            </a:r>
            <a:endParaRPr lang="en-US" sz="2000" kern="1200" dirty="0">
              <a:solidFill>
                <a:schemeClr val="tx1"/>
              </a:solidFill>
              <a:ea typeface="+mj-ea"/>
              <a:cs typeface="Times New Roman" panose="02020603050405020304" pitchFamily="18" charset="0"/>
            </a:endParaRPr>
          </a:p>
          <a:p>
            <a:pPr marL="385763" indent="-385763">
              <a:buFont typeface="+mj-lt"/>
              <a:buAutoNum type="arabicPeriod"/>
            </a:pPr>
            <a:r>
              <a:rPr lang="en-US" sz="2000" dirty="0" err="1">
                <a:ea typeface="+mj-ea"/>
                <a:cs typeface="Times New Roman" panose="02020603050405020304" pitchFamily="18" charset="0"/>
              </a:rPr>
              <a:t>Đề</a:t>
            </a:r>
            <a:r>
              <a:rPr lang="en-US" sz="2000" dirty="0"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+mj-ea"/>
                <a:cs typeface="Times New Roman" panose="02020603050405020304" pitchFamily="18" charset="0"/>
              </a:rPr>
              <a:t>xuất</a:t>
            </a:r>
            <a:r>
              <a:rPr lang="en-US" sz="2000" dirty="0"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+mj-ea"/>
                <a:cs typeface="Times New Roman" panose="02020603050405020304" pitchFamily="18" charset="0"/>
              </a:rPr>
              <a:t>mô</a:t>
            </a:r>
            <a:r>
              <a:rPr lang="en-US" sz="2000" dirty="0"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+mj-ea"/>
                <a:cs typeface="Times New Roman" panose="02020603050405020304" pitchFamily="18" charset="0"/>
              </a:rPr>
              <a:t>hình</a:t>
            </a:r>
            <a:endParaRPr lang="en-US" sz="2000" dirty="0">
              <a:ea typeface="+mj-ea"/>
              <a:cs typeface="Times New Roman" panose="02020603050405020304" pitchFamily="18" charset="0"/>
            </a:endParaRPr>
          </a:p>
          <a:p>
            <a:pPr marL="385763" indent="-385763">
              <a:buFont typeface="+mj-lt"/>
              <a:buAutoNum type="arabicPeriod"/>
            </a:pPr>
            <a:r>
              <a:rPr lang="en-US" sz="2000" dirty="0" err="1">
                <a:ea typeface="+mj-ea"/>
                <a:cs typeface="Times New Roman" panose="02020603050405020304" pitchFamily="18" charset="0"/>
              </a:rPr>
              <a:t>Các</a:t>
            </a:r>
            <a:r>
              <a:rPr lang="en-US" sz="2000" dirty="0"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+mj-ea"/>
                <a:cs typeface="Times New Roman" panose="02020603050405020304" pitchFamily="18" charset="0"/>
              </a:rPr>
              <a:t>đánh</a:t>
            </a:r>
            <a:r>
              <a:rPr lang="en-US" sz="2000" dirty="0"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+mj-ea"/>
                <a:cs typeface="Times New Roman" panose="02020603050405020304" pitchFamily="18" charset="0"/>
              </a:rPr>
              <a:t>giá</a:t>
            </a:r>
            <a:endParaRPr lang="en-US" sz="2000" dirty="0">
              <a:ea typeface="+mj-ea"/>
              <a:cs typeface="Times New Roman" panose="02020603050405020304" pitchFamily="18" charset="0"/>
            </a:endParaRPr>
          </a:p>
          <a:p>
            <a:pPr marL="385763" indent="-385763">
              <a:buFont typeface="+mj-lt"/>
              <a:buAutoNum type="arabicPeriod"/>
            </a:pPr>
            <a:r>
              <a:rPr lang="en-US" sz="2000" kern="1200" dirty="0" err="1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Hướng</a:t>
            </a:r>
            <a:r>
              <a:rPr lang="en-US" sz="2000" kern="1200" dirty="0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phát</a:t>
            </a:r>
            <a:r>
              <a:rPr lang="en-US" sz="2000" kern="1200" dirty="0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triển</a:t>
            </a:r>
            <a:endParaRPr lang="en-US" sz="2000" kern="1200" dirty="0">
              <a:solidFill>
                <a:schemeClr val="tx1"/>
              </a:solidFill>
              <a:ea typeface="+mj-ea"/>
              <a:cs typeface="Times New Roman" panose="02020603050405020304" pitchFamily="18" charset="0"/>
            </a:endParaRPr>
          </a:p>
          <a:p>
            <a:pPr marL="385763" indent="-385763">
              <a:buFont typeface="+mj-lt"/>
              <a:buAutoNum type="arabicPeriod"/>
            </a:pPr>
            <a:endParaRPr lang="en-US" sz="20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37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FD9C83-41D5-4B85-B776-F102189D8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241300"/>
            <a:ext cx="8178799" cy="851803"/>
          </a:xfr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2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1. </a:t>
            </a:r>
            <a:r>
              <a:rPr lang="en-US" sz="27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Giới</a:t>
            </a:r>
            <a:r>
              <a:rPr lang="en-US" sz="2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7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thiệu</a:t>
            </a:r>
            <a:r>
              <a:rPr lang="en-US" sz="2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7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đề</a:t>
            </a:r>
            <a:r>
              <a:rPr lang="en-US" sz="2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7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tài</a:t>
            </a:r>
            <a:endParaRPr lang="en-US" sz="27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253F9F-1567-4137-BBEC-7DB1E364FB0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03029" y="940019"/>
            <a:ext cx="4128193" cy="3962181"/>
          </a:xfrm>
        </p:spPr>
        <p:txBody>
          <a:bodyPr vert="horz" lIns="91440" tIns="45720" rIns="91440" bIns="45720" rtlCol="0">
            <a:normAutofit fontScale="92500" lnSpcReduction="10000"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endParaRPr lang="en-US" sz="1800" dirty="0"/>
          </a:p>
          <a:p>
            <a:pPr defTabSz="914400"/>
            <a:r>
              <a:rPr lang="en-US" sz="1800" b="0" i="0" dirty="0" err="1">
                <a:effectLst/>
              </a:rPr>
              <a:t>Hệ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thống</a:t>
            </a:r>
            <a:r>
              <a:rPr lang="en-US" sz="1800" b="0" i="0" dirty="0">
                <a:effectLst/>
              </a:rPr>
              <a:t> CRISPR-Cas9 </a:t>
            </a:r>
            <a:r>
              <a:rPr lang="en-US" sz="1800" b="0" i="0" dirty="0" err="1">
                <a:effectLst/>
              </a:rPr>
              <a:t>đã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được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sử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dụng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làm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công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cụ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chỉnh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sửa</a:t>
            </a:r>
            <a:r>
              <a:rPr lang="en-US" sz="1800" b="0" i="0" dirty="0">
                <a:effectLst/>
              </a:rPr>
              <a:t> DNA </a:t>
            </a:r>
            <a:r>
              <a:rPr lang="en-US" sz="1800" b="0" i="0" dirty="0" err="1">
                <a:effectLst/>
              </a:rPr>
              <a:t>hoặc</a:t>
            </a:r>
            <a:r>
              <a:rPr lang="en-US" sz="1800" b="0" i="0" dirty="0">
                <a:effectLst/>
              </a:rPr>
              <a:t> RNA </a:t>
            </a:r>
            <a:r>
              <a:rPr lang="en-US" sz="1800" b="0" i="0" dirty="0" err="1">
                <a:effectLst/>
              </a:rPr>
              <a:t>trong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công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nghệ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sinh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học</a:t>
            </a:r>
            <a:r>
              <a:rPr lang="en-US" sz="1800" b="0" i="0" dirty="0">
                <a:effectLst/>
              </a:rPr>
              <a:t>, </a:t>
            </a:r>
            <a:r>
              <a:rPr lang="en-US" sz="1800" b="0" i="0" dirty="0" err="1">
                <a:effectLst/>
              </a:rPr>
              <a:t>chẩn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đoán</a:t>
            </a:r>
            <a:r>
              <a:rPr lang="en-US" sz="1800" b="0" i="0" dirty="0">
                <a:effectLst/>
              </a:rPr>
              <a:t>, y </a:t>
            </a:r>
            <a:r>
              <a:rPr lang="en-US" sz="1800" b="0" i="0" dirty="0" err="1">
                <a:effectLst/>
              </a:rPr>
              <a:t>học</a:t>
            </a:r>
            <a:r>
              <a:rPr lang="en-US" sz="1800" b="0" i="0" dirty="0">
                <a:effectLst/>
              </a:rPr>
              <a:t>, </a:t>
            </a:r>
            <a:r>
              <a:rPr lang="en-US" sz="1800" b="0" i="0" dirty="0" err="1">
                <a:effectLst/>
              </a:rPr>
              <a:t>nông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nghiệp</a:t>
            </a:r>
            <a:r>
              <a:rPr lang="en-US" sz="1800" b="0" i="0" dirty="0">
                <a:effectLst/>
              </a:rPr>
              <a:t>.</a:t>
            </a:r>
          </a:p>
          <a:p>
            <a:pPr defTabSz="914400"/>
            <a:r>
              <a:rPr lang="en-US" sz="1800" dirty="0" err="1"/>
              <a:t>Bộ</a:t>
            </a:r>
            <a:r>
              <a:rPr lang="en-US" sz="1800" dirty="0"/>
              <a:t> CRISPR </a:t>
            </a:r>
            <a:r>
              <a:rPr lang="en-US" sz="1800" dirty="0" err="1"/>
              <a:t>gồm</a:t>
            </a:r>
            <a:r>
              <a:rPr lang="en-US" sz="1800" dirty="0"/>
              <a:t> 3 </a:t>
            </a:r>
            <a:r>
              <a:rPr lang="en-US" sz="1800" dirty="0" err="1"/>
              <a:t>thành</a:t>
            </a:r>
            <a:r>
              <a:rPr lang="en-US" sz="1800" dirty="0"/>
              <a:t> </a:t>
            </a:r>
            <a:r>
              <a:rPr lang="en-US" sz="1800" dirty="0" err="1"/>
              <a:t>phần</a:t>
            </a:r>
            <a:r>
              <a:rPr lang="en-US" sz="1800" dirty="0"/>
              <a:t>: </a:t>
            </a:r>
            <a:r>
              <a:rPr lang="en-US" sz="1800" dirty="0" err="1"/>
              <a:t>Một</a:t>
            </a:r>
            <a:r>
              <a:rPr lang="en-US" sz="1800" dirty="0"/>
              <a:t> </a:t>
            </a:r>
            <a:r>
              <a:rPr lang="en-US" sz="1800" dirty="0" err="1"/>
              <a:t>bộ</a:t>
            </a:r>
            <a:r>
              <a:rPr lang="en-US" sz="1800" dirty="0"/>
              <a:t> </a:t>
            </a:r>
            <a:r>
              <a:rPr lang="en-US" sz="1800" dirty="0" err="1"/>
              <a:t>mã</a:t>
            </a:r>
            <a:r>
              <a:rPr lang="en-US" sz="1800" dirty="0"/>
              <a:t> RNA </a:t>
            </a:r>
            <a:r>
              <a:rPr lang="en-US" sz="1800" dirty="0" err="1"/>
              <a:t>dẫn</a:t>
            </a:r>
            <a:r>
              <a:rPr lang="en-US" sz="1800" dirty="0"/>
              <a:t> </a:t>
            </a:r>
            <a:r>
              <a:rPr lang="en-US" sz="1800" dirty="0" err="1"/>
              <a:t>đường</a:t>
            </a:r>
            <a:r>
              <a:rPr lang="en-US" sz="1800" dirty="0"/>
              <a:t>; </a:t>
            </a:r>
            <a:r>
              <a:rPr lang="en-US" sz="1800" dirty="0" err="1"/>
              <a:t>một</a:t>
            </a:r>
            <a:r>
              <a:rPr lang="en-US" sz="1800" dirty="0"/>
              <a:t> enzyme Cas9;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một</a:t>
            </a:r>
            <a:r>
              <a:rPr lang="en-US" sz="1800" dirty="0"/>
              <a:t> </a:t>
            </a:r>
            <a:r>
              <a:rPr lang="en-US" sz="1800" dirty="0" err="1"/>
              <a:t>đoạn</a:t>
            </a:r>
            <a:r>
              <a:rPr lang="en-US" sz="1800" dirty="0"/>
              <a:t> gen </a:t>
            </a:r>
            <a:r>
              <a:rPr lang="en-US" sz="1800" dirty="0" err="1"/>
              <a:t>mẫu</a:t>
            </a:r>
            <a:r>
              <a:rPr lang="en-US" sz="1800" dirty="0"/>
              <a:t> </a:t>
            </a:r>
            <a:r>
              <a:rPr lang="en-US" sz="1800" dirty="0" err="1"/>
              <a:t>cần</a:t>
            </a:r>
            <a:r>
              <a:rPr lang="en-US" sz="1800" dirty="0"/>
              <a:t> </a:t>
            </a:r>
            <a:r>
              <a:rPr lang="en-US" sz="1800" dirty="0" err="1"/>
              <a:t>thay</a:t>
            </a:r>
            <a:r>
              <a:rPr lang="en-US" sz="1800" dirty="0"/>
              <a:t> </a:t>
            </a:r>
            <a:r>
              <a:rPr lang="en-US" sz="1800" dirty="0" err="1"/>
              <a:t>thế</a:t>
            </a:r>
            <a:r>
              <a:rPr lang="en-US" sz="1800" dirty="0"/>
              <a:t> </a:t>
            </a:r>
            <a:r>
              <a:rPr lang="en-US" sz="1800" dirty="0" err="1"/>
              <a:t>cho</a:t>
            </a:r>
            <a:r>
              <a:rPr lang="en-US" sz="1800" dirty="0"/>
              <a:t> </a:t>
            </a:r>
            <a:r>
              <a:rPr lang="en-US" sz="1800" dirty="0" err="1"/>
              <a:t>đoạn</a:t>
            </a:r>
            <a:r>
              <a:rPr lang="en-US" sz="1800" dirty="0"/>
              <a:t> gen </a:t>
            </a:r>
            <a:r>
              <a:rPr lang="en-US" sz="1800" dirty="0" err="1"/>
              <a:t>lỗi</a:t>
            </a:r>
            <a:r>
              <a:rPr lang="en-US" sz="1800" dirty="0"/>
              <a:t> </a:t>
            </a:r>
            <a:r>
              <a:rPr lang="en-US" sz="1800" dirty="0" err="1"/>
              <a:t>sẽ</a:t>
            </a:r>
            <a:r>
              <a:rPr lang="en-US" sz="1800" dirty="0"/>
              <a:t> </a:t>
            </a:r>
            <a:r>
              <a:rPr lang="en-US" sz="1800" dirty="0" err="1"/>
              <a:t>bị</a:t>
            </a:r>
            <a:r>
              <a:rPr lang="en-US" sz="1800" dirty="0"/>
              <a:t> </a:t>
            </a:r>
            <a:r>
              <a:rPr lang="en-US" sz="1800" dirty="0" err="1"/>
              <a:t>cắt</a:t>
            </a:r>
            <a:r>
              <a:rPr lang="en-US" sz="1800" dirty="0"/>
              <a:t> </a:t>
            </a:r>
            <a:r>
              <a:rPr lang="en-US" sz="1800" dirty="0" err="1"/>
              <a:t>bỏ</a:t>
            </a:r>
            <a:r>
              <a:rPr lang="en-US" sz="1800" dirty="0"/>
              <a:t>.</a:t>
            </a:r>
          </a:p>
          <a:p>
            <a:pPr defTabSz="914400"/>
            <a:r>
              <a:rPr lang="en-US" sz="1800" dirty="0"/>
              <a:t>Protein anti-CRISPR (</a:t>
            </a:r>
            <a:r>
              <a:rPr lang="en-US" sz="1800" dirty="0" err="1"/>
              <a:t>Acr</a:t>
            </a:r>
            <a:r>
              <a:rPr lang="en-US" sz="1800" dirty="0"/>
              <a:t>) </a:t>
            </a:r>
            <a:r>
              <a:rPr lang="en-US" sz="1800" dirty="0" err="1"/>
              <a:t>bắt</a:t>
            </a:r>
            <a:r>
              <a:rPr lang="en-US" sz="1800" dirty="0"/>
              <a:t> </a:t>
            </a:r>
            <a:r>
              <a:rPr lang="en-US" sz="1800" dirty="0" err="1"/>
              <a:t>chước</a:t>
            </a:r>
            <a:r>
              <a:rPr lang="en-US" sz="1800" dirty="0"/>
              <a:t> DNA </a:t>
            </a:r>
            <a:r>
              <a:rPr lang="en-US" sz="1800" dirty="0" err="1"/>
              <a:t>gắn</a:t>
            </a:r>
            <a:r>
              <a:rPr lang="en-US" sz="1800" dirty="0"/>
              <a:t> </a:t>
            </a:r>
            <a:r>
              <a:rPr lang="en-US" sz="1800" dirty="0" err="1"/>
              <a:t>vào</a:t>
            </a:r>
            <a:r>
              <a:rPr lang="en-US" sz="1800" dirty="0"/>
              <a:t> </a:t>
            </a:r>
            <a:r>
              <a:rPr lang="en-US" sz="1800" dirty="0" err="1"/>
              <a:t>vị</a:t>
            </a:r>
            <a:r>
              <a:rPr lang="en-US" sz="1800" dirty="0"/>
              <a:t> </a:t>
            </a:r>
            <a:r>
              <a:rPr lang="en-US" sz="1800" dirty="0" err="1"/>
              <a:t>trí</a:t>
            </a:r>
            <a:r>
              <a:rPr lang="en-US" sz="1800" dirty="0"/>
              <a:t> </a:t>
            </a:r>
            <a:r>
              <a:rPr lang="en-US" sz="1800" dirty="0" err="1"/>
              <a:t>tương</a:t>
            </a:r>
            <a:r>
              <a:rPr lang="en-US" sz="1800" dirty="0"/>
              <a:t> </a:t>
            </a:r>
            <a:r>
              <a:rPr lang="en-US" sz="1800" dirty="0" err="1"/>
              <a:t>tác</a:t>
            </a:r>
            <a:r>
              <a:rPr lang="en-US" sz="1800" dirty="0"/>
              <a:t> </a:t>
            </a:r>
            <a:r>
              <a:rPr lang="en-US" sz="1800" dirty="0" err="1"/>
              <a:t>của</a:t>
            </a:r>
            <a:r>
              <a:rPr lang="en-US" sz="1800" dirty="0"/>
              <a:t> enzyme Cas9 </a:t>
            </a:r>
            <a:r>
              <a:rPr lang="en-US" sz="1800" dirty="0" err="1"/>
              <a:t>với</a:t>
            </a:r>
            <a:r>
              <a:rPr lang="en-US" sz="1800" dirty="0"/>
              <a:t> DNA </a:t>
            </a:r>
            <a:r>
              <a:rPr lang="en-US" sz="1800" dirty="0" err="1"/>
              <a:t>khiến</a:t>
            </a:r>
            <a:r>
              <a:rPr lang="en-US" sz="1800" dirty="0"/>
              <a:t> </a:t>
            </a:r>
            <a:r>
              <a:rPr lang="en-US" sz="1800" dirty="0" err="1"/>
              <a:t>cho</a:t>
            </a:r>
            <a:r>
              <a:rPr lang="en-US" sz="1800" dirty="0"/>
              <a:t> Cas9 </a:t>
            </a:r>
            <a:r>
              <a:rPr lang="en-US" sz="1800" dirty="0" err="1"/>
              <a:t>không</a:t>
            </a:r>
            <a:r>
              <a:rPr lang="en-US" sz="1800" dirty="0"/>
              <a:t> </a:t>
            </a:r>
            <a:r>
              <a:rPr lang="en-US" sz="1800" dirty="0" err="1"/>
              <a:t>còn</a:t>
            </a:r>
            <a:r>
              <a:rPr lang="en-US" sz="1800" dirty="0"/>
              <a:t> </a:t>
            </a:r>
            <a:r>
              <a:rPr lang="en-US" sz="1800" dirty="0" err="1"/>
              <a:t>khả</a:t>
            </a:r>
            <a:r>
              <a:rPr lang="en-US" sz="1800" dirty="0"/>
              <a:t> </a:t>
            </a:r>
            <a:r>
              <a:rPr lang="en-US" sz="1800" dirty="0" err="1"/>
              <a:t>năng</a:t>
            </a:r>
            <a:r>
              <a:rPr lang="en-US" sz="1800" dirty="0"/>
              <a:t> </a:t>
            </a:r>
            <a:r>
              <a:rPr lang="en-US" sz="1800" dirty="0" err="1"/>
              <a:t>chỉnh</a:t>
            </a:r>
            <a:r>
              <a:rPr lang="en-US" sz="1800" dirty="0"/>
              <a:t> </a:t>
            </a:r>
            <a:r>
              <a:rPr lang="en-US" sz="1800" dirty="0" err="1"/>
              <a:t>sửa</a:t>
            </a:r>
            <a:r>
              <a:rPr lang="en-US" sz="1800" dirty="0"/>
              <a:t> gene </a:t>
            </a:r>
          </a:p>
          <a:p>
            <a:pPr defTabSz="914400"/>
            <a:r>
              <a:rPr lang="en-US" sz="1800" dirty="0"/>
              <a:t>Protein anti-CRISPR (</a:t>
            </a:r>
            <a:r>
              <a:rPr lang="en-US" sz="1800" dirty="0" err="1"/>
              <a:t>Acr</a:t>
            </a:r>
            <a:r>
              <a:rPr lang="en-US" sz="1800" dirty="0"/>
              <a:t>) </a:t>
            </a:r>
            <a:r>
              <a:rPr lang="en-US" sz="1800" dirty="0" err="1"/>
              <a:t>tham</a:t>
            </a:r>
            <a:r>
              <a:rPr lang="en-US" sz="1800" dirty="0"/>
              <a:t> </a:t>
            </a:r>
            <a:r>
              <a:rPr lang="en-US" sz="1800" dirty="0" err="1"/>
              <a:t>gia</a:t>
            </a:r>
            <a:r>
              <a:rPr lang="en-US" sz="1800" dirty="0"/>
              <a:t> </a:t>
            </a:r>
            <a:r>
              <a:rPr lang="en-US" sz="1800" dirty="0" err="1"/>
              <a:t>vào</a:t>
            </a:r>
            <a:r>
              <a:rPr lang="en-US" sz="1800" dirty="0"/>
              <a:t> </a:t>
            </a:r>
            <a:r>
              <a:rPr lang="en-US" sz="1800" dirty="0" err="1"/>
              <a:t>việc</a:t>
            </a:r>
            <a:r>
              <a:rPr lang="en-US" sz="1800" dirty="0"/>
              <a:t> </a:t>
            </a:r>
            <a:r>
              <a:rPr lang="en-US" sz="1800" dirty="0" err="1"/>
              <a:t>chỉnh</a:t>
            </a:r>
            <a:r>
              <a:rPr lang="en-US" sz="1800" dirty="0"/>
              <a:t> </a:t>
            </a:r>
            <a:r>
              <a:rPr lang="en-US" sz="1800" dirty="0" err="1"/>
              <a:t>sửa</a:t>
            </a:r>
            <a:r>
              <a:rPr lang="en-US" sz="1800" dirty="0"/>
              <a:t> gen </a:t>
            </a:r>
            <a:r>
              <a:rPr lang="en-US" sz="1800" dirty="0" err="1"/>
              <a:t>giúp</a:t>
            </a:r>
            <a:r>
              <a:rPr lang="en-US" sz="1800" dirty="0"/>
              <a:t> </a:t>
            </a:r>
            <a:r>
              <a:rPr lang="en-US" sz="1800" dirty="0" err="1"/>
              <a:t>hạn</a:t>
            </a:r>
            <a:r>
              <a:rPr lang="en-US" sz="1800" dirty="0"/>
              <a:t> </a:t>
            </a:r>
            <a:r>
              <a:rPr lang="en-US" sz="1800" dirty="0" err="1"/>
              <a:t>chế</a:t>
            </a:r>
            <a:r>
              <a:rPr lang="en-US" sz="1800" dirty="0"/>
              <a:t> </a:t>
            </a:r>
            <a:r>
              <a:rPr lang="en-US" sz="1800" dirty="0" err="1"/>
              <a:t>việc</a:t>
            </a:r>
            <a:r>
              <a:rPr lang="en-US" sz="1800" dirty="0"/>
              <a:t> </a:t>
            </a:r>
            <a:r>
              <a:rPr lang="en-US" sz="1800" dirty="0" err="1"/>
              <a:t>chỉnh</a:t>
            </a:r>
            <a:r>
              <a:rPr lang="en-US" sz="1800" dirty="0"/>
              <a:t> </a:t>
            </a:r>
            <a:r>
              <a:rPr lang="en-US" sz="1800" dirty="0" err="1"/>
              <a:t>sửa</a:t>
            </a:r>
            <a:r>
              <a:rPr lang="en-US" sz="1800" dirty="0"/>
              <a:t> </a:t>
            </a:r>
            <a:r>
              <a:rPr lang="en-US" sz="1800" dirty="0" err="1"/>
              <a:t>cách</a:t>
            </a:r>
            <a:r>
              <a:rPr lang="en-US" sz="1800" dirty="0"/>
              <a:t> </a:t>
            </a:r>
            <a:r>
              <a:rPr lang="en-US" sz="1800" dirty="0" err="1"/>
              <a:t>đoạn</a:t>
            </a:r>
            <a:r>
              <a:rPr lang="en-US" sz="1800" dirty="0"/>
              <a:t> gen </a:t>
            </a:r>
            <a:r>
              <a:rPr lang="en-US" sz="1800" dirty="0" err="1"/>
              <a:t>không</a:t>
            </a:r>
            <a:r>
              <a:rPr lang="en-US" sz="1800" dirty="0"/>
              <a:t> </a:t>
            </a:r>
            <a:r>
              <a:rPr lang="en-US" sz="1800" dirty="0" err="1"/>
              <a:t>mong</a:t>
            </a:r>
            <a:r>
              <a:rPr lang="en-US" sz="1800" dirty="0"/>
              <a:t> </a:t>
            </a:r>
            <a:r>
              <a:rPr lang="en-US" sz="1800" dirty="0" err="1"/>
              <a:t>muốn</a:t>
            </a:r>
            <a:endParaRPr lang="en-US" sz="18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451122"/>
            <a:ext cx="760545" cy="1513185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Hình ảnh 4" descr="Map&#10;&#10;Description automatically generated">
            <a:extLst>
              <a:ext uri="{FF2B5EF4-FFF2-40B4-BE49-F238E27FC236}">
                <a16:creationId xmlns:a16="http://schemas.microsoft.com/office/drawing/2014/main" id="{A64756C6-9F68-450D-AC59-57AD51765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493" y="1596962"/>
            <a:ext cx="4128193" cy="2095057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14467" y="0"/>
            <a:ext cx="729532" cy="1451482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7105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FD9C83-41D5-4B85-B776-F102189D8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241300"/>
            <a:ext cx="3728158" cy="851803"/>
          </a:xfr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2700">
                <a:latin typeface="+mj-lt"/>
                <a:ea typeface="+mj-ea"/>
                <a:cs typeface="+mj-cs"/>
              </a:rPr>
              <a:t>2</a:t>
            </a:r>
            <a:r>
              <a:rPr lang="en-US" sz="2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 </a:t>
            </a:r>
            <a:r>
              <a:rPr lang="en-US" sz="27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Mô</a:t>
            </a:r>
            <a:r>
              <a:rPr lang="en-US" sz="2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7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tả</a:t>
            </a:r>
            <a:r>
              <a:rPr lang="en-US" sz="2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7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bài</a:t>
            </a:r>
            <a:r>
              <a:rPr lang="en-US" sz="2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7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toán</a:t>
            </a:r>
            <a:endParaRPr lang="en-US" sz="27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253F9F-1567-4137-BBEC-7DB1E364FB0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42719" y="993423"/>
            <a:ext cx="3968040" cy="3639300"/>
          </a:xfrm>
        </p:spPr>
        <p:txBody>
          <a:bodyPr vert="horz" lIns="91440" tIns="45720" rIns="91440" bIns="45720" rtlCol="0">
            <a:normAutofit lnSpcReduction="10000"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1800" dirty="0" err="1"/>
              <a:t>D</a:t>
            </a:r>
            <a:r>
              <a:rPr lang="en-US" sz="1800" dirty="0" err="1">
                <a:effectLst/>
              </a:rPr>
              <a:t>ự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đoán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trước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một</a:t>
            </a:r>
            <a:r>
              <a:rPr lang="en-US" sz="1800" dirty="0">
                <a:effectLst/>
              </a:rPr>
              <a:t> protein </a:t>
            </a:r>
            <a:r>
              <a:rPr lang="en-US" sz="1800" dirty="0" err="1">
                <a:effectLst/>
              </a:rPr>
              <a:t>có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thể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là</a:t>
            </a:r>
            <a:r>
              <a:rPr lang="en-US" sz="1800" dirty="0">
                <a:effectLst/>
              </a:rPr>
              <a:t> anti-CRISPR protein </a:t>
            </a:r>
            <a:r>
              <a:rPr lang="en-US" sz="1800" dirty="0" err="1">
                <a:effectLst/>
              </a:rPr>
              <a:t>bằng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việc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áp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dụng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các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phương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pháp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học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máy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chỉ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sử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dụng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đặc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điểm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trình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tự</a:t>
            </a:r>
            <a:r>
              <a:rPr lang="en-US" sz="1800" dirty="0">
                <a:effectLst/>
              </a:rPr>
              <a:t> protein.</a:t>
            </a:r>
          </a:p>
          <a:p>
            <a:pPr defTabSz="914400"/>
            <a:r>
              <a:rPr lang="en-US" sz="1800" dirty="0" err="1"/>
              <a:t>Đầu</a:t>
            </a:r>
            <a:r>
              <a:rPr lang="en-US" sz="1800" dirty="0"/>
              <a:t> </a:t>
            </a:r>
            <a:r>
              <a:rPr lang="en-US" sz="1800" dirty="0" err="1"/>
              <a:t>vào</a:t>
            </a:r>
            <a:r>
              <a:rPr lang="en-US" sz="1800" dirty="0"/>
              <a:t> </a:t>
            </a:r>
            <a:r>
              <a:rPr lang="en-US" sz="1800" dirty="0" err="1"/>
              <a:t>của</a:t>
            </a:r>
            <a:r>
              <a:rPr lang="en-US" sz="1800" dirty="0"/>
              <a:t> </a:t>
            </a:r>
            <a:r>
              <a:rPr lang="en-US" sz="1800" dirty="0" err="1"/>
              <a:t>bài</a:t>
            </a:r>
            <a:r>
              <a:rPr lang="en-US" sz="1800" dirty="0"/>
              <a:t> </a:t>
            </a:r>
            <a:r>
              <a:rPr lang="en-US" sz="1800" dirty="0" err="1"/>
              <a:t>toán</a:t>
            </a:r>
            <a:r>
              <a:rPr lang="en-US" sz="1800" dirty="0"/>
              <a:t> </a:t>
            </a:r>
            <a:r>
              <a:rPr lang="en-US" sz="1800" dirty="0" err="1"/>
              <a:t>sẽ</a:t>
            </a:r>
            <a:r>
              <a:rPr lang="en-US" sz="1800" dirty="0"/>
              <a:t> </a:t>
            </a:r>
            <a:r>
              <a:rPr lang="en-US" sz="1800" dirty="0" err="1"/>
              <a:t>là</a:t>
            </a:r>
            <a:r>
              <a:rPr lang="en-US" sz="1800" dirty="0"/>
              <a:t> </a:t>
            </a:r>
            <a:r>
              <a:rPr lang="en-US" sz="1800" dirty="0" err="1"/>
              <a:t>chuỗi</a:t>
            </a:r>
            <a:r>
              <a:rPr lang="en-US" sz="1800" dirty="0"/>
              <a:t> </a:t>
            </a:r>
            <a:r>
              <a:rPr lang="en-US" sz="1800" dirty="0" err="1"/>
              <a:t>trình</a:t>
            </a:r>
            <a:r>
              <a:rPr lang="en-US" sz="1800" dirty="0"/>
              <a:t> </a:t>
            </a:r>
            <a:r>
              <a:rPr lang="en-US" sz="1800" dirty="0" err="1"/>
              <a:t>tự</a:t>
            </a:r>
            <a:r>
              <a:rPr lang="en-US" sz="1800" dirty="0"/>
              <a:t> </a:t>
            </a:r>
            <a:r>
              <a:rPr lang="en-US" sz="1800" dirty="0" err="1"/>
              <a:t>của</a:t>
            </a:r>
            <a:r>
              <a:rPr lang="en-US" sz="1800" dirty="0"/>
              <a:t> protein </a:t>
            </a:r>
            <a:r>
              <a:rPr lang="en-US" sz="1800" dirty="0" err="1"/>
              <a:t>được</a:t>
            </a:r>
            <a:r>
              <a:rPr lang="en-US" sz="1800" dirty="0"/>
              <a:t> </a:t>
            </a:r>
            <a:r>
              <a:rPr lang="en-US" sz="1800" dirty="0" err="1"/>
              <a:t>lưu</a:t>
            </a:r>
            <a:r>
              <a:rPr lang="en-US" sz="1800" dirty="0"/>
              <a:t> </a:t>
            </a:r>
            <a:r>
              <a:rPr lang="en-US" sz="1800" dirty="0" err="1"/>
              <a:t>dưới</a:t>
            </a:r>
            <a:r>
              <a:rPr lang="en-US" sz="1800" dirty="0"/>
              <a:t> </a:t>
            </a:r>
            <a:r>
              <a:rPr lang="en-US" sz="1800" dirty="0" err="1"/>
              <a:t>dạng</a:t>
            </a:r>
            <a:r>
              <a:rPr lang="en-US" sz="1800" dirty="0"/>
              <a:t> file .</a:t>
            </a:r>
            <a:r>
              <a:rPr lang="en-US" sz="1800" dirty="0" err="1"/>
              <a:t>fasta</a:t>
            </a:r>
            <a:r>
              <a:rPr lang="en-US" sz="1800" dirty="0"/>
              <a:t>:</a:t>
            </a:r>
          </a:p>
          <a:p>
            <a:pPr marL="114300" lvl="1" defTabSz="914400">
              <a:spcBef>
                <a:spcPts val="0"/>
              </a:spcBef>
              <a:spcAft>
                <a:spcPts val="800"/>
              </a:spcAft>
            </a:pPr>
            <a:r>
              <a:rPr lang="en-US" sz="1800" i="1" dirty="0">
                <a:effectLst/>
              </a:rPr>
              <a:t>&gt;anti_CRISPR0001</a:t>
            </a:r>
          </a:p>
          <a:p>
            <a:pPr marL="0" lvl="1" indent="0" defTabSz="91440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i="1" dirty="0">
                <a:effectLst/>
              </a:rPr>
              <a:t>MKFIKYLSTAHLNYMNIAVYENGSKIKARVENVVNGKSVGARDFDSTEQLESWFYGLPGSGLGRIENAMNEISRRENP</a:t>
            </a:r>
          </a:p>
          <a:p>
            <a:pPr defTabSz="914400"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</a:rPr>
              <a:t>Đầu</a:t>
            </a:r>
            <a:r>
              <a:rPr lang="en-US" sz="1800" dirty="0">
                <a:effectLst/>
              </a:rPr>
              <a:t> ra </a:t>
            </a:r>
            <a:r>
              <a:rPr lang="en-US" sz="1800" dirty="0" err="1">
                <a:effectLst/>
              </a:rPr>
              <a:t>sẽ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là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kết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quả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dự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đoán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của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các</a:t>
            </a:r>
            <a:r>
              <a:rPr lang="en-US" sz="1800" dirty="0">
                <a:effectLst/>
              </a:rPr>
              <a:t> protein </a:t>
            </a:r>
            <a:r>
              <a:rPr lang="en-US" sz="1800" dirty="0" err="1">
                <a:effectLst/>
              </a:rPr>
              <a:t>đầu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vào</a:t>
            </a:r>
            <a:r>
              <a:rPr lang="en-US" sz="1800" dirty="0">
                <a:effectLst/>
              </a:rPr>
              <a:t>:</a:t>
            </a:r>
          </a:p>
          <a:p>
            <a:pPr lvl="2" defTabSz="914400"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</a:endParaRPr>
          </a:p>
          <a:p>
            <a:pPr defTabSz="914400"/>
            <a:endParaRPr lang="en-US" sz="1800" dirty="0">
              <a:effectLst/>
            </a:endParaRPr>
          </a:p>
          <a:p>
            <a:pPr defTabSz="914400"/>
            <a:endParaRPr lang="en-US" sz="1800" dirty="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76320" y="3827443"/>
            <a:ext cx="1513185" cy="760545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20937" y="4296531"/>
            <a:ext cx="364184" cy="36418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5CBE6EC-46EF-45D9-8E16-DCDC5917C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21040" y="0"/>
            <a:ext cx="822960" cy="822960"/>
            <a:chOff x="11094720" y="0"/>
            <a:chExt cx="1097280" cy="1097280"/>
          </a:xfrm>
        </p:grpSpPr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DEEDCD65-9740-4F34-BDF1-9C068E053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B3DA7FD-5CC0-46D1-9DFB-5BAF6BE24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4A3B14C-1393-4388-B76E-A98D911988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529786"/>
              </p:ext>
            </p:extLst>
          </p:nvPr>
        </p:nvGraphicFramePr>
        <p:xfrm>
          <a:off x="4693359" y="1527170"/>
          <a:ext cx="3968041" cy="2089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04438">
                  <a:extLst>
                    <a:ext uri="{9D8B030D-6E8A-4147-A177-3AD203B41FA5}">
                      <a16:colId xmlns:a16="http://schemas.microsoft.com/office/drawing/2014/main" val="515806457"/>
                    </a:ext>
                  </a:extLst>
                </a:gridCol>
                <a:gridCol w="1163603">
                  <a:extLst>
                    <a:ext uri="{9D8B030D-6E8A-4147-A177-3AD203B41FA5}">
                      <a16:colId xmlns:a16="http://schemas.microsoft.com/office/drawing/2014/main" val="10719491"/>
                    </a:ext>
                  </a:extLst>
                </a:gridCol>
              </a:tblGrid>
              <a:tr h="4178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protein ID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2425" marR="1224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Label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2425" marR="122425" marT="0" marB="0"/>
                </a:tc>
                <a:extLst>
                  <a:ext uri="{0D108BD9-81ED-4DB2-BD59-A6C34878D82A}">
                    <a16:rowId xmlns:a16="http://schemas.microsoft.com/office/drawing/2014/main" val="1599499505"/>
                  </a:ext>
                </a:extLst>
              </a:tr>
              <a:tr h="4178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WP_028357638.1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2425" marR="1224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-1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2425" marR="122425" marT="0" marB="0"/>
                </a:tc>
                <a:extLst>
                  <a:ext uri="{0D108BD9-81ED-4DB2-BD59-A6C34878D82A}">
                    <a16:rowId xmlns:a16="http://schemas.microsoft.com/office/drawing/2014/main" val="3017205213"/>
                  </a:ext>
                </a:extLst>
              </a:tr>
              <a:tr h="4178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YP_007392738.1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2425" marR="1224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-1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2425" marR="122425" marT="0" marB="0"/>
                </a:tc>
                <a:extLst>
                  <a:ext uri="{0D108BD9-81ED-4DB2-BD59-A6C34878D82A}">
                    <a16:rowId xmlns:a16="http://schemas.microsoft.com/office/drawing/2014/main" val="3646362837"/>
                  </a:ext>
                </a:extLst>
              </a:tr>
              <a:tr h="4178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AcrllA4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2425" marR="1224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1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2425" marR="122425" marT="0" marB="0"/>
                </a:tc>
                <a:extLst>
                  <a:ext uri="{0D108BD9-81ED-4DB2-BD59-A6C34878D82A}">
                    <a16:rowId xmlns:a16="http://schemas.microsoft.com/office/drawing/2014/main" val="3396563733"/>
                  </a:ext>
                </a:extLst>
              </a:tr>
              <a:tr h="4178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AcrllA3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2425" marR="1224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1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2425" marR="122425" marT="0" marB="0"/>
                </a:tc>
                <a:extLst>
                  <a:ext uri="{0D108BD9-81ED-4DB2-BD59-A6C34878D82A}">
                    <a16:rowId xmlns:a16="http://schemas.microsoft.com/office/drawing/2014/main" val="3819856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420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FD9C83-41D5-4B85-B776-F102189D8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1273628"/>
            <a:ext cx="2971546" cy="3387270"/>
          </a:xfr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2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3. </a:t>
            </a:r>
            <a:r>
              <a:rPr lang="en-US" sz="2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Mô</a:t>
            </a:r>
            <a:r>
              <a:rPr lang="en-US" sz="2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tả</a:t>
            </a:r>
            <a:r>
              <a:rPr lang="en-US" sz="2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tập</a:t>
            </a:r>
            <a:r>
              <a:rPr lang="en-US" sz="2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dữ</a:t>
            </a:r>
            <a:r>
              <a:rPr lang="en-US" sz="2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liệu</a:t>
            </a:r>
            <a:r>
              <a:rPr lang="en-US" sz="2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sử</a:t>
            </a:r>
            <a:r>
              <a:rPr lang="en-US" sz="2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dụng</a:t>
            </a:r>
            <a:endParaRPr lang="en-US" sz="27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11576" y="491355"/>
            <a:ext cx="515604" cy="515604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126517" cy="111062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054495" y="-190253"/>
            <a:ext cx="1370729" cy="1032742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990350" y="316610"/>
            <a:ext cx="484026" cy="48402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253F9F-1567-4137-BBEC-7DB1E364FB0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54146" y="1072738"/>
            <a:ext cx="4858884" cy="3387271"/>
          </a:xfr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 defTabSz="914400">
              <a:spcBef>
                <a:spcPts val="0"/>
              </a:spcBef>
              <a:spcAft>
                <a:spcPts val="800"/>
              </a:spcAft>
            </a:pPr>
            <a:endParaRPr lang="en-US" sz="1800">
              <a:effectLst/>
            </a:endParaRPr>
          </a:p>
          <a:p>
            <a:pPr defTabSz="914400"/>
            <a:endParaRPr lang="en-US" sz="1800">
              <a:effectLst/>
            </a:endParaRPr>
          </a:p>
          <a:p>
            <a:pPr defTabSz="914400"/>
            <a:r>
              <a:rPr lang="en-US" sz="1800" err="1"/>
              <a:t>C</a:t>
            </a:r>
            <a:r>
              <a:rPr lang="en-US" sz="1800" err="1">
                <a:effectLst/>
              </a:rPr>
              <a:t>ác</a:t>
            </a:r>
            <a:r>
              <a:rPr lang="en-US" sz="1800">
                <a:effectLst/>
              </a:rPr>
              <a:t> protein </a:t>
            </a:r>
            <a:r>
              <a:rPr lang="en-US" sz="1800" err="1">
                <a:effectLst/>
              </a:rPr>
              <a:t>được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thu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nhập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từ</a:t>
            </a:r>
            <a:r>
              <a:rPr lang="en-US" sz="1800">
                <a:effectLst/>
              </a:rPr>
              <a:t> Anti-</a:t>
            </a:r>
            <a:r>
              <a:rPr lang="en-US" sz="1800" err="1">
                <a:effectLst/>
              </a:rPr>
              <a:t>CRISPRdb</a:t>
            </a:r>
            <a:r>
              <a:rPr lang="en-US" sz="1800">
                <a:effectLst/>
              </a:rPr>
              <a:t> </a:t>
            </a:r>
            <a:r>
              <a:rPr lang="en-US" sz="1800" i="1" u="sng">
                <a:effectLst/>
                <a:hlinkClick r:id="rId2"/>
              </a:rPr>
              <a:t>https://doi.org/10.1093/nar/gkaa857</a:t>
            </a:r>
            <a:r>
              <a:rPr lang="en-US" sz="1800">
                <a:effectLst/>
              </a:rPr>
              <a:t>. </a:t>
            </a:r>
            <a:r>
              <a:rPr lang="en-US" sz="1800" err="1">
                <a:effectLst/>
              </a:rPr>
              <a:t>Cơ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sở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dữ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liệu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chứa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thông</a:t>
            </a:r>
            <a:r>
              <a:rPr lang="en-US" sz="1800">
                <a:effectLst/>
              </a:rPr>
              <a:t> tin anti-CRISPR protein </a:t>
            </a:r>
            <a:r>
              <a:rPr lang="en-US" sz="1800" err="1">
                <a:effectLst/>
              </a:rPr>
              <a:t>đã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được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kiểm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chứng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bằng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thực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nghiệm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và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từ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các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tài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liệu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khác</a:t>
            </a:r>
            <a:r>
              <a:rPr lang="en-US" sz="1800">
                <a:effectLst/>
              </a:rPr>
              <a:t>.</a:t>
            </a:r>
          </a:p>
          <a:p>
            <a:pPr defTabSz="914400"/>
            <a:r>
              <a:rPr lang="en-US" sz="1800" err="1"/>
              <a:t>Tập</a:t>
            </a:r>
            <a:r>
              <a:rPr lang="en-US" sz="1800"/>
              <a:t> </a:t>
            </a:r>
            <a:r>
              <a:rPr lang="en-US" sz="1800" err="1"/>
              <a:t>dữ</a:t>
            </a:r>
            <a:r>
              <a:rPr lang="en-US" sz="1800"/>
              <a:t> </a:t>
            </a:r>
            <a:r>
              <a:rPr lang="en-US" sz="1800" err="1"/>
              <a:t>liệu</a:t>
            </a:r>
            <a:r>
              <a:rPr lang="en-US" sz="1800"/>
              <a:t> bao </a:t>
            </a:r>
            <a:r>
              <a:rPr lang="en-US" sz="1800" err="1"/>
              <a:t>gồm</a:t>
            </a:r>
            <a:r>
              <a:rPr lang="en-US" sz="1800"/>
              <a:t> 488 </a:t>
            </a:r>
            <a:r>
              <a:rPr lang="en-US" sz="1800">
                <a:effectLst/>
              </a:rPr>
              <a:t>anti-CRISPR protein </a:t>
            </a:r>
            <a:r>
              <a:rPr lang="en-US" sz="1800" err="1">
                <a:effectLst/>
              </a:rPr>
              <a:t>và</a:t>
            </a:r>
            <a:r>
              <a:rPr lang="en-US" sz="1800">
                <a:effectLst/>
              </a:rPr>
              <a:t> 902 protein </a:t>
            </a:r>
            <a:r>
              <a:rPr lang="en-US" sz="1800" err="1">
                <a:effectLst/>
              </a:rPr>
              <a:t>không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phải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là</a:t>
            </a:r>
            <a:r>
              <a:rPr lang="en-US" sz="1800">
                <a:effectLst/>
              </a:rPr>
              <a:t> anti-CRISPR protein.</a:t>
            </a:r>
          </a:p>
          <a:p>
            <a:pPr defTabSz="914400"/>
            <a:endParaRPr lang="en-US" sz="180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6567" y="4586625"/>
            <a:ext cx="1120885" cy="5568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75472" y="4839857"/>
            <a:ext cx="611178" cy="303643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77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FD9C83-41D5-4B85-B776-F102189D8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241300"/>
            <a:ext cx="8178799" cy="851803"/>
          </a:xfr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2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4. </a:t>
            </a:r>
            <a:r>
              <a:rPr lang="en-US" sz="2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Tiền</a:t>
            </a:r>
            <a:r>
              <a:rPr lang="en-US" sz="2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xử</a:t>
            </a:r>
            <a:r>
              <a:rPr lang="en-US" sz="2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lý</a:t>
            </a:r>
            <a:r>
              <a:rPr lang="en-US" sz="2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dữ</a:t>
            </a:r>
            <a:r>
              <a:rPr lang="en-US" sz="2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liệu</a:t>
            </a:r>
            <a:endParaRPr lang="en-US" sz="27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253F9F-1567-4137-BBEC-7DB1E364FB0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03028" y="1179396"/>
            <a:ext cx="8189383" cy="3295487"/>
          </a:xfr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902 protein </a:t>
            </a:r>
            <a:r>
              <a:rPr lang="en-US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anti-CRISPR protein</a:t>
            </a:r>
            <a:endParaRPr lang="en-US" sz="1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Không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tên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anti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-CRISPR,</a:t>
            </a: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40%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nằm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50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350.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defTabSz="914400"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defTabSz="914400"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/>
            <a:endParaRPr lang="en-US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451122"/>
            <a:ext cx="760545" cy="1513185"/>
            <a:chOff x="0" y="4601497"/>
            <a:chExt cx="1014060" cy="2017580"/>
          </a:xfrm>
        </p:grpSpPr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14467" y="0"/>
            <a:ext cx="729532" cy="1451482"/>
            <a:chOff x="10918968" y="713127"/>
            <a:chExt cx="1273032" cy="2532832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4360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CFD9C83-41D5-4B85-B776-F102189D8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482600"/>
            <a:ext cx="8178799" cy="851803"/>
          </a:xfr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2700" dirty="0">
                <a:latin typeface="+mj-lt"/>
                <a:ea typeface="+mj-ea"/>
                <a:cs typeface="+mj-cs"/>
              </a:rPr>
              <a:t>5</a:t>
            </a:r>
            <a:r>
              <a:rPr lang="en-US" sz="2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 </a:t>
            </a:r>
            <a:r>
              <a:rPr lang="en-US" sz="2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Trích</a:t>
            </a:r>
            <a:r>
              <a:rPr lang="en-US" sz="2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chọn</a:t>
            </a:r>
            <a:r>
              <a:rPr lang="en-US" sz="2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đặc</a:t>
            </a:r>
            <a:r>
              <a:rPr lang="en-US" sz="2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trưng</a:t>
            </a:r>
            <a:endParaRPr lang="en-US" sz="27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253F9F-1567-4137-BBEC-7DB1E364FB0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0272" y="1334403"/>
            <a:ext cx="3006288" cy="3295487"/>
          </a:xfr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defTabSz="914400">
              <a:spcBef>
                <a:spcPts val="0"/>
              </a:spcBef>
              <a:spcAft>
                <a:spcPts val="800"/>
              </a:spcAft>
            </a:pP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tất</a:t>
            </a:r>
            <a:r>
              <a:rPr lang="en-US" sz="1800" dirty="0"/>
              <a:t> </a:t>
            </a:r>
            <a:r>
              <a:rPr lang="en-US" sz="1800" dirty="0" err="1"/>
              <a:t>cả</a:t>
            </a:r>
            <a:r>
              <a:rPr lang="en-US" sz="1800" dirty="0"/>
              <a:t> 20 </a:t>
            </a:r>
            <a:r>
              <a:rPr lang="en-US" sz="1800" dirty="0" err="1"/>
              <a:t>axit</a:t>
            </a:r>
            <a:r>
              <a:rPr lang="en-US" sz="1800" dirty="0"/>
              <a:t> amin, chia </a:t>
            </a:r>
            <a:r>
              <a:rPr lang="en-US" sz="1800" dirty="0" err="1"/>
              <a:t>làm</a:t>
            </a:r>
            <a:r>
              <a:rPr lang="en-US" sz="1800" dirty="0"/>
              <a:t> 7 </a:t>
            </a:r>
            <a:r>
              <a:rPr lang="en-US" sz="1800" dirty="0" err="1"/>
              <a:t>nhóm</a:t>
            </a:r>
            <a:r>
              <a:rPr lang="en-US" sz="1800" dirty="0"/>
              <a:t> </a:t>
            </a:r>
            <a:r>
              <a:rPr lang="en-US" sz="1800" dirty="0" err="1"/>
              <a:t>theo</a:t>
            </a:r>
            <a:r>
              <a:rPr lang="en-US" sz="1800" dirty="0"/>
              <a:t> </a:t>
            </a:r>
            <a:r>
              <a:rPr lang="en-US" sz="1800" dirty="0" err="1"/>
              <a:t>đặc</a:t>
            </a:r>
            <a:r>
              <a:rPr lang="en-US" sz="1800" dirty="0"/>
              <a:t> </a:t>
            </a:r>
            <a:r>
              <a:rPr lang="en-US" sz="1800" dirty="0" err="1"/>
              <a:t>điểm</a:t>
            </a:r>
            <a:r>
              <a:rPr lang="en-US" sz="1800" dirty="0"/>
              <a:t> </a:t>
            </a:r>
            <a:r>
              <a:rPr lang="en-US" sz="1800" dirty="0" err="1"/>
              <a:t>hóa</a:t>
            </a:r>
            <a:r>
              <a:rPr lang="en-US" sz="1800" dirty="0"/>
              <a:t> </a:t>
            </a:r>
            <a:r>
              <a:rPr lang="en-US" sz="1800" dirty="0" err="1"/>
              <a:t>lý</a:t>
            </a:r>
            <a:r>
              <a:rPr lang="en-US" sz="1800" dirty="0"/>
              <a:t>.</a:t>
            </a:r>
            <a:endParaRPr lang="en-US" sz="1800" dirty="0">
              <a:effectLst/>
            </a:endParaRPr>
          </a:p>
          <a:p>
            <a:pPr defTabSz="914400">
              <a:spcBef>
                <a:spcPts val="0"/>
              </a:spcBef>
              <a:spcAft>
                <a:spcPts val="800"/>
              </a:spcAft>
            </a:pPr>
            <a:r>
              <a:rPr lang="en-US" sz="1800" dirty="0" err="1"/>
              <a:t>D</a:t>
            </a:r>
            <a:r>
              <a:rPr lang="en-US" sz="1800" dirty="0" err="1">
                <a:effectLst/>
              </a:rPr>
              <a:t>ựa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trên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đặc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điểm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trình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tự</a:t>
            </a:r>
            <a:r>
              <a:rPr lang="en-US" sz="1800" dirty="0">
                <a:effectLst/>
              </a:rPr>
              <a:t>  </a:t>
            </a:r>
            <a:r>
              <a:rPr lang="en-US" sz="1800" dirty="0" err="1">
                <a:effectLst/>
              </a:rPr>
              <a:t>thành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phần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axit</a:t>
            </a:r>
            <a:r>
              <a:rPr lang="en-US" sz="1800" dirty="0">
                <a:effectLst/>
              </a:rPr>
              <a:t> amin </a:t>
            </a:r>
            <a:r>
              <a:rPr lang="en-US" sz="1800" dirty="0" err="1">
                <a:effectLst/>
              </a:rPr>
              <a:t>của</a:t>
            </a:r>
            <a:r>
              <a:rPr lang="en-US" sz="1800" dirty="0">
                <a:effectLst/>
              </a:rPr>
              <a:t> protein </a:t>
            </a:r>
            <a:r>
              <a:rPr lang="en-US" sz="1800" dirty="0" err="1">
                <a:effectLst/>
              </a:rPr>
              <a:t>và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số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lượng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tần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số</a:t>
            </a:r>
            <a:r>
              <a:rPr lang="en-US" sz="1800" dirty="0">
                <a:effectLst/>
              </a:rPr>
              <a:t> dimer (</a:t>
            </a:r>
            <a:r>
              <a:rPr lang="en-US" sz="1800" dirty="0" err="1">
                <a:effectLst/>
              </a:rPr>
              <a:t>kết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hợp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của</a:t>
            </a:r>
            <a:r>
              <a:rPr lang="en-US" sz="1800" dirty="0">
                <a:effectLst/>
              </a:rPr>
              <a:t> 2 </a:t>
            </a:r>
            <a:r>
              <a:rPr lang="en-US" sz="1800" dirty="0" err="1"/>
              <a:t>a</a:t>
            </a:r>
            <a:r>
              <a:rPr lang="en-US" sz="1800" dirty="0" err="1">
                <a:effectLst/>
              </a:rPr>
              <a:t>xit</a:t>
            </a:r>
            <a:r>
              <a:rPr lang="en-US" sz="1800" dirty="0">
                <a:effectLst/>
              </a:rPr>
              <a:t> amin) </a:t>
            </a:r>
            <a:r>
              <a:rPr lang="en-US" sz="1800" dirty="0" err="1">
                <a:effectLst/>
              </a:rPr>
              <a:t>và</a:t>
            </a:r>
            <a:r>
              <a:rPr lang="en-US" sz="1800" dirty="0">
                <a:effectLst/>
              </a:rPr>
              <a:t> trimer (</a:t>
            </a:r>
            <a:r>
              <a:rPr lang="en-US" sz="1800" dirty="0" err="1">
                <a:effectLst/>
              </a:rPr>
              <a:t>kết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hợp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của</a:t>
            </a:r>
            <a:r>
              <a:rPr lang="en-US" sz="1800" dirty="0">
                <a:effectLst/>
              </a:rPr>
              <a:t> 3 </a:t>
            </a:r>
            <a:r>
              <a:rPr lang="en-US" sz="1800" dirty="0" err="1">
                <a:effectLst/>
              </a:rPr>
              <a:t>axit</a:t>
            </a:r>
            <a:r>
              <a:rPr lang="en-US" sz="1800" dirty="0">
                <a:effectLst/>
              </a:rPr>
              <a:t> amin)</a:t>
            </a:r>
          </a:p>
          <a:p>
            <a:pPr defTabSz="914400">
              <a:spcBef>
                <a:spcPts val="0"/>
              </a:spcBef>
              <a:spcAft>
                <a:spcPts val="800"/>
              </a:spcAft>
            </a:pP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tất</a:t>
            </a:r>
            <a:r>
              <a:rPr lang="en-US" sz="1800" dirty="0"/>
              <a:t> </a:t>
            </a:r>
            <a:r>
              <a:rPr lang="en-US" sz="1800" dirty="0" err="1"/>
              <a:t>cả</a:t>
            </a:r>
            <a:r>
              <a:rPr lang="en-US" sz="1800" dirty="0"/>
              <a:t> </a:t>
            </a:r>
            <a:r>
              <a:rPr lang="en-US" sz="1800" dirty="0">
                <a:effectLst/>
              </a:rPr>
              <a:t>20 +7</a:t>
            </a:r>
            <a:r>
              <a:rPr lang="en-US" sz="1800" baseline="30000" dirty="0">
                <a:effectLst/>
              </a:rPr>
              <a:t>2</a:t>
            </a:r>
            <a:r>
              <a:rPr lang="en-US" sz="1800" dirty="0">
                <a:effectLst/>
              </a:rPr>
              <a:t>+ 7</a:t>
            </a:r>
            <a:r>
              <a:rPr lang="en-US" sz="1800" baseline="30000" dirty="0">
                <a:effectLst/>
              </a:rPr>
              <a:t>3 </a:t>
            </a:r>
            <a:r>
              <a:rPr lang="en-US" sz="1800" dirty="0">
                <a:effectLst/>
              </a:rPr>
              <a:t>= 412 </a:t>
            </a:r>
            <a:r>
              <a:rPr lang="en-US" sz="1800" dirty="0" err="1">
                <a:effectLst/>
              </a:rPr>
              <a:t>chiều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biển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diễn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vecto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đặc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trưng</a:t>
            </a:r>
            <a:endParaRPr lang="en-US" sz="1800" dirty="0">
              <a:effectLst/>
            </a:endParaRPr>
          </a:p>
          <a:p>
            <a:pPr marL="0" marR="0" defTabSz="914400"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</a:endParaRPr>
          </a:p>
          <a:p>
            <a:pPr marL="0" marR="0" defTabSz="914400"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</a:endParaRPr>
          </a:p>
          <a:p>
            <a:pPr defTabSz="914400"/>
            <a:endParaRPr lang="en-US" sz="1800" dirty="0">
              <a:effectLst/>
            </a:endParaRPr>
          </a:p>
          <a:p>
            <a:pPr defTabSz="914400"/>
            <a:endParaRPr lang="en-US" sz="18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BEA740C-C9F2-4AD5-BBC3-B0A68400D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611" y="1909263"/>
            <a:ext cx="5763963" cy="154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821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CFD9C83-41D5-4B85-B776-F102189D8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513610"/>
            <a:ext cx="8178799" cy="851803"/>
          </a:xfr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2700" dirty="0">
                <a:latin typeface="+mj-lt"/>
                <a:ea typeface="+mj-ea"/>
                <a:cs typeface="+mj-cs"/>
              </a:rPr>
              <a:t>5</a:t>
            </a:r>
            <a:r>
              <a:rPr lang="en-US" sz="2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 </a:t>
            </a:r>
            <a:r>
              <a:rPr lang="en-US" sz="2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Trích</a:t>
            </a:r>
            <a:r>
              <a:rPr lang="en-US" sz="2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chọn</a:t>
            </a:r>
            <a:r>
              <a:rPr lang="en-US" sz="2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đặc</a:t>
            </a:r>
            <a:r>
              <a:rPr lang="en-US" sz="2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trưng</a:t>
            </a:r>
            <a:endParaRPr lang="en-US" sz="27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253F9F-1567-4137-BBEC-7DB1E364FB0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0272" y="1334403"/>
            <a:ext cx="4648928" cy="3295487"/>
          </a:xfr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defTabSz="914400">
              <a:spcBef>
                <a:spcPts val="0"/>
              </a:spcBef>
              <a:spcAft>
                <a:spcPts val="800"/>
              </a:spcAft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hai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axit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amin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nên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 trong (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AA, AG, AV, GA, GG, GV, VA, VG, VV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trong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protein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 defTabSz="914400">
              <a:spcBef>
                <a:spcPts val="0"/>
              </a:spcBef>
              <a:spcAft>
                <a:spcPts val="800"/>
              </a:spcAft>
            </a:pP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hai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axit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amin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nên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7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AC, GC, VC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trong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protein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endParaRPr lang="en-US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defTabSz="914400"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/>
            <a:endParaRPr lang="en-US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BEA740C-C9F2-4AD5-BBC3-B0A68400D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692" y="2039815"/>
            <a:ext cx="4165882" cy="141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972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CFD9C83-41D5-4B85-B776-F102189D8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272" y="433363"/>
            <a:ext cx="8178799" cy="851803"/>
          </a:xfr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2700" dirty="0">
                <a:latin typeface="+mj-lt"/>
                <a:ea typeface="+mj-ea"/>
                <a:cs typeface="+mj-cs"/>
              </a:rPr>
              <a:t>5</a:t>
            </a:r>
            <a:r>
              <a:rPr lang="en-US" sz="2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 </a:t>
            </a:r>
            <a:r>
              <a:rPr lang="en-US" sz="2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Trích</a:t>
            </a:r>
            <a:r>
              <a:rPr lang="en-US" sz="2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chọn</a:t>
            </a:r>
            <a:r>
              <a:rPr lang="en-US" sz="2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đặc</a:t>
            </a:r>
            <a:r>
              <a:rPr lang="en-US" sz="2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trưng</a:t>
            </a:r>
            <a:endParaRPr lang="en-US" sz="27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253F9F-1567-4137-BBEC-7DB1E364FB0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0272" y="1285166"/>
            <a:ext cx="4543420" cy="3295487"/>
          </a:xfr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defTabSz="914400">
              <a:spcBef>
                <a:spcPts val="0"/>
              </a:spcBef>
              <a:spcAft>
                <a:spcPts val="800"/>
              </a:spcAft>
            </a:pPr>
            <a:r>
              <a:rPr lang="vi-VN" sz="1800" b="0" i="0" dirty="0" err="1">
                <a:solidFill>
                  <a:srgbClr val="000000"/>
                </a:solidFill>
                <a:effectLst/>
                <a:latin typeface="+mj-lt"/>
              </a:rPr>
              <a:t>Thành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+mj-lt"/>
              </a:rPr>
              <a:t>phần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+mj-lt"/>
              </a:rPr>
              <a:t> 111 trong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+mj-lt"/>
              </a:rPr>
              <a:t>nhóm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+mj-lt"/>
              </a:rPr>
              <a:t>sẽ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+mj-lt"/>
              </a:rPr>
              <a:t>là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+mj-lt"/>
              </a:rPr>
              <a:t>tổng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+mj-lt"/>
              </a:rPr>
              <a:t>số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+mj-lt"/>
              </a:rPr>
              <a:t>lần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+mj-lt"/>
              </a:rPr>
              <a:t>xuất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+mj-lt"/>
              </a:rPr>
              <a:t>hiện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+mj-lt"/>
              </a:rPr>
              <a:t>nhóm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+mj-lt"/>
              </a:rPr>
              <a:t> 3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+mj-lt"/>
              </a:rPr>
              <a:t>axit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+mj-lt"/>
              </a:rPr>
              <a:t>amin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+mj-lt"/>
              </a:rPr>
              <a:t>được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+mj-lt"/>
              </a:rPr>
              <a:t>tạo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+mj-lt"/>
              </a:rPr>
              <a:t> nên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+mj-lt"/>
              </a:rPr>
              <a:t>từ</a:t>
            </a:r>
            <a:br>
              <a:rPr lang="vi-VN" sz="1800" b="0" i="0" dirty="0">
                <a:solidFill>
                  <a:srgbClr val="000000"/>
                </a:solidFill>
                <a:effectLst/>
                <a:latin typeface="+mj-lt"/>
              </a:rPr>
            </a:br>
            <a:r>
              <a:rPr lang="vi-VN" sz="1800" b="0" i="0" dirty="0" err="1">
                <a:solidFill>
                  <a:srgbClr val="000000"/>
                </a:solidFill>
                <a:effectLst/>
                <a:latin typeface="+mj-lt"/>
              </a:rPr>
              <a:t>lớp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+mj-lt"/>
              </a:rPr>
              <a:t> 1 trong </a:t>
            </a:r>
            <a:r>
              <a:rPr lang="vi-VN" sz="1800" b="0" i="1" dirty="0" err="1">
                <a:solidFill>
                  <a:srgbClr val="000000"/>
                </a:solidFill>
                <a:effectLst/>
                <a:latin typeface="+mj-lt"/>
              </a:rPr>
              <a:t>Bảng</a:t>
            </a:r>
            <a:r>
              <a:rPr lang="vi-VN" sz="1800" b="0" i="1" dirty="0">
                <a:solidFill>
                  <a:srgbClr val="000000"/>
                </a:solidFill>
                <a:effectLst/>
                <a:latin typeface="+mj-lt"/>
              </a:rPr>
              <a:t> 2 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+mj-lt"/>
              </a:rPr>
              <a:t>(AGV, AVG, GAV, GVA, VAG, VGA)</a:t>
            </a:r>
            <a:r>
              <a:rPr lang="vi-VN" sz="2400" dirty="0">
                <a:latin typeface="+mj-lt"/>
              </a:rPr>
              <a:t> </a:t>
            </a:r>
            <a:br>
              <a:rPr lang="vi-VN" sz="2400" dirty="0">
                <a:latin typeface="+mj-lt"/>
              </a:rPr>
            </a:br>
            <a:endParaRPr lang="en-US" sz="1800" dirty="0">
              <a:effectLst/>
              <a:latin typeface="+mj-lt"/>
            </a:endParaRPr>
          </a:p>
          <a:p>
            <a:pPr defTabSz="914400"/>
            <a:endParaRPr lang="en-US" sz="1800" dirty="0">
              <a:effectLst/>
              <a:latin typeface="+mj-lt"/>
            </a:endParaRPr>
          </a:p>
          <a:p>
            <a:pPr defTabSz="914400"/>
            <a:endParaRPr lang="en-US" sz="1800" dirty="0">
              <a:latin typeface="+mj-lt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BEA740C-C9F2-4AD5-BBC3-B0A68400D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039815"/>
            <a:ext cx="4517574" cy="141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249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779</Words>
  <Application>Microsoft Office PowerPoint</Application>
  <PresentationFormat>On-screen Show (16:9)</PresentationFormat>
  <Paragraphs>77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Lato</vt:lpstr>
      <vt:lpstr>Calibri</vt:lpstr>
      <vt:lpstr>Calibri Light</vt:lpstr>
      <vt:lpstr>Times New Roman</vt:lpstr>
      <vt:lpstr>Arial</vt:lpstr>
      <vt:lpstr>Office Theme</vt:lpstr>
      <vt:lpstr>PowerPoint Presentation</vt:lpstr>
      <vt:lpstr>PowerPoint Presentation</vt:lpstr>
      <vt:lpstr>1. Giới thiệu đề tài</vt:lpstr>
      <vt:lpstr>2. Mô tả bài toán</vt:lpstr>
      <vt:lpstr>3. Mô tả tập dữ liệu sử dụng</vt:lpstr>
      <vt:lpstr>4. Tiền xử lý dữ liệu</vt:lpstr>
      <vt:lpstr>5. Trích chọn đặc trưng</vt:lpstr>
      <vt:lpstr>5. Trích chọn đặc trưng</vt:lpstr>
      <vt:lpstr>5. Trích chọn đặc trưng</vt:lpstr>
      <vt:lpstr>6. Đề xuất mô hình</vt:lpstr>
      <vt:lpstr>6. Đề xuất mô hình</vt:lpstr>
      <vt:lpstr>7. Các đánh giá</vt:lpstr>
      <vt:lpstr>8. Hướng phát triển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bài tập lớn Tin Sinh Học</dc:title>
  <dc:creator>Legion</dc:creator>
  <cp:lastModifiedBy>Le Hai Quan 20173316</cp:lastModifiedBy>
  <cp:revision>10</cp:revision>
  <dcterms:modified xsi:type="dcterms:W3CDTF">2021-08-10T07:21:11Z</dcterms:modified>
</cp:coreProperties>
</file>