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0"/>
  </p:notesMasterIdLst>
  <p:handoutMasterIdLst>
    <p:handoutMasterId r:id="rId21"/>
  </p:handoutMasterIdLst>
  <p:sldIdLst>
    <p:sldId id="257" r:id="rId2"/>
    <p:sldId id="265" r:id="rId3"/>
    <p:sldId id="283" r:id="rId4"/>
    <p:sldId id="276" r:id="rId5"/>
    <p:sldId id="261" r:id="rId6"/>
    <p:sldId id="284" r:id="rId7"/>
    <p:sldId id="287" r:id="rId8"/>
    <p:sldId id="285" r:id="rId9"/>
    <p:sldId id="288" r:id="rId10"/>
    <p:sldId id="292" r:id="rId11"/>
    <p:sldId id="290" r:id="rId12"/>
    <p:sldId id="291" r:id="rId13"/>
    <p:sldId id="293" r:id="rId14"/>
    <p:sldId id="294" r:id="rId15"/>
    <p:sldId id="296" r:id="rId16"/>
    <p:sldId id="295" r:id="rId17"/>
    <p:sldId id="297"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F2783-EA9B-4EF8-B505-9ACD0F5E8692}" v="2" dt="2024-12-27T13:58:36.763"/>
    <p1510:client id="{95363601-9B67-44AA-8F18-EE5BFA2C4204}" v="16" dt="2024-12-27T13:34:11.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82" d="100"/>
          <a:sy n="82" d="100"/>
        </p:scale>
        <p:origin x="14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12/27/2024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12/27/2024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83" r:id="rId4"/>
    <p:sldLayoutId id="2147483679" r:id="rId5"/>
    <p:sldLayoutId id="2147483680" r:id="rId6"/>
    <p:sldLayoutId id="2147483681" r:id="rId7"/>
    <p:sldLayoutId id="2147483682" r:id="rId8"/>
    <p:sldLayoutId id="214748367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002374"/>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err="1"/>
              <a:t>Quản</a:t>
            </a:r>
            <a:r>
              <a:rPr lang="en-US" dirty="0"/>
              <a:t> </a:t>
            </a:r>
            <a:r>
              <a:rPr lang="en-US" dirty="0" err="1"/>
              <a:t>lý</a:t>
            </a:r>
            <a:r>
              <a:rPr lang="en-US" dirty="0"/>
              <a:t> </a:t>
            </a:r>
            <a:r>
              <a:rPr lang="en-US" dirty="0" err="1"/>
              <a:t>thiết</a:t>
            </a:r>
            <a:r>
              <a:rPr lang="en-US" dirty="0"/>
              <a:t> </a:t>
            </a:r>
            <a:r>
              <a:rPr lang="en-US" dirty="0" err="1"/>
              <a:t>bị</a:t>
            </a:r>
            <a:r>
              <a:rPr lang="en-US" dirty="0"/>
              <a:t> </a:t>
            </a:r>
            <a:r>
              <a:rPr lang="en-US" dirty="0" err="1"/>
              <a:t>phòng</a:t>
            </a:r>
            <a:r>
              <a:rPr lang="en-US" dirty="0"/>
              <a:t> </a:t>
            </a:r>
            <a:r>
              <a:rPr lang="en-US" dirty="0" err="1"/>
              <a:t>thí</a:t>
            </a:r>
            <a:r>
              <a:rPr lang="en-US" dirty="0"/>
              <a:t> </a:t>
            </a:r>
            <a:r>
              <a:rPr lang="en-US" dirty="0" err="1"/>
              <a:t>nghiệm</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843528"/>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GVHD:</a:t>
            </a:r>
            <a:r>
              <a:rPr lang="vi-VN" sz="2800" b="0" dirty="0"/>
              <a:t> PGS.TS Trần Thị Thanh Hải </a:t>
            </a:r>
            <a:r>
              <a:rPr lang="en-US" sz="2800" b="0" dirty="0"/>
              <a:t> </a:t>
            </a:r>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741A4-77C9-EC84-14D0-EA1BD2F5A64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92660E-93C7-AE44-0FC2-920CD94407A0}"/>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C99B2772-0325-D489-D64A-AEC079C5D947}"/>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28A241F9-762A-A573-8BCB-C3753D486702}"/>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2. </a:t>
            </a:r>
            <a:r>
              <a:rPr lang="en-US" sz="2600" dirty="0" err="1"/>
              <a:t>Giải</a:t>
            </a:r>
            <a:r>
              <a:rPr lang="en-US" sz="2600" dirty="0"/>
              <a:t> </a:t>
            </a:r>
            <a:r>
              <a:rPr lang="en-US" sz="2600" dirty="0" err="1"/>
              <a:t>thuật</a:t>
            </a:r>
            <a:r>
              <a:rPr lang="en-US" sz="2600" dirty="0"/>
              <a:t> </a:t>
            </a:r>
            <a:r>
              <a:rPr lang="en-US" sz="2600" dirty="0" err="1"/>
              <a:t>và</a:t>
            </a:r>
            <a:r>
              <a:rPr lang="en-US" sz="2600" dirty="0"/>
              <a:t> </a:t>
            </a:r>
            <a:r>
              <a:rPr lang="en-US" sz="2600" dirty="0" err="1"/>
              <a:t>phương</a:t>
            </a:r>
            <a:r>
              <a:rPr lang="en-US" sz="2600" dirty="0"/>
              <a:t> </a:t>
            </a:r>
            <a:r>
              <a:rPr lang="en-US" sz="2600" dirty="0" err="1"/>
              <a:t>thức</a:t>
            </a:r>
            <a:endParaRPr lang="en-US" sz="2600" dirty="0"/>
          </a:p>
        </p:txBody>
      </p:sp>
      <p:sp>
        <p:nvSpPr>
          <p:cNvPr id="4" name="Picture Placeholder 3">
            <a:extLst>
              <a:ext uri="{FF2B5EF4-FFF2-40B4-BE49-F238E27FC236}">
                <a16:creationId xmlns:a16="http://schemas.microsoft.com/office/drawing/2014/main" id="{5920A96F-2131-B1ED-325E-FB8028BA936D}"/>
              </a:ext>
            </a:extLst>
          </p:cNvPr>
          <p:cNvSpPr>
            <a:spLocks noGrp="1"/>
          </p:cNvSpPr>
          <p:nvPr>
            <p:ph type="pic" sz="quarter" idx="4294967295"/>
          </p:nvPr>
        </p:nvSpPr>
        <p:spPr>
          <a:xfrm>
            <a:off x="254052" y="1406769"/>
            <a:ext cx="8470070" cy="4656137"/>
          </a:xfrm>
          <a:prstGeom prst="rect">
            <a:avLst/>
          </a:prstGeom>
        </p:spPr>
        <p:txBody>
          <a:bodyPr/>
          <a:lstStyle/>
          <a:p>
            <a:pPr marL="0" indent="0">
              <a:buNone/>
            </a:pPr>
            <a:r>
              <a:rPr lang="vi-VN" dirty="0">
                <a:latin typeface="Calibri (Body)"/>
              </a:rPr>
              <a:t>Chỉnh sửa</a:t>
            </a:r>
            <a:r>
              <a:rPr lang="en-US" dirty="0">
                <a:latin typeface="Calibri (Body)"/>
              </a:rPr>
              <a:t> </a:t>
            </a:r>
            <a:r>
              <a:rPr lang="en-US" dirty="0" err="1"/>
              <a:t>thông</a:t>
            </a:r>
            <a:r>
              <a:rPr lang="en-US" dirty="0"/>
              <a:t> tin </a:t>
            </a:r>
            <a:r>
              <a:rPr lang="en-US" dirty="0" err="1"/>
              <a:t>thiết</a:t>
            </a:r>
            <a:r>
              <a:rPr lang="en-US" dirty="0"/>
              <a:t> </a:t>
            </a:r>
            <a:r>
              <a:rPr lang="en-US" dirty="0" err="1"/>
              <a:t>bị</a:t>
            </a:r>
            <a:r>
              <a:rPr lang="en-US" dirty="0"/>
              <a:t>:</a:t>
            </a:r>
          </a:p>
          <a:p>
            <a:r>
              <a:rPr lang="en-US" dirty="0" err="1"/>
              <a:t>Tìm</a:t>
            </a:r>
            <a:r>
              <a:rPr lang="en-US" dirty="0"/>
              <a:t> </a:t>
            </a:r>
            <a:r>
              <a:rPr lang="en-US" dirty="0" err="1"/>
              <a:t>thiết</a:t>
            </a:r>
            <a:r>
              <a:rPr lang="en-US" dirty="0"/>
              <a:t> </a:t>
            </a:r>
            <a:r>
              <a:rPr lang="en-US" dirty="0" err="1"/>
              <a:t>bị</a:t>
            </a:r>
            <a:r>
              <a:rPr lang="en-US" dirty="0"/>
              <a:t> </a:t>
            </a:r>
            <a:r>
              <a:rPr lang="en-US" dirty="0" err="1"/>
              <a:t>cần</a:t>
            </a:r>
            <a:r>
              <a:rPr lang="en-US" dirty="0"/>
              <a:t> </a:t>
            </a:r>
            <a:r>
              <a:rPr lang="en-US" dirty="0" err="1"/>
              <a:t>chỉnh</a:t>
            </a:r>
            <a:r>
              <a:rPr lang="en-US" dirty="0"/>
              <a:t> </a:t>
            </a:r>
            <a:r>
              <a:rPr lang="en-US" dirty="0" err="1"/>
              <a:t>sửa</a:t>
            </a:r>
            <a:endParaRPr lang="en-US" dirty="0"/>
          </a:p>
          <a:p>
            <a:r>
              <a:rPr lang="en-US" dirty="0" err="1"/>
              <a:t>Xóa</a:t>
            </a:r>
            <a:r>
              <a:rPr lang="en-US" dirty="0"/>
              <a:t> </a:t>
            </a:r>
            <a:r>
              <a:rPr lang="en-US" dirty="0" err="1"/>
              <a:t>thiết</a:t>
            </a:r>
            <a:r>
              <a:rPr lang="en-US" dirty="0"/>
              <a:t> </a:t>
            </a:r>
            <a:r>
              <a:rPr lang="en-US" dirty="0" err="1"/>
              <a:t>bị</a:t>
            </a:r>
            <a:r>
              <a:rPr lang="en-US" dirty="0"/>
              <a:t> </a:t>
            </a:r>
            <a:r>
              <a:rPr lang="en-US" dirty="0" err="1"/>
              <a:t>đó</a:t>
            </a:r>
            <a:r>
              <a:rPr lang="en-US" dirty="0"/>
              <a:t> </a:t>
            </a:r>
            <a:r>
              <a:rPr lang="en-US" dirty="0" err="1"/>
              <a:t>khỏi</a:t>
            </a:r>
            <a:r>
              <a:rPr lang="en-US" dirty="0"/>
              <a:t> </a:t>
            </a:r>
            <a:r>
              <a:rPr lang="en-US" dirty="0" err="1"/>
              <a:t>hàm</a:t>
            </a:r>
            <a:r>
              <a:rPr lang="en-US" dirty="0"/>
              <a:t> </a:t>
            </a:r>
            <a:r>
              <a:rPr lang="en-US" dirty="0" err="1"/>
              <a:t>băm</a:t>
            </a:r>
            <a:endParaRPr lang="en-US" dirty="0"/>
          </a:p>
          <a:p>
            <a:r>
              <a:rPr lang="en-US" dirty="0" err="1"/>
              <a:t>Tiến</a:t>
            </a:r>
            <a:r>
              <a:rPr lang="en-US" dirty="0"/>
              <a:t> </a:t>
            </a:r>
            <a:r>
              <a:rPr lang="en-US" dirty="0" err="1"/>
              <a:t>hành</a:t>
            </a:r>
            <a:r>
              <a:rPr lang="en-US" dirty="0"/>
              <a:t> </a:t>
            </a:r>
            <a:r>
              <a:rPr lang="en-US" dirty="0" err="1"/>
              <a:t>chỉnh</a:t>
            </a:r>
            <a:r>
              <a:rPr lang="en-US" dirty="0"/>
              <a:t> </a:t>
            </a:r>
            <a:r>
              <a:rPr lang="en-US" dirty="0" err="1"/>
              <a:t>sửa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cần</a:t>
            </a:r>
            <a:r>
              <a:rPr lang="en-US" dirty="0"/>
              <a:t> </a:t>
            </a:r>
            <a:r>
              <a:rPr lang="en-US" dirty="0" err="1"/>
              <a:t>thay</a:t>
            </a:r>
            <a:r>
              <a:rPr lang="en-US" dirty="0"/>
              <a:t> </a:t>
            </a:r>
            <a:r>
              <a:rPr lang="en-US" dirty="0" err="1"/>
              <a:t>đổi</a:t>
            </a:r>
            <a:endParaRPr lang="en-US" dirty="0"/>
          </a:p>
          <a:p>
            <a:r>
              <a:rPr lang="en-US" dirty="0" err="1"/>
              <a:t>Thêm</a:t>
            </a:r>
            <a:r>
              <a:rPr lang="en-US" dirty="0"/>
              <a:t> </a:t>
            </a:r>
            <a:r>
              <a:rPr lang="en-US" dirty="0" err="1"/>
              <a:t>lại</a:t>
            </a:r>
            <a:r>
              <a:rPr lang="en-US" dirty="0"/>
              <a:t> </a:t>
            </a:r>
            <a:r>
              <a:rPr lang="en-US" dirty="0" err="1"/>
              <a:t>thiết</a:t>
            </a:r>
            <a:r>
              <a:rPr lang="en-US" dirty="0"/>
              <a:t> </a:t>
            </a:r>
            <a:r>
              <a:rPr lang="en-US" dirty="0" err="1"/>
              <a:t>bị</a:t>
            </a:r>
            <a:r>
              <a:rPr lang="en-US" dirty="0"/>
              <a:t> </a:t>
            </a:r>
            <a:r>
              <a:rPr lang="en-US" dirty="0" err="1"/>
              <a:t>vào</a:t>
            </a:r>
            <a:r>
              <a:rPr lang="en-US" dirty="0"/>
              <a:t> </a:t>
            </a:r>
            <a:r>
              <a:rPr lang="en-US" dirty="0" err="1"/>
              <a:t>hàm</a:t>
            </a:r>
            <a:r>
              <a:rPr lang="en-US" dirty="0"/>
              <a:t> </a:t>
            </a:r>
            <a:r>
              <a:rPr lang="en-US" dirty="0" err="1"/>
              <a:t>băm</a:t>
            </a:r>
            <a:endParaRPr lang="en-US" dirty="0"/>
          </a:p>
        </p:txBody>
      </p:sp>
    </p:spTree>
    <p:extLst>
      <p:ext uri="{BB962C8B-B14F-4D97-AF65-F5344CB8AC3E}">
        <p14:creationId xmlns:p14="http://schemas.microsoft.com/office/powerpoint/2010/main" val="275459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C3A7B-3B49-2BE5-A968-19DEF7131A3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0BD4C0-3254-33DD-ADF0-03370ADDE012}"/>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00548E06-773A-551A-F81E-BE903565D6EC}"/>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64B088F3-C611-49E7-D63E-CC4018FF764E}"/>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2. </a:t>
            </a:r>
            <a:r>
              <a:rPr lang="en-US" sz="2600" dirty="0" err="1"/>
              <a:t>Giải</a:t>
            </a:r>
            <a:r>
              <a:rPr lang="en-US" sz="2600" dirty="0"/>
              <a:t> </a:t>
            </a:r>
            <a:r>
              <a:rPr lang="en-US" sz="2600" dirty="0" err="1"/>
              <a:t>thuật</a:t>
            </a:r>
            <a:r>
              <a:rPr lang="en-US" sz="2600" dirty="0"/>
              <a:t> </a:t>
            </a:r>
            <a:r>
              <a:rPr lang="en-US" sz="2600" dirty="0" err="1"/>
              <a:t>và</a:t>
            </a:r>
            <a:r>
              <a:rPr lang="en-US" sz="2600" dirty="0"/>
              <a:t> </a:t>
            </a:r>
            <a:r>
              <a:rPr lang="en-US" sz="2600" dirty="0" err="1"/>
              <a:t>phương</a:t>
            </a:r>
            <a:r>
              <a:rPr lang="en-US" sz="2600" dirty="0"/>
              <a:t> </a:t>
            </a:r>
            <a:r>
              <a:rPr lang="en-US" sz="2600" dirty="0" err="1"/>
              <a:t>thức</a:t>
            </a:r>
            <a:endParaRPr lang="en-US" sz="2600" dirty="0"/>
          </a:p>
        </p:txBody>
      </p:sp>
      <p:sp>
        <p:nvSpPr>
          <p:cNvPr id="4" name="Picture Placeholder 3">
            <a:extLst>
              <a:ext uri="{FF2B5EF4-FFF2-40B4-BE49-F238E27FC236}">
                <a16:creationId xmlns:a16="http://schemas.microsoft.com/office/drawing/2014/main" id="{0BF24615-98BA-F65D-DBCE-3585E10C4E35}"/>
              </a:ext>
            </a:extLst>
          </p:cNvPr>
          <p:cNvSpPr>
            <a:spLocks noGrp="1"/>
          </p:cNvSpPr>
          <p:nvPr>
            <p:ph type="pic" sz="quarter" idx="4294967295"/>
          </p:nvPr>
        </p:nvSpPr>
        <p:spPr>
          <a:xfrm>
            <a:off x="513184" y="1442207"/>
            <a:ext cx="7483151" cy="4656137"/>
          </a:xfrm>
          <a:prstGeom prst="rect">
            <a:avLst/>
          </a:prstGeom>
        </p:spPr>
        <p:txBody>
          <a:bodyPr/>
          <a:lstStyle/>
          <a:p>
            <a:pPr marL="0" indent="0">
              <a:buNone/>
            </a:pPr>
            <a:r>
              <a:rPr lang="en-US" sz="2400" dirty="0" err="1"/>
              <a:t>Hiển</a:t>
            </a:r>
            <a:r>
              <a:rPr lang="en-US" sz="2400" dirty="0"/>
              <a:t> </a:t>
            </a:r>
            <a:r>
              <a:rPr lang="en-US" sz="2400" dirty="0" err="1"/>
              <a:t>thị</a:t>
            </a:r>
            <a:r>
              <a:rPr lang="en-US" sz="2400" dirty="0"/>
              <a:t> </a:t>
            </a:r>
            <a:r>
              <a:rPr lang="en-US" sz="2400" dirty="0" err="1"/>
              <a:t>thông</a:t>
            </a:r>
            <a:r>
              <a:rPr lang="en-US" sz="2400" dirty="0"/>
              <a:t> tin:</a:t>
            </a:r>
          </a:p>
          <a:p>
            <a:r>
              <a:rPr lang="en-US" sz="2400" dirty="0" err="1"/>
              <a:t>Hiển</a:t>
            </a:r>
            <a:r>
              <a:rPr lang="en-US" sz="2400" dirty="0"/>
              <a:t> </a:t>
            </a:r>
            <a:r>
              <a:rPr lang="en-US" sz="2400" dirty="0" err="1"/>
              <a:t>thị</a:t>
            </a:r>
            <a:r>
              <a:rPr lang="en-US" sz="2400" dirty="0"/>
              <a:t> 1 </a:t>
            </a:r>
            <a:r>
              <a:rPr lang="en-US" sz="2400" dirty="0" err="1"/>
              <a:t>thiết</a:t>
            </a:r>
            <a:r>
              <a:rPr lang="en-US" sz="2400" dirty="0"/>
              <a:t> </a:t>
            </a:r>
            <a:r>
              <a:rPr lang="en-US" sz="2400" dirty="0" err="1"/>
              <a:t>bị</a:t>
            </a:r>
            <a:r>
              <a:rPr lang="en-US" sz="2400" dirty="0"/>
              <a:t> </a:t>
            </a:r>
            <a:r>
              <a:rPr lang="en-US" sz="2400" dirty="0" err="1"/>
              <a:t>bằng</a:t>
            </a:r>
            <a:r>
              <a:rPr lang="en-US" sz="2400" dirty="0"/>
              <a:t> display()</a:t>
            </a:r>
          </a:p>
          <a:p>
            <a:r>
              <a:rPr lang="en-US" sz="2400" dirty="0" err="1">
                <a:latin typeface="Calibri (Body)"/>
              </a:rPr>
              <a:t>Hiển</a:t>
            </a:r>
            <a:r>
              <a:rPr lang="en-US" sz="2400" dirty="0">
                <a:latin typeface="Calibri (Body)"/>
              </a:rPr>
              <a:t> </a:t>
            </a:r>
            <a:r>
              <a:rPr lang="en-US" sz="2400" dirty="0" err="1">
                <a:latin typeface="Calibri (Body)"/>
              </a:rPr>
              <a:t>thị</a:t>
            </a:r>
            <a:r>
              <a:rPr lang="en-US" sz="2400" dirty="0">
                <a:latin typeface="Calibri (Body)"/>
              </a:rPr>
              <a:t> </a:t>
            </a:r>
            <a:r>
              <a:rPr lang="en-US" sz="2400" dirty="0" err="1">
                <a:latin typeface="Calibri (Body)"/>
              </a:rPr>
              <a:t>thiết</a:t>
            </a:r>
            <a:r>
              <a:rPr lang="en-US" sz="2400" dirty="0">
                <a:latin typeface="Calibri (Body)"/>
              </a:rPr>
              <a:t> </a:t>
            </a:r>
            <a:r>
              <a:rPr lang="en-US" sz="2400" dirty="0" err="1">
                <a:latin typeface="Calibri (Body)"/>
              </a:rPr>
              <a:t>bị</a:t>
            </a:r>
            <a:r>
              <a:rPr lang="en-US" sz="2400" dirty="0">
                <a:latin typeface="Calibri (Body)"/>
              </a:rPr>
              <a:t> </a:t>
            </a:r>
            <a:r>
              <a:rPr lang="en-US" sz="2400" dirty="0" err="1">
                <a:latin typeface="Calibri (Body)"/>
              </a:rPr>
              <a:t>theo</a:t>
            </a:r>
            <a:r>
              <a:rPr lang="en-US" sz="2400" dirty="0">
                <a:latin typeface="Calibri (Body)"/>
              </a:rPr>
              <a:t> </a:t>
            </a:r>
            <a:r>
              <a:rPr lang="en-US" sz="2400" dirty="0" err="1">
                <a:latin typeface="Calibri (Body)"/>
              </a:rPr>
              <a:t>giá</a:t>
            </a:r>
            <a:r>
              <a:rPr lang="en-US" sz="2400" dirty="0">
                <a:latin typeface="Calibri (Body)"/>
              </a:rPr>
              <a:t> </a:t>
            </a:r>
            <a:r>
              <a:rPr lang="en-US" sz="2400" dirty="0" err="1">
                <a:latin typeface="Calibri (Body)"/>
              </a:rPr>
              <a:t>trị</a:t>
            </a:r>
            <a:r>
              <a:rPr lang="en-US" sz="2400" dirty="0">
                <a:latin typeface="Calibri (Body)"/>
              </a:rPr>
              <a:t> </a:t>
            </a:r>
            <a:r>
              <a:rPr lang="en-US" sz="2400" dirty="0" err="1">
                <a:latin typeface="Calibri (Body)"/>
              </a:rPr>
              <a:t>bằng</a:t>
            </a:r>
            <a:r>
              <a:rPr lang="en-US" sz="2400" dirty="0">
                <a:latin typeface="Calibri (Body)"/>
              </a:rPr>
              <a:t> </a:t>
            </a:r>
            <a:r>
              <a:rPr lang="en-US" sz="2400" dirty="0" err="1">
                <a:latin typeface="Calibri (Body)"/>
              </a:rPr>
              <a:t>hàm</a:t>
            </a:r>
            <a:r>
              <a:rPr lang="en-US" sz="2400" dirty="0">
                <a:latin typeface="Calibri (Body)"/>
              </a:rPr>
              <a:t> </a:t>
            </a:r>
            <a:r>
              <a:rPr lang="en-US" sz="2400" dirty="0" err="1">
                <a:latin typeface="Calibri (Body)"/>
              </a:rPr>
              <a:t>display_giatri</a:t>
            </a:r>
            <a:r>
              <a:rPr lang="en-US" sz="2400" dirty="0">
                <a:latin typeface="Calibri (Body)"/>
              </a:rPr>
              <a:t>()</a:t>
            </a:r>
          </a:p>
          <a:p>
            <a:r>
              <a:rPr lang="en-US" sz="2400" dirty="0" err="1">
                <a:latin typeface="Calibri (Body)"/>
              </a:rPr>
              <a:t>Hiển</a:t>
            </a:r>
            <a:r>
              <a:rPr lang="en-US" sz="2400" dirty="0">
                <a:latin typeface="Calibri (Body)"/>
              </a:rPr>
              <a:t> </a:t>
            </a:r>
            <a:r>
              <a:rPr lang="en-US" sz="2400" dirty="0" err="1">
                <a:latin typeface="Calibri (Body)"/>
              </a:rPr>
              <a:t>thị</a:t>
            </a:r>
            <a:r>
              <a:rPr lang="en-US" sz="2400" dirty="0">
                <a:latin typeface="Calibri (Body)"/>
              </a:rPr>
              <a:t> </a:t>
            </a:r>
            <a:r>
              <a:rPr lang="en-US" sz="2400" dirty="0" err="1">
                <a:latin typeface="Calibri (Body)"/>
              </a:rPr>
              <a:t>thiết</a:t>
            </a:r>
            <a:r>
              <a:rPr lang="en-US" sz="2400" dirty="0">
                <a:latin typeface="Calibri (Body)"/>
              </a:rPr>
              <a:t> </a:t>
            </a:r>
            <a:r>
              <a:rPr lang="en-US" sz="2400" dirty="0" err="1">
                <a:latin typeface="Calibri (Body)"/>
              </a:rPr>
              <a:t>bị</a:t>
            </a:r>
            <a:r>
              <a:rPr lang="en-US" sz="2400" dirty="0">
                <a:latin typeface="Calibri (Body)"/>
              </a:rPr>
              <a:t> </a:t>
            </a:r>
            <a:r>
              <a:rPr lang="en-US" sz="2400" dirty="0" err="1">
                <a:latin typeface="Calibri (Body)"/>
              </a:rPr>
              <a:t>theo</a:t>
            </a:r>
            <a:r>
              <a:rPr lang="en-US" sz="2400" dirty="0">
                <a:latin typeface="Calibri (Body)"/>
              </a:rPr>
              <a:t> </a:t>
            </a:r>
            <a:r>
              <a:rPr lang="en-US" sz="2400" dirty="0" err="1">
                <a:latin typeface="Calibri (Body)"/>
              </a:rPr>
              <a:t>hạng</a:t>
            </a:r>
            <a:r>
              <a:rPr lang="en-US" sz="2400" dirty="0">
                <a:latin typeface="Calibri (Body)"/>
              </a:rPr>
              <a:t> </a:t>
            </a:r>
            <a:r>
              <a:rPr lang="en-US" sz="2400" dirty="0" err="1">
                <a:latin typeface="Calibri (Body)"/>
              </a:rPr>
              <a:t>mục</a:t>
            </a:r>
            <a:r>
              <a:rPr lang="en-US" sz="2400" dirty="0">
                <a:latin typeface="Calibri (Body)"/>
              </a:rPr>
              <a:t> </a:t>
            </a:r>
            <a:r>
              <a:rPr lang="en-US" sz="2400" dirty="0" err="1">
                <a:latin typeface="Calibri (Body)"/>
              </a:rPr>
              <a:t>bằng</a:t>
            </a:r>
            <a:r>
              <a:rPr lang="en-US" sz="2400" dirty="0">
                <a:latin typeface="Calibri (Body)"/>
              </a:rPr>
              <a:t> </a:t>
            </a:r>
            <a:r>
              <a:rPr lang="en-US" sz="2400" dirty="0" err="1">
                <a:latin typeface="Calibri (Body)"/>
              </a:rPr>
              <a:t>hàm</a:t>
            </a:r>
            <a:r>
              <a:rPr lang="en-US" sz="2400" dirty="0">
                <a:latin typeface="Calibri (Body)"/>
              </a:rPr>
              <a:t>  </a:t>
            </a:r>
            <a:r>
              <a:rPr lang="en-US" sz="2400" dirty="0" err="1">
                <a:latin typeface="Calibri (Body)"/>
              </a:rPr>
              <a:t>display_hangmuc</a:t>
            </a:r>
            <a:r>
              <a:rPr lang="en-US" sz="2400" dirty="0">
                <a:latin typeface="Calibri (Body)"/>
              </a:rPr>
              <a:t>()</a:t>
            </a:r>
            <a:endParaRPr lang="vi-VN" sz="2400" dirty="0">
              <a:latin typeface="Calibri (Body)"/>
            </a:endParaRPr>
          </a:p>
          <a:p>
            <a:r>
              <a:rPr lang="en-US" sz="2400" dirty="0" err="1">
                <a:latin typeface="Calibri (Body)"/>
              </a:rPr>
              <a:t>Hiển</a:t>
            </a:r>
            <a:r>
              <a:rPr lang="en-US" sz="2400" dirty="0">
                <a:latin typeface="Calibri (Body)"/>
              </a:rPr>
              <a:t> </a:t>
            </a:r>
            <a:r>
              <a:rPr lang="en-US" sz="2400" dirty="0" err="1">
                <a:latin typeface="Calibri (Body)"/>
              </a:rPr>
              <a:t>thị</a:t>
            </a:r>
            <a:r>
              <a:rPr lang="en-US" sz="2400" dirty="0">
                <a:latin typeface="Calibri (Body)"/>
              </a:rPr>
              <a:t> </a:t>
            </a:r>
            <a:r>
              <a:rPr lang="en-US" sz="2400" dirty="0" err="1">
                <a:latin typeface="Calibri (Body)"/>
              </a:rPr>
              <a:t>thiết</a:t>
            </a:r>
            <a:r>
              <a:rPr lang="en-US" sz="2400" dirty="0">
                <a:latin typeface="Calibri (Body)"/>
              </a:rPr>
              <a:t> </a:t>
            </a:r>
            <a:r>
              <a:rPr lang="en-US" sz="2400" dirty="0" err="1">
                <a:latin typeface="Calibri (Body)"/>
              </a:rPr>
              <a:t>bị</a:t>
            </a:r>
            <a:r>
              <a:rPr lang="en-US" sz="2400" dirty="0">
                <a:latin typeface="Calibri (Body)"/>
              </a:rPr>
              <a:t> </a:t>
            </a:r>
            <a:r>
              <a:rPr lang="en-US" sz="2400" dirty="0" err="1">
                <a:latin typeface="Calibri (Body)"/>
              </a:rPr>
              <a:t>theo</a:t>
            </a:r>
            <a:r>
              <a:rPr lang="en-US" sz="2400" dirty="0">
                <a:latin typeface="Calibri (Body)"/>
              </a:rPr>
              <a:t> </a:t>
            </a:r>
            <a:r>
              <a:rPr lang="en-US" sz="2400" dirty="0" err="1">
                <a:latin typeface="Calibri (Body)"/>
              </a:rPr>
              <a:t>hạng</a:t>
            </a:r>
            <a:r>
              <a:rPr lang="en-US" sz="2400" dirty="0">
                <a:latin typeface="Calibri (Body)"/>
              </a:rPr>
              <a:t> </a:t>
            </a:r>
            <a:r>
              <a:rPr lang="en-US" sz="2400" dirty="0" err="1">
                <a:latin typeface="Calibri (Body)"/>
              </a:rPr>
              <a:t>mục</a:t>
            </a:r>
            <a:r>
              <a:rPr lang="en-US" sz="2400" dirty="0">
                <a:latin typeface="Calibri (Body)"/>
              </a:rPr>
              <a:t> </a:t>
            </a:r>
            <a:r>
              <a:rPr lang="en-US" sz="2400" dirty="0" err="1">
                <a:latin typeface="Calibri (Body)"/>
              </a:rPr>
              <a:t>bằng</a:t>
            </a:r>
            <a:r>
              <a:rPr lang="en-US" sz="2400" dirty="0">
                <a:latin typeface="Calibri (Body)"/>
              </a:rPr>
              <a:t> </a:t>
            </a:r>
            <a:r>
              <a:rPr lang="en-US" sz="2400" dirty="0" err="1">
                <a:latin typeface="Calibri (Body)"/>
              </a:rPr>
              <a:t>hàm</a:t>
            </a:r>
            <a:r>
              <a:rPr lang="vi-VN" sz="2400" dirty="0">
                <a:latin typeface="Calibri (Body)"/>
              </a:rPr>
              <a:t> display_mdsd()</a:t>
            </a:r>
            <a:endParaRPr lang="en-US" sz="2400" dirty="0">
              <a:latin typeface="Calibri (Body)"/>
            </a:endParaRPr>
          </a:p>
          <a:p>
            <a:pPr marL="0" indent="0">
              <a:buNone/>
            </a:pPr>
            <a:r>
              <a:rPr lang="en-US" sz="2400" dirty="0" err="1">
                <a:latin typeface="Calibri (Body)"/>
              </a:rPr>
              <a:t>Lưu</a:t>
            </a:r>
            <a:r>
              <a:rPr lang="en-US" sz="2400" dirty="0">
                <a:latin typeface="Calibri (Body)"/>
              </a:rPr>
              <a:t> </a:t>
            </a:r>
            <a:r>
              <a:rPr lang="en-US" sz="2400" dirty="0" err="1">
                <a:latin typeface="Calibri (Body)"/>
              </a:rPr>
              <a:t>trữ</a:t>
            </a:r>
            <a:r>
              <a:rPr lang="en-US" sz="2400" dirty="0">
                <a:latin typeface="Calibri (Body)"/>
              </a:rPr>
              <a:t> </a:t>
            </a:r>
            <a:r>
              <a:rPr lang="en-US" sz="2400" dirty="0" err="1">
                <a:latin typeface="Calibri (Body)"/>
              </a:rPr>
              <a:t>dữ</a:t>
            </a:r>
            <a:r>
              <a:rPr lang="en-US" sz="2400" dirty="0">
                <a:latin typeface="Calibri (Body)"/>
              </a:rPr>
              <a:t> </a:t>
            </a:r>
            <a:r>
              <a:rPr lang="en-US" sz="2400" dirty="0" err="1">
                <a:latin typeface="Calibri (Body)"/>
              </a:rPr>
              <a:t>liệu</a:t>
            </a:r>
            <a:r>
              <a:rPr lang="en-US" sz="2400" dirty="0">
                <a:latin typeface="Calibri (Body)"/>
              </a:rPr>
              <a:t>:</a:t>
            </a:r>
          </a:p>
          <a:p>
            <a:r>
              <a:rPr lang="en-US" sz="2400" dirty="0" err="1">
                <a:latin typeface="Calibri (Body)"/>
              </a:rPr>
              <a:t>Lưu</a:t>
            </a:r>
            <a:r>
              <a:rPr lang="en-US" sz="2400" dirty="0">
                <a:latin typeface="Calibri (Body)"/>
              </a:rPr>
              <a:t> </a:t>
            </a:r>
            <a:r>
              <a:rPr lang="en-US" sz="2400" dirty="0" err="1">
                <a:latin typeface="Calibri (Body)"/>
              </a:rPr>
              <a:t>trữ</a:t>
            </a:r>
            <a:r>
              <a:rPr lang="en-US" sz="2400" dirty="0">
                <a:latin typeface="Calibri (Body)"/>
              </a:rPr>
              <a:t> </a:t>
            </a:r>
            <a:r>
              <a:rPr lang="en-US" sz="2400" dirty="0" err="1">
                <a:latin typeface="Calibri (Body)"/>
              </a:rPr>
              <a:t>dữ</a:t>
            </a:r>
            <a:r>
              <a:rPr lang="en-US" sz="2400" dirty="0">
                <a:latin typeface="Calibri (Body)"/>
              </a:rPr>
              <a:t> </a:t>
            </a:r>
            <a:r>
              <a:rPr lang="en-US" sz="2400" dirty="0" err="1">
                <a:latin typeface="Calibri (Body)"/>
              </a:rPr>
              <a:t>liệu</a:t>
            </a:r>
            <a:r>
              <a:rPr lang="en-US" sz="2400" dirty="0">
                <a:latin typeface="Calibri (Body)"/>
              </a:rPr>
              <a:t> </a:t>
            </a:r>
            <a:r>
              <a:rPr lang="en-US" sz="2400" dirty="0" err="1">
                <a:latin typeface="Calibri (Body)"/>
              </a:rPr>
              <a:t>ra</a:t>
            </a:r>
            <a:r>
              <a:rPr lang="en-US" sz="2400" dirty="0">
                <a:latin typeface="Calibri (Body)"/>
              </a:rPr>
              <a:t> file text </a:t>
            </a:r>
            <a:r>
              <a:rPr lang="en-US" sz="2400" dirty="0" err="1">
                <a:latin typeface="Calibri (Body)"/>
              </a:rPr>
              <a:t>và</a:t>
            </a:r>
            <a:r>
              <a:rPr lang="en-US" sz="2400" dirty="0">
                <a:latin typeface="Calibri (Body)"/>
              </a:rPr>
              <a:t> </a:t>
            </a:r>
            <a:r>
              <a:rPr lang="en-US" sz="2400" dirty="0" err="1">
                <a:latin typeface="Calibri (Body)"/>
              </a:rPr>
              <a:t>đọc</a:t>
            </a:r>
            <a:r>
              <a:rPr lang="en-US" sz="2400" dirty="0">
                <a:latin typeface="Calibri (Body)"/>
              </a:rPr>
              <a:t> </a:t>
            </a:r>
            <a:r>
              <a:rPr lang="en-US" sz="2400" dirty="0" err="1">
                <a:latin typeface="Calibri (Body)"/>
              </a:rPr>
              <a:t>dữ</a:t>
            </a:r>
            <a:r>
              <a:rPr lang="en-US" sz="2400" dirty="0">
                <a:latin typeface="Calibri (Body)"/>
              </a:rPr>
              <a:t> </a:t>
            </a:r>
            <a:r>
              <a:rPr lang="en-US" sz="2400" dirty="0" err="1">
                <a:latin typeface="Calibri (Body)"/>
              </a:rPr>
              <a:t>liệu</a:t>
            </a:r>
            <a:r>
              <a:rPr lang="en-US" sz="2400" dirty="0">
                <a:latin typeface="Calibri (Body)"/>
              </a:rPr>
              <a:t> </a:t>
            </a:r>
            <a:r>
              <a:rPr lang="en-US" sz="2400" dirty="0" err="1">
                <a:latin typeface="Calibri (Body)"/>
              </a:rPr>
              <a:t>mỗi</a:t>
            </a:r>
            <a:r>
              <a:rPr lang="en-US" sz="2400" dirty="0">
                <a:latin typeface="Calibri (Body)"/>
              </a:rPr>
              <a:t> </a:t>
            </a:r>
            <a:r>
              <a:rPr lang="en-US" sz="2400" dirty="0" err="1">
                <a:latin typeface="Calibri (Body)"/>
              </a:rPr>
              <a:t>khi</a:t>
            </a:r>
            <a:r>
              <a:rPr lang="en-US" sz="2400" dirty="0">
                <a:latin typeface="Calibri (Body)"/>
              </a:rPr>
              <a:t> </a:t>
            </a:r>
            <a:r>
              <a:rPr lang="en-US" sz="2400" dirty="0" err="1">
                <a:latin typeface="Calibri (Body)"/>
              </a:rPr>
              <a:t>chạy</a:t>
            </a:r>
            <a:r>
              <a:rPr lang="en-US" sz="2400" dirty="0">
                <a:latin typeface="Calibri (Body)"/>
              </a:rPr>
              <a:t> </a:t>
            </a:r>
            <a:r>
              <a:rPr lang="en-US" sz="2400" dirty="0" err="1">
                <a:latin typeface="Calibri (Body)"/>
              </a:rPr>
              <a:t>chương</a:t>
            </a:r>
            <a:r>
              <a:rPr lang="en-US" sz="2400" dirty="0">
                <a:latin typeface="Calibri (Body)"/>
              </a:rPr>
              <a:t> </a:t>
            </a:r>
            <a:r>
              <a:rPr lang="en-US" sz="2400" dirty="0" err="1">
                <a:latin typeface="Calibri (Body)"/>
              </a:rPr>
              <a:t>trình</a:t>
            </a:r>
            <a:endParaRPr lang="en-US" sz="2400" dirty="0">
              <a:latin typeface="Calibri (Body)"/>
            </a:endParaRPr>
          </a:p>
        </p:txBody>
      </p:sp>
    </p:spTree>
    <p:extLst>
      <p:ext uri="{BB962C8B-B14F-4D97-AF65-F5344CB8AC3E}">
        <p14:creationId xmlns:p14="http://schemas.microsoft.com/office/powerpoint/2010/main" val="29829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48DFA-F5EF-00C3-2796-5A6A24A2302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85136B-2F4B-7B5A-96DA-6091B8EC513D}"/>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80F13F35-14FE-6FD4-A463-217CD3AEBFFE}"/>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4B89C676-4786-0CE5-C863-F70FD22F8BB1}"/>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3. </a:t>
            </a:r>
            <a:r>
              <a:rPr lang="en-US" sz="2600" dirty="0" err="1"/>
              <a:t>Môi</a:t>
            </a:r>
            <a:r>
              <a:rPr lang="en-US" sz="2600" dirty="0"/>
              <a:t> </a:t>
            </a:r>
            <a:r>
              <a:rPr lang="en-US" sz="2600" dirty="0" err="1"/>
              <a:t>trường</a:t>
            </a:r>
            <a:r>
              <a:rPr lang="en-US" sz="2600" dirty="0"/>
              <a:t> </a:t>
            </a:r>
            <a:r>
              <a:rPr lang="en-US" sz="2600" dirty="0" err="1"/>
              <a:t>và</a:t>
            </a:r>
            <a:r>
              <a:rPr lang="en-US" sz="2600" dirty="0"/>
              <a:t> </a:t>
            </a:r>
            <a:r>
              <a:rPr lang="en-US" sz="2600" dirty="0" err="1"/>
              <a:t>thư</a:t>
            </a:r>
            <a:r>
              <a:rPr lang="en-US" sz="2600" dirty="0"/>
              <a:t> </a:t>
            </a:r>
            <a:r>
              <a:rPr lang="en-US" sz="2600" dirty="0" err="1"/>
              <a:t>viện</a:t>
            </a:r>
            <a:endParaRPr lang="en-US" sz="2600" dirty="0"/>
          </a:p>
        </p:txBody>
      </p:sp>
      <p:sp>
        <p:nvSpPr>
          <p:cNvPr id="4" name="Picture Placeholder 3">
            <a:extLst>
              <a:ext uri="{FF2B5EF4-FFF2-40B4-BE49-F238E27FC236}">
                <a16:creationId xmlns:a16="http://schemas.microsoft.com/office/drawing/2014/main" id="{317AB245-BFFA-10DC-24D5-36F03231BD72}"/>
              </a:ext>
            </a:extLst>
          </p:cNvPr>
          <p:cNvSpPr>
            <a:spLocks noGrp="1"/>
          </p:cNvSpPr>
          <p:nvPr>
            <p:ph type="pic" sz="quarter" idx="4294967295"/>
          </p:nvPr>
        </p:nvSpPr>
        <p:spPr>
          <a:xfrm>
            <a:off x="254052" y="1406769"/>
            <a:ext cx="8470070" cy="4656137"/>
          </a:xfrm>
          <a:prstGeom prst="rect">
            <a:avLst/>
          </a:prstGeom>
        </p:spPr>
        <p:txBody>
          <a:bodyPr/>
          <a:lstStyle/>
          <a:p>
            <a:pPr marL="0" indent="0">
              <a:buNone/>
            </a:pPr>
            <a:r>
              <a:rPr lang="en-US" dirty="0" err="1"/>
              <a:t>Môi</a:t>
            </a:r>
            <a:r>
              <a:rPr lang="en-US" dirty="0"/>
              <a:t> </a:t>
            </a:r>
            <a:r>
              <a:rPr lang="en-US" dirty="0" err="1"/>
              <a:t>trường</a:t>
            </a:r>
            <a:r>
              <a:rPr lang="en-US" dirty="0"/>
              <a:t> </a:t>
            </a:r>
            <a:r>
              <a:rPr lang="en-US" dirty="0" err="1"/>
              <a:t>lập</a:t>
            </a:r>
            <a:r>
              <a:rPr lang="en-US" dirty="0"/>
              <a:t> </a:t>
            </a:r>
            <a:r>
              <a:rPr lang="en-US" dirty="0" err="1"/>
              <a:t>trình</a:t>
            </a:r>
            <a:r>
              <a:rPr lang="en-US" dirty="0"/>
              <a:t>:</a:t>
            </a:r>
          </a:p>
          <a:p>
            <a:r>
              <a:rPr lang="en-US" dirty="0" err="1">
                <a:latin typeface="Calibri (Body)"/>
              </a:rPr>
              <a:t>Ngôn</a:t>
            </a:r>
            <a:r>
              <a:rPr lang="en-US" dirty="0">
                <a:latin typeface="Calibri (Body)"/>
              </a:rPr>
              <a:t> </a:t>
            </a:r>
            <a:r>
              <a:rPr lang="en-US" dirty="0" err="1">
                <a:latin typeface="Calibri (Body)"/>
              </a:rPr>
              <a:t>ngữ</a:t>
            </a:r>
            <a:r>
              <a:rPr lang="en-US" dirty="0">
                <a:latin typeface="Calibri (Body)"/>
              </a:rPr>
              <a:t> </a:t>
            </a:r>
            <a:r>
              <a:rPr lang="en-US" dirty="0" err="1">
                <a:latin typeface="Calibri (Body)"/>
              </a:rPr>
              <a:t>lập</a:t>
            </a:r>
            <a:r>
              <a:rPr lang="en-US" dirty="0">
                <a:latin typeface="Calibri (Body)"/>
              </a:rPr>
              <a:t> </a:t>
            </a:r>
            <a:r>
              <a:rPr lang="en-US" dirty="0" err="1">
                <a:latin typeface="Calibri (Body)"/>
              </a:rPr>
              <a:t>trình</a:t>
            </a:r>
            <a:r>
              <a:rPr lang="en-US" dirty="0">
                <a:latin typeface="Calibri (Body)"/>
              </a:rPr>
              <a:t> </a:t>
            </a:r>
            <a:r>
              <a:rPr lang="en-US" dirty="0" err="1">
                <a:latin typeface="Calibri (Body)"/>
              </a:rPr>
              <a:t>c++</a:t>
            </a:r>
            <a:endParaRPr lang="en-US" dirty="0">
              <a:latin typeface="Calibri (Body)"/>
            </a:endParaRPr>
          </a:p>
          <a:p>
            <a:r>
              <a:rPr lang="en-US" dirty="0" err="1">
                <a:latin typeface="Calibri (Body)"/>
              </a:rPr>
              <a:t>Hệ</a:t>
            </a:r>
            <a:r>
              <a:rPr lang="en-US" dirty="0">
                <a:latin typeface="Calibri (Body)"/>
              </a:rPr>
              <a:t> </a:t>
            </a:r>
            <a:r>
              <a:rPr lang="en-US" dirty="0" err="1">
                <a:latin typeface="Calibri (Body)"/>
              </a:rPr>
              <a:t>điều</a:t>
            </a:r>
            <a:r>
              <a:rPr lang="en-US" dirty="0">
                <a:latin typeface="Calibri (Body)"/>
              </a:rPr>
              <a:t> </a:t>
            </a:r>
            <a:r>
              <a:rPr lang="en-US" dirty="0" err="1">
                <a:latin typeface="Calibri (Body)"/>
              </a:rPr>
              <a:t>hành</a:t>
            </a:r>
            <a:r>
              <a:rPr lang="en-US" dirty="0">
                <a:latin typeface="Calibri (Body)"/>
              </a:rPr>
              <a:t>: windows</a:t>
            </a:r>
          </a:p>
          <a:p>
            <a:pPr marL="0" indent="0">
              <a:buNone/>
            </a:pPr>
            <a:endParaRPr lang="en-US" dirty="0">
              <a:latin typeface="Calibri (Body)"/>
            </a:endParaRPr>
          </a:p>
          <a:p>
            <a:pPr marL="0" indent="0">
              <a:buNone/>
            </a:pPr>
            <a:r>
              <a:rPr lang="en-US" dirty="0" err="1">
                <a:latin typeface="Calibri (Body)"/>
              </a:rPr>
              <a:t>Thư</a:t>
            </a:r>
            <a:r>
              <a:rPr lang="en-US" dirty="0">
                <a:latin typeface="Calibri (Body)"/>
              </a:rPr>
              <a:t> </a:t>
            </a:r>
            <a:r>
              <a:rPr lang="en-US" dirty="0" err="1">
                <a:latin typeface="Calibri (Body)"/>
              </a:rPr>
              <a:t>viện</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a:t>
            </a:r>
          </a:p>
          <a:p>
            <a:r>
              <a:rPr lang="en-US" dirty="0"/>
              <a:t>&lt;bits/</a:t>
            </a:r>
            <a:r>
              <a:rPr lang="en-US" dirty="0" err="1"/>
              <a:t>stdc</a:t>
            </a:r>
            <a:r>
              <a:rPr lang="en-US" dirty="0"/>
              <a:t>++.h&gt;</a:t>
            </a:r>
            <a:r>
              <a:rPr lang="en-US" dirty="0">
                <a:latin typeface="Calibri (Body)"/>
              </a:rPr>
              <a:t>: bao </a:t>
            </a:r>
            <a:r>
              <a:rPr lang="en-US" dirty="0" err="1">
                <a:latin typeface="Calibri (Body)"/>
              </a:rPr>
              <a:t>gồm</a:t>
            </a:r>
            <a:r>
              <a:rPr lang="en-US" dirty="0">
                <a:latin typeface="Calibri (Body)"/>
              </a:rPr>
              <a:t> </a:t>
            </a:r>
            <a:r>
              <a:rPr lang="en-US" dirty="0" err="1">
                <a:latin typeface="Calibri (Body)"/>
              </a:rPr>
              <a:t>các</a:t>
            </a:r>
            <a:r>
              <a:rPr lang="en-US" dirty="0">
                <a:latin typeface="Calibri (Body)"/>
              </a:rPr>
              <a:t> </a:t>
            </a:r>
            <a:r>
              <a:rPr lang="en-US" dirty="0" err="1">
                <a:latin typeface="Calibri (Body)"/>
              </a:rPr>
              <a:t>thư</a:t>
            </a:r>
            <a:r>
              <a:rPr lang="en-US" dirty="0">
                <a:latin typeface="Calibri (Body)"/>
              </a:rPr>
              <a:t> </a:t>
            </a:r>
            <a:r>
              <a:rPr lang="en-US" dirty="0" err="1">
                <a:latin typeface="Calibri (Body)"/>
              </a:rPr>
              <a:t>viện</a:t>
            </a:r>
            <a:r>
              <a:rPr lang="en-US" dirty="0">
                <a:latin typeface="Calibri (Body)"/>
              </a:rPr>
              <a:t> </a:t>
            </a:r>
            <a:r>
              <a:rPr lang="en-US" dirty="0" err="1">
                <a:latin typeface="Calibri (Body)"/>
              </a:rPr>
              <a:t>chuẩn</a:t>
            </a:r>
            <a:r>
              <a:rPr lang="en-US" dirty="0">
                <a:latin typeface="Calibri (Body)"/>
              </a:rPr>
              <a:t> </a:t>
            </a:r>
            <a:r>
              <a:rPr lang="en-US" dirty="0" err="1">
                <a:latin typeface="Calibri (Body)"/>
              </a:rPr>
              <a:t>của</a:t>
            </a:r>
            <a:r>
              <a:rPr lang="en-US" dirty="0">
                <a:latin typeface="Calibri (Body)"/>
              </a:rPr>
              <a:t> C++</a:t>
            </a:r>
            <a:endParaRPr lang="vi-VN" dirty="0">
              <a:latin typeface="Calibri (Body)"/>
            </a:endParaRPr>
          </a:p>
          <a:p>
            <a:r>
              <a:rPr lang="vi-VN" dirty="0">
                <a:latin typeface="Calibri (Body)"/>
              </a:rPr>
              <a:t>&lt;conio.h&gt;</a:t>
            </a:r>
          </a:p>
          <a:p>
            <a:r>
              <a:rPr lang="vi-VN" dirty="0">
                <a:latin typeface="Calibri (Body)"/>
              </a:rPr>
              <a:t>&lt;fstream&gt;</a:t>
            </a:r>
            <a:endParaRPr lang="en-US" dirty="0">
              <a:latin typeface="Calibri (Body)"/>
            </a:endParaRPr>
          </a:p>
          <a:p>
            <a:pPr marL="0" indent="0">
              <a:buNone/>
            </a:pPr>
            <a:endParaRPr lang="en-US" dirty="0">
              <a:latin typeface="Calibri (Body)"/>
            </a:endParaRPr>
          </a:p>
        </p:txBody>
      </p:sp>
    </p:spTree>
    <p:extLst>
      <p:ext uri="{BB962C8B-B14F-4D97-AF65-F5344CB8AC3E}">
        <p14:creationId xmlns:p14="http://schemas.microsoft.com/office/powerpoint/2010/main" val="326762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25BDF-0D27-AB4A-DE52-E1FAA337D4A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D36B2F-C780-EF4A-E868-D224197D9851}"/>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13</a:t>
            </a:fld>
            <a:endParaRPr lang="en-US"/>
          </a:p>
        </p:txBody>
      </p:sp>
      <p:sp>
        <p:nvSpPr>
          <p:cNvPr id="2" name="Title 1">
            <a:extLst>
              <a:ext uri="{FF2B5EF4-FFF2-40B4-BE49-F238E27FC236}">
                <a16:creationId xmlns:a16="http://schemas.microsoft.com/office/drawing/2014/main" id="{078F0382-89C5-4861-AECF-6AD110E332D1}"/>
              </a:ext>
            </a:extLst>
          </p:cNvPr>
          <p:cNvSpPr>
            <a:spLocks noGrp="1"/>
          </p:cNvSpPr>
          <p:nvPr>
            <p:ph type="title"/>
          </p:nvPr>
        </p:nvSpPr>
        <p:spPr>
          <a:xfrm>
            <a:off x="254052" y="112543"/>
            <a:ext cx="8635896" cy="436098"/>
          </a:xfrm>
          <a:prstGeom prst="rect">
            <a:avLst/>
          </a:prstGeom>
        </p:spPr>
        <p:txBody>
          <a:bodyPr/>
          <a:lstStyle/>
          <a:p>
            <a:r>
              <a:rPr lang="vi-VN" dirty="0"/>
              <a:t>II.Kết quả thực nghiệm</a:t>
            </a:r>
            <a:endParaRPr lang="en-US" dirty="0"/>
          </a:p>
        </p:txBody>
      </p:sp>
      <p:sp>
        <p:nvSpPr>
          <p:cNvPr id="3" name="Chart Placeholder 2">
            <a:extLst>
              <a:ext uri="{FF2B5EF4-FFF2-40B4-BE49-F238E27FC236}">
                <a16:creationId xmlns:a16="http://schemas.microsoft.com/office/drawing/2014/main" id="{45E4FB56-7558-6D45-4F6E-90A6BC0A5ABD}"/>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vi-VN" sz="2600" dirty="0"/>
              <a:t>1.Xây dựng bộ test</a:t>
            </a:r>
            <a:endParaRPr lang="en-US" sz="2600" dirty="0"/>
          </a:p>
        </p:txBody>
      </p:sp>
      <p:pic>
        <p:nvPicPr>
          <p:cNvPr id="6" name="Picture 5" descr="A computer screen shot of white text&#10;&#10;Description automatically generated">
            <a:extLst>
              <a:ext uri="{FF2B5EF4-FFF2-40B4-BE49-F238E27FC236}">
                <a16:creationId xmlns:a16="http://schemas.microsoft.com/office/drawing/2014/main" id="{FFB8A6C5-63C0-1779-2425-EDC1F718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90" y="1302697"/>
            <a:ext cx="7473819" cy="4710778"/>
          </a:xfrm>
          <a:prstGeom prst="rect">
            <a:avLst/>
          </a:prstGeom>
        </p:spPr>
      </p:pic>
    </p:spTree>
    <p:extLst>
      <p:ext uri="{BB962C8B-B14F-4D97-AF65-F5344CB8AC3E}">
        <p14:creationId xmlns:p14="http://schemas.microsoft.com/office/powerpoint/2010/main" val="318641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6EA28-8D51-FE2A-C6C8-954F1F46E57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A7A0B0-A393-0F93-836E-27871E2A6700}"/>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14</a:t>
            </a:fld>
            <a:endParaRPr lang="en-US"/>
          </a:p>
        </p:txBody>
      </p:sp>
      <p:sp>
        <p:nvSpPr>
          <p:cNvPr id="2" name="Title 1">
            <a:extLst>
              <a:ext uri="{FF2B5EF4-FFF2-40B4-BE49-F238E27FC236}">
                <a16:creationId xmlns:a16="http://schemas.microsoft.com/office/drawing/2014/main" id="{46B7DB7E-138E-318C-BFD5-C22939932632}"/>
              </a:ext>
            </a:extLst>
          </p:cNvPr>
          <p:cNvSpPr>
            <a:spLocks noGrp="1"/>
          </p:cNvSpPr>
          <p:nvPr>
            <p:ph type="title"/>
          </p:nvPr>
        </p:nvSpPr>
        <p:spPr>
          <a:xfrm>
            <a:off x="254052" y="112543"/>
            <a:ext cx="8635896" cy="436098"/>
          </a:xfrm>
          <a:prstGeom prst="rect">
            <a:avLst/>
          </a:prstGeom>
        </p:spPr>
        <p:txBody>
          <a:bodyPr/>
          <a:lstStyle/>
          <a:p>
            <a:r>
              <a:rPr lang="vi-VN" dirty="0"/>
              <a:t>II.Kết quả thực nghiệm</a:t>
            </a:r>
            <a:endParaRPr lang="en-US" dirty="0"/>
          </a:p>
        </p:txBody>
      </p:sp>
      <p:sp>
        <p:nvSpPr>
          <p:cNvPr id="3" name="Chart Placeholder 2">
            <a:extLst>
              <a:ext uri="{FF2B5EF4-FFF2-40B4-BE49-F238E27FC236}">
                <a16:creationId xmlns:a16="http://schemas.microsoft.com/office/drawing/2014/main" id="{9BBB1007-8BC8-C082-EA36-332214E0ECBE}"/>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vi-VN" sz="2600" dirty="0"/>
              <a:t>2. Các kết quả test</a:t>
            </a:r>
            <a:endParaRPr lang="en-US" sz="2600" dirty="0"/>
          </a:p>
        </p:txBody>
      </p:sp>
      <p:pic>
        <p:nvPicPr>
          <p:cNvPr id="8" name="Picture 7" descr="A screenshot of a computer program&#10;&#10;Description automatically generated">
            <a:extLst>
              <a:ext uri="{FF2B5EF4-FFF2-40B4-BE49-F238E27FC236}">
                <a16:creationId xmlns:a16="http://schemas.microsoft.com/office/drawing/2014/main" id="{63C624B6-63D4-70A1-1796-B9D220991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22" y="1190442"/>
            <a:ext cx="3487743" cy="490790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92BA2AA3-B8CD-9071-ED2A-32B93C683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621" y="1190442"/>
            <a:ext cx="3749103" cy="300382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A9EB982-BA22-3A27-689F-94D8407E8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621" y="4262027"/>
            <a:ext cx="3746946" cy="2064333"/>
          </a:xfrm>
          <a:prstGeom prst="rect">
            <a:avLst/>
          </a:prstGeom>
        </p:spPr>
      </p:pic>
    </p:spTree>
    <p:extLst>
      <p:ext uri="{BB962C8B-B14F-4D97-AF65-F5344CB8AC3E}">
        <p14:creationId xmlns:p14="http://schemas.microsoft.com/office/powerpoint/2010/main" val="301903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2E610-1713-D097-C646-CF7E10C64B7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91F716-0C4B-B640-3B16-1040B2CD96B2}"/>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15</a:t>
            </a:fld>
            <a:endParaRPr lang="en-US"/>
          </a:p>
        </p:txBody>
      </p:sp>
      <p:sp>
        <p:nvSpPr>
          <p:cNvPr id="2" name="Title 1">
            <a:extLst>
              <a:ext uri="{FF2B5EF4-FFF2-40B4-BE49-F238E27FC236}">
                <a16:creationId xmlns:a16="http://schemas.microsoft.com/office/drawing/2014/main" id="{BE939429-C997-5FC1-2DD5-98E11042EB00}"/>
              </a:ext>
            </a:extLst>
          </p:cNvPr>
          <p:cNvSpPr>
            <a:spLocks noGrp="1"/>
          </p:cNvSpPr>
          <p:nvPr>
            <p:ph type="title"/>
          </p:nvPr>
        </p:nvSpPr>
        <p:spPr>
          <a:xfrm>
            <a:off x="254052" y="112543"/>
            <a:ext cx="8635896" cy="436098"/>
          </a:xfrm>
          <a:prstGeom prst="rect">
            <a:avLst/>
          </a:prstGeom>
        </p:spPr>
        <p:txBody>
          <a:bodyPr/>
          <a:lstStyle/>
          <a:p>
            <a:r>
              <a:rPr lang="vi-VN" dirty="0"/>
              <a:t>II.Kết quả thực nghiệm</a:t>
            </a:r>
            <a:endParaRPr lang="en-US" dirty="0"/>
          </a:p>
        </p:txBody>
      </p:sp>
      <p:sp>
        <p:nvSpPr>
          <p:cNvPr id="3" name="Chart Placeholder 2">
            <a:extLst>
              <a:ext uri="{FF2B5EF4-FFF2-40B4-BE49-F238E27FC236}">
                <a16:creationId xmlns:a16="http://schemas.microsoft.com/office/drawing/2014/main" id="{7AF3DE2E-7D01-2BA1-B6BA-84C6C89D3487}"/>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vi-VN" sz="2600" dirty="0"/>
              <a:t>2. Các kết quả test</a:t>
            </a:r>
            <a:endParaRPr lang="en-US" sz="2600" dirty="0"/>
          </a:p>
        </p:txBody>
      </p:sp>
      <p:pic>
        <p:nvPicPr>
          <p:cNvPr id="6" name="Picture 5" descr="A screenshot of a computer&#10;&#10;Description automatically generated">
            <a:extLst>
              <a:ext uri="{FF2B5EF4-FFF2-40B4-BE49-F238E27FC236}">
                <a16:creationId xmlns:a16="http://schemas.microsoft.com/office/drawing/2014/main" id="{F0C04278-85EE-F4A1-B680-4E3E050DB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64" y="1223057"/>
            <a:ext cx="4324351" cy="253843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96314FBD-EDC3-7BD9-051B-8CEA8C6AA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64" y="3889071"/>
            <a:ext cx="4310743" cy="2256187"/>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6E39CD16-D3C8-A61F-1EF9-74A58103D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786" y="1219264"/>
            <a:ext cx="4194162" cy="2542225"/>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65ACDD5A-EDE9-DE95-121D-40CC06DBE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786" y="3889071"/>
            <a:ext cx="4194163" cy="2354123"/>
          </a:xfrm>
          <a:prstGeom prst="rect">
            <a:avLst/>
          </a:prstGeom>
        </p:spPr>
      </p:pic>
    </p:spTree>
    <p:extLst>
      <p:ext uri="{BB962C8B-B14F-4D97-AF65-F5344CB8AC3E}">
        <p14:creationId xmlns:p14="http://schemas.microsoft.com/office/powerpoint/2010/main" val="136882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2FE-086D-D4BF-664D-52061DB445B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8744C6-6704-0F9D-FDBF-4D866B48D3DB}"/>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16</a:t>
            </a:fld>
            <a:endParaRPr lang="en-US"/>
          </a:p>
        </p:txBody>
      </p:sp>
      <p:sp>
        <p:nvSpPr>
          <p:cNvPr id="2" name="Title 1">
            <a:extLst>
              <a:ext uri="{FF2B5EF4-FFF2-40B4-BE49-F238E27FC236}">
                <a16:creationId xmlns:a16="http://schemas.microsoft.com/office/drawing/2014/main" id="{BA507366-88DE-488E-1EB9-FCA6E1AE679A}"/>
              </a:ext>
            </a:extLst>
          </p:cNvPr>
          <p:cNvSpPr>
            <a:spLocks noGrp="1"/>
          </p:cNvSpPr>
          <p:nvPr>
            <p:ph type="title"/>
          </p:nvPr>
        </p:nvSpPr>
        <p:spPr>
          <a:xfrm>
            <a:off x="254052" y="112543"/>
            <a:ext cx="8635896" cy="436098"/>
          </a:xfrm>
          <a:prstGeom prst="rect">
            <a:avLst/>
          </a:prstGeom>
        </p:spPr>
        <p:txBody>
          <a:bodyPr/>
          <a:lstStyle/>
          <a:p>
            <a:r>
              <a:rPr lang="vi-VN" dirty="0"/>
              <a:t>III.Kết luận</a:t>
            </a:r>
            <a:endParaRPr lang="en-US" dirty="0"/>
          </a:p>
        </p:txBody>
      </p:sp>
      <p:sp>
        <p:nvSpPr>
          <p:cNvPr id="3" name="Chart Placeholder 2">
            <a:extLst>
              <a:ext uri="{FF2B5EF4-FFF2-40B4-BE49-F238E27FC236}">
                <a16:creationId xmlns:a16="http://schemas.microsoft.com/office/drawing/2014/main" id="{C8E66F50-AB9A-839D-9078-1286B7FC18CD}"/>
              </a:ext>
            </a:extLst>
          </p:cNvPr>
          <p:cNvSpPr>
            <a:spLocks noGrp="1"/>
          </p:cNvSpPr>
          <p:nvPr>
            <p:ph type="chart" sz="quarter" idx="4294967295"/>
          </p:nvPr>
        </p:nvSpPr>
        <p:spPr>
          <a:xfrm>
            <a:off x="406270" y="759656"/>
            <a:ext cx="7823329" cy="332026"/>
          </a:xfrm>
          <a:prstGeom prst="rect">
            <a:avLst/>
          </a:prstGeom>
        </p:spPr>
        <p:txBody>
          <a:bodyPr/>
          <a:lstStyle/>
          <a:p>
            <a:pPr marL="0" indent="0">
              <a:buNone/>
            </a:pPr>
            <a:r>
              <a:rPr lang="vi-VN" sz="2600" dirty="0"/>
              <a:t>1.Đánh giá mức độ hoàn thành chung</a:t>
            </a:r>
            <a:endParaRPr lang="en-US" sz="2600" dirty="0"/>
          </a:p>
        </p:txBody>
      </p:sp>
      <p:sp>
        <p:nvSpPr>
          <p:cNvPr id="10" name="TextBox 9">
            <a:extLst>
              <a:ext uri="{FF2B5EF4-FFF2-40B4-BE49-F238E27FC236}">
                <a16:creationId xmlns:a16="http://schemas.microsoft.com/office/drawing/2014/main" id="{9D33FB18-F06B-53CD-4001-A0984673290A}"/>
              </a:ext>
            </a:extLst>
          </p:cNvPr>
          <p:cNvSpPr txBox="1"/>
          <p:nvPr/>
        </p:nvSpPr>
        <p:spPr>
          <a:xfrm>
            <a:off x="406270" y="1418253"/>
            <a:ext cx="8252538" cy="3539430"/>
          </a:xfrm>
          <a:prstGeom prst="rect">
            <a:avLst/>
          </a:prstGeom>
          <a:noFill/>
        </p:spPr>
        <p:txBody>
          <a:bodyPr wrap="square" rtlCol="0">
            <a:spAutoFit/>
          </a:bodyPr>
          <a:lstStyle/>
          <a:p>
            <a:pPr marL="457200" indent="-457200">
              <a:buFont typeface="Arial" panose="020B0604020202020204" pitchFamily="34" charset="0"/>
              <a:buChar char="•"/>
            </a:pPr>
            <a:r>
              <a:rPr lang="vi-VN" sz="2800" dirty="0"/>
              <a:t>Nhìn chung, nhóm em đã hoàn thành các yêu cầu của cô về đề tài quản lý thiết bị phòng thí nghiệm sử dụng mảng, danh sách liên kết và bảng băm.</a:t>
            </a:r>
          </a:p>
          <a:p>
            <a:pPr marL="457200" indent="-457200">
              <a:buFont typeface="Arial" panose="020B0604020202020204" pitchFamily="34" charset="0"/>
              <a:buChar char="•"/>
            </a:pPr>
            <a:r>
              <a:rPr lang="vi-VN" sz="2800" dirty="0"/>
              <a:t>Nhóm em đã hoàn thành những yêu cầu như lưu thông tin thiết bị, thêm bớt sửa xóa, quản lý danh sách mượn, trả thiết bị, tìm kiếm, sắp xếp theo hạng mục, giá trị và mức độ sử dụng.</a:t>
            </a:r>
            <a:endParaRPr lang="en-US" sz="2800" dirty="0"/>
          </a:p>
        </p:txBody>
      </p:sp>
    </p:spTree>
    <p:extLst>
      <p:ext uri="{BB962C8B-B14F-4D97-AF65-F5344CB8AC3E}">
        <p14:creationId xmlns:p14="http://schemas.microsoft.com/office/powerpoint/2010/main" val="202856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138D8-6FD8-2627-83E6-901EFBA2AE7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32C7916-F408-1919-9E2F-F321A3E069AB}"/>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17</a:t>
            </a:fld>
            <a:endParaRPr lang="en-US"/>
          </a:p>
        </p:txBody>
      </p:sp>
      <p:sp>
        <p:nvSpPr>
          <p:cNvPr id="2" name="Title 1">
            <a:extLst>
              <a:ext uri="{FF2B5EF4-FFF2-40B4-BE49-F238E27FC236}">
                <a16:creationId xmlns:a16="http://schemas.microsoft.com/office/drawing/2014/main" id="{B021627E-1FEB-9367-EA54-CDAA4452F794}"/>
              </a:ext>
            </a:extLst>
          </p:cNvPr>
          <p:cNvSpPr>
            <a:spLocks noGrp="1"/>
          </p:cNvSpPr>
          <p:nvPr>
            <p:ph type="title"/>
          </p:nvPr>
        </p:nvSpPr>
        <p:spPr>
          <a:xfrm>
            <a:off x="254052" y="112543"/>
            <a:ext cx="8635896" cy="436098"/>
          </a:xfrm>
          <a:prstGeom prst="rect">
            <a:avLst/>
          </a:prstGeom>
        </p:spPr>
        <p:txBody>
          <a:bodyPr/>
          <a:lstStyle/>
          <a:p>
            <a:r>
              <a:rPr lang="vi-VN" dirty="0"/>
              <a:t>III.Kết luận</a:t>
            </a:r>
            <a:endParaRPr lang="en-US" dirty="0"/>
          </a:p>
        </p:txBody>
      </p:sp>
      <p:sp>
        <p:nvSpPr>
          <p:cNvPr id="3" name="Chart Placeholder 2">
            <a:extLst>
              <a:ext uri="{FF2B5EF4-FFF2-40B4-BE49-F238E27FC236}">
                <a16:creationId xmlns:a16="http://schemas.microsoft.com/office/drawing/2014/main" id="{F9B30C80-F6FE-0577-B583-ADE1FAF191E0}"/>
              </a:ext>
            </a:extLst>
          </p:cNvPr>
          <p:cNvSpPr>
            <a:spLocks noGrp="1"/>
          </p:cNvSpPr>
          <p:nvPr>
            <p:ph type="chart" sz="quarter" idx="4294967295"/>
          </p:nvPr>
        </p:nvSpPr>
        <p:spPr>
          <a:xfrm>
            <a:off x="406270" y="759656"/>
            <a:ext cx="7823329" cy="332026"/>
          </a:xfrm>
          <a:prstGeom prst="rect">
            <a:avLst/>
          </a:prstGeom>
        </p:spPr>
        <p:txBody>
          <a:bodyPr/>
          <a:lstStyle/>
          <a:p>
            <a:pPr marL="0" indent="0">
              <a:buNone/>
            </a:pPr>
            <a:r>
              <a:rPr lang="vi-VN" sz="2600" dirty="0"/>
              <a:t>2.Khó khăn, vướng mắc và cách giải quyết</a:t>
            </a:r>
            <a:endParaRPr lang="en-US" sz="2600" dirty="0"/>
          </a:p>
        </p:txBody>
      </p:sp>
      <p:sp>
        <p:nvSpPr>
          <p:cNvPr id="4" name="TextBox 3">
            <a:extLst>
              <a:ext uri="{FF2B5EF4-FFF2-40B4-BE49-F238E27FC236}">
                <a16:creationId xmlns:a16="http://schemas.microsoft.com/office/drawing/2014/main" id="{10D38744-7740-2079-D4C1-9DEE50E5E669}"/>
              </a:ext>
            </a:extLst>
          </p:cNvPr>
          <p:cNvSpPr txBox="1"/>
          <p:nvPr/>
        </p:nvSpPr>
        <p:spPr>
          <a:xfrm>
            <a:off x="490920" y="1443267"/>
            <a:ext cx="8162160" cy="4154984"/>
          </a:xfrm>
          <a:prstGeom prst="rect">
            <a:avLst/>
          </a:prstGeom>
          <a:noFill/>
        </p:spPr>
        <p:txBody>
          <a:bodyPr wrap="square" rtlCol="0">
            <a:spAutoFit/>
          </a:bodyPr>
          <a:lstStyle/>
          <a:p>
            <a:r>
              <a:rPr lang="vi-VN" sz="2400" dirty="0"/>
              <a:t>Khó khăn:</a:t>
            </a:r>
          </a:p>
          <a:p>
            <a:pPr marL="342900" indent="-342900">
              <a:buFont typeface="Arial" panose="020B0604020202020204" pitchFamily="34" charset="0"/>
              <a:buChar char="•"/>
            </a:pPr>
            <a:r>
              <a:rPr lang="vi-VN" sz="2400" dirty="0"/>
              <a:t>Ở phần chỉnh sửa bằng tên, khi sửa tên thì phải thay đổi vị trí của node chứa thiết bị đó.</a:t>
            </a:r>
          </a:p>
          <a:p>
            <a:pPr marL="342900" indent="-342900">
              <a:buFont typeface="Arial" panose="020B0604020202020204" pitchFamily="34" charset="0"/>
              <a:buChar char="•"/>
            </a:pPr>
            <a:r>
              <a:rPr lang="vi-VN" sz="2400" dirty="0"/>
              <a:t>Khi nhập mật khẩu, không ẩn được mật khẩu.</a:t>
            </a:r>
          </a:p>
          <a:p>
            <a:endParaRPr lang="vi-VN" sz="2400" dirty="0"/>
          </a:p>
          <a:p>
            <a:r>
              <a:rPr lang="vi-VN" sz="2400" dirty="0"/>
              <a:t>Cách giải quyết:</a:t>
            </a:r>
          </a:p>
          <a:p>
            <a:pPr marL="342900" indent="-342900">
              <a:buFont typeface="Arial" panose="020B0604020202020204" pitchFamily="34" charset="0"/>
              <a:buChar char="•"/>
            </a:pPr>
            <a:r>
              <a:rPr lang="vi-VN" sz="2400" dirty="0"/>
              <a:t>Thay đổi vị trí của node chứa thiết bị bằng cách xóa rồi thêm lại vào bảng băm theo tên thiết bị mới.</a:t>
            </a:r>
          </a:p>
          <a:p>
            <a:pPr marL="342900" indent="-342900">
              <a:buFont typeface="Arial" panose="020B0604020202020204" pitchFamily="34" charset="0"/>
              <a:buChar char="•"/>
            </a:pPr>
            <a:r>
              <a:rPr lang="vi-VN" sz="2400" dirty="0"/>
              <a:t>Lưu mật khẩu theo dạng char nhưng bị giới hạn đầu vào, nếu xử lí theo cách này thì phải dùng bộ nhớ động ( realloc), làm giải thuật trở nên phức tạp hơn.</a:t>
            </a:r>
          </a:p>
        </p:txBody>
      </p:sp>
    </p:spTree>
    <p:extLst>
      <p:ext uri="{BB962C8B-B14F-4D97-AF65-F5344CB8AC3E}">
        <p14:creationId xmlns:p14="http://schemas.microsoft.com/office/powerpoint/2010/main" val="394875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bài</a:t>
            </a:r>
            <a:r>
              <a:rPr lang="en-US" dirty="0"/>
              <a:t> </a:t>
            </a:r>
            <a:r>
              <a:rPr lang="en-US" dirty="0" err="1"/>
              <a:t>toán</a:t>
            </a:r>
            <a:endParaRPr lang="en-US" dirty="0"/>
          </a:p>
        </p:txBody>
      </p:sp>
      <p:graphicFrame>
        <p:nvGraphicFramePr>
          <p:cNvPr id="7" name="Content Placeholder 6">
            <a:extLst>
              <a:ext uri="{FF2B5EF4-FFF2-40B4-BE49-F238E27FC236}">
                <a16:creationId xmlns:a16="http://schemas.microsoft.com/office/drawing/2014/main" id="{51848267-71E0-BC27-7FB7-F4DE2CFEAC01}"/>
              </a:ext>
            </a:extLst>
          </p:cNvPr>
          <p:cNvGraphicFramePr>
            <a:graphicFrameLocks noGrp="1"/>
          </p:cNvGraphicFramePr>
          <p:nvPr>
            <p:ph sz="quarter" idx="13"/>
            <p:extLst>
              <p:ext uri="{D42A27DB-BD31-4B8C-83A1-F6EECF244321}">
                <p14:modId xmlns:p14="http://schemas.microsoft.com/office/powerpoint/2010/main" val="1496236753"/>
              </p:ext>
            </p:extLst>
          </p:nvPr>
        </p:nvGraphicFramePr>
        <p:xfrm>
          <a:off x="234950" y="925351"/>
          <a:ext cx="8674100" cy="2377440"/>
        </p:xfrm>
        <a:graphic>
          <a:graphicData uri="http://schemas.openxmlformats.org/drawingml/2006/table">
            <a:tbl>
              <a:tblPr firstRow="1" bandRow="1">
                <a:tableStyleId>{5C22544A-7EE6-4342-B048-85BDC9FD1C3A}</a:tableStyleId>
              </a:tblPr>
              <a:tblGrid>
                <a:gridCol w="4337050">
                  <a:extLst>
                    <a:ext uri="{9D8B030D-6E8A-4147-A177-3AD203B41FA5}">
                      <a16:colId xmlns:a16="http://schemas.microsoft.com/office/drawing/2014/main" val="521508401"/>
                    </a:ext>
                  </a:extLst>
                </a:gridCol>
                <a:gridCol w="4337050">
                  <a:extLst>
                    <a:ext uri="{9D8B030D-6E8A-4147-A177-3AD203B41FA5}">
                      <a16:colId xmlns:a16="http://schemas.microsoft.com/office/drawing/2014/main" val="2401058009"/>
                    </a:ext>
                  </a:extLst>
                </a:gridCol>
              </a:tblGrid>
              <a:tr h="370840">
                <a:tc>
                  <a:txBody>
                    <a:bodyPr/>
                    <a:lstStyle/>
                    <a:p>
                      <a:pPr algn="ctr"/>
                      <a:r>
                        <a:rPr lang="en-US" sz="2400" dirty="0"/>
                        <a:t>Input</a:t>
                      </a:r>
                    </a:p>
                  </a:txBody>
                  <a:tcPr/>
                </a:tc>
                <a:tc>
                  <a:txBody>
                    <a:bodyPr/>
                    <a:lstStyle/>
                    <a:p>
                      <a:pPr algn="ctr"/>
                      <a:r>
                        <a:rPr lang="en-US" sz="2400" dirty="0"/>
                        <a:t>Output</a:t>
                      </a:r>
                    </a:p>
                  </a:txBody>
                  <a:tcPr/>
                </a:tc>
                <a:extLst>
                  <a:ext uri="{0D108BD9-81ED-4DB2-BD59-A6C34878D82A}">
                    <a16:rowId xmlns:a16="http://schemas.microsoft.com/office/drawing/2014/main" val="3479317657"/>
                  </a:ext>
                </a:extLst>
              </a:tr>
              <a:tr h="370840">
                <a:tc>
                  <a:txBody>
                    <a:bodyPr/>
                    <a:lstStyle/>
                    <a:p>
                      <a:pPr marL="285750" indent="-285750">
                        <a:buFont typeface="Arial" panose="020B0604020202020204" pitchFamily="34" charset="0"/>
                        <a:buChar char="•"/>
                      </a:pPr>
                      <a:r>
                        <a:rPr lang="en-US" sz="2400" dirty="0"/>
                        <a:t>Thông tin </a:t>
                      </a:r>
                      <a:r>
                        <a:rPr lang="en-US" sz="2400" dirty="0" err="1"/>
                        <a:t>thiết</a:t>
                      </a:r>
                      <a:r>
                        <a:rPr lang="en-US" sz="2400" dirty="0"/>
                        <a:t> </a:t>
                      </a:r>
                      <a:r>
                        <a:rPr lang="en-US" sz="2400" dirty="0" err="1"/>
                        <a:t>bị</a:t>
                      </a:r>
                      <a:r>
                        <a:rPr lang="en-US" sz="2400" dirty="0"/>
                        <a:t>: </a:t>
                      </a:r>
                      <a:r>
                        <a:rPr lang="en-US" sz="2400" dirty="0" err="1"/>
                        <a:t>tên</a:t>
                      </a:r>
                      <a:r>
                        <a:rPr lang="en-US" sz="2400" dirty="0"/>
                        <a:t>, </a:t>
                      </a:r>
                      <a:r>
                        <a:rPr lang="en-US" sz="2400" dirty="0" err="1"/>
                        <a:t>mã</a:t>
                      </a:r>
                      <a:r>
                        <a:rPr lang="en-US" sz="2400" dirty="0"/>
                        <a:t> </a:t>
                      </a:r>
                      <a:r>
                        <a:rPr lang="en-US" sz="2400" dirty="0" err="1"/>
                        <a:t>số</a:t>
                      </a:r>
                      <a:r>
                        <a:rPr lang="en-US" sz="2400" dirty="0"/>
                        <a:t>, </a:t>
                      </a:r>
                      <a:r>
                        <a:rPr lang="en-US" sz="2400" dirty="0" err="1"/>
                        <a:t>hạng</a:t>
                      </a:r>
                      <a:r>
                        <a:rPr lang="en-US" sz="2400" dirty="0"/>
                        <a:t> </a:t>
                      </a:r>
                      <a:r>
                        <a:rPr lang="en-US" sz="2400" dirty="0" err="1"/>
                        <a:t>mục</a:t>
                      </a:r>
                      <a:r>
                        <a:rPr lang="en-US" sz="2400" dirty="0"/>
                        <a:t>, </a:t>
                      </a:r>
                      <a:r>
                        <a:rPr lang="en-US" sz="2400" dirty="0" err="1"/>
                        <a:t>tình</a:t>
                      </a:r>
                      <a:r>
                        <a:rPr lang="en-US" sz="2400" dirty="0"/>
                        <a:t> </a:t>
                      </a:r>
                      <a:r>
                        <a:rPr lang="en-US" sz="2400" dirty="0" err="1"/>
                        <a:t>trạng</a:t>
                      </a:r>
                      <a:endParaRPr lang="en-US" sz="2400" dirty="0"/>
                    </a:p>
                    <a:p>
                      <a:pPr marL="285750" indent="-285750">
                        <a:buFont typeface="Arial" panose="020B0604020202020204" pitchFamily="34" charset="0"/>
                        <a:buChar char="•"/>
                      </a:pPr>
                      <a:r>
                        <a:rPr lang="en-US" sz="2400" dirty="0"/>
                        <a:t>Thao </a:t>
                      </a:r>
                      <a:r>
                        <a:rPr lang="en-US" sz="2400" dirty="0" err="1"/>
                        <a:t>tác</a:t>
                      </a:r>
                      <a:r>
                        <a:rPr lang="en-US" sz="2400" dirty="0"/>
                        <a:t> </a:t>
                      </a:r>
                      <a:r>
                        <a:rPr lang="en-US" sz="2400" dirty="0" err="1"/>
                        <a:t>người</a:t>
                      </a:r>
                      <a:r>
                        <a:rPr lang="en-US" sz="2400" dirty="0"/>
                        <a:t> </a:t>
                      </a:r>
                      <a:r>
                        <a:rPr lang="en-US" sz="2400" dirty="0" err="1"/>
                        <a:t>dùng</a:t>
                      </a:r>
                      <a:r>
                        <a:rPr lang="en-US" sz="2400" dirty="0"/>
                        <a:t>: </a:t>
                      </a:r>
                      <a:r>
                        <a:rPr lang="en-US" sz="2400" dirty="0" err="1"/>
                        <a:t>mượn</a:t>
                      </a:r>
                      <a:r>
                        <a:rPr lang="en-US" sz="2400" dirty="0"/>
                        <a:t>, </a:t>
                      </a:r>
                      <a:r>
                        <a:rPr lang="en-US" sz="2400" dirty="0" err="1"/>
                        <a:t>trả</a:t>
                      </a:r>
                      <a:r>
                        <a:rPr lang="en-US" sz="2400" dirty="0"/>
                        <a:t>, </a:t>
                      </a:r>
                      <a:r>
                        <a:rPr lang="en-US" sz="2400" dirty="0" err="1"/>
                        <a:t>tìm</a:t>
                      </a:r>
                      <a:r>
                        <a:rPr lang="en-US" sz="2400" dirty="0"/>
                        <a:t> </a:t>
                      </a:r>
                      <a:r>
                        <a:rPr lang="en-US" sz="2400" dirty="0" err="1"/>
                        <a:t>kiếm</a:t>
                      </a:r>
                      <a:endParaRPr lang="en-US" sz="2400" dirty="0"/>
                    </a:p>
                  </a:txBody>
                  <a:tcPr/>
                </a:tc>
                <a:tc>
                  <a:txBody>
                    <a:bodyPr/>
                    <a:lstStyle/>
                    <a:p>
                      <a:pPr marL="285750" indent="-285750">
                        <a:buFont typeface="Arial" panose="020B0604020202020204" pitchFamily="34" charset="0"/>
                        <a:buChar char="•"/>
                      </a:pPr>
                      <a:r>
                        <a:rPr lang="en-US" sz="2400" dirty="0"/>
                        <a:t>Thông tin chi </a:t>
                      </a:r>
                      <a:r>
                        <a:rPr lang="en-US" sz="2400" dirty="0" err="1"/>
                        <a:t>tiết</a:t>
                      </a:r>
                      <a:r>
                        <a:rPr lang="en-US" sz="2400" dirty="0"/>
                        <a:t> </a:t>
                      </a:r>
                      <a:r>
                        <a:rPr lang="en-US" sz="2400" dirty="0" err="1"/>
                        <a:t>của</a:t>
                      </a:r>
                      <a:r>
                        <a:rPr lang="en-US" sz="2400" dirty="0"/>
                        <a:t> </a:t>
                      </a:r>
                      <a:r>
                        <a:rPr lang="en-US" sz="2400" dirty="0" err="1"/>
                        <a:t>từng</a:t>
                      </a:r>
                      <a:r>
                        <a:rPr lang="en-US" sz="2400" dirty="0"/>
                        <a:t> </a:t>
                      </a:r>
                      <a:r>
                        <a:rPr lang="en-US" sz="2400" dirty="0" err="1"/>
                        <a:t>thiết</a:t>
                      </a:r>
                      <a:r>
                        <a:rPr lang="en-US" sz="2400" dirty="0"/>
                        <a:t> </a:t>
                      </a:r>
                      <a:r>
                        <a:rPr lang="en-US" sz="2400" dirty="0" err="1"/>
                        <a:t>bị</a:t>
                      </a:r>
                      <a:endParaRPr lang="en-US" sz="2400" dirty="0"/>
                    </a:p>
                    <a:p>
                      <a:pPr marL="285750" indent="-285750">
                        <a:buFont typeface="Arial" panose="020B0604020202020204" pitchFamily="34" charset="0"/>
                        <a:buChar char="•"/>
                      </a:pPr>
                      <a:r>
                        <a:rPr lang="en-US" sz="2400" dirty="0"/>
                        <a:t>Danh </a:t>
                      </a:r>
                      <a:r>
                        <a:rPr lang="en-US" sz="2400" dirty="0" err="1"/>
                        <a:t>sách</a:t>
                      </a:r>
                      <a:r>
                        <a:rPr lang="en-US" sz="2400" dirty="0"/>
                        <a:t> </a:t>
                      </a:r>
                      <a:r>
                        <a:rPr lang="en-US" sz="2400" dirty="0" err="1"/>
                        <a:t>sắp</a:t>
                      </a:r>
                      <a:r>
                        <a:rPr lang="en-US" sz="2400" dirty="0"/>
                        <a:t> </a:t>
                      </a:r>
                      <a:r>
                        <a:rPr lang="en-US" sz="2400" dirty="0" err="1"/>
                        <a:t>xếp</a:t>
                      </a:r>
                      <a:r>
                        <a:rPr lang="en-US" sz="2400" dirty="0"/>
                        <a:t> </a:t>
                      </a:r>
                      <a:r>
                        <a:rPr lang="en-US" sz="2400" dirty="0" err="1"/>
                        <a:t>các</a:t>
                      </a:r>
                      <a:r>
                        <a:rPr lang="en-US" sz="2400" dirty="0"/>
                        <a:t> </a:t>
                      </a:r>
                      <a:r>
                        <a:rPr lang="en-US" sz="2400" dirty="0" err="1"/>
                        <a:t>tiêu</a:t>
                      </a:r>
                      <a:r>
                        <a:rPr lang="en-US" sz="2400" dirty="0"/>
                        <a:t> </a:t>
                      </a:r>
                      <a:r>
                        <a:rPr lang="en-US" sz="2400" dirty="0" err="1"/>
                        <a:t>chí</a:t>
                      </a:r>
                      <a:endParaRPr lang="en-US" sz="2400" dirty="0"/>
                    </a:p>
                    <a:p>
                      <a:pPr marL="285750" indent="-285750">
                        <a:buFont typeface="Arial" panose="020B0604020202020204" pitchFamily="34" charset="0"/>
                        <a:buChar char="•"/>
                      </a:pPr>
                      <a:r>
                        <a:rPr lang="en-US" sz="2400" dirty="0" err="1"/>
                        <a:t>Tổng</a:t>
                      </a:r>
                      <a:r>
                        <a:rPr lang="en-US" sz="2400" dirty="0"/>
                        <a:t> </a:t>
                      </a:r>
                      <a:r>
                        <a:rPr lang="en-US" sz="2400" dirty="0" err="1"/>
                        <a:t>hợp</a:t>
                      </a:r>
                      <a:r>
                        <a:rPr lang="en-US" sz="2400" dirty="0"/>
                        <a:t> </a:t>
                      </a:r>
                      <a:r>
                        <a:rPr lang="en-US" sz="2400" dirty="0" err="1"/>
                        <a:t>tình</a:t>
                      </a:r>
                      <a:r>
                        <a:rPr lang="en-US" sz="2400" dirty="0"/>
                        <a:t> </a:t>
                      </a:r>
                      <a:r>
                        <a:rPr lang="en-US" sz="2400" dirty="0" err="1"/>
                        <a:t>trạng</a:t>
                      </a:r>
                      <a:r>
                        <a:rPr lang="en-US" sz="2400" dirty="0"/>
                        <a:t> </a:t>
                      </a:r>
                      <a:r>
                        <a:rPr lang="en-US" sz="2400" dirty="0" err="1"/>
                        <a:t>của</a:t>
                      </a:r>
                      <a:r>
                        <a:rPr lang="en-US" sz="2400" dirty="0"/>
                        <a:t> </a:t>
                      </a:r>
                      <a:r>
                        <a:rPr lang="en-US" sz="2400" dirty="0" err="1"/>
                        <a:t>thiết</a:t>
                      </a:r>
                      <a:r>
                        <a:rPr lang="en-US" sz="2400" dirty="0"/>
                        <a:t> </a:t>
                      </a:r>
                      <a:r>
                        <a:rPr lang="en-US" sz="2400" dirty="0" err="1"/>
                        <a:t>bị</a:t>
                      </a:r>
                      <a:endParaRPr lang="en-US" sz="2400" dirty="0"/>
                    </a:p>
                  </a:txBody>
                  <a:tcPr/>
                </a:tc>
                <a:extLst>
                  <a:ext uri="{0D108BD9-81ED-4DB2-BD59-A6C34878D82A}">
                    <a16:rowId xmlns:a16="http://schemas.microsoft.com/office/drawing/2014/main" val="3373916394"/>
                  </a:ext>
                </a:extLst>
              </a:tr>
            </a:tbl>
          </a:graphicData>
        </a:graphic>
      </p:graphicFrame>
      <p:graphicFrame>
        <p:nvGraphicFramePr>
          <p:cNvPr id="9" name="Content Placeholder 6">
            <a:extLst>
              <a:ext uri="{FF2B5EF4-FFF2-40B4-BE49-F238E27FC236}">
                <a16:creationId xmlns:a16="http://schemas.microsoft.com/office/drawing/2014/main" id="{1AF9F260-7CD8-A7D1-62E0-5325E73F11E5}"/>
              </a:ext>
            </a:extLst>
          </p:cNvPr>
          <p:cNvGraphicFramePr>
            <a:graphicFrameLocks/>
          </p:cNvGraphicFramePr>
          <p:nvPr>
            <p:extLst>
              <p:ext uri="{D42A27DB-BD31-4B8C-83A1-F6EECF244321}">
                <p14:modId xmlns:p14="http://schemas.microsoft.com/office/powerpoint/2010/main" val="1225122688"/>
              </p:ext>
            </p:extLst>
          </p:nvPr>
        </p:nvGraphicFramePr>
        <p:xfrm>
          <a:off x="234823" y="3302791"/>
          <a:ext cx="8674100" cy="2011680"/>
        </p:xfrm>
        <a:graphic>
          <a:graphicData uri="http://schemas.openxmlformats.org/drawingml/2006/table">
            <a:tbl>
              <a:tblPr firstRow="1" bandRow="1">
                <a:tableStyleId>{5C22544A-7EE6-4342-B048-85BDC9FD1C3A}</a:tableStyleId>
              </a:tblPr>
              <a:tblGrid>
                <a:gridCol w="4337050">
                  <a:extLst>
                    <a:ext uri="{9D8B030D-6E8A-4147-A177-3AD203B41FA5}">
                      <a16:colId xmlns:a16="http://schemas.microsoft.com/office/drawing/2014/main" val="521508401"/>
                    </a:ext>
                  </a:extLst>
                </a:gridCol>
                <a:gridCol w="4337050">
                  <a:extLst>
                    <a:ext uri="{9D8B030D-6E8A-4147-A177-3AD203B41FA5}">
                      <a16:colId xmlns:a16="http://schemas.microsoft.com/office/drawing/2014/main" val="2401058009"/>
                    </a:ext>
                  </a:extLst>
                </a:gridCol>
              </a:tblGrid>
              <a:tr h="370840">
                <a:tc>
                  <a:txBody>
                    <a:bodyPr/>
                    <a:lstStyle/>
                    <a:p>
                      <a:pPr algn="ctr"/>
                      <a:r>
                        <a:rPr lang="en-US" sz="2400" dirty="0" err="1"/>
                        <a:t>Động</a:t>
                      </a:r>
                      <a:r>
                        <a:rPr lang="en-US" sz="2400" dirty="0"/>
                        <a:t> </a:t>
                      </a:r>
                      <a:r>
                        <a:rPr lang="en-US" sz="2400" dirty="0" err="1"/>
                        <a:t>lực</a:t>
                      </a:r>
                      <a:endParaRPr lang="en-US" sz="2400" dirty="0"/>
                    </a:p>
                  </a:txBody>
                  <a:tcPr/>
                </a:tc>
                <a:tc>
                  <a:txBody>
                    <a:bodyPr/>
                    <a:lstStyle/>
                    <a:p>
                      <a:pPr algn="ctr"/>
                      <a:r>
                        <a:rPr lang="en-US" sz="2400" dirty="0" err="1"/>
                        <a:t>Ứng</a:t>
                      </a:r>
                      <a:r>
                        <a:rPr lang="en-US" sz="2400" dirty="0"/>
                        <a:t> </a:t>
                      </a:r>
                      <a:r>
                        <a:rPr lang="en-US" sz="2400" dirty="0" err="1"/>
                        <a:t>dụng</a:t>
                      </a:r>
                      <a:endParaRPr lang="en-US" sz="2400" dirty="0"/>
                    </a:p>
                  </a:txBody>
                  <a:tcPr/>
                </a:tc>
                <a:extLst>
                  <a:ext uri="{0D108BD9-81ED-4DB2-BD59-A6C34878D82A}">
                    <a16:rowId xmlns:a16="http://schemas.microsoft.com/office/drawing/2014/main" val="3479317657"/>
                  </a:ext>
                </a:extLst>
              </a:tr>
              <a:tr h="0">
                <a:tc>
                  <a:txBody>
                    <a:bodyPr/>
                    <a:lstStyle/>
                    <a:p>
                      <a:pPr marL="285750" indent="-285750">
                        <a:buFont typeface="Arial" panose="020B0604020202020204" pitchFamily="34" charset="0"/>
                        <a:buChar char="•"/>
                      </a:pPr>
                      <a:r>
                        <a:rPr lang="en-US" sz="2400" dirty="0" err="1"/>
                        <a:t>Quản</a:t>
                      </a:r>
                      <a:r>
                        <a:rPr lang="en-US" sz="2400" dirty="0"/>
                        <a:t> </a:t>
                      </a:r>
                      <a:r>
                        <a:rPr lang="en-US" sz="2400" dirty="0" err="1"/>
                        <a:t>lý</a:t>
                      </a:r>
                      <a:r>
                        <a:rPr lang="en-US" sz="2400" dirty="0"/>
                        <a:t> </a:t>
                      </a:r>
                      <a:r>
                        <a:rPr lang="en-US" sz="2400" dirty="0" err="1"/>
                        <a:t>chính</a:t>
                      </a:r>
                      <a:r>
                        <a:rPr lang="en-US" sz="2400" dirty="0"/>
                        <a:t> </a:t>
                      </a:r>
                      <a:r>
                        <a:rPr lang="en-US" sz="2400" dirty="0" err="1"/>
                        <a:t>xác</a:t>
                      </a:r>
                      <a:r>
                        <a:rPr lang="en-US" sz="2400" dirty="0"/>
                        <a:t>, </a:t>
                      </a:r>
                      <a:r>
                        <a:rPr lang="en-US" sz="2400" dirty="0" err="1"/>
                        <a:t>tránh</a:t>
                      </a:r>
                      <a:r>
                        <a:rPr lang="en-US" sz="2400" dirty="0"/>
                        <a:t> </a:t>
                      </a:r>
                      <a:r>
                        <a:rPr lang="en-US" sz="2400" dirty="0" err="1"/>
                        <a:t>nhầm</a:t>
                      </a:r>
                      <a:r>
                        <a:rPr lang="en-US" sz="2400" dirty="0"/>
                        <a:t> </a:t>
                      </a:r>
                      <a:r>
                        <a:rPr lang="en-US" sz="2400" dirty="0" err="1"/>
                        <a:t>lẫn</a:t>
                      </a:r>
                      <a:endParaRPr lang="en-US" sz="2400" dirty="0"/>
                    </a:p>
                    <a:p>
                      <a:pPr marL="285750" indent="-285750">
                        <a:buFont typeface="Arial" panose="020B0604020202020204" pitchFamily="34" charset="0"/>
                        <a:buChar char="•"/>
                      </a:pPr>
                      <a:r>
                        <a:rPr lang="en-US" sz="2400" dirty="0" err="1"/>
                        <a:t>Giảm</a:t>
                      </a:r>
                      <a:r>
                        <a:rPr lang="en-US" sz="2400" dirty="0"/>
                        <a:t> </a:t>
                      </a:r>
                      <a:r>
                        <a:rPr lang="en-US" sz="2400" dirty="0" err="1"/>
                        <a:t>thiểu</a:t>
                      </a:r>
                      <a:r>
                        <a:rPr lang="en-US" sz="2400" dirty="0"/>
                        <a:t> </a:t>
                      </a:r>
                      <a:r>
                        <a:rPr lang="en-US" sz="2400" dirty="0" err="1"/>
                        <a:t>quản</a:t>
                      </a:r>
                      <a:r>
                        <a:rPr lang="en-US" sz="2400" dirty="0"/>
                        <a:t> </a:t>
                      </a:r>
                      <a:r>
                        <a:rPr lang="en-US" sz="2400" dirty="0" err="1"/>
                        <a:t>lý</a:t>
                      </a:r>
                      <a:r>
                        <a:rPr lang="en-US" sz="2400" dirty="0"/>
                        <a:t> </a:t>
                      </a:r>
                      <a:r>
                        <a:rPr lang="en-US" sz="2400" dirty="0" err="1"/>
                        <a:t>thủ</a:t>
                      </a:r>
                      <a:r>
                        <a:rPr lang="en-US" sz="2400" dirty="0"/>
                        <a:t> </a:t>
                      </a:r>
                      <a:r>
                        <a:rPr lang="en-US" sz="2400" dirty="0" err="1"/>
                        <a:t>công</a:t>
                      </a:r>
                      <a:endParaRPr lang="en-US" sz="2400" dirty="0"/>
                    </a:p>
                    <a:p>
                      <a:pPr marL="285750" indent="-285750">
                        <a:buFont typeface="Arial" panose="020B0604020202020204" pitchFamily="34" charset="0"/>
                        <a:buChar char="•"/>
                      </a:pPr>
                      <a:r>
                        <a:rPr lang="en-US" sz="2400" dirty="0"/>
                        <a:t>Tra </a:t>
                      </a:r>
                      <a:r>
                        <a:rPr lang="en-US" sz="2400" dirty="0" err="1"/>
                        <a:t>cứu</a:t>
                      </a:r>
                      <a:r>
                        <a:rPr lang="en-US" sz="2400" dirty="0"/>
                        <a:t> </a:t>
                      </a:r>
                      <a:r>
                        <a:rPr lang="en-US" sz="2400" dirty="0" err="1"/>
                        <a:t>nhanh</a:t>
                      </a:r>
                      <a:r>
                        <a:rPr lang="en-US" sz="2400" dirty="0"/>
                        <a:t> </a:t>
                      </a:r>
                    </a:p>
                  </a:txBody>
                  <a:tcPr/>
                </a:tc>
                <a:tc>
                  <a:txBody>
                    <a:bodyPr/>
                    <a:lstStyle/>
                    <a:p>
                      <a:pPr marL="285750" indent="-285750">
                        <a:buFont typeface="Arial" panose="020B0604020202020204" pitchFamily="34" charset="0"/>
                        <a:buChar char="•"/>
                      </a:pPr>
                      <a:r>
                        <a:rPr lang="en-US" sz="2400" dirty="0" err="1"/>
                        <a:t>Quản</a:t>
                      </a:r>
                      <a:r>
                        <a:rPr lang="en-US" sz="2400" dirty="0"/>
                        <a:t> </a:t>
                      </a:r>
                      <a:r>
                        <a:rPr lang="en-US" sz="2400" dirty="0" err="1"/>
                        <a:t>lý</a:t>
                      </a:r>
                      <a:r>
                        <a:rPr lang="en-US" sz="2400" dirty="0"/>
                        <a:t> </a:t>
                      </a:r>
                      <a:r>
                        <a:rPr lang="en-US" sz="2400" dirty="0" err="1"/>
                        <a:t>phòng</a:t>
                      </a:r>
                      <a:r>
                        <a:rPr lang="en-US" sz="2400" dirty="0"/>
                        <a:t> lab</a:t>
                      </a:r>
                    </a:p>
                    <a:p>
                      <a:pPr marL="285750" indent="-285750">
                        <a:buFont typeface="Arial" panose="020B0604020202020204" pitchFamily="34" charset="0"/>
                        <a:buChar char="•"/>
                      </a:pPr>
                      <a:r>
                        <a:rPr lang="en-US" sz="2400" dirty="0" err="1"/>
                        <a:t>Quản</a:t>
                      </a:r>
                      <a:r>
                        <a:rPr lang="en-US" sz="2400" dirty="0"/>
                        <a:t> </a:t>
                      </a:r>
                      <a:r>
                        <a:rPr lang="en-US" sz="2400" dirty="0" err="1"/>
                        <a:t>lý</a:t>
                      </a:r>
                      <a:r>
                        <a:rPr lang="en-US" sz="2400" dirty="0"/>
                        <a:t> </a:t>
                      </a:r>
                      <a:r>
                        <a:rPr lang="en-US" sz="2400" dirty="0" err="1"/>
                        <a:t>thiết</a:t>
                      </a:r>
                      <a:r>
                        <a:rPr lang="en-US" sz="2400" dirty="0"/>
                        <a:t> </a:t>
                      </a:r>
                      <a:r>
                        <a:rPr lang="en-US" sz="2400" dirty="0" err="1"/>
                        <a:t>bị</a:t>
                      </a:r>
                      <a:r>
                        <a:rPr lang="en-US" sz="2400" dirty="0"/>
                        <a:t> </a:t>
                      </a:r>
                      <a:r>
                        <a:rPr lang="en-US" sz="2400" dirty="0" err="1"/>
                        <a:t>trong</a:t>
                      </a:r>
                      <a:r>
                        <a:rPr lang="en-US" sz="2400" dirty="0"/>
                        <a:t> </a:t>
                      </a:r>
                      <a:r>
                        <a:rPr lang="en-US" sz="2400" dirty="0" err="1"/>
                        <a:t>bệnh</a:t>
                      </a:r>
                      <a:r>
                        <a:rPr lang="en-US" sz="2400" dirty="0"/>
                        <a:t> </a:t>
                      </a:r>
                      <a:r>
                        <a:rPr lang="en-US" sz="2400" dirty="0" err="1"/>
                        <a:t>viện</a:t>
                      </a:r>
                      <a:endParaRPr lang="en-US" sz="2400" dirty="0"/>
                    </a:p>
                  </a:txBody>
                  <a:tcPr/>
                </a:tc>
                <a:extLst>
                  <a:ext uri="{0D108BD9-81ED-4DB2-BD59-A6C34878D82A}">
                    <a16:rowId xmlns:a16="http://schemas.microsoft.com/office/drawing/2014/main" val="3373916394"/>
                  </a:ext>
                </a:extLst>
              </a:tr>
            </a:tbl>
          </a:graphicData>
        </a:graphic>
      </p:graphicFrame>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46C2F-944E-8E6A-3685-9B9ACD55840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75BEAB-C4B1-3CD0-F9FE-E536E131DC1D}"/>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D54023E1-BA92-FB60-A13D-33B7AB450519}"/>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thành</a:t>
            </a:r>
            <a:r>
              <a:rPr lang="en-US" dirty="0"/>
              <a:t> </a:t>
            </a:r>
            <a:r>
              <a:rPr lang="en-US" dirty="0" err="1"/>
              <a:t>viên</a:t>
            </a:r>
            <a:endParaRPr lang="en-US" dirty="0"/>
          </a:p>
        </p:txBody>
      </p:sp>
      <p:graphicFrame>
        <p:nvGraphicFramePr>
          <p:cNvPr id="5" name="Content Placeholder 4">
            <a:extLst>
              <a:ext uri="{FF2B5EF4-FFF2-40B4-BE49-F238E27FC236}">
                <a16:creationId xmlns:a16="http://schemas.microsoft.com/office/drawing/2014/main" id="{1BD18364-3934-4704-E3A4-9A642D261E64}"/>
              </a:ext>
            </a:extLst>
          </p:cNvPr>
          <p:cNvGraphicFramePr>
            <a:graphicFrameLocks noGrp="1"/>
          </p:cNvGraphicFramePr>
          <p:nvPr>
            <p:ph sz="quarter" idx="13"/>
            <p:extLst>
              <p:ext uri="{D42A27DB-BD31-4B8C-83A1-F6EECF244321}">
                <p14:modId xmlns:p14="http://schemas.microsoft.com/office/powerpoint/2010/main" val="3015640739"/>
              </p:ext>
            </p:extLst>
          </p:nvPr>
        </p:nvGraphicFramePr>
        <p:xfrm>
          <a:off x="938411" y="1725127"/>
          <a:ext cx="7267178" cy="3407745"/>
        </p:xfrm>
        <a:graphic>
          <a:graphicData uri="http://schemas.openxmlformats.org/drawingml/2006/table">
            <a:tbl>
              <a:tblPr firstRow="1" bandRow="1">
                <a:tableStyleId>{5C22544A-7EE6-4342-B048-85BDC9FD1C3A}</a:tableStyleId>
              </a:tblPr>
              <a:tblGrid>
                <a:gridCol w="3656273">
                  <a:extLst>
                    <a:ext uri="{9D8B030D-6E8A-4147-A177-3AD203B41FA5}">
                      <a16:colId xmlns:a16="http://schemas.microsoft.com/office/drawing/2014/main" val="1422881809"/>
                    </a:ext>
                  </a:extLst>
                </a:gridCol>
                <a:gridCol w="3610905">
                  <a:extLst>
                    <a:ext uri="{9D8B030D-6E8A-4147-A177-3AD203B41FA5}">
                      <a16:colId xmlns:a16="http://schemas.microsoft.com/office/drawing/2014/main" val="2927726349"/>
                    </a:ext>
                  </a:extLst>
                </a:gridCol>
              </a:tblGrid>
              <a:tr h="681549">
                <a:tc>
                  <a:txBody>
                    <a:bodyPr/>
                    <a:lstStyle/>
                    <a:p>
                      <a:pPr algn="ctr"/>
                      <a:r>
                        <a:rPr lang="en-US" sz="2800" dirty="0" err="1">
                          <a:latin typeface="Lato" panose="020F0502020204030203" pitchFamily="34" charset="0"/>
                          <a:ea typeface="Lato" panose="020F0502020204030203" pitchFamily="34" charset="0"/>
                          <a:cs typeface="Lato" panose="020F0502020204030203" pitchFamily="34" charset="0"/>
                        </a:rPr>
                        <a:t>Họ</a:t>
                      </a:r>
                      <a:r>
                        <a:rPr lang="en-US" sz="2800" dirty="0">
                          <a:latin typeface="Lato" panose="020F0502020204030203" pitchFamily="34" charset="0"/>
                          <a:ea typeface="Lato" panose="020F0502020204030203" pitchFamily="34" charset="0"/>
                          <a:cs typeface="Lato" panose="020F0502020204030203" pitchFamily="34" charset="0"/>
                        </a:rPr>
                        <a:t> </a:t>
                      </a:r>
                      <a:r>
                        <a:rPr lang="en-US" sz="2800" dirty="0" err="1">
                          <a:latin typeface="Lato" panose="020F0502020204030203" pitchFamily="34" charset="0"/>
                          <a:ea typeface="Lato" panose="020F0502020204030203" pitchFamily="34" charset="0"/>
                          <a:cs typeface="Lato" panose="020F0502020204030203" pitchFamily="34" charset="0"/>
                        </a:rPr>
                        <a:t>tên</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pPr algn="ctr"/>
                      <a:r>
                        <a:rPr lang="en-US" sz="2800" dirty="0">
                          <a:latin typeface="Lato" panose="020F0502020204030203" pitchFamily="34" charset="0"/>
                          <a:ea typeface="Lato" panose="020F0502020204030203" pitchFamily="34" charset="0"/>
                          <a:cs typeface="Lato" panose="020F0502020204030203" pitchFamily="34" charset="0"/>
                        </a:rPr>
                        <a:t>MSSV</a:t>
                      </a:r>
                    </a:p>
                  </a:txBody>
                  <a:tcPr/>
                </a:tc>
                <a:extLst>
                  <a:ext uri="{0D108BD9-81ED-4DB2-BD59-A6C34878D82A}">
                    <a16:rowId xmlns:a16="http://schemas.microsoft.com/office/drawing/2014/main" val="2083650018"/>
                  </a:ext>
                </a:extLst>
              </a:tr>
              <a:tr h="681549">
                <a:tc>
                  <a:txBody>
                    <a:bodyPr/>
                    <a:lstStyle/>
                    <a:p>
                      <a:pPr algn="ctr"/>
                      <a:r>
                        <a:rPr lang="vi-VN" sz="2800" dirty="0">
                          <a:latin typeface="Lato" panose="020F0502020204030203" pitchFamily="34" charset="0"/>
                          <a:ea typeface="Lato" panose="020F0502020204030203" pitchFamily="34" charset="0"/>
                          <a:cs typeface="Lato" panose="020F0502020204030203" pitchFamily="34" charset="0"/>
                        </a:rPr>
                        <a:t>Hoàng Mạnh Đạt</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vi-VN" sz="2800" dirty="0">
                          <a:latin typeface="Lato" panose="020F0502020204030203" pitchFamily="34" charset="0"/>
                          <a:ea typeface="Lato" panose="020F0502020204030203" pitchFamily="34" charset="0"/>
                          <a:cs typeface="Lato" panose="020F0502020204030203" pitchFamily="34" charset="0"/>
                        </a:rPr>
                        <a:t>          20223903</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98604365"/>
                  </a:ext>
                </a:extLst>
              </a:tr>
              <a:tr h="681549">
                <a:tc>
                  <a:txBody>
                    <a:bodyPr/>
                    <a:lstStyle/>
                    <a:p>
                      <a:r>
                        <a:rPr lang="vi-VN" sz="2800" dirty="0">
                          <a:latin typeface="Lato" panose="020F0502020204030203" pitchFamily="34" charset="0"/>
                          <a:ea typeface="Lato" panose="020F0502020204030203" pitchFamily="34" charset="0"/>
                          <a:cs typeface="Lato" panose="020F0502020204030203" pitchFamily="34" charset="0"/>
                        </a:rPr>
                        <a:t>     Trần Hoàng Hiệp</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vi-VN" sz="2800" dirty="0">
                          <a:latin typeface="Lato" panose="020F0502020204030203" pitchFamily="34" charset="0"/>
                          <a:ea typeface="Lato" panose="020F0502020204030203" pitchFamily="34" charset="0"/>
                          <a:cs typeface="Lato" panose="020F0502020204030203" pitchFamily="34" charset="0"/>
                        </a:rPr>
                        <a:t>          20223965</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3561434636"/>
                  </a:ext>
                </a:extLst>
              </a:tr>
              <a:tr h="681549">
                <a:tc>
                  <a:txBody>
                    <a:bodyPr/>
                    <a:lstStyle/>
                    <a:p>
                      <a:pPr algn="l"/>
                      <a:r>
                        <a:rPr lang="vi-VN" sz="2800" dirty="0">
                          <a:latin typeface="Lato" panose="020F0502020204030203" pitchFamily="34" charset="0"/>
                          <a:ea typeface="Lato" panose="020F0502020204030203" pitchFamily="34" charset="0"/>
                          <a:cs typeface="Lato" panose="020F0502020204030203" pitchFamily="34" charset="0"/>
                        </a:rPr>
                        <a:t>     Đỗ Trung Kiên</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vi-VN" sz="2800" dirty="0">
                          <a:latin typeface="Lato" panose="020F0502020204030203" pitchFamily="34" charset="0"/>
                          <a:ea typeface="Lato" panose="020F0502020204030203" pitchFamily="34" charset="0"/>
                          <a:cs typeface="Lato" panose="020F0502020204030203" pitchFamily="34" charset="0"/>
                        </a:rPr>
                        <a:t>          20224028</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4238873718"/>
                  </a:ext>
                </a:extLst>
              </a:tr>
              <a:tr h="6815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Lato" panose="020F0502020204030203" pitchFamily="34" charset="0"/>
                          <a:ea typeface="Lato" panose="020F0502020204030203" pitchFamily="34" charset="0"/>
                          <a:cs typeface="Lato" panose="020F0502020204030203" pitchFamily="34" charset="0"/>
                        </a:rPr>
                        <a:t>Bùi Hoàng Dũng</a:t>
                      </a:r>
                    </a:p>
                  </a:txBody>
                  <a:tcPr/>
                </a:tc>
                <a:tc>
                  <a:txBody>
                    <a:bodyPr/>
                    <a:lstStyle/>
                    <a:p>
                      <a:pPr algn="ctr"/>
                      <a:r>
                        <a:rPr lang="en-US" sz="2800" dirty="0">
                          <a:latin typeface="Lato" panose="020F0502020204030203" pitchFamily="34" charset="0"/>
                          <a:ea typeface="Lato" panose="020F0502020204030203" pitchFamily="34" charset="0"/>
                          <a:cs typeface="Lato" panose="020F0502020204030203" pitchFamily="34" charset="0"/>
                        </a:rPr>
                        <a:t>20203374</a:t>
                      </a:r>
                    </a:p>
                  </a:txBody>
                  <a:tcPr/>
                </a:tc>
                <a:extLst>
                  <a:ext uri="{0D108BD9-81ED-4DB2-BD59-A6C34878D82A}">
                    <a16:rowId xmlns:a16="http://schemas.microsoft.com/office/drawing/2014/main" val="2317882745"/>
                  </a:ext>
                </a:extLst>
              </a:tr>
            </a:tbl>
          </a:graphicData>
        </a:graphic>
      </p:graphicFrame>
    </p:spTree>
    <p:extLst>
      <p:ext uri="{BB962C8B-B14F-4D97-AF65-F5344CB8AC3E}">
        <p14:creationId xmlns:p14="http://schemas.microsoft.com/office/powerpoint/2010/main" val="30473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7B528-13E4-DFA4-5538-F214EA7813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4B707-D41E-9846-AA3A-1DF9E1A6543D}"/>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8CFA6F28-BE16-9A0A-ED24-5D2113CED021}"/>
              </a:ext>
            </a:extLst>
          </p:cNvPr>
          <p:cNvSpPr>
            <a:spLocks noGrp="1"/>
          </p:cNvSpPr>
          <p:nvPr>
            <p:ph type="title"/>
          </p:nvPr>
        </p:nvSpPr>
        <p:spPr/>
        <p:txBody>
          <a:bodyPr/>
          <a:lstStyle/>
          <a:p>
            <a:r>
              <a:rPr lang="en-US" dirty="0" err="1"/>
              <a:t>Phân</a:t>
            </a:r>
            <a:r>
              <a:rPr lang="en-US" dirty="0"/>
              <a:t> </a:t>
            </a:r>
            <a:r>
              <a:rPr lang="en-US" dirty="0" err="1"/>
              <a:t>công</a:t>
            </a:r>
            <a:r>
              <a:rPr lang="en-US" dirty="0"/>
              <a:t> </a:t>
            </a:r>
            <a:r>
              <a:rPr lang="en-US" dirty="0" err="1"/>
              <a:t>công</a:t>
            </a:r>
            <a:r>
              <a:rPr lang="en-US" dirty="0"/>
              <a:t> </a:t>
            </a:r>
            <a:r>
              <a:rPr lang="en-US" dirty="0" err="1"/>
              <a:t>việc</a:t>
            </a:r>
            <a:endParaRPr lang="en-US" dirty="0"/>
          </a:p>
        </p:txBody>
      </p:sp>
      <p:graphicFrame>
        <p:nvGraphicFramePr>
          <p:cNvPr id="5" name="Content Placeholder 4">
            <a:extLst>
              <a:ext uri="{FF2B5EF4-FFF2-40B4-BE49-F238E27FC236}">
                <a16:creationId xmlns:a16="http://schemas.microsoft.com/office/drawing/2014/main" id="{F96770A1-54CF-3658-B047-AEF12F8C7FBC}"/>
              </a:ext>
            </a:extLst>
          </p:cNvPr>
          <p:cNvGraphicFramePr>
            <a:graphicFrameLocks noGrp="1"/>
          </p:cNvGraphicFramePr>
          <p:nvPr>
            <p:ph sz="quarter" idx="13"/>
            <p:extLst>
              <p:ext uri="{D42A27DB-BD31-4B8C-83A1-F6EECF244321}">
                <p14:modId xmlns:p14="http://schemas.microsoft.com/office/powerpoint/2010/main" val="2334746509"/>
              </p:ext>
            </p:extLst>
          </p:nvPr>
        </p:nvGraphicFramePr>
        <p:xfrm>
          <a:off x="938411" y="1132541"/>
          <a:ext cx="7267178" cy="4837395"/>
        </p:xfrm>
        <a:graphic>
          <a:graphicData uri="http://schemas.openxmlformats.org/drawingml/2006/table">
            <a:tbl>
              <a:tblPr firstRow="1" bandRow="1">
                <a:tableStyleId>{5C22544A-7EE6-4342-B048-85BDC9FD1C3A}</a:tableStyleId>
              </a:tblPr>
              <a:tblGrid>
                <a:gridCol w="3656273">
                  <a:extLst>
                    <a:ext uri="{9D8B030D-6E8A-4147-A177-3AD203B41FA5}">
                      <a16:colId xmlns:a16="http://schemas.microsoft.com/office/drawing/2014/main" val="1422881809"/>
                    </a:ext>
                  </a:extLst>
                </a:gridCol>
                <a:gridCol w="3610905">
                  <a:extLst>
                    <a:ext uri="{9D8B030D-6E8A-4147-A177-3AD203B41FA5}">
                      <a16:colId xmlns:a16="http://schemas.microsoft.com/office/drawing/2014/main" val="2927726349"/>
                    </a:ext>
                  </a:extLst>
                </a:gridCol>
              </a:tblGrid>
              <a:tr h="631155">
                <a:tc>
                  <a:txBody>
                    <a:bodyPr/>
                    <a:lstStyle/>
                    <a:p>
                      <a:pPr algn="ctr"/>
                      <a:r>
                        <a:rPr lang="en-US" sz="2800" dirty="0" err="1">
                          <a:latin typeface="Lato" panose="020F0502020204030203" pitchFamily="34" charset="0"/>
                          <a:ea typeface="Lato" panose="020F0502020204030203" pitchFamily="34" charset="0"/>
                          <a:cs typeface="Lato" panose="020F0502020204030203" pitchFamily="34" charset="0"/>
                        </a:rPr>
                        <a:t>Họ</a:t>
                      </a:r>
                      <a:r>
                        <a:rPr lang="en-US" sz="2800" dirty="0">
                          <a:latin typeface="Lato" panose="020F0502020204030203" pitchFamily="34" charset="0"/>
                          <a:ea typeface="Lato" panose="020F0502020204030203" pitchFamily="34" charset="0"/>
                          <a:cs typeface="Lato" panose="020F0502020204030203" pitchFamily="34" charset="0"/>
                        </a:rPr>
                        <a:t> </a:t>
                      </a:r>
                      <a:r>
                        <a:rPr lang="en-US" sz="2800" dirty="0" err="1">
                          <a:latin typeface="Lato" panose="020F0502020204030203" pitchFamily="34" charset="0"/>
                          <a:ea typeface="Lato" panose="020F0502020204030203" pitchFamily="34" charset="0"/>
                          <a:cs typeface="Lato" panose="020F0502020204030203" pitchFamily="34" charset="0"/>
                        </a:rPr>
                        <a:t>tên</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pPr algn="ctr"/>
                      <a:r>
                        <a:rPr lang="en-US" sz="2800" dirty="0" err="1">
                          <a:latin typeface="Lato" panose="020F0502020204030203" pitchFamily="34" charset="0"/>
                          <a:ea typeface="Lato" panose="020F0502020204030203" pitchFamily="34" charset="0"/>
                          <a:cs typeface="Lato" panose="020F0502020204030203" pitchFamily="34" charset="0"/>
                        </a:rPr>
                        <a:t>Công</a:t>
                      </a:r>
                      <a:r>
                        <a:rPr lang="en-US" sz="2800" dirty="0">
                          <a:latin typeface="Lato" panose="020F0502020204030203" pitchFamily="34" charset="0"/>
                          <a:ea typeface="Lato" panose="020F0502020204030203" pitchFamily="34" charset="0"/>
                          <a:cs typeface="Lato" panose="020F0502020204030203" pitchFamily="34" charset="0"/>
                        </a:rPr>
                        <a:t> </a:t>
                      </a:r>
                      <a:r>
                        <a:rPr lang="en-US" sz="2800" dirty="0" err="1">
                          <a:latin typeface="Lato" panose="020F0502020204030203" pitchFamily="34" charset="0"/>
                          <a:ea typeface="Lato" panose="020F0502020204030203" pitchFamily="34" charset="0"/>
                          <a:cs typeface="Lato" panose="020F0502020204030203" pitchFamily="34" charset="0"/>
                        </a:rPr>
                        <a:t>việc</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083650018"/>
                  </a:ext>
                </a:extLst>
              </a:tr>
              <a:tr h="875015">
                <a:tc>
                  <a:txBody>
                    <a:bodyPr/>
                    <a:lstStyle/>
                    <a:p>
                      <a:pPr algn="ctr"/>
                      <a:r>
                        <a:rPr lang="vi-VN" sz="2800" dirty="0">
                          <a:latin typeface="Lato" panose="020F0502020204030203" pitchFamily="34" charset="0"/>
                          <a:ea typeface="Lato" panose="020F0502020204030203" pitchFamily="34" charset="0"/>
                          <a:cs typeface="Lato" panose="020F0502020204030203" pitchFamily="34" charset="0"/>
                        </a:rPr>
                        <a:t> Hoàng Mạnh Đạt</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vi-VN" sz="2800" dirty="0">
                          <a:latin typeface="Lato" panose="020F0502020204030203" pitchFamily="34" charset="0"/>
                          <a:ea typeface="Lato" panose="020F0502020204030203" pitchFamily="34" charset="0"/>
                          <a:cs typeface="Lato" panose="020F0502020204030203" pitchFamily="34" charset="0"/>
                        </a:rPr>
                        <a:t>Lập trình</a:t>
                      </a:r>
                      <a:r>
                        <a:rPr lang="vi-VN" sz="2800">
                          <a:latin typeface="Lato" panose="020F0502020204030203" pitchFamily="34" charset="0"/>
                          <a:ea typeface="Lato" panose="020F0502020204030203" pitchFamily="34" charset="0"/>
                          <a:cs typeface="Lato" panose="020F0502020204030203" pitchFamily="34" charset="0"/>
                        </a:rPr>
                        <a:t>, thuyết </a:t>
                      </a:r>
                      <a:r>
                        <a:rPr lang="vi-VN" sz="2800" dirty="0">
                          <a:latin typeface="Lato" panose="020F0502020204030203" pitchFamily="34" charset="0"/>
                          <a:ea typeface="Lato" panose="020F0502020204030203" pitchFamily="34" charset="0"/>
                          <a:cs typeface="Lato" panose="020F0502020204030203" pitchFamily="34" charset="0"/>
                        </a:rPr>
                        <a:t>trình bảo vệ</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98604365"/>
                  </a:ext>
                </a:extLst>
              </a:tr>
              <a:tr h="875015">
                <a:tc>
                  <a:txBody>
                    <a:bodyPr/>
                    <a:lstStyle/>
                    <a:p>
                      <a:r>
                        <a:rPr lang="vi-VN" sz="2800" dirty="0">
                          <a:latin typeface="Lato" panose="020F0502020204030203" pitchFamily="34" charset="0"/>
                          <a:ea typeface="Lato" panose="020F0502020204030203" pitchFamily="34" charset="0"/>
                          <a:cs typeface="Lato" panose="020F0502020204030203" pitchFamily="34" charset="0"/>
                        </a:rPr>
                        <a:t>     Trần Hoàng Hiệp</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vi-VN" sz="2800" dirty="0">
                          <a:latin typeface="Lato" panose="020F0502020204030203" pitchFamily="34" charset="0"/>
                          <a:ea typeface="Lato" panose="020F0502020204030203" pitchFamily="34" charset="0"/>
                          <a:cs typeface="Lato" panose="020F0502020204030203" pitchFamily="34" charset="0"/>
                        </a:rPr>
                        <a:t>Lập trình, hỗ trợ thuyết trình bảo vệ</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3561434636"/>
                  </a:ext>
                </a:extLst>
              </a:tr>
              <a:tr h="875015">
                <a:tc>
                  <a:txBody>
                    <a:bodyPr/>
                    <a:lstStyle/>
                    <a:p>
                      <a:r>
                        <a:rPr lang="vi-VN" sz="2800" dirty="0">
                          <a:latin typeface="Lato" panose="020F0502020204030203" pitchFamily="34" charset="0"/>
                          <a:ea typeface="Lato" panose="020F0502020204030203" pitchFamily="34" charset="0"/>
                          <a:cs typeface="Lato" panose="020F0502020204030203" pitchFamily="34" charset="0"/>
                        </a:rPr>
                        <a:t>     Đỗ Trung Kiên</a:t>
                      </a:r>
                      <a:endParaRPr lang="en-US" sz="28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vi-VN" sz="2800" dirty="0">
                          <a:latin typeface="Lato" panose="020F0502020204030203" pitchFamily="34" charset="0"/>
                          <a:ea typeface="Lato" panose="020F0502020204030203" pitchFamily="34" charset="0"/>
                          <a:cs typeface="Lato" panose="020F0502020204030203" pitchFamily="34" charset="0"/>
                        </a:rPr>
                        <a:t>Làm slide, test, góp ý ý tưởng</a:t>
                      </a:r>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4238873718"/>
                  </a:ext>
                </a:extLst>
              </a:tr>
              <a:tr h="12701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Lato" panose="020F0502020204030203" pitchFamily="34" charset="0"/>
                          <a:ea typeface="Lato" panose="020F0502020204030203" pitchFamily="34" charset="0"/>
                          <a:cs typeface="Lato" panose="020F0502020204030203" pitchFamily="34" charset="0"/>
                        </a:rPr>
                        <a:t>Bùi Hoàng Dũng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800" dirty="0">
                          <a:latin typeface="Lato" panose="020F0502020204030203" pitchFamily="34" charset="0"/>
                          <a:ea typeface="Lato" panose="020F0502020204030203" pitchFamily="34" charset="0"/>
                          <a:cs typeface="Lato" panose="020F0502020204030203" pitchFamily="34" charset="0"/>
                        </a:rPr>
                        <a:t>Làm slide, test, góp ý ý tưởng</a:t>
                      </a:r>
                      <a:endParaRPr lang="en-US" sz="2800" dirty="0">
                        <a:latin typeface="Lato" panose="020F0502020204030203" pitchFamily="34" charset="0"/>
                        <a:ea typeface="Lato" panose="020F0502020204030203" pitchFamily="34" charset="0"/>
                        <a:cs typeface="Lato" panose="020F0502020204030203" pitchFamily="34" charset="0"/>
                      </a:endParaRPr>
                    </a:p>
                    <a:p>
                      <a:pPr algn="l"/>
                      <a:endParaRPr lang="en-US" sz="28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317882745"/>
                  </a:ext>
                </a:extLst>
              </a:tr>
            </a:tbl>
          </a:graphicData>
        </a:graphic>
      </p:graphicFrame>
    </p:spTree>
    <p:extLst>
      <p:ext uri="{BB962C8B-B14F-4D97-AF65-F5344CB8AC3E}">
        <p14:creationId xmlns:p14="http://schemas.microsoft.com/office/powerpoint/2010/main" val="58786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C8196C5E-7B93-4E81-B617-CD97C06D6032}"/>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1. </a:t>
            </a:r>
            <a:r>
              <a:rPr lang="en-US" sz="2600" dirty="0" err="1"/>
              <a:t>Dữ</a:t>
            </a:r>
            <a:r>
              <a:rPr lang="en-US" sz="2600" dirty="0"/>
              <a:t> </a:t>
            </a:r>
            <a:r>
              <a:rPr lang="en-US" sz="2600" dirty="0" err="1"/>
              <a:t>liệu</a:t>
            </a:r>
            <a:endParaRPr lang="en-US" sz="2600" dirty="0"/>
          </a:p>
        </p:txBody>
      </p:sp>
      <p:sp>
        <p:nvSpPr>
          <p:cNvPr id="4" name="Picture Placeholder 3">
            <a:extLst>
              <a:ext uri="{FF2B5EF4-FFF2-40B4-BE49-F238E27FC236}">
                <a16:creationId xmlns:a16="http://schemas.microsoft.com/office/drawing/2014/main" id="{377CB842-AD15-4F5A-8EF5-EBD6CE5F54A3}"/>
              </a:ext>
            </a:extLst>
          </p:cNvPr>
          <p:cNvSpPr>
            <a:spLocks noGrp="1"/>
          </p:cNvSpPr>
          <p:nvPr>
            <p:ph type="pic" sz="quarter" idx="4294967295"/>
          </p:nvPr>
        </p:nvSpPr>
        <p:spPr>
          <a:xfrm>
            <a:off x="254053" y="1406769"/>
            <a:ext cx="4317948" cy="4656137"/>
          </a:xfrm>
          <a:prstGeom prst="rect">
            <a:avLst/>
          </a:prstGeom>
        </p:spPr>
        <p:txBody>
          <a:bodyPr/>
          <a:lstStyle/>
          <a:p>
            <a:pPr marL="0" indent="0">
              <a:buNone/>
            </a:pPr>
            <a:r>
              <a:rPr lang="en-US" sz="2400" dirty="0"/>
              <a:t>Danh </a:t>
            </a:r>
            <a:r>
              <a:rPr lang="en-US" sz="2400" dirty="0" err="1"/>
              <a:t>sách</a:t>
            </a:r>
            <a:r>
              <a:rPr lang="en-US" sz="2400" dirty="0"/>
              <a:t> </a:t>
            </a:r>
            <a:r>
              <a:rPr lang="en-US" sz="2400" dirty="0" err="1"/>
              <a:t>liên</a:t>
            </a:r>
            <a:r>
              <a:rPr lang="en-US" sz="2400" dirty="0"/>
              <a:t> </a:t>
            </a:r>
            <a:r>
              <a:rPr lang="en-US" sz="2400" dirty="0" err="1"/>
              <a:t>kết</a:t>
            </a:r>
            <a:r>
              <a:rPr lang="en-US" sz="2400" dirty="0"/>
              <a:t> </a:t>
            </a:r>
            <a:r>
              <a:rPr lang="en-US" sz="2400" dirty="0" err="1"/>
              <a:t>đơn</a:t>
            </a:r>
            <a:r>
              <a:rPr lang="en-US" sz="2400" dirty="0"/>
              <a:t>:</a:t>
            </a:r>
          </a:p>
          <a:p>
            <a:r>
              <a:rPr lang="en-US" sz="2400" dirty="0" err="1"/>
              <a:t>Tăng</a:t>
            </a:r>
            <a:r>
              <a:rPr lang="en-US" sz="2400" dirty="0"/>
              <a:t> </a:t>
            </a:r>
            <a:r>
              <a:rPr lang="en-US" sz="2400" dirty="0" err="1"/>
              <a:t>tính</a:t>
            </a:r>
            <a:r>
              <a:rPr lang="en-US" sz="2400" dirty="0"/>
              <a:t> </a:t>
            </a:r>
            <a:r>
              <a:rPr lang="en-US" sz="2400" dirty="0" err="1"/>
              <a:t>linh</a:t>
            </a:r>
            <a:r>
              <a:rPr lang="en-US" sz="2400" dirty="0"/>
              <a:t> </a:t>
            </a:r>
            <a:r>
              <a:rPr lang="en-US" sz="2400" dirty="0" err="1"/>
              <a:t>hoạt</a:t>
            </a:r>
            <a:r>
              <a:rPr lang="en-US" sz="2400" dirty="0"/>
              <a:t> </a:t>
            </a:r>
            <a:r>
              <a:rPr lang="en-US" sz="2400" dirty="0" err="1"/>
              <a:t>trong</a:t>
            </a:r>
            <a:r>
              <a:rPr lang="en-US" sz="2400" dirty="0"/>
              <a:t> </a:t>
            </a:r>
            <a:r>
              <a:rPr lang="en-US" sz="2400" dirty="0" err="1"/>
              <a:t>khai</a:t>
            </a:r>
            <a:r>
              <a:rPr lang="en-US" sz="2400" dirty="0"/>
              <a:t> </a:t>
            </a:r>
            <a:r>
              <a:rPr lang="en-US" sz="2400" dirty="0" err="1"/>
              <a:t>báo</a:t>
            </a:r>
            <a:endParaRPr lang="en-US" sz="2400" dirty="0"/>
          </a:p>
          <a:p>
            <a:r>
              <a:rPr lang="en-US" sz="2400" dirty="0" err="1"/>
              <a:t>Không</a:t>
            </a:r>
            <a:r>
              <a:rPr lang="en-US" sz="2400" dirty="0"/>
              <a:t> </a:t>
            </a:r>
            <a:r>
              <a:rPr lang="en-US" sz="2400" dirty="0" err="1"/>
              <a:t>cần</a:t>
            </a:r>
            <a:r>
              <a:rPr lang="en-US" sz="2400" dirty="0"/>
              <a:t> </a:t>
            </a:r>
            <a:r>
              <a:rPr lang="en-US" sz="2400" dirty="0" err="1"/>
              <a:t>khai</a:t>
            </a:r>
            <a:r>
              <a:rPr lang="en-US" sz="2400" dirty="0"/>
              <a:t> </a:t>
            </a:r>
            <a:r>
              <a:rPr lang="en-US" sz="2400" dirty="0" err="1"/>
              <a:t>báo</a:t>
            </a:r>
            <a:r>
              <a:rPr lang="en-US" sz="2400" dirty="0"/>
              <a:t> </a:t>
            </a:r>
            <a:r>
              <a:rPr lang="en-US" sz="2400" dirty="0" err="1"/>
              <a:t>trước</a:t>
            </a:r>
            <a:r>
              <a:rPr lang="en-US" sz="2400" dirty="0"/>
              <a:t> </a:t>
            </a:r>
            <a:r>
              <a:rPr lang="en-US" sz="2400" dirty="0" err="1"/>
              <a:t>kích</a:t>
            </a:r>
            <a:r>
              <a:rPr lang="en-US" sz="2400" dirty="0"/>
              <a:t> </a:t>
            </a:r>
            <a:r>
              <a:rPr lang="en-US" sz="2400" dirty="0" err="1"/>
              <a:t>thước</a:t>
            </a:r>
            <a:r>
              <a:rPr lang="en-US" sz="2400" dirty="0"/>
              <a:t>, </a:t>
            </a:r>
            <a:r>
              <a:rPr lang="en-US" sz="2400" dirty="0" err="1"/>
              <a:t>phù</a:t>
            </a:r>
            <a:r>
              <a:rPr lang="en-US" sz="2400" dirty="0"/>
              <a:t> </a:t>
            </a:r>
            <a:r>
              <a:rPr lang="en-US" sz="2400" dirty="0" err="1"/>
              <a:t>hợp</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t>
            </a:r>
            <a:r>
              <a:rPr lang="en-US" sz="2400" dirty="0" err="1"/>
              <a:t>thiết</a:t>
            </a:r>
            <a:r>
              <a:rPr lang="en-US" sz="2400" dirty="0"/>
              <a:t> </a:t>
            </a:r>
            <a:r>
              <a:rPr lang="en-US" sz="2400" dirty="0" err="1"/>
              <a:t>bị</a:t>
            </a:r>
            <a:r>
              <a:rPr lang="en-US" sz="2400" dirty="0"/>
              <a:t> </a:t>
            </a:r>
            <a:r>
              <a:rPr lang="en-US" sz="2400" dirty="0" err="1"/>
              <a:t>thay</a:t>
            </a:r>
            <a:r>
              <a:rPr lang="en-US" sz="2400" dirty="0"/>
              <a:t> </a:t>
            </a:r>
            <a:r>
              <a:rPr lang="en-US" sz="2400" dirty="0" err="1"/>
              <a:t>đổi</a:t>
            </a:r>
            <a:r>
              <a:rPr lang="en-US" sz="2400" dirty="0"/>
              <a:t> </a:t>
            </a:r>
            <a:r>
              <a:rPr lang="en-US" sz="2400" dirty="0" err="1"/>
              <a:t>thường</a:t>
            </a:r>
            <a:r>
              <a:rPr lang="en-US" sz="2400" dirty="0"/>
              <a:t> </a:t>
            </a:r>
            <a:r>
              <a:rPr lang="en-US" sz="2400" dirty="0" err="1"/>
              <a:t>xuyên</a:t>
            </a:r>
            <a:endParaRPr lang="vi-VN" sz="2400" dirty="0"/>
          </a:p>
          <a:p>
            <a:r>
              <a:rPr lang="vi-VN" sz="2400" dirty="0">
                <a:latin typeface="Calibri (Body)"/>
              </a:rPr>
              <a:t>Các thao tác thêm phần tử hoặc xóa phần tử ở đầu danh sách có độ phức tạp là O(1), các thao tác thêm hay xóa ở cuối hoặc giữa danh sách có độ phức tạp O(n).</a:t>
            </a:r>
          </a:p>
          <a:p>
            <a:endParaRPr lang="en-US" dirty="0"/>
          </a:p>
        </p:txBody>
      </p:sp>
      <p:pic>
        <p:nvPicPr>
          <p:cNvPr id="9" name="Picture 8">
            <a:extLst>
              <a:ext uri="{FF2B5EF4-FFF2-40B4-BE49-F238E27FC236}">
                <a16:creationId xmlns:a16="http://schemas.microsoft.com/office/drawing/2014/main" id="{A75E2064-8603-D28F-2696-6FED7EE49CEE}"/>
              </a:ext>
            </a:extLst>
          </p:cNvPr>
          <p:cNvPicPr>
            <a:picLocks noChangeAspect="1"/>
          </p:cNvPicPr>
          <p:nvPr/>
        </p:nvPicPr>
        <p:blipFill>
          <a:blip r:embed="rId2"/>
          <a:stretch>
            <a:fillRect/>
          </a:stretch>
        </p:blipFill>
        <p:spPr>
          <a:xfrm>
            <a:off x="4488024" y="1823135"/>
            <a:ext cx="4517326" cy="2012458"/>
          </a:xfrm>
          <a:prstGeom prst="rect">
            <a:avLst/>
          </a:prstGeom>
        </p:spPr>
      </p:pic>
      <p:sp>
        <p:nvSpPr>
          <p:cNvPr id="11" name="TextBox 10">
            <a:extLst>
              <a:ext uri="{FF2B5EF4-FFF2-40B4-BE49-F238E27FC236}">
                <a16:creationId xmlns:a16="http://schemas.microsoft.com/office/drawing/2014/main" id="{7895A838-51DB-FC4E-5438-2230D6A2CE26}"/>
              </a:ext>
            </a:extLst>
          </p:cNvPr>
          <p:cNvSpPr txBox="1"/>
          <p:nvPr/>
        </p:nvSpPr>
        <p:spPr>
          <a:xfrm>
            <a:off x="5221132" y="3956560"/>
            <a:ext cx="3051110" cy="369332"/>
          </a:xfrm>
          <a:prstGeom prst="rect">
            <a:avLst/>
          </a:prstGeom>
          <a:noFill/>
        </p:spPr>
        <p:txBody>
          <a:bodyPr wrap="square" rtlCol="0">
            <a:spAutoFit/>
          </a:bodyPr>
          <a:lstStyle/>
          <a:p>
            <a:pPr algn="ctr"/>
            <a:r>
              <a:rPr lang="en-US" dirty="0"/>
              <a:t>Khai </a:t>
            </a:r>
            <a:r>
              <a:rPr lang="en-US" dirty="0" err="1"/>
              <a:t>báo</a:t>
            </a:r>
            <a:r>
              <a:rPr lang="en-US" dirty="0"/>
              <a:t> </a:t>
            </a:r>
            <a:r>
              <a:rPr lang="en-US" dirty="0" err="1"/>
              <a:t>dữ</a:t>
            </a:r>
            <a:r>
              <a:rPr lang="en-US" dirty="0"/>
              <a:t> </a:t>
            </a:r>
            <a:r>
              <a:rPr lang="en-US" dirty="0" err="1"/>
              <a:t>liệu</a:t>
            </a:r>
            <a:endParaRPr lang="en-US" dirty="0"/>
          </a:p>
        </p:txBody>
      </p:sp>
    </p:spTree>
    <p:extLst>
      <p:ext uri="{BB962C8B-B14F-4D97-AF65-F5344CB8AC3E}">
        <p14:creationId xmlns:p14="http://schemas.microsoft.com/office/powerpoint/2010/main" val="640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E48DC-D659-CD41-5508-EFABCAEB3DB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101BD10-2B1B-5E2C-9CF2-6BED75ABECFF}"/>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6</a:t>
            </a:fld>
            <a:endParaRPr lang="en-US"/>
          </a:p>
        </p:txBody>
      </p:sp>
      <p:sp>
        <p:nvSpPr>
          <p:cNvPr id="2" name="Title 1">
            <a:extLst>
              <a:ext uri="{FF2B5EF4-FFF2-40B4-BE49-F238E27FC236}">
                <a16:creationId xmlns:a16="http://schemas.microsoft.com/office/drawing/2014/main" id="{38CB925F-28EA-1C66-7975-046ED09685B1}"/>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B57BC088-F432-395F-6252-AB90FBE0D017}"/>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1. </a:t>
            </a:r>
            <a:r>
              <a:rPr lang="en-US" sz="2600" dirty="0" err="1"/>
              <a:t>Dữ</a:t>
            </a:r>
            <a:r>
              <a:rPr lang="en-US" sz="2600" dirty="0"/>
              <a:t> </a:t>
            </a:r>
            <a:r>
              <a:rPr lang="en-US" sz="2600" dirty="0" err="1"/>
              <a:t>liệu</a:t>
            </a:r>
            <a:endParaRPr lang="en-US" sz="2600" dirty="0"/>
          </a:p>
        </p:txBody>
      </p:sp>
      <p:sp>
        <p:nvSpPr>
          <p:cNvPr id="4" name="Picture Placeholder 3">
            <a:extLst>
              <a:ext uri="{FF2B5EF4-FFF2-40B4-BE49-F238E27FC236}">
                <a16:creationId xmlns:a16="http://schemas.microsoft.com/office/drawing/2014/main" id="{39C37BDC-ED66-9A61-F583-DAB998BA553C}"/>
              </a:ext>
            </a:extLst>
          </p:cNvPr>
          <p:cNvSpPr>
            <a:spLocks noGrp="1"/>
          </p:cNvSpPr>
          <p:nvPr>
            <p:ph type="pic" sz="quarter" idx="4294967295"/>
          </p:nvPr>
        </p:nvSpPr>
        <p:spPr>
          <a:xfrm>
            <a:off x="254053" y="1406769"/>
            <a:ext cx="4038030" cy="4656137"/>
          </a:xfrm>
          <a:prstGeom prst="rect">
            <a:avLst/>
          </a:prstGeom>
        </p:spPr>
        <p:txBody>
          <a:bodyPr/>
          <a:lstStyle/>
          <a:p>
            <a:pPr marL="0" indent="0">
              <a:buNone/>
            </a:pPr>
            <a:r>
              <a:rPr lang="en-US" sz="2400" dirty="0" err="1"/>
              <a:t>Bảng</a:t>
            </a:r>
            <a:r>
              <a:rPr lang="en-US" sz="2400" dirty="0"/>
              <a:t> </a:t>
            </a:r>
            <a:r>
              <a:rPr lang="en-US" sz="2400" dirty="0" err="1"/>
              <a:t>băm</a:t>
            </a:r>
            <a:r>
              <a:rPr lang="en-US" sz="2400" dirty="0"/>
              <a:t>:</a:t>
            </a:r>
          </a:p>
          <a:p>
            <a:r>
              <a:rPr lang="en-US" sz="2400" dirty="0" err="1"/>
              <a:t>Tăng</a:t>
            </a:r>
            <a:r>
              <a:rPr lang="en-US" sz="2400" dirty="0"/>
              <a:t> </a:t>
            </a:r>
            <a:r>
              <a:rPr lang="en-US" sz="2400" dirty="0" err="1"/>
              <a:t>hiệu</a:t>
            </a:r>
            <a:r>
              <a:rPr lang="en-US" sz="2400" dirty="0"/>
              <a:t> </a:t>
            </a:r>
            <a:r>
              <a:rPr lang="en-US" sz="2400" dirty="0" err="1"/>
              <a:t>quả</a:t>
            </a:r>
            <a:r>
              <a:rPr lang="en-US" sz="2400" dirty="0"/>
              <a:t> </a:t>
            </a:r>
            <a:r>
              <a:rPr lang="en-US" sz="2400" dirty="0" err="1"/>
              <a:t>tìm</a:t>
            </a:r>
            <a:r>
              <a:rPr lang="en-US" sz="2400" dirty="0"/>
              <a:t> </a:t>
            </a:r>
            <a:r>
              <a:rPr lang="en-US" sz="2400" dirty="0" err="1"/>
              <a:t>kiếm</a:t>
            </a:r>
            <a:r>
              <a:rPr lang="en-US" sz="2400" dirty="0"/>
              <a:t> </a:t>
            </a:r>
            <a:r>
              <a:rPr lang="en-US" sz="2400" dirty="0" err="1"/>
              <a:t>và</a:t>
            </a:r>
            <a:r>
              <a:rPr lang="en-US" sz="2400" dirty="0"/>
              <a:t> </a:t>
            </a:r>
            <a:r>
              <a:rPr lang="en-US" sz="2400" dirty="0" err="1"/>
              <a:t>truy</a:t>
            </a:r>
            <a:r>
              <a:rPr lang="en-US" sz="2400" dirty="0"/>
              <a:t> </a:t>
            </a:r>
            <a:r>
              <a:rPr lang="en-US" sz="2400" dirty="0" err="1"/>
              <a:t>xuất</a:t>
            </a:r>
            <a:endParaRPr lang="en-US" sz="2400" dirty="0"/>
          </a:p>
          <a:p>
            <a:r>
              <a:rPr lang="en-US" sz="2400" dirty="0" err="1"/>
              <a:t>Thời</a:t>
            </a:r>
            <a:r>
              <a:rPr lang="en-US" sz="2400" dirty="0"/>
              <a:t> </a:t>
            </a:r>
            <a:r>
              <a:rPr lang="en-US" sz="2400" dirty="0" err="1"/>
              <a:t>gian</a:t>
            </a:r>
            <a:r>
              <a:rPr lang="en-US" sz="2400" dirty="0"/>
              <a:t> </a:t>
            </a:r>
            <a:r>
              <a:rPr lang="en-US" sz="2400" dirty="0" err="1"/>
              <a:t>tìm</a:t>
            </a:r>
            <a:r>
              <a:rPr lang="en-US" sz="2400" dirty="0"/>
              <a:t> </a:t>
            </a:r>
            <a:r>
              <a:rPr lang="en-US" sz="2400" dirty="0" err="1"/>
              <a:t>kiếm</a:t>
            </a:r>
            <a:r>
              <a:rPr lang="en-US" sz="2400" dirty="0"/>
              <a:t> </a:t>
            </a:r>
            <a:r>
              <a:rPr lang="en-US" sz="2400" dirty="0" err="1"/>
              <a:t>trung</a:t>
            </a:r>
            <a:r>
              <a:rPr lang="en-US" sz="2400" dirty="0"/>
              <a:t> </a:t>
            </a:r>
            <a:r>
              <a:rPr lang="en-US" sz="2400" dirty="0" err="1"/>
              <a:t>bình</a:t>
            </a:r>
            <a:r>
              <a:rPr lang="en-US" sz="2400" dirty="0"/>
              <a:t> O(1)</a:t>
            </a:r>
          </a:p>
          <a:p>
            <a:r>
              <a:rPr lang="en-US" sz="2400" dirty="0" err="1"/>
              <a:t>Bảng</a:t>
            </a:r>
            <a:r>
              <a:rPr lang="en-US" sz="2400" dirty="0"/>
              <a:t> </a:t>
            </a:r>
            <a:r>
              <a:rPr lang="en-US" sz="2400" dirty="0" err="1"/>
              <a:t>băm</a:t>
            </a:r>
            <a:r>
              <a:rPr lang="en-US" sz="2400" dirty="0"/>
              <a:t> </a:t>
            </a:r>
            <a:r>
              <a:rPr lang="en-US" sz="2400" dirty="0" err="1"/>
              <a:t>chứa</a:t>
            </a:r>
            <a:r>
              <a:rPr lang="en-US" sz="2400" dirty="0"/>
              <a:t> </a:t>
            </a:r>
            <a:r>
              <a:rPr lang="en-US" sz="2400" dirty="0" err="1"/>
              <a:t>tối</a:t>
            </a:r>
            <a:r>
              <a:rPr lang="en-US" sz="2400" dirty="0"/>
              <a:t> </a:t>
            </a:r>
            <a:r>
              <a:rPr lang="en-US" sz="2400" dirty="0" err="1"/>
              <a:t>đa</a:t>
            </a:r>
            <a:r>
              <a:rPr lang="en-US" sz="2400" dirty="0"/>
              <a:t> 10000 </a:t>
            </a:r>
            <a:r>
              <a:rPr lang="en-US" sz="2400" dirty="0" err="1"/>
              <a:t>phần</a:t>
            </a:r>
            <a:r>
              <a:rPr lang="en-US" sz="2400" dirty="0"/>
              <a:t> </a:t>
            </a:r>
            <a:r>
              <a:rPr lang="en-US" sz="2400" dirty="0" err="1"/>
              <a:t>tử</a:t>
            </a:r>
            <a:endParaRPr lang="en-US" sz="2400" dirty="0"/>
          </a:p>
        </p:txBody>
      </p:sp>
      <p:sp>
        <p:nvSpPr>
          <p:cNvPr id="11" name="TextBox 10">
            <a:extLst>
              <a:ext uri="{FF2B5EF4-FFF2-40B4-BE49-F238E27FC236}">
                <a16:creationId xmlns:a16="http://schemas.microsoft.com/office/drawing/2014/main" id="{7A3B9DD5-C368-E43F-D9C6-9A9FC86849CF}"/>
              </a:ext>
            </a:extLst>
          </p:cNvPr>
          <p:cNvSpPr txBox="1"/>
          <p:nvPr/>
        </p:nvSpPr>
        <p:spPr>
          <a:xfrm>
            <a:off x="5127948" y="4219591"/>
            <a:ext cx="3051110" cy="369332"/>
          </a:xfrm>
          <a:prstGeom prst="rect">
            <a:avLst/>
          </a:prstGeom>
          <a:noFill/>
        </p:spPr>
        <p:txBody>
          <a:bodyPr wrap="square" rtlCol="0">
            <a:spAutoFit/>
          </a:bodyPr>
          <a:lstStyle/>
          <a:p>
            <a:pPr algn="ctr"/>
            <a:r>
              <a:rPr lang="en-US" dirty="0"/>
              <a:t>Khai </a:t>
            </a:r>
            <a:r>
              <a:rPr lang="en-US" dirty="0" err="1"/>
              <a:t>báo</a:t>
            </a:r>
            <a:r>
              <a:rPr lang="en-US" dirty="0"/>
              <a:t> </a:t>
            </a:r>
            <a:r>
              <a:rPr lang="en-US" dirty="0" err="1"/>
              <a:t>bảng</a:t>
            </a:r>
            <a:r>
              <a:rPr lang="en-US" dirty="0"/>
              <a:t> </a:t>
            </a:r>
            <a:r>
              <a:rPr lang="en-US" dirty="0" err="1"/>
              <a:t>băm</a:t>
            </a:r>
            <a:endParaRPr lang="en-US" dirty="0"/>
          </a:p>
        </p:txBody>
      </p:sp>
      <p:pic>
        <p:nvPicPr>
          <p:cNvPr id="7" name="Picture 6">
            <a:extLst>
              <a:ext uri="{FF2B5EF4-FFF2-40B4-BE49-F238E27FC236}">
                <a16:creationId xmlns:a16="http://schemas.microsoft.com/office/drawing/2014/main" id="{F916ED0D-3F6B-667F-84DA-14CB56ACEFF7}"/>
              </a:ext>
            </a:extLst>
          </p:cNvPr>
          <p:cNvPicPr>
            <a:picLocks noChangeAspect="1"/>
          </p:cNvPicPr>
          <p:nvPr/>
        </p:nvPicPr>
        <p:blipFill>
          <a:blip r:embed="rId2"/>
          <a:stretch>
            <a:fillRect/>
          </a:stretch>
        </p:blipFill>
        <p:spPr>
          <a:xfrm>
            <a:off x="4572000" y="1655731"/>
            <a:ext cx="4163006" cy="2314898"/>
          </a:xfrm>
          <a:prstGeom prst="rect">
            <a:avLst/>
          </a:prstGeom>
        </p:spPr>
      </p:pic>
    </p:spTree>
    <p:extLst>
      <p:ext uri="{BB962C8B-B14F-4D97-AF65-F5344CB8AC3E}">
        <p14:creationId xmlns:p14="http://schemas.microsoft.com/office/powerpoint/2010/main" val="164242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B8AFA-B32E-84BA-8F89-C90073F7675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5A2BEC-0F2C-861A-7DE8-D6A6848E0716}"/>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7</a:t>
            </a:fld>
            <a:endParaRPr lang="en-US"/>
          </a:p>
        </p:txBody>
      </p:sp>
      <p:sp>
        <p:nvSpPr>
          <p:cNvPr id="2" name="Title 1">
            <a:extLst>
              <a:ext uri="{FF2B5EF4-FFF2-40B4-BE49-F238E27FC236}">
                <a16:creationId xmlns:a16="http://schemas.microsoft.com/office/drawing/2014/main" id="{8812E84E-4946-11AC-E7DC-830BE11B8AAD}"/>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E46F45A6-769F-BC31-86F9-1210DAA2A4DB}"/>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2. </a:t>
            </a:r>
            <a:r>
              <a:rPr lang="en-US" sz="2600" dirty="0" err="1"/>
              <a:t>Giải</a:t>
            </a:r>
            <a:r>
              <a:rPr lang="en-US" sz="2600" dirty="0"/>
              <a:t> </a:t>
            </a:r>
            <a:r>
              <a:rPr lang="en-US" sz="2600" dirty="0" err="1"/>
              <a:t>thuật</a:t>
            </a:r>
            <a:r>
              <a:rPr lang="en-US" sz="2600" dirty="0"/>
              <a:t> </a:t>
            </a:r>
            <a:r>
              <a:rPr lang="en-US" sz="2600" dirty="0" err="1"/>
              <a:t>và</a:t>
            </a:r>
            <a:r>
              <a:rPr lang="en-US" sz="2600" dirty="0"/>
              <a:t> </a:t>
            </a:r>
            <a:r>
              <a:rPr lang="en-US" sz="2600" dirty="0" err="1"/>
              <a:t>phương</a:t>
            </a:r>
            <a:r>
              <a:rPr lang="en-US" sz="2600" dirty="0"/>
              <a:t> </a:t>
            </a:r>
            <a:r>
              <a:rPr lang="en-US" sz="2600" dirty="0" err="1"/>
              <a:t>thức</a:t>
            </a:r>
            <a:endParaRPr lang="en-US" sz="2600" dirty="0"/>
          </a:p>
        </p:txBody>
      </p:sp>
      <p:sp>
        <p:nvSpPr>
          <p:cNvPr id="4" name="Picture Placeholder 3">
            <a:extLst>
              <a:ext uri="{FF2B5EF4-FFF2-40B4-BE49-F238E27FC236}">
                <a16:creationId xmlns:a16="http://schemas.microsoft.com/office/drawing/2014/main" id="{7D82BB51-43F3-98DB-5C29-61F13B62DBE1}"/>
              </a:ext>
            </a:extLst>
          </p:cNvPr>
          <p:cNvSpPr>
            <a:spLocks noGrp="1"/>
          </p:cNvSpPr>
          <p:nvPr>
            <p:ph type="pic" sz="quarter" idx="4294967295"/>
          </p:nvPr>
        </p:nvSpPr>
        <p:spPr>
          <a:xfrm>
            <a:off x="254052" y="1406769"/>
            <a:ext cx="8470070" cy="4656137"/>
          </a:xfrm>
          <a:prstGeom prst="rect">
            <a:avLst/>
          </a:prstGeom>
        </p:spPr>
        <p:txBody>
          <a:bodyPr/>
          <a:lstStyle/>
          <a:p>
            <a:pPr marL="0" indent="0">
              <a:buNone/>
            </a:pPr>
            <a:r>
              <a:rPr lang="en-US" dirty="0" err="1"/>
              <a:t>Một</a:t>
            </a:r>
            <a:r>
              <a:rPr lang="en-US" dirty="0"/>
              <a:t> </a:t>
            </a:r>
            <a:r>
              <a:rPr lang="en-US" dirty="0" err="1"/>
              <a:t>số</a:t>
            </a:r>
            <a:r>
              <a:rPr lang="en-US" dirty="0"/>
              <a:t> </a:t>
            </a:r>
            <a:r>
              <a:rPr lang="en-US" dirty="0" err="1"/>
              <a:t>phương</a:t>
            </a:r>
            <a:r>
              <a:rPr lang="en-US" dirty="0"/>
              <a:t> </a:t>
            </a:r>
            <a:r>
              <a:rPr lang="en-US" dirty="0" err="1"/>
              <a:t>thức</a:t>
            </a:r>
            <a:r>
              <a:rPr lang="en-US" dirty="0"/>
              <a:t> </a:t>
            </a:r>
            <a:r>
              <a:rPr lang="en-US" dirty="0" err="1"/>
              <a:t>chính</a:t>
            </a:r>
            <a:r>
              <a:rPr lang="en-US" dirty="0"/>
              <a:t>:</a:t>
            </a:r>
          </a:p>
          <a:p>
            <a:r>
              <a:rPr lang="en-US" dirty="0" err="1">
                <a:latin typeface="Calibri (Body)"/>
              </a:rPr>
              <a:t>Thêm</a:t>
            </a:r>
            <a:r>
              <a:rPr lang="en-US" dirty="0">
                <a:latin typeface="Calibri (Body)"/>
              </a:rPr>
              <a:t> </a:t>
            </a:r>
            <a:r>
              <a:rPr lang="en-US" dirty="0" err="1">
                <a:latin typeface="Calibri (Body)"/>
              </a:rPr>
              <a:t>thiết</a:t>
            </a:r>
            <a:r>
              <a:rPr lang="en-US" dirty="0">
                <a:latin typeface="Calibri (Body)"/>
              </a:rPr>
              <a:t> </a:t>
            </a:r>
            <a:r>
              <a:rPr lang="en-US" dirty="0" err="1">
                <a:latin typeface="Calibri (Body)"/>
              </a:rPr>
              <a:t>bị</a:t>
            </a:r>
            <a:r>
              <a:rPr lang="en-US" dirty="0">
                <a:latin typeface="Calibri (Body)"/>
              </a:rPr>
              <a:t>, </a:t>
            </a:r>
            <a:r>
              <a:rPr lang="en-US" dirty="0" err="1">
                <a:latin typeface="Calibri (Body)"/>
              </a:rPr>
              <a:t>xóa</a:t>
            </a:r>
            <a:r>
              <a:rPr lang="en-US" dirty="0">
                <a:latin typeface="Calibri (Body)"/>
              </a:rPr>
              <a:t> </a:t>
            </a:r>
            <a:r>
              <a:rPr lang="en-US" dirty="0" err="1">
                <a:latin typeface="Calibri (Body)"/>
              </a:rPr>
              <a:t>thiết</a:t>
            </a:r>
            <a:r>
              <a:rPr lang="en-US" dirty="0">
                <a:latin typeface="Calibri (Body)"/>
              </a:rPr>
              <a:t> </a:t>
            </a:r>
            <a:r>
              <a:rPr lang="en-US" dirty="0" err="1">
                <a:latin typeface="Calibri (Body)"/>
              </a:rPr>
              <a:t>bị</a:t>
            </a:r>
            <a:endParaRPr lang="en-US" dirty="0">
              <a:latin typeface="Calibri (Body)"/>
            </a:endParaRPr>
          </a:p>
          <a:p>
            <a:r>
              <a:rPr lang="en-US" dirty="0" err="1">
                <a:latin typeface="Calibri (Body)"/>
              </a:rPr>
              <a:t>Tìm</a:t>
            </a:r>
            <a:r>
              <a:rPr lang="en-US" dirty="0">
                <a:latin typeface="Calibri (Body)"/>
              </a:rPr>
              <a:t> </a:t>
            </a:r>
            <a:r>
              <a:rPr lang="en-US" dirty="0" err="1">
                <a:latin typeface="Calibri (Body)"/>
              </a:rPr>
              <a:t>kiếm</a:t>
            </a:r>
            <a:r>
              <a:rPr lang="en-US" dirty="0">
                <a:latin typeface="Calibri (Body)"/>
              </a:rPr>
              <a:t> </a:t>
            </a:r>
            <a:r>
              <a:rPr lang="en-US" dirty="0" err="1">
                <a:latin typeface="Calibri (Body)"/>
              </a:rPr>
              <a:t>thiết</a:t>
            </a:r>
            <a:r>
              <a:rPr lang="en-US" dirty="0">
                <a:latin typeface="Calibri (Body)"/>
              </a:rPr>
              <a:t> </a:t>
            </a:r>
            <a:r>
              <a:rPr lang="en-US" dirty="0" err="1">
                <a:latin typeface="Calibri (Body)"/>
              </a:rPr>
              <a:t>bị</a:t>
            </a:r>
            <a:r>
              <a:rPr lang="en-US" dirty="0">
                <a:latin typeface="Calibri (Body)"/>
              </a:rPr>
              <a:t> </a:t>
            </a:r>
          </a:p>
          <a:p>
            <a:r>
              <a:rPr lang="vi-VN" dirty="0">
                <a:latin typeface="Calibri (Body)"/>
              </a:rPr>
              <a:t>Chỉnh sửa</a:t>
            </a:r>
            <a:r>
              <a:rPr lang="en-US" dirty="0">
                <a:latin typeface="Calibri (Body)"/>
              </a:rPr>
              <a:t> </a:t>
            </a:r>
            <a:r>
              <a:rPr lang="en-US" dirty="0" err="1">
                <a:latin typeface="Calibri (Body)"/>
              </a:rPr>
              <a:t>thông</a:t>
            </a:r>
            <a:r>
              <a:rPr lang="en-US" dirty="0">
                <a:latin typeface="Calibri (Body)"/>
              </a:rPr>
              <a:t> tin </a:t>
            </a:r>
            <a:r>
              <a:rPr lang="en-US" dirty="0" err="1">
                <a:latin typeface="Calibri (Body)"/>
              </a:rPr>
              <a:t>thiết</a:t>
            </a:r>
            <a:r>
              <a:rPr lang="en-US" dirty="0">
                <a:latin typeface="Calibri (Body)"/>
              </a:rPr>
              <a:t> </a:t>
            </a:r>
            <a:r>
              <a:rPr lang="en-US" dirty="0" err="1">
                <a:latin typeface="Calibri (Body)"/>
              </a:rPr>
              <a:t>bị</a:t>
            </a:r>
            <a:endParaRPr lang="en-US" dirty="0">
              <a:latin typeface="Calibri (Body)"/>
            </a:endParaRPr>
          </a:p>
          <a:p>
            <a:r>
              <a:rPr lang="en-US" dirty="0" err="1">
                <a:latin typeface="Calibri (Body)"/>
              </a:rPr>
              <a:t>Hiển</a:t>
            </a:r>
            <a:r>
              <a:rPr lang="en-US" dirty="0">
                <a:latin typeface="Calibri (Body)"/>
              </a:rPr>
              <a:t> </a:t>
            </a:r>
            <a:r>
              <a:rPr lang="en-US" dirty="0" err="1">
                <a:latin typeface="Calibri (Body)"/>
              </a:rPr>
              <a:t>thị</a:t>
            </a:r>
            <a:r>
              <a:rPr lang="en-US" dirty="0">
                <a:latin typeface="Calibri (Body)"/>
              </a:rPr>
              <a:t> </a:t>
            </a:r>
            <a:r>
              <a:rPr lang="en-US" dirty="0" err="1">
                <a:latin typeface="Calibri (Body)"/>
              </a:rPr>
              <a:t>và</a:t>
            </a:r>
            <a:r>
              <a:rPr lang="en-US" dirty="0">
                <a:latin typeface="Calibri (Body)"/>
              </a:rPr>
              <a:t> </a:t>
            </a:r>
            <a:r>
              <a:rPr lang="en-US" dirty="0" err="1">
                <a:latin typeface="Calibri (Body)"/>
              </a:rPr>
              <a:t>lưu</a:t>
            </a:r>
            <a:r>
              <a:rPr lang="en-US" dirty="0">
                <a:latin typeface="Calibri (Body)"/>
              </a:rPr>
              <a:t>, </a:t>
            </a:r>
            <a:r>
              <a:rPr lang="en-US" dirty="0" err="1">
                <a:latin typeface="Calibri (Body)"/>
              </a:rPr>
              <a:t>đọc</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từ</a:t>
            </a:r>
            <a:r>
              <a:rPr lang="en-US" dirty="0">
                <a:latin typeface="Calibri (Body)"/>
              </a:rPr>
              <a:t> file text</a:t>
            </a:r>
            <a:endParaRPr lang="vi-VN" dirty="0">
              <a:latin typeface="Calibri (Body)"/>
            </a:endParaRPr>
          </a:p>
          <a:p>
            <a:pPr marL="0" indent="0">
              <a:buNone/>
            </a:pPr>
            <a:endParaRPr lang="en-US" dirty="0">
              <a:latin typeface="Calibri (Body)"/>
            </a:endParaRPr>
          </a:p>
        </p:txBody>
      </p:sp>
    </p:spTree>
    <p:extLst>
      <p:ext uri="{BB962C8B-B14F-4D97-AF65-F5344CB8AC3E}">
        <p14:creationId xmlns:p14="http://schemas.microsoft.com/office/powerpoint/2010/main" val="225240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13B26-4AF5-2524-D966-BD8CC614C3A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A30B21-F418-5EEF-8BA8-5204BBA20A6A}"/>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8</a:t>
            </a:fld>
            <a:endParaRPr lang="en-US"/>
          </a:p>
        </p:txBody>
      </p:sp>
      <p:sp>
        <p:nvSpPr>
          <p:cNvPr id="2" name="Title 1">
            <a:extLst>
              <a:ext uri="{FF2B5EF4-FFF2-40B4-BE49-F238E27FC236}">
                <a16:creationId xmlns:a16="http://schemas.microsoft.com/office/drawing/2014/main" id="{11422AAD-7185-7E85-2B78-289799AEBEBA}"/>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1CBE9D2B-E223-F2A3-4618-67BF000A4BF2}"/>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2. </a:t>
            </a:r>
            <a:r>
              <a:rPr lang="en-US" sz="2600" dirty="0" err="1"/>
              <a:t>Giải</a:t>
            </a:r>
            <a:r>
              <a:rPr lang="en-US" sz="2600" dirty="0"/>
              <a:t> </a:t>
            </a:r>
            <a:r>
              <a:rPr lang="en-US" sz="2600" dirty="0" err="1"/>
              <a:t>thuật</a:t>
            </a:r>
            <a:r>
              <a:rPr lang="en-US" sz="2600" dirty="0"/>
              <a:t> </a:t>
            </a:r>
            <a:r>
              <a:rPr lang="en-US" sz="2600" dirty="0" err="1"/>
              <a:t>và</a:t>
            </a:r>
            <a:r>
              <a:rPr lang="en-US" sz="2600" dirty="0"/>
              <a:t> </a:t>
            </a:r>
            <a:r>
              <a:rPr lang="en-US" sz="2600" dirty="0" err="1"/>
              <a:t>phương</a:t>
            </a:r>
            <a:r>
              <a:rPr lang="en-US" sz="2600" dirty="0"/>
              <a:t> </a:t>
            </a:r>
            <a:r>
              <a:rPr lang="en-US" sz="2600" dirty="0" err="1"/>
              <a:t>thức</a:t>
            </a:r>
            <a:endParaRPr lang="en-US" sz="2600" dirty="0"/>
          </a:p>
        </p:txBody>
      </p:sp>
      <p:sp>
        <p:nvSpPr>
          <p:cNvPr id="4" name="Picture Placeholder 3">
            <a:extLst>
              <a:ext uri="{FF2B5EF4-FFF2-40B4-BE49-F238E27FC236}">
                <a16:creationId xmlns:a16="http://schemas.microsoft.com/office/drawing/2014/main" id="{01326A77-B333-69DC-0006-631723E9904E}"/>
              </a:ext>
            </a:extLst>
          </p:cNvPr>
          <p:cNvSpPr>
            <a:spLocks noGrp="1"/>
          </p:cNvSpPr>
          <p:nvPr>
            <p:ph type="pic" sz="quarter" idx="4294967295"/>
          </p:nvPr>
        </p:nvSpPr>
        <p:spPr>
          <a:xfrm>
            <a:off x="254052" y="1406769"/>
            <a:ext cx="3692797" cy="4656137"/>
          </a:xfrm>
          <a:prstGeom prst="rect">
            <a:avLst/>
          </a:prstGeom>
        </p:spPr>
        <p:txBody>
          <a:bodyPr/>
          <a:lstStyle/>
          <a:p>
            <a:pPr marL="0" indent="0">
              <a:buNone/>
            </a:pPr>
            <a:r>
              <a:rPr lang="en-US" sz="2400" dirty="0" err="1"/>
              <a:t>Thêm</a:t>
            </a:r>
            <a:r>
              <a:rPr lang="en-US" sz="2400" dirty="0"/>
              <a:t> </a:t>
            </a:r>
            <a:r>
              <a:rPr lang="en-US" sz="2400" dirty="0" err="1"/>
              <a:t>thiết</a:t>
            </a:r>
            <a:r>
              <a:rPr lang="en-US" sz="2400" dirty="0"/>
              <a:t> </a:t>
            </a:r>
            <a:r>
              <a:rPr lang="en-US" sz="2400" dirty="0" err="1"/>
              <a:t>bị</a:t>
            </a:r>
            <a:r>
              <a:rPr lang="en-US" sz="2400" dirty="0"/>
              <a:t>:</a:t>
            </a:r>
          </a:p>
          <a:p>
            <a:r>
              <a:rPr lang="en-US" sz="2400" dirty="0" err="1"/>
              <a:t>Thêm</a:t>
            </a:r>
            <a:r>
              <a:rPr lang="en-US" sz="2400" dirty="0"/>
              <a:t> </a:t>
            </a:r>
            <a:r>
              <a:rPr lang="en-US" sz="2400" dirty="0" err="1"/>
              <a:t>tên</a:t>
            </a:r>
            <a:r>
              <a:rPr lang="en-US" sz="2400" dirty="0"/>
              <a:t>,</a:t>
            </a:r>
            <a:r>
              <a:rPr lang="vi-VN" sz="2400" dirty="0"/>
              <a:t> </a:t>
            </a:r>
            <a:r>
              <a:rPr lang="vi-VN" sz="2400" dirty="0">
                <a:latin typeface="Calibri (Body)"/>
              </a:rPr>
              <a:t>hạng mục, mã số, giá trị và số dự án đã được sử dụng</a:t>
            </a:r>
            <a:r>
              <a:rPr lang="en-US" sz="2400" dirty="0"/>
              <a:t>  </a:t>
            </a:r>
            <a:r>
              <a:rPr lang="en-US" sz="2400" dirty="0" err="1"/>
              <a:t>của</a:t>
            </a:r>
            <a:r>
              <a:rPr lang="en-US" sz="2400" dirty="0"/>
              <a:t> </a:t>
            </a:r>
            <a:r>
              <a:rPr lang="en-US" sz="2400" dirty="0" err="1"/>
              <a:t>thiết</a:t>
            </a:r>
            <a:r>
              <a:rPr lang="en-US" sz="2400" dirty="0"/>
              <a:t> </a:t>
            </a:r>
            <a:r>
              <a:rPr lang="vi-VN" sz="2400" dirty="0"/>
              <a:t>bị.</a:t>
            </a:r>
            <a:endParaRPr lang="en-US" sz="2400" dirty="0"/>
          </a:p>
          <a:p>
            <a:pPr marL="0" indent="0">
              <a:buNone/>
            </a:pPr>
            <a:r>
              <a:rPr lang="en-US" sz="2400" dirty="0" err="1"/>
              <a:t>Xóa</a:t>
            </a:r>
            <a:r>
              <a:rPr lang="en-US" sz="2400" dirty="0"/>
              <a:t> </a:t>
            </a:r>
            <a:r>
              <a:rPr lang="en-US" sz="2400" dirty="0" err="1"/>
              <a:t>thiết</a:t>
            </a:r>
            <a:r>
              <a:rPr lang="en-US" sz="2400" dirty="0"/>
              <a:t> </a:t>
            </a:r>
            <a:r>
              <a:rPr lang="en-US" sz="2400" dirty="0" err="1"/>
              <a:t>bị</a:t>
            </a:r>
            <a:r>
              <a:rPr lang="en-US" sz="2400" dirty="0"/>
              <a:t>:</a:t>
            </a:r>
          </a:p>
          <a:p>
            <a:r>
              <a:rPr lang="en-US" sz="2400" dirty="0" err="1">
                <a:latin typeface="Calibri (Body)"/>
              </a:rPr>
              <a:t>Tìm</a:t>
            </a:r>
            <a:r>
              <a:rPr lang="en-US" sz="2400" dirty="0">
                <a:latin typeface="Calibri (Body)"/>
              </a:rPr>
              <a:t> </a:t>
            </a:r>
            <a:r>
              <a:rPr lang="en-US" sz="2400" dirty="0" err="1">
                <a:latin typeface="Calibri (Body)"/>
              </a:rPr>
              <a:t>kiếm</a:t>
            </a:r>
            <a:r>
              <a:rPr lang="en-US" sz="2400" dirty="0">
                <a:latin typeface="Calibri (Body)"/>
              </a:rPr>
              <a:t> </a:t>
            </a:r>
            <a:r>
              <a:rPr lang="en-US" sz="2400" dirty="0" err="1">
                <a:latin typeface="Calibri (Body)"/>
              </a:rPr>
              <a:t>thiết</a:t>
            </a:r>
            <a:r>
              <a:rPr lang="en-US" sz="2400" dirty="0">
                <a:latin typeface="Calibri (Body)"/>
              </a:rPr>
              <a:t> </a:t>
            </a:r>
            <a:r>
              <a:rPr lang="en-US" sz="2400" dirty="0" err="1">
                <a:latin typeface="Calibri (Body)"/>
              </a:rPr>
              <a:t>bị</a:t>
            </a:r>
            <a:r>
              <a:rPr lang="en-US" sz="2400" dirty="0">
                <a:latin typeface="Calibri (Body)"/>
              </a:rPr>
              <a:t> </a:t>
            </a:r>
            <a:r>
              <a:rPr lang="en-US" sz="2400" dirty="0" err="1">
                <a:latin typeface="Calibri (Body)"/>
              </a:rPr>
              <a:t>dựa</a:t>
            </a:r>
            <a:r>
              <a:rPr lang="en-US" sz="2400" dirty="0">
                <a:latin typeface="Calibri (Body)"/>
              </a:rPr>
              <a:t> </a:t>
            </a:r>
            <a:r>
              <a:rPr lang="en-US" sz="2400" dirty="0" err="1">
                <a:latin typeface="Calibri (Body)"/>
              </a:rPr>
              <a:t>trên</a:t>
            </a:r>
            <a:r>
              <a:rPr lang="en-US" sz="2400" dirty="0">
                <a:latin typeface="Calibri (Body)"/>
              </a:rPr>
              <a:t> </a:t>
            </a:r>
            <a:r>
              <a:rPr lang="en-US" sz="2400" dirty="0" err="1">
                <a:latin typeface="Calibri (Body)"/>
              </a:rPr>
              <a:t>mã</a:t>
            </a:r>
            <a:r>
              <a:rPr lang="en-US" sz="2400" dirty="0">
                <a:latin typeface="Calibri (Body)"/>
              </a:rPr>
              <a:t> </a:t>
            </a:r>
            <a:r>
              <a:rPr lang="vi-VN" sz="2400" dirty="0">
                <a:latin typeface="Calibri (Body)"/>
              </a:rPr>
              <a:t>số.</a:t>
            </a:r>
            <a:endParaRPr lang="en-US" sz="2400" dirty="0">
              <a:latin typeface="Calibri (Body)"/>
            </a:endParaRPr>
          </a:p>
          <a:p>
            <a:r>
              <a:rPr lang="en-US" sz="2400" dirty="0" err="1">
                <a:latin typeface="Calibri (Body)"/>
              </a:rPr>
              <a:t>Xóa</a:t>
            </a:r>
            <a:r>
              <a:rPr lang="en-US" sz="2400" dirty="0">
                <a:latin typeface="Calibri (Body)"/>
              </a:rPr>
              <a:t> </a:t>
            </a:r>
            <a:r>
              <a:rPr lang="vi-VN" sz="2400" dirty="0">
                <a:latin typeface="Calibri (Body)"/>
              </a:rPr>
              <a:t>thiết bị</a:t>
            </a:r>
            <a:r>
              <a:rPr lang="en-US" sz="2400" dirty="0">
                <a:latin typeface="Calibri (Body)"/>
              </a:rPr>
              <a:t> </a:t>
            </a:r>
            <a:r>
              <a:rPr lang="en-US" sz="2400" dirty="0" err="1">
                <a:latin typeface="Calibri (Body)"/>
              </a:rPr>
              <a:t>đó</a:t>
            </a:r>
            <a:r>
              <a:rPr lang="en-US" sz="2400" dirty="0">
                <a:latin typeface="Calibri (Body)"/>
              </a:rPr>
              <a:t> </a:t>
            </a:r>
            <a:r>
              <a:rPr lang="en-US" sz="2400" dirty="0" err="1">
                <a:latin typeface="Calibri (Body)"/>
              </a:rPr>
              <a:t>khỏi</a:t>
            </a:r>
            <a:r>
              <a:rPr lang="en-US" sz="2400" dirty="0">
                <a:latin typeface="Calibri (Body)"/>
              </a:rPr>
              <a:t> </a:t>
            </a:r>
            <a:r>
              <a:rPr lang="en-US" sz="2400" dirty="0" err="1">
                <a:latin typeface="Calibri (Body)"/>
              </a:rPr>
              <a:t>danh</a:t>
            </a:r>
            <a:r>
              <a:rPr lang="en-US" sz="2400" dirty="0">
                <a:latin typeface="Calibri (Body)"/>
              </a:rPr>
              <a:t> </a:t>
            </a:r>
            <a:r>
              <a:rPr lang="en-US" sz="2400" dirty="0" err="1">
                <a:latin typeface="Calibri (Body)"/>
              </a:rPr>
              <a:t>sách</a:t>
            </a:r>
            <a:r>
              <a:rPr lang="en-US" sz="2400" dirty="0">
                <a:latin typeface="Calibri (Body)"/>
              </a:rPr>
              <a:t> </a:t>
            </a:r>
            <a:r>
              <a:rPr lang="en-US" sz="2400" dirty="0" err="1">
                <a:latin typeface="Calibri (Body)"/>
              </a:rPr>
              <a:t>liên</a:t>
            </a:r>
            <a:r>
              <a:rPr lang="en-US" sz="2400" dirty="0">
                <a:latin typeface="Calibri (Body)"/>
              </a:rPr>
              <a:t> </a:t>
            </a:r>
            <a:r>
              <a:rPr lang="vi-VN" sz="2400" dirty="0">
                <a:latin typeface="Calibri (Body)"/>
              </a:rPr>
              <a:t>kết.</a:t>
            </a:r>
            <a:endParaRPr lang="en-US" sz="2400" dirty="0">
              <a:latin typeface="Calibri (Body)"/>
            </a:endParaRPr>
          </a:p>
          <a:p>
            <a:pPr marL="0" indent="0">
              <a:buNone/>
            </a:pPr>
            <a:endParaRPr lang="en-US" dirty="0">
              <a:latin typeface="Calibri (Body)"/>
            </a:endParaRPr>
          </a:p>
        </p:txBody>
      </p:sp>
      <p:pic>
        <p:nvPicPr>
          <p:cNvPr id="7" name="Picture 6" descr="A computer screen shot of a program code&#10;&#10;Description automatically generated">
            <a:extLst>
              <a:ext uri="{FF2B5EF4-FFF2-40B4-BE49-F238E27FC236}">
                <a16:creationId xmlns:a16="http://schemas.microsoft.com/office/drawing/2014/main" id="{9322DC46-924C-2631-B04D-EAE3F08AE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568" y="1181023"/>
            <a:ext cx="4304717" cy="5107628"/>
          </a:xfrm>
          <a:prstGeom prst="rect">
            <a:avLst/>
          </a:prstGeom>
        </p:spPr>
      </p:pic>
    </p:spTree>
    <p:extLst>
      <p:ext uri="{BB962C8B-B14F-4D97-AF65-F5344CB8AC3E}">
        <p14:creationId xmlns:p14="http://schemas.microsoft.com/office/powerpoint/2010/main" val="79202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C46C4-0F62-BE14-95B2-2E1FDE73FCA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36C4E5-B3BE-9CE5-CAA3-0861353549FB}"/>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9</a:t>
            </a:fld>
            <a:endParaRPr lang="en-US"/>
          </a:p>
        </p:txBody>
      </p:sp>
      <p:sp>
        <p:nvSpPr>
          <p:cNvPr id="2" name="Title 1">
            <a:extLst>
              <a:ext uri="{FF2B5EF4-FFF2-40B4-BE49-F238E27FC236}">
                <a16:creationId xmlns:a16="http://schemas.microsoft.com/office/drawing/2014/main" id="{E7EC1AB0-5C93-70A7-75DB-16E40D28864D}"/>
              </a:ext>
            </a:extLst>
          </p:cNvPr>
          <p:cNvSpPr>
            <a:spLocks noGrp="1"/>
          </p:cNvSpPr>
          <p:nvPr>
            <p:ph type="title"/>
          </p:nvPr>
        </p:nvSpPr>
        <p:spPr>
          <a:xfrm>
            <a:off x="254052" y="112543"/>
            <a:ext cx="8635896" cy="436098"/>
          </a:xfrm>
          <a:prstGeom prst="rect">
            <a:avLst/>
          </a:prstGeom>
        </p:spPr>
        <p:txBody>
          <a:bodyPr/>
          <a:lstStyle/>
          <a:p>
            <a:r>
              <a:rPr lang="en-US" dirty="0"/>
              <a:t>I.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endParaRPr lang="en-US" dirty="0"/>
          </a:p>
        </p:txBody>
      </p:sp>
      <p:sp>
        <p:nvSpPr>
          <p:cNvPr id="3" name="Chart Placeholder 2">
            <a:extLst>
              <a:ext uri="{FF2B5EF4-FFF2-40B4-BE49-F238E27FC236}">
                <a16:creationId xmlns:a16="http://schemas.microsoft.com/office/drawing/2014/main" id="{8C5D9811-A668-12F9-08C0-387A6D719BBE}"/>
              </a:ext>
            </a:extLst>
          </p:cNvPr>
          <p:cNvSpPr>
            <a:spLocks noGrp="1"/>
          </p:cNvSpPr>
          <p:nvPr>
            <p:ph type="chart" sz="quarter" idx="4294967295"/>
          </p:nvPr>
        </p:nvSpPr>
        <p:spPr>
          <a:xfrm>
            <a:off x="406271" y="759656"/>
            <a:ext cx="4324350" cy="332026"/>
          </a:xfrm>
          <a:prstGeom prst="rect">
            <a:avLst/>
          </a:prstGeom>
        </p:spPr>
        <p:txBody>
          <a:bodyPr/>
          <a:lstStyle/>
          <a:p>
            <a:pPr marL="0" indent="0">
              <a:buNone/>
            </a:pPr>
            <a:r>
              <a:rPr lang="en-US" sz="2600" dirty="0"/>
              <a:t>2. </a:t>
            </a:r>
            <a:r>
              <a:rPr lang="en-US" sz="2600" dirty="0" err="1"/>
              <a:t>Giải</a:t>
            </a:r>
            <a:r>
              <a:rPr lang="en-US" sz="2600" dirty="0"/>
              <a:t> </a:t>
            </a:r>
            <a:r>
              <a:rPr lang="en-US" sz="2600" dirty="0" err="1"/>
              <a:t>thuật</a:t>
            </a:r>
            <a:r>
              <a:rPr lang="en-US" sz="2600" dirty="0"/>
              <a:t> </a:t>
            </a:r>
            <a:r>
              <a:rPr lang="en-US" sz="2600" dirty="0" err="1"/>
              <a:t>và</a:t>
            </a:r>
            <a:r>
              <a:rPr lang="en-US" sz="2600" dirty="0"/>
              <a:t> </a:t>
            </a:r>
            <a:r>
              <a:rPr lang="en-US" sz="2600" dirty="0" err="1"/>
              <a:t>phương</a:t>
            </a:r>
            <a:r>
              <a:rPr lang="en-US" sz="2600" dirty="0"/>
              <a:t> </a:t>
            </a:r>
            <a:r>
              <a:rPr lang="en-US" sz="2600" dirty="0" err="1"/>
              <a:t>thức</a:t>
            </a:r>
            <a:endParaRPr lang="en-US" sz="2600" dirty="0"/>
          </a:p>
        </p:txBody>
      </p:sp>
      <p:sp>
        <p:nvSpPr>
          <p:cNvPr id="4" name="Picture Placeholder 3">
            <a:extLst>
              <a:ext uri="{FF2B5EF4-FFF2-40B4-BE49-F238E27FC236}">
                <a16:creationId xmlns:a16="http://schemas.microsoft.com/office/drawing/2014/main" id="{242D0B2B-1EF2-8909-2DD8-86D0F0FD1148}"/>
              </a:ext>
            </a:extLst>
          </p:cNvPr>
          <p:cNvSpPr>
            <a:spLocks noGrp="1"/>
          </p:cNvSpPr>
          <p:nvPr>
            <p:ph type="pic" sz="quarter" idx="4294967295"/>
          </p:nvPr>
        </p:nvSpPr>
        <p:spPr>
          <a:xfrm>
            <a:off x="254052" y="1406769"/>
            <a:ext cx="3608821" cy="4656137"/>
          </a:xfrm>
          <a:prstGeom prst="rect">
            <a:avLst/>
          </a:prstGeom>
        </p:spPr>
        <p:txBody>
          <a:bodyPr/>
          <a:lstStyle/>
          <a:p>
            <a:pPr marL="0" indent="0">
              <a:buNone/>
            </a:pPr>
            <a:r>
              <a:rPr lang="en-US" sz="2400" dirty="0" err="1"/>
              <a:t>Tìm</a:t>
            </a:r>
            <a:r>
              <a:rPr lang="en-US" sz="2400" dirty="0"/>
              <a:t> </a:t>
            </a:r>
            <a:r>
              <a:rPr lang="en-US" sz="2400" dirty="0" err="1"/>
              <a:t>kiếm</a:t>
            </a:r>
            <a:r>
              <a:rPr lang="en-US" sz="2400" dirty="0"/>
              <a:t> </a:t>
            </a:r>
            <a:r>
              <a:rPr lang="en-US" sz="2400" dirty="0" err="1"/>
              <a:t>thiết</a:t>
            </a:r>
            <a:r>
              <a:rPr lang="en-US" sz="2400" dirty="0"/>
              <a:t> </a:t>
            </a:r>
            <a:r>
              <a:rPr lang="en-US" sz="2400" dirty="0" err="1"/>
              <a:t>bị</a:t>
            </a:r>
            <a:r>
              <a:rPr lang="en-US" sz="2400" dirty="0"/>
              <a:t>:</a:t>
            </a:r>
          </a:p>
          <a:p>
            <a:r>
              <a:rPr lang="en-US" sz="2400" dirty="0" err="1"/>
              <a:t>Tìm</a:t>
            </a:r>
            <a:r>
              <a:rPr lang="en-US" sz="2400" dirty="0"/>
              <a:t> </a:t>
            </a:r>
            <a:r>
              <a:rPr lang="en-US" sz="2400" dirty="0" err="1"/>
              <a:t>kiếm</a:t>
            </a:r>
            <a:r>
              <a:rPr lang="en-US" sz="2400" dirty="0"/>
              <a:t> </a:t>
            </a:r>
            <a:r>
              <a:rPr lang="en-US" sz="2400" dirty="0" err="1"/>
              <a:t>thiết</a:t>
            </a:r>
            <a:r>
              <a:rPr lang="en-US" sz="2400" dirty="0"/>
              <a:t> </a:t>
            </a:r>
            <a:r>
              <a:rPr lang="en-US" sz="2400" dirty="0" err="1"/>
              <a:t>bị</a:t>
            </a:r>
            <a:r>
              <a:rPr lang="en-US" sz="2400" dirty="0"/>
              <a:t> </a:t>
            </a:r>
            <a:r>
              <a:rPr lang="en-US" sz="2400" dirty="0" err="1"/>
              <a:t>bằng</a:t>
            </a:r>
            <a:r>
              <a:rPr lang="en-US" sz="2400" dirty="0"/>
              <a:t> </a:t>
            </a:r>
            <a:r>
              <a:rPr lang="en-US" sz="2400" dirty="0" err="1"/>
              <a:t>mã</a:t>
            </a:r>
            <a:r>
              <a:rPr lang="en-US" sz="2400" dirty="0"/>
              <a:t> </a:t>
            </a:r>
            <a:r>
              <a:rPr lang="en-US" sz="2400" dirty="0" err="1"/>
              <a:t>số</a:t>
            </a:r>
            <a:r>
              <a:rPr lang="en-US" sz="2400" dirty="0"/>
              <a:t> </a:t>
            </a:r>
            <a:r>
              <a:rPr lang="en-US" sz="2400" dirty="0" err="1"/>
              <a:t>với</a:t>
            </a:r>
            <a:r>
              <a:rPr lang="en-US" sz="2400" dirty="0"/>
              <a:t> </a:t>
            </a:r>
            <a:r>
              <a:rPr lang="en-US" sz="2400" dirty="0" err="1"/>
              <a:t>hàm</a:t>
            </a:r>
            <a:r>
              <a:rPr lang="en-US" sz="2400" dirty="0"/>
              <a:t> </a:t>
            </a:r>
            <a:r>
              <a:rPr lang="en-US" sz="2400" dirty="0" err="1"/>
              <a:t>search_by_maso</a:t>
            </a:r>
            <a:r>
              <a:rPr lang="en-US" sz="2400" dirty="0"/>
              <a:t>() </a:t>
            </a:r>
            <a:r>
              <a:rPr lang="en-US" sz="2400" dirty="0" err="1"/>
              <a:t>và</a:t>
            </a:r>
            <a:r>
              <a:rPr lang="en-US" sz="2400" dirty="0"/>
              <a:t> </a:t>
            </a:r>
            <a:r>
              <a:rPr lang="en-US" sz="2400" dirty="0" err="1"/>
              <a:t>trả</a:t>
            </a:r>
            <a:r>
              <a:rPr lang="en-US" sz="2400" dirty="0"/>
              <a:t> </a:t>
            </a:r>
            <a:r>
              <a:rPr lang="en-US" sz="2400" dirty="0" err="1"/>
              <a:t>về</a:t>
            </a:r>
            <a:r>
              <a:rPr lang="en-US" sz="2400" dirty="0"/>
              <a:t> </a:t>
            </a:r>
            <a:r>
              <a:rPr lang="en-US" sz="2400" dirty="0" err="1"/>
              <a:t>nút</a:t>
            </a:r>
            <a:r>
              <a:rPr lang="en-US" sz="2400" dirty="0"/>
              <a:t> </a:t>
            </a:r>
            <a:r>
              <a:rPr lang="en-US" sz="2400" dirty="0" err="1"/>
              <a:t>chứa</a:t>
            </a:r>
            <a:r>
              <a:rPr lang="en-US" sz="2400" dirty="0"/>
              <a:t> </a:t>
            </a:r>
            <a:r>
              <a:rPr lang="en-US" sz="2400" dirty="0" err="1"/>
              <a:t>thiết</a:t>
            </a:r>
            <a:r>
              <a:rPr lang="en-US" sz="2400" dirty="0"/>
              <a:t> </a:t>
            </a:r>
            <a:r>
              <a:rPr lang="en-US" sz="2400" dirty="0" err="1"/>
              <a:t>bị</a:t>
            </a:r>
            <a:r>
              <a:rPr lang="en-US" sz="2400" dirty="0"/>
              <a:t>.</a:t>
            </a:r>
            <a:endParaRPr lang="vi-VN" sz="2400" dirty="0"/>
          </a:p>
          <a:p>
            <a:pPr marL="0" indent="0">
              <a:buNone/>
            </a:pPr>
            <a:endParaRPr lang="en-US" sz="2400" dirty="0"/>
          </a:p>
          <a:p>
            <a:r>
              <a:rPr lang="en-US" sz="2400" dirty="0" err="1"/>
              <a:t>Tìm</a:t>
            </a:r>
            <a:r>
              <a:rPr lang="en-US" sz="2400" dirty="0"/>
              <a:t> </a:t>
            </a:r>
            <a:r>
              <a:rPr lang="en-US" sz="2400" dirty="0" err="1"/>
              <a:t>kiếm</a:t>
            </a:r>
            <a:r>
              <a:rPr lang="en-US" sz="2400" dirty="0"/>
              <a:t> </a:t>
            </a:r>
            <a:r>
              <a:rPr lang="en-US" sz="2400" dirty="0" err="1"/>
              <a:t>thiết</a:t>
            </a:r>
            <a:r>
              <a:rPr lang="en-US" sz="2400" dirty="0"/>
              <a:t> </a:t>
            </a:r>
            <a:r>
              <a:rPr lang="en-US" sz="2400" dirty="0" err="1"/>
              <a:t>bị</a:t>
            </a:r>
            <a:r>
              <a:rPr lang="en-US" sz="2400" dirty="0"/>
              <a:t> </a:t>
            </a:r>
            <a:r>
              <a:rPr lang="en-US" sz="2400" dirty="0" err="1"/>
              <a:t>theo</a:t>
            </a:r>
            <a:r>
              <a:rPr lang="en-US" sz="2400" dirty="0"/>
              <a:t> </a:t>
            </a:r>
            <a:r>
              <a:rPr lang="en-US" sz="2400" dirty="0" err="1"/>
              <a:t>tên</a:t>
            </a:r>
            <a:r>
              <a:rPr lang="en-US" sz="2400" dirty="0"/>
              <a:t> </a:t>
            </a:r>
            <a:r>
              <a:rPr lang="en-US" sz="2400" dirty="0" err="1"/>
              <a:t>với</a:t>
            </a:r>
            <a:r>
              <a:rPr lang="en-US" sz="2400" dirty="0"/>
              <a:t> </a:t>
            </a:r>
            <a:r>
              <a:rPr lang="en-US" sz="2400" dirty="0" err="1"/>
              <a:t>search_by_ten</a:t>
            </a:r>
            <a:r>
              <a:rPr lang="en-US" sz="2400" dirty="0"/>
              <a:t>(), </a:t>
            </a:r>
            <a:r>
              <a:rPr lang="en-US" sz="2400" dirty="0" err="1"/>
              <a:t>nếu</a:t>
            </a:r>
            <a:r>
              <a:rPr lang="en-US" sz="2400" dirty="0"/>
              <a:t> </a:t>
            </a:r>
            <a:r>
              <a:rPr lang="en-US" sz="2400" dirty="0" err="1"/>
              <a:t>tìm</a:t>
            </a:r>
            <a:r>
              <a:rPr lang="en-US" sz="2400" dirty="0"/>
              <a:t> </a:t>
            </a:r>
            <a:r>
              <a:rPr lang="en-US" sz="2400" dirty="0" err="1"/>
              <a:t>thấy</a:t>
            </a:r>
            <a:r>
              <a:rPr lang="en-US" sz="2400" dirty="0"/>
              <a:t> </a:t>
            </a:r>
            <a:r>
              <a:rPr lang="en-US" sz="2400" dirty="0" err="1"/>
              <a:t>thiết</a:t>
            </a:r>
            <a:r>
              <a:rPr lang="en-US" sz="2400" dirty="0"/>
              <a:t> </a:t>
            </a:r>
            <a:r>
              <a:rPr lang="en-US" sz="2400" dirty="0" err="1"/>
              <a:t>bị</a:t>
            </a:r>
            <a:r>
              <a:rPr lang="en-US" sz="2400" dirty="0"/>
              <a:t> </a:t>
            </a:r>
            <a:r>
              <a:rPr lang="en-US" sz="2400" dirty="0" err="1"/>
              <a:t>có</a:t>
            </a:r>
            <a:r>
              <a:rPr lang="en-US" sz="2400" dirty="0"/>
              <a:t> </a:t>
            </a:r>
            <a:r>
              <a:rPr lang="en-US" sz="2400" dirty="0" err="1"/>
              <a:t>tên</a:t>
            </a:r>
            <a:r>
              <a:rPr lang="en-US" sz="2400" dirty="0"/>
              <a:t> </a:t>
            </a:r>
            <a:r>
              <a:rPr lang="en-US" sz="2400" dirty="0" err="1"/>
              <a:t>cần</a:t>
            </a:r>
            <a:r>
              <a:rPr lang="en-US" sz="2400" dirty="0"/>
              <a:t> </a:t>
            </a:r>
            <a:r>
              <a:rPr lang="en-US" sz="2400" dirty="0" err="1"/>
              <a:t>tìm</a:t>
            </a:r>
            <a:r>
              <a:rPr lang="en-US" sz="2400" dirty="0"/>
              <a:t> </a:t>
            </a:r>
            <a:r>
              <a:rPr lang="en-US" sz="2400" dirty="0" err="1"/>
              <a:t>thì</a:t>
            </a:r>
            <a:r>
              <a:rPr lang="en-US" sz="2400" dirty="0"/>
              <a:t> in </a:t>
            </a:r>
            <a:r>
              <a:rPr lang="en-US" sz="2400" dirty="0" err="1"/>
              <a:t>ra</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a:t>
            </a:r>
            <a:r>
              <a:rPr lang="en-US" sz="2400" dirty="0" err="1"/>
              <a:t>đó</a:t>
            </a:r>
            <a:r>
              <a:rPr lang="en-US" sz="2400" dirty="0"/>
              <a:t>.</a:t>
            </a:r>
          </a:p>
        </p:txBody>
      </p:sp>
      <p:pic>
        <p:nvPicPr>
          <p:cNvPr id="7" name="Picture 6" descr="A computer screen with colorful text&#10;&#10;Description automatically generated">
            <a:extLst>
              <a:ext uri="{FF2B5EF4-FFF2-40B4-BE49-F238E27FC236}">
                <a16:creationId xmlns:a16="http://schemas.microsoft.com/office/drawing/2014/main" id="{20CD8FE3-FFB3-AB7E-F380-56028EAC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908" y="1235023"/>
            <a:ext cx="4333875" cy="2371725"/>
          </a:xfrm>
          <a:prstGeom prst="rect">
            <a:avLst/>
          </a:prstGeom>
        </p:spPr>
      </p:pic>
      <p:pic>
        <p:nvPicPr>
          <p:cNvPr id="9" name="Picture 8" descr="A computer screen shot of a program code&#10;&#10;Description automatically generated">
            <a:extLst>
              <a:ext uri="{FF2B5EF4-FFF2-40B4-BE49-F238E27FC236}">
                <a16:creationId xmlns:a16="http://schemas.microsoft.com/office/drawing/2014/main" id="{69C1E792-B325-7178-7D22-52FF6C1FB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908" y="3729524"/>
            <a:ext cx="4333875" cy="2596631"/>
          </a:xfrm>
          <a:prstGeom prst="rect">
            <a:avLst/>
          </a:prstGeom>
        </p:spPr>
      </p:pic>
    </p:spTree>
    <p:extLst>
      <p:ext uri="{BB962C8B-B14F-4D97-AF65-F5344CB8AC3E}">
        <p14:creationId xmlns:p14="http://schemas.microsoft.com/office/powerpoint/2010/main" val="1667848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1035</TotalTime>
  <Words>965</Words>
  <Application>Microsoft Office PowerPoint</Application>
  <PresentationFormat>On-screen Show (4:3)</PresentationFormat>
  <Paragraphs>136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(Body)</vt:lpstr>
      <vt:lpstr>Lato</vt:lpstr>
      <vt:lpstr>Office Theme</vt:lpstr>
      <vt:lpstr>PowerPoint Presentation</vt:lpstr>
      <vt:lpstr>Giới thiệu bài toán</vt:lpstr>
      <vt:lpstr>Giới thiệu thành viên</vt:lpstr>
      <vt:lpstr>Phân công công việc</vt:lpstr>
      <vt:lpstr>I. Phương pháp giải quyết</vt:lpstr>
      <vt:lpstr>I. Phương pháp giải quyết</vt:lpstr>
      <vt:lpstr>I. Phương pháp giải quyết</vt:lpstr>
      <vt:lpstr>I. Phương pháp giải quyết</vt:lpstr>
      <vt:lpstr>I. Phương pháp giải quyết</vt:lpstr>
      <vt:lpstr>I. Phương pháp giải quyết</vt:lpstr>
      <vt:lpstr>I. Phương pháp giải quyết</vt:lpstr>
      <vt:lpstr>I. Phương pháp giải quyết</vt:lpstr>
      <vt:lpstr>II.Kết quả thực nghiệm</vt:lpstr>
      <vt:lpstr>II.Kết quả thực nghiệm</vt:lpstr>
      <vt:lpstr>II.Kết quả thực nghiệm</vt:lpstr>
      <vt:lpstr>III.Kết luận</vt:lpstr>
      <vt:lpstr>III.Kết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Do Trung Kien</cp:lastModifiedBy>
  <cp:revision>22</cp:revision>
  <dcterms:created xsi:type="dcterms:W3CDTF">2021-05-28T04:32:29Z</dcterms:created>
  <dcterms:modified xsi:type="dcterms:W3CDTF">2024-12-27T14:25:52Z</dcterms:modified>
</cp:coreProperties>
</file>