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4"/>
    </p:embeddedFont>
    <p:embeddedFont>
      <p:font typeface="Bree Serif" panose="020B0604020202020204" charset="0"/>
      <p:regular r:id="rId15"/>
    </p:embeddedFont>
    <p:embeddedFont>
      <p:font typeface="Roboto Black" panose="02000000000000000000" pitchFamily="2" charset="0"/>
      <p:bold r:id="rId16"/>
      <p:boldItalic r:id="rId17"/>
    </p:embeddedFont>
    <p:embeddedFont>
      <p:font typeface="Roboto Light" panose="02000000000000000000" pitchFamily="2" charset="0"/>
      <p:regular r:id="rId18"/>
      <p:bold r:id="rId19"/>
      <p:italic r:id="rId20"/>
      <p:boldItalic r:id="rId21"/>
    </p:embeddedFont>
    <p:embeddedFont>
      <p:font typeface="Roboto Mono" panose="020B0604020202020204" charset="0"/>
      <p:regular r:id="rId22"/>
      <p:bold r:id="rId23"/>
      <p:italic r:id="rId24"/>
      <p:boldItalic r:id="rId25"/>
    </p:embeddedFont>
    <p:embeddedFont>
      <p:font typeface="Segoe UI Semibold" panose="020B0702040204020203" pitchFamily="3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8BY+KjcoTGtkScgK2vrNT1ViW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úc Phạm Gia" userId="5ced655d65d6570d" providerId="LiveId" clId="{45D341FE-135A-4A3C-888D-3A5DE6E7FEBE}"/>
    <pc:docChg chg="custSel modSld">
      <pc:chgData name="Phúc Phạm Gia" userId="5ced655d65d6570d" providerId="LiveId" clId="{45D341FE-135A-4A3C-888D-3A5DE6E7FEBE}" dt="2021-05-27T02:52:09.030" v="2" actId="1076"/>
      <pc:docMkLst>
        <pc:docMk/>
      </pc:docMkLst>
      <pc:sldChg chg="addSp delSp modSp mod">
        <pc:chgData name="Phúc Phạm Gia" userId="5ced655d65d6570d" providerId="LiveId" clId="{45D341FE-135A-4A3C-888D-3A5DE6E7FEBE}" dt="2021-05-27T02:52:09.030" v="2" actId="1076"/>
        <pc:sldMkLst>
          <pc:docMk/>
          <pc:sldMk cId="0" sldId="263"/>
        </pc:sldMkLst>
        <pc:picChg chg="add mod">
          <ac:chgData name="Phúc Phạm Gia" userId="5ced655d65d6570d" providerId="LiveId" clId="{45D341FE-135A-4A3C-888D-3A5DE6E7FEBE}" dt="2021-05-27T02:52:09.030" v="2" actId="1076"/>
          <ac:picMkLst>
            <pc:docMk/>
            <pc:sldMk cId="0" sldId="263"/>
            <ac:picMk id="3" creationId="{D460A912-BDFA-429E-B7E2-7D2D8EE4C799}"/>
          </ac:picMkLst>
        </pc:picChg>
        <pc:picChg chg="del">
          <ac:chgData name="Phúc Phạm Gia" userId="5ced655d65d6570d" providerId="LiveId" clId="{45D341FE-135A-4A3C-888D-3A5DE6E7FEBE}" dt="2021-05-27T02:52:03.503" v="0" actId="478"/>
          <ac:picMkLst>
            <pc:docMk/>
            <pc:sldMk cId="0" sldId="263"/>
            <ac:picMk id="25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 i="0" u="none" strike="noStrike" cap="none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 sz="14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ctrTitle"/>
          </p:nvPr>
        </p:nvSpPr>
        <p:spPr>
          <a:xfrm>
            <a:off x="344669" y="1965150"/>
            <a:ext cx="3914245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4800" b="1" dirty="0">
                <a:solidFill>
                  <a:srgbClr val="FFC000"/>
                </a:solidFill>
              </a:rPr>
              <a:t>HUMAN RESOURCE</a:t>
            </a:r>
            <a:br>
              <a:rPr lang="en-US" sz="4800" b="1" dirty="0">
                <a:solidFill>
                  <a:srgbClr val="FFC000"/>
                </a:solidFill>
              </a:rPr>
            </a:br>
            <a:r>
              <a:rPr lang="en-US" sz="4800" b="1" dirty="0">
                <a:solidFill>
                  <a:srgbClr val="FFC000"/>
                </a:solidFill>
              </a:rPr>
              <a:t>management</a:t>
            </a:r>
            <a:endParaRPr sz="4800" dirty="0">
              <a:solidFill>
                <a:srgbClr val="FFC000"/>
              </a:solidFill>
            </a:endParaRPr>
          </a:p>
        </p:txBody>
      </p:sp>
      <p:grpSp>
        <p:nvGrpSpPr>
          <p:cNvPr id="52" name="Google Shape;52;p1"/>
          <p:cNvGrpSpPr/>
          <p:nvPr/>
        </p:nvGrpSpPr>
        <p:grpSpPr>
          <a:xfrm>
            <a:off x="5159953" y="244517"/>
            <a:ext cx="3471643" cy="3471643"/>
            <a:chOff x="583100" y="3982600"/>
            <a:chExt cx="296175" cy="296175"/>
          </a:xfrm>
        </p:grpSpPr>
        <p:sp>
          <p:nvSpPr>
            <p:cNvPr id="53" name="Google Shape;53;p1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"/>
          <p:cNvSpPr txBox="1"/>
          <p:nvPr/>
        </p:nvSpPr>
        <p:spPr>
          <a:xfrm>
            <a:off x="259734" y="2755532"/>
            <a:ext cx="2865607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Pham Gia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Phuc</a:t>
            </a:r>
            <a:endParaRPr sz="16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Nguyen Tan Dung</a:t>
            </a:r>
            <a:endParaRPr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Tran </a:t>
            </a:r>
            <a:r>
              <a:rPr lang="en-US" sz="1600" b="0" i="0" u="none" strike="noStrike" cap="none" dirty="0" err="1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Dac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 Minh</a:t>
            </a:r>
            <a:endParaRPr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Dang Gia Linh</a:t>
            </a:r>
            <a:endParaRPr sz="16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  <a:sym typeface="Roboto Light"/>
              </a:rPr>
              <a:t>Nguyen Viet Duc</a:t>
            </a:r>
            <a:endParaRPr sz="16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None/>
            </a:pPr>
            <a:endParaRPr sz="900" b="0" i="0" u="none" strike="noStrike" cap="none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" name="Google Shape;101;p4">
            <a:extLst>
              <a:ext uri="{FF2B5EF4-FFF2-40B4-BE49-F238E27FC236}">
                <a16:creationId xmlns:a16="http://schemas.microsoft.com/office/drawing/2014/main" id="{D7C76DBC-BC76-46DF-9D5A-355F1EE07C57}"/>
              </a:ext>
            </a:extLst>
          </p:cNvPr>
          <p:cNvSpPr txBox="1"/>
          <p:nvPr/>
        </p:nvSpPr>
        <p:spPr>
          <a:xfrm>
            <a:off x="5199793" y="3924187"/>
            <a:ext cx="343180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Clr>
                <a:srgbClr val="FFFFFF"/>
              </a:buClr>
              <a:buSzPts val="3000"/>
            </a:pPr>
            <a:r>
              <a:rPr lang="en-US" sz="3000" dirty="0">
                <a:solidFill>
                  <a:srgbClr val="F2F2F2"/>
                </a:solidFill>
                <a:latin typeface="Roboto Black" panose="020B0604020202020204" charset="0"/>
                <a:ea typeface="Roboto Black" panose="020B0604020202020204" charset="0"/>
                <a:cs typeface="Aharoni" panose="02010803020104030203" pitchFamily="2" charset="-79"/>
                <a:sym typeface="Roboto Black"/>
              </a:rPr>
              <a:t>TEAM ANOTHER</a:t>
            </a:r>
            <a:r>
              <a:rPr lang="en-US" sz="3000" dirty="0">
                <a:solidFill>
                  <a:srgbClr val="F2F2F2"/>
                </a:solidFill>
                <a:latin typeface="Roboto Black"/>
                <a:ea typeface="Roboto Black"/>
                <a:cs typeface="Roboto Black"/>
                <a:sym typeface="Roboto Black"/>
              </a:rPr>
              <a:t>​</a:t>
            </a:r>
            <a:endParaRPr sz="3000" b="0" i="0" u="none" strike="noStrike" cap="none" dirty="0">
              <a:solidFill>
                <a:srgbClr val="F2F2F2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ctrTitle"/>
          </p:nvPr>
        </p:nvSpPr>
        <p:spPr>
          <a:xfrm>
            <a:off x="311700" y="465998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 dirty="0">
                <a:solidFill>
                  <a:srgbClr val="FFC000"/>
                </a:solidFill>
              </a:rPr>
              <a:t>CONCLUSION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262" name="Google Shape;262;p10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0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0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0"/>
          <p:cNvSpPr txBox="1">
            <a:spLocks noGrp="1"/>
          </p:cNvSpPr>
          <p:nvPr>
            <p:ph type="subTitle" idx="4294967295"/>
          </p:nvPr>
        </p:nvSpPr>
        <p:spPr>
          <a:xfrm>
            <a:off x="842411" y="3495679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The program has the basic functions of a management system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70" name="Google Shape;270;p10"/>
          <p:cNvSpPr txBox="1">
            <a:spLocks noGrp="1"/>
          </p:cNvSpPr>
          <p:nvPr>
            <p:ph type="subTitle" idx="4294967295"/>
          </p:nvPr>
        </p:nvSpPr>
        <p:spPr>
          <a:xfrm>
            <a:off x="3771675" y="1440225"/>
            <a:ext cx="19599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 Sorting one column 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 Searching</a:t>
            </a:r>
            <a:endParaRPr sz="9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Roboto Ligh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 Querying</a:t>
            </a:r>
            <a:endParaRPr sz="9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Roboto Light"/>
            </a:endParaRPr>
          </a:p>
        </p:txBody>
      </p:sp>
      <p:sp>
        <p:nvSpPr>
          <p:cNvPr id="271" name="Google Shape;271;p10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Easy to use 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Roboto Light"/>
              </a:rPr>
              <a:t>Friendly user interface </a:t>
            </a:r>
            <a:endParaRPr sz="9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Roboto Light"/>
            </a:endParaRPr>
          </a:p>
        </p:txBody>
      </p:sp>
      <p:cxnSp>
        <p:nvCxnSpPr>
          <p:cNvPr id="272" name="Google Shape;272;p1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10"/>
          <p:cNvSpPr/>
          <p:nvPr/>
        </p:nvSpPr>
        <p:spPr>
          <a:xfrm>
            <a:off x="6677062" y="2162212"/>
            <a:ext cx="1209675" cy="1209675"/>
          </a:xfrm>
          <a:prstGeom prst="ellipse">
            <a:avLst/>
          </a:prstGeom>
          <a:solidFill>
            <a:srgbClr val="052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3714623" y="2772416"/>
            <a:ext cx="1745353" cy="1745353"/>
          </a:xfrm>
          <a:prstGeom prst="ellipse">
            <a:avLst/>
          </a:prstGeom>
          <a:solidFill>
            <a:srgbClr val="052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1123574" y="1942724"/>
            <a:ext cx="1353301" cy="1353301"/>
          </a:xfrm>
          <a:prstGeom prst="ellipse">
            <a:avLst/>
          </a:prstGeom>
          <a:solidFill>
            <a:srgbClr val="052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General</a:t>
            </a:r>
            <a:endParaRPr sz="1400" b="0" i="0" u="none" strike="noStrike" cap="none" dirty="0">
              <a:solidFill>
                <a:srgbClr val="FFC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6" name="Google Shape;276;p10"/>
          <p:cNvSpPr txBox="1"/>
          <p:nvPr/>
        </p:nvSpPr>
        <p:spPr>
          <a:xfrm>
            <a:off x="4000597" y="3079574"/>
            <a:ext cx="128445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Compared to excel or </a:t>
            </a:r>
            <a:r>
              <a:rPr lang="en-US" sz="1400" b="0" i="0" u="none" strike="noStrike" cap="none" dirty="0" err="1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sql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, it still lacks a lot of functions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6755392" y="2619374"/>
            <a:ext cx="128445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C000"/>
                </a:solidFill>
                <a:latin typeface="Roboto Black"/>
                <a:ea typeface="Roboto Black"/>
                <a:cs typeface="Roboto Black"/>
                <a:sym typeface="Roboto Black"/>
              </a:rPr>
              <a:t>HOWEVER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" tmFilter="0, 0; 0.125,0.2665; 0.25,0.4; 0.375,0.465; 0.5,0.5;  0.625,0.535; 0.75,0.6; 0.875,0.7335; 1,1">
                                          <p:stCondLst>
                                            <p:cond delay="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" tmFilter="0, 0; 0.125,0.2665; 0.25,0.4; 0.375,0.465; 0.5,0.5;  0.625,0.535; 0.75,0.6; 0.875,0.7335; 1,1">
                                          <p:stCondLst>
                                            <p:cond delay="132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3">
                                          <p:stCondLst>
                                            <p:cond delay="65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7" decel="50000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3">
                                          <p:stCondLst>
                                            <p:cond delay="13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7" decel="50000">
                                          <p:stCondLst>
                                            <p:cond delay="13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3">
                                          <p:stCondLst>
                                            <p:cond delay="164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7" decel="50000">
                                          <p:stCondLst>
                                            <p:cond delay="167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3">
                                          <p:stCondLst>
                                            <p:cond delay="181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7" decel="50000">
                                          <p:stCondLst>
                                            <p:cond delay="183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2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2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2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2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2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2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2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3" grpId="0" animBg="1"/>
      <p:bldP spid="264" grpId="0" animBg="1"/>
      <p:bldP spid="269" grpId="0" build="p"/>
      <p:bldP spid="270" grpId="0" uiExpand="1" build="p"/>
      <p:bldP spid="271" grpId="0" build="p"/>
      <p:bldP spid="273" grpId="0" animBg="1"/>
      <p:bldP spid="274" grpId="0" animBg="1"/>
      <p:bldP spid="275" grpId="0" animBg="1"/>
      <p:bldP spid="276" grpId="0"/>
      <p:bldP spid="2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>
            <a:spLocks noGrp="1"/>
          </p:cNvSpPr>
          <p:nvPr>
            <p:ph type="ctrTitle"/>
          </p:nvPr>
        </p:nvSpPr>
        <p:spPr>
          <a:xfrm>
            <a:off x="285196" y="331486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8800" dirty="0">
                <a:solidFill>
                  <a:srgbClr val="FFC000"/>
                </a:solidFill>
              </a:rPr>
              <a:t>Thanks For Listening</a:t>
            </a:r>
            <a:endParaRPr sz="8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</a:pPr>
            <a:r>
              <a:rPr lang="en-US" dirty="0">
                <a:solidFill>
                  <a:srgbClr val="FFC000"/>
                </a:solidFill>
              </a:rPr>
              <a:t>Why use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7" name="Google Shape;77;p3"/>
          <p:cNvSpPr txBox="1">
            <a:spLocks noGrp="1"/>
          </p:cNvSpPr>
          <p:nvPr>
            <p:ph type="subTitle" idx="1"/>
          </p:nvPr>
        </p:nvSpPr>
        <p:spPr>
          <a:xfrm>
            <a:off x="4820814" y="2344100"/>
            <a:ext cx="3457500" cy="35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</a:pPr>
            <a:r>
              <a:rPr lang="en-US" sz="1400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Help Save Time and Energy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8" name="Google Shape;78;p3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"/>
          <p:cNvSpPr/>
          <p:nvPr/>
        </p:nvSpPr>
        <p:spPr>
          <a:xfrm>
            <a:off x="1399061" y="1287853"/>
            <a:ext cx="2350071" cy="2349867"/>
          </a:xfrm>
          <a:custGeom>
            <a:avLst/>
            <a:gdLst/>
            <a:ahLst/>
            <a:cxnLst/>
            <a:rect l="l" t="t" r="r" b="b"/>
            <a:pathLst>
              <a:path w="11658" h="11657" extrusionOk="0">
                <a:moveTo>
                  <a:pt x="5955" y="1733"/>
                </a:moveTo>
                <a:cubicBezTo>
                  <a:pt x="7089" y="1733"/>
                  <a:pt x="8003" y="2647"/>
                  <a:pt x="8003" y="3781"/>
                </a:cubicBezTo>
                <a:cubicBezTo>
                  <a:pt x="7877" y="4442"/>
                  <a:pt x="7562" y="5041"/>
                  <a:pt x="7058" y="5419"/>
                </a:cubicBezTo>
                <a:cubicBezTo>
                  <a:pt x="6837" y="5577"/>
                  <a:pt x="6522" y="5892"/>
                  <a:pt x="6522" y="6333"/>
                </a:cubicBezTo>
                <a:lnTo>
                  <a:pt x="6522" y="6522"/>
                </a:lnTo>
                <a:cubicBezTo>
                  <a:pt x="6522" y="6931"/>
                  <a:pt x="6207" y="7215"/>
                  <a:pt x="5861" y="7215"/>
                </a:cubicBezTo>
                <a:cubicBezTo>
                  <a:pt x="5482" y="7215"/>
                  <a:pt x="5199" y="6900"/>
                  <a:pt x="5199" y="6522"/>
                </a:cubicBezTo>
                <a:lnTo>
                  <a:pt x="5199" y="6333"/>
                </a:lnTo>
                <a:cubicBezTo>
                  <a:pt x="5199" y="5577"/>
                  <a:pt x="5577" y="4852"/>
                  <a:pt x="6302" y="4316"/>
                </a:cubicBezTo>
                <a:cubicBezTo>
                  <a:pt x="6491" y="4190"/>
                  <a:pt x="6585" y="4001"/>
                  <a:pt x="6585" y="3781"/>
                </a:cubicBezTo>
                <a:cubicBezTo>
                  <a:pt x="6585" y="3371"/>
                  <a:pt x="6270" y="3119"/>
                  <a:pt x="5892" y="3119"/>
                </a:cubicBezTo>
                <a:cubicBezTo>
                  <a:pt x="5514" y="3119"/>
                  <a:pt x="5230" y="3434"/>
                  <a:pt x="5230" y="3781"/>
                </a:cubicBezTo>
                <a:cubicBezTo>
                  <a:pt x="5230" y="4159"/>
                  <a:pt x="4915" y="4442"/>
                  <a:pt x="4569" y="4442"/>
                </a:cubicBezTo>
                <a:cubicBezTo>
                  <a:pt x="4191" y="4442"/>
                  <a:pt x="3907" y="4127"/>
                  <a:pt x="3907" y="3781"/>
                </a:cubicBezTo>
                <a:cubicBezTo>
                  <a:pt x="3907" y="2647"/>
                  <a:pt x="4821" y="1733"/>
                  <a:pt x="5955" y="1733"/>
                </a:cubicBezTo>
                <a:close/>
                <a:moveTo>
                  <a:pt x="5829" y="8570"/>
                </a:moveTo>
                <a:cubicBezTo>
                  <a:pt x="6176" y="8570"/>
                  <a:pt x="6491" y="8885"/>
                  <a:pt x="6491" y="9263"/>
                </a:cubicBezTo>
                <a:cubicBezTo>
                  <a:pt x="6491" y="9641"/>
                  <a:pt x="6207" y="9924"/>
                  <a:pt x="5829" y="9924"/>
                </a:cubicBezTo>
                <a:cubicBezTo>
                  <a:pt x="5419" y="9924"/>
                  <a:pt x="5167" y="9609"/>
                  <a:pt x="5167" y="9263"/>
                </a:cubicBezTo>
                <a:cubicBezTo>
                  <a:pt x="5167" y="8853"/>
                  <a:pt x="5482" y="8570"/>
                  <a:pt x="5829" y="8570"/>
                </a:cubicBezTo>
                <a:close/>
                <a:moveTo>
                  <a:pt x="5829" y="0"/>
                </a:moveTo>
                <a:cubicBezTo>
                  <a:pt x="2647" y="0"/>
                  <a:pt x="1" y="2615"/>
                  <a:pt x="1" y="5829"/>
                </a:cubicBezTo>
                <a:cubicBezTo>
                  <a:pt x="1" y="9011"/>
                  <a:pt x="2647" y="11657"/>
                  <a:pt x="5829" y="11657"/>
                </a:cubicBezTo>
                <a:cubicBezTo>
                  <a:pt x="9011" y="11657"/>
                  <a:pt x="11657" y="9011"/>
                  <a:pt x="11657" y="5829"/>
                </a:cubicBezTo>
                <a:cubicBezTo>
                  <a:pt x="11657" y="2647"/>
                  <a:pt x="9011" y="0"/>
                  <a:pt x="582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7;p3">
            <a:extLst>
              <a:ext uri="{FF2B5EF4-FFF2-40B4-BE49-F238E27FC236}">
                <a16:creationId xmlns:a16="http://schemas.microsoft.com/office/drawing/2014/main" id="{713B73FD-F3D4-4994-BD79-9709AE8B4BB8}"/>
              </a:ext>
            </a:extLst>
          </p:cNvPr>
          <p:cNvSpPr txBox="1">
            <a:spLocks/>
          </p:cNvSpPr>
          <p:nvPr/>
        </p:nvSpPr>
        <p:spPr>
          <a:xfrm>
            <a:off x="4820814" y="2676049"/>
            <a:ext cx="3457500" cy="41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sz="1400" dirty="0">
                <a:solidFill>
                  <a:srgbClr val="F2F2F2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Access HR Anytime, Anyplace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Google Shape;77;p3">
            <a:extLst>
              <a:ext uri="{FF2B5EF4-FFF2-40B4-BE49-F238E27FC236}">
                <a16:creationId xmlns:a16="http://schemas.microsoft.com/office/drawing/2014/main" id="{1F687668-229D-4F72-BCEF-11EDA5D65F2C}"/>
              </a:ext>
            </a:extLst>
          </p:cNvPr>
          <p:cNvSpPr txBox="1">
            <a:spLocks/>
          </p:cNvSpPr>
          <p:nvPr/>
        </p:nvSpPr>
        <p:spPr>
          <a:xfrm>
            <a:off x="4820814" y="3318473"/>
            <a:ext cx="3457500" cy="35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sz="1400" dirty="0">
                <a:solidFill>
                  <a:srgbClr val="F2F2F2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User friendly, everyone can use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8" name="Google Shape;77;p3">
            <a:extLst>
              <a:ext uri="{FF2B5EF4-FFF2-40B4-BE49-F238E27FC236}">
                <a16:creationId xmlns:a16="http://schemas.microsoft.com/office/drawing/2014/main" id="{32022E7B-AFF2-47BC-B5A7-BED17FF18F3B}"/>
              </a:ext>
            </a:extLst>
          </p:cNvPr>
          <p:cNvSpPr txBox="1">
            <a:spLocks/>
          </p:cNvSpPr>
          <p:nvPr/>
        </p:nvSpPr>
        <p:spPr>
          <a:xfrm>
            <a:off x="4820814" y="2994897"/>
            <a:ext cx="3457500" cy="36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Light"/>
              <a:buNone/>
              <a:defRPr sz="11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"/>
              <a:buNone/>
              <a:defRPr sz="1200" b="0" i="0" u="none" strike="noStrike" cap="none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r>
              <a:rPr lang="en-US" sz="1400" dirty="0">
                <a:solidFill>
                  <a:srgbClr val="F2F2F2"/>
                </a:solidFill>
                <a:latin typeface="Aharoni" panose="02010803020104030203" pitchFamily="2" charset="-79"/>
                <a:ea typeface="Arial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dirty="0">
                <a:solidFill>
                  <a:srgbClr val="F2F2F2"/>
                </a:solidFill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rPr>
              <a:t>Make it easier to analyze big data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 dirty="0">
                <a:solidFill>
                  <a:srgbClr val="FFC000"/>
                </a:solidFill>
              </a:rPr>
              <a:t>About Dreamcatcher </a:t>
            </a:r>
            <a:endParaRPr dirty="0">
              <a:solidFill>
                <a:srgbClr val="FFC000"/>
              </a:solidFill>
            </a:endParaRPr>
          </a:p>
        </p:txBody>
      </p:sp>
      <p:cxnSp>
        <p:nvCxnSpPr>
          <p:cNvPr id="66" name="Google Shape;66;p2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2"/>
          <p:cNvSpPr txBox="1"/>
          <p:nvPr/>
        </p:nvSpPr>
        <p:spPr>
          <a:xfrm>
            <a:off x="4893700" y="2407548"/>
            <a:ext cx="410666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- </a:t>
            </a: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A software that provides basic solution    for consulting, staffing</a:t>
            </a:r>
            <a:r>
              <a:rPr lang="en-US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and</a:t>
            </a: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 recruiting.</a:t>
            </a:r>
          </a:p>
        </p:txBody>
      </p:sp>
      <p:grpSp>
        <p:nvGrpSpPr>
          <p:cNvPr id="68" name="Google Shape;68;p2"/>
          <p:cNvGrpSpPr/>
          <p:nvPr/>
        </p:nvGrpSpPr>
        <p:grpSpPr>
          <a:xfrm>
            <a:off x="1075475" y="1005016"/>
            <a:ext cx="2923703" cy="2900066"/>
            <a:chOff x="-4475825" y="3612425"/>
            <a:chExt cx="293825" cy="291450"/>
          </a:xfrm>
        </p:grpSpPr>
        <p:sp>
          <p:nvSpPr>
            <p:cNvPr id="69" name="Google Shape;69;p2"/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67;p2">
            <a:extLst>
              <a:ext uri="{FF2B5EF4-FFF2-40B4-BE49-F238E27FC236}">
                <a16:creationId xmlns:a16="http://schemas.microsoft.com/office/drawing/2014/main" id="{2A5DF93B-1A43-47A3-B0C6-3205B68E6361}"/>
              </a:ext>
            </a:extLst>
          </p:cNvPr>
          <p:cNvSpPr txBox="1"/>
          <p:nvPr/>
        </p:nvSpPr>
        <p:spPr>
          <a:xfrm>
            <a:off x="4893700" y="3054425"/>
            <a:ext cx="410666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 I</a:t>
            </a:r>
            <a:r>
              <a:rPr lang="en-US" b="0" i="0" u="none" strike="noStrike" cap="none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mproves all aspects of business: workflow, tracking and controlling. ​</a:t>
            </a:r>
            <a:endParaRPr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/>
          <p:nvPr/>
        </p:nvSpPr>
        <p:spPr>
          <a:xfrm>
            <a:off x="2178378" y="186872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ctrTitle" idx="6"/>
          </p:nvPr>
        </p:nvSpPr>
        <p:spPr>
          <a:xfrm>
            <a:off x="291623" y="202777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 dirty="0">
                <a:solidFill>
                  <a:srgbClr val="FFC000"/>
                </a:solidFill>
              </a:rPr>
              <a:t>Structure​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86" name="Google Shape;86;p4"/>
          <p:cNvSpPr txBox="1">
            <a:spLocks noGrp="1"/>
          </p:cNvSpPr>
          <p:nvPr>
            <p:ph type="subTitle" idx="1"/>
          </p:nvPr>
        </p:nvSpPr>
        <p:spPr>
          <a:xfrm>
            <a:off x="5814090" y="346869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+ Can look up &amp; edit employee’s in each office of their own</a:t>
            </a:r>
          </a:p>
        </p:txBody>
      </p:sp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5506496" y="325511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900" dirty="0"/>
              <a:t>STAFF</a:t>
            </a:r>
          </a:p>
        </p:txBody>
      </p:sp>
      <p:sp>
        <p:nvSpPr>
          <p:cNvPr id="95" name="Google Shape;95;p4"/>
          <p:cNvSpPr/>
          <p:nvPr/>
        </p:nvSpPr>
        <p:spPr>
          <a:xfrm>
            <a:off x="6032254" y="1853484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829583" y="3113808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6526497" y="2237867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202874" y="1983524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6090737" y="1965563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4"/>
          <p:cNvCxnSpPr/>
          <p:nvPr/>
        </p:nvCxnSpPr>
        <p:spPr>
          <a:xfrm>
            <a:off x="254009" y="863151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4"/>
          <p:cNvSpPr txBox="1"/>
          <p:nvPr/>
        </p:nvSpPr>
        <p:spPr>
          <a:xfrm>
            <a:off x="1850685" y="3473833"/>
            <a:ext cx="1496816" cy="135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</a:pPr>
            <a:r>
              <a:rPr lang="en-US" sz="10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+ Can edit staff’s information &amp; salary</a:t>
            </a:r>
            <a:endParaRPr sz="1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</a:pPr>
            <a:r>
              <a:rPr lang="en-US" sz="1000" b="0" i="0" u="none" strike="noStrike" cap="none" dirty="0">
                <a:solidFill>
                  <a:srgbClr val="FFFFFF"/>
                </a:solidFill>
                <a:latin typeface="Segoe UI Semibold" panose="020B0702040204020203" pitchFamily="34" charset="0"/>
                <a:ea typeface="Roboto Light"/>
                <a:cs typeface="Segoe UI Semibold" panose="020B0702040204020203" pitchFamily="34" charset="0"/>
                <a:sym typeface="Roboto Light"/>
              </a:rPr>
              <a:t> + Can look up staff &amp; employee’s information and salary</a:t>
            </a:r>
            <a:endParaRPr sz="1000" b="0" i="0" u="none" strike="noStrike" cap="none" dirty="0">
              <a:solidFill>
                <a:srgbClr val="FFFFFF"/>
              </a:solidFill>
              <a:latin typeface="Segoe UI Semibold" panose="020B0702040204020203" pitchFamily="34" charset="0"/>
              <a:ea typeface="Roboto Light"/>
              <a:cs typeface="Segoe UI Semibold" panose="020B0702040204020203" pitchFamily="34" charset="0"/>
              <a:sym typeface="Roboto Light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975245" y="3128849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2672140" y="2252908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348517" y="2008147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236381" y="1980604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632068" y="325511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MANAGER​</a:t>
            </a:r>
            <a:endParaRPr sz="900" b="0" i="0" u="none" strike="noStrike" cap="none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2523301" y="2139060"/>
            <a:ext cx="330827" cy="329934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4"/>
          <p:cNvGrpSpPr/>
          <p:nvPr/>
        </p:nvGrpSpPr>
        <p:grpSpPr>
          <a:xfrm>
            <a:off x="4348895" y="3187797"/>
            <a:ext cx="330827" cy="330827"/>
            <a:chOff x="3497300" y="3227275"/>
            <a:chExt cx="296175" cy="296175"/>
          </a:xfrm>
        </p:grpSpPr>
        <p:sp>
          <p:nvSpPr>
            <p:cNvPr id="110" name="Google Shape;110;p4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6379529" y="2113228"/>
            <a:ext cx="329934" cy="330800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7C084D9-FD08-49D9-96B6-49740B6767D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E3EED78-D2C9-427D-8EAF-197A4652A1EF}"/>
              </a:ext>
            </a:extLst>
          </p:cNvPr>
          <p:cNvSpPr>
            <a:spLocks noGrp="1"/>
          </p:cNvSpPr>
          <p:nvPr>
            <p:ph type="ctrTitle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build="p"/>
      <p:bldP spid="88" grpId="0"/>
      <p:bldP spid="95" grpId="0" animBg="1"/>
      <p:bldP spid="96" grpId="0" animBg="1"/>
      <p:bldP spid="97" grpId="0" animBg="1"/>
      <p:bldP spid="98" grpId="0" animBg="1"/>
      <p:bldP spid="99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/>
      <p:bldP spid="108" grpId="0" animBg="1"/>
      <p:bldP spid="1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ctrTitle"/>
          </p:nvPr>
        </p:nvSpPr>
        <p:spPr>
          <a:xfrm>
            <a:off x="311700" y="188165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solidFill>
                  <a:srgbClr val="FFC000"/>
                </a:solidFill>
              </a:rPr>
              <a:t>Class</a:t>
            </a:r>
            <a:endParaRPr sz="3600">
              <a:solidFill>
                <a:srgbClr val="FFC000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925177" y="1353758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1010927" y="14394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1010927" y="1439493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924347" y="2940526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010927" y="30262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010927" y="30262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925177" y="2147142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011757" y="223287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011757" y="2232877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927791" y="3732726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014371" y="38184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014371" y="3818461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>
            <a:off x="311700" y="84583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5"/>
          <p:cNvSpPr/>
          <p:nvPr/>
        </p:nvSpPr>
        <p:spPr>
          <a:xfrm>
            <a:off x="1105759" y="1528780"/>
            <a:ext cx="277615" cy="276866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1111899" y="3116061"/>
            <a:ext cx="264256" cy="264256"/>
            <a:chOff x="3497300" y="3227275"/>
            <a:chExt cx="296175" cy="296175"/>
          </a:xfrm>
        </p:grpSpPr>
        <p:sp>
          <p:nvSpPr>
            <p:cNvPr id="140" name="Google Shape;140;p5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5"/>
          <p:cNvSpPr/>
          <p:nvPr/>
        </p:nvSpPr>
        <p:spPr>
          <a:xfrm>
            <a:off x="1110431" y="2310234"/>
            <a:ext cx="263543" cy="264235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5"/>
          <p:cNvGrpSpPr/>
          <p:nvPr/>
        </p:nvGrpSpPr>
        <p:grpSpPr>
          <a:xfrm>
            <a:off x="1066841" y="3874385"/>
            <a:ext cx="348568" cy="348541"/>
            <a:chOff x="-65131525" y="1914325"/>
            <a:chExt cx="316650" cy="316625"/>
          </a:xfrm>
        </p:grpSpPr>
        <p:sp>
          <p:nvSpPr>
            <p:cNvPr id="150" name="Google Shape;150;p5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5"/>
          <p:cNvSpPr txBox="1"/>
          <p:nvPr/>
        </p:nvSpPr>
        <p:spPr>
          <a:xfrm>
            <a:off x="1808921" y="1497869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Manager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Name, DOB, Gender, Account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1808919" y="2288462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Staff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Name, DOB, Gender, Account, Office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2F2F2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808919" y="3093240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Employee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Name, DOB, Gender, Office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2F2F2"/>
              </a:solidFill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1808919" y="3895234"/>
            <a:ext cx="4631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2F2F2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Salary </a:t>
            </a:r>
            <a:r>
              <a:rPr lang="en-US" sz="1400" b="0" i="0" u="none" strike="noStrike" cap="none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rPr>
              <a:t>( ID, Working hour, Wage/hour, Total Receive 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8" grpId="0" animBg="1"/>
      <p:bldP spid="148" grpId="0" animBg="1"/>
      <p:bldP spid="152" grpId="0"/>
      <p:bldP spid="153" grpId="0"/>
      <p:bldP spid="154" grpId="0"/>
      <p:bldP spid="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>
            <a:spLocks noGrp="1"/>
          </p:cNvSpPr>
          <p:nvPr>
            <p:ph type="ctrTitle"/>
          </p:nvPr>
        </p:nvSpPr>
        <p:spPr>
          <a:xfrm>
            <a:off x="586332" y="543244"/>
            <a:ext cx="2451379" cy="257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3600" dirty="0">
                <a:solidFill>
                  <a:srgbClr val="FFC000"/>
                </a:solidFill>
              </a:rPr>
              <a:t>Database Diagram</a:t>
            </a:r>
            <a:endParaRPr sz="360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60A912-BDFA-429E-B7E2-7D2D8EE4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78" y="0"/>
            <a:ext cx="5555622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/>
          <p:nvPr/>
        </p:nvSpPr>
        <p:spPr>
          <a:xfrm>
            <a:off x="1209497" y="2501200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 txBox="1">
            <a:spLocks noGrp="1"/>
          </p:cNvSpPr>
          <p:nvPr>
            <p:ph type="ctrTitle" idx="6"/>
          </p:nvPr>
        </p:nvSpPr>
        <p:spPr>
          <a:xfrm>
            <a:off x="286393" y="275811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>
                <a:solidFill>
                  <a:srgbClr val="FFC000"/>
                </a:solidFill>
              </a:rPr>
              <a:t>Domain​</a:t>
            </a:r>
            <a:endParaRPr sz="3600">
              <a:solidFill>
                <a:srgbClr val="FFC000"/>
              </a:solidFill>
            </a:endParaRPr>
          </a:p>
        </p:txBody>
      </p:sp>
      <p:sp>
        <p:nvSpPr>
          <p:cNvPr id="206" name="Google Shape;206;p7"/>
          <p:cNvSpPr txBox="1">
            <a:spLocks noGrp="1"/>
          </p:cNvSpPr>
          <p:nvPr>
            <p:ph type="ctrTitle"/>
          </p:nvPr>
        </p:nvSpPr>
        <p:spPr>
          <a:xfrm>
            <a:off x="4537615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/>
              <a:t>EMPLOYEE</a:t>
            </a:r>
            <a:endParaRPr sz="900"/>
          </a:p>
        </p:txBody>
      </p:sp>
      <p:sp>
        <p:nvSpPr>
          <p:cNvPr id="207" name="Google Shape;207;p7"/>
          <p:cNvSpPr txBox="1">
            <a:spLocks noGrp="1"/>
          </p:cNvSpPr>
          <p:nvPr>
            <p:ph type="ctrTitle" idx="5"/>
          </p:nvPr>
        </p:nvSpPr>
        <p:spPr>
          <a:xfrm>
            <a:off x="2599065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/>
              <a:t>STAFF</a:t>
            </a:r>
            <a:endParaRPr sz="900"/>
          </a:p>
        </p:txBody>
      </p:sp>
      <p:sp>
        <p:nvSpPr>
          <p:cNvPr id="208" name="Google Shape;208;p7"/>
          <p:cNvSpPr/>
          <p:nvPr/>
        </p:nvSpPr>
        <p:spPr>
          <a:xfrm>
            <a:off x="2922193" y="3746280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3124037" y="248595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3619088" y="287033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3274635" y="2618320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3183329" y="259803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5063373" y="248595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4860702" y="374628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5557616" y="287033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5213163" y="261835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5121856" y="259803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>
            <a:off x="248779" y="1035576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7"/>
          <p:cNvSpPr txBox="1"/>
          <p:nvPr/>
        </p:nvSpPr>
        <p:spPr>
          <a:xfrm>
            <a:off x="248779" y="1240246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30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4 Classes</a:t>
            </a:r>
            <a:endParaRPr sz="3000" b="0" i="0" u="none" strike="noStrike" cap="none" dirty="0">
              <a:solidFill>
                <a:srgbClr val="FFC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0" name="Google Shape;220;p7"/>
          <p:cNvSpPr txBox="1"/>
          <p:nvPr/>
        </p:nvSpPr>
        <p:spPr>
          <a:xfrm>
            <a:off x="908308" y="3396616"/>
            <a:ext cx="1496816" cy="135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Light"/>
              <a:buNone/>
            </a:pPr>
            <a:endParaRPr sz="1000" b="0" i="0" u="none" strike="noStrike" cap="non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1" name="Google Shape;221;p7"/>
          <p:cNvSpPr/>
          <p:nvPr/>
        </p:nvSpPr>
        <p:spPr>
          <a:xfrm>
            <a:off x="1006364" y="3761321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1703259" y="2885380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1358806" y="2633361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/>
          <p:nvPr/>
        </p:nvSpPr>
        <p:spPr>
          <a:xfrm>
            <a:off x="1267500" y="2613076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663187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</a:pPr>
            <a:r>
              <a:rPr lang="en-US" sz="900" b="0" i="0" u="none" strike="noStrike" cap="none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MANAGER​</a:t>
            </a:r>
            <a:endParaRPr sz="900" b="0" i="0" u="none" strike="noStrike" cap="none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554420" y="2771532"/>
            <a:ext cx="330827" cy="329934"/>
          </a:xfrm>
          <a:custGeom>
            <a:avLst/>
            <a:gdLst/>
            <a:ahLst/>
            <a:cxnLst/>
            <a:rect l="l" t="t" r="r" b="b"/>
            <a:pathLst>
              <a:path w="11847" h="11815" extrusionOk="0">
                <a:moveTo>
                  <a:pt x="5892" y="693"/>
                </a:moveTo>
                <a:cubicBezTo>
                  <a:pt x="6491" y="693"/>
                  <a:pt x="6932" y="1134"/>
                  <a:pt x="6932" y="1701"/>
                </a:cubicBezTo>
                <a:cubicBezTo>
                  <a:pt x="6932" y="2269"/>
                  <a:pt x="6459" y="2710"/>
                  <a:pt x="5892" y="2710"/>
                </a:cubicBezTo>
                <a:cubicBezTo>
                  <a:pt x="5325" y="2710"/>
                  <a:pt x="4884" y="2269"/>
                  <a:pt x="4884" y="1701"/>
                </a:cubicBezTo>
                <a:cubicBezTo>
                  <a:pt x="4884" y="1134"/>
                  <a:pt x="5325" y="693"/>
                  <a:pt x="5892" y="693"/>
                </a:cubicBezTo>
                <a:close/>
                <a:moveTo>
                  <a:pt x="5892" y="3466"/>
                </a:moveTo>
                <a:cubicBezTo>
                  <a:pt x="6176" y="3466"/>
                  <a:pt x="6428" y="3497"/>
                  <a:pt x="6680" y="3592"/>
                </a:cubicBezTo>
                <a:lnTo>
                  <a:pt x="5892" y="4631"/>
                </a:lnTo>
                <a:lnTo>
                  <a:pt x="5104" y="3592"/>
                </a:lnTo>
                <a:cubicBezTo>
                  <a:pt x="5357" y="3529"/>
                  <a:pt x="5609" y="3466"/>
                  <a:pt x="5892" y="3466"/>
                </a:cubicBezTo>
                <a:close/>
                <a:moveTo>
                  <a:pt x="4222" y="2048"/>
                </a:moveTo>
                <a:cubicBezTo>
                  <a:pt x="4285" y="2426"/>
                  <a:pt x="4474" y="2710"/>
                  <a:pt x="4726" y="2962"/>
                </a:cubicBezTo>
                <a:cubicBezTo>
                  <a:pt x="4632" y="2993"/>
                  <a:pt x="4537" y="3056"/>
                  <a:pt x="4443" y="3088"/>
                </a:cubicBezTo>
                <a:cubicBezTo>
                  <a:pt x="4443" y="3088"/>
                  <a:pt x="4411" y="3088"/>
                  <a:pt x="4411" y="3119"/>
                </a:cubicBezTo>
                <a:cubicBezTo>
                  <a:pt x="3403" y="3623"/>
                  <a:pt x="2773" y="4694"/>
                  <a:pt x="2773" y="5829"/>
                </a:cubicBezTo>
                <a:lnTo>
                  <a:pt x="2773" y="6207"/>
                </a:lnTo>
                <a:lnTo>
                  <a:pt x="2143" y="6207"/>
                </a:lnTo>
                <a:lnTo>
                  <a:pt x="2647" y="2300"/>
                </a:lnTo>
                <a:cubicBezTo>
                  <a:pt x="2679" y="2174"/>
                  <a:pt x="2836" y="2048"/>
                  <a:pt x="2962" y="2048"/>
                </a:cubicBezTo>
                <a:close/>
                <a:moveTo>
                  <a:pt x="4474" y="3907"/>
                </a:moveTo>
                <a:lnTo>
                  <a:pt x="5546" y="5325"/>
                </a:lnTo>
                <a:lnTo>
                  <a:pt x="5546" y="6238"/>
                </a:lnTo>
                <a:lnTo>
                  <a:pt x="3466" y="6238"/>
                </a:lnTo>
                <a:lnTo>
                  <a:pt x="3466" y="5892"/>
                </a:lnTo>
                <a:cubicBezTo>
                  <a:pt x="3466" y="5041"/>
                  <a:pt x="3844" y="4348"/>
                  <a:pt x="4474" y="3907"/>
                </a:cubicBezTo>
                <a:close/>
                <a:moveTo>
                  <a:pt x="7278" y="3907"/>
                </a:moveTo>
                <a:cubicBezTo>
                  <a:pt x="7908" y="4348"/>
                  <a:pt x="8318" y="5104"/>
                  <a:pt x="8318" y="5892"/>
                </a:cubicBezTo>
                <a:lnTo>
                  <a:pt x="8318" y="6238"/>
                </a:lnTo>
                <a:lnTo>
                  <a:pt x="6207" y="6238"/>
                </a:lnTo>
                <a:lnTo>
                  <a:pt x="6207" y="5325"/>
                </a:lnTo>
                <a:lnTo>
                  <a:pt x="7278" y="3907"/>
                </a:lnTo>
                <a:close/>
                <a:moveTo>
                  <a:pt x="8854" y="2048"/>
                </a:moveTo>
                <a:cubicBezTo>
                  <a:pt x="9011" y="2048"/>
                  <a:pt x="9137" y="2143"/>
                  <a:pt x="9169" y="2300"/>
                </a:cubicBezTo>
                <a:lnTo>
                  <a:pt x="9673" y="6238"/>
                </a:lnTo>
                <a:lnTo>
                  <a:pt x="9043" y="6238"/>
                </a:lnTo>
                <a:lnTo>
                  <a:pt x="9043" y="5860"/>
                </a:lnTo>
                <a:cubicBezTo>
                  <a:pt x="9043" y="4694"/>
                  <a:pt x="8381" y="3655"/>
                  <a:pt x="7436" y="3151"/>
                </a:cubicBezTo>
                <a:cubicBezTo>
                  <a:pt x="7436" y="3151"/>
                  <a:pt x="7404" y="3151"/>
                  <a:pt x="7404" y="3119"/>
                </a:cubicBezTo>
                <a:cubicBezTo>
                  <a:pt x="7310" y="3088"/>
                  <a:pt x="7184" y="3056"/>
                  <a:pt x="7121" y="2993"/>
                </a:cubicBezTo>
                <a:cubicBezTo>
                  <a:pt x="7310" y="2773"/>
                  <a:pt x="7530" y="2458"/>
                  <a:pt x="7593" y="2048"/>
                </a:cubicBezTo>
                <a:close/>
                <a:moveTo>
                  <a:pt x="10744" y="6900"/>
                </a:moveTo>
                <a:cubicBezTo>
                  <a:pt x="10933" y="6900"/>
                  <a:pt x="11090" y="7057"/>
                  <a:pt x="11090" y="7246"/>
                </a:cubicBezTo>
                <a:cubicBezTo>
                  <a:pt x="11090" y="7435"/>
                  <a:pt x="10933" y="7624"/>
                  <a:pt x="10744" y="7624"/>
                </a:cubicBezTo>
                <a:lnTo>
                  <a:pt x="1009" y="7624"/>
                </a:lnTo>
                <a:cubicBezTo>
                  <a:pt x="820" y="7624"/>
                  <a:pt x="662" y="7435"/>
                  <a:pt x="662" y="7246"/>
                </a:cubicBezTo>
                <a:cubicBezTo>
                  <a:pt x="662" y="7057"/>
                  <a:pt x="820" y="6900"/>
                  <a:pt x="1009" y="6900"/>
                </a:cubicBezTo>
                <a:close/>
                <a:moveTo>
                  <a:pt x="10397" y="8317"/>
                </a:moveTo>
                <a:lnTo>
                  <a:pt x="10397" y="11121"/>
                </a:lnTo>
                <a:lnTo>
                  <a:pt x="1387" y="11121"/>
                </a:lnTo>
                <a:lnTo>
                  <a:pt x="1387" y="8317"/>
                </a:lnTo>
                <a:close/>
                <a:moveTo>
                  <a:pt x="5892" y="0"/>
                </a:moveTo>
                <a:cubicBezTo>
                  <a:pt x="5073" y="0"/>
                  <a:pt x="4380" y="599"/>
                  <a:pt x="4222" y="1386"/>
                </a:cubicBezTo>
                <a:lnTo>
                  <a:pt x="2962" y="1386"/>
                </a:lnTo>
                <a:cubicBezTo>
                  <a:pt x="2458" y="1386"/>
                  <a:pt x="2080" y="1701"/>
                  <a:pt x="1954" y="2143"/>
                </a:cubicBezTo>
                <a:lnTo>
                  <a:pt x="1954" y="2174"/>
                </a:lnTo>
                <a:lnTo>
                  <a:pt x="1450" y="6238"/>
                </a:lnTo>
                <a:lnTo>
                  <a:pt x="1072" y="6238"/>
                </a:lnTo>
                <a:cubicBezTo>
                  <a:pt x="473" y="6238"/>
                  <a:pt x="1" y="6711"/>
                  <a:pt x="1" y="7246"/>
                </a:cubicBezTo>
                <a:cubicBezTo>
                  <a:pt x="1" y="7719"/>
                  <a:pt x="316" y="8065"/>
                  <a:pt x="694" y="8254"/>
                </a:cubicBezTo>
                <a:lnTo>
                  <a:pt x="694" y="11468"/>
                </a:lnTo>
                <a:cubicBezTo>
                  <a:pt x="694" y="11657"/>
                  <a:pt x="851" y="11815"/>
                  <a:pt x="1040" y="11815"/>
                </a:cubicBezTo>
                <a:lnTo>
                  <a:pt x="10775" y="11815"/>
                </a:lnTo>
                <a:cubicBezTo>
                  <a:pt x="10996" y="11815"/>
                  <a:pt x="11153" y="11657"/>
                  <a:pt x="11153" y="11468"/>
                </a:cubicBezTo>
                <a:lnTo>
                  <a:pt x="11153" y="8254"/>
                </a:lnTo>
                <a:cubicBezTo>
                  <a:pt x="11531" y="8065"/>
                  <a:pt x="11847" y="7719"/>
                  <a:pt x="11847" y="7246"/>
                </a:cubicBezTo>
                <a:cubicBezTo>
                  <a:pt x="11815" y="6711"/>
                  <a:pt x="11342" y="6238"/>
                  <a:pt x="10744" y="6238"/>
                </a:cubicBezTo>
                <a:lnTo>
                  <a:pt x="10366" y="6238"/>
                </a:lnTo>
                <a:lnTo>
                  <a:pt x="9830" y="2174"/>
                </a:lnTo>
                <a:lnTo>
                  <a:pt x="9830" y="2143"/>
                </a:lnTo>
                <a:cubicBezTo>
                  <a:pt x="9736" y="1701"/>
                  <a:pt x="9295" y="1386"/>
                  <a:pt x="8854" y="1386"/>
                </a:cubicBezTo>
                <a:lnTo>
                  <a:pt x="7593" y="1386"/>
                </a:lnTo>
                <a:cubicBezTo>
                  <a:pt x="7436" y="599"/>
                  <a:pt x="6711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7"/>
          <p:cNvGrpSpPr/>
          <p:nvPr/>
        </p:nvGrpSpPr>
        <p:grpSpPr>
          <a:xfrm>
            <a:off x="5410201" y="2783400"/>
            <a:ext cx="330827" cy="330827"/>
            <a:chOff x="3497300" y="3227275"/>
            <a:chExt cx="296175" cy="296175"/>
          </a:xfrm>
        </p:grpSpPr>
        <p:sp>
          <p:nvSpPr>
            <p:cNvPr id="228" name="Google Shape;228;p7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7"/>
          <p:cNvSpPr/>
          <p:nvPr/>
        </p:nvSpPr>
        <p:spPr>
          <a:xfrm>
            <a:off x="3472098" y="2751386"/>
            <a:ext cx="329934" cy="330800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 txBox="1">
            <a:spLocks noGrp="1"/>
          </p:cNvSpPr>
          <p:nvPr>
            <p:ph type="ctrTitle"/>
          </p:nvPr>
        </p:nvSpPr>
        <p:spPr>
          <a:xfrm>
            <a:off x="6397328" y="388758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 sz="900"/>
              <a:t>SALARY</a:t>
            </a:r>
            <a:endParaRPr sz="900"/>
          </a:p>
        </p:txBody>
      </p:sp>
      <p:sp>
        <p:nvSpPr>
          <p:cNvPr id="238" name="Google Shape;238;p7"/>
          <p:cNvSpPr/>
          <p:nvPr/>
        </p:nvSpPr>
        <p:spPr>
          <a:xfrm>
            <a:off x="6923086" y="2485956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6720415" y="3746280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7"/>
          <p:cNvSpPr/>
          <p:nvPr/>
        </p:nvSpPr>
        <p:spPr>
          <a:xfrm>
            <a:off x="7417329" y="2870339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7072876" y="2618357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6981569" y="2598035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7"/>
          <p:cNvGrpSpPr/>
          <p:nvPr/>
        </p:nvGrpSpPr>
        <p:grpSpPr>
          <a:xfrm>
            <a:off x="7194680" y="2687932"/>
            <a:ext cx="497173" cy="497134"/>
            <a:chOff x="-65131525" y="1914325"/>
            <a:chExt cx="316650" cy="316625"/>
          </a:xfrm>
        </p:grpSpPr>
        <p:sp>
          <p:nvSpPr>
            <p:cNvPr id="244" name="Google Shape;244;p7"/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2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6" grpId="0"/>
      <p:bldP spid="207" grpId="0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9" grpId="0"/>
      <p:bldP spid="221" grpId="0" animBg="1"/>
      <p:bldP spid="222" grpId="0" animBg="1"/>
      <p:bldP spid="223" grpId="0" animBg="1"/>
      <p:bldP spid="224" grpId="0" animBg="1"/>
      <p:bldP spid="225" grpId="0"/>
      <p:bldP spid="226" grpId="0" animBg="1"/>
      <p:bldP spid="236" grpId="0" animBg="1"/>
      <p:bldP spid="237" grpId="0"/>
      <p:bldP spid="238" grpId="0" animBg="1"/>
      <p:bldP spid="239" grpId="0" animBg="1"/>
      <p:bldP spid="240" grpId="0" animBg="1"/>
      <p:bldP spid="241" grpId="0" animBg="1"/>
      <p:bldP spid="2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311700" y="487913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600" dirty="0">
                <a:solidFill>
                  <a:srgbClr val="FFC000"/>
                </a:solidFill>
              </a:rPr>
              <a:t>Module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161" name="Google Shape;161;p6"/>
          <p:cNvSpPr txBox="1">
            <a:spLocks noGrp="1"/>
          </p:cNvSpPr>
          <p:nvPr>
            <p:ph type="subTitle" idx="1"/>
          </p:nvPr>
        </p:nvSpPr>
        <p:spPr>
          <a:xfrm>
            <a:off x="2133235" y="22133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(UI creation)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title" idx="2"/>
          </p:nvPr>
        </p:nvSpPr>
        <p:spPr>
          <a:xfrm>
            <a:off x="889135" y="19926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C000"/>
                </a:solidFill>
              </a:rPr>
              <a:t>01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ubTitle" idx="3"/>
          </p:nvPr>
        </p:nvSpPr>
        <p:spPr>
          <a:xfrm>
            <a:off x="1996914" y="3138025"/>
            <a:ext cx="2025721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(calculate salaries)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title" idx="4"/>
          </p:nvPr>
        </p:nvSpPr>
        <p:spPr>
          <a:xfrm>
            <a:off x="889135" y="28894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C000"/>
                </a:solidFill>
              </a:rPr>
              <a:t>02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65" name="Google Shape;165;p6"/>
          <p:cNvSpPr txBox="1">
            <a:spLocks noGrp="1"/>
          </p:cNvSpPr>
          <p:nvPr>
            <p:ph type="subTitle" idx="5"/>
          </p:nvPr>
        </p:nvSpPr>
        <p:spPr>
          <a:xfrm>
            <a:off x="1996914" y="4026875"/>
            <a:ext cx="2025721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(check </a:t>
            </a:r>
            <a:r>
              <a:rPr lang="en-US" dirty="0" err="1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DoB</a:t>
            </a: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format)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 idx="6"/>
          </p:nvPr>
        </p:nvSpPr>
        <p:spPr>
          <a:xfrm>
            <a:off x="889135" y="37861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FFC000"/>
                </a:solidFill>
              </a:rPr>
              <a:t>03</a:t>
            </a:r>
            <a:endParaRPr>
              <a:solidFill>
                <a:srgbClr val="FFC000"/>
              </a:solidFill>
            </a:endParaRPr>
          </a:p>
        </p:txBody>
      </p:sp>
      <p:sp>
        <p:nvSpPr>
          <p:cNvPr id="167" name="Google Shape;167;p6"/>
          <p:cNvSpPr txBox="1">
            <a:spLocks noGrp="1"/>
          </p:cNvSpPr>
          <p:nvPr>
            <p:ph type="subTitle" idx="7"/>
          </p:nvPr>
        </p:nvSpPr>
        <p:spPr>
          <a:xfrm>
            <a:off x="5180744" y="4109977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(run after correct login input)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8" name="Google Shape;168;p6"/>
          <p:cNvSpPr txBox="1">
            <a:spLocks noGrp="1"/>
          </p:cNvSpPr>
          <p:nvPr>
            <p:ph type="title" idx="8"/>
          </p:nvPr>
        </p:nvSpPr>
        <p:spPr>
          <a:xfrm>
            <a:off x="4086463" y="3802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FFC000"/>
                </a:solidFill>
              </a:rPr>
              <a:t>06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69" name="Google Shape;169;p6"/>
          <p:cNvSpPr txBox="1">
            <a:spLocks noGrp="1"/>
          </p:cNvSpPr>
          <p:nvPr>
            <p:ph type="subTitle" idx="9"/>
          </p:nvPr>
        </p:nvSpPr>
        <p:spPr>
          <a:xfrm>
            <a:off x="4984708" y="2285689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(create &amp; read database)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0" name="Google Shape;170;p6"/>
          <p:cNvSpPr txBox="1">
            <a:spLocks noGrp="1"/>
          </p:cNvSpPr>
          <p:nvPr>
            <p:ph type="title" idx="13"/>
          </p:nvPr>
        </p:nvSpPr>
        <p:spPr>
          <a:xfrm>
            <a:off x="4103123" y="1993932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FFC000"/>
                </a:solidFill>
              </a:rPr>
              <a:t>04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subTitle" idx="14"/>
          </p:nvPr>
        </p:nvSpPr>
        <p:spPr>
          <a:xfrm>
            <a:off x="4685423" y="3205001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 dirty="0">
                <a:solidFill>
                  <a:srgbClr val="FFC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(edit database file)</a:t>
            </a:r>
            <a:endParaRPr dirty="0">
              <a:solidFill>
                <a:srgbClr val="FFC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title" idx="15"/>
          </p:nvPr>
        </p:nvSpPr>
        <p:spPr>
          <a:xfrm>
            <a:off x="4092486" y="2893086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rgbClr val="FFC000"/>
                </a:solidFill>
              </a:rPr>
              <a:t>05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ctrTitle" idx="16"/>
          </p:nvPr>
        </p:nvSpPr>
        <p:spPr>
          <a:xfrm>
            <a:off x="5487002" y="3690659"/>
            <a:ext cx="3219675" cy="52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dirty="0"/>
              <a:t>Manager.py &amp; Staff.py &amp; Check function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ctrTitle" idx="17"/>
          </p:nvPr>
        </p:nvSpPr>
        <p:spPr>
          <a:xfrm>
            <a:off x="5564595" y="2240487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Pickle</a:t>
            </a:r>
            <a:endParaRPr dirty="0"/>
          </a:p>
        </p:txBody>
      </p:sp>
      <p:sp>
        <p:nvSpPr>
          <p:cNvPr id="175" name="Google Shape;175;p6"/>
          <p:cNvSpPr txBox="1">
            <a:spLocks noGrp="1"/>
          </p:cNvSpPr>
          <p:nvPr>
            <p:ph type="ctrTitle" idx="18"/>
          </p:nvPr>
        </p:nvSpPr>
        <p:spPr>
          <a:xfrm>
            <a:off x="5564595" y="313648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 err="1"/>
              <a:t>Os</a:t>
            </a:r>
            <a:endParaRPr dirty="0"/>
          </a:p>
        </p:txBody>
      </p:sp>
      <p:sp>
        <p:nvSpPr>
          <p:cNvPr id="176" name="Google Shape;176;p6"/>
          <p:cNvSpPr txBox="1">
            <a:spLocks noGrp="1"/>
          </p:cNvSpPr>
          <p:nvPr>
            <p:ph type="ctrTitle" idx="19"/>
          </p:nvPr>
        </p:nvSpPr>
        <p:spPr>
          <a:xfrm>
            <a:off x="2146523" y="21421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 err="1"/>
              <a:t>Tkinter</a:t>
            </a:r>
            <a:endParaRPr dirty="0"/>
          </a:p>
        </p:txBody>
      </p:sp>
      <p:sp>
        <p:nvSpPr>
          <p:cNvPr id="177" name="Google Shape;177;p6"/>
          <p:cNvSpPr txBox="1">
            <a:spLocks noGrp="1"/>
          </p:cNvSpPr>
          <p:nvPr>
            <p:ph type="ctrTitle" idx="20"/>
          </p:nvPr>
        </p:nvSpPr>
        <p:spPr>
          <a:xfrm>
            <a:off x="2146523" y="30663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Math</a:t>
            </a:r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ctrTitle" idx="21"/>
          </p:nvPr>
        </p:nvSpPr>
        <p:spPr>
          <a:xfrm>
            <a:off x="2146523" y="39553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/>
              <a:t>Datetime</a:t>
            </a:r>
            <a:endParaRPr dirty="0"/>
          </a:p>
        </p:txBody>
      </p:sp>
      <p:sp>
        <p:nvSpPr>
          <p:cNvPr id="179" name="Google Shape;179;p6"/>
          <p:cNvSpPr/>
          <p:nvPr/>
        </p:nvSpPr>
        <p:spPr>
          <a:xfrm>
            <a:off x="4862766" y="3033580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4856744" y="3917588"/>
            <a:ext cx="428915" cy="426116"/>
            <a:chOff x="6226275" y="3911538"/>
            <a:chExt cx="900325" cy="894450"/>
          </a:xfrm>
        </p:grpSpPr>
        <p:sp>
          <p:nvSpPr>
            <p:cNvPr id="181" name="Google Shape;181;p6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6"/>
          <p:cNvSpPr/>
          <p:nvPr/>
        </p:nvSpPr>
        <p:spPr>
          <a:xfrm>
            <a:off x="4873392" y="2118745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Google Shape;190;p6"/>
          <p:cNvGrpSpPr/>
          <p:nvPr/>
        </p:nvGrpSpPr>
        <p:grpSpPr>
          <a:xfrm>
            <a:off x="831492" y="3012889"/>
            <a:ext cx="432964" cy="431586"/>
            <a:chOff x="5812000" y="2553488"/>
            <a:chExt cx="769850" cy="767400"/>
          </a:xfrm>
        </p:grpSpPr>
        <p:sp>
          <p:nvSpPr>
            <p:cNvPr id="191" name="Google Shape;191;p6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6"/>
          <p:cNvSpPr/>
          <p:nvPr/>
        </p:nvSpPr>
        <p:spPr>
          <a:xfrm>
            <a:off x="831490" y="3923966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809885" y="2179269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2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uild="p"/>
      <p:bldP spid="162" grpId="0"/>
      <p:bldP spid="163" grpId="0" build="p"/>
      <p:bldP spid="164" grpId="0"/>
      <p:bldP spid="165" grpId="0" build="p"/>
      <p:bldP spid="166" grpId="0"/>
      <p:bldP spid="167" grpId="0" build="p"/>
      <p:bldP spid="168" grpId="0"/>
      <p:bldP spid="169" grpId="0" build="p"/>
      <p:bldP spid="170" grpId="0"/>
      <p:bldP spid="171" grpId="0" build="p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 animBg="1"/>
      <p:bldP spid="189" grpId="0" animBg="1"/>
      <p:bldP spid="197" grpId="0" animBg="1"/>
      <p:bldP spid="1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ctrTitle"/>
          </p:nvPr>
        </p:nvSpPr>
        <p:spPr>
          <a:xfrm>
            <a:off x="338205" y="2585994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</a:pPr>
            <a:r>
              <a:rPr lang="en-US" sz="8800" dirty="0">
                <a:solidFill>
                  <a:srgbClr val="FFC000"/>
                </a:solidFill>
              </a:rPr>
              <a:t>DEMO</a:t>
            </a:r>
            <a:endParaRPr sz="88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8B1CD-96D7-4399-95CB-EB31512EC3F7}"/>
              </a:ext>
            </a:extLst>
          </p:cNvPr>
          <p:cNvSpPr txBox="1"/>
          <p:nvPr/>
        </p:nvSpPr>
        <p:spPr>
          <a:xfrm>
            <a:off x="955963" y="4563235"/>
            <a:ext cx="8699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https://github.com/Lib3Rt9/pp2021/tree/master/ProjectMid2/ProjectMid2/Human%20Resource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299</Words>
  <Application>Microsoft Office PowerPoint</Application>
  <PresentationFormat>On-screen Show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Black</vt:lpstr>
      <vt:lpstr>Segoe UI Semibold</vt:lpstr>
      <vt:lpstr>Aharoni</vt:lpstr>
      <vt:lpstr>Bree Serif</vt:lpstr>
      <vt:lpstr>Roboto Light</vt:lpstr>
      <vt:lpstr>Arial</vt:lpstr>
      <vt:lpstr>Roboto Mono</vt:lpstr>
      <vt:lpstr>WEB PROPOSAL</vt:lpstr>
      <vt:lpstr>HUMAN RESOURCE management</vt:lpstr>
      <vt:lpstr>Why use</vt:lpstr>
      <vt:lpstr>About Dreamcatcher </vt:lpstr>
      <vt:lpstr>Structure​</vt:lpstr>
      <vt:lpstr>Class</vt:lpstr>
      <vt:lpstr>Database Diagram</vt:lpstr>
      <vt:lpstr>Domain​</vt:lpstr>
      <vt:lpstr>Module</vt:lpstr>
      <vt:lpstr>DEMO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management</dc:title>
  <dc:creator>Dung</dc:creator>
  <cp:lastModifiedBy>Phúc Phạm Gia</cp:lastModifiedBy>
  <cp:revision>19</cp:revision>
  <dcterms:modified xsi:type="dcterms:W3CDTF">2021-05-27T02:52:11Z</dcterms:modified>
</cp:coreProperties>
</file>