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5" r:id="rId13"/>
    <p:sldId id="272" r:id="rId14"/>
    <p:sldId id="273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dara" panose="020E05020303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BYDKVXrnqVCjKlhLRQBW3NVr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9D76D-6122-4029-940E-117F8963C7A1}">
  <a:tblStyle styleId="{8E79D76D-6122-4029-940E-117F8963C7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httpstatuscodes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0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0a73f73f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Limit cũng cần được giới hạn. Ví dụ: limit &lt; 1000 để đảm bảo không cho phép lấy quá 1000 bản ghi nếu không phải trường hợp đặc biệt.</a:t>
            </a:r>
            <a:endParaRPr/>
          </a:p>
        </p:txBody>
      </p:sp>
      <p:sp>
        <p:nvSpPr>
          <p:cNvPr id="227" name="Google Shape;227;g90a73f73f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522653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KISS cũng được áp dụng cho việc handle lỗi trả về khi sử dụng Http Status Code</a:t>
            </a:r>
            <a:endParaRPr/>
          </a:p>
        </p:txBody>
      </p:sp>
      <p:sp>
        <p:nvSpPr>
          <p:cNvPr id="99" name="Google Shape;99;g82522653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236413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Put khác Post ở chỗ là: Post thực hiện yêu cầu trên tập tài nguyên. Put thì thực hiện trên 1 tài nguyên duy nhất.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Put và Patch khác nhau ở chỗ: Put sử dụng để thay thế toàn bộ 1 tài nguyên còn Patch thì cập nhật 1 phần.</a:t>
            </a:r>
            <a:endParaRPr/>
          </a:p>
        </p:txBody>
      </p:sp>
      <p:sp>
        <p:nvSpPr>
          <p:cNvPr id="108" name="Google Shape;108;g53236413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fdb1a0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Tại mục danh từ số nhiều: sử dụng </a:t>
            </a:r>
            <a:r>
              <a:rPr lang="en-US">
                <a:solidFill>
                  <a:schemeClr val="dk1"/>
                </a:solidFill>
              </a:rPr>
              <a:t>cho cả trường hợp lấy 1 tài nguyên và danh sách tài nguyên</a:t>
            </a:r>
            <a:r>
              <a:rPr lang="en-US"/>
              <a:t> và để tránh nhầm lẫn.</a:t>
            </a:r>
            <a:endParaRPr/>
          </a:p>
        </p:txBody>
      </p:sp>
      <p:sp>
        <p:nvSpPr>
          <p:cNvPr id="120" name="Google Shape;120;g91fdb1a0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32364131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Sử dụng mã HTTP Status Code cũng áp dụng nguyên tắc KISS -&gt; Lựa chọn khoảng 3-8 trạng thái trả về trong danh sách trạng thái được mô tả của HTTP Status Code: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https://www.restapitutorial.com/httpstatuscodes.html</a:t>
            </a:r>
            <a:endParaRPr/>
          </a:p>
        </p:txBody>
      </p:sp>
      <p:sp>
        <p:nvSpPr>
          <p:cNvPr id="132" name="Google Shape;132;g532364131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2364131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532364131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1fdb1a059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Limit cũng cần được giới hạn. Ví dụ: limit &lt; 1000 để đảm bảo không cho phép lấy quá 1000 bản ghi nếu không phải trường hợp đặc biệt.</a:t>
            </a:r>
            <a:endParaRPr/>
          </a:p>
        </p:txBody>
      </p:sp>
      <p:sp>
        <p:nvSpPr>
          <p:cNvPr id="152" name="Google Shape;152;g91fdb1a059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1fdb1a059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https://tools.ietf.org/html/rfc7807</a:t>
            </a:r>
            <a:endParaRPr/>
          </a:p>
        </p:txBody>
      </p:sp>
      <p:sp>
        <p:nvSpPr>
          <p:cNvPr id="161" name="Google Shape;161;g91fdb1a059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pi.misa.com.vn/errorcode/misa-0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959000" y="2110750"/>
            <a:ext cx="8389200" cy="2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  <a:latin typeface="Candara" panose="020E0502030303020204" pitchFamily="34" charset="0"/>
                <a:ea typeface="Roboto"/>
                <a:cs typeface="Roboto"/>
                <a:sym typeface="Roboto"/>
              </a:rPr>
              <a:t>RESTful API</a:t>
            </a:r>
            <a:endParaRPr sz="4800" b="1" i="0" u="none" strike="noStrike" cap="none">
              <a:solidFill>
                <a:srgbClr val="FFFFFF"/>
              </a:solidFill>
              <a:latin typeface="Candara" panose="020E05020303030202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323641316_0_99"/>
          <p:cNvSpPr txBox="1">
            <a:spLocks noGrp="1"/>
          </p:cNvSpPr>
          <p:nvPr>
            <p:ph type="title"/>
          </p:nvPr>
        </p:nvSpPr>
        <p:spPr>
          <a:xfrm>
            <a:off x="838200" y="22905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8. </a:t>
            </a:r>
            <a:r>
              <a:rPr lang="en-US" b="1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Phiên bản (Version)</a:t>
            </a:r>
            <a:endParaRPr>
              <a:solidFill>
                <a:srgbClr val="000000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5323641316_0_99"/>
          <p:cNvSpPr txBox="1">
            <a:spLocks noGrp="1"/>
          </p:cNvSpPr>
          <p:nvPr>
            <p:ph type="body" idx="1"/>
          </p:nvPr>
        </p:nvSpPr>
        <p:spPr>
          <a:xfrm>
            <a:off x="838200" y="1001000"/>
            <a:ext cx="11057100" cy="53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Rất quan trọng, hỗ trợ việc tương thích ngược trong quá trình nâng cấp sau này. Đặt trước tên tài nguyên.</a:t>
            </a: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Áp dụng nguyên tắc KISS và không chứa ký tự đặc biệt.</a:t>
            </a: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g5323641316_0_99"/>
          <p:cNvSpPr/>
          <p:nvPr/>
        </p:nvSpPr>
        <p:spPr>
          <a:xfrm>
            <a:off x="1130819" y="3476864"/>
            <a:ext cx="36318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v1</a:t>
            </a: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/users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sp>
        <p:nvSpPr>
          <p:cNvPr id="147" name="Google Shape;147;g5323641316_0_99"/>
          <p:cNvSpPr/>
          <p:nvPr/>
        </p:nvSpPr>
        <p:spPr>
          <a:xfrm>
            <a:off x="6513059" y="3472075"/>
            <a:ext cx="36318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</a:t>
            </a:r>
            <a:r>
              <a:rPr lang="en-US" sz="2000" b="1">
                <a:solidFill>
                  <a:srgbClr val="FF0000"/>
                </a:solidFill>
                <a:latin typeface="Candara" panose="020E0502030303020204" pitchFamily="34" charset="0"/>
              </a:rPr>
              <a:t>v1.1.2</a:t>
            </a: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/users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pic>
        <p:nvPicPr>
          <p:cNvPr id="148" name="Google Shape;148;g5323641316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664" y="3480262"/>
            <a:ext cx="537600" cy="53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9" name="Google Shape;149;g5323641316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6877" y="3472075"/>
            <a:ext cx="585775" cy="585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1fdb1a059_3_48"/>
          <p:cNvSpPr txBox="1">
            <a:spLocks noGrp="1"/>
          </p:cNvSpPr>
          <p:nvPr>
            <p:ph type="title"/>
          </p:nvPr>
        </p:nvSpPr>
        <p:spPr>
          <a:xfrm>
            <a:off x="838200" y="22905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Nguyên tắc cơ bản</a:t>
            </a:r>
            <a:endParaRPr>
              <a:solidFill>
                <a:srgbClr val="000000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91fdb1a059_3_48"/>
          <p:cNvSpPr txBox="1">
            <a:spLocks noGrp="1"/>
          </p:cNvSpPr>
          <p:nvPr>
            <p:ph type="body" idx="1"/>
          </p:nvPr>
        </p:nvSpPr>
        <p:spPr>
          <a:xfrm>
            <a:off x="838200" y="878375"/>
            <a:ext cx="11057100" cy="53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9. </a:t>
            </a:r>
            <a:r>
              <a:rPr lang="en-US" sz="3200" b="1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Lọc, sắp xếp, phân trang</a:t>
            </a: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Lọc (Filtering): Giảm kết quả truy vấn theo các tham số cụ thể</a:t>
            </a: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Sắp xếp </a:t>
            </a: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Sorting</a:t>
            </a: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3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: Sắp xếp kết quả theo điều kiện cụ thể</a:t>
            </a: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Phân trang (Paging): Sử dụng khi API trả về dữ liệu lớn. Ví dụ: Sử dụng limit và offset:</a:t>
            </a: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91fdb1a059_3_48"/>
          <p:cNvSpPr/>
          <p:nvPr/>
        </p:nvSpPr>
        <p:spPr>
          <a:xfrm>
            <a:off x="1184841" y="4842318"/>
            <a:ext cx="95841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GET http://www.example.com/users?limit=25&amp;offset=50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sp>
        <p:nvSpPr>
          <p:cNvPr id="157" name="Google Shape;157;g91fdb1a059_3_48"/>
          <p:cNvSpPr/>
          <p:nvPr/>
        </p:nvSpPr>
        <p:spPr>
          <a:xfrm>
            <a:off x="1184841" y="2064549"/>
            <a:ext cx="95841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GET http://www.example.com/users?country=VN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sp>
        <p:nvSpPr>
          <p:cNvPr id="158" name="Google Shape;158;g91fdb1a059_3_48"/>
          <p:cNvSpPr/>
          <p:nvPr/>
        </p:nvSpPr>
        <p:spPr>
          <a:xfrm>
            <a:off x="1184841" y="3141963"/>
            <a:ext cx="95841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GET http://www.example.com/users?sort=birthdate_date:asc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1fdb1a059_3_27"/>
          <p:cNvSpPr txBox="1">
            <a:spLocks noGrp="1"/>
          </p:cNvSpPr>
          <p:nvPr>
            <p:ph type="title"/>
          </p:nvPr>
        </p:nvSpPr>
        <p:spPr>
          <a:xfrm>
            <a:off x="838200" y="22905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Nguyên tắc cơ bản</a:t>
            </a:r>
            <a:endParaRPr>
              <a:solidFill>
                <a:srgbClr val="000000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91fdb1a059_3_27"/>
          <p:cNvSpPr txBox="1">
            <a:spLocks noGrp="1"/>
          </p:cNvSpPr>
          <p:nvPr>
            <p:ph type="body" idx="1"/>
          </p:nvPr>
        </p:nvSpPr>
        <p:spPr>
          <a:xfrm>
            <a:off x="838200" y="878375"/>
            <a:ext cx="11057100" cy="53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10. Format dữ liệu trả về: JSON</a:t>
            </a: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11. Xử lý thông báo lỗi:</a:t>
            </a: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2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Nội dung trả về cần bao gồm:</a:t>
            </a:r>
            <a:endParaRPr sz="2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2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devMsg - Thông báo cho Dev</a:t>
            </a:r>
            <a:endParaRPr sz="2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2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userMsg - Thông báo cho người dùng cuối (khi tích hợp)</a:t>
            </a:r>
            <a:endParaRPr sz="2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2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errorCode - Mã lỗi nội bộ</a:t>
            </a:r>
            <a:endParaRPr sz="2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2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moreInfo - Hỗ trợ Dev tìm hiểu thêm thông tin về lỗi</a:t>
            </a:r>
            <a:endParaRPr sz="2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2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traceId - Để tra cứu thông tin log (ELK, file log,...)</a:t>
            </a: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70;g5323641316_0_104">
            <a:extLst>
              <a:ext uri="{FF2B5EF4-FFF2-40B4-BE49-F238E27FC236}">
                <a16:creationId xmlns:a16="http://schemas.microsoft.com/office/drawing/2014/main" id="{A735ACEC-A9C5-49F5-B628-863673922005}"/>
              </a:ext>
            </a:extLst>
          </p:cNvPr>
          <p:cNvSpPr/>
          <p:nvPr/>
        </p:nvSpPr>
        <p:spPr>
          <a:xfrm>
            <a:off x="1303950" y="3789015"/>
            <a:ext cx="9584100" cy="2617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{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  "devMsg": "It was not possible to connect to the redis server(s)",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  "userMsg": "Có lỗi xảy ra! vui lòng liên hệ với MISA.",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  "errorCode": "misa-001",  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  "moreInfo": "</a:t>
            </a:r>
            <a:r>
              <a:rPr lang="en-US" sz="2000" u="sng">
                <a:solidFill>
                  <a:schemeClr val="hlink"/>
                </a:solidFill>
                <a:latin typeface="Candara" panose="020E0502030303020204" pitchFamily="34" charset="0"/>
                <a:hlinkClick r:id="rId3"/>
              </a:rPr>
              <a:t>https://openapi.misa.com.vn/errorcode/misa-001</a:t>
            </a: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",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  "traceId": "ba9587fd-1a79-4ac5-a0ca-2c9f74dfd3fb"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}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0a73f73f8_1_17"/>
          <p:cNvSpPr txBox="1"/>
          <p:nvPr/>
        </p:nvSpPr>
        <p:spPr>
          <a:xfrm>
            <a:off x="4153500" y="2045000"/>
            <a:ext cx="3885000" cy="1294500"/>
          </a:xfrm>
          <a:prstGeom prst="rect">
            <a:avLst/>
          </a:prstGeom>
          <a:solidFill>
            <a:srgbClr val="5FBDD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FFFFFF"/>
                </a:solidFill>
              </a:rPr>
              <a:t>DEMO</a:t>
            </a:r>
            <a:endParaRPr sz="9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>
            <a:spLocks noGrp="1"/>
          </p:cNvSpPr>
          <p:nvPr>
            <p:ph type="body" idx="1"/>
          </p:nvPr>
        </p:nvSpPr>
        <p:spPr>
          <a:xfrm>
            <a:off x="2091740" y="1850400"/>
            <a:ext cx="8560500" cy="19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en-US" sz="7200">
                <a:solidFill>
                  <a:srgbClr val="5FBDD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7200">
              <a:solidFill>
                <a:srgbClr val="5FBD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en-US" sz="7200">
                <a:solidFill>
                  <a:srgbClr val="5FBDDF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-US" sz="7200" b="1">
                <a:latin typeface="Arial"/>
                <a:ea typeface="Arial"/>
                <a:cs typeface="Arial"/>
                <a:sym typeface="Arial"/>
              </a:rPr>
              <a:t>Questions?</a:t>
            </a:r>
            <a:endParaRPr sz="7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1558625" y="1483350"/>
            <a:ext cx="481800" cy="2706000"/>
          </a:xfrm>
          <a:prstGeom prst="rect">
            <a:avLst/>
          </a:prstGeom>
          <a:solidFill>
            <a:srgbClr val="5FBDDF"/>
          </a:solidFill>
          <a:ln w="9525" cap="flat" cmpd="sng">
            <a:solidFill>
              <a:srgbClr val="5FBD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838200" y="22905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b="1">
                <a:solidFill>
                  <a:srgbClr val="000000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Nội dung</a:t>
            </a:r>
            <a:endParaRPr b="1">
              <a:solidFill>
                <a:srgbClr val="000000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838200" y="1123650"/>
            <a:ext cx="10515600" cy="4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z="36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Giới thiệu về RESful API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z="36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Các nguyên tắc cơ bản trong RESful API</a:t>
            </a: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7650-7365-4561-A267-4DD7BFF3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RESful API là gì?</a:t>
            </a:r>
            <a:endParaRPr lang="en-US" b="1">
              <a:latin typeface="Candara" panose="020E05020303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2EAEB-8D9D-4405-9377-1A2E97CF2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RESful API không phải là một loại công nghệ.</a:t>
            </a:r>
          </a:p>
          <a:p>
            <a:r>
              <a:rPr lang="en-US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RESful API là một tiêu chuẩn dùng trong việc thiết kế API cho các ứng dụng Web (Web Service).</a:t>
            </a:r>
          </a:p>
          <a:p>
            <a:pPr marL="114300" indent="0">
              <a:buNone/>
            </a:pPr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FB94-31E6-4D19-851E-74116CDA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RESful hoạt động như thế nào?</a:t>
            </a:r>
            <a:endParaRPr lang="en-US" b="1">
              <a:latin typeface="Candara" panose="020E05020303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EBB7-3D48-4714-B722-9566088D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Hoạt động chủ yếu dựa vào giao thức HTTP.</a:t>
            </a:r>
          </a:p>
          <a:p>
            <a:pPr lvl="1"/>
            <a:r>
              <a:rPr lang="en-US">
                <a:latin typeface="Candara" panose="020E0502030303020204" pitchFamily="34" charset="0"/>
              </a:rPr>
              <a:t>GET: trả về resource</a:t>
            </a:r>
          </a:p>
          <a:p>
            <a:pPr lvl="1"/>
            <a:r>
              <a:rPr lang="en-US">
                <a:latin typeface="Candara" panose="020E0502030303020204" pitchFamily="34" charset="0"/>
              </a:rPr>
              <a:t>POST: Tạo mới một Resource</a:t>
            </a:r>
          </a:p>
          <a:p>
            <a:pPr lvl="1"/>
            <a:r>
              <a:rPr lang="en-US">
                <a:latin typeface="Candara" panose="020E0502030303020204" pitchFamily="34" charset="0"/>
              </a:rPr>
              <a:t>PUT: Cập nhật một Resource</a:t>
            </a:r>
          </a:p>
          <a:p>
            <a:pPr lvl="1"/>
            <a:r>
              <a:rPr lang="en-US">
                <a:latin typeface="Candara" panose="020E0502030303020204" pitchFamily="34" charset="0"/>
              </a:rPr>
              <a:t>DELETE: Xóa một Resource</a:t>
            </a:r>
          </a:p>
          <a:p>
            <a:r>
              <a:rPr lang="en-US">
                <a:latin typeface="Candara" panose="020E0502030303020204" pitchFamily="34" charset="0"/>
              </a:rPr>
              <a:t>RESTful API không sử dụng Session và Cookie. Nó sử dụng một access_token với mỗi request.</a:t>
            </a:r>
          </a:p>
          <a:p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6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522653c2_0_10"/>
          <p:cNvSpPr txBox="1">
            <a:spLocks noGrp="1"/>
          </p:cNvSpPr>
          <p:nvPr>
            <p:ph type="title"/>
          </p:nvPr>
        </p:nvSpPr>
        <p:spPr>
          <a:xfrm>
            <a:off x="838200" y="22905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b="1">
                <a:solidFill>
                  <a:srgbClr val="000000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Nguyên tắc thiết kế cơ bản trong RESful API</a:t>
            </a:r>
            <a:endParaRPr b="1">
              <a:solidFill>
                <a:srgbClr val="000000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82522653c2_0_10"/>
          <p:cNvSpPr txBox="1">
            <a:spLocks noGrp="1"/>
          </p:cNvSpPr>
          <p:nvPr>
            <p:ph type="body" idx="1"/>
          </p:nvPr>
        </p:nvSpPr>
        <p:spPr>
          <a:xfrm>
            <a:off x="838200" y="1123650"/>
            <a:ext cx="10515600" cy="49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Làm mọi thứ thật đơn giản theo nguyên tắc KISS (Keep It Simple Stupid).</a:t>
            </a: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g82522653c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050" y="1861550"/>
            <a:ext cx="60579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82522653c2_0_10"/>
          <p:cNvSpPr/>
          <p:nvPr/>
        </p:nvSpPr>
        <p:spPr>
          <a:xfrm>
            <a:off x="1179150" y="4237100"/>
            <a:ext cx="49170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/users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sp>
        <p:nvSpPr>
          <p:cNvPr id="105" name="Google Shape;105;g82522653c2_0_10"/>
          <p:cNvSpPr/>
          <p:nvPr/>
        </p:nvSpPr>
        <p:spPr>
          <a:xfrm>
            <a:off x="1179150" y="2868250"/>
            <a:ext cx="4917000" cy="838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/users/checkExist/{email}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/users/register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323641316_0_8"/>
          <p:cNvSpPr txBox="1">
            <a:spLocks noGrp="1"/>
          </p:cNvSpPr>
          <p:nvPr>
            <p:ph type="title"/>
          </p:nvPr>
        </p:nvSpPr>
        <p:spPr>
          <a:xfrm>
            <a:off x="838200" y="22905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Nguyên tắc cơ bản</a:t>
            </a:r>
            <a:endParaRPr>
              <a:solidFill>
                <a:srgbClr val="000000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5323641316_0_8"/>
          <p:cNvSpPr txBox="1">
            <a:spLocks noGrp="1"/>
          </p:cNvSpPr>
          <p:nvPr>
            <p:ph type="body" idx="1"/>
          </p:nvPr>
        </p:nvSpPr>
        <p:spPr>
          <a:xfrm>
            <a:off x="838200" y="1123650"/>
            <a:ext cx="11085600" cy="5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 startAt="2"/>
            </a:pP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Sử dụng danh từ, </a:t>
            </a:r>
            <a:r>
              <a:rPr lang="en-US" sz="3200" b="1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dùng động từ.</a:t>
            </a: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 startAt="3"/>
            </a:pP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Sử dụng phương thức phù hợp:</a:t>
            </a: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GET - Để lấy tài nguyên, không thay đổi trạng thái tài nguyên.</a:t>
            </a: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POST - Để tạo tài nguyên.</a:t>
            </a: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2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5323641316_0_8"/>
          <p:cNvSpPr/>
          <p:nvPr/>
        </p:nvSpPr>
        <p:spPr>
          <a:xfrm>
            <a:off x="1216900" y="1688550"/>
            <a:ext cx="91596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/users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sp>
        <p:nvSpPr>
          <p:cNvPr id="113" name="Google Shape;113;g5323641316_0_8"/>
          <p:cNvSpPr/>
          <p:nvPr/>
        </p:nvSpPr>
        <p:spPr>
          <a:xfrm>
            <a:off x="1216900" y="2328083"/>
            <a:ext cx="91596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/getAllUsers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sp>
        <p:nvSpPr>
          <p:cNvPr id="114" name="Google Shape;114;g5323641316_0_8"/>
          <p:cNvSpPr/>
          <p:nvPr/>
        </p:nvSpPr>
        <p:spPr>
          <a:xfrm>
            <a:off x="1217050" y="3913467"/>
            <a:ext cx="9952200" cy="498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GET http://www.example.com/users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sp>
        <p:nvSpPr>
          <p:cNvPr id="115" name="Google Shape;115;g5323641316_0_8"/>
          <p:cNvSpPr/>
          <p:nvPr/>
        </p:nvSpPr>
        <p:spPr>
          <a:xfrm>
            <a:off x="1216900" y="4935041"/>
            <a:ext cx="9952200" cy="498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POST http://www.example.com/users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pic>
        <p:nvPicPr>
          <p:cNvPr id="116" name="Google Shape;116;g532364131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475" y="1641379"/>
            <a:ext cx="537600" cy="53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7" name="Google Shape;117;g532364131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9375" y="2291708"/>
            <a:ext cx="585775" cy="585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1fdb1a059_0_0"/>
          <p:cNvSpPr txBox="1">
            <a:spLocks noGrp="1"/>
          </p:cNvSpPr>
          <p:nvPr>
            <p:ph type="title"/>
          </p:nvPr>
        </p:nvSpPr>
        <p:spPr>
          <a:xfrm>
            <a:off x="838200" y="22905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Nguyên tắc cơ bản</a:t>
            </a:r>
            <a:endParaRPr>
              <a:solidFill>
                <a:srgbClr val="000000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91fdb1a059_0_0"/>
          <p:cNvSpPr txBox="1">
            <a:spLocks noGrp="1"/>
          </p:cNvSpPr>
          <p:nvPr>
            <p:ph type="body" idx="1"/>
          </p:nvPr>
        </p:nvSpPr>
        <p:spPr>
          <a:xfrm>
            <a:off x="838200" y="1123650"/>
            <a:ext cx="11085600" cy="5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 startAt="3"/>
            </a:pPr>
            <a:r>
              <a:rPr lang="en-US" sz="3200" b="1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Sử dụng phương thức phù hợp</a:t>
            </a:r>
            <a:r>
              <a:rPr lang="en-US" sz="32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PUT/PATCH - Để cập nhật tài nguyên hoặc một phần tài nguyên:</a:t>
            </a: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DELETE - Để xóa tài nguyên: </a:t>
            </a: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 startAt="4"/>
            </a:pPr>
            <a:r>
              <a:rPr lang="en-US" sz="3200" b="1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Sử dụng danh từ số nhiều và thống nhất cho toàn bộ dự án.</a:t>
            </a:r>
            <a:endParaRPr sz="3200" b="1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91fdb1a059_0_0"/>
          <p:cNvSpPr/>
          <p:nvPr/>
        </p:nvSpPr>
        <p:spPr>
          <a:xfrm>
            <a:off x="1094250" y="3749850"/>
            <a:ext cx="103011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DELETE http://www.example.com/users/123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sp>
        <p:nvSpPr>
          <p:cNvPr id="125" name="Google Shape;125;g91fdb1a059_0_0"/>
          <p:cNvSpPr/>
          <p:nvPr/>
        </p:nvSpPr>
        <p:spPr>
          <a:xfrm>
            <a:off x="1094250" y="2258275"/>
            <a:ext cx="10301100" cy="854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PUT http://www.example.com/users/123 {“name”: “nvan”, “email”: “nvan@gmail.com”}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PATCH http://www.example.com/users/123 {“email”:”vnan@gmail.com”}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sp>
        <p:nvSpPr>
          <p:cNvPr id="126" name="Google Shape;126;g91fdb1a059_0_0"/>
          <p:cNvSpPr/>
          <p:nvPr/>
        </p:nvSpPr>
        <p:spPr>
          <a:xfrm>
            <a:off x="1094250" y="4836150"/>
            <a:ext cx="94806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/users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sp>
        <p:nvSpPr>
          <p:cNvPr id="127" name="Google Shape;127;g91fdb1a059_0_0"/>
          <p:cNvSpPr/>
          <p:nvPr/>
        </p:nvSpPr>
        <p:spPr>
          <a:xfrm>
            <a:off x="1094350" y="5571950"/>
            <a:ext cx="95274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Candara" panose="020E0502030303020204" pitchFamily="34" charset="0"/>
              </a:rPr>
              <a:t>/user/all</a:t>
            </a:r>
            <a:endParaRPr sz="2000">
              <a:solidFill>
                <a:srgbClr val="434343"/>
              </a:solidFill>
              <a:latin typeface="Candara" panose="020E0502030303020204" pitchFamily="34" charset="0"/>
            </a:endParaRPr>
          </a:p>
        </p:txBody>
      </p:sp>
      <p:pic>
        <p:nvPicPr>
          <p:cNvPr id="128" name="Google Shape;128;g91fdb1a05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7750" y="4836153"/>
            <a:ext cx="537600" cy="53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9" name="Google Shape;129;g91fdb1a05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3663" y="5547862"/>
            <a:ext cx="585775" cy="585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323641316_0_13"/>
          <p:cNvSpPr txBox="1">
            <a:spLocks noGrp="1"/>
          </p:cNvSpPr>
          <p:nvPr>
            <p:ph type="title"/>
          </p:nvPr>
        </p:nvSpPr>
        <p:spPr>
          <a:xfrm>
            <a:off x="838200" y="22905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Nguyên tắc cơ bản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5323641316_0_13"/>
          <p:cNvSpPr txBox="1">
            <a:spLocks noGrp="1"/>
          </p:cNvSpPr>
          <p:nvPr>
            <p:ph type="body" idx="1"/>
          </p:nvPr>
        </p:nvSpPr>
        <p:spPr>
          <a:xfrm>
            <a:off x="838200" y="1123650"/>
            <a:ext cx="10515600" cy="49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97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+mj-lt"/>
              <a:buAutoNum type="arabicPeriod" startAt="6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Sử dụng tham số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(parameter): Giúp cho base URL đơn giản và có thể mở rộng để phục vụ nhiều mục đích khác nhau: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97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+mj-lt"/>
              <a:buAutoNum type="arabicPeriod" startAt="7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Sử dụng mã HTTP Status Code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200 OK - Thành công.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201 CREATED - Tạo dữ liệu thành công (POST method).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400 BAD REQUEST - Input của Client gửi không hợp lệ.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401 UNAUTHORIZED - Hệ thống chưa được ủy quyền.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5323641316_0_13"/>
          <p:cNvSpPr/>
          <p:nvPr/>
        </p:nvSpPr>
        <p:spPr>
          <a:xfrm>
            <a:off x="924450" y="2249950"/>
            <a:ext cx="95841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</a:rPr>
              <a:t>/users?name=’vnan’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137" name="Google Shape;137;g5323641316_0_13"/>
          <p:cNvSpPr/>
          <p:nvPr/>
        </p:nvSpPr>
        <p:spPr>
          <a:xfrm>
            <a:off x="924450" y="2891400"/>
            <a:ext cx="9584100" cy="53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</a:rPr>
              <a:t>/users/getUsersByName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138" name="Google Shape;138;g532364131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7225" y="2202053"/>
            <a:ext cx="537600" cy="53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9" name="Google Shape;139;g532364131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3125" y="2889675"/>
            <a:ext cx="585775" cy="585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948F-E225-48A3-998F-EE3A9608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7. </a:t>
            </a:r>
            <a:r>
              <a:rPr lang="vi-VN" b="1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Sử dụng mã HTTP Status Code</a:t>
            </a:r>
            <a:r>
              <a:rPr lang="vi-VN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: </a:t>
            </a: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C871-90A9-4219-8187-83E8A4853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indent="-419100">
              <a:lnSpc>
                <a:spcPct val="115000"/>
              </a:lnSpc>
              <a:spcBef>
                <a:spcPts val="0"/>
              </a:spcBef>
              <a:buSzPts val="3000"/>
              <a:buFont typeface="Times New Roman"/>
              <a:buChar char="•"/>
            </a:pPr>
            <a:r>
              <a:rPr lang="vi-VN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200</a:t>
            </a:r>
            <a:r>
              <a:rPr lang="vi-VN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OK - Thành công.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SzPts val="3000"/>
              <a:buFont typeface="Times New Roman"/>
              <a:buChar char="•"/>
            </a:pPr>
            <a:r>
              <a:rPr lang="vi-VN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201</a:t>
            </a:r>
            <a:r>
              <a:rPr lang="vi-VN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CREATED - Tạo dữ liệu thành công (POST method).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SzPts val="3000"/>
              <a:buFont typeface="Times New Roman"/>
              <a:buChar char="•"/>
            </a:pPr>
            <a:r>
              <a:rPr lang="vi-VN" b="1">
                <a:solidFill>
                  <a:srgbClr val="C00000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400</a:t>
            </a:r>
            <a:r>
              <a:rPr lang="vi-VN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BAD REQUEST - Input của Client gửi không hợp lệ.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SzPts val="3000"/>
              <a:buFont typeface="Times New Roman"/>
              <a:buChar char="•"/>
            </a:pPr>
            <a:r>
              <a:rPr lang="vi-VN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401</a:t>
            </a:r>
            <a:r>
              <a:rPr lang="vi-VN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UNAUTHORIZED - Hệ thống chưa được ủy quyền.</a:t>
            </a:r>
            <a:endParaRPr lang="en-US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lvl="0" indent="-419100">
              <a:lnSpc>
                <a:spcPct val="115000"/>
              </a:lnSpc>
              <a:spcBef>
                <a:spcPts val="0"/>
              </a:spcBef>
              <a:buSzPts val="3000"/>
              <a:buFont typeface="Times New Roman"/>
              <a:buChar char="•"/>
            </a:pPr>
            <a:r>
              <a:rPr lang="vi-VN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403</a:t>
            </a:r>
            <a:r>
              <a:rPr lang="vi-VN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FORBIDDEN - Máy chủ từ chối yêu cầu (ngay cả khi Client đã được ủy quyền).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SzPts val="3000"/>
              <a:buFont typeface="Times New Roman"/>
              <a:buChar char="•"/>
            </a:pPr>
            <a:r>
              <a:rPr lang="vi-VN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404</a:t>
            </a:r>
            <a:r>
              <a:rPr lang="vi-VN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NOT FOUND - Máy chủ không tìm thấy bất kỳ thứ gì với request-URL này.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SzPts val="3000"/>
              <a:buFont typeface="Times New Roman"/>
              <a:buChar char="•"/>
            </a:pPr>
            <a:r>
              <a:rPr lang="vi-VN" b="1">
                <a:solidFill>
                  <a:srgbClr val="FF0000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500</a:t>
            </a:r>
            <a:r>
              <a:rPr lang="vi-VN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INTERNAL SERVER ERROR - Có lỗi xảy ra phía máy chủ.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SzPts val="3000"/>
              <a:buFont typeface="Times New Roman"/>
              <a:buChar char="•"/>
            </a:pPr>
            <a:endParaRPr lang="vi-VN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3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1066</Words>
  <Application>Microsoft Office PowerPoint</Application>
  <PresentationFormat>Widescreen</PresentationFormat>
  <Paragraphs>105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 New Roman</vt:lpstr>
      <vt:lpstr>Arial</vt:lpstr>
      <vt:lpstr>Candara</vt:lpstr>
      <vt:lpstr>Office Theme</vt:lpstr>
      <vt:lpstr>PowerPoint Presentation</vt:lpstr>
      <vt:lpstr>Nội dung</vt:lpstr>
      <vt:lpstr>RESful API là gì?</vt:lpstr>
      <vt:lpstr>RESful hoạt động như thế nào?</vt:lpstr>
      <vt:lpstr>Nguyên tắc thiết kế cơ bản trong RESful API</vt:lpstr>
      <vt:lpstr>Nguyên tắc cơ bản</vt:lpstr>
      <vt:lpstr>Nguyên tắc cơ bản</vt:lpstr>
      <vt:lpstr>Nguyên tắc cơ bản</vt:lpstr>
      <vt:lpstr>7. Sử dụng mã HTTP Status Code: </vt:lpstr>
      <vt:lpstr>8. Phiên bản (Version)</vt:lpstr>
      <vt:lpstr>Nguyên tắc cơ bản</vt:lpstr>
      <vt:lpstr>Nguyên tắc cơ bản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Nhất Duy</dc:creator>
  <cp:lastModifiedBy>m18</cp:lastModifiedBy>
  <cp:revision>22</cp:revision>
  <dcterms:created xsi:type="dcterms:W3CDTF">2020-06-20T03:24:48Z</dcterms:created>
  <dcterms:modified xsi:type="dcterms:W3CDTF">2021-04-26T01:32:08Z</dcterms:modified>
</cp:coreProperties>
</file>