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9" roundtripDataSignature="AMtx7mhBYDKVXrnqVCjKlhLRQBW3NVrT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79D76D-6122-4029-940E-117F8963C7A1}">
  <a:tblStyle styleId="{8E79D76D-6122-4029-940E-117F8963C7A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ools.ietf.org/html/rfc7807"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sonapi.org/profiles/ethanresnick/cursor-pagination/" TargetMode="External"/><Relationship Id="rId3" Type="http://schemas.openxmlformats.org/officeDocument/2006/relationships/hyperlink" Target="https://www.shopify.com/partners/blog/relative-pagination" TargetMode="External"/><Relationship Id="rId4" Type="http://schemas.openxmlformats.org/officeDocument/2006/relationships/hyperlink" Target="https://engineering.shopify.com/blogs/engineering/pagination-relative-cursors"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gineering.shopify.com/blogs/engineering/pagination-relative-cursors"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stapitutorial.com/httpstatuscodes.html"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91fdb1a059_3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u="sng">
                <a:solidFill>
                  <a:schemeClr val="hlink"/>
                </a:solidFill>
                <a:hlinkClick r:id="rId2"/>
              </a:rPr>
              <a:t>https://tools.ietf.org/html/rfc7807</a:t>
            </a:r>
            <a:endParaRPr/>
          </a:p>
        </p:txBody>
      </p:sp>
      <p:sp>
        <p:nvSpPr>
          <p:cNvPr id="161" name="Google Shape;161;g91fdb1a059_3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5323641316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g5323641316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0bf02c67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g90bf02c67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90bf02c677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1" name="Google Shape;181;g90bf02c677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90bf02c677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u="sng">
                <a:solidFill>
                  <a:schemeClr val="hlink"/>
                </a:solidFill>
                <a:hlinkClick r:id="rId2"/>
              </a:rPr>
              <a:t>https://jsonapi.org/profiles/ethanresnick/cursor-pagination/</a:t>
            </a:r>
            <a:endParaRPr/>
          </a:p>
          <a:p>
            <a:pPr indent="0" lvl="0" marL="0" rtl="0" algn="l">
              <a:lnSpc>
                <a:spcPct val="100000"/>
              </a:lnSpc>
              <a:spcBef>
                <a:spcPts val="0"/>
              </a:spcBef>
              <a:spcAft>
                <a:spcPts val="0"/>
              </a:spcAft>
              <a:buSzPts val="1100"/>
              <a:buNone/>
            </a:pPr>
            <a:r>
              <a:rPr lang="en-US" u="sng">
                <a:solidFill>
                  <a:schemeClr val="hlink"/>
                </a:solidFill>
                <a:hlinkClick r:id="rId3"/>
              </a:rPr>
              <a:t>https://www.shopify.com/partners/blog/relative-pagination</a:t>
            </a:r>
            <a:endParaRPr/>
          </a:p>
          <a:p>
            <a:pPr indent="0" lvl="0" marL="0" rtl="0" algn="l">
              <a:lnSpc>
                <a:spcPct val="100000"/>
              </a:lnSpc>
              <a:spcBef>
                <a:spcPts val="0"/>
              </a:spcBef>
              <a:spcAft>
                <a:spcPts val="0"/>
              </a:spcAft>
              <a:buSzPts val="1100"/>
              <a:buNone/>
            </a:pPr>
            <a:r>
              <a:rPr lang="en-US" u="sng">
                <a:solidFill>
                  <a:schemeClr val="hlink"/>
                </a:solidFill>
                <a:hlinkClick r:id="rId4"/>
              </a:rPr>
              <a:t>https://engineering.shopify.com/blogs/engineering/pagination-relative-cursors</a:t>
            </a:r>
            <a:endParaRPr/>
          </a:p>
        </p:txBody>
      </p:sp>
      <p:sp>
        <p:nvSpPr>
          <p:cNvPr id="200" name="Google Shape;200;g90bf02c677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90a73f73f8_1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u="sng">
                <a:solidFill>
                  <a:schemeClr val="hlink"/>
                </a:solidFill>
                <a:hlinkClick r:id="rId2"/>
              </a:rPr>
              <a:t>https://engineering.shopify.com/blogs/engineering/pagination-relative-cursors</a:t>
            </a:r>
            <a:endParaRPr/>
          </a:p>
        </p:txBody>
      </p:sp>
      <p:sp>
        <p:nvSpPr>
          <p:cNvPr id="206" name="Google Shape;206;g90a73f73f8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90bf02c677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Limit cũng cần được giới hạn. Ví dụ: limit &lt; 1000 để đảm bảo không cho phép lấy quá 1000 bản ghi nếu không phải trường hợp đặc biệt.</a:t>
            </a:r>
            <a:endParaRPr/>
          </a:p>
        </p:txBody>
      </p:sp>
      <p:sp>
        <p:nvSpPr>
          <p:cNvPr id="220" name="Google Shape;220;g90bf02c677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90a73f73f8_1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Limit cũng cần được giới hạn. Ví dụ: limit &lt; 1000 để đảm bảo không cho phép lấy quá 1000 bản ghi nếu không phải trường hợp đặc biệt.</a:t>
            </a:r>
            <a:endParaRPr/>
          </a:p>
        </p:txBody>
      </p:sp>
      <p:sp>
        <p:nvSpPr>
          <p:cNvPr id="227" name="Google Shape;227;g90a73f73f8_1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5323641316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g5323641316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2522653c2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KISS cũng được áp dụng cho việc handle lỗi trả về khi sử dụng Http Status Code</a:t>
            </a:r>
            <a:endParaRPr/>
          </a:p>
        </p:txBody>
      </p:sp>
      <p:sp>
        <p:nvSpPr>
          <p:cNvPr id="99" name="Google Shape;99;g82522653c2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5323641316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Put khác Post ở chỗ là: Post thực hiện yêu cầu trên tập tài nguyên. Put thì thực hiện trên 1 tài nguyên duy nhất.</a:t>
            </a:r>
            <a:endParaRPr/>
          </a:p>
          <a:p>
            <a:pPr indent="0" lvl="0" marL="0" rtl="0" algn="l">
              <a:lnSpc>
                <a:spcPct val="100000"/>
              </a:lnSpc>
              <a:spcBef>
                <a:spcPts val="0"/>
              </a:spcBef>
              <a:spcAft>
                <a:spcPts val="0"/>
              </a:spcAft>
              <a:buSzPts val="1100"/>
              <a:buNone/>
            </a:pPr>
            <a:r>
              <a:rPr lang="en-US"/>
              <a:t>Put và Patch khác nhau ở chỗ: Put sử dụng để thay thế toàn bộ 1 tài nguyên còn Patch thì cập nhật 1 phần.</a:t>
            </a:r>
            <a:endParaRPr/>
          </a:p>
        </p:txBody>
      </p:sp>
      <p:sp>
        <p:nvSpPr>
          <p:cNvPr id="108" name="Google Shape;108;g5323641316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91fdb1a05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Tại mục danh từ số nhiều: sử dụng </a:t>
            </a:r>
            <a:r>
              <a:rPr lang="en-US">
                <a:solidFill>
                  <a:schemeClr val="dk1"/>
                </a:solidFill>
              </a:rPr>
              <a:t>cho cả trường hợp lấy 1 tài nguyên và danh sách tài nguyên</a:t>
            </a:r>
            <a:r>
              <a:rPr lang="en-US"/>
              <a:t> và để tránh nhầm lẫn.</a:t>
            </a:r>
            <a:endParaRPr/>
          </a:p>
        </p:txBody>
      </p:sp>
      <p:sp>
        <p:nvSpPr>
          <p:cNvPr id="120" name="Google Shape;120;g91fdb1a05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532364131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Sử dụng mã HTTP Status Code cũng áp dụng nguyên tắc KISS -&gt; Lựa chọn khoảng 3-8 trạng thái trả về trong danh sách trạng thái được mô tả của HTTP Status Code: </a:t>
            </a:r>
            <a:r>
              <a:rPr lang="en-US" u="sng">
                <a:solidFill>
                  <a:schemeClr val="hlink"/>
                </a:solidFill>
                <a:hlinkClick r:id="rId2"/>
              </a:rPr>
              <a:t>https://www.restapitutorial.com/httpstatuscodes.html</a:t>
            </a:r>
            <a:endParaRPr/>
          </a:p>
        </p:txBody>
      </p:sp>
      <p:sp>
        <p:nvSpPr>
          <p:cNvPr id="132" name="Google Shape;132;g5323641316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5323641316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5323641316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91fdb1a059_3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Limit cũng cần được giới hạn. Ví dụ: limit &lt; 1000 để đảm bảo không cho phép lấy quá 1000 bản ghi nếu không phải trường hợp đặc biệt.</a:t>
            </a:r>
            <a:endParaRPr/>
          </a:p>
        </p:txBody>
      </p:sp>
      <p:sp>
        <p:nvSpPr>
          <p:cNvPr id="152" name="Google Shape;152;g91fdb1a059_3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Calibri"/>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openapi.misa.com.vn/errorcode/misa-00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
          <p:cNvSpPr txBox="1"/>
          <p:nvPr/>
        </p:nvSpPr>
        <p:spPr>
          <a:xfrm>
            <a:off x="1959000" y="2110750"/>
            <a:ext cx="8389200" cy="205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lang="en-US" sz="4800">
                <a:solidFill>
                  <a:srgbClr val="FFFFFF"/>
                </a:solidFill>
                <a:latin typeface="Roboto"/>
                <a:ea typeface="Roboto"/>
                <a:cs typeface="Roboto"/>
                <a:sym typeface="Roboto"/>
              </a:rPr>
              <a:t>Best practices for REST API design</a:t>
            </a:r>
            <a:endParaRPr b="1" i="0" sz="4800" u="none" cap="none" strike="noStrike">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g91fdb1a059_3_27"/>
          <p:cNvSpPr txBox="1"/>
          <p:nvPr>
            <p:ph type="title"/>
          </p:nvPr>
        </p:nvSpPr>
        <p:spPr>
          <a:xfrm>
            <a:off x="838200" y="229051"/>
            <a:ext cx="105156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Times New Roman"/>
              <a:buNone/>
            </a:pPr>
            <a:r>
              <a:rPr lang="en-US">
                <a:latin typeface="Times New Roman"/>
                <a:ea typeface="Times New Roman"/>
                <a:cs typeface="Times New Roman"/>
                <a:sym typeface="Times New Roman"/>
              </a:rPr>
              <a:t>Nguyên tắc cơ bản</a:t>
            </a:r>
            <a:endParaRPr>
              <a:solidFill>
                <a:srgbClr val="000000"/>
              </a:solidFill>
              <a:latin typeface="Times New Roman"/>
              <a:ea typeface="Times New Roman"/>
              <a:cs typeface="Times New Roman"/>
              <a:sym typeface="Times New Roman"/>
            </a:endParaRPr>
          </a:p>
        </p:txBody>
      </p:sp>
      <p:sp>
        <p:nvSpPr>
          <p:cNvPr id="164" name="Google Shape;164;g91fdb1a059_3_27"/>
          <p:cNvSpPr txBox="1"/>
          <p:nvPr>
            <p:ph idx="1" type="body"/>
          </p:nvPr>
        </p:nvSpPr>
        <p:spPr>
          <a:xfrm>
            <a:off x="838200" y="878375"/>
            <a:ext cx="11057100" cy="5357100"/>
          </a:xfrm>
          <a:prstGeom prst="rect">
            <a:avLst/>
          </a:prstGeom>
          <a:noFill/>
          <a:ln>
            <a:noFill/>
          </a:ln>
        </p:spPr>
        <p:txBody>
          <a:bodyPr anchorCtr="0" anchor="t" bIns="45700" lIns="91425" spcFirstLastPara="1" rIns="91425" wrap="square" tIns="45700">
            <a:noAutofit/>
          </a:bodyPr>
          <a:lstStyle/>
          <a:p>
            <a:pPr indent="-431800" lvl="0" marL="457200" rtl="0" algn="l">
              <a:lnSpc>
                <a:spcPct val="100000"/>
              </a:lnSpc>
              <a:spcBef>
                <a:spcPts val="0"/>
              </a:spcBef>
              <a:spcAft>
                <a:spcPts val="0"/>
              </a:spcAft>
              <a:buSzPts val="3200"/>
              <a:buFont typeface="Times New Roman"/>
              <a:buAutoNum type="arabicPeriod" startAt="9"/>
            </a:pPr>
            <a:r>
              <a:rPr lang="en-US" sz="3200">
                <a:latin typeface="Times New Roman"/>
                <a:ea typeface="Times New Roman"/>
                <a:cs typeface="Times New Roman"/>
                <a:sym typeface="Times New Roman"/>
              </a:rPr>
              <a:t>Format dữ liệu trả về: JSON</a:t>
            </a:r>
            <a:endParaRPr sz="3200">
              <a:latin typeface="Times New Roman"/>
              <a:ea typeface="Times New Roman"/>
              <a:cs typeface="Times New Roman"/>
              <a:sym typeface="Times New Roman"/>
            </a:endParaRPr>
          </a:p>
          <a:p>
            <a:pPr indent="-431800" lvl="0" marL="457200" rtl="0" algn="l">
              <a:lnSpc>
                <a:spcPct val="100000"/>
              </a:lnSpc>
              <a:spcBef>
                <a:spcPts val="0"/>
              </a:spcBef>
              <a:spcAft>
                <a:spcPts val="0"/>
              </a:spcAft>
              <a:buSzPts val="3200"/>
              <a:buFont typeface="Times New Roman"/>
              <a:buAutoNum type="arabicPeriod" startAt="9"/>
            </a:pPr>
            <a:r>
              <a:rPr lang="en-US" sz="3200">
                <a:latin typeface="Times New Roman"/>
                <a:ea typeface="Times New Roman"/>
                <a:cs typeface="Times New Roman"/>
                <a:sym typeface="Times New Roman"/>
              </a:rPr>
              <a:t>Tài liệu mô tả API</a:t>
            </a:r>
            <a:endParaRPr sz="3200">
              <a:latin typeface="Times New Roman"/>
              <a:ea typeface="Times New Roman"/>
              <a:cs typeface="Times New Roman"/>
              <a:sym typeface="Times New Roman"/>
            </a:endParaRPr>
          </a:p>
          <a:p>
            <a:pPr indent="-431800" lvl="0" marL="457200" rtl="0" algn="l">
              <a:lnSpc>
                <a:spcPct val="100000"/>
              </a:lnSpc>
              <a:spcBef>
                <a:spcPts val="0"/>
              </a:spcBef>
              <a:spcAft>
                <a:spcPts val="0"/>
              </a:spcAft>
              <a:buSzPts val="3200"/>
              <a:buFont typeface="Times New Roman"/>
              <a:buAutoNum type="arabicPeriod" startAt="9"/>
            </a:pPr>
            <a:r>
              <a:rPr lang="en-US" sz="3200">
                <a:latin typeface="Times New Roman"/>
                <a:ea typeface="Times New Roman"/>
                <a:cs typeface="Times New Roman"/>
                <a:sym typeface="Times New Roman"/>
              </a:rPr>
              <a:t>Xử lý thông báo lỗi:</a:t>
            </a:r>
            <a:endParaRPr sz="3200">
              <a:latin typeface="Times New Roman"/>
              <a:ea typeface="Times New Roman"/>
              <a:cs typeface="Times New Roman"/>
              <a:sym typeface="Times New Roman"/>
            </a:endParaRPr>
          </a:p>
          <a:p>
            <a:pPr indent="-419100" lvl="0" marL="45720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Nội dung trả về cần bao gồm:</a:t>
            </a:r>
            <a:endParaRPr sz="3000">
              <a:latin typeface="Times New Roman"/>
              <a:ea typeface="Times New Roman"/>
              <a:cs typeface="Times New Roman"/>
              <a:sym typeface="Times New Roman"/>
            </a:endParaRPr>
          </a:p>
          <a:p>
            <a:pPr indent="-419100" lvl="1" marL="91440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devMsg - Thông báo cho Dev</a:t>
            </a:r>
            <a:endParaRPr sz="3000">
              <a:latin typeface="Times New Roman"/>
              <a:ea typeface="Times New Roman"/>
              <a:cs typeface="Times New Roman"/>
              <a:sym typeface="Times New Roman"/>
            </a:endParaRPr>
          </a:p>
          <a:p>
            <a:pPr indent="-419100" lvl="1" marL="91440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userMsg - Thông báo cho người dùng cuối (khi tích hợp)</a:t>
            </a:r>
            <a:endParaRPr sz="3000">
              <a:latin typeface="Times New Roman"/>
              <a:ea typeface="Times New Roman"/>
              <a:cs typeface="Times New Roman"/>
              <a:sym typeface="Times New Roman"/>
            </a:endParaRPr>
          </a:p>
          <a:p>
            <a:pPr indent="-419100" lvl="1" marL="91440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errorC</a:t>
            </a:r>
            <a:r>
              <a:rPr lang="en-US" sz="3000">
                <a:latin typeface="Times New Roman"/>
                <a:ea typeface="Times New Roman"/>
                <a:cs typeface="Times New Roman"/>
                <a:sym typeface="Times New Roman"/>
              </a:rPr>
              <a:t>ode - Mã lỗi nội bộ</a:t>
            </a:r>
            <a:endParaRPr sz="3000">
              <a:latin typeface="Times New Roman"/>
              <a:ea typeface="Times New Roman"/>
              <a:cs typeface="Times New Roman"/>
              <a:sym typeface="Times New Roman"/>
            </a:endParaRPr>
          </a:p>
          <a:p>
            <a:pPr indent="-419100" lvl="1" marL="91440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moreInfo - Hỗ trợ Dev tìm hiểu thêm thông tin về lỗi</a:t>
            </a:r>
            <a:endParaRPr sz="3000">
              <a:latin typeface="Times New Roman"/>
              <a:ea typeface="Times New Roman"/>
              <a:cs typeface="Times New Roman"/>
              <a:sym typeface="Times New Roman"/>
            </a:endParaRPr>
          </a:p>
          <a:p>
            <a:pPr indent="-419100" lvl="1" marL="91440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traceId - Để tra cứu thông tin log (ELK, file log,...)</a:t>
            </a:r>
            <a:endParaRPr sz="3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5323641316_0_104"/>
          <p:cNvSpPr txBox="1"/>
          <p:nvPr>
            <p:ph type="title"/>
          </p:nvPr>
        </p:nvSpPr>
        <p:spPr>
          <a:xfrm>
            <a:off x="838200" y="229051"/>
            <a:ext cx="105156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Times New Roman"/>
              <a:buNone/>
            </a:pPr>
            <a:r>
              <a:rPr lang="en-US">
                <a:latin typeface="Times New Roman"/>
                <a:ea typeface="Times New Roman"/>
                <a:cs typeface="Times New Roman"/>
                <a:sym typeface="Times New Roman"/>
              </a:rPr>
              <a:t>Nguyên tắc cơ bản</a:t>
            </a:r>
            <a:endParaRPr>
              <a:solidFill>
                <a:srgbClr val="000000"/>
              </a:solidFill>
              <a:latin typeface="Times New Roman"/>
              <a:ea typeface="Times New Roman"/>
              <a:cs typeface="Times New Roman"/>
              <a:sym typeface="Times New Roman"/>
            </a:endParaRPr>
          </a:p>
        </p:txBody>
      </p:sp>
      <p:sp>
        <p:nvSpPr>
          <p:cNvPr id="170" name="Google Shape;170;g5323641316_0_104"/>
          <p:cNvSpPr/>
          <p:nvPr/>
        </p:nvSpPr>
        <p:spPr>
          <a:xfrm>
            <a:off x="838200" y="1586142"/>
            <a:ext cx="9584100" cy="2617200"/>
          </a:xfrm>
          <a:prstGeom prst="roundRect">
            <a:avLst>
              <a:gd fmla="val 16667" name="adj"/>
            </a:avLst>
          </a:prstGeom>
          <a:solidFill>
            <a:srgbClr val="F3F3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000">
                <a:solidFill>
                  <a:srgbClr val="434343"/>
                </a:solidFill>
              </a:rPr>
              <a:t>{</a:t>
            </a:r>
            <a:endParaRPr sz="2000">
              <a:solidFill>
                <a:srgbClr val="434343"/>
              </a:solidFill>
            </a:endParaRPr>
          </a:p>
          <a:p>
            <a:pPr indent="0" lvl="0" marL="0" rtl="0" algn="l">
              <a:spcBef>
                <a:spcPts val="0"/>
              </a:spcBef>
              <a:spcAft>
                <a:spcPts val="0"/>
              </a:spcAft>
              <a:buClr>
                <a:schemeClr val="dk1"/>
              </a:buClr>
              <a:buSzPts val="1100"/>
              <a:buFont typeface="Arial"/>
              <a:buNone/>
            </a:pPr>
            <a:r>
              <a:rPr lang="en-US" sz="2000">
                <a:solidFill>
                  <a:srgbClr val="434343"/>
                </a:solidFill>
              </a:rPr>
              <a:t>  "devMsg": "It was not possible to connect to the redis server(s)",</a:t>
            </a:r>
            <a:endParaRPr sz="2000">
              <a:solidFill>
                <a:srgbClr val="434343"/>
              </a:solidFill>
            </a:endParaRPr>
          </a:p>
          <a:p>
            <a:pPr indent="0" lvl="0" marL="0" rtl="0" algn="l">
              <a:spcBef>
                <a:spcPts val="0"/>
              </a:spcBef>
              <a:spcAft>
                <a:spcPts val="0"/>
              </a:spcAft>
              <a:buClr>
                <a:schemeClr val="dk1"/>
              </a:buClr>
              <a:buSzPts val="1100"/>
              <a:buFont typeface="Arial"/>
              <a:buNone/>
            </a:pPr>
            <a:r>
              <a:rPr lang="en-US" sz="2000">
                <a:solidFill>
                  <a:srgbClr val="434343"/>
                </a:solidFill>
              </a:rPr>
              <a:t>  "userMsg": "Có lỗi xảy ra! vui lòng liên hệ với MISA.",</a:t>
            </a:r>
            <a:endParaRPr sz="2000">
              <a:solidFill>
                <a:srgbClr val="434343"/>
              </a:solidFill>
            </a:endParaRPr>
          </a:p>
          <a:p>
            <a:pPr indent="0" lvl="0" marL="0" rtl="0" algn="l">
              <a:spcBef>
                <a:spcPts val="0"/>
              </a:spcBef>
              <a:spcAft>
                <a:spcPts val="0"/>
              </a:spcAft>
              <a:buNone/>
            </a:pPr>
            <a:r>
              <a:rPr lang="en-US" sz="2000">
                <a:solidFill>
                  <a:srgbClr val="434343"/>
                </a:solidFill>
              </a:rPr>
              <a:t>  "errorCode": "misa-001",  </a:t>
            </a:r>
            <a:endParaRPr sz="2000">
              <a:solidFill>
                <a:srgbClr val="434343"/>
              </a:solidFill>
            </a:endParaRPr>
          </a:p>
          <a:p>
            <a:pPr indent="0" lvl="0" marL="0" rtl="0" algn="l">
              <a:spcBef>
                <a:spcPts val="0"/>
              </a:spcBef>
              <a:spcAft>
                <a:spcPts val="0"/>
              </a:spcAft>
              <a:buNone/>
            </a:pPr>
            <a:r>
              <a:rPr lang="en-US" sz="2000">
                <a:solidFill>
                  <a:srgbClr val="434343"/>
                </a:solidFill>
              </a:rPr>
              <a:t>  "moreInfo": "</a:t>
            </a:r>
            <a:r>
              <a:rPr lang="en-US" sz="2000" u="sng">
                <a:solidFill>
                  <a:schemeClr val="hlink"/>
                </a:solidFill>
                <a:hlinkClick r:id="rId3"/>
              </a:rPr>
              <a:t>https://openapi.misa.com.vn/errorcode/misa-001</a:t>
            </a:r>
            <a:r>
              <a:rPr lang="en-US" sz="2000">
                <a:solidFill>
                  <a:srgbClr val="434343"/>
                </a:solidFill>
              </a:rPr>
              <a:t>",</a:t>
            </a:r>
            <a:endParaRPr sz="2000">
              <a:solidFill>
                <a:srgbClr val="434343"/>
              </a:solidFill>
            </a:endParaRPr>
          </a:p>
          <a:p>
            <a:pPr indent="0" lvl="0" marL="0" rtl="0" algn="l">
              <a:spcBef>
                <a:spcPts val="0"/>
              </a:spcBef>
              <a:spcAft>
                <a:spcPts val="0"/>
              </a:spcAft>
              <a:buClr>
                <a:schemeClr val="dk1"/>
              </a:buClr>
              <a:buSzPts val="1100"/>
              <a:buFont typeface="Arial"/>
              <a:buNone/>
            </a:pPr>
            <a:r>
              <a:rPr lang="en-US" sz="2000">
                <a:solidFill>
                  <a:srgbClr val="434343"/>
                </a:solidFill>
              </a:rPr>
              <a:t>  "traceId": "ba9587fd-1a79-4ac5-a0ca-2c9f74dfd3fb"</a:t>
            </a:r>
            <a:endParaRPr sz="2000">
              <a:solidFill>
                <a:srgbClr val="434343"/>
              </a:solidFill>
            </a:endParaRPr>
          </a:p>
          <a:p>
            <a:pPr indent="0" lvl="0" marL="0" rtl="0" algn="l">
              <a:spcBef>
                <a:spcPts val="0"/>
              </a:spcBef>
              <a:spcAft>
                <a:spcPts val="0"/>
              </a:spcAft>
              <a:buNone/>
            </a:pPr>
            <a:r>
              <a:rPr lang="en-US" sz="2000">
                <a:solidFill>
                  <a:srgbClr val="434343"/>
                </a:solidFill>
              </a:rPr>
              <a:t>}</a:t>
            </a:r>
            <a:endParaRPr sz="2000">
              <a:solidFill>
                <a:srgbClr val="434343"/>
              </a:solidFill>
            </a:endParaRPr>
          </a:p>
        </p:txBody>
      </p:sp>
      <p:sp>
        <p:nvSpPr>
          <p:cNvPr id="171" name="Google Shape;171;g5323641316_0_104"/>
          <p:cNvSpPr txBox="1"/>
          <p:nvPr>
            <p:ph idx="1" type="body"/>
          </p:nvPr>
        </p:nvSpPr>
        <p:spPr>
          <a:xfrm>
            <a:off x="838200" y="4203359"/>
            <a:ext cx="11057100" cy="1886700"/>
          </a:xfrm>
          <a:prstGeom prst="rect">
            <a:avLst/>
          </a:prstGeom>
          <a:noFill/>
          <a:ln>
            <a:noFill/>
          </a:ln>
        </p:spPr>
        <p:txBody>
          <a:bodyPr anchorCtr="0" anchor="t" bIns="45700" lIns="91425" spcFirstLastPara="1" rIns="91425" wrap="square" tIns="45700">
            <a:noAutofit/>
          </a:bodyPr>
          <a:lstStyle/>
          <a:p>
            <a:pPr indent="-444500" lvl="0" marL="457200" rtl="0" algn="l">
              <a:lnSpc>
                <a:spcPct val="100000"/>
              </a:lnSpc>
              <a:spcBef>
                <a:spcPts val="0"/>
              </a:spcBef>
              <a:spcAft>
                <a:spcPts val="0"/>
              </a:spcAft>
              <a:buSzPts val="3400"/>
              <a:buFont typeface="Times New Roman"/>
              <a:buAutoNum type="arabicPeriod" startAt="11"/>
            </a:pPr>
            <a:r>
              <a:rPr lang="en-US" sz="3200">
                <a:latin typeface="Times New Roman"/>
                <a:ea typeface="Times New Roman"/>
                <a:cs typeface="Times New Roman"/>
                <a:sym typeface="Times New Roman"/>
              </a:rPr>
              <a:t>Sử dụng OpenAPI: Giúp cho tất cả các nhóm tuân thủ theo nguyên tắc nhất định. Rút ngắn quãng thời gian tích hợp (Chỉ cần tạo ra đặc tả OpenAPI là có thể chia sẻ cho các nhóm tích hợp với dữ liệu mock)</a:t>
            </a:r>
            <a:endParaRPr sz="3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3000">
              <a:latin typeface="Times New Roman"/>
              <a:ea typeface="Times New Roman"/>
              <a:cs typeface="Times New Roman"/>
              <a:sym typeface="Times New Roman"/>
            </a:endParaRPr>
          </a:p>
        </p:txBody>
      </p:sp>
      <p:sp>
        <p:nvSpPr>
          <p:cNvPr id="172" name="Google Shape;172;g5323641316_0_104"/>
          <p:cNvSpPr txBox="1"/>
          <p:nvPr>
            <p:ph idx="1" type="body"/>
          </p:nvPr>
        </p:nvSpPr>
        <p:spPr>
          <a:xfrm>
            <a:off x="990600" y="1030775"/>
            <a:ext cx="11057100" cy="516300"/>
          </a:xfrm>
          <a:prstGeom prst="rect">
            <a:avLst/>
          </a:prstGeom>
          <a:noFill/>
          <a:ln>
            <a:noFill/>
          </a:ln>
        </p:spPr>
        <p:txBody>
          <a:bodyPr anchorCtr="0" anchor="t" bIns="45700" lIns="91425" spcFirstLastPara="1" rIns="91425" wrap="square" tIns="45700">
            <a:noAutofit/>
          </a:bodyPr>
          <a:lstStyle/>
          <a:p>
            <a:pPr indent="-431800" lvl="0" marL="457200" rtl="0" algn="l">
              <a:lnSpc>
                <a:spcPct val="100000"/>
              </a:lnSpc>
              <a:spcBef>
                <a:spcPts val="0"/>
              </a:spcBef>
              <a:spcAft>
                <a:spcPts val="0"/>
              </a:spcAft>
              <a:buSzPts val="3200"/>
              <a:buFont typeface="Times New Roman"/>
              <a:buAutoNum type="arabicPeriod" startAt="10"/>
            </a:pPr>
            <a:r>
              <a:rPr lang="en-US" sz="3200">
                <a:latin typeface="Times New Roman"/>
                <a:ea typeface="Times New Roman"/>
                <a:cs typeface="Times New Roman"/>
                <a:sym typeface="Times New Roman"/>
              </a:rPr>
              <a:t>Xử lý thông báo lỗi:</a:t>
            </a:r>
            <a:endParaRPr sz="3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90bf02c677_0_0"/>
          <p:cNvSpPr txBox="1"/>
          <p:nvPr>
            <p:ph type="title"/>
          </p:nvPr>
        </p:nvSpPr>
        <p:spPr>
          <a:xfrm>
            <a:off x="838200" y="229051"/>
            <a:ext cx="105156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Times New Roman"/>
              <a:buNone/>
            </a:pPr>
            <a:r>
              <a:rPr lang="en-US">
                <a:latin typeface="Times New Roman"/>
                <a:ea typeface="Times New Roman"/>
                <a:cs typeface="Times New Roman"/>
                <a:sym typeface="Times New Roman"/>
              </a:rPr>
              <a:t>Giải pháp phân trang</a:t>
            </a:r>
            <a:endParaRPr>
              <a:solidFill>
                <a:srgbClr val="000000"/>
              </a:solidFill>
              <a:latin typeface="Times New Roman"/>
              <a:ea typeface="Times New Roman"/>
              <a:cs typeface="Times New Roman"/>
              <a:sym typeface="Times New Roman"/>
            </a:endParaRPr>
          </a:p>
        </p:txBody>
      </p:sp>
      <p:sp>
        <p:nvSpPr>
          <p:cNvPr id="178" name="Google Shape;178;g90bf02c677_0_0"/>
          <p:cNvSpPr txBox="1"/>
          <p:nvPr>
            <p:ph idx="1" type="body"/>
          </p:nvPr>
        </p:nvSpPr>
        <p:spPr>
          <a:xfrm>
            <a:off x="838200" y="1123650"/>
            <a:ext cx="11057100" cy="5111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3200">
                <a:latin typeface="Times New Roman"/>
                <a:ea typeface="Times New Roman"/>
                <a:cs typeface="Times New Roman"/>
                <a:sym typeface="Times New Roman"/>
              </a:rPr>
              <a:t>Hai loại phân trang phổ biến:</a:t>
            </a:r>
            <a:endParaRPr sz="3200">
              <a:latin typeface="Times New Roman"/>
              <a:ea typeface="Times New Roman"/>
              <a:cs typeface="Times New Roman"/>
              <a:sym typeface="Times New Roman"/>
            </a:endParaRPr>
          </a:p>
          <a:p>
            <a:pPr indent="-419100" lvl="1" marL="91440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Offset Pagination</a:t>
            </a:r>
            <a:endParaRPr sz="3000">
              <a:latin typeface="Times New Roman"/>
              <a:ea typeface="Times New Roman"/>
              <a:cs typeface="Times New Roman"/>
              <a:sym typeface="Times New Roman"/>
            </a:endParaRPr>
          </a:p>
          <a:p>
            <a:pPr indent="-419100" lvl="1" marL="91440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Cursor Pagination</a:t>
            </a:r>
            <a:endParaRPr sz="3000">
              <a:latin typeface="Times New Roman"/>
              <a:ea typeface="Times New Roman"/>
              <a:cs typeface="Times New Roman"/>
              <a:sym typeface="Times New Roman"/>
            </a:endParaRPr>
          </a:p>
          <a:p>
            <a:pPr indent="-431800" lvl="0" marL="457200" rtl="0" algn="l">
              <a:lnSpc>
                <a:spcPct val="100000"/>
              </a:lnSpc>
              <a:spcBef>
                <a:spcPts val="0"/>
              </a:spcBef>
              <a:spcAft>
                <a:spcPts val="0"/>
              </a:spcAft>
              <a:buSzPts val="3200"/>
              <a:buFont typeface="Times New Roman"/>
              <a:buAutoNum type="arabicPeriod"/>
            </a:pPr>
            <a:r>
              <a:rPr lang="en-US" sz="3200">
                <a:latin typeface="Times New Roman"/>
                <a:ea typeface="Times New Roman"/>
                <a:cs typeface="Times New Roman"/>
                <a:sym typeface="Times New Roman"/>
              </a:rPr>
              <a:t>Offset Pagination</a:t>
            </a:r>
            <a:endParaRPr sz="3200">
              <a:latin typeface="Times New Roman"/>
              <a:ea typeface="Times New Roman"/>
              <a:cs typeface="Times New Roman"/>
              <a:sym typeface="Times New Roman"/>
            </a:endParaRPr>
          </a:p>
          <a:p>
            <a:pPr indent="-419100" lvl="0" marL="91440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Input:</a:t>
            </a:r>
            <a:endParaRPr sz="3000">
              <a:latin typeface="Times New Roman"/>
              <a:ea typeface="Times New Roman"/>
              <a:cs typeface="Times New Roman"/>
              <a:sym typeface="Times New Roman"/>
            </a:endParaRPr>
          </a:p>
          <a:p>
            <a:pPr indent="-419100" lvl="1" marL="182880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Offset: Vị trí bản ghi bắt đầu được lấy trong dữ liệu trả về.</a:t>
            </a:r>
            <a:endParaRPr sz="3000">
              <a:latin typeface="Times New Roman"/>
              <a:ea typeface="Times New Roman"/>
              <a:cs typeface="Times New Roman"/>
              <a:sym typeface="Times New Roman"/>
            </a:endParaRPr>
          </a:p>
          <a:p>
            <a:pPr indent="-419100" lvl="1" marL="182880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Limit: Số bản ghi tối đa trong 1 lần lấy.</a:t>
            </a:r>
            <a:endParaRPr sz="3000">
              <a:latin typeface="Times New Roman"/>
              <a:ea typeface="Times New Roman"/>
              <a:cs typeface="Times New Roman"/>
              <a:sym typeface="Times New Roman"/>
            </a:endParaRPr>
          </a:p>
          <a:p>
            <a:pPr indent="-419100" lvl="0" marL="91440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Output:</a:t>
            </a:r>
            <a:endParaRPr sz="3000">
              <a:latin typeface="Times New Roman"/>
              <a:ea typeface="Times New Roman"/>
              <a:cs typeface="Times New Roman"/>
              <a:sym typeface="Times New Roman"/>
            </a:endParaRPr>
          </a:p>
          <a:p>
            <a:pPr indent="-419100" lvl="1" marL="182880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Total: Tổng số bản ghi.</a:t>
            </a:r>
            <a:endParaRPr sz="3000">
              <a:latin typeface="Times New Roman"/>
              <a:ea typeface="Times New Roman"/>
              <a:cs typeface="Times New Roman"/>
              <a:sym typeface="Times New Roman"/>
            </a:endParaRPr>
          </a:p>
          <a:p>
            <a:pPr indent="-419100" lvl="1" marL="182880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Thông tin về page: Số page, link page trước, sau,...</a:t>
            </a:r>
            <a:endParaRPr sz="3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3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90bf02c677_0_24"/>
          <p:cNvSpPr txBox="1"/>
          <p:nvPr>
            <p:ph type="title"/>
          </p:nvPr>
        </p:nvSpPr>
        <p:spPr>
          <a:xfrm>
            <a:off x="838200" y="229051"/>
            <a:ext cx="105156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Times New Roman"/>
              <a:buNone/>
            </a:pPr>
            <a:r>
              <a:rPr lang="en-US" sz="3200">
                <a:latin typeface="Times New Roman"/>
                <a:ea typeface="Times New Roman"/>
                <a:cs typeface="Times New Roman"/>
                <a:sym typeface="Times New Roman"/>
              </a:rPr>
              <a:t>Giải pháp phân trang</a:t>
            </a:r>
            <a:endParaRPr sz="3200">
              <a:solidFill>
                <a:srgbClr val="000000"/>
              </a:solidFill>
              <a:latin typeface="Times New Roman"/>
              <a:ea typeface="Times New Roman"/>
              <a:cs typeface="Times New Roman"/>
              <a:sym typeface="Times New Roman"/>
            </a:endParaRPr>
          </a:p>
        </p:txBody>
      </p:sp>
      <p:graphicFrame>
        <p:nvGraphicFramePr>
          <p:cNvPr id="184" name="Google Shape;184;g90bf02c677_0_24"/>
          <p:cNvGraphicFramePr/>
          <p:nvPr/>
        </p:nvGraphicFramePr>
        <p:xfrm>
          <a:off x="952500" y="1007825"/>
          <a:ext cx="3000000" cy="3000000"/>
        </p:xfrm>
        <a:graphic>
          <a:graphicData uri="http://schemas.openxmlformats.org/drawingml/2006/table">
            <a:tbl>
              <a:tblPr>
                <a:noFill/>
                <a:tableStyleId>{8E79D76D-6122-4029-940E-117F8963C7A1}</a:tableStyleId>
              </a:tblPr>
              <a:tblGrid>
                <a:gridCol w="5381700"/>
                <a:gridCol w="5381700"/>
              </a:tblGrid>
              <a:tr h="658150">
                <a:tc>
                  <a:txBody>
                    <a:bodyPr/>
                    <a:lstStyle/>
                    <a:p>
                      <a:pPr indent="0" lvl="0" marL="0" rtl="0" algn="ctr">
                        <a:spcBef>
                          <a:spcPts val="0"/>
                        </a:spcBef>
                        <a:spcAft>
                          <a:spcPts val="0"/>
                        </a:spcAft>
                        <a:buNone/>
                      </a:pPr>
                      <a:r>
                        <a:rPr lang="en-US" sz="3200">
                          <a:solidFill>
                            <a:srgbClr val="FFFFFF"/>
                          </a:solidFill>
                          <a:latin typeface="Times New Roman"/>
                          <a:ea typeface="Times New Roman"/>
                          <a:cs typeface="Times New Roman"/>
                          <a:sym typeface="Times New Roman"/>
                        </a:rPr>
                        <a:t>Ưu điểm</a:t>
                      </a:r>
                      <a:endParaRPr sz="3200">
                        <a:solidFill>
                          <a:srgbClr val="FFFFFF"/>
                        </a:solidFill>
                        <a:latin typeface="Times New Roman"/>
                        <a:ea typeface="Times New Roman"/>
                        <a:cs typeface="Times New Roman"/>
                        <a:sym typeface="Times New Roman"/>
                      </a:endParaRPr>
                    </a:p>
                  </a:txBody>
                  <a:tcPr marT="91425" marB="91425" marR="91425" marL="91425" anchor="ctr">
                    <a:solidFill>
                      <a:srgbClr val="073763"/>
                    </a:solidFill>
                  </a:tcPr>
                </a:tc>
                <a:tc>
                  <a:txBody>
                    <a:bodyPr/>
                    <a:lstStyle/>
                    <a:p>
                      <a:pPr indent="0" lvl="0" marL="0" rtl="0" algn="ctr">
                        <a:spcBef>
                          <a:spcPts val="0"/>
                        </a:spcBef>
                        <a:spcAft>
                          <a:spcPts val="0"/>
                        </a:spcAft>
                        <a:buNone/>
                      </a:pPr>
                      <a:r>
                        <a:rPr lang="en-US" sz="3200">
                          <a:solidFill>
                            <a:srgbClr val="FFFFFF"/>
                          </a:solidFill>
                          <a:latin typeface="Times New Roman"/>
                          <a:ea typeface="Times New Roman"/>
                          <a:cs typeface="Times New Roman"/>
                          <a:sym typeface="Times New Roman"/>
                        </a:rPr>
                        <a:t>Nhược điểm</a:t>
                      </a:r>
                      <a:endParaRPr sz="3200">
                        <a:solidFill>
                          <a:srgbClr val="FFFFFF"/>
                        </a:solidFill>
                        <a:latin typeface="Times New Roman"/>
                        <a:ea typeface="Times New Roman"/>
                        <a:cs typeface="Times New Roman"/>
                        <a:sym typeface="Times New Roman"/>
                      </a:endParaRPr>
                    </a:p>
                  </a:txBody>
                  <a:tcPr marT="91425" marB="91425" marR="91425" marL="91425" anchor="ctr">
                    <a:solidFill>
                      <a:srgbClr val="073763"/>
                    </a:solidFill>
                  </a:tcPr>
                </a:tc>
              </a:tr>
              <a:tr h="2503550">
                <a:tc>
                  <a:txBody>
                    <a:bodyPr/>
                    <a:lstStyle/>
                    <a:p>
                      <a:pPr indent="-419100" lvl="0" marL="457200" rtl="0" algn="l">
                        <a:spcBef>
                          <a:spcPts val="0"/>
                        </a:spcBef>
                        <a:spcAft>
                          <a:spcPts val="0"/>
                        </a:spcAft>
                        <a:buSzPts val="3000"/>
                        <a:buFont typeface="Times New Roman"/>
                        <a:buChar char="●"/>
                      </a:pPr>
                      <a:r>
                        <a:rPr lang="en-US" sz="3000">
                          <a:latin typeface="Times New Roman"/>
                          <a:ea typeface="Times New Roman"/>
                          <a:cs typeface="Times New Roman"/>
                          <a:sym typeface="Times New Roman"/>
                        </a:rPr>
                        <a:t>Dễ triển khai.</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Char char="●"/>
                      </a:pPr>
                      <a:r>
                        <a:rPr lang="en-US" sz="3000">
                          <a:latin typeface="Times New Roman"/>
                          <a:ea typeface="Times New Roman"/>
                          <a:cs typeface="Times New Roman"/>
                          <a:sym typeface="Times New Roman"/>
                        </a:rPr>
                        <a:t>Cho phép Client hiển thị được số trang:</a:t>
                      </a:r>
                      <a:endParaRPr sz="3000">
                        <a:latin typeface="Times New Roman"/>
                        <a:ea typeface="Times New Roman"/>
                        <a:cs typeface="Times New Roman"/>
                        <a:sym typeface="Times New Roman"/>
                      </a:endParaRPr>
                    </a:p>
                  </a:txBody>
                  <a:tcPr marT="91425" marB="91425" marR="91425" marL="91425"/>
                </a:tc>
                <a:tc>
                  <a:txBody>
                    <a:bodyPr/>
                    <a:lstStyle/>
                    <a:p>
                      <a:pPr indent="-419100" lvl="0" marL="457200" rtl="0" algn="l">
                        <a:spcBef>
                          <a:spcPts val="0"/>
                        </a:spcBef>
                        <a:spcAft>
                          <a:spcPts val="0"/>
                        </a:spcAft>
                        <a:buSzPts val="3000"/>
                        <a:buFont typeface="Times New Roman"/>
                        <a:buChar char="●"/>
                      </a:pPr>
                      <a:r>
                        <a:rPr lang="en-US" sz="3000">
                          <a:latin typeface="Times New Roman"/>
                          <a:ea typeface="Times New Roman"/>
                          <a:cs typeface="Times New Roman"/>
                          <a:sym typeface="Times New Roman"/>
                        </a:rPr>
                        <a:t>Không phù hợp với những tham số offset lớn: 1M.</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Char char="●"/>
                      </a:pPr>
                      <a:r>
                        <a:rPr lang="en-US" sz="3000">
                          <a:latin typeface="Times New Roman"/>
                          <a:ea typeface="Times New Roman"/>
                          <a:cs typeface="Times New Roman"/>
                          <a:sym typeface="Times New Roman"/>
                        </a:rPr>
                        <a:t>Không nhất quán khi dữ liệu được thêm, sửa xóa trong quá trình lấy dữ liệu.</a:t>
                      </a:r>
                      <a:endParaRPr sz="3000">
                        <a:latin typeface="Times New Roman"/>
                        <a:ea typeface="Times New Roman"/>
                        <a:cs typeface="Times New Roman"/>
                        <a:sym typeface="Times New Roman"/>
                      </a:endParaRPr>
                    </a:p>
                  </a:txBody>
                  <a:tcPr marT="91425" marB="91425" marR="91425" marL="91425"/>
                </a:tc>
              </a:tr>
            </a:tbl>
          </a:graphicData>
        </a:graphic>
      </p:graphicFrame>
      <p:pic>
        <p:nvPicPr>
          <p:cNvPr id="185" name="Google Shape;185;g90bf02c677_0_24"/>
          <p:cNvPicPr preferRelativeResize="0"/>
          <p:nvPr/>
        </p:nvPicPr>
        <p:blipFill>
          <a:blip r:embed="rId3">
            <a:alphaModFix/>
          </a:blip>
          <a:stretch>
            <a:fillRect/>
          </a:stretch>
        </p:blipFill>
        <p:spPr>
          <a:xfrm>
            <a:off x="1384956" y="3173253"/>
            <a:ext cx="4711050" cy="707230"/>
          </a:xfrm>
          <a:prstGeom prst="rect">
            <a:avLst/>
          </a:prstGeom>
          <a:noFill/>
          <a:ln>
            <a:noFill/>
          </a:ln>
        </p:spPr>
      </p:pic>
      <p:graphicFrame>
        <p:nvGraphicFramePr>
          <p:cNvPr id="186" name="Google Shape;186;g90bf02c677_0_24"/>
          <p:cNvGraphicFramePr/>
          <p:nvPr/>
        </p:nvGraphicFramePr>
        <p:xfrm>
          <a:off x="2028200" y="5604800"/>
          <a:ext cx="3000000" cy="3000000"/>
        </p:xfrm>
        <a:graphic>
          <a:graphicData uri="http://schemas.openxmlformats.org/drawingml/2006/table">
            <a:tbl>
              <a:tblPr>
                <a:noFill/>
                <a:tableStyleId>{8E79D76D-6122-4029-940E-117F8963C7A1}</a:tableStyleId>
              </a:tblPr>
              <a:tblGrid>
                <a:gridCol w="480375"/>
                <a:gridCol w="480375"/>
                <a:gridCol w="480375"/>
                <a:gridCol w="480375"/>
                <a:gridCol w="480375"/>
                <a:gridCol w="480375"/>
                <a:gridCol w="480375"/>
                <a:gridCol w="480375"/>
                <a:gridCol w="480375"/>
                <a:gridCol w="480375"/>
                <a:gridCol w="480375"/>
                <a:gridCol w="480375"/>
                <a:gridCol w="480375"/>
                <a:gridCol w="480375"/>
                <a:gridCol w="480375"/>
                <a:gridCol w="480375"/>
                <a:gridCol w="480375"/>
                <a:gridCol w="480375"/>
                <a:gridCol w="480375"/>
                <a:gridCol w="480375"/>
              </a:tblGrid>
              <a:tr h="396200">
                <a:tc>
                  <a:txBody>
                    <a:bodyPr/>
                    <a:lstStyle/>
                    <a:p>
                      <a:pPr indent="0" lvl="0" marL="0" rtl="0" algn="l">
                        <a:spcBef>
                          <a:spcPts val="0"/>
                        </a:spcBef>
                        <a:spcAft>
                          <a:spcPts val="0"/>
                        </a:spcAft>
                        <a:buNone/>
                      </a:pPr>
                      <a:r>
                        <a:rPr lang="en-US">
                          <a:solidFill>
                            <a:srgbClr val="434343"/>
                          </a:solidFill>
                        </a:rPr>
                        <a:t>#21</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FF00"/>
                    </a:solidFill>
                  </a:tcPr>
                </a:tc>
                <a:tc>
                  <a:txBody>
                    <a:bodyPr/>
                    <a:lstStyle/>
                    <a:p>
                      <a:pPr indent="0" lvl="0" marL="0" rtl="0" algn="l">
                        <a:spcBef>
                          <a:spcPts val="0"/>
                        </a:spcBef>
                        <a:spcAft>
                          <a:spcPts val="0"/>
                        </a:spcAft>
                        <a:buNone/>
                      </a:pPr>
                      <a:r>
                        <a:rPr lang="en-US">
                          <a:solidFill>
                            <a:srgbClr val="434343"/>
                          </a:solidFill>
                        </a:rPr>
                        <a:t>#1</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US">
                          <a:solidFill>
                            <a:srgbClr val="434343"/>
                          </a:solidFill>
                        </a:rPr>
                        <a:t>#2</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US">
                          <a:solidFill>
                            <a:srgbClr val="434343"/>
                          </a:solidFill>
                        </a:rPr>
                        <a:t>#3</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US">
                          <a:solidFill>
                            <a:srgbClr val="434343"/>
                          </a:solidFill>
                        </a:rPr>
                        <a:t>#4</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US">
                          <a:solidFill>
                            <a:srgbClr val="434343"/>
                          </a:solidFill>
                        </a:rPr>
                        <a:t>#5</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US">
                          <a:solidFill>
                            <a:srgbClr val="434343"/>
                          </a:solidFill>
                        </a:rPr>
                        <a:t>#6</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lang="en-US">
                          <a:solidFill>
                            <a:srgbClr val="434343"/>
                          </a:solidFill>
                        </a:rPr>
                        <a:t>#7</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lang="en-US">
                          <a:solidFill>
                            <a:srgbClr val="434343"/>
                          </a:solidFill>
                        </a:rPr>
                        <a:t>#8</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lang="en-US">
                          <a:solidFill>
                            <a:srgbClr val="434343"/>
                          </a:solidFill>
                        </a:rPr>
                        <a:t>#9</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3C78D8"/>
                    </a:solidFill>
                  </a:tcPr>
                </a:tc>
                <a:tc>
                  <a:txBody>
                    <a:bodyPr/>
                    <a:lstStyle/>
                    <a:p>
                      <a:pPr indent="0" lvl="0" marL="0" rtl="0" algn="l">
                        <a:spcBef>
                          <a:spcPts val="0"/>
                        </a:spcBef>
                        <a:spcAft>
                          <a:spcPts val="0"/>
                        </a:spcAft>
                        <a:buNone/>
                      </a:pPr>
                      <a:r>
                        <a:rPr lang="en-US">
                          <a:solidFill>
                            <a:srgbClr val="434343"/>
                          </a:solidFill>
                        </a:rPr>
                        <a:t>#10</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#11</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#12</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#13</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#14</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#15</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#16</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#17</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#18</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#19</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cxnSp>
        <p:nvCxnSpPr>
          <p:cNvPr id="187" name="Google Shape;187;g90bf02c677_0_24"/>
          <p:cNvCxnSpPr/>
          <p:nvPr/>
        </p:nvCxnSpPr>
        <p:spPr>
          <a:xfrm flipH="1" rot="10800000">
            <a:off x="2508575" y="4555063"/>
            <a:ext cx="2338800" cy="9300"/>
          </a:xfrm>
          <a:prstGeom prst="straightConnector1">
            <a:avLst/>
          </a:prstGeom>
          <a:noFill/>
          <a:ln cap="flat" cmpd="sng" w="38100">
            <a:solidFill>
              <a:schemeClr val="dk2"/>
            </a:solidFill>
            <a:prstDash val="solid"/>
            <a:round/>
            <a:headEnd len="med" w="med" type="none"/>
            <a:tailEnd len="med" w="med" type="triangle"/>
          </a:ln>
        </p:spPr>
      </p:cxnSp>
      <p:sp>
        <p:nvSpPr>
          <p:cNvPr id="188" name="Google Shape;188;g90bf02c677_0_24"/>
          <p:cNvSpPr txBox="1"/>
          <p:nvPr/>
        </p:nvSpPr>
        <p:spPr>
          <a:xfrm>
            <a:off x="2696500" y="4254100"/>
            <a:ext cx="17922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000">
                <a:latin typeface="Calibri"/>
                <a:ea typeface="Calibri"/>
                <a:cs typeface="Calibri"/>
                <a:sym typeface="Calibri"/>
              </a:rPr>
              <a:t>Offset 5 rows</a:t>
            </a:r>
            <a:endParaRPr sz="2000">
              <a:latin typeface="Calibri"/>
              <a:ea typeface="Calibri"/>
              <a:cs typeface="Calibri"/>
              <a:sym typeface="Calibri"/>
            </a:endParaRPr>
          </a:p>
        </p:txBody>
      </p:sp>
      <p:cxnSp>
        <p:nvCxnSpPr>
          <p:cNvPr id="189" name="Google Shape;189;g90bf02c677_0_24"/>
          <p:cNvCxnSpPr/>
          <p:nvPr/>
        </p:nvCxnSpPr>
        <p:spPr>
          <a:xfrm flipH="1" rot="10800000">
            <a:off x="4926590" y="5414638"/>
            <a:ext cx="2338800" cy="9300"/>
          </a:xfrm>
          <a:prstGeom prst="straightConnector1">
            <a:avLst/>
          </a:prstGeom>
          <a:noFill/>
          <a:ln cap="flat" cmpd="sng" w="38100">
            <a:solidFill>
              <a:schemeClr val="dk2"/>
            </a:solidFill>
            <a:prstDash val="solid"/>
            <a:round/>
            <a:headEnd len="med" w="med" type="none"/>
            <a:tailEnd len="med" w="med" type="triangle"/>
          </a:ln>
        </p:spPr>
      </p:cxnSp>
      <p:sp>
        <p:nvSpPr>
          <p:cNvPr id="190" name="Google Shape;190;g90bf02c677_0_24"/>
          <p:cNvSpPr txBox="1"/>
          <p:nvPr/>
        </p:nvSpPr>
        <p:spPr>
          <a:xfrm>
            <a:off x="5114515" y="5113675"/>
            <a:ext cx="20331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000">
                <a:latin typeface="Calibri"/>
                <a:ea typeface="Calibri"/>
                <a:cs typeface="Calibri"/>
                <a:sym typeface="Calibri"/>
              </a:rPr>
              <a:t>Fetch next 5 rows</a:t>
            </a:r>
            <a:endParaRPr sz="2000">
              <a:latin typeface="Calibri"/>
              <a:ea typeface="Calibri"/>
              <a:cs typeface="Calibri"/>
              <a:sym typeface="Calibri"/>
            </a:endParaRPr>
          </a:p>
        </p:txBody>
      </p:sp>
      <p:cxnSp>
        <p:nvCxnSpPr>
          <p:cNvPr id="191" name="Google Shape;191;g90bf02c677_0_24"/>
          <p:cNvCxnSpPr/>
          <p:nvPr/>
        </p:nvCxnSpPr>
        <p:spPr>
          <a:xfrm>
            <a:off x="2254550" y="5083075"/>
            <a:ext cx="0" cy="386700"/>
          </a:xfrm>
          <a:prstGeom prst="straightConnector1">
            <a:avLst/>
          </a:prstGeom>
          <a:noFill/>
          <a:ln cap="flat" cmpd="sng" w="38100">
            <a:solidFill>
              <a:schemeClr val="dk2"/>
            </a:solidFill>
            <a:prstDash val="solid"/>
            <a:round/>
            <a:headEnd len="med" w="med" type="none"/>
            <a:tailEnd len="med" w="med" type="triangle"/>
          </a:ln>
        </p:spPr>
      </p:cxnSp>
      <p:cxnSp>
        <p:nvCxnSpPr>
          <p:cNvPr id="192" name="Google Shape;192;g90bf02c677_0_24"/>
          <p:cNvCxnSpPr/>
          <p:nvPr/>
        </p:nvCxnSpPr>
        <p:spPr>
          <a:xfrm>
            <a:off x="2234966" y="5092500"/>
            <a:ext cx="1528200" cy="0"/>
          </a:xfrm>
          <a:prstGeom prst="straightConnector1">
            <a:avLst/>
          </a:prstGeom>
          <a:noFill/>
          <a:ln cap="flat" cmpd="sng" w="38100">
            <a:solidFill>
              <a:schemeClr val="dk2"/>
            </a:solidFill>
            <a:prstDash val="solid"/>
            <a:round/>
            <a:headEnd len="med" w="med" type="none"/>
            <a:tailEnd len="med" w="med" type="none"/>
          </a:ln>
        </p:spPr>
      </p:cxnSp>
      <p:sp>
        <p:nvSpPr>
          <p:cNvPr id="193" name="Google Shape;193;g90bf02c677_0_24"/>
          <p:cNvSpPr txBox="1"/>
          <p:nvPr/>
        </p:nvSpPr>
        <p:spPr>
          <a:xfrm>
            <a:off x="2254547" y="4729900"/>
            <a:ext cx="15282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000">
                <a:latin typeface="Calibri"/>
                <a:ea typeface="Calibri"/>
                <a:cs typeface="Calibri"/>
                <a:sym typeface="Calibri"/>
              </a:rPr>
              <a:t>Insert 1 row</a:t>
            </a:r>
            <a:endParaRPr sz="2000">
              <a:latin typeface="Calibri"/>
              <a:ea typeface="Calibri"/>
              <a:cs typeface="Calibri"/>
              <a:sym typeface="Calibri"/>
            </a:endParaRPr>
          </a:p>
        </p:txBody>
      </p:sp>
      <p:graphicFrame>
        <p:nvGraphicFramePr>
          <p:cNvPr id="194" name="Google Shape;194;g90bf02c677_0_24"/>
          <p:cNvGraphicFramePr/>
          <p:nvPr/>
        </p:nvGraphicFramePr>
        <p:xfrm>
          <a:off x="2029667" y="5605400"/>
          <a:ext cx="3000000" cy="3000000"/>
        </p:xfrm>
        <a:graphic>
          <a:graphicData uri="http://schemas.openxmlformats.org/drawingml/2006/table">
            <a:tbl>
              <a:tblPr>
                <a:noFill/>
                <a:tableStyleId>{8E79D76D-6122-4029-940E-117F8963C7A1}</a:tableStyleId>
              </a:tblPr>
              <a:tblGrid>
                <a:gridCol w="480375"/>
                <a:gridCol w="480375"/>
                <a:gridCol w="480375"/>
                <a:gridCol w="480375"/>
                <a:gridCol w="480375"/>
                <a:gridCol w="480375"/>
                <a:gridCol w="480375"/>
                <a:gridCol w="480375"/>
                <a:gridCol w="480375"/>
                <a:gridCol w="480375"/>
                <a:gridCol w="480375"/>
                <a:gridCol w="480375"/>
                <a:gridCol w="480375"/>
                <a:gridCol w="480375"/>
                <a:gridCol w="480375"/>
                <a:gridCol w="480375"/>
                <a:gridCol w="480375"/>
                <a:gridCol w="480375"/>
                <a:gridCol w="480375"/>
                <a:gridCol w="480375"/>
              </a:tblGrid>
              <a:tr h="349025">
                <a:tc>
                  <a:txBody>
                    <a:bodyPr/>
                    <a:lstStyle/>
                    <a:p>
                      <a:pPr indent="0" lvl="0" marL="0" rtl="0" algn="l">
                        <a:spcBef>
                          <a:spcPts val="0"/>
                        </a:spcBef>
                        <a:spcAft>
                          <a:spcPts val="0"/>
                        </a:spcAft>
                        <a:buNone/>
                      </a:pPr>
                      <a:r>
                        <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#1</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US">
                          <a:solidFill>
                            <a:srgbClr val="434343"/>
                          </a:solidFill>
                        </a:rPr>
                        <a:t>#2</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US">
                          <a:solidFill>
                            <a:srgbClr val="434343"/>
                          </a:solidFill>
                        </a:rPr>
                        <a:t>#3</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US">
                          <a:solidFill>
                            <a:srgbClr val="434343"/>
                          </a:solidFill>
                        </a:rPr>
                        <a:t>#4</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US">
                          <a:solidFill>
                            <a:srgbClr val="434343"/>
                          </a:solidFill>
                        </a:rPr>
                        <a:t>#5</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rPr lang="en-US">
                          <a:solidFill>
                            <a:srgbClr val="434343"/>
                          </a:solidFill>
                        </a:rPr>
                        <a:t>#6</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US">
                          <a:solidFill>
                            <a:srgbClr val="434343"/>
                          </a:solidFill>
                        </a:rPr>
                        <a:t>#7</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US">
                          <a:solidFill>
                            <a:srgbClr val="434343"/>
                          </a:solidFill>
                        </a:rPr>
                        <a:t>#8</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US">
                          <a:solidFill>
                            <a:srgbClr val="434343"/>
                          </a:solidFill>
                        </a:rPr>
                        <a:t>#9</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US">
                          <a:solidFill>
                            <a:srgbClr val="434343"/>
                          </a:solidFill>
                        </a:rPr>
                        <a:t>#10</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C9DAF8"/>
                    </a:solidFill>
                  </a:tcPr>
                </a:tc>
                <a:tc>
                  <a:txBody>
                    <a:bodyPr/>
                    <a:lstStyle/>
                    <a:p>
                      <a:pPr indent="0" lvl="0" marL="0" rtl="0" algn="l">
                        <a:spcBef>
                          <a:spcPts val="0"/>
                        </a:spcBef>
                        <a:spcAft>
                          <a:spcPts val="0"/>
                        </a:spcAft>
                        <a:buNone/>
                      </a:pPr>
                      <a:r>
                        <a:rPr lang="en-US">
                          <a:solidFill>
                            <a:srgbClr val="434343"/>
                          </a:solidFill>
                        </a:rPr>
                        <a:t>#11</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#12</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#13</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#14</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#15</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#16</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#17</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#18</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#19</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cxnSp>
        <p:nvCxnSpPr>
          <p:cNvPr id="195" name="Google Shape;195;g90bf02c677_0_24"/>
          <p:cNvCxnSpPr/>
          <p:nvPr/>
        </p:nvCxnSpPr>
        <p:spPr>
          <a:xfrm flipH="1" rot="10800000">
            <a:off x="4430065" y="5399413"/>
            <a:ext cx="2338800" cy="9300"/>
          </a:xfrm>
          <a:prstGeom prst="straightConnector1">
            <a:avLst/>
          </a:prstGeom>
          <a:noFill/>
          <a:ln cap="flat" cmpd="sng" w="38100">
            <a:solidFill>
              <a:schemeClr val="dk2"/>
            </a:solidFill>
            <a:prstDash val="solid"/>
            <a:round/>
            <a:headEnd len="med" w="med" type="none"/>
            <a:tailEnd len="med" w="med" type="triangle"/>
          </a:ln>
        </p:spPr>
      </p:cxnSp>
      <p:sp>
        <p:nvSpPr>
          <p:cNvPr id="196" name="Google Shape;196;g90bf02c677_0_24"/>
          <p:cNvSpPr txBox="1"/>
          <p:nvPr/>
        </p:nvSpPr>
        <p:spPr>
          <a:xfrm>
            <a:off x="4617990" y="5098450"/>
            <a:ext cx="2033100" cy="32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2000">
                <a:latin typeface="Calibri"/>
                <a:ea typeface="Calibri"/>
                <a:cs typeface="Calibri"/>
                <a:sym typeface="Calibri"/>
              </a:rPr>
              <a:t>Fetch next 5 rows</a:t>
            </a:r>
            <a:endParaRPr sz="2000">
              <a:latin typeface="Calibri"/>
              <a:ea typeface="Calibri"/>
              <a:cs typeface="Calibri"/>
              <a:sym typeface="Calibri"/>
            </a:endParaRPr>
          </a:p>
        </p:txBody>
      </p:sp>
      <p:sp>
        <p:nvSpPr>
          <p:cNvPr id="197" name="Google Shape;197;g90bf02c677_0_24"/>
          <p:cNvSpPr/>
          <p:nvPr/>
        </p:nvSpPr>
        <p:spPr>
          <a:xfrm>
            <a:off x="4488700" y="6056150"/>
            <a:ext cx="354300" cy="325500"/>
          </a:xfrm>
          <a:prstGeom prst="upArrow">
            <a:avLst>
              <a:gd fmla="val 50000" name="adj1"/>
              <a:gd fmla="val 50000" name="adj2"/>
            </a:avLst>
          </a:prstGeom>
          <a:solidFill>
            <a:srgbClr val="FF0000"/>
          </a:solidFill>
          <a:ln cap="flat" cmpd="sng" w="9525">
            <a:solidFill>
              <a:srgbClr val="FF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par>
                                <p:cTn fill="hold" nodeType="withEffect" presetClass="exit" presetID="10" presetSubtype="0">
                                  <p:stCondLst>
                                    <p:cond delay="0"/>
                                  </p:stCondLst>
                                  <p:childTnLst>
                                    <p:animEffect filter="fade" transition="out">
                                      <p:cBhvr>
                                        <p:cTn dur="1000"/>
                                        <p:tgtEl>
                                          <p:spTgt spid="194"/>
                                        </p:tgtEl>
                                      </p:cBhvr>
                                    </p:animEffect>
                                    <p:set>
                                      <p:cBhvr>
                                        <p:cTn dur="1" fill="hold">
                                          <p:stCondLst>
                                            <p:cond delay="1000"/>
                                          </p:stCondLst>
                                        </p:cTn>
                                        <p:tgtEl>
                                          <p:spTgt spid="19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9"/>
                                        </p:tgtEl>
                                      </p:cBhvr>
                                    </p:animEffect>
                                    <p:set>
                                      <p:cBhvr>
                                        <p:cTn dur="1" fill="hold">
                                          <p:stCondLst>
                                            <p:cond delay="1000"/>
                                          </p:stCondLst>
                                        </p:cTn>
                                        <p:tgtEl>
                                          <p:spTgt spid="18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0"/>
                                        </p:tgtEl>
                                      </p:cBhvr>
                                    </p:animEffect>
                                    <p:set>
                                      <p:cBhvr>
                                        <p:cTn dur="1" fill="hold">
                                          <p:stCondLst>
                                            <p:cond delay="1000"/>
                                          </p:stCondLst>
                                        </p:cTn>
                                        <p:tgtEl>
                                          <p:spTgt spid="19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90bf02c677_0_19"/>
          <p:cNvSpPr txBox="1"/>
          <p:nvPr>
            <p:ph type="title"/>
          </p:nvPr>
        </p:nvSpPr>
        <p:spPr>
          <a:xfrm>
            <a:off x="838200" y="229051"/>
            <a:ext cx="105156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Times New Roman"/>
              <a:buNone/>
            </a:pPr>
            <a:r>
              <a:rPr lang="en-US">
                <a:latin typeface="Times New Roman"/>
                <a:ea typeface="Times New Roman"/>
                <a:cs typeface="Times New Roman"/>
                <a:sym typeface="Times New Roman"/>
              </a:rPr>
              <a:t>Giải pháp phân trang</a:t>
            </a:r>
            <a:endParaRPr>
              <a:solidFill>
                <a:srgbClr val="000000"/>
              </a:solidFill>
              <a:latin typeface="Times New Roman"/>
              <a:ea typeface="Times New Roman"/>
              <a:cs typeface="Times New Roman"/>
              <a:sym typeface="Times New Roman"/>
            </a:endParaRPr>
          </a:p>
        </p:txBody>
      </p:sp>
      <p:sp>
        <p:nvSpPr>
          <p:cNvPr id="203" name="Google Shape;203;g90bf02c677_0_19"/>
          <p:cNvSpPr txBox="1"/>
          <p:nvPr>
            <p:ph idx="1" type="body"/>
          </p:nvPr>
        </p:nvSpPr>
        <p:spPr>
          <a:xfrm>
            <a:off x="838200" y="953850"/>
            <a:ext cx="11057100" cy="5111700"/>
          </a:xfrm>
          <a:prstGeom prst="rect">
            <a:avLst/>
          </a:prstGeom>
          <a:noFill/>
          <a:ln>
            <a:noFill/>
          </a:ln>
        </p:spPr>
        <p:txBody>
          <a:bodyPr anchorCtr="0" anchor="t" bIns="45700" lIns="91425" spcFirstLastPara="1" rIns="91425" wrap="square" tIns="45700">
            <a:noAutofit/>
          </a:bodyPr>
          <a:lstStyle/>
          <a:p>
            <a:pPr indent="-419100" lvl="0" marL="457200" rtl="0" algn="l">
              <a:lnSpc>
                <a:spcPct val="100000"/>
              </a:lnSpc>
              <a:spcBef>
                <a:spcPts val="0"/>
              </a:spcBef>
              <a:spcAft>
                <a:spcPts val="0"/>
              </a:spcAft>
              <a:buSzPts val="3000"/>
              <a:buFont typeface="Times New Roman"/>
              <a:buAutoNum type="arabicPeriod" startAt="2"/>
            </a:pPr>
            <a:r>
              <a:rPr lang="en-US" sz="3000">
                <a:latin typeface="Times New Roman"/>
                <a:ea typeface="Times New Roman"/>
                <a:cs typeface="Times New Roman"/>
                <a:sym typeface="Times New Roman"/>
              </a:rPr>
              <a:t>Cursor Pagination</a:t>
            </a:r>
            <a:endParaRPr sz="3000">
              <a:latin typeface="Times New Roman"/>
              <a:ea typeface="Times New Roman"/>
              <a:cs typeface="Times New Roman"/>
              <a:sym typeface="Times New Roman"/>
            </a:endParaRPr>
          </a:p>
          <a:p>
            <a:pPr indent="-406400" lvl="0" marL="914400" rtl="0" algn="l">
              <a:lnSpc>
                <a:spcPct val="100000"/>
              </a:lnSpc>
              <a:spcBef>
                <a:spcPts val="0"/>
              </a:spcBef>
              <a:spcAft>
                <a:spcPts val="0"/>
              </a:spcAft>
              <a:buSzPts val="2800"/>
              <a:buFont typeface="Times New Roman"/>
              <a:buChar char="•"/>
            </a:pPr>
            <a:r>
              <a:rPr lang="en-US">
                <a:latin typeface="Times New Roman"/>
                <a:ea typeface="Times New Roman"/>
                <a:cs typeface="Times New Roman"/>
                <a:sym typeface="Times New Roman"/>
              </a:rPr>
              <a:t>Input:</a:t>
            </a:r>
            <a:endParaRPr>
              <a:latin typeface="Times New Roman"/>
              <a:ea typeface="Times New Roman"/>
              <a:cs typeface="Times New Roman"/>
              <a:sym typeface="Times New Roman"/>
            </a:endParaRPr>
          </a:p>
          <a:p>
            <a:pPr indent="-406400" lvl="1" marL="1828800" rtl="0" algn="l">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Cursor (Last Id): Là một chuỗi được tạo bởi máy chủ và chia danh sách kết quả thành 3 phần:</a:t>
            </a:r>
            <a:endParaRPr sz="2800">
              <a:latin typeface="Times New Roman"/>
              <a:ea typeface="Times New Roman"/>
              <a:cs typeface="Times New Roman"/>
              <a:sym typeface="Times New Roman"/>
            </a:endParaRPr>
          </a:p>
          <a:p>
            <a:pPr indent="-406400" lvl="2" marL="2286000" rtl="0" algn="l">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Nằm trước.</a:t>
            </a:r>
            <a:endParaRPr sz="2800">
              <a:latin typeface="Times New Roman"/>
              <a:ea typeface="Times New Roman"/>
              <a:cs typeface="Times New Roman"/>
              <a:sym typeface="Times New Roman"/>
            </a:endParaRPr>
          </a:p>
          <a:p>
            <a:pPr indent="-406400" lvl="2" marL="2286000" rtl="0" algn="l">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Nằm sau.</a:t>
            </a:r>
            <a:endParaRPr sz="2800">
              <a:latin typeface="Times New Roman"/>
              <a:ea typeface="Times New Roman"/>
              <a:cs typeface="Times New Roman"/>
              <a:sym typeface="Times New Roman"/>
            </a:endParaRPr>
          </a:p>
          <a:p>
            <a:pPr indent="-406400" lvl="2" marL="2286000" rtl="0" algn="l">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1 kết quả nằm trên cursor.</a:t>
            </a:r>
            <a:endParaRPr sz="2800">
              <a:latin typeface="Times New Roman"/>
              <a:ea typeface="Times New Roman"/>
              <a:cs typeface="Times New Roman"/>
              <a:sym typeface="Times New Roman"/>
            </a:endParaRPr>
          </a:p>
          <a:p>
            <a:pPr indent="-406400" lvl="1" marL="1828800" rtl="0" algn="l">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Action</a:t>
            </a:r>
            <a:r>
              <a:rPr lang="en-US" sz="2800">
                <a:latin typeface="Times New Roman"/>
                <a:ea typeface="Times New Roman"/>
                <a:cs typeface="Times New Roman"/>
                <a:sym typeface="Times New Roman"/>
              </a:rPr>
              <a:t>: Trước hoặc sau.</a:t>
            </a:r>
            <a:endParaRPr sz="2800">
              <a:latin typeface="Times New Roman"/>
              <a:ea typeface="Times New Roman"/>
              <a:cs typeface="Times New Roman"/>
              <a:sym typeface="Times New Roman"/>
            </a:endParaRPr>
          </a:p>
          <a:p>
            <a:pPr indent="-406400" lvl="1" marL="1828800" rtl="0" algn="l">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Limit: Số bản ghi tối đa cho 1 lần lấy.</a:t>
            </a:r>
            <a:endParaRPr sz="2800">
              <a:latin typeface="Times New Roman"/>
              <a:ea typeface="Times New Roman"/>
              <a:cs typeface="Times New Roman"/>
              <a:sym typeface="Times New Roman"/>
            </a:endParaRPr>
          </a:p>
          <a:p>
            <a:pPr indent="-406400" lvl="0" marL="914400" rtl="0" algn="l">
              <a:lnSpc>
                <a:spcPct val="100000"/>
              </a:lnSpc>
              <a:spcBef>
                <a:spcPts val="0"/>
              </a:spcBef>
              <a:spcAft>
                <a:spcPts val="0"/>
              </a:spcAft>
              <a:buSzPts val="2800"/>
              <a:buFont typeface="Times New Roman"/>
              <a:buChar char="•"/>
            </a:pPr>
            <a:r>
              <a:rPr lang="en-US">
                <a:latin typeface="Times New Roman"/>
                <a:ea typeface="Times New Roman"/>
                <a:cs typeface="Times New Roman"/>
                <a:sym typeface="Times New Roman"/>
              </a:rPr>
              <a:t>Output (Option):</a:t>
            </a:r>
            <a:endParaRPr>
              <a:latin typeface="Times New Roman"/>
              <a:ea typeface="Times New Roman"/>
              <a:cs typeface="Times New Roman"/>
              <a:sym typeface="Times New Roman"/>
            </a:endParaRPr>
          </a:p>
          <a:p>
            <a:pPr indent="-406400" lvl="1" marL="1828800" rtl="0" algn="l">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Link next</a:t>
            </a:r>
            <a:r>
              <a:rPr lang="en-US" sz="2800">
                <a:latin typeface="Times New Roman"/>
                <a:ea typeface="Times New Roman"/>
                <a:cs typeface="Times New Roman"/>
                <a:sym typeface="Times New Roman"/>
              </a:rPr>
              <a:t>: Link để lấy trang tiếp theo</a:t>
            </a:r>
            <a:endParaRPr sz="2800">
              <a:latin typeface="Times New Roman"/>
              <a:ea typeface="Times New Roman"/>
              <a:cs typeface="Times New Roman"/>
              <a:sym typeface="Times New Roman"/>
            </a:endParaRPr>
          </a:p>
          <a:p>
            <a:pPr indent="-406400" lvl="1" marL="1828800" rtl="0" algn="l">
              <a:lnSpc>
                <a:spcPct val="100000"/>
              </a:lnSpc>
              <a:spcBef>
                <a:spcPts val="0"/>
              </a:spcBef>
              <a:spcAft>
                <a:spcPts val="0"/>
              </a:spcAft>
              <a:buSzPts val="2800"/>
              <a:buFont typeface="Times New Roman"/>
              <a:buChar char="•"/>
            </a:pPr>
            <a:r>
              <a:rPr lang="en-US" sz="2800">
                <a:latin typeface="Times New Roman"/>
                <a:ea typeface="Times New Roman"/>
                <a:cs typeface="Times New Roman"/>
                <a:sym typeface="Times New Roman"/>
              </a:rPr>
              <a:t>Link prev: Link để lấy trang trước</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3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90a73f73f8_1_3"/>
          <p:cNvSpPr txBox="1"/>
          <p:nvPr>
            <p:ph type="title"/>
          </p:nvPr>
        </p:nvSpPr>
        <p:spPr>
          <a:xfrm>
            <a:off x="838200" y="229051"/>
            <a:ext cx="105156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Times New Roman"/>
              <a:buNone/>
            </a:pPr>
            <a:r>
              <a:rPr lang="en-US">
                <a:latin typeface="Times New Roman"/>
                <a:ea typeface="Times New Roman"/>
                <a:cs typeface="Times New Roman"/>
                <a:sym typeface="Times New Roman"/>
              </a:rPr>
              <a:t>Giải pháp phân trang</a:t>
            </a:r>
            <a:endParaRPr>
              <a:solidFill>
                <a:srgbClr val="000000"/>
              </a:solidFill>
              <a:latin typeface="Times New Roman"/>
              <a:ea typeface="Times New Roman"/>
              <a:cs typeface="Times New Roman"/>
              <a:sym typeface="Times New Roman"/>
            </a:endParaRPr>
          </a:p>
        </p:txBody>
      </p:sp>
      <p:sp>
        <p:nvSpPr>
          <p:cNvPr id="209" name="Google Shape;209;g90a73f73f8_1_3"/>
          <p:cNvSpPr txBox="1"/>
          <p:nvPr>
            <p:ph idx="1" type="body"/>
          </p:nvPr>
        </p:nvSpPr>
        <p:spPr>
          <a:xfrm>
            <a:off x="838200" y="725250"/>
            <a:ext cx="11057100" cy="5111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sz="28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3000">
              <a:latin typeface="Times New Roman"/>
              <a:ea typeface="Times New Roman"/>
              <a:cs typeface="Times New Roman"/>
              <a:sym typeface="Times New Roman"/>
            </a:endParaRPr>
          </a:p>
        </p:txBody>
      </p:sp>
      <p:graphicFrame>
        <p:nvGraphicFramePr>
          <p:cNvPr id="210" name="Google Shape;210;g90a73f73f8_1_3"/>
          <p:cNvGraphicFramePr/>
          <p:nvPr/>
        </p:nvGraphicFramePr>
        <p:xfrm>
          <a:off x="952500" y="1007825"/>
          <a:ext cx="3000000" cy="3000000"/>
        </p:xfrm>
        <a:graphic>
          <a:graphicData uri="http://schemas.openxmlformats.org/drawingml/2006/table">
            <a:tbl>
              <a:tblPr>
                <a:noFill/>
                <a:tableStyleId>{8E79D76D-6122-4029-940E-117F8963C7A1}</a:tableStyleId>
              </a:tblPr>
              <a:tblGrid>
                <a:gridCol w="5381700"/>
                <a:gridCol w="5381700"/>
              </a:tblGrid>
              <a:tr h="658150">
                <a:tc>
                  <a:txBody>
                    <a:bodyPr/>
                    <a:lstStyle/>
                    <a:p>
                      <a:pPr indent="0" lvl="0" marL="0" rtl="0" algn="ctr">
                        <a:spcBef>
                          <a:spcPts val="0"/>
                        </a:spcBef>
                        <a:spcAft>
                          <a:spcPts val="0"/>
                        </a:spcAft>
                        <a:buNone/>
                      </a:pPr>
                      <a:r>
                        <a:rPr lang="en-US" sz="3200">
                          <a:solidFill>
                            <a:srgbClr val="FFFFFF"/>
                          </a:solidFill>
                          <a:latin typeface="Times New Roman"/>
                          <a:ea typeface="Times New Roman"/>
                          <a:cs typeface="Times New Roman"/>
                          <a:sym typeface="Times New Roman"/>
                        </a:rPr>
                        <a:t>Ưu điểm</a:t>
                      </a:r>
                      <a:endParaRPr sz="3200">
                        <a:solidFill>
                          <a:srgbClr val="FFFFFF"/>
                        </a:solidFill>
                        <a:latin typeface="Times New Roman"/>
                        <a:ea typeface="Times New Roman"/>
                        <a:cs typeface="Times New Roman"/>
                        <a:sym typeface="Times New Roman"/>
                      </a:endParaRPr>
                    </a:p>
                  </a:txBody>
                  <a:tcPr marT="91425" marB="91425" marR="91425" marL="91425" anchor="ctr">
                    <a:solidFill>
                      <a:srgbClr val="073763"/>
                    </a:solidFill>
                  </a:tcPr>
                </a:tc>
                <a:tc>
                  <a:txBody>
                    <a:bodyPr/>
                    <a:lstStyle/>
                    <a:p>
                      <a:pPr indent="0" lvl="0" marL="0" rtl="0" algn="ctr">
                        <a:spcBef>
                          <a:spcPts val="0"/>
                        </a:spcBef>
                        <a:spcAft>
                          <a:spcPts val="0"/>
                        </a:spcAft>
                        <a:buNone/>
                      </a:pPr>
                      <a:r>
                        <a:rPr lang="en-US" sz="3200">
                          <a:solidFill>
                            <a:srgbClr val="FFFFFF"/>
                          </a:solidFill>
                          <a:latin typeface="Times New Roman"/>
                          <a:ea typeface="Times New Roman"/>
                          <a:cs typeface="Times New Roman"/>
                          <a:sym typeface="Times New Roman"/>
                        </a:rPr>
                        <a:t>Nhược điểm</a:t>
                      </a:r>
                      <a:endParaRPr sz="3200">
                        <a:solidFill>
                          <a:srgbClr val="FFFFFF"/>
                        </a:solidFill>
                        <a:latin typeface="Times New Roman"/>
                        <a:ea typeface="Times New Roman"/>
                        <a:cs typeface="Times New Roman"/>
                        <a:sym typeface="Times New Roman"/>
                      </a:endParaRPr>
                    </a:p>
                  </a:txBody>
                  <a:tcPr marT="91425" marB="91425" marR="91425" marL="91425" anchor="ctr">
                    <a:solidFill>
                      <a:srgbClr val="073763"/>
                    </a:solidFill>
                  </a:tcPr>
                </a:tc>
              </a:tr>
              <a:tr h="2503550">
                <a:tc>
                  <a:txBody>
                    <a:bodyPr/>
                    <a:lstStyle/>
                    <a:p>
                      <a:pPr indent="-419100" lvl="0" marL="457200" rtl="0" algn="l">
                        <a:spcBef>
                          <a:spcPts val="0"/>
                        </a:spcBef>
                        <a:spcAft>
                          <a:spcPts val="0"/>
                        </a:spcAft>
                        <a:buSzPts val="3000"/>
                        <a:buFont typeface="Times New Roman"/>
                        <a:buChar char="●"/>
                      </a:pPr>
                      <a:r>
                        <a:rPr lang="en-US" sz="3000">
                          <a:latin typeface="Times New Roman"/>
                          <a:ea typeface="Times New Roman"/>
                          <a:cs typeface="Times New Roman"/>
                          <a:sym typeface="Times New Roman"/>
                        </a:rPr>
                        <a:t>Tốc độ nhanh, ổn định và không bị phụ thuộc vào số lượng bản ghi.</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Char char="●"/>
                      </a:pPr>
                      <a:r>
                        <a:rPr lang="en-US" sz="3000">
                          <a:latin typeface="Times New Roman"/>
                          <a:ea typeface="Times New Roman"/>
                          <a:cs typeface="Times New Roman"/>
                          <a:sym typeface="Times New Roman"/>
                        </a:rPr>
                        <a:t>Thứ tự nhất quán, ngay cả khi dữ liệu được thêm vào bảng.</a:t>
                      </a:r>
                      <a:endParaRPr sz="3000">
                        <a:latin typeface="Times New Roman"/>
                        <a:ea typeface="Times New Roman"/>
                        <a:cs typeface="Times New Roman"/>
                        <a:sym typeface="Times New Roman"/>
                      </a:endParaRPr>
                    </a:p>
                  </a:txBody>
                  <a:tcPr marT="91425" marB="91425" marR="91425" marL="91425"/>
                </a:tc>
                <a:tc>
                  <a:txBody>
                    <a:bodyPr/>
                    <a:lstStyle/>
                    <a:p>
                      <a:pPr indent="-419100" lvl="0" marL="457200" rtl="0" algn="l">
                        <a:spcBef>
                          <a:spcPts val="0"/>
                        </a:spcBef>
                        <a:spcAft>
                          <a:spcPts val="0"/>
                        </a:spcAft>
                        <a:buSzPts val="3000"/>
                        <a:buFont typeface="Times New Roman"/>
                        <a:buChar char="●"/>
                      </a:pPr>
                      <a:r>
                        <a:rPr lang="en-US" sz="3000">
                          <a:latin typeface="Times New Roman"/>
                          <a:ea typeface="Times New Roman"/>
                          <a:cs typeface="Times New Roman"/>
                          <a:sym typeface="Times New Roman"/>
                        </a:rPr>
                        <a:t>Triển khai cho backend phức tạp hơn.</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Char char="●"/>
                      </a:pPr>
                      <a:r>
                        <a:rPr lang="en-US" sz="3000">
                          <a:latin typeface="Times New Roman"/>
                          <a:ea typeface="Times New Roman"/>
                          <a:cs typeface="Times New Roman"/>
                          <a:sym typeface="Times New Roman"/>
                        </a:rPr>
                        <a:t>Không hiển thị được số trang trên giao diện.</a:t>
                      </a:r>
                      <a:endParaRPr sz="3000">
                        <a:latin typeface="Times New Roman"/>
                        <a:ea typeface="Times New Roman"/>
                        <a:cs typeface="Times New Roman"/>
                        <a:sym typeface="Times New Roman"/>
                      </a:endParaRPr>
                    </a:p>
                    <a:p>
                      <a:pPr indent="-419100" lvl="0" marL="457200" rtl="0" algn="l">
                        <a:spcBef>
                          <a:spcPts val="0"/>
                        </a:spcBef>
                        <a:spcAft>
                          <a:spcPts val="0"/>
                        </a:spcAft>
                        <a:buSzPts val="3000"/>
                        <a:buFont typeface="Times New Roman"/>
                        <a:buChar char="●"/>
                      </a:pPr>
                      <a:r>
                        <a:rPr lang="en-US" sz="3000">
                          <a:latin typeface="Times New Roman"/>
                          <a:ea typeface="Times New Roman"/>
                          <a:cs typeface="Times New Roman"/>
                          <a:sym typeface="Times New Roman"/>
                        </a:rPr>
                        <a:t>Trường hợp bản ghi mà Cursor trỏ tới bị xóa -&gt; Lỗi.</a:t>
                      </a:r>
                      <a:endParaRPr sz="3000">
                        <a:latin typeface="Times New Roman"/>
                        <a:ea typeface="Times New Roman"/>
                        <a:cs typeface="Times New Roman"/>
                        <a:sym typeface="Times New Roman"/>
                      </a:endParaRPr>
                    </a:p>
                  </a:txBody>
                  <a:tcPr marT="91425" marB="91425" marR="91425" marL="91425"/>
                </a:tc>
              </a:tr>
            </a:tbl>
          </a:graphicData>
        </a:graphic>
      </p:graphicFrame>
      <p:graphicFrame>
        <p:nvGraphicFramePr>
          <p:cNvPr id="211" name="Google Shape;211;g90a73f73f8_1_3"/>
          <p:cNvGraphicFramePr/>
          <p:nvPr/>
        </p:nvGraphicFramePr>
        <p:xfrm>
          <a:off x="2108392" y="5383725"/>
          <a:ext cx="3000000" cy="3000000"/>
        </p:xfrm>
        <a:graphic>
          <a:graphicData uri="http://schemas.openxmlformats.org/drawingml/2006/table">
            <a:tbl>
              <a:tblPr>
                <a:noFill/>
                <a:tableStyleId>{8E79D76D-6122-4029-940E-117F8963C7A1}</a:tableStyleId>
              </a:tblPr>
              <a:tblGrid>
                <a:gridCol w="480375"/>
                <a:gridCol w="480375"/>
                <a:gridCol w="480375"/>
                <a:gridCol w="480375"/>
                <a:gridCol w="480375"/>
                <a:gridCol w="480375"/>
                <a:gridCol w="480375"/>
                <a:gridCol w="480375"/>
                <a:gridCol w="480375"/>
                <a:gridCol w="480375"/>
                <a:gridCol w="480375"/>
                <a:gridCol w="480375"/>
                <a:gridCol w="480375"/>
                <a:gridCol w="480375"/>
                <a:gridCol w="480375"/>
                <a:gridCol w="480375"/>
                <a:gridCol w="480375"/>
                <a:gridCol w="480375"/>
                <a:gridCol w="480375"/>
                <a:gridCol w="480375"/>
              </a:tblGrid>
              <a:tr h="349025">
                <a:tc>
                  <a:txBody>
                    <a:bodyPr/>
                    <a:lstStyle/>
                    <a:p>
                      <a:pPr indent="0" lvl="0" marL="0" rtl="0" algn="l">
                        <a:spcBef>
                          <a:spcPts val="0"/>
                        </a:spcBef>
                        <a:spcAft>
                          <a:spcPts val="0"/>
                        </a:spcAft>
                        <a:buNone/>
                      </a:pPr>
                      <a:r>
                        <a:rPr lang="en-US">
                          <a:solidFill>
                            <a:srgbClr val="434343"/>
                          </a:solidFill>
                        </a:rPr>
                        <a:t>#1</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#2</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#3</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#4</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#5</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US">
                          <a:solidFill>
                            <a:srgbClr val="434343"/>
                          </a:solidFill>
                        </a:rPr>
                        <a:t>#6</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US">
                          <a:solidFill>
                            <a:srgbClr val="434343"/>
                          </a:solidFill>
                        </a:rPr>
                        <a:t>#7</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US">
                          <a:solidFill>
                            <a:srgbClr val="434343"/>
                          </a:solidFill>
                        </a:rPr>
                        <a:t>#8</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FF9900"/>
                    </a:solidFill>
                  </a:tcPr>
                </a:tc>
                <a:tc>
                  <a:txBody>
                    <a:bodyPr/>
                    <a:lstStyle/>
                    <a:p>
                      <a:pPr indent="0" lvl="0" marL="0" rtl="0" algn="l">
                        <a:spcBef>
                          <a:spcPts val="0"/>
                        </a:spcBef>
                        <a:spcAft>
                          <a:spcPts val="0"/>
                        </a:spcAft>
                        <a:buNone/>
                      </a:pPr>
                      <a:r>
                        <a:rPr lang="en-US">
                          <a:solidFill>
                            <a:srgbClr val="434343"/>
                          </a:solidFill>
                        </a:rPr>
                        <a:t>#9</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00FF00"/>
                    </a:solidFill>
                  </a:tcPr>
                </a:tc>
                <a:tc>
                  <a:txBody>
                    <a:bodyPr/>
                    <a:lstStyle/>
                    <a:p>
                      <a:pPr indent="0" lvl="0" marL="0" rtl="0" algn="l">
                        <a:spcBef>
                          <a:spcPts val="0"/>
                        </a:spcBef>
                        <a:spcAft>
                          <a:spcPts val="0"/>
                        </a:spcAft>
                        <a:buNone/>
                      </a:pPr>
                      <a:r>
                        <a:rPr lang="en-US">
                          <a:solidFill>
                            <a:srgbClr val="434343"/>
                          </a:solidFill>
                        </a:rPr>
                        <a:t>#10</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US">
                          <a:solidFill>
                            <a:srgbClr val="434343"/>
                          </a:solidFill>
                        </a:rPr>
                        <a:t>#11</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US">
                          <a:solidFill>
                            <a:srgbClr val="434343"/>
                          </a:solidFill>
                        </a:rPr>
                        <a:t>#12</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US">
                          <a:solidFill>
                            <a:srgbClr val="434343"/>
                          </a:solidFill>
                        </a:rPr>
                        <a:t>#13</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US">
                          <a:solidFill>
                            <a:srgbClr val="434343"/>
                          </a:solidFill>
                        </a:rPr>
                        <a:t>#14</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solidFill>
                      <a:srgbClr val="4A86E8"/>
                    </a:solidFill>
                  </a:tcPr>
                </a:tc>
                <a:tc>
                  <a:txBody>
                    <a:bodyPr/>
                    <a:lstStyle/>
                    <a:p>
                      <a:pPr indent="0" lvl="0" marL="0" rtl="0" algn="l">
                        <a:spcBef>
                          <a:spcPts val="0"/>
                        </a:spcBef>
                        <a:spcAft>
                          <a:spcPts val="0"/>
                        </a:spcAft>
                        <a:buNone/>
                      </a:pPr>
                      <a:r>
                        <a:rPr lang="en-US">
                          <a:solidFill>
                            <a:srgbClr val="434343"/>
                          </a:solidFill>
                        </a:rPr>
                        <a:t>#15</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#16</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#17</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#18</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#19</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c>
                  <a:txBody>
                    <a:bodyPr/>
                    <a:lstStyle/>
                    <a:p>
                      <a:pPr indent="0" lvl="0" marL="0" rtl="0" algn="l">
                        <a:spcBef>
                          <a:spcPts val="0"/>
                        </a:spcBef>
                        <a:spcAft>
                          <a:spcPts val="0"/>
                        </a:spcAft>
                        <a:buNone/>
                      </a:pPr>
                      <a:r>
                        <a:rPr lang="en-US">
                          <a:solidFill>
                            <a:srgbClr val="434343"/>
                          </a:solidFill>
                        </a:rPr>
                        <a:t>#20</a:t>
                      </a:r>
                      <a:endParaRPr>
                        <a:solidFill>
                          <a:srgbClr val="434343"/>
                        </a:solidFill>
                      </a:endParaRPr>
                    </a:p>
                  </a:txBody>
                  <a:tcPr marT="91425" marB="91425" marR="91425" marL="91425">
                    <a:lnL cap="flat" cmpd="sng" w="9525">
                      <a:solidFill>
                        <a:srgbClr val="434343"/>
                      </a:solidFill>
                      <a:prstDash val="solid"/>
                      <a:round/>
                      <a:headEnd len="sm" w="sm" type="none"/>
                      <a:tailEnd len="sm" w="sm" type="none"/>
                    </a:lnL>
                    <a:lnR cap="flat" cmpd="sng" w="9525">
                      <a:solidFill>
                        <a:srgbClr val="434343"/>
                      </a:solidFill>
                      <a:prstDash val="solid"/>
                      <a:round/>
                      <a:headEnd len="sm" w="sm" type="none"/>
                      <a:tailEnd len="sm" w="sm" type="none"/>
                    </a:lnR>
                    <a:lnT cap="flat" cmpd="sng" w="9525">
                      <a:solidFill>
                        <a:srgbClr val="434343"/>
                      </a:solidFill>
                      <a:prstDash val="solid"/>
                      <a:round/>
                      <a:headEnd len="sm" w="sm" type="none"/>
                      <a:tailEnd len="sm" w="sm" type="none"/>
                    </a:lnT>
                    <a:lnB cap="flat" cmpd="sng" w="9525">
                      <a:solidFill>
                        <a:srgbClr val="434343"/>
                      </a:solidFill>
                      <a:prstDash val="solid"/>
                      <a:round/>
                      <a:headEnd len="sm" w="sm" type="none"/>
                      <a:tailEnd len="sm" w="sm" type="none"/>
                    </a:lnB>
                  </a:tcPr>
                </a:tc>
              </a:tr>
            </a:tbl>
          </a:graphicData>
        </a:graphic>
      </p:graphicFrame>
      <p:sp>
        <p:nvSpPr>
          <p:cNvPr id="212" name="Google Shape;212;g90a73f73f8_1_3"/>
          <p:cNvSpPr/>
          <p:nvPr/>
        </p:nvSpPr>
        <p:spPr>
          <a:xfrm>
            <a:off x="5997050" y="5852325"/>
            <a:ext cx="385200" cy="287100"/>
          </a:xfrm>
          <a:prstGeom prst="upArrow">
            <a:avLst>
              <a:gd fmla="val 50000" name="adj1"/>
              <a:gd fmla="val 50000" name="adj2"/>
            </a:avLst>
          </a:prstGeom>
          <a:solidFill>
            <a:srgbClr val="00FF00"/>
          </a:solidFill>
          <a:ln cap="flat" cmpd="sng" w="9525">
            <a:solidFill>
              <a:srgbClr val="00FF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g90a73f73f8_1_3"/>
          <p:cNvSpPr txBox="1"/>
          <p:nvPr/>
        </p:nvSpPr>
        <p:spPr>
          <a:xfrm>
            <a:off x="4327700" y="4720350"/>
            <a:ext cx="18186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latin typeface="Calibri"/>
                <a:ea typeface="Calibri"/>
                <a:cs typeface="Calibri"/>
                <a:sym typeface="Calibri"/>
              </a:rPr>
              <a:t>prev 5 rows</a:t>
            </a:r>
            <a:endParaRPr sz="2000">
              <a:latin typeface="Calibri"/>
              <a:ea typeface="Calibri"/>
              <a:cs typeface="Calibri"/>
              <a:sym typeface="Calibri"/>
            </a:endParaRPr>
          </a:p>
        </p:txBody>
      </p:sp>
      <p:cxnSp>
        <p:nvCxnSpPr>
          <p:cNvPr id="214" name="Google Shape;214;g90a73f73f8_1_3"/>
          <p:cNvCxnSpPr/>
          <p:nvPr/>
        </p:nvCxnSpPr>
        <p:spPr>
          <a:xfrm flipH="1">
            <a:off x="4059350" y="5154408"/>
            <a:ext cx="2355300" cy="9900"/>
          </a:xfrm>
          <a:prstGeom prst="straightConnector1">
            <a:avLst/>
          </a:prstGeom>
          <a:noFill/>
          <a:ln cap="flat" cmpd="sng" w="38100">
            <a:solidFill>
              <a:schemeClr val="dk2"/>
            </a:solidFill>
            <a:prstDash val="solid"/>
            <a:round/>
            <a:headEnd len="med" w="med" type="none"/>
            <a:tailEnd len="med" w="med" type="triangle"/>
          </a:ln>
        </p:spPr>
      </p:cxnSp>
      <p:sp>
        <p:nvSpPr>
          <p:cNvPr id="215" name="Google Shape;215;g90a73f73f8_1_3"/>
          <p:cNvSpPr txBox="1"/>
          <p:nvPr/>
        </p:nvSpPr>
        <p:spPr>
          <a:xfrm>
            <a:off x="4846400" y="6084825"/>
            <a:ext cx="2686500" cy="39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latin typeface="Calibri"/>
                <a:ea typeface="Calibri"/>
                <a:cs typeface="Calibri"/>
                <a:sym typeface="Calibri"/>
              </a:rPr>
              <a:t>Current cursor (Last Id)</a:t>
            </a:r>
            <a:endParaRPr sz="2000">
              <a:latin typeface="Calibri"/>
              <a:ea typeface="Calibri"/>
              <a:cs typeface="Calibri"/>
              <a:sym typeface="Calibri"/>
            </a:endParaRPr>
          </a:p>
        </p:txBody>
      </p:sp>
      <p:cxnSp>
        <p:nvCxnSpPr>
          <p:cNvPr id="216" name="Google Shape;216;g90a73f73f8_1_3"/>
          <p:cNvCxnSpPr/>
          <p:nvPr/>
        </p:nvCxnSpPr>
        <p:spPr>
          <a:xfrm>
            <a:off x="6350806" y="5153033"/>
            <a:ext cx="2345400" cy="0"/>
          </a:xfrm>
          <a:prstGeom prst="straightConnector1">
            <a:avLst/>
          </a:prstGeom>
          <a:noFill/>
          <a:ln cap="flat" cmpd="sng" w="38100">
            <a:solidFill>
              <a:schemeClr val="dk2"/>
            </a:solidFill>
            <a:prstDash val="solid"/>
            <a:round/>
            <a:headEnd len="med" w="med" type="oval"/>
            <a:tailEnd len="med" w="med" type="triangle"/>
          </a:ln>
        </p:spPr>
      </p:cxnSp>
      <p:sp>
        <p:nvSpPr>
          <p:cNvPr id="217" name="Google Shape;217;g90a73f73f8_1_3"/>
          <p:cNvSpPr txBox="1"/>
          <p:nvPr/>
        </p:nvSpPr>
        <p:spPr>
          <a:xfrm>
            <a:off x="6473438" y="4720358"/>
            <a:ext cx="1969200" cy="39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latin typeface="Calibri"/>
                <a:ea typeface="Calibri"/>
                <a:cs typeface="Calibri"/>
                <a:sym typeface="Calibri"/>
              </a:rPr>
              <a:t>next</a:t>
            </a:r>
            <a:r>
              <a:rPr lang="en-US" sz="2000">
                <a:latin typeface="Calibri"/>
                <a:ea typeface="Calibri"/>
                <a:cs typeface="Calibri"/>
                <a:sym typeface="Calibri"/>
              </a:rPr>
              <a:t> 5 rows</a:t>
            </a:r>
            <a:endParaRPr sz="20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90bf02c677_0_13"/>
          <p:cNvSpPr txBox="1"/>
          <p:nvPr>
            <p:ph type="title"/>
          </p:nvPr>
        </p:nvSpPr>
        <p:spPr>
          <a:xfrm>
            <a:off x="838200" y="229051"/>
            <a:ext cx="105156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Times New Roman"/>
              <a:buNone/>
            </a:pPr>
            <a:r>
              <a:rPr lang="en-US">
                <a:latin typeface="Times New Roman"/>
                <a:ea typeface="Times New Roman"/>
                <a:cs typeface="Times New Roman"/>
                <a:sym typeface="Times New Roman"/>
              </a:rPr>
              <a:t>Giải pháp phân trang</a:t>
            </a:r>
            <a:endParaRPr>
              <a:solidFill>
                <a:srgbClr val="000000"/>
              </a:solidFill>
              <a:latin typeface="Times New Roman"/>
              <a:ea typeface="Times New Roman"/>
              <a:cs typeface="Times New Roman"/>
              <a:sym typeface="Times New Roman"/>
            </a:endParaRPr>
          </a:p>
        </p:txBody>
      </p:sp>
      <p:pic>
        <p:nvPicPr>
          <p:cNvPr id="223" name="Google Shape;223;g90bf02c677_0_13"/>
          <p:cNvPicPr preferRelativeResize="0"/>
          <p:nvPr/>
        </p:nvPicPr>
        <p:blipFill>
          <a:blip r:embed="rId3">
            <a:alphaModFix/>
          </a:blip>
          <a:stretch>
            <a:fillRect/>
          </a:stretch>
        </p:blipFill>
        <p:spPr>
          <a:xfrm>
            <a:off x="6716400" y="1605962"/>
            <a:ext cx="5262076" cy="3646075"/>
          </a:xfrm>
          <a:prstGeom prst="rect">
            <a:avLst/>
          </a:prstGeom>
          <a:noFill/>
          <a:ln>
            <a:noFill/>
          </a:ln>
        </p:spPr>
      </p:pic>
      <p:sp>
        <p:nvSpPr>
          <p:cNvPr id="224" name="Google Shape;224;g90bf02c677_0_13"/>
          <p:cNvSpPr txBox="1"/>
          <p:nvPr>
            <p:ph idx="1" type="body"/>
          </p:nvPr>
        </p:nvSpPr>
        <p:spPr>
          <a:xfrm>
            <a:off x="838200" y="1123650"/>
            <a:ext cx="5878200" cy="5111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3000">
                <a:latin typeface="Times New Roman"/>
                <a:ea typeface="Times New Roman"/>
                <a:cs typeface="Times New Roman"/>
                <a:sym typeface="Times New Roman"/>
              </a:rPr>
              <a:t>=&gt; Tùy theo từng trường hợp sẽ quyết định sử dụng loại phân trang nào:</a:t>
            </a:r>
            <a:endParaRPr sz="3000">
              <a:latin typeface="Times New Roman"/>
              <a:ea typeface="Times New Roman"/>
              <a:cs typeface="Times New Roman"/>
              <a:sym typeface="Times New Roman"/>
            </a:endParaRPr>
          </a:p>
          <a:p>
            <a:pPr indent="-419100" lvl="0" marL="45720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Số lượng bản ghi nhỏ (&lt; 1M). Giao diện phân trang rõ ràng, dễ triển khai, dễ tích hợp =&gt; Offset base.</a:t>
            </a:r>
            <a:endParaRPr sz="3000">
              <a:latin typeface="Times New Roman"/>
              <a:ea typeface="Times New Roman"/>
              <a:cs typeface="Times New Roman"/>
              <a:sym typeface="Times New Roman"/>
            </a:endParaRPr>
          </a:p>
          <a:p>
            <a:pPr indent="-419100" lvl="0" marL="457200" rtl="0" algn="l">
              <a:lnSpc>
                <a:spcPct val="100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Số lượng bản ghi lớn, tốc độ cao, nhất quán trong kết quả trả về =&gt; Cursor base.</a:t>
            </a:r>
            <a:endParaRPr sz="3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90a73f73f8_1_17"/>
          <p:cNvSpPr txBox="1"/>
          <p:nvPr/>
        </p:nvSpPr>
        <p:spPr>
          <a:xfrm>
            <a:off x="4153500" y="2045000"/>
            <a:ext cx="3885000" cy="1294500"/>
          </a:xfrm>
          <a:prstGeom prst="rect">
            <a:avLst/>
          </a:prstGeom>
          <a:solidFill>
            <a:srgbClr val="5FBDDF"/>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b="1" lang="en-US" sz="9000">
                <a:solidFill>
                  <a:srgbClr val="FFFFFF"/>
                </a:solidFill>
              </a:rPr>
              <a:t>DEMO</a:t>
            </a:r>
            <a:endParaRPr b="1" sz="90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8"/>
          <p:cNvSpPr txBox="1"/>
          <p:nvPr>
            <p:ph idx="1" type="body"/>
          </p:nvPr>
        </p:nvSpPr>
        <p:spPr>
          <a:xfrm>
            <a:off x="2091740" y="1850400"/>
            <a:ext cx="8560500" cy="1971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8800"/>
              <a:buNone/>
            </a:pPr>
            <a:r>
              <a:rPr lang="en-US" sz="7200">
                <a:solidFill>
                  <a:srgbClr val="5FBDDF"/>
                </a:solidFill>
                <a:latin typeface="Arial"/>
                <a:ea typeface="Arial"/>
                <a:cs typeface="Arial"/>
                <a:sym typeface="Arial"/>
              </a:rPr>
              <a:t>Thank you!</a:t>
            </a:r>
            <a:endParaRPr sz="7200">
              <a:solidFill>
                <a:srgbClr val="5FBDDF"/>
              </a:solidFill>
              <a:latin typeface="Arial"/>
              <a:ea typeface="Arial"/>
              <a:cs typeface="Arial"/>
              <a:sym typeface="Arial"/>
            </a:endParaRPr>
          </a:p>
          <a:p>
            <a:pPr indent="0" lvl="0" marL="0" rtl="0" algn="l">
              <a:lnSpc>
                <a:spcPct val="90000"/>
              </a:lnSpc>
              <a:spcBef>
                <a:spcPts val="0"/>
              </a:spcBef>
              <a:spcAft>
                <a:spcPts val="0"/>
              </a:spcAft>
              <a:buClr>
                <a:schemeClr val="dk1"/>
              </a:buClr>
              <a:buSzPts val="8800"/>
              <a:buNone/>
            </a:pPr>
            <a:r>
              <a:rPr lang="en-US" sz="7200">
                <a:solidFill>
                  <a:srgbClr val="5FBDDF"/>
                </a:solidFill>
                <a:latin typeface="Arial"/>
                <a:ea typeface="Arial"/>
                <a:cs typeface="Arial"/>
                <a:sym typeface="Arial"/>
              </a:rPr>
              <a:t>Any </a:t>
            </a:r>
            <a:r>
              <a:rPr b="1" lang="en-US" sz="7200">
                <a:latin typeface="Arial"/>
                <a:ea typeface="Arial"/>
                <a:cs typeface="Arial"/>
                <a:sym typeface="Arial"/>
              </a:rPr>
              <a:t>Questions?</a:t>
            </a:r>
            <a:endParaRPr b="1" sz="7200">
              <a:latin typeface="Arial"/>
              <a:ea typeface="Arial"/>
              <a:cs typeface="Arial"/>
              <a:sym typeface="Arial"/>
            </a:endParaRPr>
          </a:p>
        </p:txBody>
      </p:sp>
      <p:sp>
        <p:nvSpPr>
          <p:cNvPr id="235" name="Google Shape;235;p8"/>
          <p:cNvSpPr/>
          <p:nvPr/>
        </p:nvSpPr>
        <p:spPr>
          <a:xfrm>
            <a:off x="1558625" y="1483350"/>
            <a:ext cx="481800" cy="2706000"/>
          </a:xfrm>
          <a:prstGeom prst="rect">
            <a:avLst/>
          </a:prstGeom>
          <a:solidFill>
            <a:srgbClr val="5FBDDF"/>
          </a:solidFill>
          <a:ln cap="flat" cmpd="sng" w="9525">
            <a:solidFill>
              <a:srgbClr val="5FBDD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838200" y="229051"/>
            <a:ext cx="10515600" cy="894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a:solidFill>
                  <a:srgbClr val="000000"/>
                </a:solidFill>
                <a:latin typeface="Times New Roman"/>
                <a:ea typeface="Times New Roman"/>
                <a:cs typeface="Times New Roman"/>
                <a:sym typeface="Times New Roman"/>
              </a:rPr>
              <a:t>Nội dung</a:t>
            </a:r>
            <a:endParaRPr>
              <a:solidFill>
                <a:srgbClr val="000000"/>
              </a:solidFill>
              <a:latin typeface="Times New Roman"/>
              <a:ea typeface="Times New Roman"/>
              <a:cs typeface="Times New Roman"/>
              <a:sym typeface="Times New Roman"/>
            </a:endParaRPr>
          </a:p>
        </p:txBody>
      </p:sp>
      <p:sp>
        <p:nvSpPr>
          <p:cNvPr id="90" name="Google Shape;90;p2"/>
          <p:cNvSpPr txBox="1"/>
          <p:nvPr>
            <p:ph idx="1" type="body"/>
          </p:nvPr>
        </p:nvSpPr>
        <p:spPr>
          <a:xfrm>
            <a:off x="838200" y="1123650"/>
            <a:ext cx="10515600" cy="48915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 Đặc điểm của API được thiết kế tốt</a:t>
            </a:r>
            <a:endParaRPr sz="3600">
              <a:latin typeface="Times New Roman"/>
              <a:ea typeface="Times New Roman"/>
              <a:cs typeface="Times New Roman"/>
              <a:sym typeface="Times New Roman"/>
            </a:endParaRPr>
          </a:p>
          <a:p>
            <a:pPr indent="-228600" lvl="0" marL="228600" rtl="0" algn="l">
              <a:lnSpc>
                <a:spcPct val="90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 Nguyên tắc cơ bản</a:t>
            </a:r>
            <a:endParaRPr sz="3600">
              <a:latin typeface="Times New Roman"/>
              <a:ea typeface="Times New Roman"/>
              <a:cs typeface="Times New Roman"/>
              <a:sym typeface="Times New Roman"/>
            </a:endParaRPr>
          </a:p>
          <a:p>
            <a:pPr indent="-228600" lvl="0" marL="228600" rtl="0" algn="l">
              <a:lnSpc>
                <a:spcPct val="90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 Giải pháp phân trang</a:t>
            </a:r>
            <a:endParaRPr sz="3600">
              <a:latin typeface="Times New Roman"/>
              <a:ea typeface="Times New Roman"/>
              <a:cs typeface="Times New Roman"/>
              <a:sym typeface="Times New Roman"/>
            </a:endParaRPr>
          </a:p>
          <a:p>
            <a:pPr indent="-228600" lvl="0" marL="228600" rtl="0" algn="l">
              <a:lnSpc>
                <a:spcPct val="90000"/>
              </a:lnSpc>
              <a:spcBef>
                <a:spcPts val="0"/>
              </a:spcBef>
              <a:spcAft>
                <a:spcPts val="0"/>
              </a:spcAft>
              <a:buSzPts val="3600"/>
              <a:buFont typeface="Times New Roman"/>
              <a:buChar char="•"/>
            </a:pPr>
            <a:r>
              <a:rPr lang="en-US" sz="3600">
                <a:latin typeface="Times New Roman"/>
                <a:ea typeface="Times New Roman"/>
                <a:cs typeface="Times New Roman"/>
                <a:sym typeface="Times New Roman"/>
              </a:rPr>
              <a:t> Demo</a:t>
            </a:r>
            <a:endParaRPr sz="32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5323641316_0_3"/>
          <p:cNvSpPr txBox="1"/>
          <p:nvPr>
            <p:ph type="title"/>
          </p:nvPr>
        </p:nvSpPr>
        <p:spPr>
          <a:xfrm>
            <a:off x="838200" y="229051"/>
            <a:ext cx="10515600" cy="89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Times New Roman"/>
              <a:buNone/>
            </a:pPr>
            <a:r>
              <a:rPr lang="en-US">
                <a:latin typeface="Times New Roman"/>
                <a:ea typeface="Times New Roman"/>
                <a:cs typeface="Times New Roman"/>
                <a:sym typeface="Times New Roman"/>
              </a:rPr>
              <a:t>Đặc điểm API được thiết kế tốt</a:t>
            </a:r>
            <a:endParaRPr>
              <a:solidFill>
                <a:srgbClr val="000000"/>
              </a:solidFill>
              <a:latin typeface="Times New Roman"/>
              <a:ea typeface="Times New Roman"/>
              <a:cs typeface="Times New Roman"/>
              <a:sym typeface="Times New Roman"/>
            </a:endParaRPr>
          </a:p>
        </p:txBody>
      </p:sp>
      <p:sp>
        <p:nvSpPr>
          <p:cNvPr id="96" name="Google Shape;96;g5323641316_0_3"/>
          <p:cNvSpPr txBox="1"/>
          <p:nvPr>
            <p:ph idx="1" type="body"/>
          </p:nvPr>
        </p:nvSpPr>
        <p:spPr>
          <a:xfrm>
            <a:off x="838200" y="971250"/>
            <a:ext cx="10991100" cy="5245200"/>
          </a:xfrm>
          <a:prstGeom prst="rect">
            <a:avLst/>
          </a:prstGeom>
          <a:noFill/>
          <a:ln>
            <a:noFill/>
          </a:ln>
        </p:spPr>
        <p:txBody>
          <a:bodyPr anchorCtr="0" anchor="t" bIns="45700" lIns="91425" spcFirstLastPara="1" rIns="91425" wrap="square" tIns="45700">
            <a:noAutofit/>
          </a:bodyPr>
          <a:lstStyle/>
          <a:p>
            <a:pPr indent="-203200" lvl="0" marL="228600" rtl="0" algn="l">
              <a:lnSpc>
                <a:spcPct val="115000"/>
              </a:lnSpc>
              <a:spcBef>
                <a:spcPts val="0"/>
              </a:spcBef>
              <a:spcAft>
                <a:spcPts val="0"/>
              </a:spcAft>
              <a:buSzPts val="3200"/>
              <a:buFont typeface="Times New Roman"/>
              <a:buChar char="•"/>
            </a:pPr>
            <a:r>
              <a:rPr lang="en-US" sz="3200">
                <a:latin typeface="Times New Roman"/>
                <a:ea typeface="Times New Roman"/>
                <a:cs typeface="Times New Roman"/>
                <a:sym typeface="Times New Roman"/>
              </a:rPr>
              <a:t> </a:t>
            </a:r>
            <a:r>
              <a:rPr b="1" lang="en-US" sz="3200">
                <a:latin typeface="Times New Roman"/>
                <a:ea typeface="Times New Roman"/>
                <a:cs typeface="Times New Roman"/>
                <a:sym typeface="Times New Roman"/>
              </a:rPr>
              <a:t>Dễ đọc, dễ làm việc</a:t>
            </a:r>
            <a:r>
              <a:rPr b="1" lang="en-US" sz="3200">
                <a:latin typeface="Times New Roman"/>
                <a:ea typeface="Times New Roman"/>
                <a:cs typeface="Times New Roman"/>
                <a:sym typeface="Times New Roman"/>
              </a:rPr>
              <a:t>:</a:t>
            </a:r>
            <a:r>
              <a:rPr lang="en-US" sz="3200">
                <a:latin typeface="Times New Roman"/>
                <a:ea typeface="Times New Roman"/>
                <a:cs typeface="Times New Roman"/>
                <a:sym typeface="Times New Roman"/>
              </a:rPr>
              <a:t> Giúp các nhà phát triển dễ tương tác với tài nguyên và dễ nhớ.</a:t>
            </a:r>
            <a:endParaRPr sz="3200">
              <a:latin typeface="Times New Roman"/>
              <a:ea typeface="Times New Roman"/>
              <a:cs typeface="Times New Roman"/>
              <a:sym typeface="Times New Roman"/>
            </a:endParaRPr>
          </a:p>
          <a:p>
            <a:pPr indent="-203200" lvl="0" marL="228600" rtl="0" algn="l">
              <a:lnSpc>
                <a:spcPct val="115000"/>
              </a:lnSpc>
              <a:spcBef>
                <a:spcPts val="0"/>
              </a:spcBef>
              <a:spcAft>
                <a:spcPts val="0"/>
              </a:spcAft>
              <a:buSzPts val="3200"/>
              <a:buFont typeface="Times New Roman"/>
              <a:buChar char="•"/>
            </a:pPr>
            <a:r>
              <a:rPr lang="en-US" sz="3200">
                <a:latin typeface="Times New Roman"/>
                <a:ea typeface="Times New Roman"/>
                <a:cs typeface="Times New Roman"/>
                <a:sym typeface="Times New Roman"/>
              </a:rPr>
              <a:t> </a:t>
            </a:r>
            <a:r>
              <a:rPr b="1" lang="en-US" sz="3200">
                <a:latin typeface="Times New Roman"/>
                <a:ea typeface="Times New Roman"/>
                <a:cs typeface="Times New Roman"/>
                <a:sym typeface="Times New Roman"/>
              </a:rPr>
              <a:t>Khó sử dụng sai</a:t>
            </a:r>
            <a:r>
              <a:rPr b="1" lang="en-US" sz="3200">
                <a:latin typeface="Times New Roman"/>
                <a:ea typeface="Times New Roman"/>
                <a:cs typeface="Times New Roman"/>
                <a:sym typeface="Times New Roman"/>
              </a:rPr>
              <a:t>:</a:t>
            </a:r>
            <a:r>
              <a:rPr lang="en-US" sz="3200">
                <a:latin typeface="Times New Roman"/>
                <a:ea typeface="Times New Roman"/>
                <a:cs typeface="Times New Roman"/>
                <a:sym typeface="Times New Roman"/>
              </a:rPr>
              <a:t> Làm cho quá trình tích hợp đơn giản và ít lỗi. Trả về nhiều thông tin và không yêu cầu quá nhiều nguyên tắc với Client.</a:t>
            </a:r>
            <a:endParaRPr sz="3200">
              <a:latin typeface="Times New Roman"/>
              <a:ea typeface="Times New Roman"/>
              <a:cs typeface="Times New Roman"/>
              <a:sym typeface="Times New Roman"/>
            </a:endParaRPr>
          </a:p>
          <a:p>
            <a:pPr indent="-203200" lvl="0" marL="228600" rtl="0" algn="l">
              <a:lnSpc>
                <a:spcPct val="115000"/>
              </a:lnSpc>
              <a:spcBef>
                <a:spcPts val="0"/>
              </a:spcBef>
              <a:spcAft>
                <a:spcPts val="0"/>
              </a:spcAft>
              <a:buSzPts val="3200"/>
              <a:buFont typeface="Times New Roman"/>
              <a:buChar char="•"/>
            </a:pPr>
            <a:r>
              <a:rPr lang="en-US" sz="3200">
                <a:latin typeface="Times New Roman"/>
                <a:ea typeface="Times New Roman"/>
                <a:cs typeface="Times New Roman"/>
                <a:sym typeface="Times New Roman"/>
              </a:rPr>
              <a:t> </a:t>
            </a:r>
            <a:r>
              <a:rPr b="1" lang="en-US" sz="3200">
                <a:latin typeface="Times New Roman"/>
                <a:ea typeface="Times New Roman"/>
                <a:cs typeface="Times New Roman"/>
                <a:sym typeface="Times New Roman"/>
              </a:rPr>
              <a:t>Hoàn chỉnh và ngắn gọn:</a:t>
            </a:r>
            <a:r>
              <a:rPr lang="en-US" sz="3200">
                <a:latin typeface="Times New Roman"/>
                <a:ea typeface="Times New Roman"/>
                <a:cs typeface="Times New Roman"/>
                <a:sym typeface="Times New Roman"/>
              </a:rPr>
              <a:t> API hoàn chỉnh giúp các nhà phát triển tạo ra các ứng dụng chính thức với những dữ liệu trả về. Sự hoàn thiện thường diễn ra theo thời gian. Đây là điều mà mọi nhà phát triển API đều hướng tới.</a:t>
            </a:r>
            <a:endParaRPr sz="32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3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82522653c2_0_10"/>
          <p:cNvSpPr txBox="1"/>
          <p:nvPr>
            <p:ph type="title"/>
          </p:nvPr>
        </p:nvSpPr>
        <p:spPr>
          <a:xfrm>
            <a:off x="838200" y="229051"/>
            <a:ext cx="10515600" cy="894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Times New Roman"/>
              <a:buNone/>
            </a:pPr>
            <a:r>
              <a:rPr lang="en-US">
                <a:solidFill>
                  <a:srgbClr val="000000"/>
                </a:solidFill>
                <a:latin typeface="Times New Roman"/>
                <a:ea typeface="Times New Roman"/>
                <a:cs typeface="Times New Roman"/>
                <a:sym typeface="Times New Roman"/>
              </a:rPr>
              <a:t>Nguyên tắc cơ bản</a:t>
            </a:r>
            <a:endParaRPr>
              <a:solidFill>
                <a:srgbClr val="000000"/>
              </a:solidFill>
              <a:latin typeface="Times New Roman"/>
              <a:ea typeface="Times New Roman"/>
              <a:cs typeface="Times New Roman"/>
              <a:sym typeface="Times New Roman"/>
            </a:endParaRPr>
          </a:p>
        </p:txBody>
      </p:sp>
      <p:sp>
        <p:nvSpPr>
          <p:cNvPr id="102" name="Google Shape;102;g82522653c2_0_10"/>
          <p:cNvSpPr txBox="1"/>
          <p:nvPr>
            <p:ph idx="1" type="body"/>
          </p:nvPr>
        </p:nvSpPr>
        <p:spPr>
          <a:xfrm>
            <a:off x="838200" y="1123650"/>
            <a:ext cx="10515600" cy="4993500"/>
          </a:xfrm>
          <a:prstGeom prst="rect">
            <a:avLst/>
          </a:prstGeom>
          <a:noFill/>
          <a:ln>
            <a:noFill/>
          </a:ln>
        </p:spPr>
        <p:txBody>
          <a:bodyPr anchorCtr="0" anchor="t" bIns="45700" lIns="91425" spcFirstLastPara="1" rIns="91425" wrap="square" tIns="45700">
            <a:noAutofit/>
          </a:bodyPr>
          <a:lstStyle/>
          <a:p>
            <a:pPr indent="-431800" lvl="0" marL="457200" rtl="0" algn="l">
              <a:lnSpc>
                <a:spcPct val="115000"/>
              </a:lnSpc>
              <a:spcBef>
                <a:spcPts val="0"/>
              </a:spcBef>
              <a:spcAft>
                <a:spcPts val="0"/>
              </a:spcAft>
              <a:buSzPts val="3200"/>
              <a:buFont typeface="Times New Roman"/>
              <a:buAutoNum type="arabicPeriod"/>
            </a:pPr>
            <a:r>
              <a:rPr lang="en-US" sz="3200">
                <a:latin typeface="Times New Roman"/>
                <a:ea typeface="Times New Roman"/>
                <a:cs typeface="Times New Roman"/>
                <a:sym typeface="Times New Roman"/>
              </a:rPr>
              <a:t>Làm mọi thứ thật đơn giản theo nguyên tắc KISS (Keep It Simple Stupid).</a:t>
            </a:r>
            <a:endParaRPr sz="32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3200">
              <a:latin typeface="Times New Roman"/>
              <a:ea typeface="Times New Roman"/>
              <a:cs typeface="Times New Roman"/>
              <a:sym typeface="Times New Roman"/>
            </a:endParaRPr>
          </a:p>
        </p:txBody>
      </p:sp>
      <p:pic>
        <p:nvPicPr>
          <p:cNvPr id="103" name="Google Shape;103;g82522653c2_0_10"/>
          <p:cNvPicPr preferRelativeResize="0"/>
          <p:nvPr/>
        </p:nvPicPr>
        <p:blipFill>
          <a:blip r:embed="rId3">
            <a:alphaModFix/>
          </a:blip>
          <a:stretch>
            <a:fillRect/>
          </a:stretch>
        </p:blipFill>
        <p:spPr>
          <a:xfrm>
            <a:off x="5909050" y="1861550"/>
            <a:ext cx="6057900" cy="4038600"/>
          </a:xfrm>
          <a:prstGeom prst="rect">
            <a:avLst/>
          </a:prstGeom>
          <a:noFill/>
          <a:ln>
            <a:noFill/>
          </a:ln>
        </p:spPr>
      </p:pic>
      <p:sp>
        <p:nvSpPr>
          <p:cNvPr id="104" name="Google Shape;104;g82522653c2_0_10"/>
          <p:cNvSpPr/>
          <p:nvPr/>
        </p:nvSpPr>
        <p:spPr>
          <a:xfrm>
            <a:off x="1179150" y="4237100"/>
            <a:ext cx="4917000" cy="537600"/>
          </a:xfrm>
          <a:prstGeom prst="roundRect">
            <a:avLst>
              <a:gd fmla="val 16667" name="adj"/>
            </a:avLst>
          </a:prstGeom>
          <a:solidFill>
            <a:srgbClr val="F3F3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US" sz="2000">
                <a:solidFill>
                  <a:srgbClr val="434343"/>
                </a:solidFill>
              </a:rPr>
              <a:t>/users</a:t>
            </a:r>
            <a:endParaRPr sz="2000">
              <a:solidFill>
                <a:srgbClr val="434343"/>
              </a:solidFill>
            </a:endParaRPr>
          </a:p>
        </p:txBody>
      </p:sp>
      <p:sp>
        <p:nvSpPr>
          <p:cNvPr id="105" name="Google Shape;105;g82522653c2_0_10"/>
          <p:cNvSpPr/>
          <p:nvPr/>
        </p:nvSpPr>
        <p:spPr>
          <a:xfrm>
            <a:off x="1179150" y="2868250"/>
            <a:ext cx="4917000" cy="838500"/>
          </a:xfrm>
          <a:prstGeom prst="roundRect">
            <a:avLst>
              <a:gd fmla="val 16667" name="adj"/>
            </a:avLst>
          </a:prstGeom>
          <a:solidFill>
            <a:srgbClr val="F3F3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US" sz="2000">
                <a:solidFill>
                  <a:srgbClr val="434343"/>
                </a:solidFill>
              </a:rPr>
              <a:t>/users/checkExist/{email}</a:t>
            </a:r>
            <a:endParaRPr sz="2000">
              <a:solidFill>
                <a:srgbClr val="434343"/>
              </a:solidFill>
            </a:endParaRPr>
          </a:p>
          <a:p>
            <a:pPr indent="0" lvl="0" marL="0" rtl="0" algn="l">
              <a:spcBef>
                <a:spcPts val="0"/>
              </a:spcBef>
              <a:spcAft>
                <a:spcPts val="0"/>
              </a:spcAft>
              <a:buNone/>
            </a:pPr>
            <a:r>
              <a:rPr lang="en-US" sz="2000">
                <a:solidFill>
                  <a:srgbClr val="434343"/>
                </a:solidFill>
              </a:rPr>
              <a:t>/users/register</a:t>
            </a:r>
            <a:endParaRPr sz="2000">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5323641316_0_8"/>
          <p:cNvSpPr txBox="1"/>
          <p:nvPr>
            <p:ph type="title"/>
          </p:nvPr>
        </p:nvSpPr>
        <p:spPr>
          <a:xfrm>
            <a:off x="838200" y="229051"/>
            <a:ext cx="105156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Times New Roman"/>
              <a:buNone/>
            </a:pPr>
            <a:r>
              <a:rPr lang="en-US">
                <a:latin typeface="Times New Roman"/>
                <a:ea typeface="Times New Roman"/>
                <a:cs typeface="Times New Roman"/>
                <a:sym typeface="Times New Roman"/>
              </a:rPr>
              <a:t>Nguyên tắc cơ bản</a:t>
            </a:r>
            <a:endParaRPr>
              <a:solidFill>
                <a:srgbClr val="000000"/>
              </a:solidFill>
              <a:latin typeface="Times New Roman"/>
              <a:ea typeface="Times New Roman"/>
              <a:cs typeface="Times New Roman"/>
              <a:sym typeface="Times New Roman"/>
            </a:endParaRPr>
          </a:p>
        </p:txBody>
      </p:sp>
      <p:sp>
        <p:nvSpPr>
          <p:cNvPr id="111" name="Google Shape;111;g5323641316_0_8"/>
          <p:cNvSpPr txBox="1"/>
          <p:nvPr>
            <p:ph idx="1" type="body"/>
          </p:nvPr>
        </p:nvSpPr>
        <p:spPr>
          <a:xfrm>
            <a:off x="838200" y="1123650"/>
            <a:ext cx="11085600" cy="5498400"/>
          </a:xfrm>
          <a:prstGeom prst="rect">
            <a:avLst/>
          </a:prstGeom>
          <a:noFill/>
          <a:ln>
            <a:noFill/>
          </a:ln>
        </p:spPr>
        <p:txBody>
          <a:bodyPr anchorCtr="0" anchor="t" bIns="45700" lIns="91425" spcFirstLastPara="1" rIns="91425" wrap="square" tIns="45700">
            <a:noAutofit/>
          </a:bodyPr>
          <a:lstStyle/>
          <a:p>
            <a:pPr indent="-431800" lvl="0" marL="457200" rtl="0" algn="l">
              <a:lnSpc>
                <a:spcPct val="115000"/>
              </a:lnSpc>
              <a:spcBef>
                <a:spcPts val="0"/>
              </a:spcBef>
              <a:spcAft>
                <a:spcPts val="0"/>
              </a:spcAft>
              <a:buSzPts val="3200"/>
              <a:buFont typeface="Times New Roman"/>
              <a:buAutoNum type="arabicPeriod" startAt="2"/>
            </a:pPr>
            <a:r>
              <a:rPr lang="en-US" sz="3200">
                <a:latin typeface="Times New Roman"/>
                <a:ea typeface="Times New Roman"/>
                <a:cs typeface="Times New Roman"/>
                <a:sym typeface="Times New Roman"/>
              </a:rPr>
              <a:t>Sử dụng danh từ,</a:t>
            </a:r>
            <a:r>
              <a:rPr lang="en-US" sz="3200">
                <a:latin typeface="Times New Roman"/>
                <a:ea typeface="Times New Roman"/>
                <a:cs typeface="Times New Roman"/>
                <a:sym typeface="Times New Roman"/>
              </a:rPr>
              <a:t> </a:t>
            </a:r>
            <a:r>
              <a:rPr b="1" lang="en-US" sz="3200">
                <a:latin typeface="Times New Roman"/>
                <a:ea typeface="Times New Roman"/>
                <a:cs typeface="Times New Roman"/>
                <a:sym typeface="Times New Roman"/>
              </a:rPr>
              <a:t>không</a:t>
            </a:r>
            <a:r>
              <a:rPr lang="en-US" sz="3200">
                <a:latin typeface="Times New Roman"/>
                <a:ea typeface="Times New Roman"/>
                <a:cs typeface="Times New Roman"/>
                <a:sym typeface="Times New Roman"/>
              </a:rPr>
              <a:t> dùng động từ.</a:t>
            </a:r>
            <a:endParaRPr sz="3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3200">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sz="3200">
              <a:latin typeface="Times New Roman"/>
              <a:ea typeface="Times New Roman"/>
              <a:cs typeface="Times New Roman"/>
              <a:sym typeface="Times New Roman"/>
            </a:endParaRPr>
          </a:p>
          <a:p>
            <a:pPr indent="-431800" lvl="0" marL="457200" rtl="0" algn="l">
              <a:lnSpc>
                <a:spcPct val="115000"/>
              </a:lnSpc>
              <a:spcBef>
                <a:spcPts val="0"/>
              </a:spcBef>
              <a:spcAft>
                <a:spcPts val="0"/>
              </a:spcAft>
              <a:buSzPts val="3200"/>
              <a:buFont typeface="Times New Roman"/>
              <a:buAutoNum type="arabicPeriod" startAt="3"/>
            </a:pPr>
            <a:r>
              <a:rPr lang="en-US" sz="3200">
                <a:latin typeface="Times New Roman"/>
                <a:ea typeface="Times New Roman"/>
                <a:cs typeface="Times New Roman"/>
                <a:sym typeface="Times New Roman"/>
              </a:rPr>
              <a:t>Sử dụng phương thức phù hợp:</a:t>
            </a:r>
            <a:endParaRPr sz="3200">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GET - Để lấy tài nguyên, không thay đổi trạng thái tài nguyên.</a:t>
            </a:r>
            <a:endParaRPr sz="3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800">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POST - Để tạo tài nguyên.</a:t>
            </a:r>
            <a:endParaRPr sz="3000">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3200">
              <a:latin typeface="Times New Roman"/>
              <a:ea typeface="Times New Roman"/>
              <a:cs typeface="Times New Roman"/>
              <a:sym typeface="Times New Roman"/>
            </a:endParaRPr>
          </a:p>
        </p:txBody>
      </p:sp>
      <p:sp>
        <p:nvSpPr>
          <p:cNvPr id="112" name="Google Shape;112;g5323641316_0_8"/>
          <p:cNvSpPr/>
          <p:nvPr/>
        </p:nvSpPr>
        <p:spPr>
          <a:xfrm>
            <a:off x="1216900" y="1688550"/>
            <a:ext cx="9159600" cy="537600"/>
          </a:xfrm>
          <a:prstGeom prst="roundRect">
            <a:avLst>
              <a:gd fmla="val 16667" name="adj"/>
            </a:avLst>
          </a:prstGeom>
          <a:solidFill>
            <a:srgbClr val="F3F3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US" sz="2000">
                <a:solidFill>
                  <a:srgbClr val="434343"/>
                </a:solidFill>
              </a:rPr>
              <a:t>/users</a:t>
            </a:r>
            <a:endParaRPr sz="2000">
              <a:solidFill>
                <a:srgbClr val="434343"/>
              </a:solidFill>
            </a:endParaRPr>
          </a:p>
        </p:txBody>
      </p:sp>
      <p:sp>
        <p:nvSpPr>
          <p:cNvPr id="113" name="Google Shape;113;g5323641316_0_8"/>
          <p:cNvSpPr/>
          <p:nvPr/>
        </p:nvSpPr>
        <p:spPr>
          <a:xfrm>
            <a:off x="1216900" y="2328083"/>
            <a:ext cx="9159600" cy="537600"/>
          </a:xfrm>
          <a:prstGeom prst="roundRect">
            <a:avLst>
              <a:gd fmla="val 16667" name="adj"/>
            </a:avLst>
          </a:prstGeom>
          <a:solidFill>
            <a:srgbClr val="F3F3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US" sz="2000">
                <a:solidFill>
                  <a:srgbClr val="434343"/>
                </a:solidFill>
              </a:rPr>
              <a:t>/getAllUsers</a:t>
            </a:r>
            <a:endParaRPr sz="2000">
              <a:solidFill>
                <a:srgbClr val="434343"/>
              </a:solidFill>
            </a:endParaRPr>
          </a:p>
        </p:txBody>
      </p:sp>
      <p:sp>
        <p:nvSpPr>
          <p:cNvPr id="114" name="Google Shape;114;g5323641316_0_8"/>
          <p:cNvSpPr/>
          <p:nvPr/>
        </p:nvSpPr>
        <p:spPr>
          <a:xfrm>
            <a:off x="1217050" y="3913467"/>
            <a:ext cx="9952200" cy="498600"/>
          </a:xfrm>
          <a:prstGeom prst="roundRect">
            <a:avLst>
              <a:gd fmla="val 16667" name="adj"/>
            </a:avLst>
          </a:prstGeom>
          <a:solidFill>
            <a:srgbClr val="F3F3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US" sz="2000">
                <a:solidFill>
                  <a:srgbClr val="434343"/>
                </a:solidFill>
              </a:rPr>
              <a:t>GET http://www.example.com/users</a:t>
            </a:r>
            <a:endParaRPr sz="2000">
              <a:solidFill>
                <a:srgbClr val="434343"/>
              </a:solidFill>
            </a:endParaRPr>
          </a:p>
        </p:txBody>
      </p:sp>
      <p:sp>
        <p:nvSpPr>
          <p:cNvPr id="115" name="Google Shape;115;g5323641316_0_8"/>
          <p:cNvSpPr/>
          <p:nvPr/>
        </p:nvSpPr>
        <p:spPr>
          <a:xfrm>
            <a:off x="1216900" y="4935041"/>
            <a:ext cx="9952200" cy="498600"/>
          </a:xfrm>
          <a:prstGeom prst="roundRect">
            <a:avLst>
              <a:gd fmla="val 16667" name="adj"/>
            </a:avLst>
          </a:prstGeom>
          <a:solidFill>
            <a:srgbClr val="F3F3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US" sz="2000">
                <a:solidFill>
                  <a:srgbClr val="434343"/>
                </a:solidFill>
              </a:rPr>
              <a:t>POST http://www.example.com/users</a:t>
            </a:r>
            <a:endParaRPr sz="2000">
              <a:solidFill>
                <a:srgbClr val="434343"/>
              </a:solidFill>
            </a:endParaRPr>
          </a:p>
        </p:txBody>
      </p:sp>
      <p:pic>
        <p:nvPicPr>
          <p:cNvPr id="116" name="Google Shape;116;g5323641316_0_8"/>
          <p:cNvPicPr preferRelativeResize="0"/>
          <p:nvPr/>
        </p:nvPicPr>
        <p:blipFill>
          <a:blip r:embed="rId3">
            <a:alphaModFix/>
          </a:blip>
          <a:stretch>
            <a:fillRect/>
          </a:stretch>
        </p:blipFill>
        <p:spPr>
          <a:xfrm>
            <a:off x="10583475" y="1641379"/>
            <a:ext cx="537600" cy="537600"/>
          </a:xfrm>
          <a:prstGeom prst="rect">
            <a:avLst/>
          </a:prstGeom>
          <a:noFill/>
          <a:ln>
            <a:noFill/>
          </a:ln>
          <a:effectLst>
            <a:outerShdw blurRad="57150" rotWithShape="0" algn="bl" dir="5400000" dist="19050">
              <a:srgbClr val="000000">
                <a:alpha val="50000"/>
              </a:srgbClr>
            </a:outerShdw>
          </a:effectLst>
        </p:spPr>
      </p:pic>
      <p:pic>
        <p:nvPicPr>
          <p:cNvPr id="117" name="Google Shape;117;g5323641316_0_8"/>
          <p:cNvPicPr preferRelativeResize="0"/>
          <p:nvPr/>
        </p:nvPicPr>
        <p:blipFill>
          <a:blip r:embed="rId4">
            <a:alphaModFix/>
          </a:blip>
          <a:stretch>
            <a:fillRect/>
          </a:stretch>
        </p:blipFill>
        <p:spPr>
          <a:xfrm>
            <a:off x="10559375" y="2291708"/>
            <a:ext cx="585775" cy="58577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91fdb1a059_0_0"/>
          <p:cNvSpPr txBox="1"/>
          <p:nvPr>
            <p:ph type="title"/>
          </p:nvPr>
        </p:nvSpPr>
        <p:spPr>
          <a:xfrm>
            <a:off x="838200" y="229051"/>
            <a:ext cx="105156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Times New Roman"/>
              <a:buNone/>
            </a:pPr>
            <a:r>
              <a:rPr lang="en-US">
                <a:latin typeface="Times New Roman"/>
                <a:ea typeface="Times New Roman"/>
                <a:cs typeface="Times New Roman"/>
                <a:sym typeface="Times New Roman"/>
              </a:rPr>
              <a:t>Nguyên tắc cơ bản</a:t>
            </a:r>
            <a:endParaRPr>
              <a:solidFill>
                <a:srgbClr val="000000"/>
              </a:solidFill>
              <a:latin typeface="Times New Roman"/>
              <a:ea typeface="Times New Roman"/>
              <a:cs typeface="Times New Roman"/>
              <a:sym typeface="Times New Roman"/>
            </a:endParaRPr>
          </a:p>
        </p:txBody>
      </p:sp>
      <p:sp>
        <p:nvSpPr>
          <p:cNvPr id="123" name="Google Shape;123;g91fdb1a059_0_0"/>
          <p:cNvSpPr txBox="1"/>
          <p:nvPr>
            <p:ph idx="1" type="body"/>
          </p:nvPr>
        </p:nvSpPr>
        <p:spPr>
          <a:xfrm>
            <a:off x="838200" y="1123650"/>
            <a:ext cx="11085600" cy="5262600"/>
          </a:xfrm>
          <a:prstGeom prst="rect">
            <a:avLst/>
          </a:prstGeom>
          <a:noFill/>
          <a:ln>
            <a:noFill/>
          </a:ln>
        </p:spPr>
        <p:txBody>
          <a:bodyPr anchorCtr="0" anchor="t" bIns="45700" lIns="91425" spcFirstLastPara="1" rIns="91425" wrap="square" tIns="45700">
            <a:noAutofit/>
          </a:bodyPr>
          <a:lstStyle/>
          <a:p>
            <a:pPr indent="-431800" lvl="0" marL="457200" rtl="0" algn="l">
              <a:lnSpc>
                <a:spcPct val="115000"/>
              </a:lnSpc>
              <a:spcBef>
                <a:spcPts val="0"/>
              </a:spcBef>
              <a:spcAft>
                <a:spcPts val="0"/>
              </a:spcAft>
              <a:buSzPts val="3200"/>
              <a:buFont typeface="Times New Roman"/>
              <a:buAutoNum type="arabicPeriod" startAt="3"/>
            </a:pPr>
            <a:r>
              <a:rPr lang="en-US" sz="3200">
                <a:latin typeface="Times New Roman"/>
                <a:ea typeface="Times New Roman"/>
                <a:cs typeface="Times New Roman"/>
                <a:sym typeface="Times New Roman"/>
              </a:rPr>
              <a:t>Sử dụng phương thức phù hợp:</a:t>
            </a:r>
            <a:endParaRPr sz="2800">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PUT/PATCH - Để cập nhật tài nguyên hoặc một phần tài nguyên:</a:t>
            </a:r>
            <a:endParaRPr sz="3000">
              <a:latin typeface="Times New Roman"/>
              <a:ea typeface="Times New Roman"/>
              <a:cs typeface="Times New Roman"/>
              <a:sym typeface="Times New Roman"/>
            </a:endParaRPr>
          </a:p>
          <a:p>
            <a:pPr indent="0" lvl="0" marL="137160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137160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DELETE - Để xóa tài nguyên: </a:t>
            </a:r>
            <a:endParaRPr sz="3000">
              <a:latin typeface="Times New Roman"/>
              <a:ea typeface="Times New Roman"/>
              <a:cs typeface="Times New Roman"/>
              <a:sym typeface="Times New Roman"/>
            </a:endParaRPr>
          </a:p>
          <a:p>
            <a:pPr indent="0" lvl="0" marL="1371600" rtl="0" algn="l">
              <a:lnSpc>
                <a:spcPct val="115000"/>
              </a:lnSpc>
              <a:spcBef>
                <a:spcPts val="0"/>
              </a:spcBef>
              <a:spcAft>
                <a:spcPts val="0"/>
              </a:spcAft>
              <a:buNone/>
            </a:pPr>
            <a:r>
              <a:t/>
            </a:r>
            <a:endParaRPr sz="3000">
              <a:latin typeface="Times New Roman"/>
              <a:ea typeface="Times New Roman"/>
              <a:cs typeface="Times New Roman"/>
              <a:sym typeface="Times New Roman"/>
            </a:endParaRPr>
          </a:p>
          <a:p>
            <a:pPr indent="-431800" lvl="0" marL="457200" rtl="0" algn="l">
              <a:lnSpc>
                <a:spcPct val="115000"/>
              </a:lnSpc>
              <a:spcBef>
                <a:spcPts val="0"/>
              </a:spcBef>
              <a:spcAft>
                <a:spcPts val="0"/>
              </a:spcAft>
              <a:buSzPts val="3200"/>
              <a:buFont typeface="Times New Roman"/>
              <a:buAutoNum type="arabicPeriod" startAt="4"/>
            </a:pPr>
            <a:r>
              <a:rPr lang="en-US" sz="3200">
                <a:latin typeface="Times New Roman"/>
                <a:ea typeface="Times New Roman"/>
                <a:cs typeface="Times New Roman"/>
                <a:sym typeface="Times New Roman"/>
              </a:rPr>
              <a:t>Sử dụng danh từ số nhiều và thống nhất cho toàn bộ dự án.</a:t>
            </a:r>
            <a:endParaRPr sz="3200">
              <a:latin typeface="Times New Roman"/>
              <a:ea typeface="Times New Roman"/>
              <a:cs typeface="Times New Roman"/>
              <a:sym typeface="Times New Roman"/>
            </a:endParaRPr>
          </a:p>
        </p:txBody>
      </p:sp>
      <p:sp>
        <p:nvSpPr>
          <p:cNvPr id="124" name="Google Shape;124;g91fdb1a059_0_0"/>
          <p:cNvSpPr/>
          <p:nvPr/>
        </p:nvSpPr>
        <p:spPr>
          <a:xfrm>
            <a:off x="1094250" y="3749850"/>
            <a:ext cx="10301100" cy="537600"/>
          </a:xfrm>
          <a:prstGeom prst="roundRect">
            <a:avLst>
              <a:gd fmla="val 16667" name="adj"/>
            </a:avLst>
          </a:prstGeom>
          <a:solidFill>
            <a:srgbClr val="F3F3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US" sz="2000">
                <a:solidFill>
                  <a:srgbClr val="434343"/>
                </a:solidFill>
              </a:rPr>
              <a:t>DELETE http://www.example.com/users/123</a:t>
            </a:r>
            <a:endParaRPr sz="2000">
              <a:solidFill>
                <a:srgbClr val="434343"/>
              </a:solidFill>
            </a:endParaRPr>
          </a:p>
        </p:txBody>
      </p:sp>
      <p:sp>
        <p:nvSpPr>
          <p:cNvPr id="125" name="Google Shape;125;g91fdb1a059_0_0"/>
          <p:cNvSpPr/>
          <p:nvPr/>
        </p:nvSpPr>
        <p:spPr>
          <a:xfrm>
            <a:off x="1094250" y="2258275"/>
            <a:ext cx="10301100" cy="854700"/>
          </a:xfrm>
          <a:prstGeom prst="roundRect">
            <a:avLst>
              <a:gd fmla="val 16667" name="adj"/>
            </a:avLst>
          </a:prstGeom>
          <a:solidFill>
            <a:srgbClr val="F3F3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2000">
                <a:solidFill>
                  <a:srgbClr val="434343"/>
                </a:solidFill>
              </a:rPr>
              <a:t>PUT http://www.example.com/users/123 {“name”: “nvan”, “email”: “nvan@gmail.com”}</a:t>
            </a:r>
            <a:endParaRPr sz="2000">
              <a:solidFill>
                <a:srgbClr val="434343"/>
              </a:solidFill>
            </a:endParaRPr>
          </a:p>
          <a:p>
            <a:pPr indent="0" lvl="0" marL="0" rtl="0" algn="l">
              <a:lnSpc>
                <a:spcPct val="115000"/>
              </a:lnSpc>
              <a:spcBef>
                <a:spcPts val="0"/>
              </a:spcBef>
              <a:spcAft>
                <a:spcPts val="0"/>
              </a:spcAft>
              <a:buClr>
                <a:schemeClr val="dk1"/>
              </a:buClr>
              <a:buSzPts val="1100"/>
              <a:buFont typeface="Arial"/>
              <a:buNone/>
            </a:pPr>
            <a:r>
              <a:rPr lang="en-US" sz="2000">
                <a:solidFill>
                  <a:srgbClr val="434343"/>
                </a:solidFill>
              </a:rPr>
              <a:t>PATCH http://www.example.com/users/123 {“email”:”vnan@gmail.com”}</a:t>
            </a:r>
            <a:endParaRPr sz="2000">
              <a:solidFill>
                <a:srgbClr val="434343"/>
              </a:solidFill>
            </a:endParaRPr>
          </a:p>
        </p:txBody>
      </p:sp>
      <p:sp>
        <p:nvSpPr>
          <p:cNvPr id="126" name="Google Shape;126;g91fdb1a059_0_0"/>
          <p:cNvSpPr/>
          <p:nvPr/>
        </p:nvSpPr>
        <p:spPr>
          <a:xfrm>
            <a:off x="1094250" y="4836150"/>
            <a:ext cx="9480600" cy="537600"/>
          </a:xfrm>
          <a:prstGeom prst="roundRect">
            <a:avLst>
              <a:gd fmla="val 16667" name="adj"/>
            </a:avLst>
          </a:prstGeom>
          <a:solidFill>
            <a:srgbClr val="F3F3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US" sz="2000">
                <a:solidFill>
                  <a:srgbClr val="434343"/>
                </a:solidFill>
              </a:rPr>
              <a:t>/users</a:t>
            </a:r>
            <a:endParaRPr sz="2000">
              <a:solidFill>
                <a:srgbClr val="434343"/>
              </a:solidFill>
            </a:endParaRPr>
          </a:p>
        </p:txBody>
      </p:sp>
      <p:sp>
        <p:nvSpPr>
          <p:cNvPr id="127" name="Google Shape;127;g91fdb1a059_0_0"/>
          <p:cNvSpPr/>
          <p:nvPr/>
        </p:nvSpPr>
        <p:spPr>
          <a:xfrm>
            <a:off x="1094350" y="5571950"/>
            <a:ext cx="9527400" cy="537600"/>
          </a:xfrm>
          <a:prstGeom prst="roundRect">
            <a:avLst>
              <a:gd fmla="val 16667" name="adj"/>
            </a:avLst>
          </a:prstGeom>
          <a:solidFill>
            <a:srgbClr val="F3F3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US" sz="2000">
                <a:solidFill>
                  <a:srgbClr val="434343"/>
                </a:solidFill>
              </a:rPr>
              <a:t>/user/all</a:t>
            </a:r>
            <a:endParaRPr sz="2000">
              <a:solidFill>
                <a:srgbClr val="434343"/>
              </a:solidFill>
            </a:endParaRPr>
          </a:p>
        </p:txBody>
      </p:sp>
      <p:pic>
        <p:nvPicPr>
          <p:cNvPr id="128" name="Google Shape;128;g91fdb1a059_0_0"/>
          <p:cNvPicPr preferRelativeResize="0"/>
          <p:nvPr/>
        </p:nvPicPr>
        <p:blipFill>
          <a:blip r:embed="rId3">
            <a:alphaModFix/>
          </a:blip>
          <a:stretch>
            <a:fillRect/>
          </a:stretch>
        </p:blipFill>
        <p:spPr>
          <a:xfrm>
            <a:off x="10857750" y="4836153"/>
            <a:ext cx="537600" cy="537600"/>
          </a:xfrm>
          <a:prstGeom prst="rect">
            <a:avLst/>
          </a:prstGeom>
          <a:noFill/>
          <a:ln>
            <a:noFill/>
          </a:ln>
          <a:effectLst>
            <a:outerShdw blurRad="57150" rotWithShape="0" algn="bl" dir="5400000" dist="19050">
              <a:srgbClr val="000000">
                <a:alpha val="50000"/>
              </a:srgbClr>
            </a:outerShdw>
          </a:effectLst>
        </p:spPr>
      </p:pic>
      <p:pic>
        <p:nvPicPr>
          <p:cNvPr id="129" name="Google Shape;129;g91fdb1a059_0_0"/>
          <p:cNvPicPr preferRelativeResize="0"/>
          <p:nvPr/>
        </p:nvPicPr>
        <p:blipFill>
          <a:blip r:embed="rId4">
            <a:alphaModFix/>
          </a:blip>
          <a:stretch>
            <a:fillRect/>
          </a:stretch>
        </p:blipFill>
        <p:spPr>
          <a:xfrm>
            <a:off x="10833663" y="5547862"/>
            <a:ext cx="585775" cy="58577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5323641316_0_13"/>
          <p:cNvSpPr txBox="1"/>
          <p:nvPr>
            <p:ph type="title"/>
          </p:nvPr>
        </p:nvSpPr>
        <p:spPr>
          <a:xfrm>
            <a:off x="838200" y="229051"/>
            <a:ext cx="105156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Times New Roman"/>
              <a:buNone/>
            </a:pPr>
            <a:r>
              <a:rPr lang="en-US">
                <a:latin typeface="Times New Roman"/>
                <a:ea typeface="Times New Roman"/>
                <a:cs typeface="Times New Roman"/>
                <a:sym typeface="Times New Roman"/>
              </a:rPr>
              <a:t>Nguyên tắc cơ bản</a:t>
            </a:r>
            <a:endParaRPr>
              <a:solidFill>
                <a:srgbClr val="000000"/>
              </a:solidFill>
              <a:latin typeface="Times New Roman"/>
              <a:ea typeface="Times New Roman"/>
              <a:cs typeface="Times New Roman"/>
              <a:sym typeface="Times New Roman"/>
            </a:endParaRPr>
          </a:p>
        </p:txBody>
      </p:sp>
      <p:sp>
        <p:nvSpPr>
          <p:cNvPr id="135" name="Google Shape;135;g5323641316_0_13"/>
          <p:cNvSpPr txBox="1"/>
          <p:nvPr>
            <p:ph idx="1" type="body"/>
          </p:nvPr>
        </p:nvSpPr>
        <p:spPr>
          <a:xfrm>
            <a:off x="838200" y="1123650"/>
            <a:ext cx="10515600" cy="4993500"/>
          </a:xfrm>
          <a:prstGeom prst="rect">
            <a:avLst/>
          </a:prstGeom>
          <a:noFill/>
          <a:ln>
            <a:noFill/>
          </a:ln>
        </p:spPr>
        <p:txBody>
          <a:bodyPr anchorCtr="0" anchor="t" bIns="45700" lIns="91425" spcFirstLastPara="1" rIns="91425" wrap="square" tIns="45700">
            <a:noAutofit/>
          </a:bodyPr>
          <a:lstStyle/>
          <a:p>
            <a:pPr indent="-431800" lvl="0" marL="457200" rtl="0" algn="l">
              <a:lnSpc>
                <a:spcPct val="115000"/>
              </a:lnSpc>
              <a:spcBef>
                <a:spcPts val="0"/>
              </a:spcBef>
              <a:spcAft>
                <a:spcPts val="0"/>
              </a:spcAft>
              <a:buSzPts val="3200"/>
              <a:buFont typeface="Times New Roman"/>
              <a:buAutoNum type="arabicPeriod" startAt="5"/>
            </a:pPr>
            <a:r>
              <a:rPr lang="en-US" sz="3200">
                <a:latin typeface="Times New Roman"/>
                <a:ea typeface="Times New Roman"/>
                <a:cs typeface="Times New Roman"/>
                <a:sym typeface="Times New Roman"/>
              </a:rPr>
              <a:t>Sử dụng tham số (parameter): Giúp cho base URL đơn giản và có thể mở rộng để phục vụ nhiều mục đích khác nhau:</a:t>
            </a:r>
            <a:endParaRPr sz="3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3200">
              <a:latin typeface="Times New Roman"/>
              <a:ea typeface="Times New Roman"/>
              <a:cs typeface="Times New Roman"/>
              <a:sym typeface="Times New Roman"/>
            </a:endParaRPr>
          </a:p>
          <a:p>
            <a:pPr indent="-431800" lvl="0" marL="457200" rtl="0" algn="l">
              <a:lnSpc>
                <a:spcPct val="115000"/>
              </a:lnSpc>
              <a:spcBef>
                <a:spcPts val="0"/>
              </a:spcBef>
              <a:spcAft>
                <a:spcPts val="0"/>
              </a:spcAft>
              <a:buSzPts val="3200"/>
              <a:buFont typeface="Times New Roman"/>
              <a:buAutoNum type="arabicPeriod" startAt="5"/>
            </a:pPr>
            <a:r>
              <a:rPr lang="en-US" sz="3200">
                <a:latin typeface="Times New Roman"/>
                <a:ea typeface="Times New Roman"/>
                <a:cs typeface="Times New Roman"/>
                <a:sym typeface="Times New Roman"/>
              </a:rPr>
              <a:t>Sử dụng mã HTTP Status Code: </a:t>
            </a:r>
            <a:endParaRPr sz="3200">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200 OK - Thành công.</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201 CREATED - Tạo dữ liệu thành công (POST method).</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400 BAD REQUEST - Input của Client gửi không hợp lệ.</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401 UNAUTHORIZED - Hệ thống chưa được ủy quyền.</a:t>
            </a:r>
            <a:endParaRPr sz="3000">
              <a:latin typeface="Times New Roman"/>
              <a:ea typeface="Times New Roman"/>
              <a:cs typeface="Times New Roman"/>
              <a:sym typeface="Times New Roman"/>
            </a:endParaRPr>
          </a:p>
        </p:txBody>
      </p:sp>
      <p:sp>
        <p:nvSpPr>
          <p:cNvPr id="136" name="Google Shape;136;g5323641316_0_13"/>
          <p:cNvSpPr/>
          <p:nvPr/>
        </p:nvSpPr>
        <p:spPr>
          <a:xfrm>
            <a:off x="924450" y="2249950"/>
            <a:ext cx="9584100" cy="537600"/>
          </a:xfrm>
          <a:prstGeom prst="roundRect">
            <a:avLst>
              <a:gd fmla="val 16667" name="adj"/>
            </a:avLst>
          </a:prstGeom>
          <a:solidFill>
            <a:srgbClr val="F3F3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US" sz="2000">
                <a:solidFill>
                  <a:srgbClr val="434343"/>
                </a:solidFill>
              </a:rPr>
              <a:t>/users?name=’vnan’</a:t>
            </a:r>
            <a:endParaRPr sz="2000">
              <a:solidFill>
                <a:srgbClr val="434343"/>
              </a:solidFill>
            </a:endParaRPr>
          </a:p>
        </p:txBody>
      </p:sp>
      <p:sp>
        <p:nvSpPr>
          <p:cNvPr id="137" name="Google Shape;137;g5323641316_0_13"/>
          <p:cNvSpPr/>
          <p:nvPr/>
        </p:nvSpPr>
        <p:spPr>
          <a:xfrm>
            <a:off x="924450" y="2891400"/>
            <a:ext cx="9584100" cy="537600"/>
          </a:xfrm>
          <a:prstGeom prst="roundRect">
            <a:avLst>
              <a:gd fmla="val 16667" name="adj"/>
            </a:avLst>
          </a:prstGeom>
          <a:solidFill>
            <a:srgbClr val="F3F3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US" sz="2000">
                <a:solidFill>
                  <a:srgbClr val="434343"/>
                </a:solidFill>
              </a:rPr>
              <a:t>/users/getUsersByName</a:t>
            </a:r>
            <a:endParaRPr sz="2000">
              <a:solidFill>
                <a:srgbClr val="434343"/>
              </a:solidFill>
            </a:endParaRPr>
          </a:p>
        </p:txBody>
      </p:sp>
      <p:pic>
        <p:nvPicPr>
          <p:cNvPr id="138" name="Google Shape;138;g5323641316_0_13"/>
          <p:cNvPicPr preferRelativeResize="0"/>
          <p:nvPr/>
        </p:nvPicPr>
        <p:blipFill>
          <a:blip r:embed="rId3">
            <a:alphaModFix/>
          </a:blip>
          <a:stretch>
            <a:fillRect/>
          </a:stretch>
        </p:blipFill>
        <p:spPr>
          <a:xfrm>
            <a:off x="10707225" y="2202053"/>
            <a:ext cx="537600" cy="537600"/>
          </a:xfrm>
          <a:prstGeom prst="rect">
            <a:avLst/>
          </a:prstGeom>
          <a:noFill/>
          <a:ln>
            <a:noFill/>
          </a:ln>
          <a:effectLst>
            <a:outerShdw blurRad="57150" rotWithShape="0" algn="bl" dir="5400000" dist="19050">
              <a:srgbClr val="000000">
                <a:alpha val="50000"/>
              </a:srgbClr>
            </a:outerShdw>
          </a:effectLst>
        </p:spPr>
      </p:pic>
      <p:pic>
        <p:nvPicPr>
          <p:cNvPr id="139" name="Google Shape;139;g5323641316_0_13"/>
          <p:cNvPicPr preferRelativeResize="0"/>
          <p:nvPr/>
        </p:nvPicPr>
        <p:blipFill>
          <a:blip r:embed="rId4">
            <a:alphaModFix/>
          </a:blip>
          <a:stretch>
            <a:fillRect/>
          </a:stretch>
        </p:blipFill>
        <p:spPr>
          <a:xfrm>
            <a:off x="10683125" y="2889675"/>
            <a:ext cx="585775" cy="58577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5323641316_0_99"/>
          <p:cNvSpPr txBox="1"/>
          <p:nvPr>
            <p:ph type="title"/>
          </p:nvPr>
        </p:nvSpPr>
        <p:spPr>
          <a:xfrm>
            <a:off x="838200" y="229051"/>
            <a:ext cx="105156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Times New Roman"/>
              <a:buNone/>
            </a:pPr>
            <a:r>
              <a:rPr lang="en-US">
                <a:latin typeface="Times New Roman"/>
                <a:ea typeface="Times New Roman"/>
                <a:cs typeface="Times New Roman"/>
                <a:sym typeface="Times New Roman"/>
              </a:rPr>
              <a:t>Nguyên tắc cơ bản</a:t>
            </a:r>
            <a:endParaRPr>
              <a:solidFill>
                <a:srgbClr val="000000"/>
              </a:solidFill>
              <a:latin typeface="Times New Roman"/>
              <a:ea typeface="Times New Roman"/>
              <a:cs typeface="Times New Roman"/>
              <a:sym typeface="Times New Roman"/>
            </a:endParaRPr>
          </a:p>
        </p:txBody>
      </p:sp>
      <p:sp>
        <p:nvSpPr>
          <p:cNvPr id="145" name="Google Shape;145;g5323641316_0_99"/>
          <p:cNvSpPr txBox="1"/>
          <p:nvPr>
            <p:ph idx="1" type="body"/>
          </p:nvPr>
        </p:nvSpPr>
        <p:spPr>
          <a:xfrm>
            <a:off x="838200" y="1001000"/>
            <a:ext cx="11057100" cy="5357100"/>
          </a:xfrm>
          <a:prstGeom prst="rect">
            <a:avLst/>
          </a:prstGeom>
          <a:noFill/>
          <a:ln>
            <a:noFill/>
          </a:ln>
        </p:spPr>
        <p:txBody>
          <a:bodyPr anchorCtr="0" anchor="t" bIns="45700" lIns="91425" spcFirstLastPara="1" rIns="91425" wrap="square" tIns="45700">
            <a:noAutofit/>
          </a:bodyPr>
          <a:lstStyle/>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403 FORBIDDEN - Máy chủ từ chối yêu cầu (ngay cả khi Client đã được ủy quyền).</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404 NOT FOUND - Máy chủ không tìm thấy bất kỳ thứ gì với request-URL này.</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500 INTERNAL SERVER ERROR - Có lỗi xảy ra phía máy chủ.</a:t>
            </a:r>
            <a:endParaRPr sz="3000">
              <a:latin typeface="Times New Roman"/>
              <a:ea typeface="Times New Roman"/>
              <a:cs typeface="Times New Roman"/>
              <a:sym typeface="Times New Roman"/>
            </a:endParaRPr>
          </a:p>
          <a:p>
            <a:pPr indent="-431800" lvl="0" marL="457200" rtl="0" algn="l">
              <a:lnSpc>
                <a:spcPct val="115000"/>
              </a:lnSpc>
              <a:spcBef>
                <a:spcPts val="0"/>
              </a:spcBef>
              <a:spcAft>
                <a:spcPts val="0"/>
              </a:spcAft>
              <a:buSzPts val="3200"/>
              <a:buFont typeface="Times New Roman"/>
              <a:buAutoNum type="arabicPeriod" startAt="7"/>
            </a:pPr>
            <a:r>
              <a:rPr lang="en-US" sz="3200">
                <a:latin typeface="Times New Roman"/>
                <a:ea typeface="Times New Roman"/>
                <a:cs typeface="Times New Roman"/>
                <a:sym typeface="Times New Roman"/>
              </a:rPr>
              <a:t>Phiên bản (Version)</a:t>
            </a:r>
            <a:endParaRPr sz="3200">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Rất quan trọng, hỗ trợ việc tương thích ngược trong quá trình nâng cấp sau này. Đặt trước tên tài nguyên.</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 Áp dụng nguyên tắc KISS và không chứa ký tự đặc biệt.</a:t>
            </a:r>
            <a:endParaRPr sz="3000">
              <a:latin typeface="Times New Roman"/>
              <a:ea typeface="Times New Roman"/>
              <a:cs typeface="Times New Roman"/>
              <a:sym typeface="Times New Roman"/>
            </a:endParaRPr>
          </a:p>
          <a:p>
            <a:pPr indent="0" lvl="0" marL="0" rtl="0" algn="l">
              <a:lnSpc>
                <a:spcPct val="90000"/>
              </a:lnSpc>
              <a:spcBef>
                <a:spcPts val="0"/>
              </a:spcBef>
              <a:spcAft>
                <a:spcPts val="0"/>
              </a:spcAft>
              <a:buSzPts val="1800"/>
              <a:buNone/>
            </a:pPr>
            <a:r>
              <a:t/>
            </a:r>
            <a:endParaRPr sz="3200">
              <a:latin typeface="Times New Roman"/>
              <a:ea typeface="Times New Roman"/>
              <a:cs typeface="Times New Roman"/>
              <a:sym typeface="Times New Roman"/>
            </a:endParaRPr>
          </a:p>
        </p:txBody>
      </p:sp>
      <p:sp>
        <p:nvSpPr>
          <p:cNvPr id="146" name="Google Shape;146;g5323641316_0_99"/>
          <p:cNvSpPr/>
          <p:nvPr/>
        </p:nvSpPr>
        <p:spPr>
          <a:xfrm>
            <a:off x="1075400" y="5754413"/>
            <a:ext cx="3631800" cy="537600"/>
          </a:xfrm>
          <a:prstGeom prst="roundRect">
            <a:avLst>
              <a:gd fmla="val 16667" name="adj"/>
            </a:avLst>
          </a:prstGeom>
          <a:solidFill>
            <a:srgbClr val="F3F3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US" sz="2000">
                <a:solidFill>
                  <a:srgbClr val="434343"/>
                </a:solidFill>
              </a:rPr>
              <a:t>/v1</a:t>
            </a:r>
            <a:r>
              <a:rPr lang="en-US" sz="2000">
                <a:solidFill>
                  <a:srgbClr val="434343"/>
                </a:solidFill>
              </a:rPr>
              <a:t>/users</a:t>
            </a:r>
            <a:endParaRPr sz="2000">
              <a:solidFill>
                <a:srgbClr val="434343"/>
              </a:solidFill>
            </a:endParaRPr>
          </a:p>
        </p:txBody>
      </p:sp>
      <p:sp>
        <p:nvSpPr>
          <p:cNvPr id="147" name="Google Shape;147;g5323641316_0_99"/>
          <p:cNvSpPr/>
          <p:nvPr/>
        </p:nvSpPr>
        <p:spPr>
          <a:xfrm>
            <a:off x="7165350" y="5754425"/>
            <a:ext cx="3631800" cy="537600"/>
          </a:xfrm>
          <a:prstGeom prst="roundRect">
            <a:avLst>
              <a:gd fmla="val 16667" name="adj"/>
            </a:avLst>
          </a:prstGeom>
          <a:solidFill>
            <a:srgbClr val="F3F3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US" sz="2000">
                <a:solidFill>
                  <a:srgbClr val="434343"/>
                </a:solidFill>
              </a:rPr>
              <a:t>/v1.1.2/users</a:t>
            </a:r>
            <a:endParaRPr sz="2000">
              <a:solidFill>
                <a:srgbClr val="434343"/>
              </a:solidFill>
            </a:endParaRPr>
          </a:p>
        </p:txBody>
      </p:sp>
      <p:pic>
        <p:nvPicPr>
          <p:cNvPr id="148" name="Google Shape;148;g5323641316_0_99"/>
          <p:cNvPicPr preferRelativeResize="0"/>
          <p:nvPr/>
        </p:nvPicPr>
        <p:blipFill>
          <a:blip r:embed="rId3">
            <a:alphaModFix/>
          </a:blip>
          <a:stretch>
            <a:fillRect/>
          </a:stretch>
        </p:blipFill>
        <p:spPr>
          <a:xfrm>
            <a:off x="4877100" y="5754428"/>
            <a:ext cx="537600" cy="537600"/>
          </a:xfrm>
          <a:prstGeom prst="rect">
            <a:avLst/>
          </a:prstGeom>
          <a:noFill/>
          <a:ln>
            <a:noFill/>
          </a:ln>
          <a:effectLst>
            <a:outerShdw blurRad="57150" rotWithShape="0" algn="bl" dir="5400000" dist="19050">
              <a:srgbClr val="000000">
                <a:alpha val="50000"/>
              </a:srgbClr>
            </a:outerShdw>
          </a:effectLst>
        </p:spPr>
      </p:pic>
      <p:pic>
        <p:nvPicPr>
          <p:cNvPr id="149" name="Google Shape;149;g5323641316_0_99"/>
          <p:cNvPicPr preferRelativeResize="0"/>
          <p:nvPr/>
        </p:nvPicPr>
        <p:blipFill>
          <a:blip r:embed="rId4">
            <a:alphaModFix/>
          </a:blip>
          <a:stretch>
            <a:fillRect/>
          </a:stretch>
        </p:blipFill>
        <p:spPr>
          <a:xfrm>
            <a:off x="10965750" y="5711471"/>
            <a:ext cx="585775" cy="585775"/>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91fdb1a059_3_48"/>
          <p:cNvSpPr txBox="1"/>
          <p:nvPr>
            <p:ph type="title"/>
          </p:nvPr>
        </p:nvSpPr>
        <p:spPr>
          <a:xfrm>
            <a:off x="838200" y="229051"/>
            <a:ext cx="105156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3600"/>
              <a:buFont typeface="Times New Roman"/>
              <a:buNone/>
            </a:pPr>
            <a:r>
              <a:rPr lang="en-US">
                <a:latin typeface="Times New Roman"/>
                <a:ea typeface="Times New Roman"/>
                <a:cs typeface="Times New Roman"/>
                <a:sym typeface="Times New Roman"/>
              </a:rPr>
              <a:t>Nguyên tắc cơ bản</a:t>
            </a:r>
            <a:endParaRPr>
              <a:solidFill>
                <a:srgbClr val="000000"/>
              </a:solidFill>
              <a:latin typeface="Times New Roman"/>
              <a:ea typeface="Times New Roman"/>
              <a:cs typeface="Times New Roman"/>
              <a:sym typeface="Times New Roman"/>
            </a:endParaRPr>
          </a:p>
        </p:txBody>
      </p:sp>
      <p:sp>
        <p:nvSpPr>
          <p:cNvPr id="155" name="Google Shape;155;g91fdb1a059_3_48"/>
          <p:cNvSpPr txBox="1"/>
          <p:nvPr>
            <p:ph idx="1" type="body"/>
          </p:nvPr>
        </p:nvSpPr>
        <p:spPr>
          <a:xfrm>
            <a:off x="838200" y="878375"/>
            <a:ext cx="11057100" cy="5357100"/>
          </a:xfrm>
          <a:prstGeom prst="rect">
            <a:avLst/>
          </a:prstGeom>
          <a:noFill/>
          <a:ln>
            <a:noFill/>
          </a:ln>
        </p:spPr>
        <p:txBody>
          <a:bodyPr anchorCtr="0" anchor="t" bIns="45700" lIns="91425" spcFirstLastPara="1" rIns="91425" wrap="square" tIns="45700">
            <a:noAutofit/>
          </a:bodyPr>
          <a:lstStyle/>
          <a:p>
            <a:pPr indent="-444500" lvl="0" marL="457200" rtl="0" algn="l">
              <a:lnSpc>
                <a:spcPct val="115000"/>
              </a:lnSpc>
              <a:spcBef>
                <a:spcPts val="0"/>
              </a:spcBef>
              <a:spcAft>
                <a:spcPts val="0"/>
              </a:spcAft>
              <a:buSzPts val="3400"/>
              <a:buFont typeface="Times New Roman"/>
              <a:buAutoNum type="arabicPeriod" startAt="8"/>
            </a:pPr>
            <a:r>
              <a:rPr lang="en-US" sz="3200">
                <a:latin typeface="Times New Roman"/>
                <a:ea typeface="Times New Roman"/>
                <a:cs typeface="Times New Roman"/>
                <a:sym typeface="Times New Roman"/>
              </a:rPr>
              <a:t>Lọc, sắp xếp, phân trang</a:t>
            </a:r>
            <a:r>
              <a:rPr lang="en-US" sz="3200">
                <a:latin typeface="Times New Roman"/>
                <a:ea typeface="Times New Roman"/>
                <a:cs typeface="Times New Roman"/>
                <a:sym typeface="Times New Roman"/>
              </a:rPr>
              <a:t>:</a:t>
            </a:r>
            <a:endParaRPr sz="3200">
              <a:latin typeface="Times New Roman"/>
              <a:ea typeface="Times New Roman"/>
              <a:cs typeface="Times New Roman"/>
              <a:sym typeface="Times New Roman"/>
            </a:endParaRPr>
          </a:p>
          <a:p>
            <a:pPr indent="-431800" lvl="0" marL="457200" rtl="0" algn="l">
              <a:lnSpc>
                <a:spcPct val="115000"/>
              </a:lnSpc>
              <a:spcBef>
                <a:spcPts val="0"/>
              </a:spcBef>
              <a:spcAft>
                <a:spcPts val="0"/>
              </a:spcAft>
              <a:buSzPts val="3200"/>
              <a:buFont typeface="Times New Roman"/>
              <a:buChar char="•"/>
            </a:pPr>
            <a:r>
              <a:rPr lang="en-US" sz="3200">
                <a:latin typeface="Times New Roman"/>
                <a:ea typeface="Times New Roman"/>
                <a:cs typeface="Times New Roman"/>
                <a:sym typeface="Times New Roman"/>
              </a:rPr>
              <a:t>Lọc </a:t>
            </a:r>
            <a:r>
              <a:rPr lang="en-US" sz="3200">
                <a:latin typeface="Times New Roman"/>
                <a:ea typeface="Times New Roman"/>
                <a:cs typeface="Times New Roman"/>
                <a:sym typeface="Times New Roman"/>
              </a:rPr>
              <a:t>(Filtering)</a:t>
            </a:r>
            <a:r>
              <a:rPr lang="en-US" sz="3200">
                <a:latin typeface="Times New Roman"/>
                <a:ea typeface="Times New Roman"/>
                <a:cs typeface="Times New Roman"/>
                <a:sym typeface="Times New Roman"/>
              </a:rPr>
              <a:t>: Giảm kết quả truy vấn theo các tham số cụ thể</a:t>
            </a:r>
            <a:endParaRPr sz="32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200">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Sắp xếp </a:t>
            </a:r>
            <a:r>
              <a:rPr lang="en-US" sz="3200">
                <a:latin typeface="Times New Roman"/>
                <a:ea typeface="Times New Roman"/>
                <a:cs typeface="Times New Roman"/>
                <a:sym typeface="Times New Roman"/>
              </a:rPr>
              <a:t>(</a:t>
            </a:r>
            <a:r>
              <a:rPr lang="en-US" sz="3000">
                <a:latin typeface="Times New Roman"/>
                <a:ea typeface="Times New Roman"/>
                <a:cs typeface="Times New Roman"/>
                <a:sym typeface="Times New Roman"/>
              </a:rPr>
              <a:t>Sorting</a:t>
            </a:r>
            <a:r>
              <a:rPr lang="en-US" sz="3200">
                <a:latin typeface="Times New Roman"/>
                <a:ea typeface="Times New Roman"/>
                <a:cs typeface="Times New Roman"/>
                <a:sym typeface="Times New Roman"/>
              </a:rPr>
              <a:t>)</a:t>
            </a:r>
            <a:r>
              <a:rPr lang="en-US" sz="3000">
                <a:latin typeface="Times New Roman"/>
                <a:ea typeface="Times New Roman"/>
                <a:cs typeface="Times New Roman"/>
                <a:sym typeface="Times New Roman"/>
              </a:rPr>
              <a:t>: Sắp xếp kết quả theo điều kiện cụ thể</a:t>
            </a:r>
            <a:endParaRPr sz="3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Phân trang (Paging): </a:t>
            </a:r>
            <a:r>
              <a:rPr lang="en-US" sz="3000">
                <a:latin typeface="Times New Roman"/>
                <a:ea typeface="Times New Roman"/>
                <a:cs typeface="Times New Roman"/>
                <a:sym typeface="Times New Roman"/>
              </a:rPr>
              <a:t>Sử dụng khi API trả về dữ liệu lớn. Ví dụ: Sử dụng limit và offset:</a:t>
            </a:r>
            <a:endParaRPr sz="3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3000">
              <a:latin typeface="Times New Roman"/>
              <a:ea typeface="Times New Roman"/>
              <a:cs typeface="Times New Roman"/>
              <a:sym typeface="Times New Roman"/>
            </a:endParaRPr>
          </a:p>
        </p:txBody>
      </p:sp>
      <p:sp>
        <p:nvSpPr>
          <p:cNvPr id="156" name="Google Shape;156;g91fdb1a059_3_48"/>
          <p:cNvSpPr/>
          <p:nvPr/>
        </p:nvSpPr>
        <p:spPr>
          <a:xfrm>
            <a:off x="1060150" y="4759191"/>
            <a:ext cx="9584100" cy="537600"/>
          </a:xfrm>
          <a:prstGeom prst="roundRect">
            <a:avLst>
              <a:gd fmla="val 16667" name="adj"/>
            </a:avLst>
          </a:prstGeom>
          <a:solidFill>
            <a:srgbClr val="F3F3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US" sz="2000">
                <a:solidFill>
                  <a:srgbClr val="434343"/>
                </a:solidFill>
              </a:rPr>
              <a:t>GET http://www.example.com/users?limit=25&amp;offset=50</a:t>
            </a:r>
            <a:endParaRPr sz="2000">
              <a:solidFill>
                <a:srgbClr val="434343"/>
              </a:solidFill>
            </a:endParaRPr>
          </a:p>
        </p:txBody>
      </p:sp>
      <p:sp>
        <p:nvSpPr>
          <p:cNvPr id="157" name="Google Shape;157;g91fdb1a059_3_48"/>
          <p:cNvSpPr/>
          <p:nvPr/>
        </p:nvSpPr>
        <p:spPr>
          <a:xfrm>
            <a:off x="1060150" y="2081600"/>
            <a:ext cx="9584100" cy="537600"/>
          </a:xfrm>
          <a:prstGeom prst="roundRect">
            <a:avLst>
              <a:gd fmla="val 16667" name="adj"/>
            </a:avLst>
          </a:prstGeom>
          <a:solidFill>
            <a:srgbClr val="F3F3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US" sz="2000">
                <a:solidFill>
                  <a:srgbClr val="434343"/>
                </a:solidFill>
              </a:rPr>
              <a:t>GET </a:t>
            </a:r>
            <a:r>
              <a:rPr lang="en-US" sz="2000">
                <a:solidFill>
                  <a:srgbClr val="434343"/>
                </a:solidFill>
              </a:rPr>
              <a:t>http://www.example.com</a:t>
            </a:r>
            <a:r>
              <a:rPr lang="en-US" sz="2000">
                <a:solidFill>
                  <a:srgbClr val="434343"/>
                </a:solidFill>
              </a:rPr>
              <a:t>/users?country=VN</a:t>
            </a:r>
            <a:endParaRPr sz="2000">
              <a:solidFill>
                <a:srgbClr val="434343"/>
              </a:solidFill>
            </a:endParaRPr>
          </a:p>
        </p:txBody>
      </p:sp>
      <p:sp>
        <p:nvSpPr>
          <p:cNvPr id="158" name="Google Shape;158;g91fdb1a059_3_48"/>
          <p:cNvSpPr/>
          <p:nvPr/>
        </p:nvSpPr>
        <p:spPr>
          <a:xfrm>
            <a:off x="1060150" y="3160192"/>
            <a:ext cx="9584100" cy="537600"/>
          </a:xfrm>
          <a:prstGeom prst="roundRect">
            <a:avLst>
              <a:gd fmla="val 16667" name="adj"/>
            </a:avLst>
          </a:prstGeom>
          <a:solidFill>
            <a:srgbClr val="F3F3F3"/>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US" sz="2000">
                <a:solidFill>
                  <a:srgbClr val="434343"/>
                </a:solidFill>
              </a:rPr>
              <a:t>GET http://www.example.com/</a:t>
            </a:r>
            <a:r>
              <a:rPr lang="en-US" sz="2000">
                <a:solidFill>
                  <a:srgbClr val="434343"/>
                </a:solidFill>
              </a:rPr>
              <a:t>users?sort=birthdate_date:asc</a:t>
            </a:r>
            <a:endParaRPr sz="20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2020-06-20T03:24:48Z</dcterms:created>
  <dc:creator>Nguyen Nhất Duy</dc:creator>
</cp:coreProperties>
</file>