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8" r:id="rId2"/>
    <p:sldMasterId id="2147483691" r:id="rId3"/>
    <p:sldMasterId id="2147483728" r:id="rId4"/>
    <p:sldMasterId id="2147483741" r:id="rId5"/>
    <p:sldMasterId id="2147483754" r:id="rId6"/>
  </p:sldMasterIdLst>
  <p:notesMasterIdLst>
    <p:notesMasterId r:id="rId27"/>
  </p:notesMasterIdLst>
  <p:sldIdLst>
    <p:sldId id="256" r:id="rId7"/>
    <p:sldId id="336" r:id="rId8"/>
    <p:sldId id="338" r:id="rId9"/>
    <p:sldId id="339" r:id="rId10"/>
    <p:sldId id="340" r:id="rId11"/>
    <p:sldId id="341" r:id="rId12"/>
    <p:sldId id="342" r:id="rId13"/>
    <p:sldId id="343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3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83"/>
    <a:srgbClr val="FFFF00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7" autoAdjust="0"/>
    <p:restoredTop sz="84919" autoAdjust="0"/>
  </p:normalViewPr>
  <p:slideViewPr>
    <p:cSldViewPr>
      <p:cViewPr varScale="1">
        <p:scale>
          <a:sx n="129" d="100"/>
          <a:sy n="129" d="100"/>
        </p:scale>
        <p:origin x="57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9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8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8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233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2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1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103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53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06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133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0221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0396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555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1367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85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970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463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600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33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19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0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89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536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551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642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80143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82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22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3096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4624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9669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6310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2001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972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5140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7551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555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461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2262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0337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888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18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04434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72206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0571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1291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8142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4937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6545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6521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214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8540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67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37236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3533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5153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0618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8905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436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2593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9341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82233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05479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9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958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1863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57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8561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6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04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Master title style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400" b="0" strike="noStrike" spc="-1"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45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2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5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0059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9851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2096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2577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6632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3.0#using-framework-provided-services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views/razor?view=aspnetcore-3.0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491277" y="3714750"/>
            <a:ext cx="3650285" cy="857250"/>
          </a:xfrm>
        </p:spPr>
        <p:txBody>
          <a:bodyPr>
            <a:noAutofit/>
          </a:bodyPr>
          <a:lstStyle/>
          <a:p>
            <a:pPr marL="81000" indent="0">
              <a:spcBef>
                <a:spcPts val="600"/>
              </a:spcBef>
              <a:buNone/>
            </a:pPr>
            <a:r>
              <a:rPr lang="en-US" sz="2000" err="1"/>
              <a:t>Nguyễn</a:t>
            </a:r>
            <a:r>
              <a:rPr lang="en-US" sz="2000"/>
              <a:t> Văn Mạnh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7819"/>
            <a:ext cx="9144000" cy="1102519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vi-VN" sz="3200" dirty="0"/>
              <a:t>ASP.</a:t>
            </a:r>
            <a:r>
              <a:rPr lang="vi-VN" sz="3200"/>
              <a:t>NET </a:t>
            </a:r>
            <a:r>
              <a:rPr lang="en-US" sz="3200"/>
              <a:t>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852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4416-7952-4CE9-B30E-068CF1D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Tại sao nên sử dụng ASP.NET Core?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5B38-A2DD-473D-A014-9CC170DC7C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453960"/>
          </a:xfrm>
        </p:spPr>
        <p:txBody>
          <a:bodyPr/>
          <a:lstStyle/>
          <a:p>
            <a:r>
              <a:rPr lang="en-US"/>
              <a:t>ASP.NET Core MVC (Linux) có thể xử lý gần 1 triệu request/s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B06903-91E1-4629-8D9B-1BC6B0B0EF8E}"/>
              </a:ext>
            </a:extLst>
          </p:cNvPr>
          <p:cNvSpPr txBox="1">
            <a:spLocks/>
          </p:cNvSpPr>
          <p:nvPr/>
        </p:nvSpPr>
        <p:spPr>
          <a:xfrm>
            <a:off x="533400" y="4248150"/>
            <a:ext cx="8229240" cy="4539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Mã nguồn mở hoàn toàn, và cộng đồng phát triển lớn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6AD00-AE0D-4A93-A022-1B6C111C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1861"/>
            <a:ext cx="6819900" cy="25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6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EFDB-0077-4916-930D-6039CC6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của ASP.NET Core</a:t>
            </a:r>
          </a:p>
        </p:txBody>
      </p:sp>
      <p:pic>
        <p:nvPicPr>
          <p:cNvPr id="1030" name="Picture 6" descr="Hình ảnh có liên quan">
            <a:extLst>
              <a:ext uri="{FF2B5EF4-FFF2-40B4-BE49-F238E27FC236}">
                <a16:creationId xmlns:a16="http://schemas.microsoft.com/office/drawing/2014/main" id="{2DEB5DC0-11F1-43A4-9350-CE2195AA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19150"/>
            <a:ext cx="7086600" cy="39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A65F-56AE-4041-BB77-CC95A7C3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Kestrel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CE5DD-2CEC-490C-B70F-E186F10C76A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086566"/>
            <a:ext cx="8229240" cy="646983"/>
          </a:xfrm>
        </p:spPr>
        <p:txBody>
          <a:bodyPr>
            <a:noAutofit/>
          </a:bodyPr>
          <a:lstStyle/>
          <a:p>
            <a:r>
              <a:rPr lang="en-US" sz="2000">
                <a:latin typeface="Candara" panose="020E0502030303020204" pitchFamily="34" charset="0"/>
              </a:rPr>
              <a:t>Là một web-server đa nền tảng đ</a:t>
            </a:r>
            <a:r>
              <a:rPr lang="vi-VN" sz="2000">
                <a:latin typeface="Candara" panose="020E0502030303020204" pitchFamily="34" charset="0"/>
              </a:rPr>
              <a:t>ư</a:t>
            </a:r>
            <a:r>
              <a:rPr lang="en-US" sz="2000">
                <a:latin typeface="Candara" panose="020E0502030303020204" pitchFamily="34" charset="0"/>
              </a:rPr>
              <a:t>ợc xây dựng cho ASP.Net Core dựa trên libuv – một th</a:t>
            </a:r>
            <a:r>
              <a:rPr lang="vi-VN" sz="2000">
                <a:latin typeface="Candara" panose="020E0502030303020204" pitchFamily="34" charset="0"/>
              </a:rPr>
              <a:t>ư</a:t>
            </a:r>
            <a:r>
              <a:rPr lang="en-US" sz="2000">
                <a:latin typeface="Candara" panose="020E0502030303020204" pitchFamily="34" charset="0"/>
              </a:rPr>
              <a:t> viện xử lý I/O async đa nền tảng.</a:t>
            </a:r>
          </a:p>
        </p:txBody>
      </p:sp>
      <p:pic>
        <p:nvPicPr>
          <p:cNvPr id="2050" name="Picture 2" descr="Kết quả hình ảnh cho kestrel web server">
            <a:extLst>
              <a:ext uri="{FF2B5EF4-FFF2-40B4-BE49-F238E27FC236}">
                <a16:creationId xmlns:a16="http://schemas.microsoft.com/office/drawing/2014/main" id="{441322C9-5E9E-4F4D-BB67-28D9958F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07383"/>
            <a:ext cx="409891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ED435AE-C53E-4627-9659-B3272BE503FB}"/>
              </a:ext>
            </a:extLst>
          </p:cNvPr>
          <p:cNvSpPr txBox="1">
            <a:spLocks/>
          </p:cNvSpPr>
          <p:nvPr/>
        </p:nvSpPr>
        <p:spPr>
          <a:xfrm>
            <a:off x="533400" y="1807383"/>
            <a:ext cx="4401015" cy="221807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ndara" panose="020E0502030303020204" pitchFamily="34" charset="0"/>
              </a:rPr>
              <a:t>Là một web-server mặc định khi dùng ASP.NET Core 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ndara" panose="020E0502030303020204" pitchFamily="34" charset="0"/>
              </a:rPr>
              <a:t>Bên cạnh đa nền tảng có một lợi thế nữa đó là </a:t>
            </a:r>
            <a:r>
              <a:rPr lang="en-US" sz="2000" b="1">
                <a:latin typeface="Candara" panose="020E0502030303020204" pitchFamily="34" charset="0"/>
              </a:rPr>
              <a:t>tốc độ rất nhanh.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ndara" panose="020E0502030303020204" pitchFamily="34" charset="0"/>
              </a:rPr>
              <a:t>Không có đầy đủ tính năng của một web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ndara" panose="020E0502030303020204" pitchFamily="34" charset="0"/>
              </a:rPr>
              <a:t>Nên dung nó sau một web server đầy đủ nh</a:t>
            </a:r>
            <a:r>
              <a:rPr lang="vi-VN" sz="2000">
                <a:latin typeface="Candara" panose="020E0502030303020204" pitchFamily="34" charset="0"/>
              </a:rPr>
              <a:t>ư</a:t>
            </a:r>
            <a:r>
              <a:rPr lang="en-US" sz="2000">
                <a:latin typeface="Candara" panose="020E0502030303020204" pitchFamily="34" charset="0"/>
              </a:rPr>
              <a:t> IIS/Nginx/Apache.</a:t>
            </a:r>
          </a:p>
        </p:txBody>
      </p:sp>
    </p:spTree>
    <p:extLst>
      <p:ext uri="{BB962C8B-B14F-4D97-AF65-F5344CB8AC3E}">
        <p14:creationId xmlns:p14="http://schemas.microsoft.com/office/powerpoint/2010/main" val="47196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9EEB-8DFF-4B0C-B8A6-815FF93D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Dependency injection(DI)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88887-11D9-4092-B0CB-EC77BF6EE78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33400" y="1063800"/>
            <a:ext cx="8229240" cy="1005000"/>
          </a:xfrm>
        </p:spPr>
        <p:txBody>
          <a:bodyPr>
            <a:normAutofit/>
          </a:bodyPr>
          <a:lstStyle/>
          <a:p>
            <a:r>
              <a:rPr lang="vi-VN" sz="2000">
                <a:latin typeface="Candara" panose="020E0502030303020204" pitchFamily="34" charset="0"/>
              </a:rPr>
              <a:t>Là một kĩ thuật nhằm loại bỏ sự liên kết lẫn nhau giữa các object và các object dùng trong nó, loại bỏ các phụ thuộc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ASP.NET Core được thiết kế từ ban đầu để dùng dependency injection </a:t>
            </a:r>
            <a:endParaRPr lang="en-US" sz="2000">
              <a:latin typeface="Candara" panose="020E0502030303020204" pitchFamily="34" charset="0"/>
            </a:endParaRPr>
          </a:p>
        </p:txBody>
      </p:sp>
      <p:pic>
        <p:nvPicPr>
          <p:cNvPr id="3074" name="Picture 2" descr="Kết quả hình ảnh cho asp.net core dependency injection">
            <a:extLst>
              <a:ext uri="{FF2B5EF4-FFF2-40B4-BE49-F238E27FC236}">
                <a16:creationId xmlns:a16="http://schemas.microsoft.com/office/drawing/2014/main" id="{CABE4E2A-5660-4A80-A3FE-68B79A2D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52" y="2266950"/>
            <a:ext cx="38542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208777E-E882-4593-9DBC-7D6DAF79C4CB}"/>
              </a:ext>
            </a:extLst>
          </p:cNvPr>
          <p:cNvSpPr txBox="1">
            <a:spLocks/>
          </p:cNvSpPr>
          <p:nvPr/>
        </p:nvSpPr>
        <p:spPr>
          <a:xfrm>
            <a:off x="620750" y="2168175"/>
            <a:ext cx="4209585" cy="151845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ndara" panose="020E0502030303020204" pitchFamily="34" charset="0"/>
              </a:rPr>
              <a:t>ASP.NET Core dùng DI để dẫn các service được xây dựng sẵn hoặc service tự tạo vào trong các phương thức, được config trong class Startup</a:t>
            </a:r>
            <a:r>
              <a:rPr lang="en-US" sz="2000"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60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0599-0691-43F8-B44C-BFDB50FE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Dependency injection(DI)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5F2F4-7749-4777-A161-5CE73E2E91F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Cách đăng kí và quản lý lifetime của DI trong ASP.NET Core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Transient 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Scoped 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Singleton</a:t>
            </a:r>
          </a:p>
          <a:p>
            <a:r>
              <a:rPr lang="en-US">
                <a:latin typeface="Candara" panose="020E0502030303020204" pitchFamily="34" charset="0"/>
              </a:rPr>
              <a:t>Lợi ích của DI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Quản lý resource 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Test dễ dàng </a:t>
            </a:r>
          </a:p>
          <a:p>
            <a:pPr lvl="1"/>
            <a:r>
              <a:rPr lang="en-US">
                <a:latin typeface="Candara" panose="020E0502030303020204" pitchFamily="34" charset="0"/>
              </a:rPr>
              <a:t>Khả năng mở rộng</a:t>
            </a:r>
          </a:p>
        </p:txBody>
      </p:sp>
      <p:pic>
        <p:nvPicPr>
          <p:cNvPr id="4100" name="Picture 4" descr="https://www.dotnetcurry.com/images/aspnet-core/dependency-injection.png">
            <a:extLst>
              <a:ext uri="{FF2B5EF4-FFF2-40B4-BE49-F238E27FC236}">
                <a16:creationId xmlns:a16="http://schemas.microsoft.com/office/drawing/2014/main" id="{8DE5DD67-BA2D-41C3-AEB1-DFD8FDA1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31248"/>
            <a:ext cx="2895600" cy="218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ình ảnh có liên quan">
            <a:extLst>
              <a:ext uri="{FF2B5EF4-FFF2-40B4-BE49-F238E27FC236}">
                <a16:creationId xmlns:a16="http://schemas.microsoft.com/office/drawing/2014/main" id="{5857588F-1B99-40DE-8BC8-EBF68B54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59" y="2225208"/>
            <a:ext cx="2186886" cy="218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7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C378-2578-41A9-A25C-590C5B83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AEF3-81F2-4C20-91FB-4BF51DC6411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663760"/>
          </a:xfrm>
        </p:spPr>
        <p:txBody>
          <a:bodyPr>
            <a:normAutofit/>
          </a:bodyPr>
          <a:lstStyle/>
          <a:p>
            <a:r>
              <a:rPr lang="vi-VN" sz="2000">
                <a:latin typeface="Candara" panose="020E0502030303020204" pitchFamily="34" charset="0"/>
              </a:rPr>
              <a:t>Là các dịch vụ được tạo ra để xử lý một việc cụ thể (database, log, cache…)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Được quản lý bởi DI trong ASP.NET Core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ASP.NET Core được xây dựng theo cơ chế này, </a:t>
            </a:r>
            <a:r>
              <a:rPr lang="vi-VN" sz="2000">
                <a:latin typeface="Candara" panose="020E0502030303020204" pitchFamily="34" charset="0"/>
                <a:hlinkClick r:id="rId2"/>
              </a:rPr>
              <a:t>tất cả đều là service</a:t>
            </a:r>
            <a:r>
              <a:rPr lang="vi-VN" sz="2000">
                <a:latin typeface="Candara" panose="020E0502030303020204" pitchFamily="34" charset="0"/>
              </a:rPr>
              <a:t> và quản lý bởi DI</a:t>
            </a:r>
            <a:r>
              <a:rPr lang="en-US" sz="2000">
                <a:latin typeface="Candara" panose="020E0502030303020204" pitchFamily="34" charset="0"/>
              </a:rPr>
              <a:t>.</a:t>
            </a:r>
          </a:p>
          <a:p>
            <a:r>
              <a:rPr lang="vi-VN" sz="2000">
                <a:latin typeface="Candara" panose="020E0502030303020204" pitchFamily="34" charset="0"/>
              </a:rPr>
              <a:t>Đăng kí dùng service bên trong class Startup của app</a:t>
            </a:r>
            <a:endParaRPr lang="en-US" sz="2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4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87F3-E6E8-4607-BFDB-0779743D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3061B-AF4A-415F-AC11-1E9332A81C5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063800"/>
            <a:ext cx="8229240" cy="1660350"/>
          </a:xfrm>
        </p:spPr>
        <p:txBody>
          <a:bodyPr>
            <a:normAutofit/>
          </a:bodyPr>
          <a:lstStyle/>
          <a:p>
            <a:r>
              <a:rPr lang="vi-VN" sz="2000">
                <a:latin typeface="Candara" panose="020E0502030303020204" pitchFamily="34" charset="0"/>
              </a:rPr>
              <a:t>Là các software component được gắn vào trong pipeline của application để xử lý request và response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Mỗi component trong pipeline là một request delegate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Mỗi delegate có thể khởi chạy component tiếp theo trong một chuỗi các component được gắn vào pipeline </a:t>
            </a:r>
            <a:endParaRPr lang="en-US" sz="200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A1653-BF0D-4CAE-8638-E5C24914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28" y="2724150"/>
            <a:ext cx="5014912" cy="201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80816B-6FF0-4735-A603-90EE53B33316}"/>
              </a:ext>
            </a:extLst>
          </p:cNvPr>
          <p:cNvSpPr txBox="1"/>
          <p:nvPr/>
        </p:nvSpPr>
        <p:spPr>
          <a:xfrm>
            <a:off x="457200" y="2840773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Candara" panose="020E0502030303020204" pitchFamily="34" charset="0"/>
              </a:rPr>
              <a:t>Có thể ngắt hoặc chạy tiếp đến các component trong một chuỗi các component trong pipeline được sắp xếp tuần tự</a:t>
            </a:r>
            <a:r>
              <a:rPr lang="en-US"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78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87F3-E6E8-4607-BFDB-0779743D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Middleware</a:t>
            </a:r>
          </a:p>
        </p:txBody>
      </p:sp>
      <p:pic>
        <p:nvPicPr>
          <p:cNvPr id="6146" name="Picture 2" descr="Kết quả hình ảnh cho middleware asp.net core">
            <a:extLst>
              <a:ext uri="{FF2B5EF4-FFF2-40B4-BE49-F238E27FC236}">
                <a16:creationId xmlns:a16="http://schemas.microsoft.com/office/drawing/2014/main" id="{3D1E0367-79BE-49C6-A737-004B8FE3B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046" y="1200150"/>
            <a:ext cx="4511353" cy="28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ết quả hình ảnh cho middleware asp.net core">
            <a:extLst>
              <a:ext uri="{FF2B5EF4-FFF2-40B4-BE49-F238E27FC236}">
                <a16:creationId xmlns:a16="http://schemas.microsoft.com/office/drawing/2014/main" id="{F9A8B589-DE8D-4741-9297-CDA13F086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1" y="1504950"/>
            <a:ext cx="3824429" cy="224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33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61DB-5654-4250-83E3-3222FC20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Sự khác biệt so với ASP.NET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145E0-C1CA-4361-9EEC-C3D08334E0A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68560"/>
          </a:xfrm>
        </p:spPr>
        <p:txBody>
          <a:bodyPr>
            <a:normAutofit/>
          </a:bodyPr>
          <a:lstStyle/>
          <a:p>
            <a:r>
              <a:rPr lang="vi-VN" sz="2000">
                <a:latin typeface="Candara" panose="020E0502030303020204" pitchFamily="34" charset="0"/>
              </a:rPr>
              <a:t>ASP.NET Core không dựa trên </a:t>
            </a:r>
            <a:r>
              <a:rPr lang="vi-VN" sz="2000" b="1">
                <a:latin typeface="Candara" panose="020E0502030303020204" pitchFamily="34" charset="0"/>
              </a:rPr>
              <a:t>System.Web.dll </a:t>
            </a:r>
            <a:r>
              <a:rPr lang="vi-VN" sz="2000">
                <a:latin typeface="Candara" panose="020E0502030303020204" pitchFamily="34" charset="0"/>
              </a:rPr>
              <a:t>mà dựa trên một list các gói thư viện trên NuGet </a:t>
            </a:r>
            <a:endParaRPr lang="en-US" sz="2000">
              <a:latin typeface="Candara" panose="020E0502030303020204" pitchFamily="34" charset="0"/>
            </a:endParaRPr>
          </a:p>
          <a:p>
            <a:pPr lvl="1"/>
            <a:r>
              <a:rPr lang="vi-VN" sz="2000">
                <a:latin typeface="Candara" panose="020E0502030303020204" pitchFamily="34" charset="0"/>
              </a:rPr>
              <a:t>Security chặt chẽ hơn </a:t>
            </a:r>
            <a:endParaRPr lang="en-US" sz="2000">
              <a:latin typeface="Candara" panose="020E0502030303020204" pitchFamily="34" charset="0"/>
            </a:endParaRPr>
          </a:p>
          <a:p>
            <a:pPr lvl="1"/>
            <a:r>
              <a:rPr lang="vi-VN" sz="2000">
                <a:latin typeface="Candara" panose="020E0502030303020204" pitchFamily="34" charset="0"/>
              </a:rPr>
              <a:t>Giảm chi phí bảo trì </a:t>
            </a:r>
            <a:endParaRPr lang="en-US" sz="2000">
              <a:latin typeface="Candara" panose="020E0502030303020204" pitchFamily="34" charset="0"/>
            </a:endParaRPr>
          </a:p>
          <a:p>
            <a:pPr lvl="1"/>
            <a:r>
              <a:rPr lang="vi-VN" sz="2000">
                <a:latin typeface="Candara" panose="020E0502030303020204" pitchFamily="34" charset="0"/>
              </a:rPr>
              <a:t>Gia tăng hiệu năng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Bắt đầu từ file </a:t>
            </a:r>
            <a:r>
              <a:rPr lang="vi-VN" sz="2000" b="1">
                <a:latin typeface="Candara" panose="020E0502030303020204" pitchFamily="34" charset="0"/>
              </a:rPr>
              <a:t>Program.cs </a:t>
            </a:r>
            <a:r>
              <a:rPr lang="vi-VN" sz="2000">
                <a:latin typeface="Candara" panose="020E0502030303020204" pitchFamily="34" charset="0"/>
              </a:rPr>
              <a:t>phương thức </a:t>
            </a:r>
            <a:r>
              <a:rPr lang="vi-VN" sz="2000" b="1">
                <a:solidFill>
                  <a:srgbClr val="003C83"/>
                </a:solidFill>
                <a:latin typeface="Candara" panose="020E0502030303020204" pitchFamily="34" charset="0"/>
              </a:rPr>
              <a:t>Main</a:t>
            </a:r>
            <a:r>
              <a:rPr lang="vi-VN" sz="2000">
                <a:latin typeface="Candara" panose="020E0502030303020204" pitchFamily="34" charset="0"/>
              </a:rPr>
              <a:t> và </a:t>
            </a:r>
            <a:r>
              <a:rPr lang="vi-VN" sz="2000" b="1">
                <a:latin typeface="Candara" panose="020E0502030303020204" pitchFamily="34" charset="0"/>
              </a:rPr>
              <a:t>Startup</a:t>
            </a:r>
            <a:r>
              <a:rPr lang="vi-VN" sz="2000">
                <a:latin typeface="Candara" panose="020E0502030303020204" pitchFamily="34" charset="0"/>
              </a:rPr>
              <a:t> class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Không còn file </a:t>
            </a:r>
            <a:r>
              <a:rPr lang="vi-VN" sz="2000" b="1">
                <a:latin typeface="Candara" panose="020E0502030303020204" pitchFamily="34" charset="0"/>
              </a:rPr>
              <a:t>Global.asax </a:t>
            </a:r>
            <a:endParaRPr lang="en-US" sz="2000" b="1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Không yêu cầu </a:t>
            </a:r>
            <a:r>
              <a:rPr lang="vi-VN" sz="2000" b="1">
                <a:latin typeface="Candara" panose="020E0502030303020204" pitchFamily="34" charset="0"/>
              </a:rPr>
              <a:t>Web.config</a:t>
            </a:r>
            <a:endParaRPr lang="en-US" sz="2000" b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76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15C6-1543-456E-B396-D2EF8AC4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Sự khác biệt so với ASP.NET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8B5B-C0B2-4B45-82FB-8BA4F0B1BD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3120960"/>
          </a:xfrm>
        </p:spPr>
        <p:txBody>
          <a:bodyPr>
            <a:normAutofit/>
          </a:bodyPr>
          <a:lstStyle/>
          <a:p>
            <a:r>
              <a:rPr lang="vi-VN" sz="2000">
                <a:latin typeface="Candara" panose="020E0502030303020204" pitchFamily="34" charset="0"/>
              </a:rPr>
              <a:t>Không còn khái niệm control server (repeater, list view, data grid view…) =&gt; dùng </a:t>
            </a:r>
            <a:r>
              <a:rPr lang="vi-VN" sz="2000">
                <a:latin typeface="Candara" panose="020E0502030303020204" pitchFamily="34" charset="0"/>
                <a:hlinkClick r:id="rId2"/>
              </a:rPr>
              <a:t>Razor</a:t>
            </a:r>
            <a:r>
              <a:rPr lang="vi-VN" sz="2000">
                <a:latin typeface="Candara" panose="020E0502030303020204" pitchFamily="34" charset="0"/>
              </a:rPr>
              <a:t> view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Page .aspx =&gt; View .cshtml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User control .ascx =&gt; Partial view .cshtml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Master page .master =&gt; Layout view .cshtml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Không còn khái niệm ViewState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 b="1">
                <a:latin typeface="Candara" panose="020E0502030303020204" pitchFamily="34" charset="0"/>
              </a:rPr>
              <a:t>wwwroot</a:t>
            </a:r>
            <a:r>
              <a:rPr lang="vi-VN" sz="2000">
                <a:latin typeface="Candara" panose="020E0502030303020204" pitchFamily="34" charset="0"/>
              </a:rPr>
              <a:t> folder được dùng cho các file tĩnh như js, css, image, html. Không request được nếu như các file này không nằm trong thư mục</a:t>
            </a:r>
            <a:endParaRPr lang="en-US" sz="2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9200" y="666750"/>
            <a:ext cx="6248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52438" defTabSz="895350">
              <a:spcBef>
                <a:spcPts val="600"/>
              </a:spcBef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.NET Standard 2.0</a:t>
            </a:r>
          </a:p>
          <a:p>
            <a:pPr marL="452438" indent="-452438" defTabSz="895350">
              <a:spcBef>
                <a:spcPts val="600"/>
              </a:spcBef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.NET Core 2.0</a:t>
            </a:r>
          </a:p>
          <a:p>
            <a:pPr marL="452438" indent="-452438" defTabSz="895350">
              <a:spcBef>
                <a:spcPts val="600"/>
              </a:spcBef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ASP. NET Core 2.0</a:t>
            </a:r>
          </a:p>
          <a:p>
            <a:pPr marL="452438" indent="-452438" defTabSz="895350">
              <a:spcBef>
                <a:spcPts val="600"/>
              </a:spcBef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Tại sao sử dụng ASP.NET Core?</a:t>
            </a:r>
          </a:p>
          <a:p>
            <a:pPr marL="452438" indent="-452438" defTabSz="895350">
              <a:spcBef>
                <a:spcPts val="600"/>
              </a:spcBef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Kiến trúc ASP.NET Core</a:t>
            </a:r>
          </a:p>
          <a:p>
            <a:pPr marL="852488" lvl="1" indent="-452438" defTabSz="895350">
              <a:spcBef>
                <a:spcPts val="600"/>
              </a:spcBef>
            </a:pPr>
            <a:r>
              <a:rPr lang="en-US" sz="1600">
                <a:solidFill>
                  <a:schemeClr val="tx1"/>
                </a:solidFill>
              </a:rPr>
              <a:t>Kestrel</a:t>
            </a:r>
          </a:p>
          <a:p>
            <a:pPr marL="852488" lvl="1" indent="-452438" defTabSz="895350">
              <a:spcBef>
                <a:spcPts val="600"/>
              </a:spcBef>
            </a:pPr>
            <a:r>
              <a:rPr lang="en-US" sz="1600">
                <a:solidFill>
                  <a:schemeClr val="tx1"/>
                </a:solidFill>
              </a:rPr>
              <a:t>Dependency Injection</a:t>
            </a:r>
          </a:p>
          <a:p>
            <a:pPr marL="852488" lvl="1" indent="-452438" defTabSz="895350">
              <a:spcBef>
                <a:spcPts val="600"/>
              </a:spcBef>
            </a:pPr>
            <a:r>
              <a:rPr lang="en-US" sz="1600">
                <a:solidFill>
                  <a:schemeClr val="tx1"/>
                </a:solidFill>
              </a:rPr>
              <a:t>Services</a:t>
            </a:r>
          </a:p>
          <a:p>
            <a:pPr marL="852488" lvl="1" indent="-452438" defTabSz="895350">
              <a:spcBef>
                <a:spcPts val="600"/>
              </a:spcBef>
            </a:pPr>
            <a:r>
              <a:rPr lang="en-US" sz="1600">
                <a:solidFill>
                  <a:schemeClr val="tx1"/>
                </a:solidFill>
              </a:rPr>
              <a:t>Middleware</a:t>
            </a:r>
          </a:p>
          <a:p>
            <a:pPr marL="452438" indent="-452438" defTabSz="895350">
              <a:spcBef>
                <a:spcPts val="600"/>
              </a:spcBef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Sự khác biệt so với ASP.NET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-6040"/>
            <a:ext cx="8229600" cy="85883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5" name="Picture 4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3150"/>
            <a:ext cx="2534923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0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9144000" cy="8588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your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86868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812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7227-E491-4980-9675-9E3B314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3350"/>
            <a:ext cx="8229240" cy="858600"/>
          </a:xfrm>
        </p:spPr>
        <p:txBody>
          <a:bodyPr/>
          <a:lstStyle/>
          <a:p>
            <a:r>
              <a:rPr lang="en-US" b="1"/>
              <a:t>.NET Standard 2.0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DB886-1E3F-4B87-9C69-5FF2277E970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79" y="1136220"/>
            <a:ext cx="8229240" cy="1126950"/>
          </a:xfrm>
        </p:spPr>
        <p:txBody>
          <a:bodyPr>
            <a:normAutofit/>
          </a:bodyPr>
          <a:lstStyle/>
          <a:p>
            <a:r>
              <a:rPr lang="vi-VN" sz="2000">
                <a:latin typeface="Candara" panose="020E0502030303020204" pitchFamily="34" charset="0"/>
              </a:rPr>
              <a:t>Là một đặc tả kĩ thuật chứa các API cho tất cả nền tảng .NET </a:t>
            </a:r>
            <a:endParaRPr lang="en-US" sz="2000">
              <a:latin typeface="Candara" panose="020E0502030303020204" pitchFamily="34" charset="0"/>
            </a:endParaRPr>
          </a:p>
          <a:p>
            <a:r>
              <a:rPr lang="vi-VN" sz="2000">
                <a:latin typeface="Candara" panose="020E0502030303020204" pitchFamily="34" charset="0"/>
              </a:rPr>
              <a:t>Là sự thống nhất các nền tảng .NET , giúp ngăn ngừa trình trạng phân mảnh trong tương lai</a:t>
            </a:r>
            <a:endParaRPr lang="en-US" sz="200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95E6C-3DB3-428E-8602-B1BC0293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" y="2382351"/>
            <a:ext cx="7748587" cy="24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1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7227-E491-4980-9675-9E3B314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6" y="228200"/>
            <a:ext cx="8229240" cy="858600"/>
          </a:xfrm>
        </p:spPr>
        <p:txBody>
          <a:bodyPr/>
          <a:lstStyle/>
          <a:p>
            <a:r>
              <a:rPr lang="en-US" b="1"/>
              <a:t>.NET Standard 2.0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DB886-1E3F-4B87-9C69-5FF2277E970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155333"/>
            <a:ext cx="8229240" cy="5935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>
                <a:latin typeface="Candara" panose="020E0502030303020204" pitchFamily="34" charset="0"/>
              </a:rPr>
              <a:t>Có nhiều h</a:t>
            </a:r>
            <a:r>
              <a:rPr lang="vi-VN" sz="1800">
                <a:latin typeface="Candara" panose="020E0502030303020204" pitchFamily="34" charset="0"/>
              </a:rPr>
              <a:t>ơ</a:t>
            </a:r>
            <a:r>
              <a:rPr lang="en-US" sz="1800">
                <a:latin typeface="Candara" panose="020E0502030303020204" pitchFamily="34" charset="0"/>
              </a:rPr>
              <a:t>n </a:t>
            </a:r>
            <a:r>
              <a:rPr lang="en-US" sz="1800" b="1">
                <a:latin typeface="Candara" panose="020E0502030303020204" pitchFamily="34" charset="0"/>
              </a:rPr>
              <a:t>20k</a:t>
            </a:r>
            <a:r>
              <a:rPr lang="en-US" sz="1800">
                <a:latin typeface="Candara" panose="020E0502030303020204" pitchFamily="34" charset="0"/>
              </a:rPr>
              <a:t> API so với .NET Standard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>
                <a:latin typeface="Candara" panose="020E0502030303020204" pitchFamily="34" charset="0"/>
              </a:rPr>
              <a:t>T</a:t>
            </a:r>
            <a:r>
              <a:rPr lang="vi-VN" sz="1800">
                <a:latin typeface="Candara" panose="020E0502030303020204" pitchFamily="34" charset="0"/>
              </a:rPr>
              <a:t>ư</a:t>
            </a:r>
            <a:r>
              <a:rPr lang="en-US" sz="1800">
                <a:latin typeface="Candara" panose="020E0502030303020204" pitchFamily="34" charset="0"/>
              </a:rPr>
              <a:t>ơng thích khoảng </a:t>
            </a:r>
            <a:r>
              <a:rPr lang="en-US" sz="2000" b="1">
                <a:latin typeface="Candara" panose="020E0502030303020204" pitchFamily="34" charset="0"/>
              </a:rPr>
              <a:t>70</a:t>
            </a:r>
            <a:r>
              <a:rPr lang="en-US" sz="1800" b="1">
                <a:latin typeface="Candara" panose="020E0502030303020204" pitchFamily="34" charset="0"/>
              </a:rPr>
              <a:t>%</a:t>
            </a:r>
            <a:r>
              <a:rPr lang="en-US" sz="1800">
                <a:latin typeface="Candara" panose="020E0502030303020204" pitchFamily="34" charset="0"/>
              </a:rPr>
              <a:t> với các package trên Nuget.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E0BCC-12D1-4557-A623-645331A7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2" y="1885950"/>
            <a:ext cx="8396868" cy="29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0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CF4F-7741-41FD-BDFA-7B7EE96D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.NET Core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DE580-F5A1-4BEB-B533-8A669ED2650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35019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B050"/>
                </a:solidFill>
                <a:latin typeface="Candara" panose="020E0502030303020204" pitchFamily="34" charset="0"/>
              </a:rPr>
              <a:t>Miễn phí</a:t>
            </a:r>
          </a:p>
          <a:p>
            <a:r>
              <a:rPr lang="en-US" b="1">
                <a:solidFill>
                  <a:srgbClr val="00B050"/>
                </a:solidFill>
                <a:latin typeface="Candara" panose="020E0502030303020204" pitchFamily="34" charset="0"/>
              </a:rPr>
              <a:t>Đa nền tảng</a:t>
            </a:r>
          </a:p>
          <a:p>
            <a:r>
              <a:rPr lang="en-US" b="1">
                <a:solidFill>
                  <a:srgbClr val="00B050"/>
                </a:solidFill>
                <a:latin typeface="Candara" panose="020E0502030303020204" pitchFamily="34" charset="0"/>
              </a:rPr>
              <a:t>Mã nguồn mở</a:t>
            </a:r>
          </a:p>
          <a:p>
            <a:r>
              <a:rPr lang="en-US">
                <a:latin typeface="Candara" panose="020E0502030303020204" pitchFamily="34" charset="0"/>
              </a:rPr>
              <a:t>Nền tảng phát triển cho việc xây dựng các loại ứng dụng: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Mobile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Desktop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Gaming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Machine Learning &amp; AI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61807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7755-88F7-472F-B105-5692E741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ASP.NET Core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39802-22DE-487B-8C51-EC29B41133C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1180" y="1063800"/>
            <a:ext cx="8229240" cy="3654360"/>
          </a:xfrm>
        </p:spPr>
        <p:txBody>
          <a:bodyPr>
            <a:normAutofit/>
          </a:bodyPr>
          <a:lstStyle/>
          <a:p>
            <a:r>
              <a:rPr lang="en-US">
                <a:latin typeface="Candara" panose="020E0502030303020204" pitchFamily="34" charset="0"/>
              </a:rPr>
              <a:t>Đa nền tảng</a:t>
            </a:r>
          </a:p>
          <a:p>
            <a:r>
              <a:rPr lang="en-US">
                <a:latin typeface="Candara" panose="020E0502030303020204" pitchFamily="34" charset="0"/>
              </a:rPr>
              <a:t>Hiệu năng cao</a:t>
            </a:r>
          </a:p>
          <a:p>
            <a:r>
              <a:rPr lang="en-US">
                <a:latin typeface="Candara" panose="020E0502030303020204" pitchFamily="34" charset="0"/>
              </a:rPr>
              <a:t>Framework mở nguồn mở cho việc xây dựng các ứng dụng hiện đại, chạy đ</a:t>
            </a:r>
            <a:r>
              <a:rPr lang="vi-VN">
                <a:latin typeface="Candara" panose="020E0502030303020204" pitchFamily="34" charset="0"/>
              </a:rPr>
              <a:t>ư</a:t>
            </a:r>
            <a:r>
              <a:rPr lang="en-US">
                <a:latin typeface="Candara" panose="020E0502030303020204" pitchFamily="34" charset="0"/>
              </a:rPr>
              <a:t>ợc trên cloud, đ</a:t>
            </a:r>
            <a:r>
              <a:rPr lang="vi-VN">
                <a:latin typeface="Candara" panose="020E0502030303020204" pitchFamily="34" charset="0"/>
              </a:rPr>
              <a:t>ư</a:t>
            </a:r>
            <a:r>
              <a:rPr lang="en-US">
                <a:latin typeface="Candara" panose="020E0502030303020204" pitchFamily="34" charset="0"/>
              </a:rPr>
              <a:t>ợc kết nối thông qua internet.</a:t>
            </a:r>
          </a:p>
          <a:p>
            <a:r>
              <a:rPr lang="en-US">
                <a:latin typeface="Candara" panose="020E0502030303020204" pitchFamily="34" charset="0"/>
              </a:rPr>
              <a:t>Với ASP.NET Core bạn có thể làm: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Xây dựng các ứng dụng Web và Service, ứng dụng IoT và mobile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Dùng các công cụ phát triển mà bạn thích trên Windows, Mac OS, Linux.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Triển khai trên cloud hoặc môi tr</a:t>
            </a:r>
            <a:r>
              <a:rPr lang="vi-VN">
                <a:latin typeface="Candara" panose="020E0502030303020204" pitchFamily="34" charset="0"/>
              </a:rPr>
              <a:t>ư</a:t>
            </a:r>
            <a:r>
              <a:rPr lang="en-US">
                <a:latin typeface="Candara" panose="020E0502030303020204" pitchFamily="34" charset="0"/>
              </a:rPr>
              <a:t>ờng server của doanh nghiệp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ndara" panose="020E0502030303020204" pitchFamily="34" charset="0"/>
              </a:rPr>
              <a:t>Chạy đ</a:t>
            </a:r>
            <a:r>
              <a:rPr lang="vi-VN">
                <a:latin typeface="Candara" panose="020E0502030303020204" pitchFamily="34" charset="0"/>
              </a:rPr>
              <a:t>ư</a:t>
            </a:r>
            <a:r>
              <a:rPr lang="en-US">
                <a:latin typeface="Candara" panose="020E0502030303020204" pitchFamily="34" charset="0"/>
              </a:rPr>
              <a:t>ợc cả trên .NET Core và 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400509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F9B2-4D70-4887-BFA5-90E5E0CD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ASP.NET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D0B5D-6DB0-4FEF-A4EA-E8DA4D85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63800"/>
            <a:ext cx="8000640" cy="37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2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97E5-22A4-4ADE-AD9C-A54E669D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Tại sao nên sử dụng ASP.NET Core?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63A2B-EF64-4C2E-AF1D-DD2A0D6C8F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063800"/>
            <a:ext cx="8229240" cy="3717750"/>
          </a:xfrm>
        </p:spPr>
        <p:txBody>
          <a:bodyPr>
            <a:normAutofit/>
          </a:bodyPr>
          <a:lstStyle/>
          <a:p>
            <a:r>
              <a:rPr lang="en-US" sz="2000">
                <a:latin typeface="Candara" panose="020E0502030303020204" pitchFamily="34" charset="0"/>
              </a:rPr>
              <a:t>ASP.NET Core thiết kế lại ASP.NET</a:t>
            </a:r>
          </a:p>
          <a:p>
            <a:r>
              <a:rPr lang="en-US" sz="2000">
                <a:latin typeface="Candara" panose="020E0502030303020204" pitchFamily="34" charset="0"/>
              </a:rPr>
              <a:t>ASP.NET Core đ</a:t>
            </a:r>
            <a:r>
              <a:rPr lang="vi-VN" sz="2000">
                <a:latin typeface="Candara" panose="020E0502030303020204" pitchFamily="34" charset="0"/>
              </a:rPr>
              <a:t>ư</a:t>
            </a:r>
            <a:r>
              <a:rPr lang="en-US" sz="2000">
                <a:latin typeface="Candara" panose="020E0502030303020204" pitchFamily="34" charset="0"/>
              </a:rPr>
              <a:t>a ra 2 mô hình code MVC và MVVM (Razor Page)</a:t>
            </a:r>
          </a:p>
          <a:p>
            <a:r>
              <a:rPr lang="en-US" sz="2000">
                <a:latin typeface="Candara" panose="020E0502030303020204" pitchFamily="34" charset="0"/>
              </a:rPr>
              <a:t>Thay đổi kiến trúc giúp nó nhẹ nhàng và Mô-đun hóa.</a:t>
            </a:r>
          </a:p>
          <a:p>
            <a:r>
              <a:rPr lang="en-US" sz="2000">
                <a:latin typeface="Candara" panose="020E0502030303020204" pitchFamily="34" charset="0"/>
              </a:rPr>
              <a:t>Hỗ trợ đầy đủ c</a:t>
            </a:r>
            <a:r>
              <a:rPr lang="vi-VN" sz="2000">
                <a:latin typeface="Candara" panose="020E0502030303020204" pitchFamily="34" charset="0"/>
              </a:rPr>
              <a:t>ơ</a:t>
            </a:r>
            <a:r>
              <a:rPr lang="en-US" sz="2000">
                <a:latin typeface="Candara" panose="020E0502030303020204" pitchFamily="34" charset="0"/>
              </a:rPr>
              <a:t> chế async trên ASP.NET Core 2.</a:t>
            </a:r>
          </a:p>
          <a:p>
            <a:r>
              <a:rPr lang="en-US" sz="2000">
                <a:latin typeface="Candara" panose="020E0502030303020204" pitchFamily="34" charset="0"/>
              </a:rPr>
              <a:t>Thống nhất việc xây dựng Web UI và Web API.</a:t>
            </a:r>
          </a:p>
          <a:p>
            <a:r>
              <a:rPr lang="en-US" sz="2000">
                <a:latin typeface="Candara" panose="020E0502030303020204" pitchFamily="34" charset="0"/>
              </a:rPr>
              <a:t>Tích hợp sẵn các framework phía client nh</a:t>
            </a:r>
            <a:r>
              <a:rPr lang="vi-VN" sz="2000">
                <a:latin typeface="Candara" panose="020E0502030303020204" pitchFamily="34" charset="0"/>
              </a:rPr>
              <a:t>ư</a:t>
            </a:r>
            <a:r>
              <a:rPr lang="en-US" sz="2000">
                <a:latin typeface="Candara" panose="020E0502030303020204" pitchFamily="34" charset="0"/>
              </a:rPr>
              <a:t> React, Angular…</a:t>
            </a:r>
          </a:p>
          <a:p>
            <a:r>
              <a:rPr lang="en-US" sz="2000">
                <a:latin typeface="Candara" panose="020E0502030303020204" pitchFamily="34" charset="0"/>
              </a:rPr>
              <a:t>Xây dựng sẵn c</a:t>
            </a:r>
            <a:r>
              <a:rPr lang="vi-VN" sz="2000">
                <a:latin typeface="Candara" panose="020E0502030303020204" pitchFamily="34" charset="0"/>
              </a:rPr>
              <a:t>ơ</a:t>
            </a:r>
            <a:r>
              <a:rPr lang="en-US" sz="2000">
                <a:latin typeface="Candara" panose="020E0502030303020204" pitchFamily="34" charset="0"/>
              </a:rPr>
              <a:t> chế Dependency Injection (DI).</a:t>
            </a:r>
          </a:p>
          <a:p>
            <a:r>
              <a:rPr lang="en-US" sz="2000">
                <a:latin typeface="Candara" panose="020E0502030303020204" pitchFamily="34" charset="0"/>
              </a:rPr>
              <a:t>Thời gian phát triển nhanh chóng.</a:t>
            </a:r>
          </a:p>
        </p:txBody>
      </p:sp>
    </p:spTree>
    <p:extLst>
      <p:ext uri="{BB962C8B-B14F-4D97-AF65-F5344CB8AC3E}">
        <p14:creationId xmlns:p14="http://schemas.microsoft.com/office/powerpoint/2010/main" val="278158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9974-353C-4FD5-932A-E69DEC6D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ndara" panose="020E0502030303020204" pitchFamily="34" charset="0"/>
              </a:rPr>
              <a:t>Tại sao nên sử dụng ASP.NET Core?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23E9E-7310-4B89-875F-67186B89A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3039" y="1276350"/>
            <a:ext cx="8229240" cy="2300400"/>
          </a:xfrm>
        </p:spPr>
        <p:txBody>
          <a:bodyPr/>
          <a:lstStyle/>
          <a:p>
            <a:r>
              <a:rPr lang="en-US" sz="2400">
                <a:latin typeface="Candara" panose="020E0502030303020204" pitchFamily="34" charset="0"/>
              </a:rPr>
              <a:t>Deploy trên các nền tảng </a:t>
            </a:r>
            <a:r>
              <a:rPr lang="en-US" sz="2400" b="1">
                <a:latin typeface="Candara" panose="020E0502030303020204" pitchFamily="34" charset="0"/>
              </a:rPr>
              <a:t>Windows, macOS, Linux</a:t>
            </a:r>
          </a:p>
          <a:p>
            <a:r>
              <a:rPr lang="en-US" sz="2400" b="1">
                <a:latin typeface="Candara" panose="020E0502030303020204" pitchFamily="34" charset="0"/>
              </a:rPr>
              <a:t>Công cụ phát triển có trên đa nền tảng:</a:t>
            </a:r>
          </a:p>
          <a:p>
            <a:pPr lvl="1"/>
            <a:r>
              <a:rPr lang="en-US"/>
              <a:t>Visual Studio Code</a:t>
            </a:r>
          </a:p>
          <a:p>
            <a:pPr lvl="1"/>
            <a:r>
              <a:rPr lang="en-US"/>
              <a:t>Atom</a:t>
            </a:r>
          </a:p>
          <a:p>
            <a:pPr lvl="1"/>
            <a:r>
              <a:rPr lang="en-US"/>
              <a:t>Brackets</a:t>
            </a:r>
          </a:p>
          <a:p>
            <a:pPr lvl="1"/>
            <a:r>
              <a:rPr lang="en-US"/>
              <a:t>Sublime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1A148-6934-437D-B846-A2A92A9E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093975"/>
            <a:ext cx="47244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36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D0B331C-CE2F-4B5F-AEAD-DFF48139B9E3}" vid="{35A91993-BD60-45A6-87BD-C7F951BC20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36634</TotalTime>
  <Words>965</Words>
  <Application>Microsoft Office PowerPoint</Application>
  <PresentationFormat>On-screen Show (16:9)</PresentationFormat>
  <Paragraphs>109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Candara</vt:lpstr>
      <vt:lpstr>Segoe UI</vt:lpstr>
      <vt:lpstr>Symbol</vt:lpstr>
      <vt:lpstr>Wingdings</vt:lpstr>
      <vt:lpstr>Theme2</vt:lpstr>
      <vt:lpstr>Office Theme</vt:lpstr>
      <vt:lpstr>1_Office Theme</vt:lpstr>
      <vt:lpstr>1_Theme2</vt:lpstr>
      <vt:lpstr>2_Office Theme</vt:lpstr>
      <vt:lpstr>3_Office Theme</vt:lpstr>
      <vt:lpstr>Giới thiệu ASP.NET Core</vt:lpstr>
      <vt:lpstr>Nội dung</vt:lpstr>
      <vt:lpstr>.NET Standard 2.0 </vt:lpstr>
      <vt:lpstr>.NET Standard 2.0 </vt:lpstr>
      <vt:lpstr>.NET Core 2.0</vt:lpstr>
      <vt:lpstr>ASP.NET Core 2.0</vt:lpstr>
      <vt:lpstr>ASP.NET Core</vt:lpstr>
      <vt:lpstr>Tại sao nên sử dụng ASP.NET Core?</vt:lpstr>
      <vt:lpstr>Tại sao nên sử dụng ASP.NET Core?</vt:lpstr>
      <vt:lpstr>Tại sao nên sử dụng ASP.NET Core?</vt:lpstr>
      <vt:lpstr>Kiến trúc của ASP.NET Core</vt:lpstr>
      <vt:lpstr>Kestrel</vt:lpstr>
      <vt:lpstr>Dependency injection(DI) </vt:lpstr>
      <vt:lpstr>Dependency injection(DI) </vt:lpstr>
      <vt:lpstr>Service</vt:lpstr>
      <vt:lpstr>Middleware</vt:lpstr>
      <vt:lpstr>Middleware</vt:lpstr>
      <vt:lpstr>Sự khác biệt so với ASP.NET</vt:lpstr>
      <vt:lpstr>Sự khác biệt so với ASP.NET</vt:lpstr>
      <vt:lpstr>Thanks for your listening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Cuong;Tung</dc:creator>
  <cp:lastModifiedBy>m18</cp:lastModifiedBy>
  <cp:revision>2340</cp:revision>
  <dcterms:created xsi:type="dcterms:W3CDTF">2010-08-13T13:59:12Z</dcterms:created>
  <dcterms:modified xsi:type="dcterms:W3CDTF">2019-11-12T03:11:09Z</dcterms:modified>
</cp:coreProperties>
</file>