
<file path=[Content_Types].xml><?xml version="1.0" encoding="utf-8"?>
<Types xmlns="http://schemas.openxmlformats.org/package/2006/content-types">
  <Default Extension="mp3" ContentType="audio/mpeg"/>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8.jpg" ContentType="image/jpeg"/>
  <Override PartName="/ppt/media/image23.jpg" ContentType="image/jpeg"/>
  <Override PartName="/ppt/media/image27.jpg" ContentType="image/jpeg"/>
  <Override PartName="/ppt/media/image33.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0" r:id="rId3"/>
    <p:sldId id="258" r:id="rId4"/>
    <p:sldId id="262" r:id="rId5"/>
    <p:sldId id="264" r:id="rId6"/>
    <p:sldId id="265" r:id="rId7"/>
    <p:sldId id="266" r:id="rId8"/>
    <p:sldId id="267" r:id="rId9"/>
    <p:sldId id="268"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6" r:id="rId25"/>
    <p:sldId id="287"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F22CE63-F41F-4C27-A294-C5368B6A7542}">
          <p14:sldIdLst>
            <p14:sldId id="256"/>
            <p14:sldId id="260"/>
            <p14:sldId id="258"/>
            <p14:sldId id="262"/>
            <p14:sldId id="264"/>
            <p14:sldId id="265"/>
            <p14:sldId id="266"/>
            <p14:sldId id="267"/>
            <p14:sldId id="268"/>
            <p14:sldId id="271"/>
            <p14:sldId id="272"/>
            <p14:sldId id="273"/>
            <p14:sldId id="274"/>
            <p14:sldId id="275"/>
            <p14:sldId id="276"/>
            <p14:sldId id="277"/>
            <p14:sldId id="278"/>
            <p14:sldId id="279"/>
            <p14:sldId id="280"/>
            <p14:sldId id="281"/>
            <p14:sldId id="282"/>
            <p14:sldId id="284"/>
            <p14:sldId id="285"/>
            <p14:sldId id="286"/>
            <p14:sldId id="287"/>
            <p14:sldId id="290"/>
          </p14:sldIdLst>
        </p14:section>
        <p14:section name="Untitled Section" id="{96F0AF65-175E-4935-AD85-771D1CEF58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D468"/>
    <a:srgbClr val="48CFAD"/>
    <a:srgbClr val="F68E39"/>
    <a:srgbClr val="64623B"/>
    <a:srgbClr val="4E4D36"/>
    <a:srgbClr val="99B2B0"/>
    <a:srgbClr val="8DA3A2"/>
    <a:srgbClr val="EC1691"/>
    <a:srgbClr val="829A98"/>
    <a:srgbClr val="0898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howGuides="1">
      <p:cViewPr>
        <p:scale>
          <a:sx n="50" d="100"/>
          <a:sy n="50" d="100"/>
        </p:scale>
        <p:origin x="378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Tổng doanh thu</c:v>
                </c:pt>
              </c:strCache>
            </c:strRef>
          </c:tx>
          <c:spPr>
            <a:solidFill>
              <a:schemeClr val="accent1"/>
            </a:solidFill>
            <a:ln>
              <a:noFill/>
            </a:ln>
            <a:effectLst/>
            <a:sp3d/>
          </c:spPr>
          <c:invertIfNegative val="0"/>
          <c:cat>
            <c:numRef>
              <c:f>Sheet1!$A$2:$A$3</c:f>
              <c:numCache>
                <c:formatCode>General</c:formatCode>
                <c:ptCount val="2"/>
                <c:pt idx="0">
                  <c:v>2016</c:v>
                </c:pt>
                <c:pt idx="1">
                  <c:v>2017</c:v>
                </c:pt>
              </c:numCache>
            </c:numRef>
          </c:cat>
          <c:val>
            <c:numRef>
              <c:f>Sheet1!$B$2:$B$3</c:f>
              <c:numCache>
                <c:formatCode>#,##0</c:formatCode>
                <c:ptCount val="2"/>
                <c:pt idx="0">
                  <c:v>12173486938</c:v>
                </c:pt>
                <c:pt idx="1">
                  <c:v>12607413850</c:v>
                </c:pt>
              </c:numCache>
            </c:numRef>
          </c:val>
          <c:extLst>
            <c:ext xmlns:c16="http://schemas.microsoft.com/office/drawing/2014/chart" uri="{C3380CC4-5D6E-409C-BE32-E72D297353CC}">
              <c16:uniqueId val="{00000000-7D94-4117-A3DE-AA6D7F38ABB8}"/>
            </c:ext>
          </c:extLst>
        </c:ser>
        <c:ser>
          <c:idx val="1"/>
          <c:order val="1"/>
          <c:tx>
            <c:strRef>
              <c:f>Sheet1!$C$1</c:f>
              <c:strCache>
                <c:ptCount val="1"/>
                <c:pt idx="0">
                  <c:v>Nộp ngân sách</c:v>
                </c:pt>
              </c:strCache>
            </c:strRef>
          </c:tx>
          <c:spPr>
            <a:solidFill>
              <a:schemeClr val="accent2"/>
            </a:solidFill>
            <a:ln>
              <a:noFill/>
            </a:ln>
            <a:effectLst/>
            <a:sp3d/>
          </c:spPr>
          <c:invertIfNegative val="0"/>
          <c:cat>
            <c:numRef>
              <c:f>Sheet1!$A$2:$A$3</c:f>
              <c:numCache>
                <c:formatCode>General</c:formatCode>
                <c:ptCount val="2"/>
                <c:pt idx="0">
                  <c:v>2016</c:v>
                </c:pt>
                <c:pt idx="1">
                  <c:v>2017</c:v>
                </c:pt>
              </c:numCache>
            </c:numRef>
          </c:cat>
          <c:val>
            <c:numRef>
              <c:f>Sheet1!$C$2:$C$3</c:f>
              <c:numCache>
                <c:formatCode>#,##0</c:formatCode>
                <c:ptCount val="2"/>
                <c:pt idx="0">
                  <c:v>74557880</c:v>
                </c:pt>
                <c:pt idx="1">
                  <c:v>85202872</c:v>
                </c:pt>
              </c:numCache>
            </c:numRef>
          </c:val>
          <c:extLst>
            <c:ext xmlns:c16="http://schemas.microsoft.com/office/drawing/2014/chart" uri="{C3380CC4-5D6E-409C-BE32-E72D297353CC}">
              <c16:uniqueId val="{00000001-7D94-4117-A3DE-AA6D7F38ABB8}"/>
            </c:ext>
          </c:extLst>
        </c:ser>
        <c:ser>
          <c:idx val="2"/>
          <c:order val="2"/>
          <c:tx>
            <c:strRef>
              <c:f>Sheet1!$D$1</c:f>
              <c:strCache>
                <c:ptCount val="1"/>
                <c:pt idx="0">
                  <c:v>Lợi nhuận sau thuế</c:v>
                </c:pt>
              </c:strCache>
            </c:strRef>
          </c:tx>
          <c:spPr>
            <a:solidFill>
              <a:schemeClr val="accent3"/>
            </a:solidFill>
            <a:ln>
              <a:noFill/>
            </a:ln>
            <a:effectLst/>
            <a:sp3d/>
          </c:spPr>
          <c:invertIfNegative val="0"/>
          <c:cat>
            <c:numRef>
              <c:f>Sheet1!$A$2:$A$3</c:f>
              <c:numCache>
                <c:formatCode>General</c:formatCode>
                <c:ptCount val="2"/>
                <c:pt idx="0">
                  <c:v>2016</c:v>
                </c:pt>
                <c:pt idx="1">
                  <c:v>2017</c:v>
                </c:pt>
              </c:numCache>
            </c:numRef>
          </c:cat>
          <c:val>
            <c:numRef>
              <c:f>Sheet1!$D$2:$D$3</c:f>
              <c:numCache>
                <c:formatCode>#,##0</c:formatCode>
                <c:ptCount val="2"/>
                <c:pt idx="0">
                  <c:v>2410704808</c:v>
                </c:pt>
                <c:pt idx="1">
                  <c:v>2754892878</c:v>
                </c:pt>
              </c:numCache>
            </c:numRef>
          </c:val>
          <c:extLst>
            <c:ext xmlns:c16="http://schemas.microsoft.com/office/drawing/2014/chart" uri="{C3380CC4-5D6E-409C-BE32-E72D297353CC}">
              <c16:uniqueId val="{00000002-7D94-4117-A3DE-AA6D7F38ABB8}"/>
            </c:ext>
          </c:extLst>
        </c:ser>
        <c:ser>
          <c:idx val="3"/>
          <c:order val="3"/>
          <c:tx>
            <c:strRef>
              <c:f>Sheet1!$E$1</c:f>
              <c:strCache>
                <c:ptCount val="1"/>
                <c:pt idx="0">
                  <c:v>Thu nhập bình quân đầu người</c:v>
                </c:pt>
              </c:strCache>
            </c:strRef>
          </c:tx>
          <c:spPr>
            <a:solidFill>
              <a:schemeClr val="accent3">
                <a:lumMod val="60000"/>
                <a:lumOff val="40000"/>
              </a:schemeClr>
            </a:solidFill>
            <a:ln>
              <a:noFill/>
            </a:ln>
            <a:effectLst/>
            <a:sp3d/>
          </c:spPr>
          <c:invertIfNegative val="0"/>
          <c:cat>
            <c:numRef>
              <c:f>Sheet1!$A$2:$A$3</c:f>
              <c:numCache>
                <c:formatCode>General</c:formatCode>
                <c:ptCount val="2"/>
                <c:pt idx="0">
                  <c:v>2016</c:v>
                </c:pt>
                <c:pt idx="1">
                  <c:v>2017</c:v>
                </c:pt>
              </c:numCache>
            </c:numRef>
          </c:cat>
          <c:val>
            <c:numRef>
              <c:f>Sheet1!$E$2:$E$3</c:f>
              <c:numCache>
                <c:formatCode>#,##0</c:formatCode>
                <c:ptCount val="2"/>
                <c:pt idx="0">
                  <c:v>3532098</c:v>
                </c:pt>
                <c:pt idx="1">
                  <c:v>4045156</c:v>
                </c:pt>
              </c:numCache>
            </c:numRef>
          </c:val>
          <c:extLst>
            <c:ext xmlns:c16="http://schemas.microsoft.com/office/drawing/2014/chart" uri="{C3380CC4-5D6E-409C-BE32-E72D297353CC}">
              <c16:uniqueId val="{00000003-7D94-4117-A3DE-AA6D7F38ABB8}"/>
            </c:ext>
          </c:extLst>
        </c:ser>
        <c:dLbls>
          <c:showLegendKey val="0"/>
          <c:showVal val="0"/>
          <c:showCatName val="0"/>
          <c:showSerName val="0"/>
          <c:showPercent val="0"/>
          <c:showBubbleSize val="0"/>
        </c:dLbls>
        <c:gapWidth val="150"/>
        <c:shape val="box"/>
        <c:axId val="412823088"/>
        <c:axId val="412824400"/>
        <c:axId val="0"/>
      </c:bar3DChart>
      <c:catAx>
        <c:axId val="412823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4400"/>
        <c:crosses val="autoZero"/>
        <c:auto val="1"/>
        <c:lblAlgn val="ctr"/>
        <c:lblOffset val="100"/>
        <c:noMultiLvlLbl val="0"/>
      </c:catAx>
      <c:valAx>
        <c:axId val="41282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3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Tổng doanh thu</c:v>
                </c:pt>
              </c:strCache>
            </c:strRef>
          </c:tx>
          <c:spPr>
            <a:solidFill>
              <a:schemeClr val="accent1"/>
            </a:solidFill>
            <a:ln>
              <a:noFill/>
            </a:ln>
            <a:effectLst/>
            <a:sp3d/>
          </c:spPr>
          <c:invertIfNegative val="0"/>
          <c:cat>
            <c:numRef>
              <c:f>Sheet1!$A$2:$A$3</c:f>
              <c:numCache>
                <c:formatCode>General</c:formatCode>
                <c:ptCount val="2"/>
                <c:pt idx="0">
                  <c:v>2016</c:v>
                </c:pt>
                <c:pt idx="1">
                  <c:v>2017</c:v>
                </c:pt>
              </c:numCache>
            </c:numRef>
          </c:cat>
          <c:val>
            <c:numRef>
              <c:f>Sheet1!$B$2:$B$3</c:f>
              <c:numCache>
                <c:formatCode>#,##0</c:formatCode>
                <c:ptCount val="2"/>
                <c:pt idx="0">
                  <c:v>12173486938</c:v>
                </c:pt>
                <c:pt idx="1">
                  <c:v>12607413850</c:v>
                </c:pt>
              </c:numCache>
            </c:numRef>
          </c:val>
          <c:extLst>
            <c:ext xmlns:c16="http://schemas.microsoft.com/office/drawing/2014/chart" uri="{C3380CC4-5D6E-409C-BE32-E72D297353CC}">
              <c16:uniqueId val="{00000000-F977-4818-884B-562DA733587F}"/>
            </c:ext>
          </c:extLst>
        </c:ser>
        <c:ser>
          <c:idx val="1"/>
          <c:order val="1"/>
          <c:tx>
            <c:strRef>
              <c:f>Sheet1!$C$1</c:f>
              <c:strCache>
                <c:ptCount val="1"/>
                <c:pt idx="0">
                  <c:v>Nộp ngân sách</c:v>
                </c:pt>
              </c:strCache>
            </c:strRef>
          </c:tx>
          <c:spPr>
            <a:solidFill>
              <a:schemeClr val="accent2"/>
            </a:solidFill>
            <a:ln>
              <a:noFill/>
            </a:ln>
            <a:effectLst/>
            <a:sp3d/>
          </c:spPr>
          <c:invertIfNegative val="0"/>
          <c:cat>
            <c:numRef>
              <c:f>Sheet1!$A$2:$A$3</c:f>
              <c:numCache>
                <c:formatCode>General</c:formatCode>
                <c:ptCount val="2"/>
                <c:pt idx="0">
                  <c:v>2016</c:v>
                </c:pt>
                <c:pt idx="1">
                  <c:v>2017</c:v>
                </c:pt>
              </c:numCache>
            </c:numRef>
          </c:cat>
          <c:val>
            <c:numRef>
              <c:f>Sheet1!$C$2:$C$3</c:f>
              <c:numCache>
                <c:formatCode>#,##0</c:formatCode>
                <c:ptCount val="2"/>
                <c:pt idx="0">
                  <c:v>74557880</c:v>
                </c:pt>
                <c:pt idx="1">
                  <c:v>85202872</c:v>
                </c:pt>
              </c:numCache>
            </c:numRef>
          </c:val>
          <c:extLst>
            <c:ext xmlns:c16="http://schemas.microsoft.com/office/drawing/2014/chart" uri="{C3380CC4-5D6E-409C-BE32-E72D297353CC}">
              <c16:uniqueId val="{00000001-F977-4818-884B-562DA733587F}"/>
            </c:ext>
          </c:extLst>
        </c:ser>
        <c:ser>
          <c:idx val="2"/>
          <c:order val="2"/>
          <c:tx>
            <c:strRef>
              <c:f>Sheet1!$D$1</c:f>
              <c:strCache>
                <c:ptCount val="1"/>
                <c:pt idx="0">
                  <c:v>Lợi nhuận sau thuế</c:v>
                </c:pt>
              </c:strCache>
            </c:strRef>
          </c:tx>
          <c:spPr>
            <a:solidFill>
              <a:schemeClr val="accent3"/>
            </a:solidFill>
            <a:ln>
              <a:noFill/>
            </a:ln>
            <a:effectLst/>
            <a:sp3d/>
          </c:spPr>
          <c:invertIfNegative val="0"/>
          <c:cat>
            <c:numRef>
              <c:f>Sheet1!$A$2:$A$3</c:f>
              <c:numCache>
                <c:formatCode>General</c:formatCode>
                <c:ptCount val="2"/>
                <c:pt idx="0">
                  <c:v>2016</c:v>
                </c:pt>
                <c:pt idx="1">
                  <c:v>2017</c:v>
                </c:pt>
              </c:numCache>
            </c:numRef>
          </c:cat>
          <c:val>
            <c:numRef>
              <c:f>Sheet1!$D$2:$D$3</c:f>
              <c:numCache>
                <c:formatCode>#,##0</c:formatCode>
                <c:ptCount val="2"/>
                <c:pt idx="0">
                  <c:v>2410704808</c:v>
                </c:pt>
                <c:pt idx="1">
                  <c:v>2754892878</c:v>
                </c:pt>
              </c:numCache>
            </c:numRef>
          </c:val>
          <c:extLst>
            <c:ext xmlns:c16="http://schemas.microsoft.com/office/drawing/2014/chart" uri="{C3380CC4-5D6E-409C-BE32-E72D297353CC}">
              <c16:uniqueId val="{00000002-F977-4818-884B-562DA733587F}"/>
            </c:ext>
          </c:extLst>
        </c:ser>
        <c:ser>
          <c:idx val="3"/>
          <c:order val="3"/>
          <c:tx>
            <c:strRef>
              <c:f>Sheet1!$E$1</c:f>
              <c:strCache>
                <c:ptCount val="1"/>
                <c:pt idx="0">
                  <c:v>Thu nhập bình quân đầu người</c:v>
                </c:pt>
              </c:strCache>
            </c:strRef>
          </c:tx>
          <c:spPr>
            <a:solidFill>
              <a:schemeClr val="accent3">
                <a:lumMod val="60000"/>
                <a:lumOff val="40000"/>
              </a:schemeClr>
            </a:solidFill>
            <a:ln>
              <a:noFill/>
            </a:ln>
            <a:effectLst/>
            <a:sp3d/>
          </c:spPr>
          <c:invertIfNegative val="0"/>
          <c:cat>
            <c:numRef>
              <c:f>Sheet1!$A$2:$A$3</c:f>
              <c:numCache>
                <c:formatCode>General</c:formatCode>
                <c:ptCount val="2"/>
                <c:pt idx="0">
                  <c:v>2016</c:v>
                </c:pt>
                <c:pt idx="1">
                  <c:v>2017</c:v>
                </c:pt>
              </c:numCache>
            </c:numRef>
          </c:cat>
          <c:val>
            <c:numRef>
              <c:f>Sheet1!$E$2:$E$3</c:f>
              <c:numCache>
                <c:formatCode>#,##0</c:formatCode>
                <c:ptCount val="2"/>
                <c:pt idx="0">
                  <c:v>3532098</c:v>
                </c:pt>
                <c:pt idx="1">
                  <c:v>4045156</c:v>
                </c:pt>
              </c:numCache>
            </c:numRef>
          </c:val>
          <c:extLst>
            <c:ext xmlns:c16="http://schemas.microsoft.com/office/drawing/2014/chart" uri="{C3380CC4-5D6E-409C-BE32-E72D297353CC}">
              <c16:uniqueId val="{00000003-F977-4818-884B-562DA733587F}"/>
            </c:ext>
          </c:extLst>
        </c:ser>
        <c:dLbls>
          <c:showLegendKey val="0"/>
          <c:showVal val="0"/>
          <c:showCatName val="0"/>
          <c:showSerName val="0"/>
          <c:showPercent val="0"/>
          <c:showBubbleSize val="0"/>
        </c:dLbls>
        <c:gapWidth val="150"/>
        <c:shape val="box"/>
        <c:axId val="412823088"/>
        <c:axId val="412824400"/>
        <c:axId val="0"/>
      </c:bar3DChart>
      <c:catAx>
        <c:axId val="412823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4400"/>
        <c:crosses val="autoZero"/>
        <c:auto val="1"/>
        <c:lblAlgn val="ctr"/>
        <c:lblOffset val="100"/>
        <c:noMultiLvlLbl val="0"/>
      </c:catAx>
      <c:valAx>
        <c:axId val="41282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3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r>
              <a:rPr lang="en-US">
                <a:latin typeface="#9Slide02 Noi dung rat dai" panose="02000000000000000000" pitchFamily="2" charset="0"/>
                <a:ea typeface="#9Slide02 Noi dung rat dai" panose="02000000000000000000" pitchFamily="2" charset="0"/>
              </a:rPr>
              <a:t>Lao</a:t>
            </a:r>
            <a:r>
              <a:rPr lang="en-US" baseline="0">
                <a:latin typeface="#9Slide02 Noi dung rat dai" panose="02000000000000000000" pitchFamily="2" charset="0"/>
                <a:ea typeface="#9Slide02 Noi dung rat dai" panose="02000000000000000000" pitchFamily="2" charset="0"/>
              </a:rPr>
              <a:t> động theo t</a:t>
            </a:r>
            <a:r>
              <a:rPr lang="en-US">
                <a:latin typeface="#9Slide02 Noi dung rat dai" panose="02000000000000000000" pitchFamily="2" charset="0"/>
                <a:ea typeface="#9Slide02 Noi dung rat dai" panose="02000000000000000000" pitchFamily="2" charset="0"/>
              </a:rPr>
              <a:t>rình</a:t>
            </a:r>
            <a:r>
              <a:rPr lang="en-US" baseline="0">
                <a:latin typeface="#9Slide02 Noi dung rat dai" panose="02000000000000000000" pitchFamily="2" charset="0"/>
                <a:ea typeface="#9Slide02 Noi dung rat dai" panose="02000000000000000000" pitchFamily="2" charset="0"/>
              </a:rPr>
              <a:t> độ đào tạo năm 2016</a:t>
            </a:r>
            <a:endParaRPr lang="en-US">
              <a:latin typeface="#9Slide02 Noi dung rat dai" panose="02000000000000000000" pitchFamily="2" charset="0"/>
              <a:ea typeface="#9Slide02 Noi dung rat dai" panose="02000000000000000000" pitchFamily="2"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2016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78FB-463E-86E8-D60C1A3C959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78FB-463E-86E8-D60C1A3C959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78FB-463E-86E8-D60C1A3C959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78FB-463E-86E8-D60C1A3C959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78FB-463E-86E8-D60C1A3C959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78FB-463E-86E8-D60C1A3C959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9Slide02 Noi dung rat dai" panose="02000000000000000000" pitchFamily="2" charset="0"/>
                    <a:ea typeface="#9Slide02 Noi dung rat dai" panose="02000000000000000000" pitchFamily="2" charset="0"/>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Trên Đại học</c:v>
                </c:pt>
                <c:pt idx="1">
                  <c:v>Đại học</c:v>
                </c:pt>
                <c:pt idx="2">
                  <c:v>Cao đẳng</c:v>
                </c:pt>
                <c:pt idx="3">
                  <c:v>Trung cấp</c:v>
                </c:pt>
                <c:pt idx="4">
                  <c:v>Sơ cấp</c:v>
                </c:pt>
                <c:pt idx="5">
                  <c:v>Lao động chưa qua đào tạo</c:v>
                </c:pt>
              </c:strCache>
            </c:strRef>
          </c:cat>
          <c:val>
            <c:numRef>
              <c:f>Sheet1!$B$2:$B$7</c:f>
              <c:numCache>
                <c:formatCode>General</c:formatCode>
                <c:ptCount val="6"/>
                <c:pt idx="0">
                  <c:v>8.1</c:v>
                </c:pt>
                <c:pt idx="1">
                  <c:v>14.5</c:v>
                </c:pt>
                <c:pt idx="2">
                  <c:v>24.2</c:v>
                </c:pt>
                <c:pt idx="3">
                  <c:v>16.100000000000001</c:v>
                </c:pt>
                <c:pt idx="4">
                  <c:v>9.6999999999999993</c:v>
                </c:pt>
                <c:pt idx="5">
                  <c:v>27.4</c:v>
                </c:pt>
              </c:numCache>
            </c:numRef>
          </c:val>
          <c:extLst>
            <c:ext xmlns:c16="http://schemas.microsoft.com/office/drawing/2014/chart" uri="{C3380CC4-5D6E-409C-BE32-E72D297353CC}">
              <c16:uniqueId val="{00000000-167B-4A6F-AA34-139D81CA4832}"/>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r>
              <a:rPr lang="en-US">
                <a:latin typeface="#9Slide02 Noi dung rat dai" panose="02000000000000000000" pitchFamily="2" charset="0"/>
                <a:ea typeface="#9Slide02 Noi dung rat dai" panose="02000000000000000000" pitchFamily="2" charset="0"/>
              </a:rPr>
              <a:t>Lao động theo trình độ đào tạo năm 2017</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Lao động theo trình độ đào tạo năm 2017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EC7-47D0-AB48-0BEAE9EAD2F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EC7-47D0-AB48-0BEAE9EAD2F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EC7-47D0-AB48-0BEAE9EAD2F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EC7-47D0-AB48-0BEAE9EAD2F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EC7-47D0-AB48-0BEAE9EAD2F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EC7-47D0-AB48-0BEAE9EAD2F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9Slide02 Noi dung rat dai" panose="02000000000000000000" pitchFamily="2" charset="0"/>
                    <a:ea typeface="#9Slide02 Noi dung rat dai" panose="02000000000000000000" pitchFamily="2" charset="0"/>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Trên đại học</c:v>
                </c:pt>
                <c:pt idx="1">
                  <c:v>Đại học</c:v>
                </c:pt>
                <c:pt idx="2">
                  <c:v>Cao đẳng</c:v>
                </c:pt>
                <c:pt idx="3">
                  <c:v>Trung cấp</c:v>
                </c:pt>
                <c:pt idx="4">
                  <c:v>Sơ cấp</c:v>
                </c:pt>
                <c:pt idx="5">
                  <c:v>Lao động chưa qua đào tạo</c:v>
                </c:pt>
              </c:strCache>
            </c:strRef>
          </c:cat>
          <c:val>
            <c:numRef>
              <c:f>Sheet1!$B$2:$B$7</c:f>
              <c:numCache>
                <c:formatCode>General</c:formatCode>
                <c:ptCount val="6"/>
                <c:pt idx="0">
                  <c:v>10.6</c:v>
                </c:pt>
                <c:pt idx="1">
                  <c:v>21.17</c:v>
                </c:pt>
                <c:pt idx="2">
                  <c:v>37.65</c:v>
                </c:pt>
                <c:pt idx="3">
                  <c:v>22.35</c:v>
                </c:pt>
                <c:pt idx="4">
                  <c:v>8.23</c:v>
                </c:pt>
              </c:numCache>
            </c:numRef>
          </c:val>
          <c:extLst>
            <c:ext xmlns:c16="http://schemas.microsoft.com/office/drawing/2014/chart" uri="{C3380CC4-5D6E-409C-BE32-E72D297353CC}">
              <c16:uniqueId val="{00000000-9530-43B7-9C42-1FBECCD45CA0}"/>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Tổng doanh thu</c:v>
                </c:pt>
              </c:strCache>
            </c:strRef>
          </c:tx>
          <c:spPr>
            <a:solidFill>
              <a:schemeClr val="accent1"/>
            </a:solidFill>
            <a:ln>
              <a:noFill/>
            </a:ln>
            <a:effectLst/>
            <a:sp3d/>
          </c:spPr>
          <c:invertIfNegative val="0"/>
          <c:cat>
            <c:numRef>
              <c:f>Sheet1!$A$2:$A$3</c:f>
              <c:numCache>
                <c:formatCode>General</c:formatCode>
                <c:ptCount val="2"/>
                <c:pt idx="0">
                  <c:v>2016</c:v>
                </c:pt>
                <c:pt idx="1">
                  <c:v>2017</c:v>
                </c:pt>
              </c:numCache>
            </c:numRef>
          </c:cat>
          <c:val>
            <c:numRef>
              <c:f>Sheet1!$B$2:$B$3</c:f>
              <c:numCache>
                <c:formatCode>#,##0</c:formatCode>
                <c:ptCount val="2"/>
                <c:pt idx="0">
                  <c:v>12173486938</c:v>
                </c:pt>
                <c:pt idx="1">
                  <c:v>12607413850</c:v>
                </c:pt>
              </c:numCache>
            </c:numRef>
          </c:val>
          <c:extLst>
            <c:ext xmlns:c16="http://schemas.microsoft.com/office/drawing/2014/chart" uri="{C3380CC4-5D6E-409C-BE32-E72D297353CC}">
              <c16:uniqueId val="{00000000-24D0-4D14-8551-601E6A537B28}"/>
            </c:ext>
          </c:extLst>
        </c:ser>
        <c:ser>
          <c:idx val="1"/>
          <c:order val="1"/>
          <c:tx>
            <c:strRef>
              <c:f>Sheet1!$C$1</c:f>
              <c:strCache>
                <c:ptCount val="1"/>
                <c:pt idx="0">
                  <c:v>Nộp ngân sách</c:v>
                </c:pt>
              </c:strCache>
            </c:strRef>
          </c:tx>
          <c:spPr>
            <a:solidFill>
              <a:schemeClr val="accent2"/>
            </a:solidFill>
            <a:ln>
              <a:noFill/>
            </a:ln>
            <a:effectLst/>
            <a:sp3d/>
          </c:spPr>
          <c:invertIfNegative val="0"/>
          <c:cat>
            <c:numRef>
              <c:f>Sheet1!$A$2:$A$3</c:f>
              <c:numCache>
                <c:formatCode>General</c:formatCode>
                <c:ptCount val="2"/>
                <c:pt idx="0">
                  <c:v>2016</c:v>
                </c:pt>
                <c:pt idx="1">
                  <c:v>2017</c:v>
                </c:pt>
              </c:numCache>
            </c:numRef>
          </c:cat>
          <c:val>
            <c:numRef>
              <c:f>Sheet1!$C$2:$C$3</c:f>
              <c:numCache>
                <c:formatCode>#,##0</c:formatCode>
                <c:ptCount val="2"/>
                <c:pt idx="0">
                  <c:v>74557880</c:v>
                </c:pt>
                <c:pt idx="1">
                  <c:v>85202872</c:v>
                </c:pt>
              </c:numCache>
            </c:numRef>
          </c:val>
          <c:extLst>
            <c:ext xmlns:c16="http://schemas.microsoft.com/office/drawing/2014/chart" uri="{C3380CC4-5D6E-409C-BE32-E72D297353CC}">
              <c16:uniqueId val="{00000001-24D0-4D14-8551-601E6A537B28}"/>
            </c:ext>
          </c:extLst>
        </c:ser>
        <c:ser>
          <c:idx val="2"/>
          <c:order val="2"/>
          <c:tx>
            <c:strRef>
              <c:f>Sheet1!$D$1</c:f>
              <c:strCache>
                <c:ptCount val="1"/>
                <c:pt idx="0">
                  <c:v>Lợi nhuận sau thuế</c:v>
                </c:pt>
              </c:strCache>
            </c:strRef>
          </c:tx>
          <c:spPr>
            <a:solidFill>
              <a:schemeClr val="accent3"/>
            </a:solidFill>
            <a:ln>
              <a:noFill/>
            </a:ln>
            <a:effectLst/>
            <a:sp3d/>
          </c:spPr>
          <c:invertIfNegative val="0"/>
          <c:cat>
            <c:numRef>
              <c:f>Sheet1!$A$2:$A$3</c:f>
              <c:numCache>
                <c:formatCode>General</c:formatCode>
                <c:ptCount val="2"/>
                <c:pt idx="0">
                  <c:v>2016</c:v>
                </c:pt>
                <c:pt idx="1">
                  <c:v>2017</c:v>
                </c:pt>
              </c:numCache>
            </c:numRef>
          </c:cat>
          <c:val>
            <c:numRef>
              <c:f>Sheet1!$D$2:$D$3</c:f>
              <c:numCache>
                <c:formatCode>#,##0</c:formatCode>
                <c:ptCount val="2"/>
                <c:pt idx="0">
                  <c:v>2410704808</c:v>
                </c:pt>
                <c:pt idx="1">
                  <c:v>2754892878</c:v>
                </c:pt>
              </c:numCache>
            </c:numRef>
          </c:val>
          <c:extLst>
            <c:ext xmlns:c16="http://schemas.microsoft.com/office/drawing/2014/chart" uri="{C3380CC4-5D6E-409C-BE32-E72D297353CC}">
              <c16:uniqueId val="{00000002-24D0-4D14-8551-601E6A537B28}"/>
            </c:ext>
          </c:extLst>
        </c:ser>
        <c:ser>
          <c:idx val="3"/>
          <c:order val="3"/>
          <c:tx>
            <c:strRef>
              <c:f>Sheet1!$E$1</c:f>
              <c:strCache>
                <c:ptCount val="1"/>
                <c:pt idx="0">
                  <c:v>Thu nhập bình quân đầu người</c:v>
                </c:pt>
              </c:strCache>
            </c:strRef>
          </c:tx>
          <c:spPr>
            <a:solidFill>
              <a:schemeClr val="accent3">
                <a:lumMod val="60000"/>
                <a:lumOff val="40000"/>
              </a:schemeClr>
            </a:solidFill>
            <a:ln>
              <a:noFill/>
            </a:ln>
            <a:effectLst/>
            <a:sp3d/>
          </c:spPr>
          <c:invertIfNegative val="0"/>
          <c:cat>
            <c:numRef>
              <c:f>Sheet1!$A$2:$A$3</c:f>
              <c:numCache>
                <c:formatCode>General</c:formatCode>
                <c:ptCount val="2"/>
                <c:pt idx="0">
                  <c:v>2016</c:v>
                </c:pt>
                <c:pt idx="1">
                  <c:v>2017</c:v>
                </c:pt>
              </c:numCache>
            </c:numRef>
          </c:cat>
          <c:val>
            <c:numRef>
              <c:f>Sheet1!$E$2:$E$3</c:f>
              <c:numCache>
                <c:formatCode>#,##0</c:formatCode>
                <c:ptCount val="2"/>
                <c:pt idx="0">
                  <c:v>3532098</c:v>
                </c:pt>
                <c:pt idx="1">
                  <c:v>4045156</c:v>
                </c:pt>
              </c:numCache>
            </c:numRef>
          </c:val>
          <c:extLst>
            <c:ext xmlns:c16="http://schemas.microsoft.com/office/drawing/2014/chart" uri="{C3380CC4-5D6E-409C-BE32-E72D297353CC}">
              <c16:uniqueId val="{00000003-24D0-4D14-8551-601E6A537B28}"/>
            </c:ext>
          </c:extLst>
        </c:ser>
        <c:dLbls>
          <c:showLegendKey val="0"/>
          <c:showVal val="0"/>
          <c:showCatName val="0"/>
          <c:showSerName val="0"/>
          <c:showPercent val="0"/>
          <c:showBubbleSize val="0"/>
        </c:dLbls>
        <c:gapWidth val="150"/>
        <c:shape val="box"/>
        <c:axId val="412823088"/>
        <c:axId val="412824400"/>
        <c:axId val="0"/>
      </c:bar3DChart>
      <c:catAx>
        <c:axId val="412823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4400"/>
        <c:crosses val="autoZero"/>
        <c:auto val="1"/>
        <c:lblAlgn val="ctr"/>
        <c:lblOffset val="100"/>
        <c:noMultiLvlLbl val="0"/>
      </c:catAx>
      <c:valAx>
        <c:axId val="4128244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12823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2016</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3-D2EB-447B-A508-49463718F52E}"/>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4-D2EB-447B-A508-49463718F52E}"/>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09D-41B3-BF1D-C55FD9A1D51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2-D2EB-447B-A508-49463718F52E}"/>
              </c:ext>
            </c:extLst>
          </c:dPt>
          <c:dLbls>
            <c:dLbl>
              <c:idx val="0"/>
              <c:layout>
                <c:manualLayout>
                  <c:x val="-0.14385494586614173"/>
                  <c:y val="0.1109926112824427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2EB-447B-A508-49463718F52E}"/>
                </c:ext>
              </c:extLst>
            </c:dLbl>
            <c:dLbl>
              <c:idx val="1"/>
              <c:layout>
                <c:manualLayout>
                  <c:x val="-0.1580675442913386"/>
                  <c:y val="-0.162082113553019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D2EB-447B-A508-49463718F52E}"/>
                </c:ext>
              </c:extLst>
            </c:dLbl>
            <c:dLbl>
              <c:idx val="3"/>
              <c:layout>
                <c:manualLayout>
                  <c:x val="0.22083968996062991"/>
                  <c:y val="3.97428002126722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D2EB-447B-A508-49463718F52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9Slide02 Noi dung rat dai" panose="02000000000000000000" pitchFamily="2" charset="0"/>
                    <a:ea typeface="#9Slide02 Noi dung rat dai" panose="02000000000000000000" pitchFamily="2" charset="0"/>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Chỉ biết ngoại ngữ</c:v>
                </c:pt>
                <c:pt idx="1">
                  <c:v>Chỉ biết vi tính</c:v>
                </c:pt>
                <c:pt idx="2">
                  <c:v>Biết cả ngoại ngữ và vi tính</c:v>
                </c:pt>
                <c:pt idx="3">
                  <c:v>Không biết ngoại ngữ và vi tính</c:v>
                </c:pt>
              </c:strCache>
            </c:strRef>
          </c:cat>
          <c:val>
            <c:numRef>
              <c:f>Sheet1!$B$2:$B$5</c:f>
              <c:numCache>
                <c:formatCode>General</c:formatCode>
                <c:ptCount val="4"/>
                <c:pt idx="0">
                  <c:v>16.13</c:v>
                </c:pt>
                <c:pt idx="1">
                  <c:v>20.97</c:v>
                </c:pt>
                <c:pt idx="2">
                  <c:v>24.19</c:v>
                </c:pt>
                <c:pt idx="3">
                  <c:v>38.71</c:v>
                </c:pt>
              </c:numCache>
            </c:numRef>
          </c:val>
          <c:extLst>
            <c:ext xmlns:c16="http://schemas.microsoft.com/office/drawing/2014/chart" uri="{C3380CC4-5D6E-409C-BE32-E72D297353CC}">
              <c16:uniqueId val="{00000000-D2EB-447B-A508-49463718F52E}"/>
            </c:ext>
          </c:extLst>
        </c:ser>
        <c:dLbls>
          <c:dLblPos val="inEnd"/>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0937499999999999E-2"/>
          <c:y val="9.9257806394081785E-2"/>
          <c:w val="0.96562499999999996"/>
          <c:h val="0.81349287564635364"/>
        </c:manualLayout>
      </c:layout>
      <c:pie3DChart>
        <c:varyColors val="1"/>
        <c:ser>
          <c:idx val="0"/>
          <c:order val="0"/>
          <c:tx>
            <c:strRef>
              <c:f>Sheet1!$B$1</c:f>
              <c:strCache>
                <c:ptCount val="1"/>
                <c:pt idx="0">
                  <c:v>2017</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2-B4B0-44FF-9E50-3086D6DD98B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4B0-44FF-9E50-3086D6DD98B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4-B4B0-44FF-9E50-3086D6DD98B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1-B4B0-44FF-9E50-3086D6DD98B4}"/>
              </c:ext>
            </c:extLst>
          </c:dPt>
          <c:dLbls>
            <c:dLbl>
              <c:idx val="1"/>
              <c:tx>
                <c:rich>
                  <a:bodyPr/>
                  <a:lstStyle/>
                  <a:p>
                    <a:fld id="{C5401B82-FE1C-4EDB-8318-050A454BBD40}" type="CATEGORYNAME">
                      <a:rPr lang="en-US" smtClean="0"/>
                      <a:pPr/>
                      <a:t>[CATEGORY NAME]</a:t>
                    </a:fld>
                    <a:r>
                      <a:rPr lang="en-US" baseline="0"/>
                      <a:t>
</a:t>
                    </a:r>
                    <a:fld id="{F793737C-C40A-4770-8AB7-B19F59CA3CB4}" type="PERCENTAGE">
                      <a:rPr lang="en-US" baseline="0"/>
                      <a:pPr/>
                      <a:t>[PERCENTAGE]</a:t>
                    </a:fld>
                    <a:endParaRPr lang="en-US" baseline="0"/>
                  </a:p>
                </c:rich>
              </c:tx>
              <c:dLblPos val="ctr"/>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4B0-44FF-9E50-3086D6DD98B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9Slide02 Noi dung rat dai" panose="02000000000000000000" pitchFamily="2" charset="0"/>
                    <a:ea typeface="#9Slide02 Noi dung rat dai" panose="02000000000000000000" pitchFamily="2" charset="0"/>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Chỉ biết ngoại ngữ</c:v>
                </c:pt>
                <c:pt idx="1">
                  <c:v>Chỉ biết vi tính</c:v>
                </c:pt>
                <c:pt idx="2">
                  <c:v>Biết cả ngoại ngữ và vi tính</c:v>
                </c:pt>
                <c:pt idx="3">
                  <c:v>Không biết ngoại ngữ và vi tính</c:v>
                </c:pt>
              </c:strCache>
            </c:strRef>
          </c:cat>
          <c:val>
            <c:numRef>
              <c:f>Sheet1!$B$2:$B$5</c:f>
              <c:numCache>
                <c:formatCode>General</c:formatCode>
                <c:ptCount val="4"/>
                <c:pt idx="0">
                  <c:v>24.71</c:v>
                </c:pt>
                <c:pt idx="1">
                  <c:v>28.23</c:v>
                </c:pt>
                <c:pt idx="2">
                  <c:v>29.41</c:v>
                </c:pt>
                <c:pt idx="3">
                  <c:v>17.649999999999999</c:v>
                </c:pt>
              </c:numCache>
            </c:numRef>
          </c:val>
          <c:extLst>
            <c:ext xmlns:c16="http://schemas.microsoft.com/office/drawing/2014/chart" uri="{C3380CC4-5D6E-409C-BE32-E72D297353CC}">
              <c16:uniqueId val="{00000000-B4B0-44FF-9E50-3086D6DD98B4}"/>
            </c:ext>
          </c:extLst>
        </c:ser>
        <c:dLbls>
          <c:dLblPos val="ctr"/>
          <c:showLegendKey val="0"/>
          <c:showVal val="0"/>
          <c:showCatName val="1"/>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9Slide02 Noi dung rat dai" panose="02000000000000000000" pitchFamily="2" charset="0"/>
              <a:ea typeface="#9Slide02 Noi dung rat dai" panose="02000000000000000000" pitchFamily="2"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D509B8-6F7E-44F9-8986-B3297C39674C}" type="datetimeFigureOut">
              <a:rPr lang="en-US" smtClean="0"/>
              <a:t>5/6/2018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Khóa luận tốt nghiệp</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30EC4F-EE33-4FA1-B232-49F565110245}" type="slidenum">
              <a:rPr lang="en-US" smtClean="0"/>
              <a:t>‹#›</a:t>
            </a:fld>
            <a:endParaRPr lang="en-US"/>
          </a:p>
        </p:txBody>
      </p:sp>
    </p:spTree>
    <p:extLst>
      <p:ext uri="{BB962C8B-B14F-4D97-AF65-F5344CB8AC3E}">
        <p14:creationId xmlns:p14="http://schemas.microsoft.com/office/powerpoint/2010/main" val="22246497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A16D7-7A10-43E2-B627-90A204EED90E}" type="datetimeFigureOut">
              <a:rPr lang="en-US" smtClean="0"/>
              <a:t>5/6/2018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Khóa luận tốt nghiệp</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1BE4F-A24C-48FB-96D8-F0C449B1E6CF}" type="slidenum">
              <a:rPr lang="en-US" smtClean="0"/>
              <a:t>‹#›</a:t>
            </a:fld>
            <a:endParaRPr lang="en-US"/>
          </a:p>
        </p:txBody>
      </p:sp>
    </p:spTree>
    <p:extLst>
      <p:ext uri="{BB962C8B-B14F-4D97-AF65-F5344CB8AC3E}">
        <p14:creationId xmlns:p14="http://schemas.microsoft.com/office/powerpoint/2010/main" val="254833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a:xfrm>
            <a:off x="9067800" y="6188330"/>
            <a:ext cx="2743200" cy="365125"/>
          </a:xfrm>
          <a:prstGeom prst="rect">
            <a:avLst/>
          </a:prstGeom>
        </p:spPr>
        <p:txBody>
          <a:bodyPr/>
          <a:lstStyle>
            <a:lvl1pPr>
              <a:defRPr sz="1600">
                <a:solidFill>
                  <a:srgbClr val="9F9F9F"/>
                </a:solidFill>
                <a:latin typeface="#9Slide02 Noi dung rat dai" panose="02000000000000000000" pitchFamily="2" charset="0"/>
                <a:ea typeface="#9Slide02 Noi dung rat dai" panose="02000000000000000000" pitchFamily="2" charset="0"/>
              </a:defRPr>
            </a:lvl1pPr>
          </a:lstStyle>
          <a:p>
            <a:r>
              <a:rPr lang="en-US"/>
              <a:t>GVHD: Th.S Trần Quốc Hưng</a:t>
            </a:r>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a:xfrm>
            <a:off x="533400" y="6188331"/>
            <a:ext cx="2590800" cy="365125"/>
          </a:xfrm>
        </p:spPr>
        <p:txBody>
          <a:bodyPr/>
          <a:lstStyle>
            <a:lvl1pPr>
              <a:defRPr sz="1600">
                <a:latin typeface="#9Slide02 Noi dung rat dai" panose="02000000000000000000" pitchFamily="2" charset="0"/>
                <a:ea typeface="#9Slide02 Noi dung rat dai" panose="02000000000000000000" pitchFamily="2" charset="0"/>
              </a:defRPr>
            </a:lvl1pPr>
          </a:lstStyle>
          <a:p>
            <a:r>
              <a:rPr lang="en-US"/>
              <a:t>Khóa luận tốt nghiệp</a:t>
            </a:r>
          </a:p>
        </p:txBody>
      </p:sp>
    </p:spTree>
    <p:extLst>
      <p:ext uri="{BB962C8B-B14F-4D97-AF65-F5344CB8AC3E}">
        <p14:creationId xmlns:p14="http://schemas.microsoft.com/office/powerpoint/2010/main" val="246496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9855-67DD-499C-8452-982BD998B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2C6DC6-9849-4FC4-9261-E617428F3F5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46057-7577-44E5-BB5D-ECDD39E154B2}"/>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5" name="Footer Placeholder 4">
            <a:extLst>
              <a:ext uri="{FF2B5EF4-FFF2-40B4-BE49-F238E27FC236}">
                <a16:creationId xmlns:a16="http://schemas.microsoft.com/office/drawing/2014/main" id="{AEBC3C06-0118-458A-A21D-1513B54EE13D}"/>
              </a:ext>
            </a:extLst>
          </p:cNvPr>
          <p:cNvSpPr>
            <a:spLocks noGrp="1"/>
          </p:cNvSpPr>
          <p:nvPr>
            <p:ph type="ftr" sz="quarter" idx="11"/>
          </p:nvPr>
        </p:nvSpPr>
        <p:spPr/>
        <p:txBody>
          <a:bodyPr/>
          <a:lstStyle/>
          <a:p>
            <a:r>
              <a:rPr lang="en-US"/>
              <a:t>Khóa luận tốt nghiệp</a:t>
            </a:r>
          </a:p>
        </p:txBody>
      </p:sp>
      <p:sp>
        <p:nvSpPr>
          <p:cNvPr id="6" name="Slide Number Placeholder 5">
            <a:extLst>
              <a:ext uri="{FF2B5EF4-FFF2-40B4-BE49-F238E27FC236}">
                <a16:creationId xmlns:a16="http://schemas.microsoft.com/office/drawing/2014/main" id="{1AA12FCB-C0A3-4A28-A0CB-001BAE7B2F9B}"/>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46098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98B65-A8D7-4F99-BB18-A087CE882C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E81FE7-0BD2-442E-B5C1-9521C7233B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6CF68-26D3-4F28-A450-732051B06B64}"/>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5" name="Footer Placeholder 4">
            <a:extLst>
              <a:ext uri="{FF2B5EF4-FFF2-40B4-BE49-F238E27FC236}">
                <a16:creationId xmlns:a16="http://schemas.microsoft.com/office/drawing/2014/main" id="{76A09996-5DA0-4115-872B-231E6D281D9B}"/>
              </a:ext>
            </a:extLst>
          </p:cNvPr>
          <p:cNvSpPr>
            <a:spLocks noGrp="1"/>
          </p:cNvSpPr>
          <p:nvPr>
            <p:ph type="ftr" sz="quarter" idx="11"/>
          </p:nvPr>
        </p:nvSpPr>
        <p:spPr/>
        <p:txBody>
          <a:bodyPr/>
          <a:lstStyle/>
          <a:p>
            <a:r>
              <a:rPr lang="en-US"/>
              <a:t>Khóa luận tốt nghiệp</a:t>
            </a:r>
          </a:p>
        </p:txBody>
      </p:sp>
      <p:sp>
        <p:nvSpPr>
          <p:cNvPr id="6" name="Slide Number Placeholder 5">
            <a:extLst>
              <a:ext uri="{FF2B5EF4-FFF2-40B4-BE49-F238E27FC236}">
                <a16:creationId xmlns:a16="http://schemas.microsoft.com/office/drawing/2014/main" id="{99DAEEDE-A7E5-467A-8DC1-E875707E02F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892866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r>
              <a:rPr lang="en-US"/>
              <a:t>Khóa luận tốt nghiệp</a:t>
            </a:r>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r>
              <a:rPr lang="en-US"/>
              <a:t>Khóa luận tốt nghiệp</a:t>
            </a:r>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44F7E-D3EE-4820-A3AD-ED3B625C97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D24213-3B95-472D-8785-BE59015C4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5294BB-560D-413B-9D7A-3598EAE7F962}"/>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5" name="Footer Placeholder 4">
            <a:extLst>
              <a:ext uri="{FF2B5EF4-FFF2-40B4-BE49-F238E27FC236}">
                <a16:creationId xmlns:a16="http://schemas.microsoft.com/office/drawing/2014/main" id="{AE75350E-44F0-4025-9EB2-2D4F2BDA04DA}"/>
              </a:ext>
            </a:extLst>
          </p:cNvPr>
          <p:cNvSpPr>
            <a:spLocks noGrp="1"/>
          </p:cNvSpPr>
          <p:nvPr>
            <p:ph type="ftr" sz="quarter" idx="11"/>
          </p:nvPr>
        </p:nvSpPr>
        <p:spPr/>
        <p:txBody>
          <a:bodyPr/>
          <a:lstStyle/>
          <a:p>
            <a:r>
              <a:rPr lang="en-US"/>
              <a:t>Khóa luận tốt nghiệp</a:t>
            </a:r>
          </a:p>
        </p:txBody>
      </p:sp>
      <p:sp>
        <p:nvSpPr>
          <p:cNvPr id="6" name="Slide Number Placeholder 5">
            <a:extLst>
              <a:ext uri="{FF2B5EF4-FFF2-40B4-BE49-F238E27FC236}">
                <a16:creationId xmlns:a16="http://schemas.microsoft.com/office/drawing/2014/main" id="{96969078-1C98-4DDD-8D87-7B41D5B177FA}"/>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2918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r>
              <a:rPr lang="en-US"/>
              <a:t>Khóa luận tốt nghiệp</a:t>
            </a:r>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6C2B-F82F-462A-99E3-CE7D93521F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9B284C-B949-459C-9DA6-77C3B837C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73A660E-686F-40E7-A651-8AAC2D860D7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3BB39A-7312-4F84-8CA0-C0FC4E8389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FFA6DE-E54E-4523-9A80-B1AD0BBC05B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65E7B-A410-4214-B1AC-7B3A46F9D77D}"/>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8" name="Footer Placeholder 7">
            <a:extLst>
              <a:ext uri="{FF2B5EF4-FFF2-40B4-BE49-F238E27FC236}">
                <a16:creationId xmlns:a16="http://schemas.microsoft.com/office/drawing/2014/main" id="{BDCE3857-B780-468D-934E-A75921E727DA}"/>
              </a:ext>
            </a:extLst>
          </p:cNvPr>
          <p:cNvSpPr>
            <a:spLocks noGrp="1"/>
          </p:cNvSpPr>
          <p:nvPr>
            <p:ph type="ftr" sz="quarter" idx="11"/>
          </p:nvPr>
        </p:nvSpPr>
        <p:spPr/>
        <p:txBody>
          <a:bodyPr/>
          <a:lstStyle/>
          <a:p>
            <a:r>
              <a:rPr lang="en-US"/>
              <a:t>Khóa luận tốt nghiệp</a:t>
            </a:r>
          </a:p>
        </p:txBody>
      </p:sp>
      <p:sp>
        <p:nvSpPr>
          <p:cNvPr id="9" name="Slide Number Placeholder 8">
            <a:extLst>
              <a:ext uri="{FF2B5EF4-FFF2-40B4-BE49-F238E27FC236}">
                <a16:creationId xmlns:a16="http://schemas.microsoft.com/office/drawing/2014/main" id="{2D734A56-869A-4922-8B3A-1247CAC299F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6956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r>
              <a:rPr lang="en-US"/>
              <a:t>Khóa luận tốt nghiệp</a:t>
            </a:r>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0514-EABD-44DD-9FEE-FD3B6993B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489CFA-7BE8-4E2D-A2D2-69DFDF67AB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95BA20-5216-49BC-A672-DBE07E4F3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06E611-CB59-47AA-B2BD-1C42BF09C3BC}"/>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6" name="Footer Placeholder 5">
            <a:extLst>
              <a:ext uri="{FF2B5EF4-FFF2-40B4-BE49-F238E27FC236}">
                <a16:creationId xmlns:a16="http://schemas.microsoft.com/office/drawing/2014/main" id="{38DB9AB8-1888-4A05-98BB-75EDB059462F}"/>
              </a:ext>
            </a:extLst>
          </p:cNvPr>
          <p:cNvSpPr>
            <a:spLocks noGrp="1"/>
          </p:cNvSpPr>
          <p:nvPr>
            <p:ph type="ftr" sz="quarter" idx="11"/>
          </p:nvPr>
        </p:nvSpPr>
        <p:spPr/>
        <p:txBody>
          <a:bodyPr/>
          <a:lstStyle/>
          <a:p>
            <a:r>
              <a:rPr lang="en-US"/>
              <a:t>Khóa luận tốt nghiệp</a:t>
            </a:r>
          </a:p>
        </p:txBody>
      </p:sp>
      <p:sp>
        <p:nvSpPr>
          <p:cNvPr id="7" name="Slide Number Placeholder 6">
            <a:extLst>
              <a:ext uri="{FF2B5EF4-FFF2-40B4-BE49-F238E27FC236}">
                <a16:creationId xmlns:a16="http://schemas.microsoft.com/office/drawing/2014/main" id="{DED02696-3ED7-48D6-A149-7A51503D6EFB}"/>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73869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a:xfrm>
            <a:off x="838200" y="6356350"/>
            <a:ext cx="2743200" cy="365125"/>
          </a:xfrm>
          <a:prstGeom prst="rect">
            <a:avLst/>
          </a:prstGeom>
        </p:spPr>
        <p:txBody>
          <a:bodyPr/>
          <a:lstStyle/>
          <a:p>
            <a:r>
              <a:rPr lang="en-US"/>
              <a:t>GVHD: Th.S Trần Quốc Hưng</a:t>
            </a:r>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r>
              <a:rPr lang="en-US"/>
              <a:t>Khóa luận tốt nghiệp</a:t>
            </a:r>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813619" y="6356350"/>
            <a:ext cx="1700981"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Khóa luận tốt nghiệp</a:t>
            </a:r>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9144000" y="6356350"/>
            <a:ext cx="2209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GVHD: Th.S Trần Quốc Hưng</a:t>
            </a:r>
          </a:p>
        </p:txBody>
      </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21" Type="http://schemas.openxmlformats.org/officeDocument/2006/relationships/image" Target="../media/image33.jp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jp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18.jpg"/><Relationship Id="rId11" Type="http://schemas.openxmlformats.org/officeDocument/2006/relationships/image" Target="../media/image23.jpg"/><Relationship Id="rId5" Type="http://schemas.openxmlformats.org/officeDocument/2006/relationships/image" Target="../media/image17.png"/><Relationship Id="rId15" Type="http://schemas.openxmlformats.org/officeDocument/2006/relationships/image" Target="../media/image27.jp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jpg"/><Relationship Id="rId21" Type="http://schemas.openxmlformats.org/officeDocument/2006/relationships/image" Target="../media/image32.png"/><Relationship Id="rId7" Type="http://schemas.openxmlformats.org/officeDocument/2006/relationships/image" Target="../media/image18.jpg"/><Relationship Id="rId12" Type="http://schemas.openxmlformats.org/officeDocument/2006/relationships/image" Target="../media/image23.jpg"/><Relationship Id="rId17" Type="http://schemas.openxmlformats.org/officeDocument/2006/relationships/image" Target="../media/image28.png"/><Relationship Id="rId2" Type="http://schemas.openxmlformats.org/officeDocument/2006/relationships/image" Target="../media/image34.png"/><Relationship Id="rId16" Type="http://schemas.openxmlformats.org/officeDocument/2006/relationships/image" Target="../media/image27.jp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jpg"/></Relationships>
</file>

<file path=ppt/slides/_rels/slide15.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3.jpg"/><Relationship Id="rId18" Type="http://schemas.openxmlformats.org/officeDocument/2006/relationships/image" Target="../media/image28.png"/><Relationship Id="rId3" Type="http://schemas.openxmlformats.org/officeDocument/2006/relationships/image" Target="../media/image34.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jpg"/><Relationship Id="rId2" Type="http://schemas.openxmlformats.org/officeDocument/2006/relationships/chart" Target="../charts/chart1.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jp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jp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1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png"/><Relationship Id="rId7"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emf"/><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slideLayout" Target="../slideLayouts/slideLayout1.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7616" y="2658101"/>
            <a:ext cx="9305753" cy="923330"/>
          </a:xfrm>
          <a:prstGeom prst="rect">
            <a:avLst/>
          </a:prstGeom>
          <a:noFill/>
        </p:spPr>
        <p:txBody>
          <a:bodyPr wrap="none" rtlCol="0">
            <a:spAutoFit/>
          </a:bodyPr>
          <a:lstStyle/>
          <a:p>
            <a:r>
              <a:rPr lang="en-US" sz="5400">
                <a:solidFill>
                  <a:srgbClr val="ED1C2A"/>
                </a:solidFill>
                <a:latin typeface="#9Slide01 Tieu de ngan" panose="00000800000000000000" pitchFamily="2" charset="0"/>
              </a:rPr>
              <a:t>KHÓA LUẬN TỐT NGHIỆP</a:t>
            </a:r>
          </a:p>
        </p:txBody>
      </p:sp>
      <p:sp>
        <p:nvSpPr>
          <p:cNvPr id="8" name="Footer Placeholder 7"/>
          <p:cNvSpPr>
            <a:spLocks noGrp="1"/>
          </p:cNvSpPr>
          <p:nvPr>
            <p:ph type="ftr" sz="quarter" idx="11"/>
          </p:nvPr>
        </p:nvSpPr>
        <p:spPr/>
        <p:txBody>
          <a:bodyPr/>
          <a:lstStyle/>
          <a:p>
            <a:r>
              <a:rPr lang="en-US"/>
              <a:t>Khóa luận tốt nghiệp</a:t>
            </a:r>
          </a:p>
        </p:txBody>
      </p:sp>
      <p:sp>
        <p:nvSpPr>
          <p:cNvPr id="10" name="Date Placeholder 9"/>
          <p:cNvSpPr>
            <a:spLocks noGrp="1"/>
          </p:cNvSpPr>
          <p:nvPr>
            <p:ph type="dt" sz="half" idx="10"/>
          </p:nvPr>
        </p:nvSpPr>
        <p:spPr/>
        <p:txBody>
          <a:bodyPr/>
          <a:lstStyle/>
          <a:p>
            <a:r>
              <a:rPr lang="en-US"/>
              <a:t>GVHD: Th.S Trần Quốc Hưng</a:t>
            </a:r>
          </a:p>
        </p:txBody>
      </p:sp>
      <p:sp>
        <p:nvSpPr>
          <p:cNvPr id="3" name="TextBox 2"/>
          <p:cNvSpPr txBox="1"/>
          <p:nvPr/>
        </p:nvSpPr>
        <p:spPr>
          <a:xfrm>
            <a:off x="2958763" y="4615934"/>
            <a:ext cx="2653290"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Sinh viên thực hiện: </a:t>
            </a:r>
          </a:p>
        </p:txBody>
      </p:sp>
      <p:sp>
        <p:nvSpPr>
          <p:cNvPr id="13" name="TextBox 12"/>
          <p:cNvSpPr txBox="1"/>
          <p:nvPr/>
        </p:nvSpPr>
        <p:spPr>
          <a:xfrm>
            <a:off x="5577725" y="4615934"/>
            <a:ext cx="2450913"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VŨ THỊ NHUNG</a:t>
            </a:r>
          </a:p>
        </p:txBody>
      </p:sp>
      <p:sp>
        <p:nvSpPr>
          <p:cNvPr id="14" name="TextBox 13"/>
          <p:cNvSpPr txBox="1"/>
          <p:nvPr/>
        </p:nvSpPr>
        <p:spPr>
          <a:xfrm>
            <a:off x="5577725" y="4960227"/>
            <a:ext cx="2250233"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ĐÀO THỊ NGỌC	</a:t>
            </a:r>
          </a:p>
        </p:txBody>
      </p:sp>
      <p:sp>
        <p:nvSpPr>
          <p:cNvPr id="15" name="TextBox 14"/>
          <p:cNvSpPr txBox="1"/>
          <p:nvPr/>
        </p:nvSpPr>
        <p:spPr>
          <a:xfrm>
            <a:off x="5577725" y="5648814"/>
            <a:ext cx="2887307"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LƯU THỊ NHƯ YẾN</a:t>
            </a:r>
          </a:p>
        </p:txBody>
      </p:sp>
      <p:sp>
        <p:nvSpPr>
          <p:cNvPr id="16" name="TextBox 15"/>
          <p:cNvSpPr txBox="1"/>
          <p:nvPr/>
        </p:nvSpPr>
        <p:spPr>
          <a:xfrm>
            <a:off x="5577725" y="5304520"/>
            <a:ext cx="3033431"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NGUYỄN THỊ THẢO</a:t>
            </a:r>
          </a:p>
        </p:txBody>
      </p:sp>
      <p:sp>
        <p:nvSpPr>
          <p:cNvPr id="17" name="TextBox 16"/>
          <p:cNvSpPr txBox="1"/>
          <p:nvPr/>
        </p:nvSpPr>
        <p:spPr>
          <a:xfrm>
            <a:off x="2958763" y="4145856"/>
            <a:ext cx="6274475"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CHUYÊN NGÀNH: QUẢN TRỊ KINH DOANH DU LỊCH</a:t>
            </a:r>
          </a:p>
        </p:txBody>
      </p:sp>
      <p:sp>
        <p:nvSpPr>
          <p:cNvPr id="18" name="TextBox 17"/>
          <p:cNvSpPr txBox="1"/>
          <p:nvPr/>
        </p:nvSpPr>
        <p:spPr>
          <a:xfrm>
            <a:off x="4305301" y="6154602"/>
            <a:ext cx="3581399" cy="369332"/>
          </a:xfrm>
          <a:prstGeom prst="rect">
            <a:avLst/>
          </a:prstGeom>
          <a:noFill/>
        </p:spPr>
        <p:txBody>
          <a:bodyPr wrap="square" rtlCol="0">
            <a:spAutoFit/>
          </a:bodyPr>
          <a:lstStyle/>
          <a:p>
            <a:pPr algn="just"/>
            <a:r>
              <a:rPr lang="en-US" i="1">
                <a:solidFill>
                  <a:schemeClr val="tx1">
                    <a:lumMod val="65000"/>
                    <a:lumOff val="35000"/>
                  </a:schemeClr>
                </a:solidFill>
                <a:latin typeface="#9Slide02 Noi dung dai" panose="02000000000000000000" pitchFamily="2" charset="0"/>
                <a:ea typeface="#9Slide02 Noi dung dai" panose="02000000000000000000" pitchFamily="2" charset="0"/>
              </a:rPr>
              <a:t>Hà Nội, ngày 8 tháng 5 năm 2018</a:t>
            </a:r>
          </a:p>
        </p:txBody>
      </p:sp>
      <p:pic>
        <p:nvPicPr>
          <p:cNvPr id="4098" name="Picture 2" descr="http://sanouvadanang.com/vnt_upload/File/09_2015/Logo_417_x_300_A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48804" y="321429"/>
            <a:ext cx="1114596" cy="8026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www.haui.edu.vn/dnn/web/haui/assets/images/logo-nga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489" y="261232"/>
            <a:ext cx="7533258" cy="1564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885123" y="1514626"/>
            <a:ext cx="1963999" cy="369332"/>
          </a:xfrm>
          <a:prstGeom prst="rect">
            <a:avLst/>
          </a:prstGeom>
          <a:noFill/>
        </p:spPr>
        <p:txBody>
          <a:bodyPr wrap="none" rtlCol="0">
            <a:spAutoFit/>
          </a:bodyPr>
          <a:lstStyle/>
          <a:p>
            <a:r>
              <a:rPr lang="en-US">
                <a:solidFill>
                  <a:srgbClr val="FDC81B"/>
                </a:solidFill>
                <a:latin typeface="#9Slide01 Noi dung ngan" panose="00000600000000000000" pitchFamily="2" charset="0"/>
              </a:rPr>
              <a:t>KHOA DU LỊCH</a:t>
            </a:r>
          </a:p>
        </p:txBody>
      </p:sp>
      <p:pic>
        <p:nvPicPr>
          <p:cNvPr id="2" name="Uplifting and Inspiring Background Music For Videos Presentation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5867400" y="3124200"/>
            <a:ext cx="609600" cy="609600"/>
          </a:xfrm>
          <a:prstGeom prst="rect">
            <a:avLst/>
          </a:prstGeom>
        </p:spPr>
      </p:pic>
      <p:sp>
        <p:nvSpPr>
          <p:cNvPr id="20" name="TextBox 19"/>
          <p:cNvSpPr txBox="1"/>
          <p:nvPr/>
        </p:nvSpPr>
        <p:spPr>
          <a:xfrm>
            <a:off x="-10034201" y="2693154"/>
            <a:ext cx="9522177" cy="1384995"/>
          </a:xfrm>
          <a:prstGeom prst="rect">
            <a:avLst/>
          </a:prstGeom>
          <a:noFill/>
        </p:spPr>
        <p:txBody>
          <a:bodyPr wrap="square" rtlCol="0">
            <a:spAutoFit/>
          </a:bodyPr>
          <a:lstStyle/>
          <a:p>
            <a:pPr algn="ctr"/>
            <a:r>
              <a:rPr lang="en-US" sz="2800">
                <a:solidFill>
                  <a:srgbClr val="ED1C2A"/>
                </a:solidFill>
                <a:latin typeface="#9Slide01 Tieu de ngan" panose="00000800000000000000" pitchFamily="2" charset="0"/>
              </a:rPr>
              <a:t>THỰC TRẠNG VÀ GIẢI PHÁP NÂNG CAO CHẤT LƯỢNG ĐỘI NGŨ NHÂN VIÊN TRONG KHÁCH SẠN SANOUVA ĐÀ NẴNG HOTEL</a:t>
            </a:r>
          </a:p>
        </p:txBody>
      </p:sp>
      <p:sp>
        <p:nvSpPr>
          <p:cNvPr id="21" name="TextBox 20"/>
          <p:cNvSpPr txBox="1"/>
          <p:nvPr/>
        </p:nvSpPr>
        <p:spPr>
          <a:xfrm>
            <a:off x="-5654112" y="4800600"/>
            <a:ext cx="5654112"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Giáo viên hướng dẫn: Th.s TRẦN QUỐC HƯNG</a:t>
            </a:r>
          </a:p>
        </p:txBody>
      </p:sp>
    </p:spTree>
    <p:extLst>
      <p:ext uri="{BB962C8B-B14F-4D97-AF65-F5344CB8AC3E}">
        <p14:creationId xmlns:p14="http://schemas.microsoft.com/office/powerpoint/2010/main" val="2817079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1" name="Group 10"/>
          <p:cNvGrpSpPr/>
          <p:nvPr/>
        </p:nvGrpSpPr>
        <p:grpSpPr>
          <a:xfrm>
            <a:off x="5877575" y="1143000"/>
            <a:ext cx="5311898" cy="1473621"/>
            <a:chOff x="5877575" y="1143000"/>
            <a:chExt cx="5311898" cy="1473621"/>
          </a:xfrm>
        </p:grpSpPr>
        <p:grpSp>
          <p:nvGrpSpPr>
            <p:cNvPr id="10" name="Group 9"/>
            <p:cNvGrpSpPr/>
            <p:nvPr/>
          </p:nvGrpSpPr>
          <p:grpSpPr>
            <a:xfrm>
              <a:off x="5877575" y="1143000"/>
              <a:ext cx="3190226" cy="679546"/>
              <a:chOff x="5877575" y="1143000"/>
              <a:chExt cx="3190226" cy="679546"/>
            </a:xfrm>
          </p:grpSpPr>
          <p:grpSp>
            <p:nvGrpSpPr>
              <p:cNvPr id="3" name="Group 2"/>
              <p:cNvGrpSpPr/>
              <p:nvPr/>
            </p:nvGrpSpPr>
            <p:grpSpPr>
              <a:xfrm>
                <a:off x="5877575" y="1368980"/>
                <a:ext cx="436851" cy="319144"/>
                <a:chOff x="5877575" y="1368980"/>
                <a:chExt cx="436851" cy="319144"/>
              </a:xfrm>
            </p:grpSpPr>
            <p:sp>
              <p:nvSpPr>
                <p:cNvPr id="35" name="Rectangle 29"/>
                <p:cNvSpPr>
                  <a:spLocks noChangeArrowheads="1"/>
                </p:cNvSpPr>
                <p:nvPr/>
              </p:nvSpPr>
              <p:spPr bwMode="auto">
                <a:xfrm>
                  <a:off x="5877575" y="1426014"/>
                  <a:ext cx="436851" cy="262110"/>
                </a:xfrm>
                <a:prstGeom prst="rect">
                  <a:avLst/>
                </a:pr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p:nvSpPr>
              <p:spPr bwMode="auto">
                <a:xfrm>
                  <a:off x="6012271" y="1368980"/>
                  <a:ext cx="179594" cy="57034"/>
                </a:xfrm>
                <a:prstGeom prst="rect">
                  <a:avLst/>
                </a:pr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1"/>
                <p:cNvSpPr>
                  <a:spLocks noChangeShapeType="1"/>
                </p:cNvSpPr>
                <p:nvPr/>
              </p:nvSpPr>
              <p:spPr bwMode="auto">
                <a:xfrm>
                  <a:off x="5877575" y="1525519"/>
                  <a:ext cx="436851" cy="0"/>
                </a:xfrm>
                <a:prstGeom prst="line">
                  <a:avLst/>
                </a:prstGeom>
                <a:noFill/>
                <a:ln w="30163" cap="rnd">
                  <a:solidFill>
                    <a:schemeClr val="accent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p:nvSpPr>
              <p:spPr bwMode="auto">
                <a:xfrm>
                  <a:off x="6070518" y="1502462"/>
                  <a:ext cx="58247" cy="58247"/>
                </a:xfrm>
                <a:prstGeom prst="rect">
                  <a:avLst/>
                </a:prstGeom>
                <a:noFill/>
                <a:ln w="1587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6" name="Group 5"/>
              <p:cNvGrpSpPr/>
              <p:nvPr/>
            </p:nvGrpSpPr>
            <p:grpSpPr>
              <a:xfrm>
                <a:off x="6628716" y="1143000"/>
                <a:ext cx="2439085" cy="679546"/>
                <a:chOff x="6628716" y="1143000"/>
                <a:chExt cx="2439085" cy="679546"/>
              </a:xfrm>
            </p:grpSpPr>
            <p:sp>
              <p:nvSpPr>
                <p:cNvPr id="29" name="Freeform 23"/>
                <p:cNvSpPr>
                  <a:spLocks/>
                </p:cNvSpPr>
                <p:nvPr/>
              </p:nvSpPr>
              <p:spPr bwMode="auto">
                <a:xfrm>
                  <a:off x="6686963" y="1196393"/>
                  <a:ext cx="2322591" cy="573974"/>
                </a:xfrm>
                <a:custGeom>
                  <a:avLst/>
                  <a:gdLst>
                    <a:gd name="T0" fmla="*/ 349 w 399"/>
                    <a:gd name="T1" fmla="*/ 0 h 99"/>
                    <a:gd name="T2" fmla="*/ 63 w 399"/>
                    <a:gd name="T3" fmla="*/ 0 h 99"/>
                    <a:gd name="T4" fmla="*/ 0 w 399"/>
                    <a:gd name="T5" fmla="*/ 63 h 99"/>
                    <a:gd name="T6" fmla="*/ 0 w 399"/>
                    <a:gd name="T7" fmla="*/ 82 h 99"/>
                    <a:gd name="T8" fmla="*/ 0 w 399"/>
                    <a:gd name="T9" fmla="*/ 99 h 99"/>
                    <a:gd name="T10" fmla="*/ 349 w 399"/>
                    <a:gd name="T11" fmla="*/ 99 h 99"/>
                    <a:gd name="T12" fmla="*/ 399 w 399"/>
                    <a:gd name="T13" fmla="*/ 49 h 99"/>
                    <a:gd name="T14" fmla="*/ 349 w 39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99">
                      <a:moveTo>
                        <a:pt x="349" y="0"/>
                      </a:moveTo>
                      <a:cubicBezTo>
                        <a:pt x="63" y="0"/>
                        <a:pt x="63" y="0"/>
                        <a:pt x="63" y="0"/>
                      </a:cubicBezTo>
                      <a:cubicBezTo>
                        <a:pt x="28" y="0"/>
                        <a:pt x="0" y="28"/>
                        <a:pt x="0" y="63"/>
                      </a:cubicBezTo>
                      <a:cubicBezTo>
                        <a:pt x="0" y="82"/>
                        <a:pt x="0" y="82"/>
                        <a:pt x="0" y="82"/>
                      </a:cubicBezTo>
                      <a:cubicBezTo>
                        <a:pt x="0" y="99"/>
                        <a:pt x="0" y="99"/>
                        <a:pt x="0" y="99"/>
                      </a:cubicBezTo>
                      <a:cubicBezTo>
                        <a:pt x="349" y="99"/>
                        <a:pt x="349" y="99"/>
                        <a:pt x="349" y="99"/>
                      </a:cubicBezTo>
                      <a:cubicBezTo>
                        <a:pt x="377" y="99"/>
                        <a:pt x="399" y="77"/>
                        <a:pt x="399" y="49"/>
                      </a:cubicBezTo>
                      <a:cubicBezTo>
                        <a:pt x="399" y="22"/>
                        <a:pt x="377" y="0"/>
                        <a:pt x="349"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27"/>
                <p:cNvSpPr>
                  <a:spLocks/>
                </p:cNvSpPr>
                <p:nvPr/>
              </p:nvSpPr>
              <p:spPr bwMode="auto">
                <a:xfrm>
                  <a:off x="6628716" y="1143000"/>
                  <a:ext cx="2439085" cy="679546"/>
                </a:xfrm>
                <a:custGeom>
                  <a:avLst/>
                  <a:gdLst>
                    <a:gd name="T0" fmla="*/ 0 w 419"/>
                    <a:gd name="T1" fmla="*/ 117 h 117"/>
                    <a:gd name="T2" fmla="*/ 361 w 419"/>
                    <a:gd name="T3" fmla="*/ 117 h 117"/>
                    <a:gd name="T4" fmla="*/ 419 w 419"/>
                    <a:gd name="T5" fmla="*/ 58 h 117"/>
                    <a:gd name="T6" fmla="*/ 419 w 419"/>
                    <a:gd name="T7" fmla="*/ 58 h 117"/>
                    <a:gd name="T8" fmla="*/ 361 w 419"/>
                    <a:gd name="T9" fmla="*/ 0 h 117"/>
                    <a:gd name="T10" fmla="*/ 71 w 419"/>
                    <a:gd name="T11" fmla="*/ 0 h 117"/>
                    <a:gd name="T12" fmla="*/ 0 w 419"/>
                    <a:gd name="T13" fmla="*/ 72 h 117"/>
                    <a:gd name="T14" fmla="*/ 0 w 419"/>
                    <a:gd name="T15" fmla="*/ 11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117">
                      <a:moveTo>
                        <a:pt x="0" y="117"/>
                      </a:moveTo>
                      <a:cubicBezTo>
                        <a:pt x="361" y="117"/>
                        <a:pt x="361" y="117"/>
                        <a:pt x="361" y="117"/>
                      </a:cubicBezTo>
                      <a:cubicBezTo>
                        <a:pt x="393" y="117"/>
                        <a:pt x="419" y="91"/>
                        <a:pt x="419" y="58"/>
                      </a:cubicBezTo>
                      <a:cubicBezTo>
                        <a:pt x="419" y="58"/>
                        <a:pt x="419" y="58"/>
                        <a:pt x="419" y="58"/>
                      </a:cubicBezTo>
                      <a:cubicBezTo>
                        <a:pt x="419" y="26"/>
                        <a:pt x="393" y="0"/>
                        <a:pt x="361" y="0"/>
                      </a:cubicBezTo>
                      <a:cubicBezTo>
                        <a:pt x="71" y="0"/>
                        <a:pt x="71" y="0"/>
                        <a:pt x="71" y="0"/>
                      </a:cubicBezTo>
                      <a:cubicBezTo>
                        <a:pt x="32" y="0"/>
                        <a:pt x="0" y="32"/>
                        <a:pt x="0" y="72"/>
                      </a:cubicBezTo>
                      <a:lnTo>
                        <a:pt x="0" y="117"/>
                      </a:lnTo>
                      <a:close/>
                    </a:path>
                  </a:pathLst>
                </a:custGeom>
                <a:noFill/>
                <a:ln w="301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TextBox 45"/>
                <p:cNvSpPr txBox="1"/>
                <p:nvPr/>
              </p:nvSpPr>
              <p:spPr>
                <a:xfrm>
                  <a:off x="6992895" y="1274725"/>
                  <a:ext cx="1710725" cy="461665"/>
                </a:xfrm>
                <a:prstGeom prst="rect">
                  <a:avLst/>
                </a:prstGeom>
                <a:noFill/>
              </p:spPr>
              <p:txBody>
                <a:bodyPr wrap="none" rtlCol="0">
                  <a:spAutoFit/>
                </a:bodyPr>
                <a:lstStyle/>
                <a:p>
                  <a:r>
                    <a:rPr lang="en-US" sz="2400">
                      <a:solidFill>
                        <a:schemeClr val="bg1"/>
                      </a:solidFill>
                      <a:latin typeface="#9Slide02 Noi dung dai" panose="02000000000000000000" pitchFamily="2" charset="0"/>
                      <a:ea typeface="#9Slide02 Noi dung dai" panose="02000000000000000000" pitchFamily="2" charset="0"/>
                    </a:rPr>
                    <a:t>CHƯƠNG 1</a:t>
                  </a:r>
                </a:p>
              </p:txBody>
            </p:sp>
          </p:grpSp>
        </p:grpSp>
        <p:sp>
          <p:nvSpPr>
            <p:cNvPr id="53" name="TextBox 52"/>
            <p:cNvSpPr txBox="1"/>
            <p:nvPr/>
          </p:nvSpPr>
          <p:spPr>
            <a:xfrm>
              <a:off x="6617473" y="1908735"/>
              <a:ext cx="4572000" cy="707886"/>
            </a:xfrm>
            <a:prstGeom prst="rect">
              <a:avLst/>
            </a:prstGeom>
            <a:noFill/>
          </p:spPr>
          <p:txBody>
            <a:bodyPr wrap="none" rtlCol="0">
              <a:spAutoFit/>
            </a:bodyPr>
            <a:lstStyle/>
            <a:p>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Cơ sở lý luận về chất lượng và đội ngũ nhân</a:t>
              </a:r>
            </a:p>
            <a:p>
              <a:pPr algn="just"/>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viên tại khách sạn</a:t>
              </a:r>
            </a:p>
          </p:txBody>
        </p:sp>
      </p:grpSp>
      <p:grpSp>
        <p:nvGrpSpPr>
          <p:cNvPr id="12" name="Group 11"/>
          <p:cNvGrpSpPr/>
          <p:nvPr/>
        </p:nvGrpSpPr>
        <p:grpSpPr>
          <a:xfrm>
            <a:off x="1293901" y="1840748"/>
            <a:ext cx="4991401" cy="2286421"/>
            <a:chOff x="1293901" y="1840748"/>
            <a:chExt cx="4991401" cy="2286421"/>
          </a:xfrm>
        </p:grpSpPr>
        <p:sp>
          <p:nvSpPr>
            <p:cNvPr id="14" name="Oval 8"/>
            <p:cNvSpPr>
              <a:spLocks noChangeArrowheads="1"/>
            </p:cNvSpPr>
            <p:nvPr/>
          </p:nvSpPr>
          <p:spPr bwMode="auto">
            <a:xfrm>
              <a:off x="6063843" y="1840748"/>
              <a:ext cx="64315" cy="63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9"/>
            <p:cNvSpPr>
              <a:spLocks noChangeArrowheads="1"/>
            </p:cNvSpPr>
            <p:nvPr/>
          </p:nvSpPr>
          <p:spPr bwMode="auto">
            <a:xfrm>
              <a:off x="6063843" y="2009421"/>
              <a:ext cx="64315" cy="63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0"/>
            <p:cNvSpPr>
              <a:spLocks noChangeArrowheads="1"/>
            </p:cNvSpPr>
            <p:nvPr/>
          </p:nvSpPr>
          <p:spPr bwMode="auto">
            <a:xfrm>
              <a:off x="6063843" y="2176880"/>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1"/>
            <p:cNvSpPr>
              <a:spLocks noChangeArrowheads="1"/>
            </p:cNvSpPr>
            <p:nvPr/>
          </p:nvSpPr>
          <p:spPr bwMode="auto">
            <a:xfrm>
              <a:off x="6063843" y="2345553"/>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2"/>
            <p:cNvSpPr>
              <a:spLocks noChangeArrowheads="1"/>
            </p:cNvSpPr>
            <p:nvPr/>
          </p:nvSpPr>
          <p:spPr bwMode="auto">
            <a:xfrm>
              <a:off x="6063843" y="2514226"/>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3"/>
            <p:cNvSpPr>
              <a:spLocks noChangeArrowheads="1"/>
            </p:cNvSpPr>
            <p:nvPr/>
          </p:nvSpPr>
          <p:spPr bwMode="auto">
            <a:xfrm>
              <a:off x="6063843" y="2682899"/>
              <a:ext cx="64315" cy="63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p:nvSpPr>
          <p:spPr bwMode="auto">
            <a:xfrm>
              <a:off x="3182448" y="2729011"/>
              <a:ext cx="2322591" cy="581255"/>
            </a:xfrm>
            <a:custGeom>
              <a:avLst/>
              <a:gdLst>
                <a:gd name="T0" fmla="*/ 50 w 399"/>
                <a:gd name="T1" fmla="*/ 0 h 100"/>
                <a:gd name="T2" fmla="*/ 336 w 399"/>
                <a:gd name="T3" fmla="*/ 0 h 100"/>
                <a:gd name="T4" fmla="*/ 399 w 399"/>
                <a:gd name="T5" fmla="*/ 64 h 100"/>
                <a:gd name="T6" fmla="*/ 399 w 399"/>
                <a:gd name="T7" fmla="*/ 83 h 100"/>
                <a:gd name="T8" fmla="*/ 399 w 399"/>
                <a:gd name="T9" fmla="*/ 100 h 100"/>
                <a:gd name="T10" fmla="*/ 50 w 399"/>
                <a:gd name="T11" fmla="*/ 100 h 100"/>
                <a:gd name="T12" fmla="*/ 0 w 399"/>
                <a:gd name="T13" fmla="*/ 50 h 100"/>
                <a:gd name="T14" fmla="*/ 50 w 399"/>
                <a:gd name="T15" fmla="*/ 0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100">
                  <a:moveTo>
                    <a:pt x="50" y="0"/>
                  </a:moveTo>
                  <a:cubicBezTo>
                    <a:pt x="336" y="0"/>
                    <a:pt x="336" y="0"/>
                    <a:pt x="336" y="0"/>
                  </a:cubicBezTo>
                  <a:cubicBezTo>
                    <a:pt x="371" y="0"/>
                    <a:pt x="399" y="29"/>
                    <a:pt x="399" y="64"/>
                  </a:cubicBezTo>
                  <a:cubicBezTo>
                    <a:pt x="399" y="83"/>
                    <a:pt x="399" y="83"/>
                    <a:pt x="399" y="83"/>
                  </a:cubicBezTo>
                  <a:cubicBezTo>
                    <a:pt x="399" y="100"/>
                    <a:pt x="399" y="100"/>
                    <a:pt x="399" y="100"/>
                  </a:cubicBezTo>
                  <a:cubicBezTo>
                    <a:pt x="50" y="100"/>
                    <a:pt x="50" y="100"/>
                    <a:pt x="50" y="100"/>
                  </a:cubicBezTo>
                  <a:cubicBezTo>
                    <a:pt x="22" y="100"/>
                    <a:pt x="0" y="77"/>
                    <a:pt x="0" y="50"/>
                  </a:cubicBezTo>
                  <a:cubicBezTo>
                    <a:pt x="0" y="23"/>
                    <a:pt x="22" y="0"/>
                    <a:pt x="50" y="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p:nvSpPr>
          <p:spPr bwMode="auto">
            <a:xfrm>
              <a:off x="3124201" y="2682899"/>
              <a:ext cx="2433018" cy="679546"/>
            </a:xfrm>
            <a:custGeom>
              <a:avLst/>
              <a:gdLst>
                <a:gd name="T0" fmla="*/ 418 w 418"/>
                <a:gd name="T1" fmla="*/ 117 h 117"/>
                <a:gd name="T2" fmla="*/ 58 w 418"/>
                <a:gd name="T3" fmla="*/ 117 h 117"/>
                <a:gd name="T4" fmla="*/ 0 w 418"/>
                <a:gd name="T5" fmla="*/ 59 h 117"/>
                <a:gd name="T6" fmla="*/ 0 w 418"/>
                <a:gd name="T7" fmla="*/ 59 h 117"/>
                <a:gd name="T8" fmla="*/ 58 w 418"/>
                <a:gd name="T9" fmla="*/ 0 h 117"/>
                <a:gd name="T10" fmla="*/ 347 w 418"/>
                <a:gd name="T11" fmla="*/ 0 h 117"/>
                <a:gd name="T12" fmla="*/ 418 w 418"/>
                <a:gd name="T13" fmla="*/ 72 h 117"/>
                <a:gd name="T14" fmla="*/ 418 w 418"/>
                <a:gd name="T15" fmla="*/ 117 h 1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8" h="117">
                  <a:moveTo>
                    <a:pt x="418" y="117"/>
                  </a:moveTo>
                  <a:cubicBezTo>
                    <a:pt x="58" y="117"/>
                    <a:pt x="58" y="117"/>
                    <a:pt x="58" y="117"/>
                  </a:cubicBezTo>
                  <a:cubicBezTo>
                    <a:pt x="26" y="117"/>
                    <a:pt x="0" y="91"/>
                    <a:pt x="0" y="59"/>
                  </a:cubicBezTo>
                  <a:cubicBezTo>
                    <a:pt x="0" y="59"/>
                    <a:pt x="0" y="59"/>
                    <a:pt x="0" y="59"/>
                  </a:cubicBezTo>
                  <a:cubicBezTo>
                    <a:pt x="0" y="26"/>
                    <a:pt x="26" y="0"/>
                    <a:pt x="58" y="0"/>
                  </a:cubicBezTo>
                  <a:cubicBezTo>
                    <a:pt x="347" y="0"/>
                    <a:pt x="347" y="0"/>
                    <a:pt x="347" y="0"/>
                  </a:cubicBezTo>
                  <a:cubicBezTo>
                    <a:pt x="387" y="0"/>
                    <a:pt x="418" y="32"/>
                    <a:pt x="418" y="72"/>
                  </a:cubicBezTo>
                  <a:lnTo>
                    <a:pt x="418" y="117"/>
                  </a:lnTo>
                  <a:close/>
                </a:path>
              </a:pathLst>
            </a:custGeom>
            <a:noFill/>
            <a:ln w="30163"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49" name="Group 48"/>
            <p:cNvGrpSpPr/>
            <p:nvPr/>
          </p:nvGrpSpPr>
          <p:grpSpPr>
            <a:xfrm>
              <a:off x="5906699" y="2912245"/>
              <a:ext cx="378603" cy="325212"/>
              <a:chOff x="3380245" y="2856426"/>
              <a:chExt cx="378603" cy="325212"/>
            </a:xfrm>
          </p:grpSpPr>
          <p:sp>
            <p:nvSpPr>
              <p:cNvPr id="39" name="Oval 33"/>
              <p:cNvSpPr>
                <a:spLocks noChangeArrowheads="1"/>
              </p:cNvSpPr>
              <p:nvPr/>
            </p:nvSpPr>
            <p:spPr bwMode="auto">
              <a:xfrm>
                <a:off x="3380245" y="2856426"/>
                <a:ext cx="243909" cy="237841"/>
              </a:xfrm>
              <a:prstGeom prst="ellipse">
                <a:avLst/>
              </a:prstGeom>
              <a:noFill/>
              <a:ln w="30163"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Oval 34"/>
              <p:cNvSpPr>
                <a:spLocks noChangeArrowheads="1"/>
              </p:cNvSpPr>
              <p:nvPr/>
            </p:nvSpPr>
            <p:spPr bwMode="auto">
              <a:xfrm>
                <a:off x="3420289" y="2891617"/>
                <a:ext cx="163819" cy="162606"/>
              </a:xfrm>
              <a:prstGeom prst="ellipse">
                <a:avLst/>
              </a:prstGeom>
              <a:noFill/>
              <a:ln w="23813"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35"/>
              <p:cNvSpPr>
                <a:spLocks/>
              </p:cNvSpPr>
              <p:nvPr/>
            </p:nvSpPr>
            <p:spPr bwMode="auto">
              <a:xfrm>
                <a:off x="3584108" y="3025099"/>
                <a:ext cx="174740" cy="156539"/>
              </a:xfrm>
              <a:custGeom>
                <a:avLst/>
                <a:gdLst>
                  <a:gd name="T0" fmla="*/ 6 w 30"/>
                  <a:gd name="T1" fmla="*/ 0 h 27"/>
                  <a:gd name="T2" fmla="*/ 28 w 30"/>
                  <a:gd name="T3" fmla="*/ 18 h 27"/>
                  <a:gd name="T4" fmla="*/ 28 w 30"/>
                  <a:gd name="T5" fmla="*/ 25 h 27"/>
                  <a:gd name="T6" fmla="*/ 28 w 30"/>
                  <a:gd name="T7" fmla="*/ 25 h 27"/>
                  <a:gd name="T8" fmla="*/ 22 w 30"/>
                  <a:gd name="T9" fmla="*/ 25 h 27"/>
                  <a:gd name="T10" fmla="*/ 0 w 30"/>
                  <a:gd name="T11" fmla="*/ 7 h 27"/>
                </a:gdLst>
                <a:ahLst/>
                <a:cxnLst>
                  <a:cxn ang="0">
                    <a:pos x="T0" y="T1"/>
                  </a:cxn>
                  <a:cxn ang="0">
                    <a:pos x="T2" y="T3"/>
                  </a:cxn>
                  <a:cxn ang="0">
                    <a:pos x="T4" y="T5"/>
                  </a:cxn>
                  <a:cxn ang="0">
                    <a:pos x="T6" y="T7"/>
                  </a:cxn>
                  <a:cxn ang="0">
                    <a:pos x="T8" y="T9"/>
                  </a:cxn>
                  <a:cxn ang="0">
                    <a:pos x="T10" y="T11"/>
                  </a:cxn>
                </a:cxnLst>
                <a:rect l="0" t="0" r="r" b="b"/>
                <a:pathLst>
                  <a:path w="30" h="27">
                    <a:moveTo>
                      <a:pt x="6" y="0"/>
                    </a:moveTo>
                    <a:cubicBezTo>
                      <a:pt x="28" y="18"/>
                      <a:pt x="28" y="18"/>
                      <a:pt x="28" y="18"/>
                    </a:cubicBezTo>
                    <a:cubicBezTo>
                      <a:pt x="30" y="20"/>
                      <a:pt x="30" y="23"/>
                      <a:pt x="28" y="25"/>
                    </a:cubicBezTo>
                    <a:cubicBezTo>
                      <a:pt x="28" y="25"/>
                      <a:pt x="28" y="25"/>
                      <a:pt x="28" y="25"/>
                    </a:cubicBezTo>
                    <a:cubicBezTo>
                      <a:pt x="27" y="27"/>
                      <a:pt x="24" y="27"/>
                      <a:pt x="22" y="25"/>
                    </a:cubicBezTo>
                    <a:cubicBezTo>
                      <a:pt x="0" y="7"/>
                      <a:pt x="0" y="7"/>
                      <a:pt x="0" y="7"/>
                    </a:cubicBezTo>
                  </a:path>
                </a:pathLst>
              </a:custGeom>
              <a:noFill/>
              <a:ln w="30163"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1" name="TextBox 50"/>
            <p:cNvSpPr txBox="1"/>
            <p:nvPr/>
          </p:nvSpPr>
          <p:spPr>
            <a:xfrm>
              <a:off x="3456513" y="2823390"/>
              <a:ext cx="1710725" cy="461665"/>
            </a:xfrm>
            <a:prstGeom prst="rect">
              <a:avLst/>
            </a:prstGeom>
            <a:noFill/>
          </p:spPr>
          <p:txBody>
            <a:bodyPr wrap="none" rtlCol="0">
              <a:spAutoFit/>
            </a:bodyPr>
            <a:lstStyle/>
            <a:p>
              <a:r>
                <a:rPr lang="en-US" sz="2400">
                  <a:solidFill>
                    <a:schemeClr val="bg1"/>
                  </a:solidFill>
                  <a:latin typeface="#9Slide02 Noi dung dai" panose="02000000000000000000" pitchFamily="2" charset="0"/>
                  <a:ea typeface="#9Slide02 Noi dung dai" panose="02000000000000000000" pitchFamily="2" charset="0"/>
                </a:rPr>
                <a:t>CHƯƠNG 2</a:t>
              </a:r>
            </a:p>
          </p:txBody>
        </p:sp>
        <p:sp>
          <p:nvSpPr>
            <p:cNvPr id="54" name="TextBox 53"/>
            <p:cNvSpPr txBox="1"/>
            <p:nvPr/>
          </p:nvSpPr>
          <p:spPr>
            <a:xfrm>
              <a:off x="1293901" y="3419283"/>
              <a:ext cx="4325223" cy="707886"/>
            </a:xfrm>
            <a:prstGeom prst="rect">
              <a:avLst/>
            </a:prstGeom>
            <a:noFill/>
          </p:spPr>
          <p:txBody>
            <a:bodyPr wrap="none" rtlCol="0">
              <a:spAutoFit/>
            </a:bodyPr>
            <a:lstStyle/>
            <a:p>
              <a:pPr algn="dist"/>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Thực trạng chất lượng đội ngũ nhân viên </a:t>
              </a:r>
            </a:p>
            <a:p>
              <a:pPr algn="just"/>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trong khách sạn Sanouva Đà Nẵng Hotel</a:t>
              </a:r>
            </a:p>
          </p:txBody>
        </p:sp>
      </p:grpSp>
      <p:grpSp>
        <p:nvGrpSpPr>
          <p:cNvPr id="26" name="Group 25"/>
          <p:cNvGrpSpPr/>
          <p:nvPr/>
        </p:nvGrpSpPr>
        <p:grpSpPr>
          <a:xfrm>
            <a:off x="5964944" y="3298130"/>
            <a:ext cx="5235772" cy="2551777"/>
            <a:chOff x="5964944" y="3298130"/>
            <a:chExt cx="5235772" cy="2551777"/>
          </a:xfrm>
        </p:grpSpPr>
        <p:sp>
          <p:nvSpPr>
            <p:cNvPr id="20" name="Oval 14"/>
            <p:cNvSpPr>
              <a:spLocks noChangeArrowheads="1"/>
            </p:cNvSpPr>
            <p:nvPr/>
          </p:nvSpPr>
          <p:spPr bwMode="auto">
            <a:xfrm>
              <a:off x="6063843" y="3298130"/>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5"/>
            <p:cNvSpPr>
              <a:spLocks noChangeArrowheads="1"/>
            </p:cNvSpPr>
            <p:nvPr/>
          </p:nvSpPr>
          <p:spPr bwMode="auto">
            <a:xfrm>
              <a:off x="6063843" y="3466803"/>
              <a:ext cx="64315" cy="63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16"/>
            <p:cNvSpPr>
              <a:spLocks noChangeArrowheads="1"/>
            </p:cNvSpPr>
            <p:nvPr/>
          </p:nvSpPr>
          <p:spPr bwMode="auto">
            <a:xfrm>
              <a:off x="6063843" y="3635476"/>
              <a:ext cx="64315" cy="63101"/>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17"/>
            <p:cNvSpPr>
              <a:spLocks noChangeArrowheads="1"/>
            </p:cNvSpPr>
            <p:nvPr/>
          </p:nvSpPr>
          <p:spPr bwMode="auto">
            <a:xfrm>
              <a:off x="6063843" y="3802935"/>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Oval 18"/>
            <p:cNvSpPr>
              <a:spLocks noChangeArrowheads="1"/>
            </p:cNvSpPr>
            <p:nvPr/>
          </p:nvSpPr>
          <p:spPr bwMode="auto">
            <a:xfrm>
              <a:off x="6063843" y="3971609"/>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Oval 19"/>
            <p:cNvSpPr>
              <a:spLocks noChangeArrowheads="1"/>
            </p:cNvSpPr>
            <p:nvPr/>
          </p:nvSpPr>
          <p:spPr bwMode="auto">
            <a:xfrm>
              <a:off x="6063843" y="4140281"/>
              <a:ext cx="64315" cy="6431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6686963" y="4123293"/>
              <a:ext cx="2322591" cy="573974"/>
            </a:xfrm>
            <a:custGeom>
              <a:avLst/>
              <a:gdLst>
                <a:gd name="T0" fmla="*/ 349 w 399"/>
                <a:gd name="T1" fmla="*/ 0 h 99"/>
                <a:gd name="T2" fmla="*/ 63 w 399"/>
                <a:gd name="T3" fmla="*/ 0 h 99"/>
                <a:gd name="T4" fmla="*/ 0 w 399"/>
                <a:gd name="T5" fmla="*/ 63 h 99"/>
                <a:gd name="T6" fmla="*/ 0 w 399"/>
                <a:gd name="T7" fmla="*/ 82 h 99"/>
                <a:gd name="T8" fmla="*/ 0 w 399"/>
                <a:gd name="T9" fmla="*/ 99 h 99"/>
                <a:gd name="T10" fmla="*/ 349 w 399"/>
                <a:gd name="T11" fmla="*/ 99 h 99"/>
                <a:gd name="T12" fmla="*/ 399 w 399"/>
                <a:gd name="T13" fmla="*/ 50 h 99"/>
                <a:gd name="T14" fmla="*/ 349 w 399"/>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9" h="99">
                  <a:moveTo>
                    <a:pt x="349" y="0"/>
                  </a:moveTo>
                  <a:cubicBezTo>
                    <a:pt x="63" y="0"/>
                    <a:pt x="63" y="0"/>
                    <a:pt x="63" y="0"/>
                  </a:cubicBezTo>
                  <a:cubicBezTo>
                    <a:pt x="28" y="0"/>
                    <a:pt x="0" y="28"/>
                    <a:pt x="0" y="63"/>
                  </a:cubicBezTo>
                  <a:cubicBezTo>
                    <a:pt x="0" y="82"/>
                    <a:pt x="0" y="82"/>
                    <a:pt x="0" y="82"/>
                  </a:cubicBezTo>
                  <a:cubicBezTo>
                    <a:pt x="0" y="99"/>
                    <a:pt x="0" y="99"/>
                    <a:pt x="0" y="99"/>
                  </a:cubicBezTo>
                  <a:cubicBezTo>
                    <a:pt x="349" y="99"/>
                    <a:pt x="349" y="99"/>
                    <a:pt x="349" y="99"/>
                  </a:cubicBezTo>
                  <a:cubicBezTo>
                    <a:pt x="377" y="99"/>
                    <a:pt x="399" y="77"/>
                    <a:pt x="399" y="50"/>
                  </a:cubicBezTo>
                  <a:cubicBezTo>
                    <a:pt x="399" y="22"/>
                    <a:pt x="377" y="0"/>
                    <a:pt x="349" y="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p:nvSpPr>
          <p:spPr bwMode="auto">
            <a:xfrm>
              <a:off x="6628716" y="4075967"/>
              <a:ext cx="2439085" cy="673479"/>
            </a:xfrm>
            <a:custGeom>
              <a:avLst/>
              <a:gdLst>
                <a:gd name="T0" fmla="*/ 0 w 419"/>
                <a:gd name="T1" fmla="*/ 116 h 116"/>
                <a:gd name="T2" fmla="*/ 361 w 419"/>
                <a:gd name="T3" fmla="*/ 116 h 116"/>
                <a:gd name="T4" fmla="*/ 419 w 419"/>
                <a:gd name="T5" fmla="*/ 58 h 116"/>
                <a:gd name="T6" fmla="*/ 419 w 419"/>
                <a:gd name="T7" fmla="*/ 58 h 116"/>
                <a:gd name="T8" fmla="*/ 361 w 419"/>
                <a:gd name="T9" fmla="*/ 0 h 116"/>
                <a:gd name="T10" fmla="*/ 71 w 419"/>
                <a:gd name="T11" fmla="*/ 0 h 116"/>
                <a:gd name="T12" fmla="*/ 0 w 419"/>
                <a:gd name="T13" fmla="*/ 71 h 116"/>
                <a:gd name="T14" fmla="*/ 0 w 419"/>
                <a:gd name="T15" fmla="*/ 116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9" h="116">
                  <a:moveTo>
                    <a:pt x="0" y="116"/>
                  </a:moveTo>
                  <a:cubicBezTo>
                    <a:pt x="361" y="116"/>
                    <a:pt x="361" y="116"/>
                    <a:pt x="361" y="116"/>
                  </a:cubicBezTo>
                  <a:cubicBezTo>
                    <a:pt x="393" y="116"/>
                    <a:pt x="419" y="90"/>
                    <a:pt x="419" y="58"/>
                  </a:cubicBezTo>
                  <a:cubicBezTo>
                    <a:pt x="419" y="58"/>
                    <a:pt x="419" y="58"/>
                    <a:pt x="419" y="58"/>
                  </a:cubicBezTo>
                  <a:cubicBezTo>
                    <a:pt x="419" y="26"/>
                    <a:pt x="393" y="0"/>
                    <a:pt x="361" y="0"/>
                  </a:cubicBezTo>
                  <a:cubicBezTo>
                    <a:pt x="71" y="0"/>
                    <a:pt x="71" y="0"/>
                    <a:pt x="71" y="0"/>
                  </a:cubicBezTo>
                  <a:cubicBezTo>
                    <a:pt x="32" y="0"/>
                    <a:pt x="0" y="31"/>
                    <a:pt x="0" y="71"/>
                  </a:cubicBezTo>
                  <a:lnTo>
                    <a:pt x="0" y="116"/>
                  </a:lnTo>
                  <a:close/>
                </a:path>
              </a:pathLst>
            </a:custGeom>
            <a:noFill/>
            <a:ln w="3016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50" name="Group 49"/>
            <p:cNvGrpSpPr/>
            <p:nvPr/>
          </p:nvGrpSpPr>
          <p:grpSpPr>
            <a:xfrm>
              <a:off x="5964944" y="4315989"/>
              <a:ext cx="262112" cy="417436"/>
              <a:chOff x="8380974" y="4198528"/>
              <a:chExt cx="262112" cy="417436"/>
            </a:xfrm>
          </p:grpSpPr>
          <p:sp>
            <p:nvSpPr>
              <p:cNvPr id="42" name="Rectangle 36"/>
              <p:cNvSpPr>
                <a:spLocks noChangeArrowheads="1"/>
              </p:cNvSpPr>
              <p:nvPr/>
            </p:nvSpPr>
            <p:spPr bwMode="auto">
              <a:xfrm>
                <a:off x="8380974" y="4361134"/>
                <a:ext cx="70382" cy="254830"/>
              </a:xfrm>
              <a:prstGeom prst="rect">
                <a:avLst/>
              </a:prstGeom>
              <a:noFill/>
              <a:ln w="30163"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7"/>
              <p:cNvSpPr>
                <a:spLocks noChangeArrowheads="1"/>
              </p:cNvSpPr>
              <p:nvPr/>
            </p:nvSpPr>
            <p:spPr bwMode="auto">
              <a:xfrm>
                <a:off x="8480479" y="4279831"/>
                <a:ext cx="69168" cy="336133"/>
              </a:xfrm>
              <a:prstGeom prst="rect">
                <a:avLst/>
              </a:prstGeom>
              <a:noFill/>
              <a:ln w="30163"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p:nvSpPr>
            <p:spPr bwMode="auto">
              <a:xfrm>
                <a:off x="8578771" y="4198528"/>
                <a:ext cx="64315" cy="417435"/>
              </a:xfrm>
              <a:prstGeom prst="rect">
                <a:avLst/>
              </a:prstGeom>
              <a:noFill/>
              <a:ln w="30163"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2" name="TextBox 51"/>
            <p:cNvSpPr txBox="1"/>
            <p:nvPr/>
          </p:nvSpPr>
          <p:spPr>
            <a:xfrm>
              <a:off x="6963540" y="4198528"/>
              <a:ext cx="1710725" cy="461665"/>
            </a:xfrm>
            <a:prstGeom prst="rect">
              <a:avLst/>
            </a:prstGeom>
            <a:noFill/>
          </p:spPr>
          <p:txBody>
            <a:bodyPr wrap="none" rtlCol="0">
              <a:spAutoFit/>
            </a:bodyPr>
            <a:lstStyle/>
            <a:p>
              <a:r>
                <a:rPr lang="en-US" sz="2400">
                  <a:solidFill>
                    <a:schemeClr val="bg1"/>
                  </a:solidFill>
                  <a:latin typeface="#9Slide02 Noi dung dai" panose="02000000000000000000" pitchFamily="2" charset="0"/>
                  <a:ea typeface="#9Slide02 Noi dung dai" panose="02000000000000000000" pitchFamily="2" charset="0"/>
                </a:rPr>
                <a:t>CHƯƠNG 3</a:t>
              </a:r>
            </a:p>
          </p:txBody>
        </p:sp>
        <p:sp>
          <p:nvSpPr>
            <p:cNvPr id="55" name="TextBox 54"/>
            <p:cNvSpPr txBox="1"/>
            <p:nvPr/>
          </p:nvSpPr>
          <p:spPr>
            <a:xfrm>
              <a:off x="6628716" y="4834244"/>
              <a:ext cx="4572000" cy="1015663"/>
            </a:xfrm>
            <a:prstGeom prst="rect">
              <a:avLst/>
            </a:prstGeom>
            <a:noFill/>
          </p:spPr>
          <p:txBody>
            <a:bodyPr wrap="square" rtlCol="0">
              <a:spAutoFit/>
            </a:bodyPr>
            <a:lstStyle/>
            <a:p>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Đề xuất một số giải pháp và kiến nghị nhằm</a:t>
              </a:r>
            </a:p>
            <a:p>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nâng cao chất lượng đội ngũ nhân viên tại </a:t>
              </a:r>
            </a:p>
            <a:p>
              <a:r>
                <a:rPr lang="en-US" sz="2000">
                  <a:solidFill>
                    <a:schemeClr val="tx1">
                      <a:lumMod val="50000"/>
                      <a:lumOff val="50000"/>
                    </a:schemeClr>
                  </a:solidFill>
                  <a:latin typeface="#9Slide02 Noi dung rat dai" panose="02000000000000000000" pitchFamily="2" charset="0"/>
                  <a:ea typeface="#9Slide02 Noi dung rat dai" panose="02000000000000000000" pitchFamily="2" charset="0"/>
                </a:rPr>
                <a:t>khách sạn Sanouva Đà Nẵng Hotel</a:t>
              </a:r>
            </a:p>
          </p:txBody>
        </p:sp>
      </p:grpSp>
      <p:grpSp>
        <p:nvGrpSpPr>
          <p:cNvPr id="2" name="Group 1"/>
          <p:cNvGrpSpPr/>
          <p:nvPr/>
        </p:nvGrpSpPr>
        <p:grpSpPr>
          <a:xfrm>
            <a:off x="-201752" y="204629"/>
            <a:ext cx="4881685" cy="523220"/>
            <a:chOff x="-201752" y="204629"/>
            <a:chExt cx="4881685" cy="523220"/>
          </a:xfrm>
        </p:grpSpPr>
        <p:sp>
          <p:nvSpPr>
            <p:cNvPr id="8" name="TextBox 7"/>
            <p:cNvSpPr txBox="1"/>
            <p:nvPr/>
          </p:nvSpPr>
          <p:spPr>
            <a:xfrm>
              <a:off x="441272" y="204629"/>
              <a:ext cx="4238661" cy="523220"/>
            </a:xfrm>
            <a:prstGeom prst="rect">
              <a:avLst/>
            </a:prstGeom>
            <a:noFill/>
          </p:spPr>
          <p:txBody>
            <a:bodyPr wrap="none" rtlCol="0">
              <a:spAutoFit/>
            </a:bodyPr>
            <a:lstStyle/>
            <a:p>
              <a:pPr algn="just"/>
              <a:r>
                <a:rPr lang="en-US" sz="2800">
                  <a:solidFill>
                    <a:schemeClr val="tx1">
                      <a:lumMod val="65000"/>
                      <a:lumOff val="35000"/>
                    </a:schemeClr>
                  </a:solidFill>
                  <a:latin typeface="#9Slide01 Tieu de ngan" panose="00000800000000000000" pitchFamily="2" charset="0"/>
                </a:rPr>
                <a:t>KẾT CẤU KHÓA LUẬN</a:t>
              </a:r>
            </a:p>
          </p:txBody>
        </p:sp>
        <p:sp>
          <p:nvSpPr>
            <p:cNvPr id="47" name="Right Triangle 46"/>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TextBox 55"/>
          <p:cNvSpPr txBox="1"/>
          <p:nvPr/>
        </p:nvSpPr>
        <p:spPr>
          <a:xfrm>
            <a:off x="13563600" y="3724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grpSp>
        <p:nvGrpSpPr>
          <p:cNvPr id="57" name="Group 56"/>
          <p:cNvGrpSpPr/>
          <p:nvPr/>
        </p:nvGrpSpPr>
        <p:grpSpPr>
          <a:xfrm>
            <a:off x="-201752" y="-1230432"/>
            <a:ext cx="11685971" cy="492443"/>
            <a:chOff x="-201752" y="217202"/>
            <a:chExt cx="11685971" cy="492443"/>
          </a:xfrm>
        </p:grpSpPr>
        <p:sp>
          <p:nvSpPr>
            <p:cNvPr id="58" name="TextBox 57"/>
            <p:cNvSpPr txBox="1"/>
            <p:nvPr/>
          </p:nvSpPr>
          <p:spPr>
            <a:xfrm>
              <a:off x="285319" y="217202"/>
              <a:ext cx="11198900"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VAI TRÒ CỦA CHẤT LƯỢNG NGUỒN NHÂN LỰC TẠI KHÁCH SẠN</a:t>
              </a:r>
            </a:p>
          </p:txBody>
        </p:sp>
        <p:sp>
          <p:nvSpPr>
            <p:cNvPr id="60" name="Right Triangle 5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2903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1000" fill="hold"/>
                                        <p:tgtEl>
                                          <p:spTgt spid="12"/>
                                        </p:tgtEl>
                                        <p:attrNameLst>
                                          <p:attrName>ppt_x</p:attrName>
                                        </p:attrNameLst>
                                      </p:cBhvr>
                                      <p:tavLst>
                                        <p:tav tm="0">
                                          <p:val>
                                            <p:strVal val="#ppt_x"/>
                                          </p:val>
                                        </p:tav>
                                        <p:tav tm="100000">
                                          <p:val>
                                            <p:strVal val="#ppt_x"/>
                                          </p:val>
                                        </p:tav>
                                      </p:tavLst>
                                    </p:anim>
                                    <p:anim calcmode="lin" valueType="num">
                                      <p:cBhvr additive="base">
                                        <p:cTn id="14"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1000" fill="hold"/>
                                        <p:tgtEl>
                                          <p:spTgt spid="26"/>
                                        </p:tgtEl>
                                        <p:attrNameLst>
                                          <p:attrName>ppt_x</p:attrName>
                                        </p:attrNameLst>
                                      </p:cBhvr>
                                      <p:tavLst>
                                        <p:tav tm="0">
                                          <p:val>
                                            <p:strVal val="#ppt_x"/>
                                          </p:val>
                                        </p:tav>
                                        <p:tav tm="100000">
                                          <p:val>
                                            <p:strVal val="#ppt_x"/>
                                          </p:val>
                                        </p:tav>
                                      </p:tavLst>
                                    </p:anim>
                                    <p:anim calcmode="lin" valueType="num">
                                      <p:cBhvr additive="base">
                                        <p:cTn id="20" dur="10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pic>
        <p:nvPicPr>
          <p:cNvPr id="104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192338"/>
            <a:ext cx="18669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21"/>
          <p:cNvSpPr>
            <a:spLocks/>
          </p:cNvSpPr>
          <p:nvPr/>
        </p:nvSpPr>
        <p:spPr bwMode="auto">
          <a:xfrm>
            <a:off x="1957388" y="4498975"/>
            <a:ext cx="846138" cy="741363"/>
          </a:xfrm>
          <a:custGeom>
            <a:avLst/>
            <a:gdLst>
              <a:gd name="T0" fmla="*/ 397 w 404"/>
              <a:gd name="T1" fmla="*/ 264 h 355"/>
              <a:gd name="T2" fmla="*/ 388 w 404"/>
              <a:gd name="T3" fmla="*/ 234 h 355"/>
              <a:gd name="T4" fmla="*/ 382 w 404"/>
              <a:gd name="T5" fmla="*/ 223 h 355"/>
              <a:gd name="T6" fmla="*/ 399 w 404"/>
              <a:gd name="T7" fmla="*/ 207 h 355"/>
              <a:gd name="T8" fmla="*/ 399 w 404"/>
              <a:gd name="T9" fmla="*/ 206 h 355"/>
              <a:gd name="T10" fmla="*/ 399 w 404"/>
              <a:gd name="T11" fmla="*/ 183 h 355"/>
              <a:gd name="T12" fmla="*/ 387 w 404"/>
              <a:gd name="T13" fmla="*/ 179 h 355"/>
              <a:gd name="T14" fmla="*/ 388 w 404"/>
              <a:gd name="T15" fmla="*/ 155 h 355"/>
              <a:gd name="T16" fmla="*/ 399 w 404"/>
              <a:gd name="T17" fmla="*/ 151 h 355"/>
              <a:gd name="T18" fmla="*/ 404 w 404"/>
              <a:gd name="T19" fmla="*/ 139 h 355"/>
              <a:gd name="T20" fmla="*/ 387 w 404"/>
              <a:gd name="T21" fmla="*/ 122 h 355"/>
              <a:gd name="T22" fmla="*/ 388 w 404"/>
              <a:gd name="T23" fmla="*/ 99 h 355"/>
              <a:gd name="T24" fmla="*/ 399 w 404"/>
              <a:gd name="T25" fmla="*/ 95 h 355"/>
              <a:gd name="T26" fmla="*/ 404 w 404"/>
              <a:gd name="T27" fmla="*/ 83 h 355"/>
              <a:gd name="T28" fmla="*/ 387 w 404"/>
              <a:gd name="T29" fmla="*/ 66 h 355"/>
              <a:gd name="T30" fmla="*/ 399 w 404"/>
              <a:gd name="T31" fmla="*/ 39 h 355"/>
              <a:gd name="T32" fmla="*/ 5 w 404"/>
              <a:gd name="T33" fmla="*/ 0 h 355"/>
              <a:gd name="T34" fmla="*/ 5 w 404"/>
              <a:gd name="T35" fmla="*/ 59 h 355"/>
              <a:gd name="T36" fmla="*/ 16 w 404"/>
              <a:gd name="T37" fmla="*/ 87 h 355"/>
              <a:gd name="T38" fmla="*/ 5 w 404"/>
              <a:gd name="T39" fmla="*/ 92 h 355"/>
              <a:gd name="T40" fmla="*/ 5 w 404"/>
              <a:gd name="T41" fmla="*/ 92 h 355"/>
              <a:gd name="T42" fmla="*/ 5 w 404"/>
              <a:gd name="T43" fmla="*/ 115 h 355"/>
              <a:gd name="T44" fmla="*/ 16 w 404"/>
              <a:gd name="T45" fmla="*/ 120 h 355"/>
              <a:gd name="T46" fmla="*/ 16 w 404"/>
              <a:gd name="T47" fmla="*/ 143 h 355"/>
              <a:gd name="T48" fmla="*/ 0 w 404"/>
              <a:gd name="T49" fmla="*/ 159 h 355"/>
              <a:gd name="T50" fmla="*/ 5 w 404"/>
              <a:gd name="T51" fmla="*/ 171 h 355"/>
              <a:gd name="T52" fmla="*/ 16 w 404"/>
              <a:gd name="T53" fmla="*/ 175 h 355"/>
              <a:gd name="T54" fmla="*/ 16 w 404"/>
              <a:gd name="T55" fmla="*/ 199 h 355"/>
              <a:gd name="T56" fmla="*/ 0 w 404"/>
              <a:gd name="T57" fmla="*/ 215 h 355"/>
              <a:gd name="T58" fmla="*/ 16 w 404"/>
              <a:gd name="T59" fmla="*/ 231 h 355"/>
              <a:gd name="T60" fmla="*/ 5 w 404"/>
              <a:gd name="T61" fmla="*/ 259 h 355"/>
              <a:gd name="T62" fmla="*/ 5 w 404"/>
              <a:gd name="T63" fmla="*/ 261 h 355"/>
              <a:gd name="T64" fmla="*/ 5 w 404"/>
              <a:gd name="T65" fmla="*/ 262 h 355"/>
              <a:gd name="T66" fmla="*/ 312 w 404"/>
              <a:gd name="T67" fmla="*/ 34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355">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2"/>
          <p:cNvSpPr>
            <a:spLocks/>
          </p:cNvSpPr>
          <p:nvPr/>
        </p:nvSpPr>
        <p:spPr bwMode="auto">
          <a:xfrm>
            <a:off x="1985963" y="4940300"/>
            <a:ext cx="782638" cy="147638"/>
          </a:xfrm>
          <a:custGeom>
            <a:avLst/>
            <a:gdLst>
              <a:gd name="T0" fmla="*/ 2 w 373"/>
              <a:gd name="T1" fmla="*/ 20 h 71"/>
              <a:gd name="T2" fmla="*/ 373 w 373"/>
              <a:gd name="T3" fmla="*/ 0 h 71"/>
              <a:gd name="T4" fmla="*/ 373 w 373"/>
              <a:gd name="T5" fmla="*/ 23 h 71"/>
              <a:gd name="T6" fmla="*/ 0 w 373"/>
              <a:gd name="T7" fmla="*/ 45 h 71"/>
              <a:gd name="T8" fmla="*/ 2 w 373"/>
              <a:gd name="T9" fmla="*/ 20 h 71"/>
            </a:gdLst>
            <a:ahLst/>
            <a:cxnLst>
              <a:cxn ang="0">
                <a:pos x="T0" y="T1"/>
              </a:cxn>
              <a:cxn ang="0">
                <a:pos x="T2" y="T3"/>
              </a:cxn>
              <a:cxn ang="0">
                <a:pos x="T4" y="T5"/>
              </a:cxn>
              <a:cxn ang="0">
                <a:pos x="T6" y="T7"/>
              </a:cxn>
              <a:cxn ang="0">
                <a:pos x="T8" y="T9"/>
              </a:cxn>
            </a:cxnLst>
            <a:rect l="0" t="0" r="r" b="b"/>
            <a:pathLst>
              <a:path w="373" h="71">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p:nvSpPr>
        <p:spPr bwMode="auto">
          <a:xfrm>
            <a:off x="1985963" y="4821238"/>
            <a:ext cx="781050" cy="149225"/>
          </a:xfrm>
          <a:custGeom>
            <a:avLst/>
            <a:gdLst>
              <a:gd name="T0" fmla="*/ 2 w 372"/>
              <a:gd name="T1" fmla="*/ 21 h 72"/>
              <a:gd name="T2" fmla="*/ 372 w 372"/>
              <a:gd name="T3" fmla="*/ 0 h 72"/>
              <a:gd name="T4" fmla="*/ 372 w 372"/>
              <a:gd name="T5" fmla="*/ 24 h 72"/>
              <a:gd name="T6" fmla="*/ 0 w 372"/>
              <a:gd name="T7" fmla="*/ 46 h 72"/>
              <a:gd name="T8" fmla="*/ 2 w 372"/>
              <a:gd name="T9" fmla="*/ 21 h 72"/>
            </a:gdLst>
            <a:ahLst/>
            <a:cxnLst>
              <a:cxn ang="0">
                <a:pos x="T0" y="T1"/>
              </a:cxn>
              <a:cxn ang="0">
                <a:pos x="T2" y="T3"/>
              </a:cxn>
              <a:cxn ang="0">
                <a:pos x="T4" y="T5"/>
              </a:cxn>
              <a:cxn ang="0">
                <a:pos x="T6" y="T7"/>
              </a:cxn>
              <a:cxn ang="0">
                <a:pos x="T8" y="T9"/>
              </a:cxn>
            </a:cxnLst>
            <a:rect l="0" t="0" r="r" b="b"/>
            <a:pathLst>
              <a:path w="372" h="72">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p:cNvSpPr>
          <p:nvPr/>
        </p:nvSpPr>
        <p:spPr bwMode="auto">
          <a:xfrm>
            <a:off x="1984375" y="4703763"/>
            <a:ext cx="782638" cy="150813"/>
          </a:xfrm>
          <a:custGeom>
            <a:avLst/>
            <a:gdLst>
              <a:gd name="T0" fmla="*/ 2 w 373"/>
              <a:gd name="T1" fmla="*/ 21 h 72"/>
              <a:gd name="T2" fmla="*/ 373 w 373"/>
              <a:gd name="T3" fmla="*/ 0 h 72"/>
              <a:gd name="T4" fmla="*/ 373 w 373"/>
              <a:gd name="T5" fmla="*/ 23 h 72"/>
              <a:gd name="T6" fmla="*/ 0 w 373"/>
              <a:gd name="T7" fmla="*/ 46 h 72"/>
              <a:gd name="T8" fmla="*/ 2 w 373"/>
              <a:gd name="T9" fmla="*/ 21 h 72"/>
            </a:gdLst>
            <a:ahLst/>
            <a:cxnLst>
              <a:cxn ang="0">
                <a:pos x="T0" y="T1"/>
              </a:cxn>
              <a:cxn ang="0">
                <a:pos x="T2" y="T3"/>
              </a:cxn>
              <a:cxn ang="0">
                <a:pos x="T4" y="T5"/>
              </a:cxn>
              <a:cxn ang="0">
                <a:pos x="T6" y="T7"/>
              </a:cxn>
              <a:cxn ang="0">
                <a:pos x="T8" y="T9"/>
              </a:cxn>
            </a:cxnLst>
            <a:rect l="0" t="0" r="r" b="b"/>
            <a:pathLst>
              <a:path w="373" h="72">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1984375" y="4587875"/>
            <a:ext cx="779463" cy="149225"/>
          </a:xfrm>
          <a:custGeom>
            <a:avLst/>
            <a:gdLst>
              <a:gd name="T0" fmla="*/ 2 w 372"/>
              <a:gd name="T1" fmla="*/ 21 h 72"/>
              <a:gd name="T2" fmla="*/ 372 w 372"/>
              <a:gd name="T3" fmla="*/ 0 h 72"/>
              <a:gd name="T4" fmla="*/ 372 w 372"/>
              <a:gd name="T5" fmla="*/ 23 h 72"/>
              <a:gd name="T6" fmla="*/ 0 w 372"/>
              <a:gd name="T7" fmla="*/ 45 h 72"/>
              <a:gd name="T8" fmla="*/ 2 w 372"/>
              <a:gd name="T9" fmla="*/ 21 h 72"/>
            </a:gdLst>
            <a:ahLst/>
            <a:cxnLst>
              <a:cxn ang="0">
                <a:pos x="T0" y="T1"/>
              </a:cxn>
              <a:cxn ang="0">
                <a:pos x="T2" y="T3"/>
              </a:cxn>
              <a:cxn ang="0">
                <a:pos x="T4" y="T5"/>
              </a:cxn>
              <a:cxn ang="0">
                <a:pos x="T6" y="T7"/>
              </a:cxn>
              <a:cxn ang="0">
                <a:pos x="T8" y="T9"/>
              </a:cxn>
            </a:cxnLst>
            <a:rect l="0" t="0" r="r" b="b"/>
            <a:pathLst>
              <a:path w="372" h="72">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160588" y="5211763"/>
            <a:ext cx="450850" cy="114300"/>
          </a:xfrm>
          <a:custGeom>
            <a:avLst/>
            <a:gdLst>
              <a:gd name="T0" fmla="*/ 0 w 215"/>
              <a:gd name="T1" fmla="*/ 4 h 55"/>
              <a:gd name="T2" fmla="*/ 31 w 215"/>
              <a:gd name="T3" fmla="*/ 32 h 55"/>
              <a:gd name="T4" fmla="*/ 105 w 215"/>
              <a:gd name="T5" fmla="*/ 55 h 55"/>
              <a:gd name="T6" fmla="*/ 108 w 215"/>
              <a:gd name="T7" fmla="*/ 55 h 55"/>
              <a:gd name="T8" fmla="*/ 180 w 215"/>
              <a:gd name="T9" fmla="*/ 32 h 55"/>
              <a:gd name="T10" fmla="*/ 215 w 215"/>
              <a:gd name="T11" fmla="*/ 0 h 55"/>
              <a:gd name="T12" fmla="*/ 0 w 215"/>
              <a:gd name="T13" fmla="*/ 4 h 55"/>
            </a:gdLst>
            <a:ahLst/>
            <a:cxnLst>
              <a:cxn ang="0">
                <a:pos x="T0" y="T1"/>
              </a:cxn>
              <a:cxn ang="0">
                <a:pos x="T2" y="T3"/>
              </a:cxn>
              <a:cxn ang="0">
                <a:pos x="T4" y="T5"/>
              </a:cxn>
              <a:cxn ang="0">
                <a:pos x="T6" y="T7"/>
              </a:cxn>
              <a:cxn ang="0">
                <a:pos x="T8" y="T9"/>
              </a:cxn>
              <a:cxn ang="0">
                <a:pos x="T10" y="T11"/>
              </a:cxn>
              <a:cxn ang="0">
                <a:pos x="T12" y="T13"/>
              </a:cxn>
            </a:cxnLst>
            <a:rect l="0" t="0" r="r" b="b"/>
            <a:pathLst>
              <a:path w="215" h="55">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7"/>
          <p:cNvSpPr>
            <a:spLocks/>
          </p:cNvSpPr>
          <p:nvPr/>
        </p:nvSpPr>
        <p:spPr bwMode="auto">
          <a:xfrm>
            <a:off x="2057400" y="3500438"/>
            <a:ext cx="220663" cy="998538"/>
          </a:xfrm>
          <a:custGeom>
            <a:avLst/>
            <a:gdLst>
              <a:gd name="T0" fmla="*/ 89 w 105"/>
              <a:gd name="T1" fmla="*/ 479 h 479"/>
              <a:gd name="T2" fmla="*/ 90 w 105"/>
              <a:gd name="T3" fmla="*/ 402 h 479"/>
              <a:gd name="T4" fmla="*/ 91 w 105"/>
              <a:gd name="T5" fmla="*/ 365 h 479"/>
              <a:gd name="T6" fmla="*/ 91 w 105"/>
              <a:gd name="T7" fmla="*/ 362 h 479"/>
              <a:gd name="T8" fmla="*/ 91 w 105"/>
              <a:gd name="T9" fmla="*/ 361 h 479"/>
              <a:gd name="T10" fmla="*/ 91 w 105"/>
              <a:gd name="T11" fmla="*/ 360 h 479"/>
              <a:gd name="T12" fmla="*/ 91 w 105"/>
              <a:gd name="T13" fmla="*/ 355 h 479"/>
              <a:gd name="T14" fmla="*/ 91 w 105"/>
              <a:gd name="T15" fmla="*/ 345 h 479"/>
              <a:gd name="T16" fmla="*/ 88 w 105"/>
              <a:gd name="T17" fmla="*/ 324 h 479"/>
              <a:gd name="T18" fmla="*/ 84 w 105"/>
              <a:gd name="T19" fmla="*/ 304 h 479"/>
              <a:gd name="T20" fmla="*/ 78 w 105"/>
              <a:gd name="T21" fmla="*/ 282 h 479"/>
              <a:gd name="T22" fmla="*/ 66 w 105"/>
              <a:gd name="T23" fmla="*/ 238 h 479"/>
              <a:gd name="T24" fmla="*/ 0 w 105"/>
              <a:gd name="T25" fmla="*/ 0 h 479"/>
              <a:gd name="T26" fmla="*/ 73 w 105"/>
              <a:gd name="T27" fmla="*/ 235 h 479"/>
              <a:gd name="T28" fmla="*/ 87 w 105"/>
              <a:gd name="T29" fmla="*/ 279 h 479"/>
              <a:gd name="T30" fmla="*/ 94 w 105"/>
              <a:gd name="T31" fmla="*/ 301 h 479"/>
              <a:gd name="T32" fmla="*/ 99 w 105"/>
              <a:gd name="T33" fmla="*/ 323 h 479"/>
              <a:gd name="T34" fmla="*/ 102 w 105"/>
              <a:gd name="T35" fmla="*/ 344 h 479"/>
              <a:gd name="T36" fmla="*/ 103 w 105"/>
              <a:gd name="T37" fmla="*/ 355 h 479"/>
              <a:gd name="T38" fmla="*/ 103 w 105"/>
              <a:gd name="T39" fmla="*/ 360 h 479"/>
              <a:gd name="T40" fmla="*/ 103 w 105"/>
              <a:gd name="T41" fmla="*/ 361 h 479"/>
              <a:gd name="T42" fmla="*/ 103 w 105"/>
              <a:gd name="T43" fmla="*/ 362 h 479"/>
              <a:gd name="T44" fmla="*/ 103 w 105"/>
              <a:gd name="T45" fmla="*/ 365 h 479"/>
              <a:gd name="T46" fmla="*/ 104 w 105"/>
              <a:gd name="T47" fmla="*/ 402 h 479"/>
              <a:gd name="T48" fmla="*/ 105 w 105"/>
              <a:gd name="T49" fmla="*/ 479 h 479"/>
              <a:gd name="T50" fmla="*/ 89 w 105"/>
              <a:gd name="T51"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479">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
          <p:cNvSpPr>
            <a:spLocks/>
          </p:cNvSpPr>
          <p:nvPr/>
        </p:nvSpPr>
        <p:spPr bwMode="auto">
          <a:xfrm>
            <a:off x="2501900" y="3500438"/>
            <a:ext cx="215900" cy="998538"/>
          </a:xfrm>
          <a:custGeom>
            <a:avLst/>
            <a:gdLst>
              <a:gd name="T0" fmla="*/ 0 w 103"/>
              <a:gd name="T1" fmla="*/ 479 h 479"/>
              <a:gd name="T2" fmla="*/ 1 w 103"/>
              <a:gd name="T3" fmla="*/ 402 h 479"/>
              <a:gd name="T4" fmla="*/ 2 w 103"/>
              <a:gd name="T5" fmla="*/ 365 h 479"/>
              <a:gd name="T6" fmla="*/ 2 w 103"/>
              <a:gd name="T7" fmla="*/ 355 h 479"/>
              <a:gd name="T8" fmla="*/ 2 w 103"/>
              <a:gd name="T9" fmla="*/ 345 h 479"/>
              <a:gd name="T10" fmla="*/ 5 w 103"/>
              <a:gd name="T11" fmla="*/ 323 h 479"/>
              <a:gd name="T12" fmla="*/ 6 w 103"/>
              <a:gd name="T13" fmla="*/ 317 h 479"/>
              <a:gd name="T14" fmla="*/ 8 w 103"/>
              <a:gd name="T15" fmla="*/ 312 h 479"/>
              <a:gd name="T16" fmla="*/ 11 w 103"/>
              <a:gd name="T17" fmla="*/ 301 h 479"/>
              <a:gd name="T18" fmla="*/ 18 w 103"/>
              <a:gd name="T19" fmla="*/ 279 h 479"/>
              <a:gd name="T20" fmla="*/ 31 w 103"/>
              <a:gd name="T21" fmla="*/ 235 h 479"/>
              <a:gd name="T22" fmla="*/ 103 w 103"/>
              <a:gd name="T23" fmla="*/ 0 h 479"/>
              <a:gd name="T24" fmla="*/ 39 w 103"/>
              <a:gd name="T25" fmla="*/ 238 h 479"/>
              <a:gd name="T26" fmla="*/ 27 w 103"/>
              <a:gd name="T27" fmla="*/ 282 h 479"/>
              <a:gd name="T28" fmla="*/ 21 w 103"/>
              <a:gd name="T29" fmla="*/ 304 h 479"/>
              <a:gd name="T30" fmla="*/ 18 w 103"/>
              <a:gd name="T31" fmla="*/ 314 h 479"/>
              <a:gd name="T32" fmla="*/ 17 w 103"/>
              <a:gd name="T33" fmla="*/ 319 h 479"/>
              <a:gd name="T34" fmla="*/ 16 w 103"/>
              <a:gd name="T35" fmla="*/ 325 h 479"/>
              <a:gd name="T36" fmla="*/ 14 w 103"/>
              <a:gd name="T37" fmla="*/ 345 h 479"/>
              <a:gd name="T38" fmla="*/ 14 w 103"/>
              <a:gd name="T39" fmla="*/ 355 h 479"/>
              <a:gd name="T40" fmla="*/ 14 w 103"/>
              <a:gd name="T41" fmla="*/ 365 h 479"/>
              <a:gd name="T42" fmla="*/ 15 w 103"/>
              <a:gd name="T43" fmla="*/ 402 h 479"/>
              <a:gd name="T44" fmla="*/ 16 w 103"/>
              <a:gd name="T45" fmla="*/ 479 h 479"/>
              <a:gd name="T46" fmla="*/ 0 w 103"/>
              <a:gd name="T4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3" h="479">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9"/>
          <p:cNvSpPr>
            <a:spLocks noEditPoints="1"/>
          </p:cNvSpPr>
          <p:nvPr/>
        </p:nvSpPr>
        <p:spPr bwMode="auto">
          <a:xfrm>
            <a:off x="2095500" y="3560763"/>
            <a:ext cx="155575" cy="127000"/>
          </a:xfrm>
          <a:custGeom>
            <a:avLst/>
            <a:gdLst>
              <a:gd name="T0" fmla="*/ 36 w 74"/>
              <a:gd name="T1" fmla="*/ 0 h 61"/>
              <a:gd name="T2" fmla="*/ 34 w 74"/>
              <a:gd name="T3" fmla="*/ 0 h 61"/>
              <a:gd name="T4" fmla="*/ 31 w 74"/>
              <a:gd name="T5" fmla="*/ 0 h 61"/>
              <a:gd name="T6" fmla="*/ 28 w 74"/>
              <a:gd name="T7" fmla="*/ 1 h 61"/>
              <a:gd name="T8" fmla="*/ 19 w 74"/>
              <a:gd name="T9" fmla="*/ 5 h 61"/>
              <a:gd name="T10" fmla="*/ 15 w 74"/>
              <a:gd name="T11" fmla="*/ 9 h 61"/>
              <a:gd name="T12" fmla="*/ 10 w 74"/>
              <a:gd name="T13" fmla="*/ 13 h 61"/>
              <a:gd name="T14" fmla="*/ 4 w 74"/>
              <a:gd name="T15" fmla="*/ 26 h 61"/>
              <a:gd name="T16" fmla="*/ 4 w 74"/>
              <a:gd name="T17" fmla="*/ 30 h 61"/>
              <a:gd name="T18" fmla="*/ 4 w 74"/>
              <a:gd name="T19" fmla="*/ 34 h 61"/>
              <a:gd name="T20" fmla="*/ 7 w 74"/>
              <a:gd name="T21" fmla="*/ 41 h 61"/>
              <a:gd name="T22" fmla="*/ 12 w 74"/>
              <a:gd name="T23" fmla="*/ 48 h 61"/>
              <a:gd name="T24" fmla="*/ 19 w 74"/>
              <a:gd name="T25" fmla="*/ 53 h 61"/>
              <a:gd name="T26" fmla="*/ 36 w 74"/>
              <a:gd name="T27" fmla="*/ 57 h 61"/>
              <a:gd name="T28" fmla="*/ 45 w 74"/>
              <a:gd name="T29" fmla="*/ 56 h 61"/>
              <a:gd name="T30" fmla="*/ 54 w 74"/>
              <a:gd name="T31" fmla="*/ 53 h 61"/>
              <a:gd name="T32" fmla="*/ 61 w 74"/>
              <a:gd name="T33" fmla="*/ 48 h 61"/>
              <a:gd name="T34" fmla="*/ 66 w 74"/>
              <a:gd name="T35" fmla="*/ 41 h 61"/>
              <a:gd name="T36" fmla="*/ 69 w 74"/>
              <a:gd name="T37" fmla="*/ 26 h 61"/>
              <a:gd name="T38" fmla="*/ 63 w 74"/>
              <a:gd name="T39" fmla="*/ 13 h 61"/>
              <a:gd name="T40" fmla="*/ 58 w 74"/>
              <a:gd name="T41" fmla="*/ 9 h 61"/>
              <a:gd name="T42" fmla="*/ 54 w 74"/>
              <a:gd name="T43" fmla="*/ 5 h 61"/>
              <a:gd name="T44" fmla="*/ 45 w 74"/>
              <a:gd name="T45" fmla="*/ 1 h 61"/>
              <a:gd name="T46" fmla="*/ 41 w 74"/>
              <a:gd name="T47" fmla="*/ 0 h 61"/>
              <a:gd name="T48" fmla="*/ 39 w 74"/>
              <a:gd name="T49" fmla="*/ 0 h 61"/>
              <a:gd name="T50" fmla="*/ 36 w 74"/>
              <a:gd name="T51" fmla="*/ 0 h 61"/>
              <a:gd name="T52" fmla="*/ 36 w 74"/>
              <a:gd name="T53" fmla="*/ 0 h 61"/>
              <a:gd name="T54" fmla="*/ 39 w 74"/>
              <a:gd name="T55" fmla="*/ 0 h 61"/>
              <a:gd name="T56" fmla="*/ 45 w 74"/>
              <a:gd name="T57" fmla="*/ 0 h 61"/>
              <a:gd name="T58" fmla="*/ 55 w 74"/>
              <a:gd name="T59" fmla="*/ 3 h 61"/>
              <a:gd name="T60" fmla="*/ 61 w 74"/>
              <a:gd name="T61" fmla="*/ 6 h 61"/>
              <a:gd name="T62" fmla="*/ 63 w 74"/>
              <a:gd name="T63" fmla="*/ 8 h 61"/>
              <a:gd name="T64" fmla="*/ 66 w 74"/>
              <a:gd name="T65" fmla="*/ 11 h 61"/>
              <a:gd name="T66" fmla="*/ 73 w 74"/>
              <a:gd name="T67" fmla="*/ 25 h 61"/>
              <a:gd name="T68" fmla="*/ 69 w 74"/>
              <a:gd name="T69" fmla="*/ 43 h 61"/>
              <a:gd name="T70" fmla="*/ 63 w 74"/>
              <a:gd name="T71" fmla="*/ 51 h 61"/>
              <a:gd name="T72" fmla="*/ 56 w 74"/>
              <a:gd name="T73" fmla="*/ 56 h 61"/>
              <a:gd name="T74" fmla="*/ 46 w 74"/>
              <a:gd name="T75" fmla="*/ 60 h 61"/>
              <a:gd name="T76" fmla="*/ 37 w 74"/>
              <a:gd name="T77" fmla="*/ 61 h 61"/>
              <a:gd name="T78" fmla="*/ 17 w 74"/>
              <a:gd name="T79" fmla="*/ 56 h 61"/>
              <a:gd name="T80" fmla="*/ 9 w 74"/>
              <a:gd name="T81" fmla="*/ 51 h 61"/>
              <a:gd name="T82" fmla="*/ 4 w 74"/>
              <a:gd name="T83" fmla="*/ 43 h 61"/>
              <a:gd name="T84" fmla="*/ 0 w 74"/>
              <a:gd name="T85" fmla="*/ 34 h 61"/>
              <a:gd name="T86" fmla="*/ 0 w 74"/>
              <a:gd name="T87" fmla="*/ 30 h 61"/>
              <a:gd name="T88" fmla="*/ 0 w 74"/>
              <a:gd name="T89" fmla="*/ 25 h 61"/>
              <a:gd name="T90" fmla="*/ 7 w 74"/>
              <a:gd name="T91" fmla="*/ 11 h 61"/>
              <a:gd name="T92" fmla="*/ 9 w 74"/>
              <a:gd name="T93" fmla="*/ 8 h 61"/>
              <a:gd name="T94" fmla="*/ 12 w 74"/>
              <a:gd name="T95" fmla="*/ 6 h 61"/>
              <a:gd name="T96" fmla="*/ 18 w 74"/>
              <a:gd name="T97" fmla="*/ 3 h 61"/>
              <a:gd name="T98" fmla="*/ 28 w 74"/>
              <a:gd name="T99" fmla="*/ 0 h 61"/>
              <a:gd name="T100" fmla="*/ 34 w 74"/>
              <a:gd name="T101" fmla="*/ 0 h 61"/>
              <a:gd name="T102" fmla="*/ 36 w 74"/>
              <a:gd name="T10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 h="61">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0"/>
          <p:cNvSpPr>
            <a:spLocks noEditPoints="1"/>
          </p:cNvSpPr>
          <p:nvPr/>
        </p:nvSpPr>
        <p:spPr bwMode="auto">
          <a:xfrm>
            <a:off x="2239963" y="3560763"/>
            <a:ext cx="155575" cy="127000"/>
          </a:xfrm>
          <a:custGeom>
            <a:avLst/>
            <a:gdLst>
              <a:gd name="T0" fmla="*/ 37 w 74"/>
              <a:gd name="T1" fmla="*/ 0 h 61"/>
              <a:gd name="T2" fmla="*/ 34 w 74"/>
              <a:gd name="T3" fmla="*/ 0 h 61"/>
              <a:gd name="T4" fmla="*/ 32 w 74"/>
              <a:gd name="T5" fmla="*/ 0 h 61"/>
              <a:gd name="T6" fmla="*/ 28 w 74"/>
              <a:gd name="T7" fmla="*/ 1 h 61"/>
              <a:gd name="T8" fmla="*/ 19 w 74"/>
              <a:gd name="T9" fmla="*/ 5 h 61"/>
              <a:gd name="T10" fmla="*/ 15 w 74"/>
              <a:gd name="T11" fmla="*/ 9 h 61"/>
              <a:gd name="T12" fmla="*/ 10 w 74"/>
              <a:gd name="T13" fmla="*/ 13 h 61"/>
              <a:gd name="T14" fmla="*/ 4 w 74"/>
              <a:gd name="T15" fmla="*/ 26 h 61"/>
              <a:gd name="T16" fmla="*/ 4 w 74"/>
              <a:gd name="T17" fmla="*/ 30 h 61"/>
              <a:gd name="T18" fmla="*/ 4 w 74"/>
              <a:gd name="T19" fmla="*/ 34 h 61"/>
              <a:gd name="T20" fmla="*/ 7 w 74"/>
              <a:gd name="T21" fmla="*/ 41 h 61"/>
              <a:gd name="T22" fmla="*/ 12 w 74"/>
              <a:gd name="T23" fmla="*/ 48 h 61"/>
              <a:gd name="T24" fmla="*/ 19 w 74"/>
              <a:gd name="T25" fmla="*/ 53 h 61"/>
              <a:gd name="T26" fmla="*/ 37 w 74"/>
              <a:gd name="T27" fmla="*/ 57 h 61"/>
              <a:gd name="T28" fmla="*/ 46 w 74"/>
              <a:gd name="T29" fmla="*/ 56 h 61"/>
              <a:gd name="T30" fmla="*/ 54 w 74"/>
              <a:gd name="T31" fmla="*/ 53 h 61"/>
              <a:gd name="T32" fmla="*/ 61 w 74"/>
              <a:gd name="T33" fmla="*/ 48 h 61"/>
              <a:gd name="T34" fmla="*/ 66 w 74"/>
              <a:gd name="T35" fmla="*/ 41 h 61"/>
              <a:gd name="T36" fmla="*/ 69 w 74"/>
              <a:gd name="T37" fmla="*/ 26 h 61"/>
              <a:gd name="T38" fmla="*/ 63 w 74"/>
              <a:gd name="T39" fmla="*/ 13 h 61"/>
              <a:gd name="T40" fmla="*/ 59 w 74"/>
              <a:gd name="T41" fmla="*/ 9 h 61"/>
              <a:gd name="T42" fmla="*/ 54 w 74"/>
              <a:gd name="T43" fmla="*/ 5 h 61"/>
              <a:gd name="T44" fmla="*/ 45 w 74"/>
              <a:gd name="T45" fmla="*/ 1 h 61"/>
              <a:gd name="T46" fmla="*/ 42 w 74"/>
              <a:gd name="T47" fmla="*/ 0 h 61"/>
              <a:gd name="T48" fmla="*/ 39 w 74"/>
              <a:gd name="T49" fmla="*/ 0 h 61"/>
              <a:gd name="T50" fmla="*/ 37 w 74"/>
              <a:gd name="T51" fmla="*/ 0 h 61"/>
              <a:gd name="T52" fmla="*/ 37 w 74"/>
              <a:gd name="T53" fmla="*/ 0 h 61"/>
              <a:gd name="T54" fmla="*/ 39 w 74"/>
              <a:gd name="T55" fmla="*/ 0 h 61"/>
              <a:gd name="T56" fmla="*/ 45 w 74"/>
              <a:gd name="T57" fmla="*/ 0 h 61"/>
              <a:gd name="T58" fmla="*/ 55 w 74"/>
              <a:gd name="T59" fmla="*/ 3 h 61"/>
              <a:gd name="T60" fmla="*/ 61 w 74"/>
              <a:gd name="T61" fmla="*/ 6 h 61"/>
              <a:gd name="T62" fmla="*/ 64 w 74"/>
              <a:gd name="T63" fmla="*/ 8 h 61"/>
              <a:gd name="T64" fmla="*/ 66 w 74"/>
              <a:gd name="T65" fmla="*/ 11 h 61"/>
              <a:gd name="T66" fmla="*/ 73 w 74"/>
              <a:gd name="T67" fmla="*/ 25 h 61"/>
              <a:gd name="T68" fmla="*/ 70 w 74"/>
              <a:gd name="T69" fmla="*/ 43 h 61"/>
              <a:gd name="T70" fmla="*/ 64 w 74"/>
              <a:gd name="T71" fmla="*/ 51 h 61"/>
              <a:gd name="T72" fmla="*/ 56 w 74"/>
              <a:gd name="T73" fmla="*/ 56 h 61"/>
              <a:gd name="T74" fmla="*/ 37 w 74"/>
              <a:gd name="T75" fmla="*/ 61 h 61"/>
              <a:gd name="T76" fmla="*/ 18 w 74"/>
              <a:gd name="T77" fmla="*/ 56 h 61"/>
              <a:gd name="T78" fmla="*/ 10 w 74"/>
              <a:gd name="T79" fmla="*/ 51 h 61"/>
              <a:gd name="T80" fmla="*/ 4 w 74"/>
              <a:gd name="T81" fmla="*/ 43 h 61"/>
              <a:gd name="T82" fmla="*/ 1 w 74"/>
              <a:gd name="T83" fmla="*/ 34 h 61"/>
              <a:gd name="T84" fmla="*/ 0 w 74"/>
              <a:gd name="T85" fmla="*/ 30 h 61"/>
              <a:gd name="T86" fmla="*/ 0 w 74"/>
              <a:gd name="T87" fmla="*/ 25 h 61"/>
              <a:gd name="T88" fmla="*/ 7 w 74"/>
              <a:gd name="T89" fmla="*/ 11 h 61"/>
              <a:gd name="T90" fmla="*/ 10 w 74"/>
              <a:gd name="T91" fmla="*/ 8 h 61"/>
              <a:gd name="T92" fmla="*/ 12 w 74"/>
              <a:gd name="T93" fmla="*/ 6 h 61"/>
              <a:gd name="T94" fmla="*/ 18 w 74"/>
              <a:gd name="T95" fmla="*/ 3 h 61"/>
              <a:gd name="T96" fmla="*/ 28 w 74"/>
              <a:gd name="T97" fmla="*/ 0 h 61"/>
              <a:gd name="T98" fmla="*/ 34 w 74"/>
              <a:gd name="T99" fmla="*/ 0 h 61"/>
              <a:gd name="T100" fmla="*/ 37 w 74"/>
              <a:gd name="T10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 h="61">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4" name="Freeform 31"/>
          <p:cNvSpPr>
            <a:spLocks noEditPoints="1"/>
          </p:cNvSpPr>
          <p:nvPr/>
        </p:nvSpPr>
        <p:spPr bwMode="auto">
          <a:xfrm>
            <a:off x="2384425" y="3560763"/>
            <a:ext cx="155575" cy="127000"/>
          </a:xfrm>
          <a:custGeom>
            <a:avLst/>
            <a:gdLst>
              <a:gd name="T0" fmla="*/ 37 w 74"/>
              <a:gd name="T1" fmla="*/ 0 h 61"/>
              <a:gd name="T2" fmla="*/ 35 w 74"/>
              <a:gd name="T3" fmla="*/ 0 h 61"/>
              <a:gd name="T4" fmla="*/ 32 w 74"/>
              <a:gd name="T5" fmla="*/ 0 h 61"/>
              <a:gd name="T6" fmla="*/ 28 w 74"/>
              <a:gd name="T7" fmla="*/ 1 h 61"/>
              <a:gd name="T8" fmla="*/ 20 w 74"/>
              <a:gd name="T9" fmla="*/ 5 h 61"/>
              <a:gd name="T10" fmla="*/ 15 w 74"/>
              <a:gd name="T11" fmla="*/ 9 h 61"/>
              <a:gd name="T12" fmla="*/ 10 w 74"/>
              <a:gd name="T13" fmla="*/ 13 h 61"/>
              <a:gd name="T14" fmla="*/ 4 w 74"/>
              <a:gd name="T15" fmla="*/ 26 h 61"/>
              <a:gd name="T16" fmla="*/ 4 w 74"/>
              <a:gd name="T17" fmla="*/ 30 h 61"/>
              <a:gd name="T18" fmla="*/ 5 w 74"/>
              <a:gd name="T19" fmla="*/ 34 h 61"/>
              <a:gd name="T20" fmla="*/ 7 w 74"/>
              <a:gd name="T21" fmla="*/ 41 h 61"/>
              <a:gd name="T22" fmla="*/ 13 w 74"/>
              <a:gd name="T23" fmla="*/ 48 h 61"/>
              <a:gd name="T24" fmla="*/ 20 w 74"/>
              <a:gd name="T25" fmla="*/ 53 h 61"/>
              <a:gd name="T26" fmla="*/ 37 w 74"/>
              <a:gd name="T27" fmla="*/ 57 h 61"/>
              <a:gd name="T28" fmla="*/ 46 w 74"/>
              <a:gd name="T29" fmla="*/ 56 h 61"/>
              <a:gd name="T30" fmla="*/ 54 w 74"/>
              <a:gd name="T31" fmla="*/ 53 h 61"/>
              <a:gd name="T32" fmla="*/ 61 w 74"/>
              <a:gd name="T33" fmla="*/ 48 h 61"/>
              <a:gd name="T34" fmla="*/ 66 w 74"/>
              <a:gd name="T35" fmla="*/ 41 h 61"/>
              <a:gd name="T36" fmla="*/ 69 w 74"/>
              <a:gd name="T37" fmla="*/ 26 h 61"/>
              <a:gd name="T38" fmla="*/ 63 w 74"/>
              <a:gd name="T39" fmla="*/ 13 h 61"/>
              <a:gd name="T40" fmla="*/ 59 w 74"/>
              <a:gd name="T41" fmla="*/ 9 h 61"/>
              <a:gd name="T42" fmla="*/ 54 w 74"/>
              <a:gd name="T43" fmla="*/ 5 h 61"/>
              <a:gd name="T44" fmla="*/ 45 w 74"/>
              <a:gd name="T45" fmla="*/ 1 h 61"/>
              <a:gd name="T46" fmla="*/ 42 w 74"/>
              <a:gd name="T47" fmla="*/ 0 h 61"/>
              <a:gd name="T48" fmla="*/ 39 w 74"/>
              <a:gd name="T49" fmla="*/ 0 h 61"/>
              <a:gd name="T50" fmla="*/ 37 w 74"/>
              <a:gd name="T51" fmla="*/ 0 h 61"/>
              <a:gd name="T52" fmla="*/ 37 w 74"/>
              <a:gd name="T53" fmla="*/ 0 h 61"/>
              <a:gd name="T54" fmla="*/ 39 w 74"/>
              <a:gd name="T55" fmla="*/ 0 h 61"/>
              <a:gd name="T56" fmla="*/ 46 w 74"/>
              <a:gd name="T57" fmla="*/ 0 h 61"/>
              <a:gd name="T58" fmla="*/ 55 w 74"/>
              <a:gd name="T59" fmla="*/ 3 h 61"/>
              <a:gd name="T60" fmla="*/ 61 w 74"/>
              <a:gd name="T61" fmla="*/ 6 h 61"/>
              <a:gd name="T62" fmla="*/ 64 w 74"/>
              <a:gd name="T63" fmla="*/ 8 h 61"/>
              <a:gd name="T64" fmla="*/ 66 w 74"/>
              <a:gd name="T65" fmla="*/ 11 h 61"/>
              <a:gd name="T66" fmla="*/ 73 w 74"/>
              <a:gd name="T67" fmla="*/ 25 h 61"/>
              <a:gd name="T68" fmla="*/ 70 w 74"/>
              <a:gd name="T69" fmla="*/ 43 h 61"/>
              <a:gd name="T70" fmla="*/ 64 w 74"/>
              <a:gd name="T71" fmla="*/ 51 h 61"/>
              <a:gd name="T72" fmla="*/ 56 w 74"/>
              <a:gd name="T73" fmla="*/ 56 h 61"/>
              <a:gd name="T74" fmla="*/ 37 w 74"/>
              <a:gd name="T75" fmla="*/ 61 h 61"/>
              <a:gd name="T76" fmla="*/ 18 w 74"/>
              <a:gd name="T77" fmla="*/ 56 h 61"/>
              <a:gd name="T78" fmla="*/ 10 w 74"/>
              <a:gd name="T79" fmla="*/ 51 h 61"/>
              <a:gd name="T80" fmla="*/ 4 w 74"/>
              <a:gd name="T81" fmla="*/ 43 h 61"/>
              <a:gd name="T82" fmla="*/ 1 w 74"/>
              <a:gd name="T83" fmla="*/ 34 h 61"/>
              <a:gd name="T84" fmla="*/ 0 w 74"/>
              <a:gd name="T85" fmla="*/ 30 h 61"/>
              <a:gd name="T86" fmla="*/ 1 w 74"/>
              <a:gd name="T87" fmla="*/ 25 h 61"/>
              <a:gd name="T88" fmla="*/ 7 w 74"/>
              <a:gd name="T89" fmla="*/ 11 h 61"/>
              <a:gd name="T90" fmla="*/ 10 w 74"/>
              <a:gd name="T91" fmla="*/ 8 h 61"/>
              <a:gd name="T92" fmla="*/ 12 w 74"/>
              <a:gd name="T93" fmla="*/ 6 h 61"/>
              <a:gd name="T94" fmla="*/ 18 w 74"/>
              <a:gd name="T95" fmla="*/ 3 h 61"/>
              <a:gd name="T96" fmla="*/ 28 w 74"/>
              <a:gd name="T97" fmla="*/ 0 h 61"/>
              <a:gd name="T98" fmla="*/ 35 w 74"/>
              <a:gd name="T99" fmla="*/ 0 h 61"/>
              <a:gd name="T100" fmla="*/ 37 w 74"/>
              <a:gd name="T10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 h="61">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2"/>
          <p:cNvSpPr>
            <a:spLocks noEditPoints="1"/>
          </p:cNvSpPr>
          <p:nvPr/>
        </p:nvSpPr>
        <p:spPr bwMode="auto">
          <a:xfrm>
            <a:off x="2528888" y="3560763"/>
            <a:ext cx="155575" cy="127000"/>
          </a:xfrm>
          <a:custGeom>
            <a:avLst/>
            <a:gdLst>
              <a:gd name="T0" fmla="*/ 37 w 74"/>
              <a:gd name="T1" fmla="*/ 0 h 61"/>
              <a:gd name="T2" fmla="*/ 35 w 74"/>
              <a:gd name="T3" fmla="*/ 0 h 61"/>
              <a:gd name="T4" fmla="*/ 32 w 74"/>
              <a:gd name="T5" fmla="*/ 0 h 61"/>
              <a:gd name="T6" fmla="*/ 28 w 74"/>
              <a:gd name="T7" fmla="*/ 1 h 61"/>
              <a:gd name="T8" fmla="*/ 20 w 74"/>
              <a:gd name="T9" fmla="*/ 5 h 61"/>
              <a:gd name="T10" fmla="*/ 15 w 74"/>
              <a:gd name="T11" fmla="*/ 9 h 61"/>
              <a:gd name="T12" fmla="*/ 11 w 74"/>
              <a:gd name="T13" fmla="*/ 13 h 61"/>
              <a:gd name="T14" fmla="*/ 5 w 74"/>
              <a:gd name="T15" fmla="*/ 26 h 61"/>
              <a:gd name="T16" fmla="*/ 4 w 74"/>
              <a:gd name="T17" fmla="*/ 30 h 61"/>
              <a:gd name="T18" fmla="*/ 5 w 74"/>
              <a:gd name="T19" fmla="*/ 34 h 61"/>
              <a:gd name="T20" fmla="*/ 8 w 74"/>
              <a:gd name="T21" fmla="*/ 41 h 61"/>
              <a:gd name="T22" fmla="*/ 13 w 74"/>
              <a:gd name="T23" fmla="*/ 48 h 61"/>
              <a:gd name="T24" fmla="*/ 20 w 74"/>
              <a:gd name="T25" fmla="*/ 53 h 61"/>
              <a:gd name="T26" fmla="*/ 37 w 74"/>
              <a:gd name="T27" fmla="*/ 57 h 61"/>
              <a:gd name="T28" fmla="*/ 46 w 74"/>
              <a:gd name="T29" fmla="*/ 56 h 61"/>
              <a:gd name="T30" fmla="*/ 54 w 74"/>
              <a:gd name="T31" fmla="*/ 53 h 61"/>
              <a:gd name="T32" fmla="*/ 61 w 74"/>
              <a:gd name="T33" fmla="*/ 48 h 61"/>
              <a:gd name="T34" fmla="*/ 66 w 74"/>
              <a:gd name="T35" fmla="*/ 41 h 61"/>
              <a:gd name="T36" fmla="*/ 69 w 74"/>
              <a:gd name="T37" fmla="*/ 26 h 61"/>
              <a:gd name="T38" fmla="*/ 64 w 74"/>
              <a:gd name="T39" fmla="*/ 13 h 61"/>
              <a:gd name="T40" fmla="*/ 59 w 74"/>
              <a:gd name="T41" fmla="*/ 9 h 61"/>
              <a:gd name="T42" fmla="*/ 54 w 74"/>
              <a:gd name="T43" fmla="*/ 5 h 61"/>
              <a:gd name="T44" fmla="*/ 46 w 74"/>
              <a:gd name="T45" fmla="*/ 1 h 61"/>
              <a:gd name="T46" fmla="*/ 42 w 74"/>
              <a:gd name="T47" fmla="*/ 0 h 61"/>
              <a:gd name="T48" fmla="*/ 39 w 74"/>
              <a:gd name="T49" fmla="*/ 0 h 61"/>
              <a:gd name="T50" fmla="*/ 37 w 74"/>
              <a:gd name="T51" fmla="*/ 0 h 61"/>
              <a:gd name="T52" fmla="*/ 37 w 74"/>
              <a:gd name="T53" fmla="*/ 0 h 61"/>
              <a:gd name="T54" fmla="*/ 39 w 74"/>
              <a:gd name="T55" fmla="*/ 0 h 61"/>
              <a:gd name="T56" fmla="*/ 46 w 74"/>
              <a:gd name="T57" fmla="*/ 0 h 61"/>
              <a:gd name="T58" fmla="*/ 56 w 74"/>
              <a:gd name="T59" fmla="*/ 3 h 61"/>
              <a:gd name="T60" fmla="*/ 61 w 74"/>
              <a:gd name="T61" fmla="*/ 6 h 61"/>
              <a:gd name="T62" fmla="*/ 64 w 74"/>
              <a:gd name="T63" fmla="*/ 8 h 61"/>
              <a:gd name="T64" fmla="*/ 67 w 74"/>
              <a:gd name="T65" fmla="*/ 11 h 61"/>
              <a:gd name="T66" fmla="*/ 73 w 74"/>
              <a:gd name="T67" fmla="*/ 25 h 61"/>
              <a:gd name="T68" fmla="*/ 70 w 74"/>
              <a:gd name="T69" fmla="*/ 43 h 61"/>
              <a:gd name="T70" fmla="*/ 64 w 74"/>
              <a:gd name="T71" fmla="*/ 51 h 61"/>
              <a:gd name="T72" fmla="*/ 56 w 74"/>
              <a:gd name="T73" fmla="*/ 56 h 61"/>
              <a:gd name="T74" fmla="*/ 37 w 74"/>
              <a:gd name="T75" fmla="*/ 61 h 61"/>
              <a:gd name="T76" fmla="*/ 18 w 74"/>
              <a:gd name="T77" fmla="*/ 56 h 61"/>
              <a:gd name="T78" fmla="*/ 10 w 74"/>
              <a:gd name="T79" fmla="*/ 51 h 61"/>
              <a:gd name="T80" fmla="*/ 4 w 74"/>
              <a:gd name="T81" fmla="*/ 43 h 61"/>
              <a:gd name="T82" fmla="*/ 1 w 74"/>
              <a:gd name="T83" fmla="*/ 34 h 61"/>
              <a:gd name="T84" fmla="*/ 0 w 74"/>
              <a:gd name="T85" fmla="*/ 30 h 61"/>
              <a:gd name="T86" fmla="*/ 1 w 74"/>
              <a:gd name="T87" fmla="*/ 25 h 61"/>
              <a:gd name="T88" fmla="*/ 7 w 74"/>
              <a:gd name="T89" fmla="*/ 11 h 61"/>
              <a:gd name="T90" fmla="*/ 10 w 74"/>
              <a:gd name="T91" fmla="*/ 8 h 61"/>
              <a:gd name="T92" fmla="*/ 13 w 74"/>
              <a:gd name="T93" fmla="*/ 6 h 61"/>
              <a:gd name="T94" fmla="*/ 18 w 74"/>
              <a:gd name="T95" fmla="*/ 3 h 61"/>
              <a:gd name="T96" fmla="*/ 28 w 74"/>
              <a:gd name="T97" fmla="*/ 0 h 61"/>
              <a:gd name="T98" fmla="*/ 35 w 74"/>
              <a:gd name="T99" fmla="*/ 0 h 61"/>
              <a:gd name="T100" fmla="*/ 37 w 74"/>
              <a:gd name="T101"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4" h="61">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713" y="2482850"/>
            <a:ext cx="59690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338" y="5243513"/>
            <a:ext cx="1385888"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9" name="Picture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988" y="5243513"/>
            <a:ext cx="3905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3697288" y="1778000"/>
            <a:ext cx="7151687" cy="1144588"/>
            <a:chOff x="3697288" y="1778000"/>
            <a:chExt cx="7151687" cy="1144588"/>
          </a:xfrm>
        </p:grpSpPr>
        <p:sp>
          <p:nvSpPr>
            <p:cNvPr id="7" name="Freeform 5"/>
            <p:cNvSpPr>
              <a:spLocks/>
            </p:cNvSpPr>
            <p:nvPr/>
          </p:nvSpPr>
          <p:spPr bwMode="auto">
            <a:xfrm>
              <a:off x="5934075" y="1778000"/>
              <a:ext cx="4914900" cy="952500"/>
            </a:xfrm>
            <a:custGeom>
              <a:avLst/>
              <a:gdLst>
                <a:gd name="T0" fmla="*/ 2117 w 2345"/>
                <a:gd name="T1" fmla="*/ 456 h 456"/>
                <a:gd name="T2" fmla="*/ 228 w 2345"/>
                <a:gd name="T3" fmla="*/ 456 h 456"/>
                <a:gd name="T4" fmla="*/ 0 w 2345"/>
                <a:gd name="T5" fmla="*/ 228 h 456"/>
                <a:gd name="T6" fmla="*/ 0 w 2345"/>
                <a:gd name="T7" fmla="*/ 228 h 456"/>
                <a:gd name="T8" fmla="*/ 228 w 2345"/>
                <a:gd name="T9" fmla="*/ 0 h 456"/>
                <a:gd name="T10" fmla="*/ 2117 w 2345"/>
                <a:gd name="T11" fmla="*/ 0 h 456"/>
                <a:gd name="T12" fmla="*/ 2345 w 2345"/>
                <a:gd name="T13" fmla="*/ 228 h 456"/>
                <a:gd name="T14" fmla="*/ 2345 w 2345"/>
                <a:gd name="T15" fmla="*/ 228 h 456"/>
                <a:gd name="T16" fmla="*/ 2117 w 2345"/>
                <a:gd name="T17" fmla="*/ 45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45" h="456">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p:nvSpPr>
          <p:spPr bwMode="auto">
            <a:xfrm>
              <a:off x="5934075" y="1778000"/>
              <a:ext cx="1220788" cy="952500"/>
            </a:xfrm>
            <a:custGeom>
              <a:avLst/>
              <a:gdLst>
                <a:gd name="T0" fmla="*/ 582 w 582"/>
                <a:gd name="T1" fmla="*/ 0 h 456"/>
                <a:gd name="T2" fmla="*/ 228 w 582"/>
                <a:gd name="T3" fmla="*/ 0 h 456"/>
                <a:gd name="T4" fmla="*/ 0 w 582"/>
                <a:gd name="T5" fmla="*/ 228 h 456"/>
                <a:gd name="T6" fmla="*/ 66 w 582"/>
                <a:gd name="T7" fmla="*/ 390 h 456"/>
                <a:gd name="T8" fmla="*/ 228 w 582"/>
                <a:gd name="T9" fmla="*/ 456 h 456"/>
                <a:gd name="T10" fmla="*/ 582 w 582"/>
                <a:gd name="T11" fmla="*/ 0 h 456"/>
              </a:gdLst>
              <a:ahLst/>
              <a:cxnLst>
                <a:cxn ang="0">
                  <a:pos x="T0" y="T1"/>
                </a:cxn>
                <a:cxn ang="0">
                  <a:pos x="T2" y="T3"/>
                </a:cxn>
                <a:cxn ang="0">
                  <a:pos x="T4" y="T5"/>
                </a:cxn>
                <a:cxn ang="0">
                  <a:pos x="T6" y="T7"/>
                </a:cxn>
                <a:cxn ang="0">
                  <a:pos x="T8" y="T9"/>
                </a:cxn>
                <a:cxn ang="0">
                  <a:pos x="T10" y="T11"/>
                </a:cxn>
              </a:cxnLst>
              <a:rect l="0" t="0" r="r" b="b"/>
              <a:pathLst>
                <a:path w="582" h="456">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p:nvSpPr>
          <p:spPr bwMode="auto">
            <a:xfrm>
              <a:off x="5934075" y="1778000"/>
              <a:ext cx="1220788" cy="952500"/>
            </a:xfrm>
            <a:custGeom>
              <a:avLst/>
              <a:gdLst>
                <a:gd name="T0" fmla="*/ 582 w 582"/>
                <a:gd name="T1" fmla="*/ 456 h 456"/>
                <a:gd name="T2" fmla="*/ 228 w 582"/>
                <a:gd name="T3" fmla="*/ 456 h 456"/>
                <a:gd name="T4" fmla="*/ 0 w 582"/>
                <a:gd name="T5" fmla="*/ 228 h 456"/>
                <a:gd name="T6" fmla="*/ 66 w 582"/>
                <a:gd name="T7" fmla="*/ 67 h 456"/>
                <a:gd name="T8" fmla="*/ 228 w 582"/>
                <a:gd name="T9" fmla="*/ 0 h 456"/>
                <a:gd name="T10" fmla="*/ 582 w 582"/>
                <a:gd name="T11" fmla="*/ 456 h 456"/>
              </a:gdLst>
              <a:ahLst/>
              <a:cxnLst>
                <a:cxn ang="0">
                  <a:pos x="T0" y="T1"/>
                </a:cxn>
                <a:cxn ang="0">
                  <a:pos x="T2" y="T3"/>
                </a:cxn>
                <a:cxn ang="0">
                  <a:pos x="T4" y="T5"/>
                </a:cxn>
                <a:cxn ang="0">
                  <a:pos x="T6" y="T7"/>
                </a:cxn>
                <a:cxn ang="0">
                  <a:pos x="T8" y="T9"/>
                </a:cxn>
                <a:cxn ang="0">
                  <a:pos x="T10" y="T11"/>
                </a:cxn>
              </a:cxnLst>
              <a:rect l="0" t="0" r="r" b="b"/>
              <a:pathLst>
                <a:path w="582" h="456">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3816350" y="2254250"/>
              <a:ext cx="2122488" cy="557213"/>
            </a:xfrm>
            <a:custGeom>
              <a:avLst/>
              <a:gdLst>
                <a:gd name="T0" fmla="*/ 1011 w 1013"/>
                <a:gd name="T1" fmla="*/ 0 h 267"/>
                <a:gd name="T2" fmla="*/ 228 w 1013"/>
                <a:gd name="T3" fmla="*/ 0 h 267"/>
                <a:gd name="T4" fmla="*/ 227 w 1013"/>
                <a:gd name="T5" fmla="*/ 0 h 267"/>
                <a:gd name="T6" fmla="*/ 1 w 1013"/>
                <a:gd name="T7" fmla="*/ 264 h 267"/>
                <a:gd name="T8" fmla="*/ 1 w 1013"/>
                <a:gd name="T9" fmla="*/ 267 h 267"/>
                <a:gd name="T10" fmla="*/ 4 w 1013"/>
                <a:gd name="T11" fmla="*/ 266 h 267"/>
                <a:gd name="T12" fmla="*/ 229 w 1013"/>
                <a:gd name="T13" fmla="*/ 4 h 267"/>
                <a:gd name="T14" fmla="*/ 1011 w 1013"/>
                <a:gd name="T15" fmla="*/ 4 h 267"/>
                <a:gd name="T16" fmla="*/ 1013 w 1013"/>
                <a:gd name="T17" fmla="*/ 2 h 267"/>
                <a:gd name="T18" fmla="*/ 1011 w 1013"/>
                <a:gd name="T19"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3" h="267">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7"/>
            <p:cNvSpPr>
              <a:spLocks noChangeArrowheads="1"/>
            </p:cNvSpPr>
            <p:nvPr/>
          </p:nvSpPr>
          <p:spPr bwMode="auto">
            <a:xfrm>
              <a:off x="3697288" y="2730500"/>
              <a:ext cx="192088" cy="19208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7" name="TextBox 1026"/>
            <p:cNvSpPr txBox="1"/>
            <p:nvPr/>
          </p:nvSpPr>
          <p:spPr>
            <a:xfrm>
              <a:off x="7010400" y="1845680"/>
              <a:ext cx="3733714" cy="923330"/>
            </a:xfrm>
            <a:prstGeom prst="rect">
              <a:avLst/>
            </a:prstGeom>
            <a:noFill/>
          </p:spPr>
          <p:txBody>
            <a:bodyPr wrap="none" rtlCol="0">
              <a:spAutoFit/>
            </a:bodyPr>
            <a:lstStyle/>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Chất lượng nguồn nhân lực là cơ sở để</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đưa một DN KDKS đi vào hoạt động và</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gặt hái thành công.</a:t>
              </a:r>
            </a:p>
          </p:txBody>
        </p:sp>
      </p:grpSp>
      <p:grpSp>
        <p:nvGrpSpPr>
          <p:cNvPr id="32" name="Group 31"/>
          <p:cNvGrpSpPr/>
          <p:nvPr/>
        </p:nvGrpSpPr>
        <p:grpSpPr>
          <a:xfrm>
            <a:off x="3679825" y="3198813"/>
            <a:ext cx="7169150" cy="961840"/>
            <a:chOff x="3679825" y="3198813"/>
            <a:chExt cx="7169150" cy="961840"/>
          </a:xfrm>
        </p:grpSpPr>
        <p:sp>
          <p:nvSpPr>
            <p:cNvPr id="10" name="Freeform 8"/>
            <p:cNvSpPr>
              <a:spLocks/>
            </p:cNvSpPr>
            <p:nvPr/>
          </p:nvSpPr>
          <p:spPr bwMode="auto">
            <a:xfrm>
              <a:off x="5934075" y="3198813"/>
              <a:ext cx="4914900" cy="952500"/>
            </a:xfrm>
            <a:custGeom>
              <a:avLst/>
              <a:gdLst>
                <a:gd name="T0" fmla="*/ 2117 w 2345"/>
                <a:gd name="T1" fmla="*/ 456 h 456"/>
                <a:gd name="T2" fmla="*/ 228 w 2345"/>
                <a:gd name="T3" fmla="*/ 456 h 456"/>
                <a:gd name="T4" fmla="*/ 0 w 2345"/>
                <a:gd name="T5" fmla="*/ 228 h 456"/>
                <a:gd name="T6" fmla="*/ 228 w 2345"/>
                <a:gd name="T7" fmla="*/ 0 h 456"/>
                <a:gd name="T8" fmla="*/ 2117 w 2345"/>
                <a:gd name="T9" fmla="*/ 0 h 456"/>
                <a:gd name="T10" fmla="*/ 2345 w 2345"/>
                <a:gd name="T11" fmla="*/ 228 h 456"/>
                <a:gd name="T12" fmla="*/ 2117 w 2345"/>
                <a:gd name="T13" fmla="*/ 456 h 456"/>
              </a:gdLst>
              <a:ahLst/>
              <a:cxnLst>
                <a:cxn ang="0">
                  <a:pos x="T0" y="T1"/>
                </a:cxn>
                <a:cxn ang="0">
                  <a:pos x="T2" y="T3"/>
                </a:cxn>
                <a:cxn ang="0">
                  <a:pos x="T4" y="T5"/>
                </a:cxn>
                <a:cxn ang="0">
                  <a:pos x="T6" y="T7"/>
                </a:cxn>
                <a:cxn ang="0">
                  <a:pos x="T8" y="T9"/>
                </a:cxn>
                <a:cxn ang="0">
                  <a:pos x="T10" y="T11"/>
                </a:cxn>
                <a:cxn ang="0">
                  <a:pos x="T12" y="T13"/>
                </a:cxn>
              </a:cxnLst>
              <a:rect l="0" t="0" r="r" b="b"/>
              <a:pathLst>
                <a:path w="2345" h="456">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p:nvSpPr>
          <p:spPr bwMode="auto">
            <a:xfrm>
              <a:off x="5934075" y="3198813"/>
              <a:ext cx="1220788" cy="952500"/>
            </a:xfrm>
            <a:custGeom>
              <a:avLst/>
              <a:gdLst>
                <a:gd name="T0" fmla="*/ 582 w 582"/>
                <a:gd name="T1" fmla="*/ 0 h 456"/>
                <a:gd name="T2" fmla="*/ 228 w 582"/>
                <a:gd name="T3" fmla="*/ 0 h 456"/>
                <a:gd name="T4" fmla="*/ 0 w 582"/>
                <a:gd name="T5" fmla="*/ 228 h 456"/>
                <a:gd name="T6" fmla="*/ 66 w 582"/>
                <a:gd name="T7" fmla="*/ 390 h 456"/>
                <a:gd name="T8" fmla="*/ 228 w 582"/>
                <a:gd name="T9" fmla="*/ 456 h 456"/>
                <a:gd name="T10" fmla="*/ 582 w 582"/>
                <a:gd name="T11" fmla="*/ 0 h 456"/>
              </a:gdLst>
              <a:ahLst/>
              <a:cxnLst>
                <a:cxn ang="0">
                  <a:pos x="T0" y="T1"/>
                </a:cxn>
                <a:cxn ang="0">
                  <a:pos x="T2" y="T3"/>
                </a:cxn>
                <a:cxn ang="0">
                  <a:pos x="T4" y="T5"/>
                </a:cxn>
                <a:cxn ang="0">
                  <a:pos x="T6" y="T7"/>
                </a:cxn>
                <a:cxn ang="0">
                  <a:pos x="T8" y="T9"/>
                </a:cxn>
                <a:cxn ang="0">
                  <a:pos x="T10" y="T11"/>
                </a:cxn>
              </a:cxnLst>
              <a:rect l="0" t="0" r="r" b="b"/>
              <a:pathLst>
                <a:path w="582" h="456">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auto">
            <a:xfrm>
              <a:off x="5934075" y="3198813"/>
              <a:ext cx="1220788" cy="952500"/>
            </a:xfrm>
            <a:custGeom>
              <a:avLst/>
              <a:gdLst>
                <a:gd name="T0" fmla="*/ 582 w 582"/>
                <a:gd name="T1" fmla="*/ 456 h 456"/>
                <a:gd name="T2" fmla="*/ 228 w 582"/>
                <a:gd name="T3" fmla="*/ 456 h 456"/>
                <a:gd name="T4" fmla="*/ 0 w 582"/>
                <a:gd name="T5" fmla="*/ 228 h 456"/>
                <a:gd name="T6" fmla="*/ 66 w 582"/>
                <a:gd name="T7" fmla="*/ 67 h 456"/>
                <a:gd name="T8" fmla="*/ 228 w 582"/>
                <a:gd name="T9" fmla="*/ 0 h 456"/>
                <a:gd name="T10" fmla="*/ 582 w 582"/>
                <a:gd name="T11" fmla="*/ 456 h 456"/>
              </a:gdLst>
              <a:ahLst/>
              <a:cxnLst>
                <a:cxn ang="0">
                  <a:pos x="T0" y="T1"/>
                </a:cxn>
                <a:cxn ang="0">
                  <a:pos x="T2" y="T3"/>
                </a:cxn>
                <a:cxn ang="0">
                  <a:pos x="T4" y="T5"/>
                </a:cxn>
                <a:cxn ang="0">
                  <a:pos x="T6" y="T7"/>
                </a:cxn>
                <a:cxn ang="0">
                  <a:pos x="T8" y="T9"/>
                </a:cxn>
                <a:cxn ang="0">
                  <a:pos x="T10" y="T11"/>
                </a:cxn>
              </a:cxnLst>
              <a:rect l="0" t="0" r="r" b="b"/>
              <a:pathLst>
                <a:path w="582" h="456">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
            <p:cNvSpPr>
              <a:spLocks/>
            </p:cNvSpPr>
            <p:nvPr/>
          </p:nvSpPr>
          <p:spPr bwMode="auto">
            <a:xfrm>
              <a:off x="3816350" y="3670300"/>
              <a:ext cx="2122488" cy="9525"/>
            </a:xfrm>
            <a:custGeom>
              <a:avLst/>
              <a:gdLst>
                <a:gd name="T0" fmla="*/ 1011 w 1013"/>
                <a:gd name="T1" fmla="*/ 0 h 4"/>
                <a:gd name="T2" fmla="*/ 2 w 1013"/>
                <a:gd name="T3" fmla="*/ 0 h 4"/>
                <a:gd name="T4" fmla="*/ 0 w 1013"/>
                <a:gd name="T5" fmla="*/ 2 h 4"/>
                <a:gd name="T6" fmla="*/ 2 w 1013"/>
                <a:gd name="T7" fmla="*/ 4 h 4"/>
                <a:gd name="T8" fmla="*/ 1011 w 1013"/>
                <a:gd name="T9" fmla="*/ 4 h 4"/>
                <a:gd name="T10" fmla="*/ 1013 w 1013"/>
                <a:gd name="T11" fmla="*/ 2 h 4"/>
                <a:gd name="T12" fmla="*/ 1011 w 101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013" h="4">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8"/>
            <p:cNvSpPr>
              <a:spLocks noChangeArrowheads="1"/>
            </p:cNvSpPr>
            <p:nvPr/>
          </p:nvSpPr>
          <p:spPr bwMode="auto">
            <a:xfrm>
              <a:off x="3679825" y="3579813"/>
              <a:ext cx="192088" cy="19208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TextBox 39"/>
            <p:cNvSpPr txBox="1"/>
            <p:nvPr/>
          </p:nvSpPr>
          <p:spPr>
            <a:xfrm>
              <a:off x="7047155" y="3237323"/>
              <a:ext cx="3623108" cy="923330"/>
            </a:xfrm>
            <a:prstGeom prst="rect">
              <a:avLst/>
            </a:prstGeom>
            <a:noFill/>
          </p:spPr>
          <p:txBody>
            <a:bodyPr wrap="none" rtlCol="0">
              <a:spAutoFit/>
            </a:bodyPr>
            <a:lstStyle/>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Mỗi một nhân viên trong khách sạn là</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cầu nối, là bộ mặt của DN, họ là người</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trực tiếp tiếp xúc với khách hàng.</a:t>
              </a:r>
            </a:p>
          </p:txBody>
        </p:sp>
      </p:grpSp>
      <p:grpSp>
        <p:nvGrpSpPr>
          <p:cNvPr id="35" name="Group 34"/>
          <p:cNvGrpSpPr/>
          <p:nvPr/>
        </p:nvGrpSpPr>
        <p:grpSpPr>
          <a:xfrm>
            <a:off x="3714750" y="4437063"/>
            <a:ext cx="7134225" cy="1180948"/>
            <a:chOff x="3714750" y="4437063"/>
            <a:chExt cx="7134225" cy="1180948"/>
          </a:xfrm>
        </p:grpSpPr>
        <p:sp>
          <p:nvSpPr>
            <p:cNvPr id="21" name="Oval 19"/>
            <p:cNvSpPr>
              <a:spLocks noChangeArrowheads="1"/>
            </p:cNvSpPr>
            <p:nvPr/>
          </p:nvSpPr>
          <p:spPr bwMode="auto">
            <a:xfrm>
              <a:off x="3714750" y="4437063"/>
              <a:ext cx="193675" cy="192088"/>
            </a:xfrm>
            <a:prstGeom prst="ellipse">
              <a:avLst/>
            </a:pr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5934075" y="4621213"/>
              <a:ext cx="4914900" cy="950913"/>
            </a:xfrm>
            <a:custGeom>
              <a:avLst/>
              <a:gdLst>
                <a:gd name="T0" fmla="*/ 2117 w 2345"/>
                <a:gd name="T1" fmla="*/ 456 h 456"/>
                <a:gd name="T2" fmla="*/ 228 w 2345"/>
                <a:gd name="T3" fmla="*/ 456 h 456"/>
                <a:gd name="T4" fmla="*/ 0 w 2345"/>
                <a:gd name="T5" fmla="*/ 228 h 456"/>
                <a:gd name="T6" fmla="*/ 228 w 2345"/>
                <a:gd name="T7" fmla="*/ 0 h 456"/>
                <a:gd name="T8" fmla="*/ 2117 w 2345"/>
                <a:gd name="T9" fmla="*/ 0 h 456"/>
                <a:gd name="T10" fmla="*/ 2345 w 2345"/>
                <a:gd name="T11" fmla="*/ 228 h 456"/>
                <a:gd name="T12" fmla="*/ 2117 w 2345"/>
                <a:gd name="T13" fmla="*/ 456 h 456"/>
              </a:gdLst>
              <a:ahLst/>
              <a:cxnLst>
                <a:cxn ang="0">
                  <a:pos x="T0" y="T1"/>
                </a:cxn>
                <a:cxn ang="0">
                  <a:pos x="T2" y="T3"/>
                </a:cxn>
                <a:cxn ang="0">
                  <a:pos x="T4" y="T5"/>
                </a:cxn>
                <a:cxn ang="0">
                  <a:pos x="T6" y="T7"/>
                </a:cxn>
                <a:cxn ang="0">
                  <a:pos x="T8" y="T9"/>
                </a:cxn>
                <a:cxn ang="0">
                  <a:pos x="T10" y="T11"/>
                </a:cxn>
                <a:cxn ang="0">
                  <a:pos x="T12" y="T13"/>
                </a:cxn>
              </a:cxnLst>
              <a:rect l="0" t="0" r="r" b="b"/>
              <a:pathLst>
                <a:path w="2345" h="456">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auto">
            <a:xfrm>
              <a:off x="5934075" y="4621213"/>
              <a:ext cx="1220788" cy="950913"/>
            </a:xfrm>
            <a:custGeom>
              <a:avLst/>
              <a:gdLst>
                <a:gd name="T0" fmla="*/ 582 w 582"/>
                <a:gd name="T1" fmla="*/ 0 h 456"/>
                <a:gd name="T2" fmla="*/ 228 w 582"/>
                <a:gd name="T3" fmla="*/ 0 h 456"/>
                <a:gd name="T4" fmla="*/ 0 w 582"/>
                <a:gd name="T5" fmla="*/ 228 h 456"/>
                <a:gd name="T6" fmla="*/ 66 w 582"/>
                <a:gd name="T7" fmla="*/ 390 h 456"/>
                <a:gd name="T8" fmla="*/ 228 w 582"/>
                <a:gd name="T9" fmla="*/ 456 h 456"/>
                <a:gd name="T10" fmla="*/ 582 w 582"/>
                <a:gd name="T11" fmla="*/ 0 h 456"/>
              </a:gdLst>
              <a:ahLst/>
              <a:cxnLst>
                <a:cxn ang="0">
                  <a:pos x="T0" y="T1"/>
                </a:cxn>
                <a:cxn ang="0">
                  <a:pos x="T2" y="T3"/>
                </a:cxn>
                <a:cxn ang="0">
                  <a:pos x="T4" y="T5"/>
                </a:cxn>
                <a:cxn ang="0">
                  <a:pos x="T6" y="T7"/>
                </a:cxn>
                <a:cxn ang="0">
                  <a:pos x="T8" y="T9"/>
                </a:cxn>
                <a:cxn ang="0">
                  <a:pos x="T10" y="T11"/>
                </a:cxn>
              </a:cxnLst>
              <a:rect l="0" t="0" r="r" b="b"/>
              <a:pathLst>
                <a:path w="582" h="456">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auto">
            <a:xfrm>
              <a:off x="5934075" y="4621213"/>
              <a:ext cx="1220788" cy="950913"/>
            </a:xfrm>
            <a:custGeom>
              <a:avLst/>
              <a:gdLst>
                <a:gd name="T0" fmla="*/ 582 w 582"/>
                <a:gd name="T1" fmla="*/ 456 h 456"/>
                <a:gd name="T2" fmla="*/ 228 w 582"/>
                <a:gd name="T3" fmla="*/ 456 h 456"/>
                <a:gd name="T4" fmla="*/ 0 w 582"/>
                <a:gd name="T5" fmla="*/ 228 h 456"/>
                <a:gd name="T6" fmla="*/ 66 w 582"/>
                <a:gd name="T7" fmla="*/ 67 h 456"/>
                <a:gd name="T8" fmla="*/ 228 w 582"/>
                <a:gd name="T9" fmla="*/ 0 h 456"/>
                <a:gd name="T10" fmla="*/ 582 w 582"/>
                <a:gd name="T11" fmla="*/ 456 h 456"/>
              </a:gdLst>
              <a:ahLst/>
              <a:cxnLst>
                <a:cxn ang="0">
                  <a:pos x="T0" y="T1"/>
                </a:cxn>
                <a:cxn ang="0">
                  <a:pos x="T2" y="T3"/>
                </a:cxn>
                <a:cxn ang="0">
                  <a:pos x="T4" y="T5"/>
                </a:cxn>
                <a:cxn ang="0">
                  <a:pos x="T6" y="T7"/>
                </a:cxn>
                <a:cxn ang="0">
                  <a:pos x="T8" y="T9"/>
                </a:cxn>
                <a:cxn ang="0">
                  <a:pos x="T10" y="T11"/>
                </a:cxn>
              </a:cxnLst>
              <a:rect l="0" t="0" r="r" b="b"/>
              <a:pathLst>
                <a:path w="582" h="456">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5"/>
            <p:cNvSpPr>
              <a:spLocks/>
            </p:cNvSpPr>
            <p:nvPr/>
          </p:nvSpPr>
          <p:spPr bwMode="auto">
            <a:xfrm>
              <a:off x="3816350" y="4538663"/>
              <a:ext cx="2122488" cy="560388"/>
            </a:xfrm>
            <a:custGeom>
              <a:avLst/>
              <a:gdLst>
                <a:gd name="T0" fmla="*/ 1011 w 1013"/>
                <a:gd name="T1" fmla="*/ 264 h 268"/>
                <a:gd name="T2" fmla="*/ 229 w 1013"/>
                <a:gd name="T3" fmla="*/ 264 h 268"/>
                <a:gd name="T4" fmla="*/ 4 w 1013"/>
                <a:gd name="T5" fmla="*/ 1 h 268"/>
                <a:gd name="T6" fmla="*/ 1 w 1013"/>
                <a:gd name="T7" fmla="*/ 1 h 268"/>
                <a:gd name="T8" fmla="*/ 1 w 1013"/>
                <a:gd name="T9" fmla="*/ 4 h 268"/>
                <a:gd name="T10" fmla="*/ 227 w 1013"/>
                <a:gd name="T11" fmla="*/ 267 h 268"/>
                <a:gd name="T12" fmla="*/ 228 w 1013"/>
                <a:gd name="T13" fmla="*/ 268 h 268"/>
                <a:gd name="T14" fmla="*/ 1011 w 1013"/>
                <a:gd name="T15" fmla="*/ 268 h 268"/>
                <a:gd name="T16" fmla="*/ 1013 w 1013"/>
                <a:gd name="T17" fmla="*/ 266 h 268"/>
                <a:gd name="T18" fmla="*/ 1011 w 1013"/>
                <a:gd name="T19" fmla="*/ 26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3" h="268">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TextBox 40"/>
            <p:cNvSpPr txBox="1"/>
            <p:nvPr/>
          </p:nvSpPr>
          <p:spPr>
            <a:xfrm>
              <a:off x="7047155" y="4694681"/>
              <a:ext cx="3712876" cy="923330"/>
            </a:xfrm>
            <a:prstGeom prst="rect">
              <a:avLst/>
            </a:prstGeom>
            <a:noFill/>
          </p:spPr>
          <p:txBody>
            <a:bodyPr wrap="none" rtlCol="0">
              <a:spAutoFit/>
            </a:bodyPr>
            <a:lstStyle/>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Chất lượng nguồn nhân lực nắm vai trò</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chính trong việc tạo ra lợi nhuận cho</a:t>
              </a:r>
            </a:p>
            <a:p>
              <a:pPr algn="just"/>
              <a:r>
                <a:rPr lang="en-US">
                  <a:solidFill>
                    <a:schemeClr val="bg1">
                      <a:lumMod val="95000"/>
                    </a:schemeClr>
                  </a:solidFill>
                  <a:latin typeface="#9Slide02 Noi dung rat dai" panose="02000000000000000000" pitchFamily="2" charset="0"/>
                  <a:ea typeface="#9Slide02 Noi dung rat dai" panose="02000000000000000000" pitchFamily="2" charset="0"/>
                </a:rPr>
                <a:t>khách sạn.</a:t>
              </a:r>
            </a:p>
          </p:txBody>
        </p:sp>
      </p:grpSp>
      <p:grpSp>
        <p:nvGrpSpPr>
          <p:cNvPr id="3" name="Group 2"/>
          <p:cNvGrpSpPr/>
          <p:nvPr/>
        </p:nvGrpSpPr>
        <p:grpSpPr>
          <a:xfrm>
            <a:off x="-201752" y="217202"/>
            <a:ext cx="11685971" cy="492443"/>
            <a:chOff x="-201752" y="217202"/>
            <a:chExt cx="11685971" cy="492443"/>
          </a:xfrm>
        </p:grpSpPr>
        <p:sp>
          <p:nvSpPr>
            <p:cNvPr id="1026" name="TextBox 1025"/>
            <p:cNvSpPr txBox="1"/>
            <p:nvPr/>
          </p:nvSpPr>
          <p:spPr>
            <a:xfrm>
              <a:off x="285319" y="217202"/>
              <a:ext cx="11198900"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VAI TRÒ CỦA CHẤT LƯỢNG NGUỒN NHÂN LỰC TẠI KHÁCH SẠN</a:t>
              </a:r>
            </a:p>
          </p:txBody>
        </p:sp>
        <p:sp>
          <p:nvSpPr>
            <p:cNvPr id="44" name="Right Triangle 43"/>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16764000" y="204629"/>
            <a:ext cx="4881685" cy="523220"/>
            <a:chOff x="-201752" y="204629"/>
            <a:chExt cx="4881685" cy="523220"/>
          </a:xfrm>
        </p:grpSpPr>
        <p:sp>
          <p:nvSpPr>
            <p:cNvPr id="46" name="TextBox 45"/>
            <p:cNvSpPr txBox="1"/>
            <p:nvPr/>
          </p:nvSpPr>
          <p:spPr>
            <a:xfrm>
              <a:off x="441272" y="204629"/>
              <a:ext cx="4238661" cy="523220"/>
            </a:xfrm>
            <a:prstGeom prst="rect">
              <a:avLst/>
            </a:prstGeom>
            <a:noFill/>
          </p:spPr>
          <p:txBody>
            <a:bodyPr wrap="none" rtlCol="0">
              <a:spAutoFit/>
            </a:bodyPr>
            <a:lstStyle/>
            <a:p>
              <a:pPr algn="just"/>
              <a:r>
                <a:rPr lang="en-US" sz="2800">
                  <a:solidFill>
                    <a:schemeClr val="tx1">
                      <a:lumMod val="65000"/>
                      <a:lumOff val="35000"/>
                    </a:schemeClr>
                  </a:solidFill>
                  <a:latin typeface="#9Slide01 Tieu de ngan" panose="00000800000000000000" pitchFamily="2" charset="0"/>
                </a:rPr>
                <a:t>KẾT CẤU KHÓA LUẬN</a:t>
              </a:r>
            </a:p>
          </p:txBody>
        </p:sp>
        <p:sp>
          <p:nvSpPr>
            <p:cNvPr id="48" name="Right Triangle 4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6336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1000" fill="hold"/>
                                        <p:tgtEl>
                                          <p:spTgt spid="32"/>
                                        </p:tgtEl>
                                        <p:attrNameLst>
                                          <p:attrName>ppt_x</p:attrName>
                                        </p:attrNameLst>
                                      </p:cBhvr>
                                      <p:tavLst>
                                        <p:tav tm="0">
                                          <p:val>
                                            <p:strVal val="1+#ppt_w/2"/>
                                          </p:val>
                                        </p:tav>
                                        <p:tav tm="100000">
                                          <p:val>
                                            <p:strVal val="#ppt_x"/>
                                          </p:val>
                                        </p:tav>
                                      </p:tavLst>
                                    </p:anim>
                                    <p:anim calcmode="lin" valueType="num">
                                      <p:cBhvr additive="base">
                                        <p:cTn id="14" dur="100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1000" fill="hold"/>
                                        <p:tgtEl>
                                          <p:spTgt spid="35"/>
                                        </p:tgtEl>
                                        <p:attrNameLst>
                                          <p:attrName>ppt_x</p:attrName>
                                        </p:attrNameLst>
                                      </p:cBhvr>
                                      <p:tavLst>
                                        <p:tav tm="0">
                                          <p:val>
                                            <p:strVal val="1+#ppt_w/2"/>
                                          </p:val>
                                        </p:tav>
                                        <p:tav tm="100000">
                                          <p:val>
                                            <p:strVal val="#ppt_x"/>
                                          </p:val>
                                        </p:tav>
                                      </p:tavLst>
                                    </p:anim>
                                    <p:anim calcmode="lin" valueType="num">
                                      <p:cBhvr additive="base">
                                        <p:cTn id="20" dur="10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98234" y="304800"/>
            <a:ext cx="6595532" cy="6248400"/>
            <a:chOff x="10085068" y="404375"/>
            <a:chExt cx="6595532" cy="6248400"/>
          </a:xfrm>
        </p:grpSpPr>
        <p:sp>
          <p:nvSpPr>
            <p:cNvPr id="2054" name="Oval 2053"/>
            <p:cNvSpPr/>
            <p:nvPr/>
          </p:nvSpPr>
          <p:spPr>
            <a:xfrm>
              <a:off x="10085068" y="404375"/>
              <a:ext cx="6595532" cy="6248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9Slide02 Noi dung rat dai" panose="02000000000000000000" pitchFamily="2" charset="0"/>
                <a:ea typeface="#9Slide02 Noi dung rat dai" panose="02000000000000000000" pitchFamily="2" charset="0"/>
              </a:endParaRPr>
            </a:p>
          </p:txBody>
        </p:sp>
        <p:cxnSp>
          <p:nvCxnSpPr>
            <p:cNvPr id="2333" name="Straight Connector 2332"/>
            <p:cNvCxnSpPr>
              <a:stCxn id="2054" idx="0"/>
              <a:endCxn id="2054" idx="4"/>
            </p:cNvCxnSpPr>
            <p:nvPr/>
          </p:nvCxnSpPr>
          <p:spPr>
            <a:xfrm>
              <a:off x="13382834" y="404375"/>
              <a:ext cx="0" cy="6248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35" name="Straight Connector 2334"/>
            <p:cNvCxnSpPr>
              <a:stCxn id="2054" idx="2"/>
              <a:endCxn id="2054" idx="6"/>
            </p:cNvCxnSpPr>
            <p:nvPr/>
          </p:nvCxnSpPr>
          <p:spPr>
            <a:xfrm>
              <a:off x="10085068" y="3528575"/>
              <a:ext cx="659553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2" name="Straight Connector 2351"/>
            <p:cNvCxnSpPr>
              <a:stCxn id="2054" idx="1"/>
              <a:endCxn id="2054" idx="5"/>
            </p:cNvCxnSpPr>
            <p:nvPr/>
          </p:nvCxnSpPr>
          <p:spPr>
            <a:xfrm>
              <a:off x="11050961" y="1319432"/>
              <a:ext cx="4663746" cy="44182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54" name="Straight Connector 2353"/>
            <p:cNvCxnSpPr>
              <a:stCxn id="2054" idx="7"/>
              <a:endCxn id="2054" idx="3"/>
            </p:cNvCxnSpPr>
            <p:nvPr/>
          </p:nvCxnSpPr>
          <p:spPr>
            <a:xfrm flipH="1">
              <a:off x="11050961" y="1319432"/>
              <a:ext cx="4663746" cy="44182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16" name="TextBox 515"/>
            <p:cNvSpPr txBox="1"/>
            <p:nvPr/>
          </p:nvSpPr>
          <p:spPr>
            <a:xfrm>
              <a:off x="13407283" y="600550"/>
              <a:ext cx="899605" cy="646331"/>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Nhân tố</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mùa vụ</a:t>
              </a:r>
            </a:p>
          </p:txBody>
        </p:sp>
        <p:sp>
          <p:nvSpPr>
            <p:cNvPr id="517" name="TextBox 516"/>
            <p:cNvSpPr txBox="1"/>
            <p:nvPr/>
          </p:nvSpPr>
          <p:spPr>
            <a:xfrm>
              <a:off x="15454499" y="1831202"/>
              <a:ext cx="833883" cy="1477328"/>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Nguồn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khách</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đối</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với</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KS</a:t>
              </a:r>
            </a:p>
          </p:txBody>
        </p:sp>
        <p:sp>
          <p:nvSpPr>
            <p:cNvPr id="518" name="TextBox 517"/>
            <p:cNvSpPr txBox="1"/>
            <p:nvPr/>
          </p:nvSpPr>
          <p:spPr>
            <a:xfrm>
              <a:off x="15398739" y="3925619"/>
              <a:ext cx="1196160" cy="1200329"/>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Chính sách</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chế độ của</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Đảng, Nhà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nước</a:t>
              </a:r>
            </a:p>
          </p:txBody>
        </p:sp>
        <p:sp>
          <p:nvSpPr>
            <p:cNvPr id="519" name="TextBox 518"/>
            <p:cNvSpPr txBox="1"/>
            <p:nvPr/>
          </p:nvSpPr>
          <p:spPr>
            <a:xfrm>
              <a:off x="13407283" y="5832228"/>
              <a:ext cx="1088761" cy="369332"/>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Luật pháp</a:t>
              </a:r>
            </a:p>
          </p:txBody>
        </p:sp>
        <p:sp>
          <p:nvSpPr>
            <p:cNvPr id="520" name="TextBox 519"/>
            <p:cNvSpPr txBox="1"/>
            <p:nvPr/>
          </p:nvSpPr>
          <p:spPr>
            <a:xfrm>
              <a:off x="12502270" y="5832228"/>
              <a:ext cx="816250" cy="369332"/>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Kinh tế</a:t>
              </a:r>
            </a:p>
          </p:txBody>
        </p:sp>
        <p:sp>
          <p:nvSpPr>
            <p:cNvPr id="521" name="TextBox 520"/>
            <p:cNvSpPr txBox="1"/>
            <p:nvPr/>
          </p:nvSpPr>
          <p:spPr>
            <a:xfrm>
              <a:off x="10393350" y="3925619"/>
              <a:ext cx="928459" cy="646331"/>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Văn hóa</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Xã hội</a:t>
              </a:r>
            </a:p>
          </p:txBody>
        </p:sp>
        <p:sp>
          <p:nvSpPr>
            <p:cNvPr id="522" name="TextBox 521"/>
            <p:cNvSpPr txBox="1"/>
            <p:nvPr/>
          </p:nvSpPr>
          <p:spPr>
            <a:xfrm>
              <a:off x="10542565" y="2246701"/>
              <a:ext cx="659156" cy="646331"/>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Cạnh</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tranh</a:t>
              </a:r>
            </a:p>
          </p:txBody>
        </p:sp>
        <p:sp>
          <p:nvSpPr>
            <p:cNvPr id="523" name="TextBox 522"/>
            <p:cNvSpPr txBox="1"/>
            <p:nvPr/>
          </p:nvSpPr>
          <p:spPr>
            <a:xfrm>
              <a:off x="12033984" y="600550"/>
              <a:ext cx="1324402" cy="646331"/>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Các nhân tố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khác</a:t>
              </a:r>
            </a:p>
          </p:txBody>
        </p:sp>
      </p:grpSp>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0" name="Group 9"/>
          <p:cNvGrpSpPr/>
          <p:nvPr/>
        </p:nvGrpSpPr>
        <p:grpSpPr>
          <a:xfrm>
            <a:off x="3886857" y="1219857"/>
            <a:ext cx="4418286" cy="4418286"/>
            <a:chOff x="205123" y="1255121"/>
            <a:chExt cx="4418286" cy="4418286"/>
          </a:xfrm>
        </p:grpSpPr>
        <p:grpSp>
          <p:nvGrpSpPr>
            <p:cNvPr id="8" name="Group 7"/>
            <p:cNvGrpSpPr/>
            <p:nvPr/>
          </p:nvGrpSpPr>
          <p:grpSpPr>
            <a:xfrm>
              <a:off x="205123" y="1255121"/>
              <a:ext cx="4418286" cy="4418286"/>
              <a:chOff x="-65584" y="1219857"/>
              <a:chExt cx="4418286" cy="4418286"/>
            </a:xfrm>
          </p:grpSpPr>
          <p:sp>
            <p:nvSpPr>
              <p:cNvPr id="2052" name="Oval 2051"/>
              <p:cNvSpPr/>
              <p:nvPr/>
            </p:nvSpPr>
            <p:spPr>
              <a:xfrm>
                <a:off x="-65584" y="1219857"/>
                <a:ext cx="4418286" cy="4418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TextBox 484"/>
              <p:cNvSpPr txBox="1"/>
              <p:nvPr/>
            </p:nvSpPr>
            <p:spPr>
              <a:xfrm>
                <a:off x="3255047" y="2622719"/>
                <a:ext cx="784189" cy="1477328"/>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Mục</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 tiêu</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của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khách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sạn</a:t>
                </a:r>
              </a:p>
            </p:txBody>
          </p:sp>
          <p:sp>
            <p:nvSpPr>
              <p:cNvPr id="486" name="TextBox 485"/>
              <p:cNvSpPr txBox="1"/>
              <p:nvPr/>
            </p:nvSpPr>
            <p:spPr>
              <a:xfrm>
                <a:off x="2119111" y="1646518"/>
                <a:ext cx="1367682" cy="646331"/>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Quy mô, thứ</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 hạng của KS</a:t>
                </a:r>
              </a:p>
            </p:txBody>
          </p:sp>
          <p:sp>
            <p:nvSpPr>
              <p:cNvPr id="487" name="TextBox 486"/>
              <p:cNvSpPr txBox="1"/>
              <p:nvPr/>
            </p:nvSpPr>
            <p:spPr>
              <a:xfrm>
                <a:off x="325781" y="2622719"/>
                <a:ext cx="654345" cy="1477328"/>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Trình</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độ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của</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nhân</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viên</a:t>
                </a:r>
              </a:p>
            </p:txBody>
          </p:sp>
          <p:cxnSp>
            <p:nvCxnSpPr>
              <p:cNvPr id="323" name="Straight Connector 322"/>
              <p:cNvCxnSpPr/>
              <p:nvPr/>
            </p:nvCxnSpPr>
            <p:spPr>
              <a:xfrm>
                <a:off x="420770" y="2016125"/>
                <a:ext cx="3496625" cy="264581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p:cNvCxnSpPr/>
              <p:nvPr/>
            </p:nvCxnSpPr>
            <p:spPr>
              <a:xfrm flipV="1">
                <a:off x="325781" y="2133600"/>
                <a:ext cx="3591614" cy="252834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07" name="TextBox 506"/>
              <p:cNvSpPr txBox="1"/>
              <p:nvPr/>
            </p:nvSpPr>
            <p:spPr>
              <a:xfrm>
                <a:off x="2251268" y="4492491"/>
                <a:ext cx="1319592" cy="923330"/>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Khả năng tài</a:t>
                </a:r>
              </a:p>
              <a:p>
                <a:r>
                  <a:rPr lang="en-US">
                    <a:solidFill>
                      <a:schemeClr val="bg1">
                        <a:lumMod val="95000"/>
                      </a:schemeClr>
                    </a:solidFill>
                    <a:latin typeface="#9Slide02 Noi dung rat dai" panose="02000000000000000000" pitchFamily="2" charset="0"/>
                    <a:ea typeface="#9Slide02 Noi dung rat dai" panose="02000000000000000000" pitchFamily="2" charset="0"/>
                  </a:rPr>
                  <a:t>chính &amp; kết</a:t>
                </a:r>
              </a:p>
              <a:p>
                <a:r>
                  <a:rPr lang="en-US">
                    <a:solidFill>
                      <a:schemeClr val="bg1">
                        <a:lumMod val="95000"/>
                      </a:schemeClr>
                    </a:solidFill>
                    <a:latin typeface="#9Slide02 Noi dung rat dai" panose="02000000000000000000" pitchFamily="2" charset="0"/>
                    <a:ea typeface="#9Slide02 Noi dung rat dai" panose="02000000000000000000" pitchFamily="2" charset="0"/>
                  </a:rPr>
                  <a:t>quả HĐKD</a:t>
                </a:r>
              </a:p>
            </p:txBody>
          </p:sp>
          <p:sp>
            <p:nvSpPr>
              <p:cNvPr id="514" name="TextBox 513"/>
              <p:cNvSpPr txBox="1"/>
              <p:nvPr/>
            </p:nvSpPr>
            <p:spPr>
              <a:xfrm>
                <a:off x="471306" y="4492491"/>
                <a:ext cx="1672253" cy="646331"/>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Mức độ đa dạng</a:t>
                </a:r>
              </a:p>
              <a:p>
                <a:pPr algn="r"/>
                <a:r>
                  <a:rPr lang="en-US">
                    <a:solidFill>
                      <a:schemeClr val="bg1">
                        <a:lumMod val="95000"/>
                      </a:schemeClr>
                    </a:solidFill>
                    <a:latin typeface="#9Slide02 Noi dung rat dai" panose="02000000000000000000" pitchFamily="2" charset="0"/>
                    <a:ea typeface="#9Slide02 Noi dung rat dai" panose="02000000000000000000" pitchFamily="2" charset="0"/>
                  </a:rPr>
                  <a:t>của lĩnh vực KD</a:t>
                </a:r>
              </a:p>
            </p:txBody>
          </p:sp>
          <p:sp>
            <p:nvSpPr>
              <p:cNvPr id="515" name="TextBox 514"/>
              <p:cNvSpPr txBox="1"/>
              <p:nvPr/>
            </p:nvSpPr>
            <p:spPr>
              <a:xfrm>
                <a:off x="909122" y="1646518"/>
                <a:ext cx="1324402" cy="646331"/>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Các nhân tố </a:t>
                </a:r>
              </a:p>
              <a:p>
                <a:r>
                  <a:rPr lang="en-US">
                    <a:solidFill>
                      <a:schemeClr val="bg1">
                        <a:lumMod val="95000"/>
                      </a:schemeClr>
                    </a:solidFill>
                    <a:latin typeface="#9Slide02 Noi dung rat dai" panose="02000000000000000000" pitchFamily="2" charset="0"/>
                    <a:ea typeface="#9Slide02 Noi dung rat dai" panose="02000000000000000000" pitchFamily="2" charset="0"/>
                  </a:rPr>
                  <a:t>khác</a:t>
                </a:r>
              </a:p>
            </p:txBody>
          </p:sp>
        </p:grpSp>
        <p:cxnSp>
          <p:nvCxnSpPr>
            <p:cNvPr id="494" name="Straight Connector 493"/>
            <p:cNvCxnSpPr>
              <a:stCxn id="2052" idx="0"/>
              <a:endCxn id="2052" idx="4"/>
            </p:cNvCxnSpPr>
            <p:nvPr/>
          </p:nvCxnSpPr>
          <p:spPr>
            <a:xfrm>
              <a:off x="2414266" y="1255121"/>
              <a:ext cx="0" cy="4418286"/>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4953000" y="2286000"/>
            <a:ext cx="2286000" cy="2286000"/>
            <a:chOff x="4953000" y="2286000"/>
            <a:chExt cx="2286000" cy="2286000"/>
          </a:xfrm>
        </p:grpSpPr>
        <p:sp>
          <p:nvSpPr>
            <p:cNvPr id="2060" name="Oval 2059"/>
            <p:cNvSpPr/>
            <p:nvPr/>
          </p:nvSpPr>
          <p:spPr>
            <a:xfrm>
              <a:off x="4953000" y="2286000"/>
              <a:ext cx="2286000" cy="228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2" name="TextBox 2361"/>
            <p:cNvSpPr txBox="1"/>
            <p:nvPr/>
          </p:nvSpPr>
          <p:spPr>
            <a:xfrm>
              <a:off x="4980048" y="2742432"/>
              <a:ext cx="2258952" cy="1477328"/>
            </a:xfrm>
            <a:prstGeom prst="rect">
              <a:avLst/>
            </a:prstGeom>
            <a:noFill/>
          </p:spPr>
          <p:txBody>
            <a:bodyPr wrap="none" rtlCol="0">
              <a:spAutoFit/>
            </a:bodyPr>
            <a:lstStyle/>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CÁC NHÂN TỐ MÔI</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TRƯỜNG ẢNH HƯỞNG</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ĐẾN CHẤT LƯỢNG ĐỘI</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NGŨ NHÂN VIÊN TẠI </a:t>
              </a:r>
            </a:p>
            <a:p>
              <a:pPr algn="ctr"/>
              <a:r>
                <a:rPr lang="en-US">
                  <a:solidFill>
                    <a:schemeClr val="bg1">
                      <a:lumMod val="95000"/>
                    </a:schemeClr>
                  </a:solidFill>
                  <a:latin typeface="#9Slide02 Noi dung rat dai" panose="02000000000000000000" pitchFamily="2" charset="0"/>
                  <a:ea typeface="#9Slide02 Noi dung rat dai" panose="02000000000000000000" pitchFamily="2" charset="0"/>
                </a:rPr>
                <a:t>KHÁCH SẠN.</a:t>
              </a:r>
            </a:p>
          </p:txBody>
        </p:sp>
      </p:grpSp>
      <p:grpSp>
        <p:nvGrpSpPr>
          <p:cNvPr id="37" name="Group 36"/>
          <p:cNvGrpSpPr/>
          <p:nvPr/>
        </p:nvGrpSpPr>
        <p:grpSpPr>
          <a:xfrm>
            <a:off x="-11145178" y="1241014"/>
            <a:ext cx="8560595" cy="1581150"/>
            <a:chOff x="820831" y="1241014"/>
            <a:chExt cx="8560595" cy="1581150"/>
          </a:xfrm>
        </p:grpSpPr>
        <p:grpSp>
          <p:nvGrpSpPr>
            <p:cNvPr id="38" name="Group 37"/>
            <p:cNvGrpSpPr/>
            <p:nvPr/>
          </p:nvGrpSpPr>
          <p:grpSpPr>
            <a:xfrm>
              <a:off x="820831" y="1241014"/>
              <a:ext cx="8560595" cy="1581150"/>
              <a:chOff x="2031206" y="962026"/>
              <a:chExt cx="5289550" cy="1581150"/>
            </a:xfrm>
          </p:grpSpPr>
          <p:sp>
            <p:nvSpPr>
              <p:cNvPr id="44" name="Freeform 109"/>
              <p:cNvSpPr>
                <a:spLocks/>
              </p:cNvSpPr>
              <p:nvPr/>
            </p:nvSpPr>
            <p:spPr bwMode="auto">
              <a:xfrm>
                <a:off x="2097881" y="1028701"/>
                <a:ext cx="5222875" cy="1514475"/>
              </a:xfrm>
              <a:custGeom>
                <a:avLst/>
                <a:gdLst>
                  <a:gd name="T0" fmla="*/ 1091 w 1339"/>
                  <a:gd name="T1" fmla="*/ 0 h 390"/>
                  <a:gd name="T2" fmla="*/ 456 w 1339"/>
                  <a:gd name="T3" fmla="*/ 0 h 390"/>
                  <a:gd name="T4" fmla="*/ 399 w 1339"/>
                  <a:gd name="T5" fmla="*/ 0 h 390"/>
                  <a:gd name="T6" fmla="*/ 392 w 1339"/>
                  <a:gd name="T7" fmla="*/ 0 h 390"/>
                  <a:gd name="T8" fmla="*/ 360 w 1339"/>
                  <a:gd name="T9" fmla="*/ 31 h 390"/>
                  <a:gd name="T10" fmla="*/ 360 w 1339"/>
                  <a:gd name="T11" fmla="*/ 59 h 390"/>
                  <a:gd name="T12" fmla="*/ 342 w 1339"/>
                  <a:gd name="T13" fmla="*/ 59 h 390"/>
                  <a:gd name="T14" fmla="*/ 315 w 1339"/>
                  <a:gd name="T15" fmla="*/ 59 h 390"/>
                  <a:gd name="T16" fmla="*/ 315 w 1339"/>
                  <a:gd name="T17" fmla="*/ 59 h 390"/>
                  <a:gd name="T18" fmla="*/ 255 w 1339"/>
                  <a:gd name="T19" fmla="*/ 0 h 390"/>
                  <a:gd name="T20" fmla="*/ 59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1 w 1339"/>
                  <a:gd name="T35" fmla="*/ 344 h 390"/>
                  <a:gd name="T36" fmla="*/ 1119 w 1339"/>
                  <a:gd name="T37" fmla="*/ 344 h 390"/>
                  <a:gd name="T38" fmla="*/ 1215 w 1339"/>
                  <a:gd name="T39" fmla="*/ 390 h 390"/>
                  <a:gd name="T40" fmla="*/ 1339 w 1339"/>
                  <a:gd name="T41" fmla="*/ 266 h 390"/>
                  <a:gd name="T42" fmla="*/ 1246 w 1339"/>
                  <a:gd name="T43" fmla="*/ 146 h 390"/>
                  <a:gd name="T44" fmla="*/ 1205 w 1339"/>
                  <a:gd name="T45" fmla="*/ 94 h 390"/>
                  <a:gd name="T46" fmla="*/ 1151 w 1339"/>
                  <a:gd name="T47" fmla="*/ 60 h 390"/>
                  <a:gd name="T48" fmla="*/ 1151 w 1339"/>
                  <a:gd name="T49" fmla="*/ 59 h 390"/>
                  <a:gd name="T50" fmla="*/ 1091 w 1339"/>
                  <a:gd name="T51"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9" h="390">
                    <a:moveTo>
                      <a:pt x="1091" y="0"/>
                    </a:moveTo>
                    <a:cubicBezTo>
                      <a:pt x="456" y="0"/>
                      <a:pt x="456" y="0"/>
                      <a:pt x="456" y="0"/>
                    </a:cubicBezTo>
                    <a:cubicBezTo>
                      <a:pt x="399" y="0"/>
                      <a:pt x="399" y="0"/>
                      <a:pt x="399" y="0"/>
                    </a:cubicBezTo>
                    <a:cubicBezTo>
                      <a:pt x="392" y="0"/>
                      <a:pt x="392" y="0"/>
                      <a:pt x="392" y="0"/>
                    </a:cubicBezTo>
                    <a:cubicBezTo>
                      <a:pt x="374" y="0"/>
                      <a:pt x="360" y="14"/>
                      <a:pt x="360" y="31"/>
                    </a:cubicBezTo>
                    <a:cubicBezTo>
                      <a:pt x="360" y="59"/>
                      <a:pt x="360" y="59"/>
                      <a:pt x="360" y="59"/>
                    </a:cubicBezTo>
                    <a:cubicBezTo>
                      <a:pt x="342" y="59"/>
                      <a:pt x="342" y="59"/>
                      <a:pt x="342" y="59"/>
                    </a:cubicBezTo>
                    <a:cubicBezTo>
                      <a:pt x="315" y="59"/>
                      <a:pt x="315" y="59"/>
                      <a:pt x="315" y="59"/>
                    </a:cubicBezTo>
                    <a:cubicBezTo>
                      <a:pt x="315" y="59"/>
                      <a:pt x="315" y="59"/>
                      <a:pt x="315" y="59"/>
                    </a:cubicBezTo>
                    <a:cubicBezTo>
                      <a:pt x="314"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245" y="344"/>
                      <a:pt x="245" y="344"/>
                      <a:pt x="245" y="344"/>
                    </a:cubicBezTo>
                    <a:cubicBezTo>
                      <a:pt x="245" y="344"/>
                      <a:pt x="245" y="344"/>
                      <a:pt x="245" y="344"/>
                    </a:cubicBezTo>
                    <a:cubicBezTo>
                      <a:pt x="444" y="344"/>
                      <a:pt x="444" y="344"/>
                      <a:pt x="444" y="344"/>
                    </a:cubicBezTo>
                    <a:cubicBezTo>
                      <a:pt x="471" y="344"/>
                      <a:pt x="471" y="344"/>
                      <a:pt x="471" y="344"/>
                    </a:cubicBezTo>
                    <a:cubicBezTo>
                      <a:pt x="1119" y="344"/>
                      <a:pt x="1119" y="344"/>
                      <a:pt x="1119" y="344"/>
                    </a:cubicBezTo>
                    <a:cubicBezTo>
                      <a:pt x="1141" y="372"/>
                      <a:pt x="1176" y="390"/>
                      <a:pt x="1215" y="390"/>
                    </a:cubicBezTo>
                    <a:cubicBezTo>
                      <a:pt x="1283" y="390"/>
                      <a:pt x="1339" y="334"/>
                      <a:pt x="1339" y="266"/>
                    </a:cubicBezTo>
                    <a:cubicBezTo>
                      <a:pt x="1339" y="208"/>
                      <a:pt x="1299" y="160"/>
                      <a:pt x="1246" y="146"/>
                    </a:cubicBezTo>
                    <a:cubicBezTo>
                      <a:pt x="1205" y="94"/>
                      <a:pt x="1205" y="94"/>
                      <a:pt x="1205" y="94"/>
                    </a:cubicBezTo>
                    <a:cubicBezTo>
                      <a:pt x="1191" y="76"/>
                      <a:pt x="1172" y="65"/>
                      <a:pt x="1151" y="60"/>
                    </a:cubicBezTo>
                    <a:cubicBezTo>
                      <a:pt x="1151" y="59"/>
                      <a:pt x="1151" y="59"/>
                      <a:pt x="1151" y="59"/>
                    </a:cubicBezTo>
                    <a:cubicBezTo>
                      <a:pt x="1151" y="26"/>
                      <a:pt x="1124" y="0"/>
                      <a:pt x="1091"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0"/>
              <p:cNvSpPr>
                <a:spLocks/>
              </p:cNvSpPr>
              <p:nvPr/>
            </p:nvSpPr>
            <p:spPr bwMode="auto">
              <a:xfrm>
                <a:off x="3436143" y="962026"/>
                <a:ext cx="373063" cy="454025"/>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rgbClr val="BC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1"/>
              <p:cNvSpPr>
                <a:spLocks/>
              </p:cNvSpPr>
              <p:nvPr/>
            </p:nvSpPr>
            <p:spPr bwMode="auto">
              <a:xfrm>
                <a:off x="2483643" y="1190626"/>
                <a:ext cx="4537075" cy="1108075"/>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2"/>
              <p:cNvSpPr>
                <a:spLocks/>
              </p:cNvSpPr>
              <p:nvPr/>
            </p:nvSpPr>
            <p:spPr bwMode="auto">
              <a:xfrm>
                <a:off x="2031206" y="962026"/>
                <a:ext cx="1731963" cy="1336675"/>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rgbClr val="EA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13"/>
              <p:cNvSpPr>
                <a:spLocks/>
              </p:cNvSpPr>
              <p:nvPr/>
            </p:nvSpPr>
            <p:spPr bwMode="auto">
              <a:xfrm>
                <a:off x="3259931" y="1190626"/>
                <a:ext cx="608013" cy="1108075"/>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7"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14"/>
              <p:cNvSpPr>
                <a:spLocks/>
              </p:cNvSpPr>
              <p:nvPr/>
            </p:nvSpPr>
            <p:spPr bwMode="auto">
              <a:xfrm>
                <a:off x="3586956" y="962026"/>
                <a:ext cx="2933700" cy="504825"/>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rgbClr val="EA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Oval 115"/>
              <p:cNvSpPr>
                <a:spLocks noChangeArrowheads="1"/>
              </p:cNvSpPr>
              <p:nvPr/>
            </p:nvSpPr>
            <p:spPr bwMode="auto">
              <a:xfrm>
                <a:off x="6287293" y="1514476"/>
                <a:ext cx="966788"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16"/>
              <p:cNvSpPr>
                <a:spLocks/>
              </p:cNvSpPr>
              <p:nvPr/>
            </p:nvSpPr>
            <p:spPr bwMode="auto">
              <a:xfrm>
                <a:off x="6263481" y="1450976"/>
                <a:ext cx="757238" cy="847725"/>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1" y="0"/>
                      <a:pt x="124" y="0"/>
                    </a:cubicBezTo>
                    <a:cubicBezTo>
                      <a:pt x="55" y="0"/>
                      <a:pt x="0" y="55"/>
                      <a:pt x="0" y="1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Oval 117"/>
              <p:cNvSpPr>
                <a:spLocks noChangeArrowheads="1"/>
              </p:cNvSpPr>
              <p:nvPr/>
            </p:nvSpPr>
            <p:spPr bwMode="auto">
              <a:xfrm>
                <a:off x="6287293" y="1514476"/>
                <a:ext cx="966788" cy="963613"/>
              </a:xfrm>
              <a:prstGeom prst="ellipse">
                <a:avLst/>
              </a:prstGeom>
              <a:solidFill>
                <a:srgbClr val="EA2D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18"/>
              <p:cNvSpPr>
                <a:spLocks noEditPoints="1"/>
              </p:cNvSpPr>
              <p:nvPr/>
            </p:nvSpPr>
            <p:spPr bwMode="auto">
              <a:xfrm>
                <a:off x="6373018" y="1595439"/>
                <a:ext cx="795338" cy="796925"/>
              </a:xfrm>
              <a:custGeom>
                <a:avLst/>
                <a:gdLst>
                  <a:gd name="T0" fmla="*/ 102 w 204"/>
                  <a:gd name="T1" fmla="*/ 0 h 205"/>
                  <a:gd name="T2" fmla="*/ 0 w 204"/>
                  <a:gd name="T3" fmla="*/ 103 h 205"/>
                  <a:gd name="T4" fmla="*/ 102 w 204"/>
                  <a:gd name="T5" fmla="*/ 205 h 205"/>
                  <a:gd name="T6" fmla="*/ 204 w 204"/>
                  <a:gd name="T7" fmla="*/ 103 h 205"/>
                  <a:gd name="T8" fmla="*/ 102 w 204"/>
                  <a:gd name="T9" fmla="*/ 0 h 205"/>
                  <a:gd name="T10" fmla="*/ 102 w 204"/>
                  <a:gd name="T11" fmla="*/ 192 h 205"/>
                  <a:gd name="T12" fmla="*/ 13 w 204"/>
                  <a:gd name="T13" fmla="*/ 103 h 205"/>
                  <a:gd name="T14" fmla="*/ 102 w 204"/>
                  <a:gd name="T15" fmla="*/ 14 h 205"/>
                  <a:gd name="T16" fmla="*/ 191 w 204"/>
                  <a:gd name="T17" fmla="*/ 103 h 205"/>
                  <a:gd name="T18" fmla="*/ 102 w 204"/>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5">
                    <a:moveTo>
                      <a:pt x="102" y="0"/>
                    </a:moveTo>
                    <a:cubicBezTo>
                      <a:pt x="45" y="0"/>
                      <a:pt x="0" y="46"/>
                      <a:pt x="0" y="103"/>
                    </a:cubicBezTo>
                    <a:cubicBezTo>
                      <a:pt x="0" y="159"/>
                      <a:pt x="45" y="205"/>
                      <a:pt x="102" y="205"/>
                    </a:cubicBezTo>
                    <a:cubicBezTo>
                      <a:pt x="159" y="205"/>
                      <a:pt x="204" y="159"/>
                      <a:pt x="204" y="103"/>
                    </a:cubicBezTo>
                    <a:cubicBezTo>
                      <a:pt x="204"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19"/>
              <p:cNvSpPr>
                <a:spLocks noEditPoints="1"/>
              </p:cNvSpPr>
              <p:nvPr/>
            </p:nvSpPr>
            <p:spPr bwMode="auto">
              <a:xfrm>
                <a:off x="6547643" y="1858964"/>
                <a:ext cx="280988" cy="265113"/>
              </a:xfrm>
              <a:custGeom>
                <a:avLst/>
                <a:gdLst>
                  <a:gd name="T0" fmla="*/ 57 w 72"/>
                  <a:gd name="T1" fmla="*/ 0 h 68"/>
                  <a:gd name="T2" fmla="*/ 16 w 72"/>
                  <a:gd name="T3" fmla="*/ 0 h 68"/>
                  <a:gd name="T4" fmla="*/ 0 w 72"/>
                  <a:gd name="T5" fmla="*/ 15 h 68"/>
                  <a:gd name="T6" fmla="*/ 0 w 72"/>
                  <a:gd name="T7" fmla="*/ 44 h 68"/>
                  <a:gd name="T8" fmla="*/ 6 w 72"/>
                  <a:gd name="T9" fmla="*/ 55 h 68"/>
                  <a:gd name="T10" fmla="*/ 6 w 72"/>
                  <a:gd name="T11" fmla="*/ 57 h 68"/>
                  <a:gd name="T12" fmla="*/ 6 w 72"/>
                  <a:gd name="T13" fmla="*/ 68 h 68"/>
                  <a:gd name="T14" fmla="*/ 16 w 72"/>
                  <a:gd name="T15" fmla="*/ 60 h 68"/>
                  <a:gd name="T16" fmla="*/ 17 w 72"/>
                  <a:gd name="T17" fmla="*/ 59 h 68"/>
                  <a:gd name="T18" fmla="*/ 36 w 72"/>
                  <a:gd name="T19" fmla="*/ 59 h 68"/>
                  <a:gd name="T20" fmla="*/ 37 w 72"/>
                  <a:gd name="T21" fmla="*/ 59 h 68"/>
                  <a:gd name="T22" fmla="*/ 37 w 72"/>
                  <a:gd name="T23" fmla="*/ 59 h 68"/>
                  <a:gd name="T24" fmla="*/ 57 w 72"/>
                  <a:gd name="T25" fmla="*/ 59 h 68"/>
                  <a:gd name="T26" fmla="*/ 72 w 72"/>
                  <a:gd name="T27" fmla="*/ 44 h 68"/>
                  <a:gd name="T28" fmla="*/ 72 w 72"/>
                  <a:gd name="T29" fmla="*/ 15 h 68"/>
                  <a:gd name="T30" fmla="*/ 57 w 72"/>
                  <a:gd name="T31" fmla="*/ 0 h 68"/>
                  <a:gd name="T32" fmla="*/ 18 w 72"/>
                  <a:gd name="T33" fmla="*/ 34 h 68"/>
                  <a:gd name="T34" fmla="*/ 14 w 72"/>
                  <a:gd name="T35" fmla="*/ 30 h 68"/>
                  <a:gd name="T36" fmla="*/ 18 w 72"/>
                  <a:gd name="T37" fmla="*/ 26 h 68"/>
                  <a:gd name="T38" fmla="*/ 22 w 72"/>
                  <a:gd name="T39" fmla="*/ 30 h 68"/>
                  <a:gd name="T40" fmla="*/ 18 w 72"/>
                  <a:gd name="T41" fmla="*/ 34 h 68"/>
                  <a:gd name="T42" fmla="*/ 35 w 72"/>
                  <a:gd name="T43" fmla="*/ 34 h 68"/>
                  <a:gd name="T44" fmla="*/ 31 w 72"/>
                  <a:gd name="T45" fmla="*/ 30 h 68"/>
                  <a:gd name="T46" fmla="*/ 35 w 72"/>
                  <a:gd name="T47" fmla="*/ 26 h 68"/>
                  <a:gd name="T48" fmla="*/ 39 w 72"/>
                  <a:gd name="T49" fmla="*/ 30 h 68"/>
                  <a:gd name="T50" fmla="*/ 35 w 72"/>
                  <a:gd name="T51" fmla="*/ 34 h 68"/>
                  <a:gd name="T52" fmla="*/ 51 w 72"/>
                  <a:gd name="T53" fmla="*/ 34 h 68"/>
                  <a:gd name="T54" fmla="*/ 47 w 72"/>
                  <a:gd name="T55" fmla="*/ 30 h 68"/>
                  <a:gd name="T56" fmla="*/ 51 w 72"/>
                  <a:gd name="T57" fmla="*/ 26 h 68"/>
                  <a:gd name="T58" fmla="*/ 55 w 72"/>
                  <a:gd name="T59" fmla="*/ 30 h 68"/>
                  <a:gd name="T60" fmla="*/ 51 w 72"/>
                  <a:gd name="T61"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68">
                    <a:moveTo>
                      <a:pt x="57" y="0"/>
                    </a:moveTo>
                    <a:cubicBezTo>
                      <a:pt x="16" y="0"/>
                      <a:pt x="16" y="0"/>
                      <a:pt x="16" y="0"/>
                    </a:cubicBezTo>
                    <a:cubicBezTo>
                      <a:pt x="7" y="0"/>
                      <a:pt x="0" y="7"/>
                      <a:pt x="0" y="15"/>
                    </a:cubicBezTo>
                    <a:cubicBezTo>
                      <a:pt x="0" y="44"/>
                      <a:pt x="0" y="44"/>
                      <a:pt x="0" y="44"/>
                    </a:cubicBezTo>
                    <a:cubicBezTo>
                      <a:pt x="0" y="48"/>
                      <a:pt x="2" y="52"/>
                      <a:pt x="6" y="55"/>
                    </a:cubicBezTo>
                    <a:cubicBezTo>
                      <a:pt x="6" y="56"/>
                      <a:pt x="6" y="56"/>
                      <a:pt x="6" y="57"/>
                    </a:cubicBezTo>
                    <a:cubicBezTo>
                      <a:pt x="6" y="68"/>
                      <a:pt x="6" y="68"/>
                      <a:pt x="6" y="68"/>
                    </a:cubicBezTo>
                    <a:cubicBezTo>
                      <a:pt x="16" y="60"/>
                      <a:pt x="16" y="60"/>
                      <a:pt x="16" y="60"/>
                    </a:cubicBezTo>
                    <a:cubicBezTo>
                      <a:pt x="16" y="59"/>
                      <a:pt x="16" y="59"/>
                      <a:pt x="17" y="59"/>
                    </a:cubicBezTo>
                    <a:cubicBezTo>
                      <a:pt x="36" y="59"/>
                      <a:pt x="36" y="59"/>
                      <a:pt x="36" y="59"/>
                    </a:cubicBezTo>
                    <a:cubicBezTo>
                      <a:pt x="37" y="59"/>
                      <a:pt x="37" y="59"/>
                      <a:pt x="37" y="59"/>
                    </a:cubicBezTo>
                    <a:cubicBezTo>
                      <a:pt x="37" y="59"/>
                      <a:pt x="37" y="59"/>
                      <a:pt x="37" y="59"/>
                    </a:cubicBezTo>
                    <a:cubicBezTo>
                      <a:pt x="57" y="59"/>
                      <a:pt x="57" y="59"/>
                      <a:pt x="57" y="59"/>
                    </a:cubicBezTo>
                    <a:cubicBezTo>
                      <a:pt x="65" y="59"/>
                      <a:pt x="72" y="52"/>
                      <a:pt x="72" y="44"/>
                    </a:cubicBezTo>
                    <a:cubicBezTo>
                      <a:pt x="72" y="15"/>
                      <a:pt x="72" y="15"/>
                      <a:pt x="72" y="15"/>
                    </a:cubicBezTo>
                    <a:cubicBezTo>
                      <a:pt x="72" y="7"/>
                      <a:pt x="65" y="0"/>
                      <a:pt x="57" y="0"/>
                    </a:cubicBezTo>
                    <a:close/>
                    <a:moveTo>
                      <a:pt x="18" y="34"/>
                    </a:moveTo>
                    <a:cubicBezTo>
                      <a:pt x="16" y="34"/>
                      <a:pt x="14" y="33"/>
                      <a:pt x="14" y="30"/>
                    </a:cubicBezTo>
                    <a:cubicBezTo>
                      <a:pt x="14" y="28"/>
                      <a:pt x="16" y="26"/>
                      <a:pt x="18" y="26"/>
                    </a:cubicBezTo>
                    <a:cubicBezTo>
                      <a:pt x="21" y="26"/>
                      <a:pt x="22" y="28"/>
                      <a:pt x="22" y="30"/>
                    </a:cubicBezTo>
                    <a:cubicBezTo>
                      <a:pt x="22" y="33"/>
                      <a:pt x="21" y="34"/>
                      <a:pt x="18" y="34"/>
                    </a:cubicBezTo>
                    <a:close/>
                    <a:moveTo>
                      <a:pt x="35" y="34"/>
                    </a:moveTo>
                    <a:cubicBezTo>
                      <a:pt x="33" y="34"/>
                      <a:pt x="31" y="33"/>
                      <a:pt x="31" y="30"/>
                    </a:cubicBezTo>
                    <a:cubicBezTo>
                      <a:pt x="31" y="28"/>
                      <a:pt x="33" y="26"/>
                      <a:pt x="35" y="26"/>
                    </a:cubicBezTo>
                    <a:cubicBezTo>
                      <a:pt x="37" y="26"/>
                      <a:pt x="39" y="28"/>
                      <a:pt x="39" y="30"/>
                    </a:cubicBezTo>
                    <a:cubicBezTo>
                      <a:pt x="39" y="33"/>
                      <a:pt x="37" y="34"/>
                      <a:pt x="35" y="34"/>
                    </a:cubicBezTo>
                    <a:close/>
                    <a:moveTo>
                      <a:pt x="51" y="34"/>
                    </a:moveTo>
                    <a:cubicBezTo>
                      <a:pt x="49" y="34"/>
                      <a:pt x="47" y="33"/>
                      <a:pt x="47" y="30"/>
                    </a:cubicBezTo>
                    <a:cubicBezTo>
                      <a:pt x="47" y="28"/>
                      <a:pt x="49" y="26"/>
                      <a:pt x="51" y="26"/>
                    </a:cubicBezTo>
                    <a:cubicBezTo>
                      <a:pt x="53" y="26"/>
                      <a:pt x="55" y="28"/>
                      <a:pt x="55" y="30"/>
                    </a:cubicBezTo>
                    <a:cubicBezTo>
                      <a:pt x="55" y="33"/>
                      <a:pt x="53" y="34"/>
                      <a:pt x="51"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20"/>
              <p:cNvSpPr>
                <a:spLocks/>
              </p:cNvSpPr>
              <p:nvPr/>
            </p:nvSpPr>
            <p:spPr bwMode="auto">
              <a:xfrm>
                <a:off x="6700043" y="1922464"/>
                <a:ext cx="276225" cy="263525"/>
              </a:xfrm>
              <a:custGeom>
                <a:avLst/>
                <a:gdLst>
                  <a:gd name="T0" fmla="*/ 56 w 71"/>
                  <a:gd name="T1" fmla="*/ 0 h 68"/>
                  <a:gd name="T2" fmla="*/ 36 w 71"/>
                  <a:gd name="T3" fmla="*/ 0 h 68"/>
                  <a:gd name="T4" fmla="*/ 36 w 71"/>
                  <a:gd name="T5" fmla="*/ 28 h 68"/>
                  <a:gd name="T6" fmla="*/ 18 w 71"/>
                  <a:gd name="T7" fmla="*/ 46 h 68"/>
                  <a:gd name="T8" fmla="*/ 0 w 71"/>
                  <a:gd name="T9" fmla="*/ 46 h 68"/>
                  <a:gd name="T10" fmla="*/ 0 w 71"/>
                  <a:gd name="T11" fmla="*/ 48 h 68"/>
                  <a:gd name="T12" fmla="*/ 15 w 71"/>
                  <a:gd name="T13" fmla="*/ 59 h 68"/>
                  <a:gd name="T14" fmla="*/ 55 w 71"/>
                  <a:gd name="T15" fmla="*/ 59 h 68"/>
                  <a:gd name="T16" fmla="*/ 56 w 71"/>
                  <a:gd name="T17" fmla="*/ 59 h 68"/>
                  <a:gd name="T18" fmla="*/ 66 w 71"/>
                  <a:gd name="T19" fmla="*/ 68 h 68"/>
                  <a:gd name="T20" fmla="*/ 65 w 71"/>
                  <a:gd name="T21" fmla="*/ 56 h 68"/>
                  <a:gd name="T22" fmla="*/ 66 w 71"/>
                  <a:gd name="T23" fmla="*/ 55 h 68"/>
                  <a:gd name="T24" fmla="*/ 71 w 71"/>
                  <a:gd name="T25" fmla="*/ 44 h 68"/>
                  <a:gd name="T26" fmla="*/ 71 w 71"/>
                  <a:gd name="T27" fmla="*/ 15 h 68"/>
                  <a:gd name="T28" fmla="*/ 56 w 71"/>
                  <a:gd name="T2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8">
                    <a:moveTo>
                      <a:pt x="56" y="0"/>
                    </a:moveTo>
                    <a:cubicBezTo>
                      <a:pt x="36" y="0"/>
                      <a:pt x="36" y="0"/>
                      <a:pt x="36" y="0"/>
                    </a:cubicBezTo>
                    <a:cubicBezTo>
                      <a:pt x="36" y="28"/>
                      <a:pt x="36" y="28"/>
                      <a:pt x="36" y="28"/>
                    </a:cubicBezTo>
                    <a:cubicBezTo>
                      <a:pt x="36" y="38"/>
                      <a:pt x="28" y="46"/>
                      <a:pt x="18" y="46"/>
                    </a:cubicBezTo>
                    <a:cubicBezTo>
                      <a:pt x="0" y="46"/>
                      <a:pt x="0" y="46"/>
                      <a:pt x="0" y="46"/>
                    </a:cubicBezTo>
                    <a:cubicBezTo>
                      <a:pt x="0" y="48"/>
                      <a:pt x="0" y="48"/>
                      <a:pt x="0" y="48"/>
                    </a:cubicBezTo>
                    <a:cubicBezTo>
                      <a:pt x="2" y="55"/>
                      <a:pt x="8" y="59"/>
                      <a:pt x="15" y="59"/>
                    </a:cubicBezTo>
                    <a:cubicBezTo>
                      <a:pt x="55" y="59"/>
                      <a:pt x="55" y="59"/>
                      <a:pt x="55" y="59"/>
                    </a:cubicBezTo>
                    <a:cubicBezTo>
                      <a:pt x="55" y="59"/>
                      <a:pt x="55" y="59"/>
                      <a:pt x="56" y="59"/>
                    </a:cubicBezTo>
                    <a:cubicBezTo>
                      <a:pt x="66" y="68"/>
                      <a:pt x="66" y="68"/>
                      <a:pt x="66" y="68"/>
                    </a:cubicBezTo>
                    <a:cubicBezTo>
                      <a:pt x="65" y="56"/>
                      <a:pt x="65" y="56"/>
                      <a:pt x="65" y="56"/>
                    </a:cubicBezTo>
                    <a:cubicBezTo>
                      <a:pt x="65" y="56"/>
                      <a:pt x="66" y="55"/>
                      <a:pt x="66" y="55"/>
                    </a:cubicBezTo>
                    <a:cubicBezTo>
                      <a:pt x="69" y="52"/>
                      <a:pt x="71" y="48"/>
                      <a:pt x="71" y="44"/>
                    </a:cubicBezTo>
                    <a:cubicBezTo>
                      <a:pt x="71" y="15"/>
                      <a:pt x="71" y="15"/>
                      <a:pt x="71" y="15"/>
                    </a:cubicBezTo>
                    <a:cubicBezTo>
                      <a:pt x="71" y="6"/>
                      <a:pt x="64" y="0"/>
                      <a:pt x="5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9" name="TextBox 38"/>
            <p:cNvSpPr txBox="1"/>
            <p:nvPr/>
          </p:nvSpPr>
          <p:spPr>
            <a:xfrm>
              <a:off x="1289232" y="1421829"/>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01</a:t>
              </a:r>
            </a:p>
          </p:txBody>
        </p:sp>
        <p:sp>
          <p:nvSpPr>
            <p:cNvPr id="40" name="TextBox 39"/>
            <p:cNvSpPr txBox="1"/>
            <p:nvPr/>
          </p:nvSpPr>
          <p:spPr>
            <a:xfrm>
              <a:off x="3446693" y="1270868"/>
              <a:ext cx="4506362"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Chất lượng lao động giúp tăng lợi nhuận cho KS</a:t>
              </a:r>
            </a:p>
          </p:txBody>
        </p:sp>
        <p:sp>
          <p:nvSpPr>
            <p:cNvPr id="41" name="TextBox 40"/>
            <p:cNvSpPr txBox="1"/>
            <p:nvPr/>
          </p:nvSpPr>
          <p:spPr>
            <a:xfrm>
              <a:off x="3284636" y="1704015"/>
              <a:ext cx="285046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Giảm thiểu chi phí marketing.</a:t>
              </a:r>
            </a:p>
          </p:txBody>
        </p:sp>
        <p:sp>
          <p:nvSpPr>
            <p:cNvPr id="42" name="TextBox 41"/>
            <p:cNvSpPr txBox="1"/>
            <p:nvPr/>
          </p:nvSpPr>
          <p:spPr>
            <a:xfrm>
              <a:off x="3284636" y="1959880"/>
              <a:ext cx="451598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Tăng thị phần và duy trì tốc độ tăng trưởng cao.</a:t>
              </a:r>
            </a:p>
          </p:txBody>
        </p:sp>
        <p:sp>
          <p:nvSpPr>
            <p:cNvPr id="43" name="TextBox 42"/>
            <p:cNvSpPr txBox="1"/>
            <p:nvPr/>
          </p:nvSpPr>
          <p:spPr>
            <a:xfrm>
              <a:off x="3284636" y="2231851"/>
              <a:ext cx="422583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Tăng khách hàng chung thủy cho khách sạn.</a:t>
              </a:r>
            </a:p>
          </p:txBody>
        </p:sp>
      </p:grpSp>
      <p:grpSp>
        <p:nvGrpSpPr>
          <p:cNvPr id="56" name="Group 55"/>
          <p:cNvGrpSpPr/>
          <p:nvPr/>
        </p:nvGrpSpPr>
        <p:grpSpPr>
          <a:xfrm>
            <a:off x="-12167761" y="264487"/>
            <a:ext cx="5484297" cy="494140"/>
            <a:chOff x="-201752" y="264487"/>
            <a:chExt cx="5484297" cy="494140"/>
          </a:xfrm>
        </p:grpSpPr>
        <p:sp>
          <p:nvSpPr>
            <p:cNvPr id="57" name="TextBox 56"/>
            <p:cNvSpPr txBox="1"/>
            <p:nvPr/>
          </p:nvSpPr>
          <p:spPr>
            <a:xfrm>
              <a:off x="471613" y="266184"/>
              <a:ext cx="4810932"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SỰ CẦN THIẾT VÀ Ý NGHĨA</a:t>
              </a:r>
            </a:p>
          </p:txBody>
        </p:sp>
        <p:sp>
          <p:nvSpPr>
            <p:cNvPr id="58" name="Right Triangle 5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b</a:t>
              </a:r>
            </a:p>
          </p:txBody>
        </p:sp>
      </p:grpSp>
      <p:grpSp>
        <p:nvGrpSpPr>
          <p:cNvPr id="59" name="Group 58"/>
          <p:cNvGrpSpPr/>
          <p:nvPr/>
        </p:nvGrpSpPr>
        <p:grpSpPr>
          <a:xfrm>
            <a:off x="-9152864" y="3014141"/>
            <a:ext cx="8558024" cy="1581150"/>
            <a:chOff x="2813145" y="3014141"/>
            <a:chExt cx="8558024" cy="1581150"/>
          </a:xfrm>
        </p:grpSpPr>
        <p:grpSp>
          <p:nvGrpSpPr>
            <p:cNvPr id="60" name="Group 59"/>
            <p:cNvGrpSpPr/>
            <p:nvPr/>
          </p:nvGrpSpPr>
          <p:grpSpPr>
            <a:xfrm>
              <a:off x="2813145" y="3014141"/>
              <a:ext cx="8558024" cy="1581150"/>
              <a:chOff x="4011613" y="2363788"/>
              <a:chExt cx="5287962" cy="1581150"/>
            </a:xfrm>
          </p:grpSpPr>
          <p:sp>
            <p:nvSpPr>
              <p:cNvPr id="66" name="Freeform 121"/>
              <p:cNvSpPr>
                <a:spLocks/>
              </p:cNvSpPr>
              <p:nvPr/>
            </p:nvSpPr>
            <p:spPr bwMode="auto">
              <a:xfrm>
                <a:off x="4076700" y="2430463"/>
                <a:ext cx="5222875" cy="1514475"/>
              </a:xfrm>
              <a:custGeom>
                <a:avLst/>
                <a:gdLst>
                  <a:gd name="T0" fmla="*/ 1092 w 1339"/>
                  <a:gd name="T1" fmla="*/ 0 h 390"/>
                  <a:gd name="T2" fmla="*/ 457 w 1339"/>
                  <a:gd name="T3" fmla="*/ 0 h 390"/>
                  <a:gd name="T4" fmla="*/ 400 w 1339"/>
                  <a:gd name="T5" fmla="*/ 0 h 390"/>
                  <a:gd name="T6" fmla="*/ 392 w 1339"/>
                  <a:gd name="T7" fmla="*/ 0 h 390"/>
                  <a:gd name="T8" fmla="*/ 360 w 1339"/>
                  <a:gd name="T9" fmla="*/ 32 h 390"/>
                  <a:gd name="T10" fmla="*/ 360 w 1339"/>
                  <a:gd name="T11" fmla="*/ 59 h 390"/>
                  <a:gd name="T12" fmla="*/ 343 w 1339"/>
                  <a:gd name="T13" fmla="*/ 59 h 390"/>
                  <a:gd name="T14" fmla="*/ 315 w 1339"/>
                  <a:gd name="T15" fmla="*/ 59 h 390"/>
                  <a:gd name="T16" fmla="*/ 315 w 1339"/>
                  <a:gd name="T17" fmla="*/ 59 h 390"/>
                  <a:gd name="T18" fmla="*/ 256 w 1339"/>
                  <a:gd name="T19" fmla="*/ 0 h 390"/>
                  <a:gd name="T20" fmla="*/ 60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2 w 1339"/>
                  <a:gd name="T35" fmla="*/ 344 h 390"/>
                  <a:gd name="T36" fmla="*/ 1119 w 1339"/>
                  <a:gd name="T37" fmla="*/ 344 h 390"/>
                  <a:gd name="T38" fmla="*/ 1215 w 1339"/>
                  <a:gd name="T39" fmla="*/ 390 h 390"/>
                  <a:gd name="T40" fmla="*/ 1339 w 1339"/>
                  <a:gd name="T41" fmla="*/ 266 h 390"/>
                  <a:gd name="T42" fmla="*/ 1246 w 1339"/>
                  <a:gd name="T43" fmla="*/ 146 h 390"/>
                  <a:gd name="T44" fmla="*/ 1232 w 1339"/>
                  <a:gd name="T45" fmla="*/ 128 h 390"/>
                  <a:gd name="T46" fmla="*/ 1205 w 1339"/>
                  <a:gd name="T47" fmla="*/ 94 h 390"/>
                  <a:gd name="T48" fmla="*/ 1151 w 1339"/>
                  <a:gd name="T49" fmla="*/ 61 h 390"/>
                  <a:gd name="T50" fmla="*/ 1151 w 1339"/>
                  <a:gd name="T51" fmla="*/ 59 h 390"/>
                  <a:gd name="T52" fmla="*/ 1092 w 1339"/>
                  <a:gd name="T5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9" h="390">
                    <a:moveTo>
                      <a:pt x="1092" y="0"/>
                    </a:moveTo>
                    <a:cubicBezTo>
                      <a:pt x="457" y="0"/>
                      <a:pt x="457" y="0"/>
                      <a:pt x="457" y="0"/>
                    </a:cubicBezTo>
                    <a:cubicBezTo>
                      <a:pt x="400" y="0"/>
                      <a:pt x="400" y="0"/>
                      <a:pt x="400" y="0"/>
                    </a:cubicBezTo>
                    <a:cubicBezTo>
                      <a:pt x="392" y="0"/>
                      <a:pt x="392" y="0"/>
                      <a:pt x="392" y="0"/>
                    </a:cubicBezTo>
                    <a:cubicBezTo>
                      <a:pt x="374" y="0"/>
                      <a:pt x="360" y="14"/>
                      <a:pt x="360" y="32"/>
                    </a:cubicBezTo>
                    <a:cubicBezTo>
                      <a:pt x="360" y="59"/>
                      <a:pt x="360" y="59"/>
                      <a:pt x="360" y="59"/>
                    </a:cubicBezTo>
                    <a:cubicBezTo>
                      <a:pt x="343" y="59"/>
                      <a:pt x="343" y="59"/>
                      <a:pt x="343" y="59"/>
                    </a:cubicBezTo>
                    <a:cubicBezTo>
                      <a:pt x="315" y="59"/>
                      <a:pt x="315" y="59"/>
                      <a:pt x="315" y="59"/>
                    </a:cubicBezTo>
                    <a:cubicBezTo>
                      <a:pt x="315" y="59"/>
                      <a:pt x="315" y="59"/>
                      <a:pt x="315" y="59"/>
                    </a:cubicBezTo>
                    <a:cubicBezTo>
                      <a:pt x="315" y="26"/>
                      <a:pt x="288" y="0"/>
                      <a:pt x="256" y="0"/>
                    </a:cubicBezTo>
                    <a:cubicBezTo>
                      <a:pt x="60" y="0"/>
                      <a:pt x="60" y="0"/>
                      <a:pt x="60" y="0"/>
                    </a:cubicBezTo>
                    <a:cubicBezTo>
                      <a:pt x="27" y="0"/>
                      <a:pt x="0" y="27"/>
                      <a:pt x="0" y="59"/>
                    </a:cubicBezTo>
                    <a:cubicBezTo>
                      <a:pt x="0" y="215"/>
                      <a:pt x="0" y="215"/>
                      <a:pt x="0" y="215"/>
                    </a:cubicBezTo>
                    <a:cubicBezTo>
                      <a:pt x="0" y="286"/>
                      <a:pt x="58" y="344"/>
                      <a:pt x="129" y="344"/>
                    </a:cubicBezTo>
                    <a:cubicBezTo>
                      <a:pt x="245" y="344"/>
                      <a:pt x="245" y="344"/>
                      <a:pt x="245" y="344"/>
                    </a:cubicBezTo>
                    <a:cubicBezTo>
                      <a:pt x="245" y="344"/>
                      <a:pt x="245" y="344"/>
                      <a:pt x="245" y="344"/>
                    </a:cubicBezTo>
                    <a:cubicBezTo>
                      <a:pt x="444" y="344"/>
                      <a:pt x="444" y="344"/>
                      <a:pt x="444" y="344"/>
                    </a:cubicBezTo>
                    <a:cubicBezTo>
                      <a:pt x="472" y="344"/>
                      <a:pt x="472" y="344"/>
                      <a:pt x="472" y="344"/>
                    </a:cubicBezTo>
                    <a:cubicBezTo>
                      <a:pt x="1119" y="344"/>
                      <a:pt x="1119" y="344"/>
                      <a:pt x="1119" y="344"/>
                    </a:cubicBezTo>
                    <a:cubicBezTo>
                      <a:pt x="1142" y="372"/>
                      <a:pt x="1177" y="390"/>
                      <a:pt x="1215" y="390"/>
                    </a:cubicBezTo>
                    <a:cubicBezTo>
                      <a:pt x="1284" y="390"/>
                      <a:pt x="1339" y="335"/>
                      <a:pt x="1339" y="266"/>
                    </a:cubicBezTo>
                    <a:cubicBezTo>
                      <a:pt x="1339" y="209"/>
                      <a:pt x="1300" y="160"/>
                      <a:pt x="1246" y="146"/>
                    </a:cubicBezTo>
                    <a:cubicBezTo>
                      <a:pt x="1232" y="128"/>
                      <a:pt x="1232" y="128"/>
                      <a:pt x="1232" y="128"/>
                    </a:cubicBezTo>
                    <a:cubicBezTo>
                      <a:pt x="1205" y="94"/>
                      <a:pt x="1205" y="94"/>
                      <a:pt x="1205" y="94"/>
                    </a:cubicBezTo>
                    <a:cubicBezTo>
                      <a:pt x="1192" y="77"/>
                      <a:pt x="1173" y="65"/>
                      <a:pt x="1151" y="61"/>
                    </a:cubicBezTo>
                    <a:cubicBezTo>
                      <a:pt x="1151" y="59"/>
                      <a:pt x="1151" y="59"/>
                      <a:pt x="1151" y="59"/>
                    </a:cubicBezTo>
                    <a:cubicBezTo>
                      <a:pt x="1151" y="27"/>
                      <a:pt x="1125" y="0"/>
                      <a:pt x="1092"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22"/>
              <p:cNvSpPr>
                <a:spLocks/>
              </p:cNvSpPr>
              <p:nvPr/>
            </p:nvSpPr>
            <p:spPr bwMode="auto">
              <a:xfrm>
                <a:off x="5414963" y="2363788"/>
                <a:ext cx="379413" cy="455613"/>
              </a:xfrm>
              <a:custGeom>
                <a:avLst/>
                <a:gdLst>
                  <a:gd name="T0" fmla="*/ 97 w 97"/>
                  <a:gd name="T1" fmla="*/ 0 h 117"/>
                  <a:gd name="T2" fmla="*/ 32 w 97"/>
                  <a:gd name="T3" fmla="*/ 0 h 117"/>
                  <a:gd name="T4" fmla="*/ 0 w 97"/>
                  <a:gd name="T5" fmla="*/ 32 h 117"/>
                  <a:gd name="T6" fmla="*/ 0 w 97"/>
                  <a:gd name="T7" fmla="*/ 117 h 117"/>
                  <a:gd name="T8" fmla="*/ 97 w 97"/>
                  <a:gd name="T9" fmla="*/ 117 h 117"/>
                  <a:gd name="T10" fmla="*/ 97 w 97"/>
                  <a:gd name="T11" fmla="*/ 0 h 117"/>
                </a:gdLst>
                <a:ahLst/>
                <a:cxnLst>
                  <a:cxn ang="0">
                    <a:pos x="T0" y="T1"/>
                  </a:cxn>
                  <a:cxn ang="0">
                    <a:pos x="T2" y="T3"/>
                  </a:cxn>
                  <a:cxn ang="0">
                    <a:pos x="T4" y="T5"/>
                  </a:cxn>
                  <a:cxn ang="0">
                    <a:pos x="T6" y="T7"/>
                  </a:cxn>
                  <a:cxn ang="0">
                    <a:pos x="T8" y="T9"/>
                  </a:cxn>
                  <a:cxn ang="0">
                    <a:pos x="T10" y="T11"/>
                  </a:cxn>
                </a:cxnLst>
                <a:rect l="0" t="0" r="r" b="b"/>
                <a:pathLst>
                  <a:path w="97" h="117">
                    <a:moveTo>
                      <a:pt x="97" y="0"/>
                    </a:moveTo>
                    <a:cubicBezTo>
                      <a:pt x="32" y="0"/>
                      <a:pt x="32" y="0"/>
                      <a:pt x="32" y="0"/>
                    </a:cubicBezTo>
                    <a:cubicBezTo>
                      <a:pt x="14" y="0"/>
                      <a:pt x="0" y="14"/>
                      <a:pt x="0" y="32"/>
                    </a:cubicBezTo>
                    <a:cubicBezTo>
                      <a:pt x="0" y="117"/>
                      <a:pt x="0" y="117"/>
                      <a:pt x="0" y="117"/>
                    </a:cubicBezTo>
                    <a:cubicBezTo>
                      <a:pt x="97" y="117"/>
                      <a:pt x="97" y="117"/>
                      <a:pt x="97" y="117"/>
                    </a:cubicBezTo>
                    <a:lnTo>
                      <a:pt x="97" y="0"/>
                    </a:lnTo>
                    <a:close/>
                  </a:path>
                </a:pathLst>
              </a:custGeom>
              <a:solidFill>
                <a:srgbClr val="E242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23"/>
              <p:cNvSpPr>
                <a:spLocks/>
              </p:cNvSpPr>
              <p:nvPr/>
            </p:nvSpPr>
            <p:spPr bwMode="auto">
              <a:xfrm>
                <a:off x="4467225" y="2593976"/>
                <a:ext cx="4532313" cy="1106488"/>
              </a:xfrm>
              <a:custGeom>
                <a:avLst/>
                <a:gdLst>
                  <a:gd name="T0" fmla="*/ 1149 w 1162"/>
                  <a:gd name="T1" fmla="*/ 170 h 285"/>
                  <a:gd name="T2" fmla="*/ 1088 w 1162"/>
                  <a:gd name="T3" fmla="*/ 249 h 285"/>
                  <a:gd name="T4" fmla="*/ 1016 w 1162"/>
                  <a:gd name="T5" fmla="*/ 285 h 285"/>
                  <a:gd name="T6" fmla="*/ 128 w 1162"/>
                  <a:gd name="T7" fmla="*/ 285 h 285"/>
                  <a:gd name="T8" fmla="*/ 0 w 1162"/>
                  <a:gd name="T9" fmla="*/ 156 h 285"/>
                  <a:gd name="T10" fmla="*/ 0 w 1162"/>
                  <a:gd name="T11" fmla="*/ 0 h 285"/>
                  <a:gd name="T12" fmla="*/ 1016 w 1162"/>
                  <a:gd name="T13" fmla="*/ 0 h 285"/>
                  <a:gd name="T14" fmla="*/ 1088 w 1162"/>
                  <a:gd name="T15" fmla="*/ 35 h 285"/>
                  <a:gd name="T16" fmla="*/ 1149 w 1162"/>
                  <a:gd name="T17" fmla="*/ 112 h 285"/>
                  <a:gd name="T18" fmla="*/ 1149 w 1162"/>
                  <a:gd name="T19" fmla="*/ 17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2" h="285">
                    <a:moveTo>
                      <a:pt x="1149" y="170"/>
                    </a:moveTo>
                    <a:cubicBezTo>
                      <a:pt x="1088" y="249"/>
                      <a:pt x="1088" y="249"/>
                      <a:pt x="1088" y="249"/>
                    </a:cubicBezTo>
                    <a:cubicBezTo>
                      <a:pt x="1071" y="272"/>
                      <a:pt x="1044" y="285"/>
                      <a:pt x="1016" y="285"/>
                    </a:cubicBezTo>
                    <a:cubicBezTo>
                      <a:pt x="128" y="285"/>
                      <a:pt x="128" y="285"/>
                      <a:pt x="128" y="285"/>
                    </a:cubicBezTo>
                    <a:cubicBezTo>
                      <a:pt x="57" y="285"/>
                      <a:pt x="0" y="227"/>
                      <a:pt x="0" y="156"/>
                    </a:cubicBezTo>
                    <a:cubicBezTo>
                      <a:pt x="0" y="0"/>
                      <a:pt x="0" y="0"/>
                      <a:pt x="0" y="0"/>
                    </a:cubicBezTo>
                    <a:cubicBezTo>
                      <a:pt x="1016" y="0"/>
                      <a:pt x="1016" y="0"/>
                      <a:pt x="1016" y="0"/>
                    </a:cubicBezTo>
                    <a:cubicBezTo>
                      <a:pt x="1044" y="0"/>
                      <a:pt x="1071" y="13"/>
                      <a:pt x="1088" y="35"/>
                    </a:cubicBezTo>
                    <a:cubicBezTo>
                      <a:pt x="1149" y="112"/>
                      <a:pt x="1149" y="112"/>
                      <a:pt x="1149" y="112"/>
                    </a:cubicBezTo>
                    <a:cubicBezTo>
                      <a:pt x="1162" y="129"/>
                      <a:pt x="1162" y="153"/>
                      <a:pt x="114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24"/>
              <p:cNvSpPr>
                <a:spLocks/>
              </p:cNvSpPr>
              <p:nvPr/>
            </p:nvSpPr>
            <p:spPr bwMode="auto">
              <a:xfrm>
                <a:off x="4011613" y="2363788"/>
                <a:ext cx="1731963" cy="1336675"/>
              </a:xfrm>
              <a:custGeom>
                <a:avLst/>
                <a:gdLst>
                  <a:gd name="T0" fmla="*/ 315 w 444"/>
                  <a:gd name="T1" fmla="*/ 215 h 344"/>
                  <a:gd name="T2" fmla="*/ 315 w 444"/>
                  <a:gd name="T3" fmla="*/ 59 h 344"/>
                  <a:gd name="T4" fmla="*/ 256 w 444"/>
                  <a:gd name="T5" fmla="*/ 0 h 344"/>
                  <a:gd name="T6" fmla="*/ 60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7"/>
                      <a:pt x="289" y="0"/>
                      <a:pt x="256" y="0"/>
                    </a:cubicBezTo>
                    <a:cubicBezTo>
                      <a:pt x="60" y="0"/>
                      <a:pt x="60" y="0"/>
                      <a:pt x="60" y="0"/>
                    </a:cubicBezTo>
                    <a:cubicBezTo>
                      <a:pt x="27" y="0"/>
                      <a:pt x="0" y="27"/>
                      <a:pt x="0" y="59"/>
                    </a:cubicBezTo>
                    <a:cubicBezTo>
                      <a:pt x="0" y="215"/>
                      <a:pt x="0" y="215"/>
                      <a:pt x="0" y="215"/>
                    </a:cubicBezTo>
                    <a:cubicBezTo>
                      <a:pt x="0" y="286"/>
                      <a:pt x="58" y="344"/>
                      <a:pt x="129" y="344"/>
                    </a:cubicBezTo>
                    <a:cubicBezTo>
                      <a:pt x="444" y="344"/>
                      <a:pt x="444" y="344"/>
                      <a:pt x="444" y="344"/>
                    </a:cubicBezTo>
                    <a:cubicBezTo>
                      <a:pt x="373" y="344"/>
                      <a:pt x="315" y="286"/>
                      <a:pt x="315" y="215"/>
                    </a:cubicBezTo>
                    <a:close/>
                  </a:path>
                </a:pathLst>
              </a:custGeom>
              <a:solidFill>
                <a:srgbClr val="F97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25"/>
              <p:cNvSpPr>
                <a:spLocks/>
              </p:cNvSpPr>
              <p:nvPr/>
            </p:nvSpPr>
            <p:spPr bwMode="auto">
              <a:xfrm>
                <a:off x="5240338" y="2593976"/>
                <a:ext cx="611188" cy="1106488"/>
              </a:xfrm>
              <a:custGeom>
                <a:avLst/>
                <a:gdLst>
                  <a:gd name="T0" fmla="*/ 157 w 157"/>
                  <a:gd name="T1" fmla="*/ 285 h 285"/>
                  <a:gd name="T2" fmla="*/ 129 w 157"/>
                  <a:gd name="T3" fmla="*/ 285 h 285"/>
                  <a:gd name="T4" fmla="*/ 0 w 157"/>
                  <a:gd name="T5" fmla="*/ 156 h 285"/>
                  <a:gd name="T6" fmla="*/ 0 w 157"/>
                  <a:gd name="T7" fmla="*/ 0 h 285"/>
                  <a:gd name="T8" fmla="*/ 28 w 157"/>
                  <a:gd name="T9" fmla="*/ 0 h 285"/>
                  <a:gd name="T10" fmla="*/ 28 w 157"/>
                  <a:gd name="T11" fmla="*/ 156 h 285"/>
                  <a:gd name="T12" fmla="*/ 157 w 157"/>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7" h="285">
                    <a:moveTo>
                      <a:pt x="157" y="285"/>
                    </a:moveTo>
                    <a:cubicBezTo>
                      <a:pt x="129" y="285"/>
                      <a:pt x="129" y="285"/>
                      <a:pt x="129" y="285"/>
                    </a:cubicBezTo>
                    <a:cubicBezTo>
                      <a:pt x="58" y="285"/>
                      <a:pt x="0" y="227"/>
                      <a:pt x="0" y="156"/>
                    </a:cubicBezTo>
                    <a:cubicBezTo>
                      <a:pt x="0" y="0"/>
                      <a:pt x="0" y="0"/>
                      <a:pt x="0" y="0"/>
                    </a:cubicBezTo>
                    <a:cubicBezTo>
                      <a:pt x="28" y="0"/>
                      <a:pt x="28" y="0"/>
                      <a:pt x="28" y="0"/>
                    </a:cubicBezTo>
                    <a:cubicBezTo>
                      <a:pt x="28" y="156"/>
                      <a:pt x="28" y="156"/>
                      <a:pt x="28" y="156"/>
                    </a:cubicBezTo>
                    <a:cubicBezTo>
                      <a:pt x="28" y="227"/>
                      <a:pt x="85" y="285"/>
                      <a:pt x="157"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26"/>
              <p:cNvSpPr>
                <a:spLocks/>
              </p:cNvSpPr>
              <p:nvPr/>
            </p:nvSpPr>
            <p:spPr bwMode="auto">
              <a:xfrm>
                <a:off x="5570538" y="2363788"/>
                <a:ext cx="2930525" cy="504825"/>
              </a:xfrm>
              <a:custGeom>
                <a:avLst/>
                <a:gdLst>
                  <a:gd name="T0" fmla="*/ 51 w 751"/>
                  <a:gd name="T1" fmla="*/ 130 h 130"/>
                  <a:gd name="T2" fmla="*/ 709 w 751"/>
                  <a:gd name="T3" fmla="*/ 130 h 130"/>
                  <a:gd name="T4" fmla="*/ 751 w 751"/>
                  <a:gd name="T5" fmla="*/ 88 h 130"/>
                  <a:gd name="T6" fmla="*/ 751 w 751"/>
                  <a:gd name="T7" fmla="*/ 59 h 130"/>
                  <a:gd name="T8" fmla="*/ 692 w 751"/>
                  <a:gd name="T9" fmla="*/ 0 h 130"/>
                  <a:gd name="T10" fmla="*/ 0 w 751"/>
                  <a:gd name="T11" fmla="*/ 0 h 130"/>
                  <a:gd name="T12" fmla="*/ 19 w 751"/>
                  <a:gd name="T13" fmla="*/ 59 h 130"/>
                  <a:gd name="T14" fmla="*/ 19 w 751"/>
                  <a:gd name="T15" fmla="*/ 98 h 130"/>
                  <a:gd name="T16" fmla="*/ 51 w 751"/>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130">
                    <a:moveTo>
                      <a:pt x="51" y="130"/>
                    </a:moveTo>
                    <a:cubicBezTo>
                      <a:pt x="709" y="130"/>
                      <a:pt x="709" y="130"/>
                      <a:pt x="709" y="130"/>
                    </a:cubicBezTo>
                    <a:cubicBezTo>
                      <a:pt x="732" y="130"/>
                      <a:pt x="751" y="111"/>
                      <a:pt x="751" y="88"/>
                    </a:cubicBezTo>
                    <a:cubicBezTo>
                      <a:pt x="751" y="59"/>
                      <a:pt x="751" y="59"/>
                      <a:pt x="751" y="59"/>
                    </a:cubicBezTo>
                    <a:cubicBezTo>
                      <a:pt x="751" y="27"/>
                      <a:pt x="725" y="0"/>
                      <a:pt x="692" y="0"/>
                    </a:cubicBezTo>
                    <a:cubicBezTo>
                      <a:pt x="0" y="0"/>
                      <a:pt x="0" y="0"/>
                      <a:pt x="0" y="0"/>
                    </a:cubicBezTo>
                    <a:cubicBezTo>
                      <a:pt x="12" y="17"/>
                      <a:pt x="19" y="37"/>
                      <a:pt x="19" y="59"/>
                    </a:cubicBezTo>
                    <a:cubicBezTo>
                      <a:pt x="19" y="98"/>
                      <a:pt x="19" y="98"/>
                      <a:pt x="19" y="98"/>
                    </a:cubicBezTo>
                    <a:cubicBezTo>
                      <a:pt x="19" y="116"/>
                      <a:pt x="33" y="130"/>
                      <a:pt x="51" y="130"/>
                    </a:cubicBezTo>
                    <a:close/>
                  </a:path>
                </a:pathLst>
              </a:custGeom>
              <a:solidFill>
                <a:srgbClr val="F97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Oval 127"/>
              <p:cNvSpPr>
                <a:spLocks noChangeArrowheads="1"/>
              </p:cNvSpPr>
              <p:nvPr/>
            </p:nvSpPr>
            <p:spPr bwMode="auto">
              <a:xfrm>
                <a:off x="8270875" y="2916238"/>
                <a:ext cx="963613"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28"/>
              <p:cNvSpPr>
                <a:spLocks/>
              </p:cNvSpPr>
              <p:nvPr/>
            </p:nvSpPr>
            <p:spPr bwMode="auto">
              <a:xfrm>
                <a:off x="8243888" y="2854326"/>
                <a:ext cx="755650" cy="846138"/>
              </a:xfrm>
              <a:custGeom>
                <a:avLst/>
                <a:gdLst>
                  <a:gd name="T0" fmla="*/ 0 w 194"/>
                  <a:gd name="T1" fmla="*/ 124 h 218"/>
                  <a:gd name="T2" fmla="*/ 44 w 194"/>
                  <a:gd name="T3" fmla="*/ 218 h 218"/>
                  <a:gd name="T4" fmla="*/ 48 w 194"/>
                  <a:gd name="T5" fmla="*/ 218 h 218"/>
                  <a:gd name="T6" fmla="*/ 120 w 194"/>
                  <a:gd name="T7" fmla="*/ 182 h 218"/>
                  <a:gd name="T8" fmla="*/ 181 w 194"/>
                  <a:gd name="T9" fmla="*/ 103 h 218"/>
                  <a:gd name="T10" fmla="*/ 181 w 194"/>
                  <a:gd name="T11" fmla="*/ 45 h 218"/>
                  <a:gd name="T12" fmla="*/ 147 w 194"/>
                  <a:gd name="T13" fmla="*/ 2 h 218"/>
                  <a:gd name="T14" fmla="*/ 124 w 194"/>
                  <a:gd name="T15" fmla="*/ 0 h 218"/>
                  <a:gd name="T16" fmla="*/ 0 w 194"/>
                  <a:gd name="T17" fmla="*/ 12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4"/>
                    </a:moveTo>
                    <a:cubicBezTo>
                      <a:pt x="0" y="162"/>
                      <a:pt x="17" y="195"/>
                      <a:pt x="44" y="218"/>
                    </a:cubicBezTo>
                    <a:cubicBezTo>
                      <a:pt x="48" y="218"/>
                      <a:pt x="48" y="218"/>
                      <a:pt x="48" y="218"/>
                    </a:cubicBezTo>
                    <a:cubicBezTo>
                      <a:pt x="76" y="218"/>
                      <a:pt x="103" y="205"/>
                      <a:pt x="120" y="182"/>
                    </a:cubicBezTo>
                    <a:cubicBezTo>
                      <a:pt x="181" y="103"/>
                      <a:pt x="181" y="103"/>
                      <a:pt x="181" y="103"/>
                    </a:cubicBezTo>
                    <a:cubicBezTo>
                      <a:pt x="194" y="86"/>
                      <a:pt x="194" y="62"/>
                      <a:pt x="181" y="45"/>
                    </a:cubicBezTo>
                    <a:cubicBezTo>
                      <a:pt x="147" y="2"/>
                      <a:pt x="147" y="2"/>
                      <a:pt x="147" y="2"/>
                    </a:cubicBezTo>
                    <a:cubicBezTo>
                      <a:pt x="140" y="1"/>
                      <a:pt x="132" y="0"/>
                      <a:pt x="124" y="0"/>
                    </a:cubicBezTo>
                    <a:cubicBezTo>
                      <a:pt x="56" y="0"/>
                      <a:pt x="0" y="55"/>
                      <a:pt x="0" y="124"/>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129"/>
              <p:cNvSpPr>
                <a:spLocks noChangeArrowheads="1"/>
              </p:cNvSpPr>
              <p:nvPr/>
            </p:nvSpPr>
            <p:spPr bwMode="auto">
              <a:xfrm>
                <a:off x="8270875" y="2916238"/>
                <a:ext cx="963613" cy="963613"/>
              </a:xfrm>
              <a:prstGeom prst="ellipse">
                <a:avLst/>
              </a:prstGeom>
              <a:solidFill>
                <a:srgbClr val="F978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130"/>
              <p:cNvSpPr>
                <a:spLocks noEditPoints="1"/>
              </p:cNvSpPr>
              <p:nvPr/>
            </p:nvSpPr>
            <p:spPr bwMode="auto">
              <a:xfrm>
                <a:off x="8351838" y="3001963"/>
                <a:ext cx="800100" cy="795338"/>
              </a:xfrm>
              <a:custGeom>
                <a:avLst/>
                <a:gdLst>
                  <a:gd name="T0" fmla="*/ 102 w 205"/>
                  <a:gd name="T1" fmla="*/ 0 h 205"/>
                  <a:gd name="T2" fmla="*/ 0 w 205"/>
                  <a:gd name="T3" fmla="*/ 102 h 205"/>
                  <a:gd name="T4" fmla="*/ 102 w 205"/>
                  <a:gd name="T5" fmla="*/ 205 h 205"/>
                  <a:gd name="T6" fmla="*/ 205 w 205"/>
                  <a:gd name="T7" fmla="*/ 102 h 205"/>
                  <a:gd name="T8" fmla="*/ 102 w 205"/>
                  <a:gd name="T9" fmla="*/ 0 h 205"/>
                  <a:gd name="T10" fmla="*/ 102 w 205"/>
                  <a:gd name="T11" fmla="*/ 192 h 205"/>
                  <a:gd name="T12" fmla="*/ 13 w 205"/>
                  <a:gd name="T13" fmla="*/ 102 h 205"/>
                  <a:gd name="T14" fmla="*/ 102 w 205"/>
                  <a:gd name="T15" fmla="*/ 13 h 205"/>
                  <a:gd name="T16" fmla="*/ 192 w 205"/>
                  <a:gd name="T17" fmla="*/ 102 h 205"/>
                  <a:gd name="T18" fmla="*/ 102 w 205"/>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5">
                    <a:moveTo>
                      <a:pt x="102" y="0"/>
                    </a:moveTo>
                    <a:cubicBezTo>
                      <a:pt x="46" y="0"/>
                      <a:pt x="0" y="46"/>
                      <a:pt x="0" y="102"/>
                    </a:cubicBezTo>
                    <a:cubicBezTo>
                      <a:pt x="0" y="159"/>
                      <a:pt x="46" y="205"/>
                      <a:pt x="102" y="205"/>
                    </a:cubicBezTo>
                    <a:cubicBezTo>
                      <a:pt x="159" y="205"/>
                      <a:pt x="205" y="159"/>
                      <a:pt x="205" y="102"/>
                    </a:cubicBezTo>
                    <a:cubicBezTo>
                      <a:pt x="205" y="46"/>
                      <a:pt x="159" y="0"/>
                      <a:pt x="102" y="0"/>
                    </a:cubicBezTo>
                    <a:close/>
                    <a:moveTo>
                      <a:pt x="102" y="192"/>
                    </a:moveTo>
                    <a:cubicBezTo>
                      <a:pt x="53" y="192"/>
                      <a:pt x="13" y="152"/>
                      <a:pt x="13" y="102"/>
                    </a:cubicBezTo>
                    <a:cubicBezTo>
                      <a:pt x="13" y="53"/>
                      <a:pt x="53" y="13"/>
                      <a:pt x="102" y="13"/>
                    </a:cubicBezTo>
                    <a:cubicBezTo>
                      <a:pt x="152" y="13"/>
                      <a:pt x="192" y="53"/>
                      <a:pt x="192" y="102"/>
                    </a:cubicBezTo>
                    <a:cubicBezTo>
                      <a:pt x="192" y="152"/>
                      <a:pt x="152"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31"/>
              <p:cNvSpPr>
                <a:spLocks noEditPoints="1"/>
              </p:cNvSpPr>
              <p:nvPr/>
            </p:nvSpPr>
            <p:spPr bwMode="auto">
              <a:xfrm>
                <a:off x="8597900" y="3171826"/>
                <a:ext cx="312738" cy="342900"/>
              </a:xfrm>
              <a:custGeom>
                <a:avLst/>
                <a:gdLst>
                  <a:gd name="T0" fmla="*/ 67 w 80"/>
                  <a:gd name="T1" fmla="*/ 11 h 88"/>
                  <a:gd name="T2" fmla="*/ 36 w 80"/>
                  <a:gd name="T3" fmla="*/ 1 h 88"/>
                  <a:gd name="T4" fmla="*/ 2 w 80"/>
                  <a:gd name="T5" fmla="*/ 35 h 88"/>
                  <a:gd name="T6" fmla="*/ 14 w 80"/>
                  <a:gd name="T7" fmla="*/ 69 h 88"/>
                  <a:gd name="T8" fmla="*/ 21 w 80"/>
                  <a:gd name="T9" fmla="*/ 83 h 88"/>
                  <a:gd name="T10" fmla="*/ 21 w 80"/>
                  <a:gd name="T11" fmla="*/ 84 h 88"/>
                  <a:gd name="T12" fmla="*/ 24 w 80"/>
                  <a:gd name="T13" fmla="*/ 88 h 88"/>
                  <a:gd name="T14" fmla="*/ 57 w 80"/>
                  <a:gd name="T15" fmla="*/ 88 h 88"/>
                  <a:gd name="T16" fmla="*/ 61 w 80"/>
                  <a:gd name="T17" fmla="*/ 84 h 88"/>
                  <a:gd name="T18" fmla="*/ 61 w 80"/>
                  <a:gd name="T19" fmla="*/ 83 h 88"/>
                  <a:gd name="T20" fmla="*/ 68 w 80"/>
                  <a:gd name="T21" fmla="*/ 69 h 88"/>
                  <a:gd name="T22" fmla="*/ 80 w 80"/>
                  <a:gd name="T23" fmla="*/ 40 h 88"/>
                  <a:gd name="T24" fmla="*/ 67 w 80"/>
                  <a:gd name="T25" fmla="*/ 11 h 88"/>
                  <a:gd name="T26" fmla="*/ 29 w 80"/>
                  <a:gd name="T27" fmla="*/ 22 h 88"/>
                  <a:gd name="T28" fmla="*/ 19 w 80"/>
                  <a:gd name="T29" fmla="*/ 42 h 88"/>
                  <a:gd name="T30" fmla="*/ 16 w 80"/>
                  <a:gd name="T31" fmla="*/ 45 h 88"/>
                  <a:gd name="T32" fmla="*/ 16 w 80"/>
                  <a:gd name="T33" fmla="*/ 45 h 88"/>
                  <a:gd name="T34" fmla="*/ 13 w 80"/>
                  <a:gd name="T35" fmla="*/ 42 h 88"/>
                  <a:gd name="T36" fmla="*/ 26 w 80"/>
                  <a:gd name="T37" fmla="*/ 17 h 88"/>
                  <a:gd name="T38" fmla="*/ 30 w 80"/>
                  <a:gd name="T39" fmla="*/ 18 h 88"/>
                  <a:gd name="T40" fmla="*/ 29 w 80"/>
                  <a:gd name="T41" fmla="*/ 2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88">
                    <a:moveTo>
                      <a:pt x="67" y="11"/>
                    </a:moveTo>
                    <a:cubicBezTo>
                      <a:pt x="59" y="4"/>
                      <a:pt x="48" y="0"/>
                      <a:pt x="36" y="1"/>
                    </a:cubicBezTo>
                    <a:cubicBezTo>
                      <a:pt x="19" y="3"/>
                      <a:pt x="4" y="18"/>
                      <a:pt x="2" y="35"/>
                    </a:cubicBezTo>
                    <a:cubicBezTo>
                      <a:pt x="0" y="48"/>
                      <a:pt x="5" y="61"/>
                      <a:pt x="14" y="69"/>
                    </a:cubicBezTo>
                    <a:cubicBezTo>
                      <a:pt x="19" y="74"/>
                      <a:pt x="21" y="78"/>
                      <a:pt x="21" y="83"/>
                    </a:cubicBezTo>
                    <a:cubicBezTo>
                      <a:pt x="21" y="84"/>
                      <a:pt x="21" y="84"/>
                      <a:pt x="21" y="84"/>
                    </a:cubicBezTo>
                    <a:cubicBezTo>
                      <a:pt x="21" y="86"/>
                      <a:pt x="23" y="88"/>
                      <a:pt x="24" y="88"/>
                    </a:cubicBezTo>
                    <a:cubicBezTo>
                      <a:pt x="57" y="88"/>
                      <a:pt x="57" y="88"/>
                      <a:pt x="57" y="88"/>
                    </a:cubicBezTo>
                    <a:cubicBezTo>
                      <a:pt x="59" y="88"/>
                      <a:pt x="61" y="86"/>
                      <a:pt x="61" y="84"/>
                    </a:cubicBezTo>
                    <a:cubicBezTo>
                      <a:pt x="61" y="83"/>
                      <a:pt x="61" y="83"/>
                      <a:pt x="61" y="83"/>
                    </a:cubicBezTo>
                    <a:cubicBezTo>
                      <a:pt x="61" y="78"/>
                      <a:pt x="63" y="74"/>
                      <a:pt x="68" y="69"/>
                    </a:cubicBezTo>
                    <a:cubicBezTo>
                      <a:pt x="76" y="62"/>
                      <a:pt x="80" y="51"/>
                      <a:pt x="80" y="40"/>
                    </a:cubicBezTo>
                    <a:cubicBezTo>
                      <a:pt x="80" y="29"/>
                      <a:pt x="75" y="19"/>
                      <a:pt x="67" y="11"/>
                    </a:cubicBezTo>
                    <a:close/>
                    <a:moveTo>
                      <a:pt x="29" y="22"/>
                    </a:moveTo>
                    <a:cubicBezTo>
                      <a:pt x="22" y="26"/>
                      <a:pt x="19" y="34"/>
                      <a:pt x="19" y="42"/>
                    </a:cubicBezTo>
                    <a:cubicBezTo>
                      <a:pt x="19" y="44"/>
                      <a:pt x="18" y="45"/>
                      <a:pt x="16" y="45"/>
                    </a:cubicBezTo>
                    <a:cubicBezTo>
                      <a:pt x="16" y="45"/>
                      <a:pt x="16" y="45"/>
                      <a:pt x="16" y="45"/>
                    </a:cubicBezTo>
                    <a:cubicBezTo>
                      <a:pt x="14" y="45"/>
                      <a:pt x="13" y="44"/>
                      <a:pt x="13" y="42"/>
                    </a:cubicBezTo>
                    <a:cubicBezTo>
                      <a:pt x="12" y="32"/>
                      <a:pt x="17" y="22"/>
                      <a:pt x="26" y="17"/>
                    </a:cubicBezTo>
                    <a:cubicBezTo>
                      <a:pt x="27" y="16"/>
                      <a:pt x="29" y="16"/>
                      <a:pt x="30" y="18"/>
                    </a:cubicBezTo>
                    <a:cubicBezTo>
                      <a:pt x="31" y="19"/>
                      <a:pt x="30" y="21"/>
                      <a:pt x="2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32"/>
              <p:cNvSpPr>
                <a:spLocks/>
              </p:cNvSpPr>
              <p:nvPr/>
            </p:nvSpPr>
            <p:spPr bwMode="auto">
              <a:xfrm>
                <a:off x="8675688" y="3533776"/>
                <a:ext cx="160338" cy="23813"/>
              </a:xfrm>
              <a:custGeom>
                <a:avLst/>
                <a:gdLst>
                  <a:gd name="T0" fmla="*/ 38 w 41"/>
                  <a:gd name="T1" fmla="*/ 0 h 6"/>
                  <a:gd name="T2" fmla="*/ 3 w 41"/>
                  <a:gd name="T3" fmla="*/ 0 h 6"/>
                  <a:gd name="T4" fmla="*/ 0 w 41"/>
                  <a:gd name="T5" fmla="*/ 3 h 6"/>
                  <a:gd name="T6" fmla="*/ 3 w 41"/>
                  <a:gd name="T7" fmla="*/ 6 h 6"/>
                  <a:gd name="T8" fmla="*/ 38 w 41"/>
                  <a:gd name="T9" fmla="*/ 6 h 6"/>
                  <a:gd name="T10" fmla="*/ 41 w 41"/>
                  <a:gd name="T11" fmla="*/ 3 h 6"/>
                  <a:gd name="T12" fmla="*/ 38 w 4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38" y="0"/>
                    </a:moveTo>
                    <a:cubicBezTo>
                      <a:pt x="3" y="0"/>
                      <a:pt x="3" y="0"/>
                      <a:pt x="3" y="0"/>
                    </a:cubicBezTo>
                    <a:cubicBezTo>
                      <a:pt x="1" y="0"/>
                      <a:pt x="0" y="1"/>
                      <a:pt x="0" y="3"/>
                    </a:cubicBezTo>
                    <a:cubicBezTo>
                      <a:pt x="0" y="4"/>
                      <a:pt x="1" y="6"/>
                      <a:pt x="3" y="6"/>
                    </a:cubicBezTo>
                    <a:cubicBezTo>
                      <a:pt x="38" y="6"/>
                      <a:pt x="38" y="6"/>
                      <a:pt x="38" y="6"/>
                    </a:cubicBezTo>
                    <a:cubicBezTo>
                      <a:pt x="39" y="6"/>
                      <a:pt x="41" y="4"/>
                      <a:pt x="41" y="3"/>
                    </a:cubicBezTo>
                    <a:cubicBezTo>
                      <a:pt x="41" y="1"/>
                      <a:pt x="3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33"/>
              <p:cNvSpPr>
                <a:spLocks/>
              </p:cNvSpPr>
              <p:nvPr/>
            </p:nvSpPr>
            <p:spPr bwMode="auto">
              <a:xfrm>
                <a:off x="8691563" y="3573463"/>
                <a:ext cx="125413" cy="22225"/>
              </a:xfrm>
              <a:custGeom>
                <a:avLst/>
                <a:gdLst>
                  <a:gd name="T0" fmla="*/ 28 w 32"/>
                  <a:gd name="T1" fmla="*/ 0 h 6"/>
                  <a:gd name="T2" fmla="*/ 3 w 32"/>
                  <a:gd name="T3" fmla="*/ 0 h 6"/>
                  <a:gd name="T4" fmla="*/ 0 w 32"/>
                  <a:gd name="T5" fmla="*/ 3 h 6"/>
                  <a:gd name="T6" fmla="*/ 3 w 32"/>
                  <a:gd name="T7" fmla="*/ 6 h 6"/>
                  <a:gd name="T8" fmla="*/ 28 w 32"/>
                  <a:gd name="T9" fmla="*/ 6 h 6"/>
                  <a:gd name="T10" fmla="*/ 32 w 32"/>
                  <a:gd name="T11" fmla="*/ 3 h 6"/>
                  <a:gd name="T12" fmla="*/ 28 w 3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2" h="6">
                    <a:moveTo>
                      <a:pt x="28" y="0"/>
                    </a:moveTo>
                    <a:cubicBezTo>
                      <a:pt x="3" y="0"/>
                      <a:pt x="3" y="0"/>
                      <a:pt x="3" y="0"/>
                    </a:cubicBezTo>
                    <a:cubicBezTo>
                      <a:pt x="2" y="0"/>
                      <a:pt x="0" y="1"/>
                      <a:pt x="0" y="3"/>
                    </a:cubicBezTo>
                    <a:cubicBezTo>
                      <a:pt x="0" y="5"/>
                      <a:pt x="2" y="6"/>
                      <a:pt x="3" y="6"/>
                    </a:cubicBezTo>
                    <a:cubicBezTo>
                      <a:pt x="28" y="6"/>
                      <a:pt x="28" y="6"/>
                      <a:pt x="28" y="6"/>
                    </a:cubicBezTo>
                    <a:cubicBezTo>
                      <a:pt x="30" y="6"/>
                      <a:pt x="32" y="5"/>
                      <a:pt x="32" y="3"/>
                    </a:cubicBezTo>
                    <a:cubicBezTo>
                      <a:pt x="32" y="1"/>
                      <a:pt x="30" y="0"/>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34"/>
              <p:cNvSpPr>
                <a:spLocks/>
              </p:cNvSpPr>
              <p:nvPr/>
            </p:nvSpPr>
            <p:spPr bwMode="auto">
              <a:xfrm>
                <a:off x="8723313" y="3608388"/>
                <a:ext cx="61913" cy="22225"/>
              </a:xfrm>
              <a:custGeom>
                <a:avLst/>
                <a:gdLst>
                  <a:gd name="T0" fmla="*/ 0 w 16"/>
                  <a:gd name="T1" fmla="*/ 0 h 6"/>
                  <a:gd name="T2" fmla="*/ 6 w 16"/>
                  <a:gd name="T3" fmla="*/ 6 h 6"/>
                  <a:gd name="T4" fmla="*/ 9 w 16"/>
                  <a:gd name="T5" fmla="*/ 6 h 6"/>
                  <a:gd name="T6" fmla="*/ 16 w 16"/>
                  <a:gd name="T7" fmla="*/ 0 h 6"/>
                  <a:gd name="T8" fmla="*/ 0 w 16"/>
                  <a:gd name="T9" fmla="*/ 0 h 6"/>
                </a:gdLst>
                <a:ahLst/>
                <a:cxnLst>
                  <a:cxn ang="0">
                    <a:pos x="T0" y="T1"/>
                  </a:cxn>
                  <a:cxn ang="0">
                    <a:pos x="T2" y="T3"/>
                  </a:cxn>
                  <a:cxn ang="0">
                    <a:pos x="T4" y="T5"/>
                  </a:cxn>
                  <a:cxn ang="0">
                    <a:pos x="T6" y="T7"/>
                  </a:cxn>
                  <a:cxn ang="0">
                    <a:pos x="T8" y="T9"/>
                  </a:cxn>
                </a:cxnLst>
                <a:rect l="0" t="0" r="r" b="b"/>
                <a:pathLst>
                  <a:path w="16" h="6">
                    <a:moveTo>
                      <a:pt x="0" y="0"/>
                    </a:moveTo>
                    <a:cubicBezTo>
                      <a:pt x="0" y="3"/>
                      <a:pt x="3" y="6"/>
                      <a:pt x="6" y="6"/>
                    </a:cubicBezTo>
                    <a:cubicBezTo>
                      <a:pt x="9" y="6"/>
                      <a:pt x="9" y="6"/>
                      <a:pt x="9" y="6"/>
                    </a:cubicBezTo>
                    <a:cubicBezTo>
                      <a:pt x="13" y="6"/>
                      <a:pt x="16" y="3"/>
                      <a:pt x="1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1" name="TextBox 60"/>
            <p:cNvSpPr txBox="1"/>
            <p:nvPr/>
          </p:nvSpPr>
          <p:spPr>
            <a:xfrm>
              <a:off x="5391317" y="3054455"/>
              <a:ext cx="4583306"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Tăng khả năng cạnh tranh và tăng giá bán hợp lý</a:t>
              </a:r>
            </a:p>
          </p:txBody>
        </p:sp>
        <p:sp>
          <p:nvSpPr>
            <p:cNvPr id="62" name="TextBox 61"/>
            <p:cNvSpPr txBox="1"/>
            <p:nvPr/>
          </p:nvSpPr>
          <p:spPr>
            <a:xfrm>
              <a:off x="5332014" y="3528575"/>
              <a:ext cx="440377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Du lịch có tính cao cấp, lợi dụng đặc điểm này </a:t>
              </a:r>
            </a:p>
          </p:txBody>
        </p:sp>
        <p:sp>
          <p:nvSpPr>
            <p:cNvPr id="63" name="TextBox 62"/>
            <p:cNvSpPr txBox="1"/>
            <p:nvPr/>
          </p:nvSpPr>
          <p:spPr>
            <a:xfrm>
              <a:off x="5332014" y="3767522"/>
              <a:ext cx="362952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để nâng cao chất lượng lao động hơn.</a:t>
              </a:r>
            </a:p>
          </p:txBody>
        </p:sp>
        <p:sp>
          <p:nvSpPr>
            <p:cNvPr id="64" name="TextBox 63"/>
            <p:cNvSpPr txBox="1"/>
            <p:nvPr/>
          </p:nvSpPr>
          <p:spPr>
            <a:xfrm>
              <a:off x="5332014" y="4006469"/>
              <a:ext cx="410721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LĐ giúp tăng giá bán sản phẩm.</a:t>
              </a:r>
            </a:p>
          </p:txBody>
        </p:sp>
        <p:sp>
          <p:nvSpPr>
            <p:cNvPr id="65" name="TextBox 64"/>
            <p:cNvSpPr txBox="1"/>
            <p:nvPr/>
          </p:nvSpPr>
          <p:spPr>
            <a:xfrm>
              <a:off x="3255153" y="3220584"/>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02</a:t>
              </a:r>
            </a:p>
          </p:txBody>
        </p:sp>
      </p:grpSp>
      <p:grpSp>
        <p:nvGrpSpPr>
          <p:cNvPr id="80" name="Group 79"/>
          <p:cNvGrpSpPr/>
          <p:nvPr/>
        </p:nvGrpSpPr>
        <p:grpSpPr>
          <a:xfrm>
            <a:off x="-11145178" y="4735059"/>
            <a:ext cx="8560595" cy="1581151"/>
            <a:chOff x="820831" y="4787269"/>
            <a:chExt cx="8560595" cy="1581151"/>
          </a:xfrm>
        </p:grpSpPr>
        <p:grpSp>
          <p:nvGrpSpPr>
            <p:cNvPr id="81" name="Group 80"/>
            <p:cNvGrpSpPr/>
            <p:nvPr/>
          </p:nvGrpSpPr>
          <p:grpSpPr>
            <a:xfrm>
              <a:off x="820831" y="4787269"/>
              <a:ext cx="8560595" cy="1581151"/>
              <a:chOff x="2895600" y="4598988"/>
              <a:chExt cx="5289550" cy="1581151"/>
            </a:xfrm>
          </p:grpSpPr>
          <p:sp>
            <p:nvSpPr>
              <p:cNvPr id="87" name="Freeform 135"/>
              <p:cNvSpPr>
                <a:spLocks/>
              </p:cNvSpPr>
              <p:nvPr/>
            </p:nvSpPr>
            <p:spPr bwMode="auto">
              <a:xfrm>
                <a:off x="2962275" y="4664076"/>
                <a:ext cx="5222875" cy="1516063"/>
              </a:xfrm>
              <a:custGeom>
                <a:avLst/>
                <a:gdLst>
                  <a:gd name="T0" fmla="*/ 1091 w 1339"/>
                  <a:gd name="T1" fmla="*/ 0 h 390"/>
                  <a:gd name="T2" fmla="*/ 456 w 1339"/>
                  <a:gd name="T3" fmla="*/ 0 h 390"/>
                  <a:gd name="T4" fmla="*/ 399 w 1339"/>
                  <a:gd name="T5" fmla="*/ 0 h 390"/>
                  <a:gd name="T6" fmla="*/ 392 w 1339"/>
                  <a:gd name="T7" fmla="*/ 0 h 390"/>
                  <a:gd name="T8" fmla="*/ 360 w 1339"/>
                  <a:gd name="T9" fmla="*/ 31 h 390"/>
                  <a:gd name="T10" fmla="*/ 360 w 1339"/>
                  <a:gd name="T11" fmla="*/ 59 h 390"/>
                  <a:gd name="T12" fmla="*/ 342 w 1339"/>
                  <a:gd name="T13" fmla="*/ 59 h 390"/>
                  <a:gd name="T14" fmla="*/ 315 w 1339"/>
                  <a:gd name="T15" fmla="*/ 59 h 390"/>
                  <a:gd name="T16" fmla="*/ 315 w 1339"/>
                  <a:gd name="T17" fmla="*/ 59 h 390"/>
                  <a:gd name="T18" fmla="*/ 255 w 1339"/>
                  <a:gd name="T19" fmla="*/ 0 h 390"/>
                  <a:gd name="T20" fmla="*/ 59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1 w 1339"/>
                  <a:gd name="T35" fmla="*/ 344 h 390"/>
                  <a:gd name="T36" fmla="*/ 1119 w 1339"/>
                  <a:gd name="T37" fmla="*/ 344 h 390"/>
                  <a:gd name="T38" fmla="*/ 1215 w 1339"/>
                  <a:gd name="T39" fmla="*/ 390 h 390"/>
                  <a:gd name="T40" fmla="*/ 1339 w 1339"/>
                  <a:gd name="T41" fmla="*/ 266 h 390"/>
                  <a:gd name="T42" fmla="*/ 1246 w 1339"/>
                  <a:gd name="T43" fmla="*/ 146 h 390"/>
                  <a:gd name="T44" fmla="*/ 1232 w 1339"/>
                  <a:gd name="T45" fmla="*/ 128 h 390"/>
                  <a:gd name="T46" fmla="*/ 1205 w 1339"/>
                  <a:gd name="T47" fmla="*/ 94 h 390"/>
                  <a:gd name="T48" fmla="*/ 1151 w 1339"/>
                  <a:gd name="T49" fmla="*/ 60 h 390"/>
                  <a:gd name="T50" fmla="*/ 1151 w 1339"/>
                  <a:gd name="T51" fmla="*/ 59 h 390"/>
                  <a:gd name="T52" fmla="*/ 1091 w 1339"/>
                  <a:gd name="T5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9" h="390">
                    <a:moveTo>
                      <a:pt x="1091" y="0"/>
                    </a:moveTo>
                    <a:cubicBezTo>
                      <a:pt x="456" y="0"/>
                      <a:pt x="456" y="0"/>
                      <a:pt x="456" y="0"/>
                    </a:cubicBezTo>
                    <a:cubicBezTo>
                      <a:pt x="399" y="0"/>
                      <a:pt x="399" y="0"/>
                      <a:pt x="399" y="0"/>
                    </a:cubicBezTo>
                    <a:cubicBezTo>
                      <a:pt x="392" y="0"/>
                      <a:pt x="392" y="0"/>
                      <a:pt x="392" y="0"/>
                    </a:cubicBezTo>
                    <a:cubicBezTo>
                      <a:pt x="374" y="0"/>
                      <a:pt x="360" y="14"/>
                      <a:pt x="360" y="31"/>
                    </a:cubicBezTo>
                    <a:cubicBezTo>
                      <a:pt x="360" y="59"/>
                      <a:pt x="360" y="59"/>
                      <a:pt x="360" y="59"/>
                    </a:cubicBezTo>
                    <a:cubicBezTo>
                      <a:pt x="342" y="59"/>
                      <a:pt x="342" y="59"/>
                      <a:pt x="342" y="59"/>
                    </a:cubicBezTo>
                    <a:cubicBezTo>
                      <a:pt x="315" y="59"/>
                      <a:pt x="315" y="59"/>
                      <a:pt x="315" y="59"/>
                    </a:cubicBez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245" y="344"/>
                      <a:pt x="245" y="344"/>
                      <a:pt x="245" y="344"/>
                    </a:cubicBezTo>
                    <a:cubicBezTo>
                      <a:pt x="245" y="344"/>
                      <a:pt x="245" y="344"/>
                      <a:pt x="245" y="344"/>
                    </a:cubicBezTo>
                    <a:cubicBezTo>
                      <a:pt x="444" y="344"/>
                      <a:pt x="444" y="344"/>
                      <a:pt x="444" y="344"/>
                    </a:cubicBezTo>
                    <a:cubicBezTo>
                      <a:pt x="471" y="344"/>
                      <a:pt x="471" y="344"/>
                      <a:pt x="471" y="344"/>
                    </a:cubicBezTo>
                    <a:cubicBezTo>
                      <a:pt x="1119" y="344"/>
                      <a:pt x="1119" y="344"/>
                      <a:pt x="1119" y="344"/>
                    </a:cubicBezTo>
                    <a:cubicBezTo>
                      <a:pt x="1141" y="372"/>
                      <a:pt x="1176" y="390"/>
                      <a:pt x="1215" y="390"/>
                    </a:cubicBezTo>
                    <a:cubicBezTo>
                      <a:pt x="1284" y="390"/>
                      <a:pt x="1339" y="334"/>
                      <a:pt x="1339" y="266"/>
                    </a:cubicBezTo>
                    <a:cubicBezTo>
                      <a:pt x="1339" y="208"/>
                      <a:pt x="1299" y="160"/>
                      <a:pt x="1246" y="146"/>
                    </a:cubicBezTo>
                    <a:cubicBezTo>
                      <a:pt x="1232" y="128"/>
                      <a:pt x="1232" y="128"/>
                      <a:pt x="1232" y="128"/>
                    </a:cubicBezTo>
                    <a:cubicBezTo>
                      <a:pt x="1205" y="94"/>
                      <a:pt x="1205" y="94"/>
                      <a:pt x="1205" y="94"/>
                    </a:cubicBezTo>
                    <a:cubicBezTo>
                      <a:pt x="1191" y="76"/>
                      <a:pt x="1172" y="65"/>
                      <a:pt x="1151" y="60"/>
                    </a:cubicBezTo>
                    <a:cubicBezTo>
                      <a:pt x="1151" y="59"/>
                      <a:pt x="1151" y="59"/>
                      <a:pt x="1151" y="59"/>
                    </a:cubicBezTo>
                    <a:cubicBezTo>
                      <a:pt x="1151" y="26"/>
                      <a:pt x="1124" y="0"/>
                      <a:pt x="1091"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36"/>
              <p:cNvSpPr>
                <a:spLocks/>
              </p:cNvSpPr>
              <p:nvPr/>
            </p:nvSpPr>
            <p:spPr bwMode="auto">
              <a:xfrm>
                <a:off x="4300538" y="4598988"/>
                <a:ext cx="373063" cy="454025"/>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rgbClr val="037E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37"/>
              <p:cNvSpPr>
                <a:spLocks/>
              </p:cNvSpPr>
              <p:nvPr/>
            </p:nvSpPr>
            <p:spPr bwMode="auto">
              <a:xfrm>
                <a:off x="3348038" y="4827588"/>
                <a:ext cx="4535488" cy="1108075"/>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38"/>
              <p:cNvSpPr>
                <a:spLocks/>
              </p:cNvSpPr>
              <p:nvPr/>
            </p:nvSpPr>
            <p:spPr bwMode="auto">
              <a:xfrm>
                <a:off x="2895600" y="4598988"/>
                <a:ext cx="1731963" cy="1336675"/>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3" y="344"/>
                      <a:pt x="315" y="286"/>
                      <a:pt x="315" y="215"/>
                    </a:cubicBezTo>
                    <a:close/>
                  </a:path>
                </a:pathLst>
              </a:custGeom>
              <a:solidFill>
                <a:srgbClr val="009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39"/>
              <p:cNvSpPr>
                <a:spLocks/>
              </p:cNvSpPr>
              <p:nvPr/>
            </p:nvSpPr>
            <p:spPr bwMode="auto">
              <a:xfrm>
                <a:off x="4124325" y="4827588"/>
                <a:ext cx="608013" cy="1108075"/>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8"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140"/>
              <p:cNvSpPr>
                <a:spLocks/>
              </p:cNvSpPr>
              <p:nvPr/>
            </p:nvSpPr>
            <p:spPr bwMode="auto">
              <a:xfrm>
                <a:off x="4451350" y="4598988"/>
                <a:ext cx="2933700" cy="504825"/>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rgbClr val="009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141"/>
              <p:cNvSpPr>
                <a:spLocks noChangeArrowheads="1"/>
              </p:cNvSpPr>
              <p:nvPr/>
            </p:nvSpPr>
            <p:spPr bwMode="auto">
              <a:xfrm>
                <a:off x="7151688" y="5149851"/>
                <a:ext cx="966788"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42"/>
              <p:cNvSpPr>
                <a:spLocks/>
              </p:cNvSpPr>
              <p:nvPr/>
            </p:nvSpPr>
            <p:spPr bwMode="auto">
              <a:xfrm>
                <a:off x="7127875" y="5087938"/>
                <a:ext cx="755650" cy="847725"/>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2" y="0"/>
                      <a:pt x="124" y="0"/>
                    </a:cubicBezTo>
                    <a:cubicBezTo>
                      <a:pt x="55" y="0"/>
                      <a:pt x="0" y="55"/>
                      <a:pt x="0" y="1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Oval 143"/>
              <p:cNvSpPr>
                <a:spLocks noChangeArrowheads="1"/>
              </p:cNvSpPr>
              <p:nvPr/>
            </p:nvSpPr>
            <p:spPr bwMode="auto">
              <a:xfrm>
                <a:off x="7151688" y="5149851"/>
                <a:ext cx="966788" cy="963613"/>
              </a:xfrm>
              <a:prstGeom prst="ellipse">
                <a:avLst/>
              </a:prstGeom>
              <a:solidFill>
                <a:srgbClr val="009B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44"/>
              <p:cNvSpPr>
                <a:spLocks noEditPoints="1"/>
              </p:cNvSpPr>
              <p:nvPr/>
            </p:nvSpPr>
            <p:spPr bwMode="auto">
              <a:xfrm>
                <a:off x="7237413" y="5232401"/>
                <a:ext cx="798513" cy="795338"/>
              </a:xfrm>
              <a:custGeom>
                <a:avLst/>
                <a:gdLst>
                  <a:gd name="T0" fmla="*/ 102 w 205"/>
                  <a:gd name="T1" fmla="*/ 0 h 205"/>
                  <a:gd name="T2" fmla="*/ 0 w 205"/>
                  <a:gd name="T3" fmla="*/ 103 h 205"/>
                  <a:gd name="T4" fmla="*/ 102 w 205"/>
                  <a:gd name="T5" fmla="*/ 205 h 205"/>
                  <a:gd name="T6" fmla="*/ 205 w 205"/>
                  <a:gd name="T7" fmla="*/ 103 h 205"/>
                  <a:gd name="T8" fmla="*/ 102 w 205"/>
                  <a:gd name="T9" fmla="*/ 0 h 205"/>
                  <a:gd name="T10" fmla="*/ 102 w 205"/>
                  <a:gd name="T11" fmla="*/ 192 h 205"/>
                  <a:gd name="T12" fmla="*/ 13 w 205"/>
                  <a:gd name="T13" fmla="*/ 103 h 205"/>
                  <a:gd name="T14" fmla="*/ 102 w 205"/>
                  <a:gd name="T15" fmla="*/ 14 h 205"/>
                  <a:gd name="T16" fmla="*/ 191 w 205"/>
                  <a:gd name="T17" fmla="*/ 103 h 205"/>
                  <a:gd name="T18" fmla="*/ 102 w 205"/>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5">
                    <a:moveTo>
                      <a:pt x="102" y="0"/>
                    </a:moveTo>
                    <a:cubicBezTo>
                      <a:pt x="45" y="0"/>
                      <a:pt x="0" y="46"/>
                      <a:pt x="0" y="103"/>
                    </a:cubicBezTo>
                    <a:cubicBezTo>
                      <a:pt x="0" y="159"/>
                      <a:pt x="45" y="205"/>
                      <a:pt x="102" y="205"/>
                    </a:cubicBezTo>
                    <a:cubicBezTo>
                      <a:pt x="159" y="205"/>
                      <a:pt x="205" y="159"/>
                      <a:pt x="205" y="103"/>
                    </a:cubicBezTo>
                    <a:cubicBezTo>
                      <a:pt x="205"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45"/>
              <p:cNvSpPr>
                <a:spLocks/>
              </p:cNvSpPr>
              <p:nvPr/>
            </p:nvSpPr>
            <p:spPr bwMode="auto">
              <a:xfrm>
                <a:off x="7545388" y="5434013"/>
                <a:ext cx="190500" cy="69850"/>
              </a:xfrm>
              <a:custGeom>
                <a:avLst/>
                <a:gdLst>
                  <a:gd name="T0" fmla="*/ 8 w 49"/>
                  <a:gd name="T1" fmla="*/ 18 h 18"/>
                  <a:gd name="T2" fmla="*/ 8 w 49"/>
                  <a:gd name="T3" fmla="*/ 11 h 18"/>
                  <a:gd name="T4" fmla="*/ 11 w 49"/>
                  <a:gd name="T5" fmla="*/ 8 h 18"/>
                  <a:gd name="T6" fmla="*/ 39 w 49"/>
                  <a:gd name="T7" fmla="*/ 8 h 18"/>
                  <a:gd name="T8" fmla="*/ 42 w 49"/>
                  <a:gd name="T9" fmla="*/ 11 h 18"/>
                  <a:gd name="T10" fmla="*/ 42 w 49"/>
                  <a:gd name="T11" fmla="*/ 18 h 18"/>
                  <a:gd name="T12" fmla="*/ 49 w 49"/>
                  <a:gd name="T13" fmla="*/ 18 h 18"/>
                  <a:gd name="T14" fmla="*/ 49 w 49"/>
                  <a:gd name="T15" fmla="*/ 11 h 18"/>
                  <a:gd name="T16" fmla="*/ 39 w 49"/>
                  <a:gd name="T17" fmla="*/ 0 h 18"/>
                  <a:gd name="T18" fmla="*/ 11 w 49"/>
                  <a:gd name="T19" fmla="*/ 0 h 18"/>
                  <a:gd name="T20" fmla="*/ 0 w 49"/>
                  <a:gd name="T21" fmla="*/ 11 h 18"/>
                  <a:gd name="T22" fmla="*/ 0 w 49"/>
                  <a:gd name="T23" fmla="*/ 18 h 18"/>
                  <a:gd name="T24" fmla="*/ 8 w 49"/>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8">
                    <a:moveTo>
                      <a:pt x="8" y="18"/>
                    </a:moveTo>
                    <a:cubicBezTo>
                      <a:pt x="8" y="11"/>
                      <a:pt x="8" y="11"/>
                      <a:pt x="8" y="11"/>
                    </a:cubicBezTo>
                    <a:cubicBezTo>
                      <a:pt x="8" y="9"/>
                      <a:pt x="9" y="8"/>
                      <a:pt x="11" y="8"/>
                    </a:cubicBezTo>
                    <a:cubicBezTo>
                      <a:pt x="39" y="8"/>
                      <a:pt x="39" y="8"/>
                      <a:pt x="39" y="8"/>
                    </a:cubicBezTo>
                    <a:cubicBezTo>
                      <a:pt x="41" y="8"/>
                      <a:pt x="42" y="9"/>
                      <a:pt x="42" y="11"/>
                    </a:cubicBezTo>
                    <a:cubicBezTo>
                      <a:pt x="42" y="18"/>
                      <a:pt x="42" y="18"/>
                      <a:pt x="42" y="18"/>
                    </a:cubicBezTo>
                    <a:cubicBezTo>
                      <a:pt x="49" y="18"/>
                      <a:pt x="49" y="18"/>
                      <a:pt x="49" y="18"/>
                    </a:cubicBezTo>
                    <a:cubicBezTo>
                      <a:pt x="49" y="11"/>
                      <a:pt x="49" y="11"/>
                      <a:pt x="49" y="11"/>
                    </a:cubicBezTo>
                    <a:cubicBezTo>
                      <a:pt x="49" y="5"/>
                      <a:pt x="45" y="0"/>
                      <a:pt x="39" y="0"/>
                    </a:cubicBezTo>
                    <a:cubicBezTo>
                      <a:pt x="11" y="0"/>
                      <a:pt x="11" y="0"/>
                      <a:pt x="11" y="0"/>
                    </a:cubicBezTo>
                    <a:cubicBezTo>
                      <a:pt x="5" y="0"/>
                      <a:pt x="0" y="5"/>
                      <a:pt x="0" y="11"/>
                    </a:cubicBezTo>
                    <a:cubicBezTo>
                      <a:pt x="0" y="18"/>
                      <a:pt x="0" y="18"/>
                      <a:pt x="0"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46"/>
              <p:cNvSpPr>
                <a:spLocks/>
              </p:cNvSpPr>
              <p:nvPr/>
            </p:nvSpPr>
            <p:spPr bwMode="auto">
              <a:xfrm>
                <a:off x="7427913" y="5627688"/>
                <a:ext cx="428625" cy="155575"/>
              </a:xfrm>
              <a:custGeom>
                <a:avLst/>
                <a:gdLst>
                  <a:gd name="T0" fmla="*/ 270 w 270"/>
                  <a:gd name="T1" fmla="*/ 0 h 98"/>
                  <a:gd name="T2" fmla="*/ 270 w 270"/>
                  <a:gd name="T3" fmla="*/ 98 h 98"/>
                  <a:gd name="T4" fmla="*/ 0 w 270"/>
                  <a:gd name="T5" fmla="*/ 98 h 98"/>
                  <a:gd name="T6" fmla="*/ 0 w 270"/>
                  <a:gd name="T7" fmla="*/ 0 h 98"/>
                  <a:gd name="T8" fmla="*/ 101 w 270"/>
                  <a:gd name="T9" fmla="*/ 0 h 98"/>
                  <a:gd name="T10" fmla="*/ 101 w 270"/>
                  <a:gd name="T11" fmla="*/ 20 h 98"/>
                  <a:gd name="T12" fmla="*/ 135 w 270"/>
                  <a:gd name="T13" fmla="*/ 35 h 98"/>
                  <a:gd name="T14" fmla="*/ 170 w 270"/>
                  <a:gd name="T15" fmla="*/ 20 h 98"/>
                  <a:gd name="T16" fmla="*/ 170 w 270"/>
                  <a:gd name="T17" fmla="*/ 0 h 98"/>
                  <a:gd name="T18" fmla="*/ 270 w 270"/>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 h="98">
                    <a:moveTo>
                      <a:pt x="270" y="0"/>
                    </a:moveTo>
                    <a:lnTo>
                      <a:pt x="270" y="98"/>
                    </a:lnTo>
                    <a:lnTo>
                      <a:pt x="0" y="98"/>
                    </a:lnTo>
                    <a:lnTo>
                      <a:pt x="0" y="0"/>
                    </a:lnTo>
                    <a:lnTo>
                      <a:pt x="101" y="0"/>
                    </a:lnTo>
                    <a:lnTo>
                      <a:pt x="101" y="20"/>
                    </a:lnTo>
                    <a:lnTo>
                      <a:pt x="135" y="35"/>
                    </a:lnTo>
                    <a:lnTo>
                      <a:pt x="170" y="20"/>
                    </a:lnTo>
                    <a:lnTo>
                      <a:pt x="170" y="0"/>
                    </a:lnTo>
                    <a:lnTo>
                      <a:pt x="2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147"/>
              <p:cNvSpPr>
                <a:spLocks/>
              </p:cNvSpPr>
              <p:nvPr/>
            </p:nvSpPr>
            <p:spPr bwMode="auto">
              <a:xfrm>
                <a:off x="7427913" y="5519738"/>
                <a:ext cx="428625" cy="80963"/>
              </a:xfrm>
              <a:custGeom>
                <a:avLst/>
                <a:gdLst>
                  <a:gd name="T0" fmla="*/ 270 w 270"/>
                  <a:gd name="T1" fmla="*/ 0 h 51"/>
                  <a:gd name="T2" fmla="*/ 270 w 270"/>
                  <a:gd name="T3" fmla="*/ 51 h 51"/>
                  <a:gd name="T4" fmla="*/ 170 w 270"/>
                  <a:gd name="T5" fmla="*/ 51 h 51"/>
                  <a:gd name="T6" fmla="*/ 101 w 270"/>
                  <a:gd name="T7" fmla="*/ 51 h 51"/>
                  <a:gd name="T8" fmla="*/ 0 w 270"/>
                  <a:gd name="T9" fmla="*/ 51 h 51"/>
                  <a:gd name="T10" fmla="*/ 0 w 270"/>
                  <a:gd name="T11" fmla="*/ 0 h 51"/>
                  <a:gd name="T12" fmla="*/ 270 w 27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70" h="51">
                    <a:moveTo>
                      <a:pt x="270" y="0"/>
                    </a:moveTo>
                    <a:lnTo>
                      <a:pt x="270" y="51"/>
                    </a:lnTo>
                    <a:lnTo>
                      <a:pt x="170" y="51"/>
                    </a:lnTo>
                    <a:lnTo>
                      <a:pt x="101" y="51"/>
                    </a:lnTo>
                    <a:lnTo>
                      <a:pt x="0" y="51"/>
                    </a:lnTo>
                    <a:lnTo>
                      <a:pt x="0" y="0"/>
                    </a:lnTo>
                    <a:lnTo>
                      <a:pt x="2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2" name="TextBox 81"/>
            <p:cNvSpPr txBox="1"/>
            <p:nvPr/>
          </p:nvSpPr>
          <p:spPr>
            <a:xfrm>
              <a:off x="3502839" y="4808447"/>
              <a:ext cx="4487126"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Nâng cao chất lượng LĐ giúp giảm thiểu chi phí</a:t>
              </a:r>
            </a:p>
          </p:txBody>
        </p:sp>
        <p:sp>
          <p:nvSpPr>
            <p:cNvPr id="83" name="TextBox 82"/>
            <p:cNvSpPr txBox="1"/>
            <p:nvPr/>
          </p:nvSpPr>
          <p:spPr>
            <a:xfrm>
              <a:off x="3284636" y="5815969"/>
              <a:ext cx="422583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LĐ cao làm giảm chi phí đào tạo.</a:t>
              </a:r>
            </a:p>
          </p:txBody>
        </p:sp>
        <p:sp>
          <p:nvSpPr>
            <p:cNvPr id="84" name="TextBox 83"/>
            <p:cNvSpPr txBox="1"/>
            <p:nvPr/>
          </p:nvSpPr>
          <p:spPr>
            <a:xfrm>
              <a:off x="3284636" y="5265932"/>
              <a:ext cx="4554452"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lao động được đảm bảo sẽ giảm khả</a:t>
              </a:r>
            </a:p>
          </p:txBody>
        </p:sp>
        <p:sp>
          <p:nvSpPr>
            <p:cNvPr id="85" name="TextBox 84"/>
            <p:cNvSpPr txBox="1"/>
            <p:nvPr/>
          </p:nvSpPr>
          <p:spPr>
            <a:xfrm>
              <a:off x="3284636" y="5540951"/>
              <a:ext cx="439575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năng mắc lỗi trong quá trình cung cấp dịch vụ.</a:t>
              </a:r>
            </a:p>
          </p:txBody>
        </p:sp>
        <p:sp>
          <p:nvSpPr>
            <p:cNvPr id="86" name="TextBox 85"/>
            <p:cNvSpPr txBox="1"/>
            <p:nvPr/>
          </p:nvSpPr>
          <p:spPr>
            <a:xfrm>
              <a:off x="1218103" y="5008303"/>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03</a:t>
              </a:r>
            </a:p>
          </p:txBody>
        </p:sp>
      </p:grpSp>
    </p:spTree>
    <p:extLst>
      <p:ext uri="{BB962C8B-B14F-4D97-AF65-F5344CB8AC3E}">
        <p14:creationId xmlns:p14="http://schemas.microsoft.com/office/powerpoint/2010/main" val="1463001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500" fill="hold"/>
                                        <p:tgtEl>
                                          <p:spTgt spid="9"/>
                                        </p:tgtEl>
                                        <p:attrNameLst>
                                          <p:attrName>ppt_w</p:attrName>
                                        </p:attrNameLst>
                                      </p:cBhvr>
                                      <p:tavLst>
                                        <p:tav tm="0">
                                          <p:val>
                                            <p:strVal val="4/3*#ppt_w"/>
                                          </p:val>
                                        </p:tav>
                                        <p:tav tm="100000">
                                          <p:val>
                                            <p:strVal val="#ppt_w"/>
                                          </p:val>
                                        </p:tav>
                                      </p:tavLst>
                                    </p:anim>
                                    <p:anim calcmode="lin" valueType="num">
                                      <p:cBhvr>
                                        <p:cTn id="8" dur="1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500" fill="hold"/>
                                        <p:tgtEl>
                                          <p:spTgt spid="10"/>
                                        </p:tgtEl>
                                        <p:attrNameLst>
                                          <p:attrName>ppt_w</p:attrName>
                                        </p:attrNameLst>
                                      </p:cBhvr>
                                      <p:tavLst>
                                        <p:tav tm="0">
                                          <p:val>
                                            <p:fltVal val="0"/>
                                          </p:val>
                                        </p:tav>
                                        <p:tav tm="100000">
                                          <p:val>
                                            <p:strVal val="#ppt_w"/>
                                          </p:val>
                                        </p:tav>
                                      </p:tavLst>
                                    </p:anim>
                                    <p:anim calcmode="lin" valueType="num">
                                      <p:cBhvr>
                                        <p:cTn id="14" dur="1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52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500" fill="hold"/>
                                        <p:tgtEl>
                                          <p:spTgt spid="6"/>
                                        </p:tgtEl>
                                        <p:attrNameLst>
                                          <p:attrName>ppt_w</p:attrName>
                                        </p:attrNameLst>
                                      </p:cBhvr>
                                      <p:tavLst>
                                        <p:tav tm="0">
                                          <p:val>
                                            <p:fltVal val="0"/>
                                          </p:val>
                                        </p:tav>
                                        <p:tav tm="100000">
                                          <p:val>
                                            <p:strVal val="#ppt_w"/>
                                          </p:val>
                                        </p:tav>
                                      </p:tavLst>
                                    </p:anim>
                                    <p:anim calcmode="lin" valueType="num">
                                      <p:cBhvr>
                                        <p:cTn id="20" dur="1500" fill="hold"/>
                                        <p:tgtEl>
                                          <p:spTgt spid="6"/>
                                        </p:tgtEl>
                                        <p:attrNameLst>
                                          <p:attrName>ppt_h</p:attrName>
                                        </p:attrNameLst>
                                      </p:cBhvr>
                                      <p:tavLst>
                                        <p:tav tm="0">
                                          <p:val>
                                            <p:fltVal val="0"/>
                                          </p:val>
                                        </p:tav>
                                        <p:tav tm="100000">
                                          <p:val>
                                            <p:strVal val="#ppt_h"/>
                                          </p:val>
                                        </p:tav>
                                      </p:tavLst>
                                    </p:anim>
                                    <p:anim calcmode="lin" valueType="num">
                                      <p:cBhvr>
                                        <p:cTn id="21" dur="1500" fill="hold"/>
                                        <p:tgtEl>
                                          <p:spTgt spid="6"/>
                                        </p:tgtEl>
                                        <p:attrNameLst>
                                          <p:attrName>ppt_x</p:attrName>
                                        </p:attrNameLst>
                                      </p:cBhvr>
                                      <p:tavLst>
                                        <p:tav tm="0">
                                          <p:val>
                                            <p:fltVal val="0.5"/>
                                          </p:val>
                                        </p:tav>
                                        <p:tav tm="100000">
                                          <p:val>
                                            <p:strVal val="#ppt_x"/>
                                          </p:val>
                                        </p:tav>
                                      </p:tavLst>
                                    </p:anim>
                                    <p:anim calcmode="lin" valueType="num">
                                      <p:cBhvr>
                                        <p:cTn id="22" dur="1500" fill="hold"/>
                                        <p:tgtEl>
                                          <p:spTgt spid="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9" name="Group 8"/>
          <p:cNvGrpSpPr/>
          <p:nvPr/>
        </p:nvGrpSpPr>
        <p:grpSpPr>
          <a:xfrm>
            <a:off x="820831" y="1241014"/>
            <a:ext cx="8560595" cy="1581150"/>
            <a:chOff x="820831" y="1241014"/>
            <a:chExt cx="8560595" cy="1581150"/>
          </a:xfrm>
        </p:grpSpPr>
        <p:sp>
          <p:nvSpPr>
            <p:cNvPr id="3155" name="Freeform 109"/>
            <p:cNvSpPr>
              <a:spLocks/>
            </p:cNvSpPr>
            <p:nvPr/>
          </p:nvSpPr>
          <p:spPr bwMode="auto">
            <a:xfrm>
              <a:off x="928738" y="1307689"/>
              <a:ext cx="8452688" cy="1514475"/>
            </a:xfrm>
            <a:custGeom>
              <a:avLst/>
              <a:gdLst>
                <a:gd name="T0" fmla="*/ 1091 w 1339"/>
                <a:gd name="T1" fmla="*/ 0 h 390"/>
                <a:gd name="T2" fmla="*/ 456 w 1339"/>
                <a:gd name="T3" fmla="*/ 0 h 390"/>
                <a:gd name="T4" fmla="*/ 399 w 1339"/>
                <a:gd name="T5" fmla="*/ 0 h 390"/>
                <a:gd name="T6" fmla="*/ 392 w 1339"/>
                <a:gd name="T7" fmla="*/ 0 h 390"/>
                <a:gd name="T8" fmla="*/ 360 w 1339"/>
                <a:gd name="T9" fmla="*/ 31 h 390"/>
                <a:gd name="T10" fmla="*/ 360 w 1339"/>
                <a:gd name="T11" fmla="*/ 59 h 390"/>
                <a:gd name="T12" fmla="*/ 342 w 1339"/>
                <a:gd name="T13" fmla="*/ 59 h 390"/>
                <a:gd name="T14" fmla="*/ 315 w 1339"/>
                <a:gd name="T15" fmla="*/ 59 h 390"/>
                <a:gd name="T16" fmla="*/ 315 w 1339"/>
                <a:gd name="T17" fmla="*/ 59 h 390"/>
                <a:gd name="T18" fmla="*/ 255 w 1339"/>
                <a:gd name="T19" fmla="*/ 0 h 390"/>
                <a:gd name="T20" fmla="*/ 59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1 w 1339"/>
                <a:gd name="T35" fmla="*/ 344 h 390"/>
                <a:gd name="T36" fmla="*/ 1119 w 1339"/>
                <a:gd name="T37" fmla="*/ 344 h 390"/>
                <a:gd name="T38" fmla="*/ 1215 w 1339"/>
                <a:gd name="T39" fmla="*/ 390 h 390"/>
                <a:gd name="T40" fmla="*/ 1339 w 1339"/>
                <a:gd name="T41" fmla="*/ 266 h 390"/>
                <a:gd name="T42" fmla="*/ 1246 w 1339"/>
                <a:gd name="T43" fmla="*/ 146 h 390"/>
                <a:gd name="T44" fmla="*/ 1205 w 1339"/>
                <a:gd name="T45" fmla="*/ 94 h 390"/>
                <a:gd name="T46" fmla="*/ 1151 w 1339"/>
                <a:gd name="T47" fmla="*/ 60 h 390"/>
                <a:gd name="T48" fmla="*/ 1151 w 1339"/>
                <a:gd name="T49" fmla="*/ 59 h 390"/>
                <a:gd name="T50" fmla="*/ 1091 w 1339"/>
                <a:gd name="T51"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39" h="390">
                  <a:moveTo>
                    <a:pt x="1091" y="0"/>
                  </a:moveTo>
                  <a:cubicBezTo>
                    <a:pt x="456" y="0"/>
                    <a:pt x="456" y="0"/>
                    <a:pt x="456" y="0"/>
                  </a:cubicBezTo>
                  <a:cubicBezTo>
                    <a:pt x="399" y="0"/>
                    <a:pt x="399" y="0"/>
                    <a:pt x="399" y="0"/>
                  </a:cubicBezTo>
                  <a:cubicBezTo>
                    <a:pt x="392" y="0"/>
                    <a:pt x="392" y="0"/>
                    <a:pt x="392" y="0"/>
                  </a:cubicBezTo>
                  <a:cubicBezTo>
                    <a:pt x="374" y="0"/>
                    <a:pt x="360" y="14"/>
                    <a:pt x="360" y="31"/>
                  </a:cubicBezTo>
                  <a:cubicBezTo>
                    <a:pt x="360" y="59"/>
                    <a:pt x="360" y="59"/>
                    <a:pt x="360" y="59"/>
                  </a:cubicBezTo>
                  <a:cubicBezTo>
                    <a:pt x="342" y="59"/>
                    <a:pt x="342" y="59"/>
                    <a:pt x="342" y="59"/>
                  </a:cubicBezTo>
                  <a:cubicBezTo>
                    <a:pt x="315" y="59"/>
                    <a:pt x="315" y="59"/>
                    <a:pt x="315" y="59"/>
                  </a:cubicBezTo>
                  <a:cubicBezTo>
                    <a:pt x="315" y="59"/>
                    <a:pt x="315" y="59"/>
                    <a:pt x="315" y="59"/>
                  </a:cubicBezTo>
                  <a:cubicBezTo>
                    <a:pt x="314"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245" y="344"/>
                    <a:pt x="245" y="344"/>
                    <a:pt x="245" y="344"/>
                  </a:cubicBezTo>
                  <a:cubicBezTo>
                    <a:pt x="245" y="344"/>
                    <a:pt x="245" y="344"/>
                    <a:pt x="245" y="344"/>
                  </a:cubicBezTo>
                  <a:cubicBezTo>
                    <a:pt x="444" y="344"/>
                    <a:pt x="444" y="344"/>
                    <a:pt x="444" y="344"/>
                  </a:cubicBezTo>
                  <a:cubicBezTo>
                    <a:pt x="471" y="344"/>
                    <a:pt x="471" y="344"/>
                    <a:pt x="471" y="344"/>
                  </a:cubicBezTo>
                  <a:cubicBezTo>
                    <a:pt x="1119" y="344"/>
                    <a:pt x="1119" y="344"/>
                    <a:pt x="1119" y="344"/>
                  </a:cubicBezTo>
                  <a:cubicBezTo>
                    <a:pt x="1141" y="372"/>
                    <a:pt x="1176" y="390"/>
                    <a:pt x="1215" y="390"/>
                  </a:cubicBezTo>
                  <a:cubicBezTo>
                    <a:pt x="1283" y="390"/>
                    <a:pt x="1339" y="334"/>
                    <a:pt x="1339" y="266"/>
                  </a:cubicBezTo>
                  <a:cubicBezTo>
                    <a:pt x="1339" y="208"/>
                    <a:pt x="1299" y="160"/>
                    <a:pt x="1246" y="146"/>
                  </a:cubicBezTo>
                  <a:cubicBezTo>
                    <a:pt x="1205" y="94"/>
                    <a:pt x="1205" y="94"/>
                    <a:pt x="1205" y="94"/>
                  </a:cubicBezTo>
                  <a:cubicBezTo>
                    <a:pt x="1191" y="76"/>
                    <a:pt x="1172" y="65"/>
                    <a:pt x="1151" y="60"/>
                  </a:cubicBezTo>
                  <a:cubicBezTo>
                    <a:pt x="1151" y="59"/>
                    <a:pt x="1151" y="59"/>
                    <a:pt x="1151" y="59"/>
                  </a:cubicBezTo>
                  <a:cubicBezTo>
                    <a:pt x="1151" y="26"/>
                    <a:pt x="1124" y="0"/>
                    <a:pt x="1091"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6" name="Freeform 110"/>
            <p:cNvSpPr>
              <a:spLocks/>
            </p:cNvSpPr>
            <p:nvPr/>
          </p:nvSpPr>
          <p:spPr bwMode="auto">
            <a:xfrm>
              <a:off x="3094578" y="1241014"/>
              <a:ext cx="603764" cy="454025"/>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57" name="Freeform 111"/>
            <p:cNvSpPr>
              <a:spLocks/>
            </p:cNvSpPr>
            <p:nvPr/>
          </p:nvSpPr>
          <p:spPr bwMode="auto">
            <a:xfrm>
              <a:off x="1553054" y="1469614"/>
              <a:ext cx="7342791" cy="1108075"/>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58" name="Freeform 112"/>
            <p:cNvSpPr>
              <a:spLocks/>
            </p:cNvSpPr>
            <p:nvPr/>
          </p:nvSpPr>
          <p:spPr bwMode="auto">
            <a:xfrm>
              <a:off x="820831" y="1241014"/>
              <a:ext cx="2803005" cy="1336675"/>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2" y="344"/>
                    <a:pt x="315" y="286"/>
                    <a:pt x="315" y="21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59" name="Freeform 113"/>
            <p:cNvSpPr>
              <a:spLocks/>
            </p:cNvSpPr>
            <p:nvPr/>
          </p:nvSpPr>
          <p:spPr bwMode="auto">
            <a:xfrm>
              <a:off x="2809397" y="1469614"/>
              <a:ext cx="984007" cy="1108075"/>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7"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0" name="Freeform 114"/>
            <p:cNvSpPr>
              <a:spLocks/>
            </p:cNvSpPr>
            <p:nvPr/>
          </p:nvSpPr>
          <p:spPr bwMode="auto">
            <a:xfrm>
              <a:off x="3338653" y="1241014"/>
              <a:ext cx="4747893" cy="504825"/>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61" name="Oval 115"/>
            <p:cNvSpPr>
              <a:spLocks noChangeArrowheads="1"/>
            </p:cNvSpPr>
            <p:nvPr/>
          </p:nvSpPr>
          <p:spPr bwMode="auto">
            <a:xfrm>
              <a:off x="7708872" y="1793464"/>
              <a:ext cx="1564647"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2" name="Freeform 116"/>
            <p:cNvSpPr>
              <a:spLocks/>
            </p:cNvSpPr>
            <p:nvPr/>
          </p:nvSpPr>
          <p:spPr bwMode="auto">
            <a:xfrm>
              <a:off x="7670335" y="1729964"/>
              <a:ext cx="1225512" cy="847725"/>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1" y="0"/>
                    <a:pt x="124" y="0"/>
                  </a:cubicBezTo>
                  <a:cubicBezTo>
                    <a:pt x="55" y="0"/>
                    <a:pt x="0" y="55"/>
                    <a:pt x="0" y="1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3" name="Oval 117"/>
            <p:cNvSpPr>
              <a:spLocks noChangeArrowheads="1"/>
            </p:cNvSpPr>
            <p:nvPr/>
          </p:nvSpPr>
          <p:spPr bwMode="auto">
            <a:xfrm>
              <a:off x="7708872" y="1793464"/>
              <a:ext cx="1564647" cy="963613"/>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64" name="Freeform 118"/>
            <p:cNvSpPr>
              <a:spLocks noEditPoints="1"/>
            </p:cNvSpPr>
            <p:nvPr/>
          </p:nvSpPr>
          <p:spPr bwMode="auto">
            <a:xfrm>
              <a:off x="7847609" y="1874427"/>
              <a:ext cx="1287173" cy="796925"/>
            </a:xfrm>
            <a:custGeom>
              <a:avLst/>
              <a:gdLst>
                <a:gd name="T0" fmla="*/ 102 w 204"/>
                <a:gd name="T1" fmla="*/ 0 h 205"/>
                <a:gd name="T2" fmla="*/ 0 w 204"/>
                <a:gd name="T3" fmla="*/ 103 h 205"/>
                <a:gd name="T4" fmla="*/ 102 w 204"/>
                <a:gd name="T5" fmla="*/ 205 h 205"/>
                <a:gd name="T6" fmla="*/ 204 w 204"/>
                <a:gd name="T7" fmla="*/ 103 h 205"/>
                <a:gd name="T8" fmla="*/ 102 w 204"/>
                <a:gd name="T9" fmla="*/ 0 h 205"/>
                <a:gd name="T10" fmla="*/ 102 w 204"/>
                <a:gd name="T11" fmla="*/ 192 h 205"/>
                <a:gd name="T12" fmla="*/ 13 w 204"/>
                <a:gd name="T13" fmla="*/ 103 h 205"/>
                <a:gd name="T14" fmla="*/ 102 w 204"/>
                <a:gd name="T15" fmla="*/ 14 h 205"/>
                <a:gd name="T16" fmla="*/ 191 w 204"/>
                <a:gd name="T17" fmla="*/ 103 h 205"/>
                <a:gd name="T18" fmla="*/ 102 w 204"/>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4" h="205">
                  <a:moveTo>
                    <a:pt x="102" y="0"/>
                  </a:moveTo>
                  <a:cubicBezTo>
                    <a:pt x="45" y="0"/>
                    <a:pt x="0" y="46"/>
                    <a:pt x="0" y="103"/>
                  </a:cubicBezTo>
                  <a:cubicBezTo>
                    <a:pt x="0" y="159"/>
                    <a:pt x="45" y="205"/>
                    <a:pt x="102" y="205"/>
                  </a:cubicBezTo>
                  <a:cubicBezTo>
                    <a:pt x="159" y="205"/>
                    <a:pt x="204" y="159"/>
                    <a:pt x="204" y="103"/>
                  </a:cubicBezTo>
                  <a:cubicBezTo>
                    <a:pt x="204"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5" name="Freeform 119"/>
            <p:cNvSpPr>
              <a:spLocks noEditPoints="1"/>
            </p:cNvSpPr>
            <p:nvPr/>
          </p:nvSpPr>
          <p:spPr bwMode="auto">
            <a:xfrm>
              <a:off x="8130222" y="2137952"/>
              <a:ext cx="454750" cy="265113"/>
            </a:xfrm>
            <a:custGeom>
              <a:avLst/>
              <a:gdLst>
                <a:gd name="T0" fmla="*/ 57 w 72"/>
                <a:gd name="T1" fmla="*/ 0 h 68"/>
                <a:gd name="T2" fmla="*/ 16 w 72"/>
                <a:gd name="T3" fmla="*/ 0 h 68"/>
                <a:gd name="T4" fmla="*/ 0 w 72"/>
                <a:gd name="T5" fmla="*/ 15 h 68"/>
                <a:gd name="T6" fmla="*/ 0 w 72"/>
                <a:gd name="T7" fmla="*/ 44 h 68"/>
                <a:gd name="T8" fmla="*/ 6 w 72"/>
                <a:gd name="T9" fmla="*/ 55 h 68"/>
                <a:gd name="T10" fmla="*/ 6 w 72"/>
                <a:gd name="T11" fmla="*/ 57 h 68"/>
                <a:gd name="T12" fmla="*/ 6 w 72"/>
                <a:gd name="T13" fmla="*/ 68 h 68"/>
                <a:gd name="T14" fmla="*/ 16 w 72"/>
                <a:gd name="T15" fmla="*/ 60 h 68"/>
                <a:gd name="T16" fmla="*/ 17 w 72"/>
                <a:gd name="T17" fmla="*/ 59 h 68"/>
                <a:gd name="T18" fmla="*/ 36 w 72"/>
                <a:gd name="T19" fmla="*/ 59 h 68"/>
                <a:gd name="T20" fmla="*/ 37 w 72"/>
                <a:gd name="T21" fmla="*/ 59 h 68"/>
                <a:gd name="T22" fmla="*/ 37 w 72"/>
                <a:gd name="T23" fmla="*/ 59 h 68"/>
                <a:gd name="T24" fmla="*/ 57 w 72"/>
                <a:gd name="T25" fmla="*/ 59 h 68"/>
                <a:gd name="T26" fmla="*/ 72 w 72"/>
                <a:gd name="T27" fmla="*/ 44 h 68"/>
                <a:gd name="T28" fmla="*/ 72 w 72"/>
                <a:gd name="T29" fmla="*/ 15 h 68"/>
                <a:gd name="T30" fmla="*/ 57 w 72"/>
                <a:gd name="T31" fmla="*/ 0 h 68"/>
                <a:gd name="T32" fmla="*/ 18 w 72"/>
                <a:gd name="T33" fmla="*/ 34 h 68"/>
                <a:gd name="T34" fmla="*/ 14 w 72"/>
                <a:gd name="T35" fmla="*/ 30 h 68"/>
                <a:gd name="T36" fmla="*/ 18 w 72"/>
                <a:gd name="T37" fmla="*/ 26 h 68"/>
                <a:gd name="T38" fmla="*/ 22 w 72"/>
                <a:gd name="T39" fmla="*/ 30 h 68"/>
                <a:gd name="T40" fmla="*/ 18 w 72"/>
                <a:gd name="T41" fmla="*/ 34 h 68"/>
                <a:gd name="T42" fmla="*/ 35 w 72"/>
                <a:gd name="T43" fmla="*/ 34 h 68"/>
                <a:gd name="T44" fmla="*/ 31 w 72"/>
                <a:gd name="T45" fmla="*/ 30 h 68"/>
                <a:gd name="T46" fmla="*/ 35 w 72"/>
                <a:gd name="T47" fmla="*/ 26 h 68"/>
                <a:gd name="T48" fmla="*/ 39 w 72"/>
                <a:gd name="T49" fmla="*/ 30 h 68"/>
                <a:gd name="T50" fmla="*/ 35 w 72"/>
                <a:gd name="T51" fmla="*/ 34 h 68"/>
                <a:gd name="T52" fmla="*/ 51 w 72"/>
                <a:gd name="T53" fmla="*/ 34 h 68"/>
                <a:gd name="T54" fmla="*/ 47 w 72"/>
                <a:gd name="T55" fmla="*/ 30 h 68"/>
                <a:gd name="T56" fmla="*/ 51 w 72"/>
                <a:gd name="T57" fmla="*/ 26 h 68"/>
                <a:gd name="T58" fmla="*/ 55 w 72"/>
                <a:gd name="T59" fmla="*/ 30 h 68"/>
                <a:gd name="T60" fmla="*/ 51 w 72"/>
                <a:gd name="T61"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68">
                  <a:moveTo>
                    <a:pt x="57" y="0"/>
                  </a:moveTo>
                  <a:cubicBezTo>
                    <a:pt x="16" y="0"/>
                    <a:pt x="16" y="0"/>
                    <a:pt x="16" y="0"/>
                  </a:cubicBezTo>
                  <a:cubicBezTo>
                    <a:pt x="7" y="0"/>
                    <a:pt x="0" y="7"/>
                    <a:pt x="0" y="15"/>
                  </a:cubicBezTo>
                  <a:cubicBezTo>
                    <a:pt x="0" y="44"/>
                    <a:pt x="0" y="44"/>
                    <a:pt x="0" y="44"/>
                  </a:cubicBezTo>
                  <a:cubicBezTo>
                    <a:pt x="0" y="48"/>
                    <a:pt x="2" y="52"/>
                    <a:pt x="6" y="55"/>
                  </a:cubicBezTo>
                  <a:cubicBezTo>
                    <a:pt x="6" y="56"/>
                    <a:pt x="6" y="56"/>
                    <a:pt x="6" y="57"/>
                  </a:cubicBezTo>
                  <a:cubicBezTo>
                    <a:pt x="6" y="68"/>
                    <a:pt x="6" y="68"/>
                    <a:pt x="6" y="68"/>
                  </a:cubicBezTo>
                  <a:cubicBezTo>
                    <a:pt x="16" y="60"/>
                    <a:pt x="16" y="60"/>
                    <a:pt x="16" y="60"/>
                  </a:cubicBezTo>
                  <a:cubicBezTo>
                    <a:pt x="16" y="59"/>
                    <a:pt x="16" y="59"/>
                    <a:pt x="17" y="59"/>
                  </a:cubicBezTo>
                  <a:cubicBezTo>
                    <a:pt x="36" y="59"/>
                    <a:pt x="36" y="59"/>
                    <a:pt x="36" y="59"/>
                  </a:cubicBezTo>
                  <a:cubicBezTo>
                    <a:pt x="37" y="59"/>
                    <a:pt x="37" y="59"/>
                    <a:pt x="37" y="59"/>
                  </a:cubicBezTo>
                  <a:cubicBezTo>
                    <a:pt x="37" y="59"/>
                    <a:pt x="37" y="59"/>
                    <a:pt x="37" y="59"/>
                  </a:cubicBezTo>
                  <a:cubicBezTo>
                    <a:pt x="57" y="59"/>
                    <a:pt x="57" y="59"/>
                    <a:pt x="57" y="59"/>
                  </a:cubicBezTo>
                  <a:cubicBezTo>
                    <a:pt x="65" y="59"/>
                    <a:pt x="72" y="52"/>
                    <a:pt x="72" y="44"/>
                  </a:cubicBezTo>
                  <a:cubicBezTo>
                    <a:pt x="72" y="15"/>
                    <a:pt x="72" y="15"/>
                    <a:pt x="72" y="15"/>
                  </a:cubicBezTo>
                  <a:cubicBezTo>
                    <a:pt x="72" y="7"/>
                    <a:pt x="65" y="0"/>
                    <a:pt x="57" y="0"/>
                  </a:cubicBezTo>
                  <a:close/>
                  <a:moveTo>
                    <a:pt x="18" y="34"/>
                  </a:moveTo>
                  <a:cubicBezTo>
                    <a:pt x="16" y="34"/>
                    <a:pt x="14" y="33"/>
                    <a:pt x="14" y="30"/>
                  </a:cubicBezTo>
                  <a:cubicBezTo>
                    <a:pt x="14" y="28"/>
                    <a:pt x="16" y="26"/>
                    <a:pt x="18" y="26"/>
                  </a:cubicBezTo>
                  <a:cubicBezTo>
                    <a:pt x="21" y="26"/>
                    <a:pt x="22" y="28"/>
                    <a:pt x="22" y="30"/>
                  </a:cubicBezTo>
                  <a:cubicBezTo>
                    <a:pt x="22" y="33"/>
                    <a:pt x="21" y="34"/>
                    <a:pt x="18" y="34"/>
                  </a:cubicBezTo>
                  <a:close/>
                  <a:moveTo>
                    <a:pt x="35" y="34"/>
                  </a:moveTo>
                  <a:cubicBezTo>
                    <a:pt x="33" y="34"/>
                    <a:pt x="31" y="33"/>
                    <a:pt x="31" y="30"/>
                  </a:cubicBezTo>
                  <a:cubicBezTo>
                    <a:pt x="31" y="28"/>
                    <a:pt x="33" y="26"/>
                    <a:pt x="35" y="26"/>
                  </a:cubicBezTo>
                  <a:cubicBezTo>
                    <a:pt x="37" y="26"/>
                    <a:pt x="39" y="28"/>
                    <a:pt x="39" y="30"/>
                  </a:cubicBezTo>
                  <a:cubicBezTo>
                    <a:pt x="39" y="33"/>
                    <a:pt x="37" y="34"/>
                    <a:pt x="35" y="34"/>
                  </a:cubicBezTo>
                  <a:close/>
                  <a:moveTo>
                    <a:pt x="51" y="34"/>
                  </a:moveTo>
                  <a:cubicBezTo>
                    <a:pt x="49" y="34"/>
                    <a:pt x="47" y="33"/>
                    <a:pt x="47" y="30"/>
                  </a:cubicBezTo>
                  <a:cubicBezTo>
                    <a:pt x="47" y="28"/>
                    <a:pt x="49" y="26"/>
                    <a:pt x="51" y="26"/>
                  </a:cubicBezTo>
                  <a:cubicBezTo>
                    <a:pt x="53" y="26"/>
                    <a:pt x="55" y="28"/>
                    <a:pt x="55" y="30"/>
                  </a:cubicBezTo>
                  <a:cubicBezTo>
                    <a:pt x="55" y="33"/>
                    <a:pt x="53" y="34"/>
                    <a:pt x="51"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6" name="Freeform 120"/>
            <p:cNvSpPr>
              <a:spLocks/>
            </p:cNvSpPr>
            <p:nvPr/>
          </p:nvSpPr>
          <p:spPr bwMode="auto">
            <a:xfrm>
              <a:off x="8376866" y="2201452"/>
              <a:ext cx="447042" cy="263525"/>
            </a:xfrm>
            <a:custGeom>
              <a:avLst/>
              <a:gdLst>
                <a:gd name="T0" fmla="*/ 56 w 71"/>
                <a:gd name="T1" fmla="*/ 0 h 68"/>
                <a:gd name="T2" fmla="*/ 36 w 71"/>
                <a:gd name="T3" fmla="*/ 0 h 68"/>
                <a:gd name="T4" fmla="*/ 36 w 71"/>
                <a:gd name="T5" fmla="*/ 28 h 68"/>
                <a:gd name="T6" fmla="*/ 18 w 71"/>
                <a:gd name="T7" fmla="*/ 46 h 68"/>
                <a:gd name="T8" fmla="*/ 0 w 71"/>
                <a:gd name="T9" fmla="*/ 46 h 68"/>
                <a:gd name="T10" fmla="*/ 0 w 71"/>
                <a:gd name="T11" fmla="*/ 48 h 68"/>
                <a:gd name="T12" fmla="*/ 15 w 71"/>
                <a:gd name="T13" fmla="*/ 59 h 68"/>
                <a:gd name="T14" fmla="*/ 55 w 71"/>
                <a:gd name="T15" fmla="*/ 59 h 68"/>
                <a:gd name="T16" fmla="*/ 56 w 71"/>
                <a:gd name="T17" fmla="*/ 59 h 68"/>
                <a:gd name="T18" fmla="*/ 66 w 71"/>
                <a:gd name="T19" fmla="*/ 68 h 68"/>
                <a:gd name="T20" fmla="*/ 65 w 71"/>
                <a:gd name="T21" fmla="*/ 56 h 68"/>
                <a:gd name="T22" fmla="*/ 66 w 71"/>
                <a:gd name="T23" fmla="*/ 55 h 68"/>
                <a:gd name="T24" fmla="*/ 71 w 71"/>
                <a:gd name="T25" fmla="*/ 44 h 68"/>
                <a:gd name="T26" fmla="*/ 71 w 71"/>
                <a:gd name="T27" fmla="*/ 15 h 68"/>
                <a:gd name="T28" fmla="*/ 56 w 71"/>
                <a:gd name="T29"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8">
                  <a:moveTo>
                    <a:pt x="56" y="0"/>
                  </a:moveTo>
                  <a:cubicBezTo>
                    <a:pt x="36" y="0"/>
                    <a:pt x="36" y="0"/>
                    <a:pt x="36" y="0"/>
                  </a:cubicBezTo>
                  <a:cubicBezTo>
                    <a:pt x="36" y="28"/>
                    <a:pt x="36" y="28"/>
                    <a:pt x="36" y="28"/>
                  </a:cubicBezTo>
                  <a:cubicBezTo>
                    <a:pt x="36" y="38"/>
                    <a:pt x="28" y="46"/>
                    <a:pt x="18" y="46"/>
                  </a:cubicBezTo>
                  <a:cubicBezTo>
                    <a:pt x="0" y="46"/>
                    <a:pt x="0" y="46"/>
                    <a:pt x="0" y="46"/>
                  </a:cubicBezTo>
                  <a:cubicBezTo>
                    <a:pt x="0" y="48"/>
                    <a:pt x="0" y="48"/>
                    <a:pt x="0" y="48"/>
                  </a:cubicBezTo>
                  <a:cubicBezTo>
                    <a:pt x="2" y="55"/>
                    <a:pt x="8" y="59"/>
                    <a:pt x="15" y="59"/>
                  </a:cubicBezTo>
                  <a:cubicBezTo>
                    <a:pt x="55" y="59"/>
                    <a:pt x="55" y="59"/>
                    <a:pt x="55" y="59"/>
                  </a:cubicBezTo>
                  <a:cubicBezTo>
                    <a:pt x="55" y="59"/>
                    <a:pt x="55" y="59"/>
                    <a:pt x="56" y="59"/>
                  </a:cubicBezTo>
                  <a:cubicBezTo>
                    <a:pt x="66" y="68"/>
                    <a:pt x="66" y="68"/>
                    <a:pt x="66" y="68"/>
                  </a:cubicBezTo>
                  <a:cubicBezTo>
                    <a:pt x="65" y="56"/>
                    <a:pt x="65" y="56"/>
                    <a:pt x="65" y="56"/>
                  </a:cubicBezTo>
                  <a:cubicBezTo>
                    <a:pt x="65" y="56"/>
                    <a:pt x="66" y="55"/>
                    <a:pt x="66" y="55"/>
                  </a:cubicBezTo>
                  <a:cubicBezTo>
                    <a:pt x="69" y="52"/>
                    <a:pt x="71" y="48"/>
                    <a:pt x="71" y="44"/>
                  </a:cubicBezTo>
                  <a:cubicBezTo>
                    <a:pt x="71" y="15"/>
                    <a:pt x="71" y="15"/>
                    <a:pt x="71" y="15"/>
                  </a:cubicBezTo>
                  <a:cubicBezTo>
                    <a:pt x="71" y="6"/>
                    <a:pt x="64" y="0"/>
                    <a:pt x="5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73" name="TextBox 3172"/>
            <p:cNvSpPr txBox="1"/>
            <p:nvPr/>
          </p:nvSpPr>
          <p:spPr>
            <a:xfrm>
              <a:off x="1289232" y="1421829"/>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01</a:t>
              </a:r>
            </a:p>
          </p:txBody>
        </p:sp>
        <p:sp>
          <p:nvSpPr>
            <p:cNvPr id="3174" name="TextBox 3173"/>
            <p:cNvSpPr txBox="1"/>
            <p:nvPr/>
          </p:nvSpPr>
          <p:spPr>
            <a:xfrm>
              <a:off x="3446693" y="1270868"/>
              <a:ext cx="4506362"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Chất lượng lao động giúp tăng lợi nhuận cho KS</a:t>
              </a:r>
            </a:p>
          </p:txBody>
        </p:sp>
        <p:sp>
          <p:nvSpPr>
            <p:cNvPr id="3175" name="TextBox 3174"/>
            <p:cNvSpPr txBox="1"/>
            <p:nvPr/>
          </p:nvSpPr>
          <p:spPr>
            <a:xfrm>
              <a:off x="3284636" y="1704015"/>
              <a:ext cx="285046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Giảm thiểu chi phí marketing.</a:t>
              </a:r>
            </a:p>
          </p:txBody>
        </p:sp>
        <p:sp>
          <p:nvSpPr>
            <p:cNvPr id="269" name="TextBox 268"/>
            <p:cNvSpPr txBox="1"/>
            <p:nvPr/>
          </p:nvSpPr>
          <p:spPr>
            <a:xfrm>
              <a:off x="3284636" y="1959880"/>
              <a:ext cx="451598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Tăng thị phần và duy trì tốc độ tăng trưởng cao.</a:t>
              </a:r>
            </a:p>
          </p:txBody>
        </p:sp>
        <p:sp>
          <p:nvSpPr>
            <p:cNvPr id="270" name="TextBox 269"/>
            <p:cNvSpPr txBox="1"/>
            <p:nvPr/>
          </p:nvSpPr>
          <p:spPr>
            <a:xfrm>
              <a:off x="3284636" y="2231851"/>
              <a:ext cx="422583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Tăng khách hàng chung thủy cho khách sạn.</a:t>
              </a:r>
            </a:p>
          </p:txBody>
        </p:sp>
      </p:grpSp>
      <p:grpSp>
        <p:nvGrpSpPr>
          <p:cNvPr id="8" name="Group 7"/>
          <p:cNvGrpSpPr/>
          <p:nvPr/>
        </p:nvGrpSpPr>
        <p:grpSpPr>
          <a:xfrm>
            <a:off x="-201752" y="264487"/>
            <a:ext cx="5484297" cy="494140"/>
            <a:chOff x="-201752" y="264487"/>
            <a:chExt cx="5484297" cy="494140"/>
          </a:xfrm>
        </p:grpSpPr>
        <p:sp>
          <p:nvSpPr>
            <p:cNvPr id="6" name="TextBox 5"/>
            <p:cNvSpPr txBox="1"/>
            <p:nvPr/>
          </p:nvSpPr>
          <p:spPr>
            <a:xfrm>
              <a:off x="471613" y="266184"/>
              <a:ext cx="4810932"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SỰ CẦN THIẾT VÀ Ý NGHĨA</a:t>
              </a:r>
            </a:p>
          </p:txBody>
        </p:sp>
        <p:sp>
          <p:nvSpPr>
            <p:cNvPr id="64" name="Right Triangle 63"/>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b</a:t>
              </a:r>
            </a:p>
          </p:txBody>
        </p:sp>
      </p:grpSp>
      <p:grpSp>
        <p:nvGrpSpPr>
          <p:cNvPr id="10" name="Group 9"/>
          <p:cNvGrpSpPr/>
          <p:nvPr/>
        </p:nvGrpSpPr>
        <p:grpSpPr>
          <a:xfrm>
            <a:off x="2813145" y="3014141"/>
            <a:ext cx="8558024" cy="1581150"/>
            <a:chOff x="2813145" y="3014141"/>
            <a:chExt cx="8558024" cy="1581150"/>
          </a:xfrm>
        </p:grpSpPr>
        <p:sp>
          <p:nvSpPr>
            <p:cNvPr id="3167" name="Freeform 121"/>
            <p:cNvSpPr>
              <a:spLocks/>
            </p:cNvSpPr>
            <p:nvPr/>
          </p:nvSpPr>
          <p:spPr bwMode="auto">
            <a:xfrm>
              <a:off x="2918482" y="3080816"/>
              <a:ext cx="8452687" cy="1514475"/>
            </a:xfrm>
            <a:custGeom>
              <a:avLst/>
              <a:gdLst>
                <a:gd name="T0" fmla="*/ 1092 w 1339"/>
                <a:gd name="T1" fmla="*/ 0 h 390"/>
                <a:gd name="T2" fmla="*/ 457 w 1339"/>
                <a:gd name="T3" fmla="*/ 0 h 390"/>
                <a:gd name="T4" fmla="*/ 400 w 1339"/>
                <a:gd name="T5" fmla="*/ 0 h 390"/>
                <a:gd name="T6" fmla="*/ 392 w 1339"/>
                <a:gd name="T7" fmla="*/ 0 h 390"/>
                <a:gd name="T8" fmla="*/ 360 w 1339"/>
                <a:gd name="T9" fmla="*/ 32 h 390"/>
                <a:gd name="T10" fmla="*/ 360 w 1339"/>
                <a:gd name="T11" fmla="*/ 59 h 390"/>
                <a:gd name="T12" fmla="*/ 343 w 1339"/>
                <a:gd name="T13" fmla="*/ 59 h 390"/>
                <a:gd name="T14" fmla="*/ 315 w 1339"/>
                <a:gd name="T15" fmla="*/ 59 h 390"/>
                <a:gd name="T16" fmla="*/ 315 w 1339"/>
                <a:gd name="T17" fmla="*/ 59 h 390"/>
                <a:gd name="T18" fmla="*/ 256 w 1339"/>
                <a:gd name="T19" fmla="*/ 0 h 390"/>
                <a:gd name="T20" fmla="*/ 60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2 w 1339"/>
                <a:gd name="T35" fmla="*/ 344 h 390"/>
                <a:gd name="T36" fmla="*/ 1119 w 1339"/>
                <a:gd name="T37" fmla="*/ 344 h 390"/>
                <a:gd name="T38" fmla="*/ 1215 w 1339"/>
                <a:gd name="T39" fmla="*/ 390 h 390"/>
                <a:gd name="T40" fmla="*/ 1339 w 1339"/>
                <a:gd name="T41" fmla="*/ 266 h 390"/>
                <a:gd name="T42" fmla="*/ 1246 w 1339"/>
                <a:gd name="T43" fmla="*/ 146 h 390"/>
                <a:gd name="T44" fmla="*/ 1232 w 1339"/>
                <a:gd name="T45" fmla="*/ 128 h 390"/>
                <a:gd name="T46" fmla="*/ 1205 w 1339"/>
                <a:gd name="T47" fmla="*/ 94 h 390"/>
                <a:gd name="T48" fmla="*/ 1151 w 1339"/>
                <a:gd name="T49" fmla="*/ 61 h 390"/>
                <a:gd name="T50" fmla="*/ 1151 w 1339"/>
                <a:gd name="T51" fmla="*/ 59 h 390"/>
                <a:gd name="T52" fmla="*/ 1092 w 1339"/>
                <a:gd name="T5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9" h="390">
                  <a:moveTo>
                    <a:pt x="1092" y="0"/>
                  </a:moveTo>
                  <a:cubicBezTo>
                    <a:pt x="457" y="0"/>
                    <a:pt x="457" y="0"/>
                    <a:pt x="457" y="0"/>
                  </a:cubicBezTo>
                  <a:cubicBezTo>
                    <a:pt x="400" y="0"/>
                    <a:pt x="400" y="0"/>
                    <a:pt x="400" y="0"/>
                  </a:cubicBezTo>
                  <a:cubicBezTo>
                    <a:pt x="392" y="0"/>
                    <a:pt x="392" y="0"/>
                    <a:pt x="392" y="0"/>
                  </a:cubicBezTo>
                  <a:cubicBezTo>
                    <a:pt x="374" y="0"/>
                    <a:pt x="360" y="14"/>
                    <a:pt x="360" y="32"/>
                  </a:cubicBezTo>
                  <a:cubicBezTo>
                    <a:pt x="360" y="59"/>
                    <a:pt x="360" y="59"/>
                    <a:pt x="360" y="59"/>
                  </a:cubicBezTo>
                  <a:cubicBezTo>
                    <a:pt x="343" y="59"/>
                    <a:pt x="343" y="59"/>
                    <a:pt x="343" y="59"/>
                  </a:cubicBezTo>
                  <a:cubicBezTo>
                    <a:pt x="315" y="59"/>
                    <a:pt x="315" y="59"/>
                    <a:pt x="315" y="59"/>
                  </a:cubicBezTo>
                  <a:cubicBezTo>
                    <a:pt x="315" y="59"/>
                    <a:pt x="315" y="59"/>
                    <a:pt x="315" y="59"/>
                  </a:cubicBezTo>
                  <a:cubicBezTo>
                    <a:pt x="315" y="26"/>
                    <a:pt x="288" y="0"/>
                    <a:pt x="256" y="0"/>
                  </a:cubicBezTo>
                  <a:cubicBezTo>
                    <a:pt x="60" y="0"/>
                    <a:pt x="60" y="0"/>
                    <a:pt x="60" y="0"/>
                  </a:cubicBezTo>
                  <a:cubicBezTo>
                    <a:pt x="27" y="0"/>
                    <a:pt x="0" y="27"/>
                    <a:pt x="0" y="59"/>
                  </a:cubicBezTo>
                  <a:cubicBezTo>
                    <a:pt x="0" y="215"/>
                    <a:pt x="0" y="215"/>
                    <a:pt x="0" y="215"/>
                  </a:cubicBezTo>
                  <a:cubicBezTo>
                    <a:pt x="0" y="286"/>
                    <a:pt x="58" y="344"/>
                    <a:pt x="129" y="344"/>
                  </a:cubicBezTo>
                  <a:cubicBezTo>
                    <a:pt x="245" y="344"/>
                    <a:pt x="245" y="344"/>
                    <a:pt x="245" y="344"/>
                  </a:cubicBezTo>
                  <a:cubicBezTo>
                    <a:pt x="245" y="344"/>
                    <a:pt x="245" y="344"/>
                    <a:pt x="245" y="344"/>
                  </a:cubicBezTo>
                  <a:cubicBezTo>
                    <a:pt x="444" y="344"/>
                    <a:pt x="444" y="344"/>
                    <a:pt x="444" y="344"/>
                  </a:cubicBezTo>
                  <a:cubicBezTo>
                    <a:pt x="472" y="344"/>
                    <a:pt x="472" y="344"/>
                    <a:pt x="472" y="344"/>
                  </a:cubicBezTo>
                  <a:cubicBezTo>
                    <a:pt x="1119" y="344"/>
                    <a:pt x="1119" y="344"/>
                    <a:pt x="1119" y="344"/>
                  </a:cubicBezTo>
                  <a:cubicBezTo>
                    <a:pt x="1142" y="372"/>
                    <a:pt x="1177" y="390"/>
                    <a:pt x="1215" y="390"/>
                  </a:cubicBezTo>
                  <a:cubicBezTo>
                    <a:pt x="1284" y="390"/>
                    <a:pt x="1339" y="335"/>
                    <a:pt x="1339" y="266"/>
                  </a:cubicBezTo>
                  <a:cubicBezTo>
                    <a:pt x="1339" y="209"/>
                    <a:pt x="1300" y="160"/>
                    <a:pt x="1246" y="146"/>
                  </a:cubicBezTo>
                  <a:cubicBezTo>
                    <a:pt x="1232" y="128"/>
                    <a:pt x="1232" y="128"/>
                    <a:pt x="1232" y="128"/>
                  </a:cubicBezTo>
                  <a:cubicBezTo>
                    <a:pt x="1205" y="94"/>
                    <a:pt x="1205" y="94"/>
                    <a:pt x="1205" y="94"/>
                  </a:cubicBezTo>
                  <a:cubicBezTo>
                    <a:pt x="1192" y="77"/>
                    <a:pt x="1173" y="65"/>
                    <a:pt x="1151" y="61"/>
                  </a:cubicBezTo>
                  <a:cubicBezTo>
                    <a:pt x="1151" y="59"/>
                    <a:pt x="1151" y="59"/>
                    <a:pt x="1151" y="59"/>
                  </a:cubicBezTo>
                  <a:cubicBezTo>
                    <a:pt x="1151" y="27"/>
                    <a:pt x="1125" y="0"/>
                    <a:pt x="1092"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22"/>
            <p:cNvSpPr>
              <a:spLocks/>
            </p:cNvSpPr>
            <p:nvPr/>
          </p:nvSpPr>
          <p:spPr bwMode="auto">
            <a:xfrm>
              <a:off x="5084323" y="3014141"/>
              <a:ext cx="614041" cy="455613"/>
            </a:xfrm>
            <a:custGeom>
              <a:avLst/>
              <a:gdLst>
                <a:gd name="T0" fmla="*/ 97 w 97"/>
                <a:gd name="T1" fmla="*/ 0 h 117"/>
                <a:gd name="T2" fmla="*/ 32 w 97"/>
                <a:gd name="T3" fmla="*/ 0 h 117"/>
                <a:gd name="T4" fmla="*/ 0 w 97"/>
                <a:gd name="T5" fmla="*/ 32 h 117"/>
                <a:gd name="T6" fmla="*/ 0 w 97"/>
                <a:gd name="T7" fmla="*/ 117 h 117"/>
                <a:gd name="T8" fmla="*/ 97 w 97"/>
                <a:gd name="T9" fmla="*/ 117 h 117"/>
                <a:gd name="T10" fmla="*/ 97 w 97"/>
                <a:gd name="T11" fmla="*/ 0 h 117"/>
              </a:gdLst>
              <a:ahLst/>
              <a:cxnLst>
                <a:cxn ang="0">
                  <a:pos x="T0" y="T1"/>
                </a:cxn>
                <a:cxn ang="0">
                  <a:pos x="T2" y="T3"/>
                </a:cxn>
                <a:cxn ang="0">
                  <a:pos x="T4" y="T5"/>
                </a:cxn>
                <a:cxn ang="0">
                  <a:pos x="T6" y="T7"/>
                </a:cxn>
                <a:cxn ang="0">
                  <a:pos x="T8" y="T9"/>
                </a:cxn>
                <a:cxn ang="0">
                  <a:pos x="T10" y="T11"/>
                </a:cxn>
              </a:cxnLst>
              <a:rect l="0" t="0" r="r" b="b"/>
              <a:pathLst>
                <a:path w="97" h="117">
                  <a:moveTo>
                    <a:pt x="97" y="0"/>
                  </a:moveTo>
                  <a:cubicBezTo>
                    <a:pt x="32" y="0"/>
                    <a:pt x="32" y="0"/>
                    <a:pt x="32" y="0"/>
                  </a:cubicBezTo>
                  <a:cubicBezTo>
                    <a:pt x="14" y="0"/>
                    <a:pt x="0" y="14"/>
                    <a:pt x="0" y="32"/>
                  </a:cubicBezTo>
                  <a:cubicBezTo>
                    <a:pt x="0" y="117"/>
                    <a:pt x="0" y="117"/>
                    <a:pt x="0" y="117"/>
                  </a:cubicBezTo>
                  <a:cubicBezTo>
                    <a:pt x="97" y="117"/>
                    <a:pt x="97" y="117"/>
                    <a:pt x="97" y="117"/>
                  </a:cubicBezTo>
                  <a:lnTo>
                    <a:pt x="97" y="0"/>
                  </a:lnTo>
                  <a:close/>
                </a:path>
              </a:pathLst>
            </a:custGeom>
            <a:solidFill>
              <a:schemeClr val="accent2">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7" name="Freeform 123"/>
            <p:cNvSpPr>
              <a:spLocks/>
            </p:cNvSpPr>
            <p:nvPr/>
          </p:nvSpPr>
          <p:spPr bwMode="auto">
            <a:xfrm>
              <a:off x="3550506" y="3244329"/>
              <a:ext cx="7335084" cy="1106488"/>
            </a:xfrm>
            <a:custGeom>
              <a:avLst/>
              <a:gdLst>
                <a:gd name="T0" fmla="*/ 1149 w 1162"/>
                <a:gd name="T1" fmla="*/ 170 h 285"/>
                <a:gd name="T2" fmla="*/ 1088 w 1162"/>
                <a:gd name="T3" fmla="*/ 249 h 285"/>
                <a:gd name="T4" fmla="*/ 1016 w 1162"/>
                <a:gd name="T5" fmla="*/ 285 h 285"/>
                <a:gd name="T6" fmla="*/ 128 w 1162"/>
                <a:gd name="T7" fmla="*/ 285 h 285"/>
                <a:gd name="T8" fmla="*/ 0 w 1162"/>
                <a:gd name="T9" fmla="*/ 156 h 285"/>
                <a:gd name="T10" fmla="*/ 0 w 1162"/>
                <a:gd name="T11" fmla="*/ 0 h 285"/>
                <a:gd name="T12" fmla="*/ 1016 w 1162"/>
                <a:gd name="T13" fmla="*/ 0 h 285"/>
                <a:gd name="T14" fmla="*/ 1088 w 1162"/>
                <a:gd name="T15" fmla="*/ 35 h 285"/>
                <a:gd name="T16" fmla="*/ 1149 w 1162"/>
                <a:gd name="T17" fmla="*/ 112 h 285"/>
                <a:gd name="T18" fmla="*/ 1149 w 1162"/>
                <a:gd name="T19" fmla="*/ 17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2" h="285">
                  <a:moveTo>
                    <a:pt x="1149" y="170"/>
                  </a:moveTo>
                  <a:cubicBezTo>
                    <a:pt x="1088" y="249"/>
                    <a:pt x="1088" y="249"/>
                    <a:pt x="1088" y="249"/>
                  </a:cubicBezTo>
                  <a:cubicBezTo>
                    <a:pt x="1071" y="272"/>
                    <a:pt x="1044" y="285"/>
                    <a:pt x="1016" y="285"/>
                  </a:cubicBezTo>
                  <a:cubicBezTo>
                    <a:pt x="128" y="285"/>
                    <a:pt x="128" y="285"/>
                    <a:pt x="128" y="285"/>
                  </a:cubicBezTo>
                  <a:cubicBezTo>
                    <a:pt x="57" y="285"/>
                    <a:pt x="0" y="227"/>
                    <a:pt x="0" y="156"/>
                  </a:cubicBezTo>
                  <a:cubicBezTo>
                    <a:pt x="0" y="0"/>
                    <a:pt x="0" y="0"/>
                    <a:pt x="0" y="0"/>
                  </a:cubicBezTo>
                  <a:cubicBezTo>
                    <a:pt x="1016" y="0"/>
                    <a:pt x="1016" y="0"/>
                    <a:pt x="1016" y="0"/>
                  </a:cubicBezTo>
                  <a:cubicBezTo>
                    <a:pt x="1044" y="0"/>
                    <a:pt x="1071" y="13"/>
                    <a:pt x="1088" y="35"/>
                  </a:cubicBezTo>
                  <a:cubicBezTo>
                    <a:pt x="1149" y="112"/>
                    <a:pt x="1149" y="112"/>
                    <a:pt x="1149" y="112"/>
                  </a:cubicBezTo>
                  <a:cubicBezTo>
                    <a:pt x="1162" y="129"/>
                    <a:pt x="1162" y="153"/>
                    <a:pt x="1149" y="17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124"/>
            <p:cNvSpPr>
              <a:spLocks/>
            </p:cNvSpPr>
            <p:nvPr/>
          </p:nvSpPr>
          <p:spPr bwMode="auto">
            <a:xfrm>
              <a:off x="2813145" y="3014141"/>
              <a:ext cx="2803004" cy="1336675"/>
            </a:xfrm>
            <a:custGeom>
              <a:avLst/>
              <a:gdLst>
                <a:gd name="T0" fmla="*/ 315 w 444"/>
                <a:gd name="T1" fmla="*/ 215 h 344"/>
                <a:gd name="T2" fmla="*/ 315 w 444"/>
                <a:gd name="T3" fmla="*/ 59 h 344"/>
                <a:gd name="T4" fmla="*/ 256 w 444"/>
                <a:gd name="T5" fmla="*/ 0 h 344"/>
                <a:gd name="T6" fmla="*/ 60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7"/>
                    <a:pt x="289" y="0"/>
                    <a:pt x="256" y="0"/>
                  </a:cubicBezTo>
                  <a:cubicBezTo>
                    <a:pt x="60" y="0"/>
                    <a:pt x="60" y="0"/>
                    <a:pt x="60" y="0"/>
                  </a:cubicBezTo>
                  <a:cubicBezTo>
                    <a:pt x="27" y="0"/>
                    <a:pt x="0" y="27"/>
                    <a:pt x="0" y="59"/>
                  </a:cubicBezTo>
                  <a:cubicBezTo>
                    <a:pt x="0" y="215"/>
                    <a:pt x="0" y="215"/>
                    <a:pt x="0" y="215"/>
                  </a:cubicBezTo>
                  <a:cubicBezTo>
                    <a:pt x="0" y="286"/>
                    <a:pt x="58" y="344"/>
                    <a:pt x="129" y="344"/>
                  </a:cubicBezTo>
                  <a:cubicBezTo>
                    <a:pt x="444" y="344"/>
                    <a:pt x="444" y="344"/>
                    <a:pt x="444" y="344"/>
                  </a:cubicBezTo>
                  <a:cubicBezTo>
                    <a:pt x="373" y="344"/>
                    <a:pt x="315" y="286"/>
                    <a:pt x="315" y="215"/>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Freeform 125"/>
            <p:cNvSpPr>
              <a:spLocks/>
            </p:cNvSpPr>
            <p:nvPr/>
          </p:nvSpPr>
          <p:spPr bwMode="auto">
            <a:xfrm>
              <a:off x="4801710" y="3244329"/>
              <a:ext cx="989145" cy="1106488"/>
            </a:xfrm>
            <a:custGeom>
              <a:avLst/>
              <a:gdLst>
                <a:gd name="T0" fmla="*/ 157 w 157"/>
                <a:gd name="T1" fmla="*/ 285 h 285"/>
                <a:gd name="T2" fmla="*/ 129 w 157"/>
                <a:gd name="T3" fmla="*/ 285 h 285"/>
                <a:gd name="T4" fmla="*/ 0 w 157"/>
                <a:gd name="T5" fmla="*/ 156 h 285"/>
                <a:gd name="T6" fmla="*/ 0 w 157"/>
                <a:gd name="T7" fmla="*/ 0 h 285"/>
                <a:gd name="T8" fmla="*/ 28 w 157"/>
                <a:gd name="T9" fmla="*/ 0 h 285"/>
                <a:gd name="T10" fmla="*/ 28 w 157"/>
                <a:gd name="T11" fmla="*/ 156 h 285"/>
                <a:gd name="T12" fmla="*/ 157 w 157"/>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7" h="285">
                  <a:moveTo>
                    <a:pt x="157" y="285"/>
                  </a:moveTo>
                  <a:cubicBezTo>
                    <a:pt x="129" y="285"/>
                    <a:pt x="129" y="285"/>
                    <a:pt x="129" y="285"/>
                  </a:cubicBezTo>
                  <a:cubicBezTo>
                    <a:pt x="58" y="285"/>
                    <a:pt x="0" y="227"/>
                    <a:pt x="0" y="156"/>
                  </a:cubicBezTo>
                  <a:cubicBezTo>
                    <a:pt x="0" y="0"/>
                    <a:pt x="0" y="0"/>
                    <a:pt x="0" y="0"/>
                  </a:cubicBezTo>
                  <a:cubicBezTo>
                    <a:pt x="28" y="0"/>
                    <a:pt x="28" y="0"/>
                    <a:pt x="28" y="0"/>
                  </a:cubicBezTo>
                  <a:cubicBezTo>
                    <a:pt x="28" y="156"/>
                    <a:pt x="28" y="156"/>
                    <a:pt x="28" y="156"/>
                  </a:cubicBezTo>
                  <a:cubicBezTo>
                    <a:pt x="28" y="227"/>
                    <a:pt x="85" y="285"/>
                    <a:pt x="157"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126"/>
            <p:cNvSpPr>
              <a:spLocks/>
            </p:cNvSpPr>
            <p:nvPr/>
          </p:nvSpPr>
          <p:spPr bwMode="auto">
            <a:xfrm>
              <a:off x="5336105" y="3014141"/>
              <a:ext cx="4742754" cy="504825"/>
            </a:xfrm>
            <a:custGeom>
              <a:avLst/>
              <a:gdLst>
                <a:gd name="T0" fmla="*/ 51 w 751"/>
                <a:gd name="T1" fmla="*/ 130 h 130"/>
                <a:gd name="T2" fmla="*/ 709 w 751"/>
                <a:gd name="T3" fmla="*/ 130 h 130"/>
                <a:gd name="T4" fmla="*/ 751 w 751"/>
                <a:gd name="T5" fmla="*/ 88 h 130"/>
                <a:gd name="T6" fmla="*/ 751 w 751"/>
                <a:gd name="T7" fmla="*/ 59 h 130"/>
                <a:gd name="T8" fmla="*/ 692 w 751"/>
                <a:gd name="T9" fmla="*/ 0 h 130"/>
                <a:gd name="T10" fmla="*/ 0 w 751"/>
                <a:gd name="T11" fmla="*/ 0 h 130"/>
                <a:gd name="T12" fmla="*/ 19 w 751"/>
                <a:gd name="T13" fmla="*/ 59 h 130"/>
                <a:gd name="T14" fmla="*/ 19 w 751"/>
                <a:gd name="T15" fmla="*/ 98 h 130"/>
                <a:gd name="T16" fmla="*/ 51 w 751"/>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1" h="130">
                  <a:moveTo>
                    <a:pt x="51" y="130"/>
                  </a:moveTo>
                  <a:cubicBezTo>
                    <a:pt x="709" y="130"/>
                    <a:pt x="709" y="130"/>
                    <a:pt x="709" y="130"/>
                  </a:cubicBezTo>
                  <a:cubicBezTo>
                    <a:pt x="732" y="130"/>
                    <a:pt x="751" y="111"/>
                    <a:pt x="751" y="88"/>
                  </a:cubicBezTo>
                  <a:cubicBezTo>
                    <a:pt x="751" y="59"/>
                    <a:pt x="751" y="59"/>
                    <a:pt x="751" y="59"/>
                  </a:cubicBezTo>
                  <a:cubicBezTo>
                    <a:pt x="751" y="27"/>
                    <a:pt x="725" y="0"/>
                    <a:pt x="692" y="0"/>
                  </a:cubicBezTo>
                  <a:cubicBezTo>
                    <a:pt x="0" y="0"/>
                    <a:pt x="0" y="0"/>
                    <a:pt x="0" y="0"/>
                  </a:cubicBezTo>
                  <a:cubicBezTo>
                    <a:pt x="12" y="17"/>
                    <a:pt x="19" y="37"/>
                    <a:pt x="19" y="59"/>
                  </a:cubicBezTo>
                  <a:cubicBezTo>
                    <a:pt x="19" y="98"/>
                    <a:pt x="19" y="98"/>
                    <a:pt x="19" y="98"/>
                  </a:cubicBezTo>
                  <a:cubicBezTo>
                    <a:pt x="19" y="116"/>
                    <a:pt x="33" y="130"/>
                    <a:pt x="51" y="130"/>
                  </a:cubicBez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1" name="Oval 127"/>
            <p:cNvSpPr>
              <a:spLocks noChangeArrowheads="1"/>
            </p:cNvSpPr>
            <p:nvPr/>
          </p:nvSpPr>
          <p:spPr bwMode="auto">
            <a:xfrm>
              <a:off x="9706324" y="3566591"/>
              <a:ext cx="1559509"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28"/>
            <p:cNvSpPr>
              <a:spLocks/>
            </p:cNvSpPr>
            <p:nvPr/>
          </p:nvSpPr>
          <p:spPr bwMode="auto">
            <a:xfrm>
              <a:off x="9662648" y="3504679"/>
              <a:ext cx="1222942" cy="846138"/>
            </a:xfrm>
            <a:custGeom>
              <a:avLst/>
              <a:gdLst>
                <a:gd name="T0" fmla="*/ 0 w 194"/>
                <a:gd name="T1" fmla="*/ 124 h 218"/>
                <a:gd name="T2" fmla="*/ 44 w 194"/>
                <a:gd name="T3" fmla="*/ 218 h 218"/>
                <a:gd name="T4" fmla="*/ 48 w 194"/>
                <a:gd name="T5" fmla="*/ 218 h 218"/>
                <a:gd name="T6" fmla="*/ 120 w 194"/>
                <a:gd name="T7" fmla="*/ 182 h 218"/>
                <a:gd name="T8" fmla="*/ 181 w 194"/>
                <a:gd name="T9" fmla="*/ 103 h 218"/>
                <a:gd name="T10" fmla="*/ 181 w 194"/>
                <a:gd name="T11" fmla="*/ 45 h 218"/>
                <a:gd name="T12" fmla="*/ 147 w 194"/>
                <a:gd name="T13" fmla="*/ 2 h 218"/>
                <a:gd name="T14" fmla="*/ 124 w 194"/>
                <a:gd name="T15" fmla="*/ 0 h 218"/>
                <a:gd name="T16" fmla="*/ 0 w 194"/>
                <a:gd name="T17" fmla="*/ 124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4"/>
                  </a:moveTo>
                  <a:cubicBezTo>
                    <a:pt x="0" y="162"/>
                    <a:pt x="17" y="195"/>
                    <a:pt x="44" y="218"/>
                  </a:cubicBezTo>
                  <a:cubicBezTo>
                    <a:pt x="48" y="218"/>
                    <a:pt x="48" y="218"/>
                    <a:pt x="48" y="218"/>
                  </a:cubicBezTo>
                  <a:cubicBezTo>
                    <a:pt x="76" y="218"/>
                    <a:pt x="103" y="205"/>
                    <a:pt x="120" y="182"/>
                  </a:cubicBezTo>
                  <a:cubicBezTo>
                    <a:pt x="181" y="103"/>
                    <a:pt x="181" y="103"/>
                    <a:pt x="181" y="103"/>
                  </a:cubicBezTo>
                  <a:cubicBezTo>
                    <a:pt x="194" y="86"/>
                    <a:pt x="194" y="62"/>
                    <a:pt x="181" y="45"/>
                  </a:cubicBezTo>
                  <a:cubicBezTo>
                    <a:pt x="147" y="2"/>
                    <a:pt x="147" y="2"/>
                    <a:pt x="147" y="2"/>
                  </a:cubicBezTo>
                  <a:cubicBezTo>
                    <a:pt x="140" y="1"/>
                    <a:pt x="132" y="0"/>
                    <a:pt x="124" y="0"/>
                  </a:cubicBezTo>
                  <a:cubicBezTo>
                    <a:pt x="56" y="0"/>
                    <a:pt x="0" y="55"/>
                    <a:pt x="0" y="124"/>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Oval 129"/>
            <p:cNvSpPr>
              <a:spLocks noChangeArrowheads="1"/>
            </p:cNvSpPr>
            <p:nvPr/>
          </p:nvSpPr>
          <p:spPr bwMode="auto">
            <a:xfrm>
              <a:off x="9706324" y="3566591"/>
              <a:ext cx="1559509" cy="963613"/>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4" name="Freeform 130"/>
            <p:cNvSpPr>
              <a:spLocks noEditPoints="1"/>
            </p:cNvSpPr>
            <p:nvPr/>
          </p:nvSpPr>
          <p:spPr bwMode="auto">
            <a:xfrm>
              <a:off x="9837354" y="3652316"/>
              <a:ext cx="1294880" cy="795338"/>
            </a:xfrm>
            <a:custGeom>
              <a:avLst/>
              <a:gdLst>
                <a:gd name="T0" fmla="*/ 102 w 205"/>
                <a:gd name="T1" fmla="*/ 0 h 205"/>
                <a:gd name="T2" fmla="*/ 0 w 205"/>
                <a:gd name="T3" fmla="*/ 102 h 205"/>
                <a:gd name="T4" fmla="*/ 102 w 205"/>
                <a:gd name="T5" fmla="*/ 205 h 205"/>
                <a:gd name="T6" fmla="*/ 205 w 205"/>
                <a:gd name="T7" fmla="*/ 102 h 205"/>
                <a:gd name="T8" fmla="*/ 102 w 205"/>
                <a:gd name="T9" fmla="*/ 0 h 205"/>
                <a:gd name="T10" fmla="*/ 102 w 205"/>
                <a:gd name="T11" fmla="*/ 192 h 205"/>
                <a:gd name="T12" fmla="*/ 13 w 205"/>
                <a:gd name="T13" fmla="*/ 102 h 205"/>
                <a:gd name="T14" fmla="*/ 102 w 205"/>
                <a:gd name="T15" fmla="*/ 13 h 205"/>
                <a:gd name="T16" fmla="*/ 192 w 205"/>
                <a:gd name="T17" fmla="*/ 102 h 205"/>
                <a:gd name="T18" fmla="*/ 102 w 205"/>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5">
                  <a:moveTo>
                    <a:pt x="102" y="0"/>
                  </a:moveTo>
                  <a:cubicBezTo>
                    <a:pt x="46" y="0"/>
                    <a:pt x="0" y="46"/>
                    <a:pt x="0" y="102"/>
                  </a:cubicBezTo>
                  <a:cubicBezTo>
                    <a:pt x="0" y="159"/>
                    <a:pt x="46" y="205"/>
                    <a:pt x="102" y="205"/>
                  </a:cubicBezTo>
                  <a:cubicBezTo>
                    <a:pt x="159" y="205"/>
                    <a:pt x="205" y="159"/>
                    <a:pt x="205" y="102"/>
                  </a:cubicBezTo>
                  <a:cubicBezTo>
                    <a:pt x="205" y="46"/>
                    <a:pt x="159" y="0"/>
                    <a:pt x="102" y="0"/>
                  </a:cubicBezTo>
                  <a:close/>
                  <a:moveTo>
                    <a:pt x="102" y="192"/>
                  </a:moveTo>
                  <a:cubicBezTo>
                    <a:pt x="53" y="192"/>
                    <a:pt x="13" y="152"/>
                    <a:pt x="13" y="102"/>
                  </a:cubicBezTo>
                  <a:cubicBezTo>
                    <a:pt x="13" y="53"/>
                    <a:pt x="53" y="13"/>
                    <a:pt x="102" y="13"/>
                  </a:cubicBezTo>
                  <a:cubicBezTo>
                    <a:pt x="152" y="13"/>
                    <a:pt x="192" y="53"/>
                    <a:pt x="192" y="102"/>
                  </a:cubicBezTo>
                  <a:cubicBezTo>
                    <a:pt x="192" y="152"/>
                    <a:pt x="152"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31"/>
            <p:cNvSpPr>
              <a:spLocks noEditPoints="1"/>
            </p:cNvSpPr>
            <p:nvPr/>
          </p:nvSpPr>
          <p:spPr bwMode="auto">
            <a:xfrm>
              <a:off x="10235580" y="3822179"/>
              <a:ext cx="506134" cy="342900"/>
            </a:xfrm>
            <a:custGeom>
              <a:avLst/>
              <a:gdLst>
                <a:gd name="T0" fmla="*/ 67 w 80"/>
                <a:gd name="T1" fmla="*/ 11 h 88"/>
                <a:gd name="T2" fmla="*/ 36 w 80"/>
                <a:gd name="T3" fmla="*/ 1 h 88"/>
                <a:gd name="T4" fmla="*/ 2 w 80"/>
                <a:gd name="T5" fmla="*/ 35 h 88"/>
                <a:gd name="T6" fmla="*/ 14 w 80"/>
                <a:gd name="T7" fmla="*/ 69 h 88"/>
                <a:gd name="T8" fmla="*/ 21 w 80"/>
                <a:gd name="T9" fmla="*/ 83 h 88"/>
                <a:gd name="T10" fmla="*/ 21 w 80"/>
                <a:gd name="T11" fmla="*/ 84 h 88"/>
                <a:gd name="T12" fmla="*/ 24 w 80"/>
                <a:gd name="T13" fmla="*/ 88 h 88"/>
                <a:gd name="T14" fmla="*/ 57 w 80"/>
                <a:gd name="T15" fmla="*/ 88 h 88"/>
                <a:gd name="T16" fmla="*/ 61 w 80"/>
                <a:gd name="T17" fmla="*/ 84 h 88"/>
                <a:gd name="T18" fmla="*/ 61 w 80"/>
                <a:gd name="T19" fmla="*/ 83 h 88"/>
                <a:gd name="T20" fmla="*/ 68 w 80"/>
                <a:gd name="T21" fmla="*/ 69 h 88"/>
                <a:gd name="T22" fmla="*/ 80 w 80"/>
                <a:gd name="T23" fmla="*/ 40 h 88"/>
                <a:gd name="T24" fmla="*/ 67 w 80"/>
                <a:gd name="T25" fmla="*/ 11 h 88"/>
                <a:gd name="T26" fmla="*/ 29 w 80"/>
                <a:gd name="T27" fmla="*/ 22 h 88"/>
                <a:gd name="T28" fmla="*/ 19 w 80"/>
                <a:gd name="T29" fmla="*/ 42 h 88"/>
                <a:gd name="T30" fmla="*/ 16 w 80"/>
                <a:gd name="T31" fmla="*/ 45 h 88"/>
                <a:gd name="T32" fmla="*/ 16 w 80"/>
                <a:gd name="T33" fmla="*/ 45 h 88"/>
                <a:gd name="T34" fmla="*/ 13 w 80"/>
                <a:gd name="T35" fmla="*/ 42 h 88"/>
                <a:gd name="T36" fmla="*/ 26 w 80"/>
                <a:gd name="T37" fmla="*/ 17 h 88"/>
                <a:gd name="T38" fmla="*/ 30 w 80"/>
                <a:gd name="T39" fmla="*/ 18 h 88"/>
                <a:gd name="T40" fmla="*/ 29 w 80"/>
                <a:gd name="T41" fmla="*/ 2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88">
                  <a:moveTo>
                    <a:pt x="67" y="11"/>
                  </a:moveTo>
                  <a:cubicBezTo>
                    <a:pt x="59" y="4"/>
                    <a:pt x="48" y="0"/>
                    <a:pt x="36" y="1"/>
                  </a:cubicBezTo>
                  <a:cubicBezTo>
                    <a:pt x="19" y="3"/>
                    <a:pt x="4" y="18"/>
                    <a:pt x="2" y="35"/>
                  </a:cubicBezTo>
                  <a:cubicBezTo>
                    <a:pt x="0" y="48"/>
                    <a:pt x="5" y="61"/>
                    <a:pt x="14" y="69"/>
                  </a:cubicBezTo>
                  <a:cubicBezTo>
                    <a:pt x="19" y="74"/>
                    <a:pt x="21" y="78"/>
                    <a:pt x="21" y="83"/>
                  </a:cubicBezTo>
                  <a:cubicBezTo>
                    <a:pt x="21" y="84"/>
                    <a:pt x="21" y="84"/>
                    <a:pt x="21" y="84"/>
                  </a:cubicBezTo>
                  <a:cubicBezTo>
                    <a:pt x="21" y="86"/>
                    <a:pt x="23" y="88"/>
                    <a:pt x="24" y="88"/>
                  </a:cubicBezTo>
                  <a:cubicBezTo>
                    <a:pt x="57" y="88"/>
                    <a:pt x="57" y="88"/>
                    <a:pt x="57" y="88"/>
                  </a:cubicBezTo>
                  <a:cubicBezTo>
                    <a:pt x="59" y="88"/>
                    <a:pt x="61" y="86"/>
                    <a:pt x="61" y="84"/>
                  </a:cubicBezTo>
                  <a:cubicBezTo>
                    <a:pt x="61" y="83"/>
                    <a:pt x="61" y="83"/>
                    <a:pt x="61" y="83"/>
                  </a:cubicBezTo>
                  <a:cubicBezTo>
                    <a:pt x="61" y="78"/>
                    <a:pt x="63" y="74"/>
                    <a:pt x="68" y="69"/>
                  </a:cubicBezTo>
                  <a:cubicBezTo>
                    <a:pt x="76" y="62"/>
                    <a:pt x="80" y="51"/>
                    <a:pt x="80" y="40"/>
                  </a:cubicBezTo>
                  <a:cubicBezTo>
                    <a:pt x="80" y="29"/>
                    <a:pt x="75" y="19"/>
                    <a:pt x="67" y="11"/>
                  </a:cubicBezTo>
                  <a:close/>
                  <a:moveTo>
                    <a:pt x="29" y="22"/>
                  </a:moveTo>
                  <a:cubicBezTo>
                    <a:pt x="22" y="26"/>
                    <a:pt x="19" y="34"/>
                    <a:pt x="19" y="42"/>
                  </a:cubicBezTo>
                  <a:cubicBezTo>
                    <a:pt x="19" y="44"/>
                    <a:pt x="18" y="45"/>
                    <a:pt x="16" y="45"/>
                  </a:cubicBezTo>
                  <a:cubicBezTo>
                    <a:pt x="16" y="45"/>
                    <a:pt x="16" y="45"/>
                    <a:pt x="16" y="45"/>
                  </a:cubicBezTo>
                  <a:cubicBezTo>
                    <a:pt x="14" y="45"/>
                    <a:pt x="13" y="44"/>
                    <a:pt x="13" y="42"/>
                  </a:cubicBezTo>
                  <a:cubicBezTo>
                    <a:pt x="12" y="32"/>
                    <a:pt x="17" y="22"/>
                    <a:pt x="26" y="17"/>
                  </a:cubicBezTo>
                  <a:cubicBezTo>
                    <a:pt x="27" y="16"/>
                    <a:pt x="29" y="16"/>
                    <a:pt x="30" y="18"/>
                  </a:cubicBezTo>
                  <a:cubicBezTo>
                    <a:pt x="31" y="19"/>
                    <a:pt x="30" y="21"/>
                    <a:pt x="2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32"/>
            <p:cNvSpPr>
              <a:spLocks/>
            </p:cNvSpPr>
            <p:nvPr/>
          </p:nvSpPr>
          <p:spPr bwMode="auto">
            <a:xfrm>
              <a:off x="10361472" y="4184129"/>
              <a:ext cx="259491" cy="23813"/>
            </a:xfrm>
            <a:custGeom>
              <a:avLst/>
              <a:gdLst>
                <a:gd name="T0" fmla="*/ 38 w 41"/>
                <a:gd name="T1" fmla="*/ 0 h 6"/>
                <a:gd name="T2" fmla="*/ 3 w 41"/>
                <a:gd name="T3" fmla="*/ 0 h 6"/>
                <a:gd name="T4" fmla="*/ 0 w 41"/>
                <a:gd name="T5" fmla="*/ 3 h 6"/>
                <a:gd name="T6" fmla="*/ 3 w 41"/>
                <a:gd name="T7" fmla="*/ 6 h 6"/>
                <a:gd name="T8" fmla="*/ 38 w 41"/>
                <a:gd name="T9" fmla="*/ 6 h 6"/>
                <a:gd name="T10" fmla="*/ 41 w 41"/>
                <a:gd name="T11" fmla="*/ 3 h 6"/>
                <a:gd name="T12" fmla="*/ 38 w 41"/>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1" h="6">
                  <a:moveTo>
                    <a:pt x="38" y="0"/>
                  </a:moveTo>
                  <a:cubicBezTo>
                    <a:pt x="3" y="0"/>
                    <a:pt x="3" y="0"/>
                    <a:pt x="3" y="0"/>
                  </a:cubicBezTo>
                  <a:cubicBezTo>
                    <a:pt x="1" y="0"/>
                    <a:pt x="0" y="1"/>
                    <a:pt x="0" y="3"/>
                  </a:cubicBezTo>
                  <a:cubicBezTo>
                    <a:pt x="0" y="4"/>
                    <a:pt x="1" y="6"/>
                    <a:pt x="3" y="6"/>
                  </a:cubicBezTo>
                  <a:cubicBezTo>
                    <a:pt x="38" y="6"/>
                    <a:pt x="38" y="6"/>
                    <a:pt x="38" y="6"/>
                  </a:cubicBezTo>
                  <a:cubicBezTo>
                    <a:pt x="39" y="6"/>
                    <a:pt x="41" y="4"/>
                    <a:pt x="41" y="3"/>
                  </a:cubicBezTo>
                  <a:cubicBezTo>
                    <a:pt x="41" y="1"/>
                    <a:pt x="39" y="0"/>
                    <a:pt x="3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33"/>
            <p:cNvSpPr>
              <a:spLocks/>
            </p:cNvSpPr>
            <p:nvPr/>
          </p:nvSpPr>
          <p:spPr bwMode="auto">
            <a:xfrm>
              <a:off x="10387164" y="4223816"/>
              <a:ext cx="202968" cy="22225"/>
            </a:xfrm>
            <a:custGeom>
              <a:avLst/>
              <a:gdLst>
                <a:gd name="T0" fmla="*/ 28 w 32"/>
                <a:gd name="T1" fmla="*/ 0 h 6"/>
                <a:gd name="T2" fmla="*/ 3 w 32"/>
                <a:gd name="T3" fmla="*/ 0 h 6"/>
                <a:gd name="T4" fmla="*/ 0 w 32"/>
                <a:gd name="T5" fmla="*/ 3 h 6"/>
                <a:gd name="T6" fmla="*/ 3 w 32"/>
                <a:gd name="T7" fmla="*/ 6 h 6"/>
                <a:gd name="T8" fmla="*/ 28 w 32"/>
                <a:gd name="T9" fmla="*/ 6 h 6"/>
                <a:gd name="T10" fmla="*/ 32 w 32"/>
                <a:gd name="T11" fmla="*/ 3 h 6"/>
                <a:gd name="T12" fmla="*/ 28 w 3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32" h="6">
                  <a:moveTo>
                    <a:pt x="28" y="0"/>
                  </a:moveTo>
                  <a:cubicBezTo>
                    <a:pt x="3" y="0"/>
                    <a:pt x="3" y="0"/>
                    <a:pt x="3" y="0"/>
                  </a:cubicBezTo>
                  <a:cubicBezTo>
                    <a:pt x="2" y="0"/>
                    <a:pt x="0" y="1"/>
                    <a:pt x="0" y="3"/>
                  </a:cubicBezTo>
                  <a:cubicBezTo>
                    <a:pt x="0" y="5"/>
                    <a:pt x="2" y="6"/>
                    <a:pt x="3" y="6"/>
                  </a:cubicBezTo>
                  <a:cubicBezTo>
                    <a:pt x="28" y="6"/>
                    <a:pt x="28" y="6"/>
                    <a:pt x="28" y="6"/>
                  </a:cubicBezTo>
                  <a:cubicBezTo>
                    <a:pt x="30" y="6"/>
                    <a:pt x="32" y="5"/>
                    <a:pt x="32" y="3"/>
                  </a:cubicBezTo>
                  <a:cubicBezTo>
                    <a:pt x="32" y="1"/>
                    <a:pt x="30" y="0"/>
                    <a:pt x="2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34"/>
            <p:cNvSpPr>
              <a:spLocks/>
            </p:cNvSpPr>
            <p:nvPr/>
          </p:nvSpPr>
          <p:spPr bwMode="auto">
            <a:xfrm>
              <a:off x="10438548" y="4258741"/>
              <a:ext cx="100200" cy="22225"/>
            </a:xfrm>
            <a:custGeom>
              <a:avLst/>
              <a:gdLst>
                <a:gd name="T0" fmla="*/ 0 w 16"/>
                <a:gd name="T1" fmla="*/ 0 h 6"/>
                <a:gd name="T2" fmla="*/ 6 w 16"/>
                <a:gd name="T3" fmla="*/ 6 h 6"/>
                <a:gd name="T4" fmla="*/ 9 w 16"/>
                <a:gd name="T5" fmla="*/ 6 h 6"/>
                <a:gd name="T6" fmla="*/ 16 w 16"/>
                <a:gd name="T7" fmla="*/ 0 h 6"/>
                <a:gd name="T8" fmla="*/ 0 w 16"/>
                <a:gd name="T9" fmla="*/ 0 h 6"/>
              </a:gdLst>
              <a:ahLst/>
              <a:cxnLst>
                <a:cxn ang="0">
                  <a:pos x="T0" y="T1"/>
                </a:cxn>
                <a:cxn ang="0">
                  <a:pos x="T2" y="T3"/>
                </a:cxn>
                <a:cxn ang="0">
                  <a:pos x="T4" y="T5"/>
                </a:cxn>
                <a:cxn ang="0">
                  <a:pos x="T6" y="T7"/>
                </a:cxn>
                <a:cxn ang="0">
                  <a:pos x="T8" y="T9"/>
                </a:cxn>
              </a:cxnLst>
              <a:rect l="0" t="0" r="r" b="b"/>
              <a:pathLst>
                <a:path w="16" h="6">
                  <a:moveTo>
                    <a:pt x="0" y="0"/>
                  </a:moveTo>
                  <a:cubicBezTo>
                    <a:pt x="0" y="3"/>
                    <a:pt x="3" y="6"/>
                    <a:pt x="6" y="6"/>
                  </a:cubicBezTo>
                  <a:cubicBezTo>
                    <a:pt x="9" y="6"/>
                    <a:pt x="9" y="6"/>
                    <a:pt x="9" y="6"/>
                  </a:cubicBezTo>
                  <a:cubicBezTo>
                    <a:pt x="13" y="6"/>
                    <a:pt x="16" y="3"/>
                    <a:pt x="16"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5" name="TextBox 264"/>
            <p:cNvSpPr txBox="1"/>
            <p:nvPr/>
          </p:nvSpPr>
          <p:spPr>
            <a:xfrm>
              <a:off x="5391317" y="3054455"/>
              <a:ext cx="4583306"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Tăng khả năng cạnh tranh và tăng giá bán hợp lý</a:t>
              </a:r>
            </a:p>
          </p:txBody>
        </p:sp>
        <p:sp>
          <p:nvSpPr>
            <p:cNvPr id="271" name="TextBox 270"/>
            <p:cNvSpPr txBox="1"/>
            <p:nvPr/>
          </p:nvSpPr>
          <p:spPr>
            <a:xfrm>
              <a:off x="5332014" y="3528575"/>
              <a:ext cx="440377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Du lịch có tính cao cấp, lợi dụng đặc điểm này </a:t>
              </a:r>
            </a:p>
          </p:txBody>
        </p:sp>
        <p:sp>
          <p:nvSpPr>
            <p:cNvPr id="272" name="TextBox 271"/>
            <p:cNvSpPr txBox="1"/>
            <p:nvPr/>
          </p:nvSpPr>
          <p:spPr>
            <a:xfrm>
              <a:off x="5332014" y="3767522"/>
              <a:ext cx="362952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để nâng cao chất lượng lao động hơn.</a:t>
              </a:r>
            </a:p>
          </p:txBody>
        </p:sp>
        <p:sp>
          <p:nvSpPr>
            <p:cNvPr id="273" name="TextBox 272"/>
            <p:cNvSpPr txBox="1"/>
            <p:nvPr/>
          </p:nvSpPr>
          <p:spPr>
            <a:xfrm>
              <a:off x="5332014" y="4006469"/>
              <a:ext cx="410721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LĐ giúp tăng giá bán sản phẩm.</a:t>
              </a:r>
            </a:p>
          </p:txBody>
        </p:sp>
        <p:sp>
          <p:nvSpPr>
            <p:cNvPr id="65" name="TextBox 64"/>
            <p:cNvSpPr txBox="1"/>
            <p:nvPr/>
          </p:nvSpPr>
          <p:spPr>
            <a:xfrm>
              <a:off x="3255153" y="3220584"/>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02</a:t>
              </a:r>
            </a:p>
          </p:txBody>
        </p:sp>
      </p:grpSp>
      <p:grpSp>
        <p:nvGrpSpPr>
          <p:cNvPr id="12" name="Group 11"/>
          <p:cNvGrpSpPr/>
          <p:nvPr/>
        </p:nvGrpSpPr>
        <p:grpSpPr>
          <a:xfrm>
            <a:off x="820831" y="4735059"/>
            <a:ext cx="8560595" cy="1581151"/>
            <a:chOff x="820831" y="4735059"/>
            <a:chExt cx="8560595" cy="1581151"/>
          </a:xfrm>
        </p:grpSpPr>
        <p:sp>
          <p:nvSpPr>
            <p:cNvPr id="109" name="Freeform 135"/>
            <p:cNvSpPr>
              <a:spLocks/>
            </p:cNvSpPr>
            <p:nvPr/>
          </p:nvSpPr>
          <p:spPr bwMode="auto">
            <a:xfrm>
              <a:off x="928738" y="4800147"/>
              <a:ext cx="8452688" cy="1516063"/>
            </a:xfrm>
            <a:custGeom>
              <a:avLst/>
              <a:gdLst>
                <a:gd name="T0" fmla="*/ 1091 w 1339"/>
                <a:gd name="T1" fmla="*/ 0 h 390"/>
                <a:gd name="T2" fmla="*/ 456 w 1339"/>
                <a:gd name="T3" fmla="*/ 0 h 390"/>
                <a:gd name="T4" fmla="*/ 399 w 1339"/>
                <a:gd name="T5" fmla="*/ 0 h 390"/>
                <a:gd name="T6" fmla="*/ 392 w 1339"/>
                <a:gd name="T7" fmla="*/ 0 h 390"/>
                <a:gd name="T8" fmla="*/ 360 w 1339"/>
                <a:gd name="T9" fmla="*/ 31 h 390"/>
                <a:gd name="T10" fmla="*/ 360 w 1339"/>
                <a:gd name="T11" fmla="*/ 59 h 390"/>
                <a:gd name="T12" fmla="*/ 342 w 1339"/>
                <a:gd name="T13" fmla="*/ 59 h 390"/>
                <a:gd name="T14" fmla="*/ 315 w 1339"/>
                <a:gd name="T15" fmla="*/ 59 h 390"/>
                <a:gd name="T16" fmla="*/ 315 w 1339"/>
                <a:gd name="T17" fmla="*/ 59 h 390"/>
                <a:gd name="T18" fmla="*/ 255 w 1339"/>
                <a:gd name="T19" fmla="*/ 0 h 390"/>
                <a:gd name="T20" fmla="*/ 59 w 1339"/>
                <a:gd name="T21" fmla="*/ 0 h 390"/>
                <a:gd name="T22" fmla="*/ 0 w 1339"/>
                <a:gd name="T23" fmla="*/ 59 h 390"/>
                <a:gd name="T24" fmla="*/ 0 w 1339"/>
                <a:gd name="T25" fmla="*/ 215 h 390"/>
                <a:gd name="T26" fmla="*/ 129 w 1339"/>
                <a:gd name="T27" fmla="*/ 344 h 390"/>
                <a:gd name="T28" fmla="*/ 245 w 1339"/>
                <a:gd name="T29" fmla="*/ 344 h 390"/>
                <a:gd name="T30" fmla="*/ 245 w 1339"/>
                <a:gd name="T31" fmla="*/ 344 h 390"/>
                <a:gd name="T32" fmla="*/ 444 w 1339"/>
                <a:gd name="T33" fmla="*/ 344 h 390"/>
                <a:gd name="T34" fmla="*/ 471 w 1339"/>
                <a:gd name="T35" fmla="*/ 344 h 390"/>
                <a:gd name="T36" fmla="*/ 1119 w 1339"/>
                <a:gd name="T37" fmla="*/ 344 h 390"/>
                <a:gd name="T38" fmla="*/ 1215 w 1339"/>
                <a:gd name="T39" fmla="*/ 390 h 390"/>
                <a:gd name="T40" fmla="*/ 1339 w 1339"/>
                <a:gd name="T41" fmla="*/ 266 h 390"/>
                <a:gd name="T42" fmla="*/ 1246 w 1339"/>
                <a:gd name="T43" fmla="*/ 146 h 390"/>
                <a:gd name="T44" fmla="*/ 1232 w 1339"/>
                <a:gd name="T45" fmla="*/ 128 h 390"/>
                <a:gd name="T46" fmla="*/ 1205 w 1339"/>
                <a:gd name="T47" fmla="*/ 94 h 390"/>
                <a:gd name="T48" fmla="*/ 1151 w 1339"/>
                <a:gd name="T49" fmla="*/ 60 h 390"/>
                <a:gd name="T50" fmla="*/ 1151 w 1339"/>
                <a:gd name="T51" fmla="*/ 59 h 390"/>
                <a:gd name="T52" fmla="*/ 1091 w 1339"/>
                <a:gd name="T53"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39" h="390">
                  <a:moveTo>
                    <a:pt x="1091" y="0"/>
                  </a:moveTo>
                  <a:cubicBezTo>
                    <a:pt x="456" y="0"/>
                    <a:pt x="456" y="0"/>
                    <a:pt x="456" y="0"/>
                  </a:cubicBezTo>
                  <a:cubicBezTo>
                    <a:pt x="399" y="0"/>
                    <a:pt x="399" y="0"/>
                    <a:pt x="399" y="0"/>
                  </a:cubicBezTo>
                  <a:cubicBezTo>
                    <a:pt x="392" y="0"/>
                    <a:pt x="392" y="0"/>
                    <a:pt x="392" y="0"/>
                  </a:cubicBezTo>
                  <a:cubicBezTo>
                    <a:pt x="374" y="0"/>
                    <a:pt x="360" y="14"/>
                    <a:pt x="360" y="31"/>
                  </a:cubicBezTo>
                  <a:cubicBezTo>
                    <a:pt x="360" y="59"/>
                    <a:pt x="360" y="59"/>
                    <a:pt x="360" y="59"/>
                  </a:cubicBezTo>
                  <a:cubicBezTo>
                    <a:pt x="342" y="59"/>
                    <a:pt x="342" y="59"/>
                    <a:pt x="342" y="59"/>
                  </a:cubicBezTo>
                  <a:cubicBezTo>
                    <a:pt x="315" y="59"/>
                    <a:pt x="315" y="59"/>
                    <a:pt x="315" y="59"/>
                  </a:cubicBez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245" y="344"/>
                    <a:pt x="245" y="344"/>
                    <a:pt x="245" y="344"/>
                  </a:cubicBezTo>
                  <a:cubicBezTo>
                    <a:pt x="245" y="344"/>
                    <a:pt x="245" y="344"/>
                    <a:pt x="245" y="344"/>
                  </a:cubicBezTo>
                  <a:cubicBezTo>
                    <a:pt x="444" y="344"/>
                    <a:pt x="444" y="344"/>
                    <a:pt x="444" y="344"/>
                  </a:cubicBezTo>
                  <a:cubicBezTo>
                    <a:pt x="471" y="344"/>
                    <a:pt x="471" y="344"/>
                    <a:pt x="471" y="344"/>
                  </a:cubicBezTo>
                  <a:cubicBezTo>
                    <a:pt x="1119" y="344"/>
                    <a:pt x="1119" y="344"/>
                    <a:pt x="1119" y="344"/>
                  </a:cubicBezTo>
                  <a:cubicBezTo>
                    <a:pt x="1141" y="372"/>
                    <a:pt x="1176" y="390"/>
                    <a:pt x="1215" y="390"/>
                  </a:cubicBezTo>
                  <a:cubicBezTo>
                    <a:pt x="1284" y="390"/>
                    <a:pt x="1339" y="334"/>
                    <a:pt x="1339" y="266"/>
                  </a:cubicBezTo>
                  <a:cubicBezTo>
                    <a:pt x="1339" y="208"/>
                    <a:pt x="1299" y="160"/>
                    <a:pt x="1246" y="146"/>
                  </a:cubicBezTo>
                  <a:cubicBezTo>
                    <a:pt x="1232" y="128"/>
                    <a:pt x="1232" y="128"/>
                    <a:pt x="1232" y="128"/>
                  </a:cubicBezTo>
                  <a:cubicBezTo>
                    <a:pt x="1205" y="94"/>
                    <a:pt x="1205" y="94"/>
                    <a:pt x="1205" y="94"/>
                  </a:cubicBezTo>
                  <a:cubicBezTo>
                    <a:pt x="1191" y="76"/>
                    <a:pt x="1172" y="65"/>
                    <a:pt x="1151" y="60"/>
                  </a:cubicBezTo>
                  <a:cubicBezTo>
                    <a:pt x="1151" y="59"/>
                    <a:pt x="1151" y="59"/>
                    <a:pt x="1151" y="59"/>
                  </a:cubicBezTo>
                  <a:cubicBezTo>
                    <a:pt x="1151" y="26"/>
                    <a:pt x="1124" y="0"/>
                    <a:pt x="1091" y="0"/>
                  </a:cubicBezTo>
                </a:path>
              </a:pathLst>
            </a:custGeom>
            <a:solidFill>
              <a:srgbClr val="DDE5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820831" y="4735059"/>
              <a:ext cx="8452690" cy="1514476"/>
              <a:chOff x="820831" y="4735059"/>
              <a:chExt cx="8452690" cy="1514476"/>
            </a:xfrm>
          </p:grpSpPr>
          <p:sp>
            <p:nvSpPr>
              <p:cNvPr id="110" name="Freeform 136"/>
              <p:cNvSpPr>
                <a:spLocks/>
              </p:cNvSpPr>
              <p:nvPr/>
            </p:nvSpPr>
            <p:spPr bwMode="auto">
              <a:xfrm>
                <a:off x="3094579" y="4735059"/>
                <a:ext cx="603764" cy="454025"/>
              </a:xfrm>
              <a:custGeom>
                <a:avLst/>
                <a:gdLst>
                  <a:gd name="T0" fmla="*/ 96 w 96"/>
                  <a:gd name="T1" fmla="*/ 0 h 117"/>
                  <a:gd name="T2" fmla="*/ 32 w 96"/>
                  <a:gd name="T3" fmla="*/ 0 h 117"/>
                  <a:gd name="T4" fmla="*/ 0 w 96"/>
                  <a:gd name="T5" fmla="*/ 31 h 117"/>
                  <a:gd name="T6" fmla="*/ 0 w 96"/>
                  <a:gd name="T7" fmla="*/ 117 h 117"/>
                  <a:gd name="T8" fmla="*/ 96 w 96"/>
                  <a:gd name="T9" fmla="*/ 117 h 117"/>
                  <a:gd name="T10" fmla="*/ 96 w 96"/>
                  <a:gd name="T11" fmla="*/ 0 h 117"/>
                </a:gdLst>
                <a:ahLst/>
                <a:cxnLst>
                  <a:cxn ang="0">
                    <a:pos x="T0" y="T1"/>
                  </a:cxn>
                  <a:cxn ang="0">
                    <a:pos x="T2" y="T3"/>
                  </a:cxn>
                  <a:cxn ang="0">
                    <a:pos x="T4" y="T5"/>
                  </a:cxn>
                  <a:cxn ang="0">
                    <a:pos x="T6" y="T7"/>
                  </a:cxn>
                  <a:cxn ang="0">
                    <a:pos x="T8" y="T9"/>
                  </a:cxn>
                  <a:cxn ang="0">
                    <a:pos x="T10" y="T11"/>
                  </a:cxn>
                </a:cxnLst>
                <a:rect l="0" t="0" r="r" b="b"/>
                <a:pathLst>
                  <a:path w="96" h="117">
                    <a:moveTo>
                      <a:pt x="96" y="0"/>
                    </a:moveTo>
                    <a:cubicBezTo>
                      <a:pt x="32" y="0"/>
                      <a:pt x="32" y="0"/>
                      <a:pt x="32" y="0"/>
                    </a:cubicBezTo>
                    <a:cubicBezTo>
                      <a:pt x="14" y="0"/>
                      <a:pt x="0" y="14"/>
                      <a:pt x="0" y="31"/>
                    </a:cubicBezTo>
                    <a:cubicBezTo>
                      <a:pt x="0" y="117"/>
                      <a:pt x="0" y="117"/>
                      <a:pt x="0" y="117"/>
                    </a:cubicBezTo>
                    <a:cubicBezTo>
                      <a:pt x="96" y="117"/>
                      <a:pt x="96" y="117"/>
                      <a:pt x="96" y="117"/>
                    </a:cubicBezTo>
                    <a:lnTo>
                      <a:pt x="96" y="0"/>
                    </a:lnTo>
                    <a:close/>
                  </a:path>
                </a:pathLst>
              </a:custGeom>
              <a:solidFill>
                <a:schemeClr val="accent3">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3" name="Freeform 137"/>
              <p:cNvSpPr>
                <a:spLocks/>
              </p:cNvSpPr>
              <p:nvPr/>
            </p:nvSpPr>
            <p:spPr bwMode="auto">
              <a:xfrm>
                <a:off x="1553056" y="4963659"/>
                <a:ext cx="7340223" cy="1108075"/>
              </a:xfrm>
              <a:custGeom>
                <a:avLst/>
                <a:gdLst>
                  <a:gd name="T0" fmla="*/ 1150 w 1163"/>
                  <a:gd name="T1" fmla="*/ 169 h 285"/>
                  <a:gd name="T2" fmla="*/ 1089 w 1163"/>
                  <a:gd name="T3" fmla="*/ 249 h 285"/>
                  <a:gd name="T4" fmla="*/ 1016 w 1163"/>
                  <a:gd name="T5" fmla="*/ 285 h 285"/>
                  <a:gd name="T6" fmla="*/ 129 w 1163"/>
                  <a:gd name="T7" fmla="*/ 285 h 285"/>
                  <a:gd name="T8" fmla="*/ 0 w 1163"/>
                  <a:gd name="T9" fmla="*/ 156 h 285"/>
                  <a:gd name="T10" fmla="*/ 0 w 1163"/>
                  <a:gd name="T11" fmla="*/ 0 h 285"/>
                  <a:gd name="T12" fmla="*/ 1017 w 1163"/>
                  <a:gd name="T13" fmla="*/ 0 h 285"/>
                  <a:gd name="T14" fmla="*/ 1089 w 1163"/>
                  <a:gd name="T15" fmla="*/ 35 h 285"/>
                  <a:gd name="T16" fmla="*/ 1149 w 1163"/>
                  <a:gd name="T17" fmla="*/ 112 h 285"/>
                  <a:gd name="T18" fmla="*/ 1150 w 1163"/>
                  <a:gd name="T19" fmla="*/ 169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3" h="285">
                    <a:moveTo>
                      <a:pt x="1150" y="169"/>
                    </a:moveTo>
                    <a:cubicBezTo>
                      <a:pt x="1089" y="249"/>
                      <a:pt x="1089" y="249"/>
                      <a:pt x="1089" y="249"/>
                    </a:cubicBezTo>
                    <a:cubicBezTo>
                      <a:pt x="1072" y="271"/>
                      <a:pt x="1045" y="285"/>
                      <a:pt x="1016" y="285"/>
                    </a:cubicBezTo>
                    <a:cubicBezTo>
                      <a:pt x="129" y="285"/>
                      <a:pt x="129" y="285"/>
                      <a:pt x="129" y="285"/>
                    </a:cubicBezTo>
                    <a:cubicBezTo>
                      <a:pt x="58" y="285"/>
                      <a:pt x="0" y="227"/>
                      <a:pt x="0" y="156"/>
                    </a:cubicBezTo>
                    <a:cubicBezTo>
                      <a:pt x="0" y="0"/>
                      <a:pt x="0" y="0"/>
                      <a:pt x="0" y="0"/>
                    </a:cubicBezTo>
                    <a:cubicBezTo>
                      <a:pt x="1017" y="0"/>
                      <a:pt x="1017" y="0"/>
                      <a:pt x="1017" y="0"/>
                    </a:cubicBezTo>
                    <a:cubicBezTo>
                      <a:pt x="1045" y="0"/>
                      <a:pt x="1072" y="12"/>
                      <a:pt x="1089" y="35"/>
                    </a:cubicBezTo>
                    <a:cubicBezTo>
                      <a:pt x="1149" y="112"/>
                      <a:pt x="1149" y="112"/>
                      <a:pt x="1149" y="112"/>
                    </a:cubicBezTo>
                    <a:cubicBezTo>
                      <a:pt x="1163" y="129"/>
                      <a:pt x="1163" y="152"/>
                      <a:pt x="1150" y="16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38"/>
              <p:cNvSpPr>
                <a:spLocks/>
              </p:cNvSpPr>
              <p:nvPr/>
            </p:nvSpPr>
            <p:spPr bwMode="auto">
              <a:xfrm>
                <a:off x="820831" y="4735059"/>
                <a:ext cx="2803005" cy="1336675"/>
              </a:xfrm>
              <a:custGeom>
                <a:avLst/>
                <a:gdLst>
                  <a:gd name="T0" fmla="*/ 315 w 444"/>
                  <a:gd name="T1" fmla="*/ 215 h 344"/>
                  <a:gd name="T2" fmla="*/ 315 w 444"/>
                  <a:gd name="T3" fmla="*/ 59 h 344"/>
                  <a:gd name="T4" fmla="*/ 255 w 444"/>
                  <a:gd name="T5" fmla="*/ 0 h 344"/>
                  <a:gd name="T6" fmla="*/ 59 w 444"/>
                  <a:gd name="T7" fmla="*/ 0 h 344"/>
                  <a:gd name="T8" fmla="*/ 0 w 444"/>
                  <a:gd name="T9" fmla="*/ 59 h 344"/>
                  <a:gd name="T10" fmla="*/ 0 w 444"/>
                  <a:gd name="T11" fmla="*/ 215 h 344"/>
                  <a:gd name="T12" fmla="*/ 129 w 444"/>
                  <a:gd name="T13" fmla="*/ 344 h 344"/>
                  <a:gd name="T14" fmla="*/ 444 w 444"/>
                  <a:gd name="T15" fmla="*/ 344 h 344"/>
                  <a:gd name="T16" fmla="*/ 315 w 444"/>
                  <a:gd name="T17" fmla="*/ 215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44">
                    <a:moveTo>
                      <a:pt x="315" y="215"/>
                    </a:moveTo>
                    <a:cubicBezTo>
                      <a:pt x="315" y="59"/>
                      <a:pt x="315" y="59"/>
                      <a:pt x="315" y="59"/>
                    </a:cubicBezTo>
                    <a:cubicBezTo>
                      <a:pt x="315" y="26"/>
                      <a:pt x="288" y="0"/>
                      <a:pt x="255" y="0"/>
                    </a:cubicBezTo>
                    <a:cubicBezTo>
                      <a:pt x="59" y="0"/>
                      <a:pt x="59" y="0"/>
                      <a:pt x="59" y="0"/>
                    </a:cubicBezTo>
                    <a:cubicBezTo>
                      <a:pt x="26" y="0"/>
                      <a:pt x="0" y="26"/>
                      <a:pt x="0" y="59"/>
                    </a:cubicBezTo>
                    <a:cubicBezTo>
                      <a:pt x="0" y="215"/>
                      <a:pt x="0" y="215"/>
                      <a:pt x="0" y="215"/>
                    </a:cubicBezTo>
                    <a:cubicBezTo>
                      <a:pt x="0" y="286"/>
                      <a:pt x="57" y="344"/>
                      <a:pt x="129" y="344"/>
                    </a:cubicBezTo>
                    <a:cubicBezTo>
                      <a:pt x="444" y="344"/>
                      <a:pt x="444" y="344"/>
                      <a:pt x="444" y="344"/>
                    </a:cubicBezTo>
                    <a:cubicBezTo>
                      <a:pt x="373" y="344"/>
                      <a:pt x="315" y="286"/>
                      <a:pt x="315" y="215"/>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6" name="Freeform 139"/>
              <p:cNvSpPr>
                <a:spLocks/>
              </p:cNvSpPr>
              <p:nvPr/>
            </p:nvSpPr>
            <p:spPr bwMode="auto">
              <a:xfrm>
                <a:off x="2809397" y="4963659"/>
                <a:ext cx="984007" cy="1108075"/>
              </a:xfrm>
              <a:custGeom>
                <a:avLst/>
                <a:gdLst>
                  <a:gd name="T0" fmla="*/ 156 w 156"/>
                  <a:gd name="T1" fmla="*/ 285 h 285"/>
                  <a:gd name="T2" fmla="*/ 129 w 156"/>
                  <a:gd name="T3" fmla="*/ 285 h 285"/>
                  <a:gd name="T4" fmla="*/ 0 w 156"/>
                  <a:gd name="T5" fmla="*/ 156 h 285"/>
                  <a:gd name="T6" fmla="*/ 0 w 156"/>
                  <a:gd name="T7" fmla="*/ 0 h 285"/>
                  <a:gd name="T8" fmla="*/ 27 w 156"/>
                  <a:gd name="T9" fmla="*/ 0 h 285"/>
                  <a:gd name="T10" fmla="*/ 27 w 156"/>
                  <a:gd name="T11" fmla="*/ 156 h 285"/>
                  <a:gd name="T12" fmla="*/ 156 w 156"/>
                  <a:gd name="T13" fmla="*/ 285 h 285"/>
                </a:gdLst>
                <a:ahLst/>
                <a:cxnLst>
                  <a:cxn ang="0">
                    <a:pos x="T0" y="T1"/>
                  </a:cxn>
                  <a:cxn ang="0">
                    <a:pos x="T2" y="T3"/>
                  </a:cxn>
                  <a:cxn ang="0">
                    <a:pos x="T4" y="T5"/>
                  </a:cxn>
                  <a:cxn ang="0">
                    <a:pos x="T6" y="T7"/>
                  </a:cxn>
                  <a:cxn ang="0">
                    <a:pos x="T8" y="T9"/>
                  </a:cxn>
                  <a:cxn ang="0">
                    <a:pos x="T10" y="T11"/>
                  </a:cxn>
                  <a:cxn ang="0">
                    <a:pos x="T12" y="T13"/>
                  </a:cxn>
                </a:cxnLst>
                <a:rect l="0" t="0" r="r" b="b"/>
                <a:pathLst>
                  <a:path w="156" h="285">
                    <a:moveTo>
                      <a:pt x="156" y="285"/>
                    </a:moveTo>
                    <a:cubicBezTo>
                      <a:pt x="129" y="285"/>
                      <a:pt x="129" y="285"/>
                      <a:pt x="129" y="285"/>
                    </a:cubicBezTo>
                    <a:cubicBezTo>
                      <a:pt x="58" y="285"/>
                      <a:pt x="0" y="227"/>
                      <a:pt x="0" y="156"/>
                    </a:cubicBezTo>
                    <a:cubicBezTo>
                      <a:pt x="0" y="0"/>
                      <a:pt x="0" y="0"/>
                      <a:pt x="0" y="0"/>
                    </a:cubicBezTo>
                    <a:cubicBezTo>
                      <a:pt x="27" y="0"/>
                      <a:pt x="27" y="0"/>
                      <a:pt x="27" y="0"/>
                    </a:cubicBezTo>
                    <a:cubicBezTo>
                      <a:pt x="27" y="156"/>
                      <a:pt x="27" y="156"/>
                      <a:pt x="27" y="156"/>
                    </a:cubicBezTo>
                    <a:cubicBezTo>
                      <a:pt x="27" y="227"/>
                      <a:pt x="85" y="285"/>
                      <a:pt x="156" y="285"/>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40"/>
              <p:cNvSpPr>
                <a:spLocks/>
              </p:cNvSpPr>
              <p:nvPr/>
            </p:nvSpPr>
            <p:spPr bwMode="auto">
              <a:xfrm>
                <a:off x="3338653" y="4735059"/>
                <a:ext cx="4747893" cy="504825"/>
              </a:xfrm>
              <a:custGeom>
                <a:avLst/>
                <a:gdLst>
                  <a:gd name="T0" fmla="*/ 52 w 752"/>
                  <a:gd name="T1" fmla="*/ 130 h 130"/>
                  <a:gd name="T2" fmla="*/ 709 w 752"/>
                  <a:gd name="T3" fmla="*/ 130 h 130"/>
                  <a:gd name="T4" fmla="*/ 752 w 752"/>
                  <a:gd name="T5" fmla="*/ 87 h 130"/>
                  <a:gd name="T6" fmla="*/ 752 w 752"/>
                  <a:gd name="T7" fmla="*/ 59 h 130"/>
                  <a:gd name="T8" fmla="*/ 692 w 752"/>
                  <a:gd name="T9" fmla="*/ 0 h 130"/>
                  <a:gd name="T10" fmla="*/ 0 w 752"/>
                  <a:gd name="T11" fmla="*/ 0 h 130"/>
                  <a:gd name="T12" fmla="*/ 20 w 752"/>
                  <a:gd name="T13" fmla="*/ 59 h 130"/>
                  <a:gd name="T14" fmla="*/ 20 w 752"/>
                  <a:gd name="T15" fmla="*/ 98 h 130"/>
                  <a:gd name="T16" fmla="*/ 52 w 752"/>
                  <a:gd name="T1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2" h="130">
                    <a:moveTo>
                      <a:pt x="52" y="130"/>
                    </a:moveTo>
                    <a:cubicBezTo>
                      <a:pt x="709" y="130"/>
                      <a:pt x="709" y="130"/>
                      <a:pt x="709" y="130"/>
                    </a:cubicBezTo>
                    <a:cubicBezTo>
                      <a:pt x="733" y="130"/>
                      <a:pt x="752" y="111"/>
                      <a:pt x="752" y="87"/>
                    </a:cubicBezTo>
                    <a:cubicBezTo>
                      <a:pt x="752" y="59"/>
                      <a:pt x="752" y="59"/>
                      <a:pt x="752" y="59"/>
                    </a:cubicBezTo>
                    <a:cubicBezTo>
                      <a:pt x="752" y="26"/>
                      <a:pt x="725" y="0"/>
                      <a:pt x="692" y="0"/>
                    </a:cubicBezTo>
                    <a:cubicBezTo>
                      <a:pt x="0" y="0"/>
                      <a:pt x="0" y="0"/>
                      <a:pt x="0" y="0"/>
                    </a:cubicBezTo>
                    <a:cubicBezTo>
                      <a:pt x="12" y="16"/>
                      <a:pt x="20" y="37"/>
                      <a:pt x="20" y="59"/>
                    </a:cubicBezTo>
                    <a:cubicBezTo>
                      <a:pt x="20" y="98"/>
                      <a:pt x="20" y="98"/>
                      <a:pt x="20" y="98"/>
                    </a:cubicBezTo>
                    <a:cubicBezTo>
                      <a:pt x="20" y="116"/>
                      <a:pt x="34" y="130"/>
                      <a:pt x="52" y="130"/>
                    </a:cubicBez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8" name="Oval 141"/>
              <p:cNvSpPr>
                <a:spLocks noChangeArrowheads="1"/>
              </p:cNvSpPr>
              <p:nvPr/>
            </p:nvSpPr>
            <p:spPr bwMode="auto">
              <a:xfrm>
                <a:off x="7708874" y="5285922"/>
                <a:ext cx="1564647" cy="963613"/>
              </a:xfrm>
              <a:prstGeom prst="ellipse">
                <a:avLst/>
              </a:prstGeom>
              <a:solidFill>
                <a:srgbClr val="E46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Freeform 142"/>
              <p:cNvSpPr>
                <a:spLocks/>
              </p:cNvSpPr>
              <p:nvPr/>
            </p:nvSpPr>
            <p:spPr bwMode="auto">
              <a:xfrm>
                <a:off x="7670335" y="5224009"/>
                <a:ext cx="1222942" cy="847725"/>
              </a:xfrm>
              <a:custGeom>
                <a:avLst/>
                <a:gdLst>
                  <a:gd name="T0" fmla="*/ 0 w 194"/>
                  <a:gd name="T1" fmla="*/ 123 h 218"/>
                  <a:gd name="T2" fmla="*/ 43 w 194"/>
                  <a:gd name="T3" fmla="*/ 218 h 218"/>
                  <a:gd name="T4" fmla="*/ 47 w 194"/>
                  <a:gd name="T5" fmla="*/ 218 h 218"/>
                  <a:gd name="T6" fmla="*/ 120 w 194"/>
                  <a:gd name="T7" fmla="*/ 182 h 218"/>
                  <a:gd name="T8" fmla="*/ 181 w 194"/>
                  <a:gd name="T9" fmla="*/ 102 h 218"/>
                  <a:gd name="T10" fmla="*/ 180 w 194"/>
                  <a:gd name="T11" fmla="*/ 45 h 218"/>
                  <a:gd name="T12" fmla="*/ 147 w 194"/>
                  <a:gd name="T13" fmla="*/ 2 h 218"/>
                  <a:gd name="T14" fmla="*/ 124 w 194"/>
                  <a:gd name="T15" fmla="*/ 0 h 218"/>
                  <a:gd name="T16" fmla="*/ 0 w 194"/>
                  <a:gd name="T17" fmla="*/ 12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218">
                    <a:moveTo>
                      <a:pt x="0" y="123"/>
                    </a:moveTo>
                    <a:cubicBezTo>
                      <a:pt x="0" y="161"/>
                      <a:pt x="17" y="195"/>
                      <a:pt x="43" y="218"/>
                    </a:cubicBezTo>
                    <a:cubicBezTo>
                      <a:pt x="47" y="218"/>
                      <a:pt x="47" y="218"/>
                      <a:pt x="47" y="218"/>
                    </a:cubicBezTo>
                    <a:cubicBezTo>
                      <a:pt x="76" y="218"/>
                      <a:pt x="103" y="204"/>
                      <a:pt x="120" y="182"/>
                    </a:cubicBezTo>
                    <a:cubicBezTo>
                      <a:pt x="181" y="102"/>
                      <a:pt x="181" y="102"/>
                      <a:pt x="181" y="102"/>
                    </a:cubicBezTo>
                    <a:cubicBezTo>
                      <a:pt x="194" y="85"/>
                      <a:pt x="194" y="62"/>
                      <a:pt x="180" y="45"/>
                    </a:cubicBezTo>
                    <a:cubicBezTo>
                      <a:pt x="147" y="2"/>
                      <a:pt x="147" y="2"/>
                      <a:pt x="147" y="2"/>
                    </a:cubicBezTo>
                    <a:cubicBezTo>
                      <a:pt x="139" y="0"/>
                      <a:pt x="132" y="0"/>
                      <a:pt x="124" y="0"/>
                    </a:cubicBezTo>
                    <a:cubicBezTo>
                      <a:pt x="55" y="0"/>
                      <a:pt x="0" y="55"/>
                      <a:pt x="0" y="1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0" name="Oval 143"/>
              <p:cNvSpPr>
                <a:spLocks noChangeArrowheads="1"/>
              </p:cNvSpPr>
              <p:nvPr/>
            </p:nvSpPr>
            <p:spPr bwMode="auto">
              <a:xfrm>
                <a:off x="7708874" y="5285922"/>
                <a:ext cx="1564647" cy="963613"/>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1" name="Freeform 144"/>
              <p:cNvSpPr>
                <a:spLocks noEditPoints="1"/>
              </p:cNvSpPr>
              <p:nvPr/>
            </p:nvSpPr>
            <p:spPr bwMode="auto">
              <a:xfrm>
                <a:off x="7847611" y="5368472"/>
                <a:ext cx="1292312" cy="795338"/>
              </a:xfrm>
              <a:custGeom>
                <a:avLst/>
                <a:gdLst>
                  <a:gd name="T0" fmla="*/ 102 w 205"/>
                  <a:gd name="T1" fmla="*/ 0 h 205"/>
                  <a:gd name="T2" fmla="*/ 0 w 205"/>
                  <a:gd name="T3" fmla="*/ 103 h 205"/>
                  <a:gd name="T4" fmla="*/ 102 w 205"/>
                  <a:gd name="T5" fmla="*/ 205 h 205"/>
                  <a:gd name="T6" fmla="*/ 205 w 205"/>
                  <a:gd name="T7" fmla="*/ 103 h 205"/>
                  <a:gd name="T8" fmla="*/ 102 w 205"/>
                  <a:gd name="T9" fmla="*/ 0 h 205"/>
                  <a:gd name="T10" fmla="*/ 102 w 205"/>
                  <a:gd name="T11" fmla="*/ 192 h 205"/>
                  <a:gd name="T12" fmla="*/ 13 w 205"/>
                  <a:gd name="T13" fmla="*/ 103 h 205"/>
                  <a:gd name="T14" fmla="*/ 102 w 205"/>
                  <a:gd name="T15" fmla="*/ 14 h 205"/>
                  <a:gd name="T16" fmla="*/ 191 w 205"/>
                  <a:gd name="T17" fmla="*/ 103 h 205"/>
                  <a:gd name="T18" fmla="*/ 102 w 205"/>
                  <a:gd name="T19" fmla="*/ 192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205">
                    <a:moveTo>
                      <a:pt x="102" y="0"/>
                    </a:moveTo>
                    <a:cubicBezTo>
                      <a:pt x="45" y="0"/>
                      <a:pt x="0" y="46"/>
                      <a:pt x="0" y="103"/>
                    </a:cubicBezTo>
                    <a:cubicBezTo>
                      <a:pt x="0" y="159"/>
                      <a:pt x="45" y="205"/>
                      <a:pt x="102" y="205"/>
                    </a:cubicBezTo>
                    <a:cubicBezTo>
                      <a:pt x="159" y="205"/>
                      <a:pt x="205" y="159"/>
                      <a:pt x="205" y="103"/>
                    </a:cubicBezTo>
                    <a:cubicBezTo>
                      <a:pt x="205" y="46"/>
                      <a:pt x="159" y="0"/>
                      <a:pt x="102" y="0"/>
                    </a:cubicBezTo>
                    <a:close/>
                    <a:moveTo>
                      <a:pt x="102" y="192"/>
                    </a:moveTo>
                    <a:cubicBezTo>
                      <a:pt x="53" y="192"/>
                      <a:pt x="13" y="152"/>
                      <a:pt x="13" y="103"/>
                    </a:cubicBezTo>
                    <a:cubicBezTo>
                      <a:pt x="13" y="54"/>
                      <a:pt x="53" y="14"/>
                      <a:pt x="102" y="14"/>
                    </a:cubicBezTo>
                    <a:cubicBezTo>
                      <a:pt x="151" y="14"/>
                      <a:pt x="191" y="54"/>
                      <a:pt x="191" y="103"/>
                    </a:cubicBezTo>
                    <a:cubicBezTo>
                      <a:pt x="191" y="152"/>
                      <a:pt x="151" y="192"/>
                      <a:pt x="102" y="19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2" name="Freeform 145"/>
              <p:cNvSpPr>
                <a:spLocks/>
              </p:cNvSpPr>
              <p:nvPr/>
            </p:nvSpPr>
            <p:spPr bwMode="auto">
              <a:xfrm>
                <a:off x="8346037" y="5570084"/>
                <a:ext cx="308305" cy="69850"/>
              </a:xfrm>
              <a:custGeom>
                <a:avLst/>
                <a:gdLst>
                  <a:gd name="T0" fmla="*/ 8 w 49"/>
                  <a:gd name="T1" fmla="*/ 18 h 18"/>
                  <a:gd name="T2" fmla="*/ 8 w 49"/>
                  <a:gd name="T3" fmla="*/ 11 h 18"/>
                  <a:gd name="T4" fmla="*/ 11 w 49"/>
                  <a:gd name="T5" fmla="*/ 8 h 18"/>
                  <a:gd name="T6" fmla="*/ 39 w 49"/>
                  <a:gd name="T7" fmla="*/ 8 h 18"/>
                  <a:gd name="T8" fmla="*/ 42 w 49"/>
                  <a:gd name="T9" fmla="*/ 11 h 18"/>
                  <a:gd name="T10" fmla="*/ 42 w 49"/>
                  <a:gd name="T11" fmla="*/ 18 h 18"/>
                  <a:gd name="T12" fmla="*/ 49 w 49"/>
                  <a:gd name="T13" fmla="*/ 18 h 18"/>
                  <a:gd name="T14" fmla="*/ 49 w 49"/>
                  <a:gd name="T15" fmla="*/ 11 h 18"/>
                  <a:gd name="T16" fmla="*/ 39 w 49"/>
                  <a:gd name="T17" fmla="*/ 0 h 18"/>
                  <a:gd name="T18" fmla="*/ 11 w 49"/>
                  <a:gd name="T19" fmla="*/ 0 h 18"/>
                  <a:gd name="T20" fmla="*/ 0 w 49"/>
                  <a:gd name="T21" fmla="*/ 11 h 18"/>
                  <a:gd name="T22" fmla="*/ 0 w 49"/>
                  <a:gd name="T23" fmla="*/ 18 h 18"/>
                  <a:gd name="T24" fmla="*/ 8 w 49"/>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18">
                    <a:moveTo>
                      <a:pt x="8" y="18"/>
                    </a:moveTo>
                    <a:cubicBezTo>
                      <a:pt x="8" y="11"/>
                      <a:pt x="8" y="11"/>
                      <a:pt x="8" y="11"/>
                    </a:cubicBezTo>
                    <a:cubicBezTo>
                      <a:pt x="8" y="9"/>
                      <a:pt x="9" y="8"/>
                      <a:pt x="11" y="8"/>
                    </a:cubicBezTo>
                    <a:cubicBezTo>
                      <a:pt x="39" y="8"/>
                      <a:pt x="39" y="8"/>
                      <a:pt x="39" y="8"/>
                    </a:cubicBezTo>
                    <a:cubicBezTo>
                      <a:pt x="41" y="8"/>
                      <a:pt x="42" y="9"/>
                      <a:pt x="42" y="11"/>
                    </a:cubicBezTo>
                    <a:cubicBezTo>
                      <a:pt x="42" y="18"/>
                      <a:pt x="42" y="18"/>
                      <a:pt x="42" y="18"/>
                    </a:cubicBezTo>
                    <a:cubicBezTo>
                      <a:pt x="49" y="18"/>
                      <a:pt x="49" y="18"/>
                      <a:pt x="49" y="18"/>
                    </a:cubicBezTo>
                    <a:cubicBezTo>
                      <a:pt x="49" y="11"/>
                      <a:pt x="49" y="11"/>
                      <a:pt x="49" y="11"/>
                    </a:cubicBezTo>
                    <a:cubicBezTo>
                      <a:pt x="49" y="5"/>
                      <a:pt x="45" y="0"/>
                      <a:pt x="39" y="0"/>
                    </a:cubicBezTo>
                    <a:cubicBezTo>
                      <a:pt x="11" y="0"/>
                      <a:pt x="11" y="0"/>
                      <a:pt x="11" y="0"/>
                    </a:cubicBezTo>
                    <a:cubicBezTo>
                      <a:pt x="5" y="0"/>
                      <a:pt x="0" y="5"/>
                      <a:pt x="0" y="11"/>
                    </a:cubicBezTo>
                    <a:cubicBezTo>
                      <a:pt x="0" y="18"/>
                      <a:pt x="0" y="18"/>
                      <a:pt x="0" y="18"/>
                    </a:cubicBezTo>
                    <a:lnTo>
                      <a:pt x="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146"/>
              <p:cNvSpPr>
                <a:spLocks/>
              </p:cNvSpPr>
              <p:nvPr/>
            </p:nvSpPr>
            <p:spPr bwMode="auto">
              <a:xfrm>
                <a:off x="8155915" y="5763759"/>
                <a:ext cx="693686" cy="155575"/>
              </a:xfrm>
              <a:custGeom>
                <a:avLst/>
                <a:gdLst>
                  <a:gd name="T0" fmla="*/ 270 w 270"/>
                  <a:gd name="T1" fmla="*/ 0 h 98"/>
                  <a:gd name="T2" fmla="*/ 270 w 270"/>
                  <a:gd name="T3" fmla="*/ 98 h 98"/>
                  <a:gd name="T4" fmla="*/ 0 w 270"/>
                  <a:gd name="T5" fmla="*/ 98 h 98"/>
                  <a:gd name="T6" fmla="*/ 0 w 270"/>
                  <a:gd name="T7" fmla="*/ 0 h 98"/>
                  <a:gd name="T8" fmla="*/ 101 w 270"/>
                  <a:gd name="T9" fmla="*/ 0 h 98"/>
                  <a:gd name="T10" fmla="*/ 101 w 270"/>
                  <a:gd name="T11" fmla="*/ 20 h 98"/>
                  <a:gd name="T12" fmla="*/ 135 w 270"/>
                  <a:gd name="T13" fmla="*/ 35 h 98"/>
                  <a:gd name="T14" fmla="*/ 170 w 270"/>
                  <a:gd name="T15" fmla="*/ 20 h 98"/>
                  <a:gd name="T16" fmla="*/ 170 w 270"/>
                  <a:gd name="T17" fmla="*/ 0 h 98"/>
                  <a:gd name="T18" fmla="*/ 270 w 270"/>
                  <a:gd name="T1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0" h="98">
                    <a:moveTo>
                      <a:pt x="270" y="0"/>
                    </a:moveTo>
                    <a:lnTo>
                      <a:pt x="270" y="98"/>
                    </a:lnTo>
                    <a:lnTo>
                      <a:pt x="0" y="98"/>
                    </a:lnTo>
                    <a:lnTo>
                      <a:pt x="0" y="0"/>
                    </a:lnTo>
                    <a:lnTo>
                      <a:pt x="101" y="0"/>
                    </a:lnTo>
                    <a:lnTo>
                      <a:pt x="101" y="20"/>
                    </a:lnTo>
                    <a:lnTo>
                      <a:pt x="135" y="35"/>
                    </a:lnTo>
                    <a:lnTo>
                      <a:pt x="170" y="20"/>
                    </a:lnTo>
                    <a:lnTo>
                      <a:pt x="170" y="0"/>
                    </a:lnTo>
                    <a:lnTo>
                      <a:pt x="2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68" name="Freeform 147"/>
              <p:cNvSpPr>
                <a:spLocks/>
              </p:cNvSpPr>
              <p:nvPr/>
            </p:nvSpPr>
            <p:spPr bwMode="auto">
              <a:xfrm>
                <a:off x="8155915" y="5655809"/>
                <a:ext cx="693686" cy="80963"/>
              </a:xfrm>
              <a:custGeom>
                <a:avLst/>
                <a:gdLst>
                  <a:gd name="T0" fmla="*/ 270 w 270"/>
                  <a:gd name="T1" fmla="*/ 0 h 51"/>
                  <a:gd name="T2" fmla="*/ 270 w 270"/>
                  <a:gd name="T3" fmla="*/ 51 h 51"/>
                  <a:gd name="T4" fmla="*/ 170 w 270"/>
                  <a:gd name="T5" fmla="*/ 51 h 51"/>
                  <a:gd name="T6" fmla="*/ 101 w 270"/>
                  <a:gd name="T7" fmla="*/ 51 h 51"/>
                  <a:gd name="T8" fmla="*/ 0 w 270"/>
                  <a:gd name="T9" fmla="*/ 51 h 51"/>
                  <a:gd name="T10" fmla="*/ 0 w 270"/>
                  <a:gd name="T11" fmla="*/ 0 h 51"/>
                  <a:gd name="T12" fmla="*/ 270 w 270"/>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270" h="51">
                    <a:moveTo>
                      <a:pt x="270" y="0"/>
                    </a:moveTo>
                    <a:lnTo>
                      <a:pt x="270" y="51"/>
                    </a:lnTo>
                    <a:lnTo>
                      <a:pt x="170" y="51"/>
                    </a:lnTo>
                    <a:lnTo>
                      <a:pt x="101" y="51"/>
                    </a:lnTo>
                    <a:lnTo>
                      <a:pt x="0" y="51"/>
                    </a:lnTo>
                    <a:lnTo>
                      <a:pt x="0" y="0"/>
                    </a:lnTo>
                    <a:lnTo>
                      <a:pt x="27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7" name="TextBox 266"/>
              <p:cNvSpPr txBox="1"/>
              <p:nvPr/>
            </p:nvSpPr>
            <p:spPr>
              <a:xfrm>
                <a:off x="3502839" y="4756237"/>
                <a:ext cx="4487126" cy="369332"/>
              </a:xfrm>
              <a:prstGeom prst="rect">
                <a:avLst/>
              </a:prstGeom>
              <a:noFill/>
            </p:spPr>
            <p:txBody>
              <a:bodyPr wrap="none" rtlCol="0">
                <a:spAutoFit/>
              </a:bodyPr>
              <a:lstStyle/>
              <a:p>
                <a:r>
                  <a:rPr lang="en-US">
                    <a:solidFill>
                      <a:schemeClr val="bg1">
                        <a:lumMod val="95000"/>
                      </a:schemeClr>
                    </a:solidFill>
                    <a:latin typeface="#9Slide02 Noi dung rat dai" panose="02000000000000000000" pitchFamily="2" charset="0"/>
                    <a:ea typeface="#9Slide02 Noi dung rat dai" panose="02000000000000000000" pitchFamily="2" charset="0"/>
                  </a:rPr>
                  <a:t>Nâng cao chất lượng LĐ giúp giảm thiểu chi phí</a:t>
                </a:r>
              </a:p>
            </p:txBody>
          </p:sp>
          <p:sp>
            <p:nvSpPr>
              <p:cNvPr id="274" name="TextBox 273"/>
              <p:cNvSpPr txBox="1"/>
              <p:nvPr/>
            </p:nvSpPr>
            <p:spPr>
              <a:xfrm>
                <a:off x="3284636" y="5763759"/>
                <a:ext cx="422583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LĐ cao làm giảm chi phí đào tạo.</a:t>
                </a:r>
              </a:p>
            </p:txBody>
          </p:sp>
          <p:sp>
            <p:nvSpPr>
              <p:cNvPr id="275" name="TextBox 274"/>
              <p:cNvSpPr txBox="1"/>
              <p:nvPr/>
            </p:nvSpPr>
            <p:spPr>
              <a:xfrm>
                <a:off x="3284636" y="5213722"/>
                <a:ext cx="4554452"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lao động được đảm bảo sẽ giảm khả</a:t>
                </a:r>
              </a:p>
            </p:txBody>
          </p:sp>
          <p:sp>
            <p:nvSpPr>
              <p:cNvPr id="277" name="TextBox 276"/>
              <p:cNvSpPr txBox="1"/>
              <p:nvPr/>
            </p:nvSpPr>
            <p:spPr>
              <a:xfrm>
                <a:off x="3284636" y="5488741"/>
                <a:ext cx="439575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năng mắc lỗi trong quá trình cung cấp dịch vụ.</a:t>
                </a:r>
              </a:p>
            </p:txBody>
          </p:sp>
          <p:sp>
            <p:nvSpPr>
              <p:cNvPr id="66" name="TextBox 65"/>
              <p:cNvSpPr txBox="1"/>
              <p:nvPr/>
            </p:nvSpPr>
            <p:spPr>
              <a:xfrm>
                <a:off x="1218103" y="4956093"/>
                <a:ext cx="1027145" cy="769441"/>
              </a:xfrm>
              <a:prstGeom prst="rect">
                <a:avLst/>
              </a:prstGeom>
              <a:noFill/>
            </p:spPr>
            <p:txBody>
              <a:bodyPr wrap="square" rtlCol="0">
                <a:spAutoFit/>
              </a:bodyPr>
              <a:lstStyle/>
              <a:p>
                <a:r>
                  <a:rPr lang="en-US" sz="4400">
                    <a:solidFill>
                      <a:schemeClr val="bg1"/>
                    </a:solidFill>
                    <a:latin typeface="#9Slide01 Tieu de ngan" panose="00000800000000000000" pitchFamily="2" charset="0"/>
                  </a:rPr>
                  <a:t>03</a:t>
                </a:r>
              </a:p>
            </p:txBody>
          </p:sp>
        </p:grpSp>
      </p:grpSp>
      <p:grpSp>
        <p:nvGrpSpPr>
          <p:cNvPr id="205" name="Group 204"/>
          <p:cNvGrpSpPr/>
          <p:nvPr/>
        </p:nvGrpSpPr>
        <p:grpSpPr>
          <a:xfrm>
            <a:off x="-11879346" y="1141651"/>
            <a:ext cx="11221233" cy="4946494"/>
            <a:chOff x="277823" y="1141651"/>
            <a:chExt cx="11221233" cy="4946494"/>
          </a:xfrm>
        </p:grpSpPr>
        <p:sp>
          <p:nvSpPr>
            <p:cNvPr id="206" name="Rectangle 14"/>
            <p:cNvSpPr>
              <a:spLocks noChangeArrowheads="1"/>
            </p:cNvSpPr>
            <p:nvPr/>
          </p:nvSpPr>
          <p:spPr bwMode="auto">
            <a:xfrm>
              <a:off x="7113432" y="2439134"/>
              <a:ext cx="4027260" cy="1114425"/>
            </a:xfrm>
            <a:prstGeom prst="rect">
              <a:avLst/>
            </a:prstGeom>
            <a:blipFill dpi="0" rotWithShape="1">
              <a:blip r:embed="rId2">
                <a:extLst>
                  <a:ext uri="{28A0092B-C50C-407E-A947-70E740481C1C}">
                    <a14:useLocalDpi xmlns:a14="http://schemas.microsoft.com/office/drawing/2010/main" val="0"/>
                  </a:ext>
                </a:extLst>
              </a:blip>
              <a:srcRect/>
              <a:stretch>
                <a:fillRect t="-101778" b="-101778"/>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15"/>
            <p:cNvSpPr>
              <a:spLocks noChangeArrowheads="1"/>
            </p:cNvSpPr>
            <p:nvPr/>
          </p:nvSpPr>
          <p:spPr bwMode="auto">
            <a:xfrm>
              <a:off x="7113432" y="2439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Freeform 16"/>
            <p:cNvSpPr>
              <a:spLocks/>
            </p:cNvSpPr>
            <p:nvPr/>
          </p:nvSpPr>
          <p:spPr bwMode="auto">
            <a:xfrm>
              <a:off x="6641060" y="2027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9" name="Freeform 17"/>
            <p:cNvSpPr>
              <a:spLocks/>
            </p:cNvSpPr>
            <p:nvPr/>
          </p:nvSpPr>
          <p:spPr bwMode="auto">
            <a:xfrm>
              <a:off x="1116721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0" name="Freeform 18"/>
            <p:cNvSpPr>
              <a:spLocks/>
            </p:cNvSpPr>
            <p:nvPr/>
          </p:nvSpPr>
          <p:spPr bwMode="auto">
            <a:xfrm>
              <a:off x="1114069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21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0970" y="2610584"/>
              <a:ext cx="176080" cy="80963"/>
            </a:xfrm>
            <a:prstGeom prst="rect">
              <a:avLst/>
            </a:prstGeom>
            <a:solidFill>
              <a:schemeClr val="accent5">
                <a:lumMod val="75000"/>
              </a:schemeClr>
            </a:solidFill>
            <a:ln>
              <a:noFill/>
            </a:ln>
            <a:extLst/>
          </p:spPr>
        </p:pic>
        <p:pic>
          <p:nvPicPr>
            <p:cNvPr id="212"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918" y="2610584"/>
              <a:ext cx="4368133" cy="4763"/>
            </a:xfrm>
            <a:prstGeom prst="rect">
              <a:avLst/>
            </a:prstGeom>
            <a:solidFill>
              <a:schemeClr val="accent5"/>
            </a:solidFill>
            <a:ln>
              <a:noFill/>
            </a:ln>
            <a:extLst/>
          </p:spPr>
        </p:pic>
        <p:pic>
          <p:nvPicPr>
            <p:cNvPr id="214"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8918" y="3550384"/>
              <a:ext cx="403854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 name="Rectangle 24"/>
            <p:cNvSpPr>
              <a:spLocks noChangeArrowheads="1"/>
            </p:cNvSpPr>
            <p:nvPr/>
          </p:nvSpPr>
          <p:spPr bwMode="auto">
            <a:xfrm>
              <a:off x="616438" y="4972132"/>
              <a:ext cx="4025004" cy="1114425"/>
            </a:xfrm>
            <a:prstGeom prst="rect">
              <a:avLst/>
            </a:prstGeom>
            <a:blipFill dpi="0" rotWithShape="1">
              <a:blip r:embed="rId6">
                <a:extLst>
                  <a:ext uri="{28A0092B-C50C-407E-A947-70E740481C1C}">
                    <a14:useLocalDpi xmlns:a14="http://schemas.microsoft.com/office/drawing/2010/main" val="0"/>
                  </a:ext>
                </a:extLst>
              </a:blip>
              <a:srcRect/>
              <a:stretch>
                <a:fillRect t="-77052" b="-48846"/>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25" name="Rectangle 25"/>
            <p:cNvSpPr>
              <a:spLocks noChangeArrowheads="1"/>
            </p:cNvSpPr>
            <p:nvPr/>
          </p:nvSpPr>
          <p:spPr bwMode="auto">
            <a:xfrm>
              <a:off x="616438" y="4972132"/>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Freeform 26"/>
            <p:cNvSpPr>
              <a:spLocks/>
            </p:cNvSpPr>
            <p:nvPr/>
          </p:nvSpPr>
          <p:spPr bwMode="auto">
            <a:xfrm>
              <a:off x="277823" y="4560971"/>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7" name="Freeform 27"/>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close/>
                </a:path>
              </a:pathLst>
            </a:custGeom>
            <a:solidFill>
              <a:srgbClr val="249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28"/>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29"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823" y="5141995"/>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0" name="Picture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23" y="5141995"/>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 name="Picture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23" y="5141995"/>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 name="Picture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923" y="6083382"/>
              <a:ext cx="40340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Rectangle 35"/>
            <p:cNvSpPr>
              <a:spLocks noChangeArrowheads="1"/>
            </p:cNvSpPr>
            <p:nvPr/>
          </p:nvSpPr>
          <p:spPr bwMode="auto">
            <a:xfrm>
              <a:off x="616438" y="3328134"/>
              <a:ext cx="4025004" cy="1114425"/>
            </a:xfrm>
            <a:prstGeom prst="rect">
              <a:avLst/>
            </a:prstGeom>
            <a:blipFill dpi="0" rotWithShape="1">
              <a:blip r:embed="rId11">
                <a:extLst>
                  <a:ext uri="{28A0092B-C50C-407E-A947-70E740481C1C}">
                    <a14:useLocalDpi xmlns:a14="http://schemas.microsoft.com/office/drawing/2010/main" val="0"/>
                  </a:ext>
                </a:extLst>
              </a:blip>
              <a:srcRect/>
              <a:stretch>
                <a:fillRect t="-70485" b="-70485"/>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34" name="Rectangle 36"/>
            <p:cNvSpPr>
              <a:spLocks noChangeArrowheads="1"/>
            </p:cNvSpPr>
            <p:nvPr/>
          </p:nvSpPr>
          <p:spPr bwMode="auto">
            <a:xfrm>
              <a:off x="616438" y="3328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5" name="Freeform 37"/>
            <p:cNvSpPr>
              <a:spLocks/>
            </p:cNvSpPr>
            <p:nvPr/>
          </p:nvSpPr>
          <p:spPr bwMode="auto">
            <a:xfrm>
              <a:off x="277823" y="2916973"/>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6" name="Freeform 38"/>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37" name="Freeform 39"/>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238" name="Picture 4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823" y="3497997"/>
              <a:ext cx="4368134" cy="4763"/>
            </a:xfrm>
            <a:prstGeom prst="rect">
              <a:avLst/>
            </a:prstGeom>
            <a:solidFill>
              <a:schemeClr val="accent1">
                <a:lumMod val="50000"/>
              </a:schemeClr>
            </a:solidFill>
            <a:ln>
              <a:noFill/>
            </a:ln>
            <a:extLst/>
          </p:spPr>
        </p:pic>
        <p:pic>
          <p:nvPicPr>
            <p:cNvPr id="239" name="Picture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823" y="3497997"/>
              <a:ext cx="176080" cy="84138"/>
            </a:xfrm>
            <a:prstGeom prst="rect">
              <a:avLst/>
            </a:prstGeom>
            <a:solidFill>
              <a:schemeClr val="accent1">
                <a:lumMod val="50000"/>
              </a:schemeClr>
            </a:solidFill>
            <a:ln>
              <a:noFill/>
            </a:ln>
            <a:extLst/>
          </p:spPr>
        </p:pic>
        <p:pic>
          <p:nvPicPr>
            <p:cNvPr id="240" name="Picture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923" y="4439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 name="Rectangle 45"/>
            <p:cNvSpPr>
              <a:spLocks noChangeArrowheads="1"/>
            </p:cNvSpPr>
            <p:nvPr/>
          </p:nvSpPr>
          <p:spPr bwMode="auto">
            <a:xfrm>
              <a:off x="691473" y="1597291"/>
              <a:ext cx="4025004" cy="1114425"/>
            </a:xfrm>
            <a:prstGeom prst="rect">
              <a:avLst/>
            </a:prstGeom>
            <a:blipFill dpi="0" rotWithShape="1">
              <a:blip r:embed="rId15">
                <a:extLst>
                  <a:ext uri="{28A0092B-C50C-407E-A947-70E740481C1C}">
                    <a14:useLocalDpi xmlns:a14="http://schemas.microsoft.com/office/drawing/2010/main" val="0"/>
                  </a:ext>
                </a:extLst>
              </a:blip>
              <a:srcRect/>
              <a:stretch>
                <a:fillRect l="349" t="-36199" r="-349" b="-133777"/>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42" name="Rectangle 46"/>
            <p:cNvSpPr>
              <a:spLocks noChangeArrowheads="1"/>
            </p:cNvSpPr>
            <p:nvPr/>
          </p:nvSpPr>
          <p:spPr bwMode="auto">
            <a:xfrm>
              <a:off x="616438" y="1550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3" name="Freeform 47"/>
            <p:cNvSpPr>
              <a:spLocks/>
            </p:cNvSpPr>
            <p:nvPr/>
          </p:nvSpPr>
          <p:spPr bwMode="auto">
            <a:xfrm>
              <a:off x="277823" y="1141651"/>
              <a:ext cx="4860254" cy="581521"/>
            </a:xfrm>
            <a:custGeom>
              <a:avLst/>
              <a:gdLst>
                <a:gd name="T0" fmla="*/ 2332 w 2535"/>
                <a:gd name="T1" fmla="*/ 0 h 404"/>
                <a:gd name="T2" fmla="*/ 0 w 2535"/>
                <a:gd name="T3" fmla="*/ 0 h 404"/>
                <a:gd name="T4" fmla="*/ 0 w 2535"/>
                <a:gd name="T5" fmla="*/ 404 h 404"/>
                <a:gd name="T6" fmla="*/ 2332 w 2535"/>
                <a:gd name="T7" fmla="*/ 404 h 404"/>
                <a:gd name="T8" fmla="*/ 2535 w 2535"/>
                <a:gd name="T9" fmla="*/ 202 h 404"/>
                <a:gd name="T10" fmla="*/ 2332 w 2535"/>
                <a:gd name="T11" fmla="*/ 0 h 404"/>
              </a:gdLst>
              <a:ahLst/>
              <a:cxnLst>
                <a:cxn ang="0">
                  <a:pos x="T0" y="T1"/>
                </a:cxn>
                <a:cxn ang="0">
                  <a:pos x="T2" y="T3"/>
                </a:cxn>
                <a:cxn ang="0">
                  <a:pos x="T4" y="T5"/>
                </a:cxn>
                <a:cxn ang="0">
                  <a:pos x="T6" y="T7"/>
                </a:cxn>
                <a:cxn ang="0">
                  <a:pos x="T8" y="T9"/>
                </a:cxn>
                <a:cxn ang="0">
                  <a:pos x="T10" y="T11"/>
                </a:cxn>
              </a:cxnLst>
              <a:rect l="0" t="0" r="r" b="b"/>
              <a:pathLst>
                <a:path w="2535" h="404">
                  <a:moveTo>
                    <a:pt x="2332" y="0"/>
                  </a:moveTo>
                  <a:cubicBezTo>
                    <a:pt x="0" y="0"/>
                    <a:pt x="0" y="0"/>
                    <a:pt x="0" y="0"/>
                  </a:cubicBezTo>
                  <a:cubicBezTo>
                    <a:pt x="0" y="404"/>
                    <a:pt x="0" y="404"/>
                    <a:pt x="0" y="404"/>
                  </a:cubicBezTo>
                  <a:cubicBezTo>
                    <a:pt x="2332" y="404"/>
                    <a:pt x="2332" y="404"/>
                    <a:pt x="2332" y="404"/>
                  </a:cubicBezTo>
                  <a:cubicBezTo>
                    <a:pt x="2444" y="404"/>
                    <a:pt x="2535" y="314"/>
                    <a:pt x="2535" y="202"/>
                  </a:cubicBezTo>
                  <a:cubicBezTo>
                    <a:pt x="2535" y="90"/>
                    <a:pt x="2444" y="0"/>
                    <a:pt x="2332" y="0"/>
                  </a:cubicBezTo>
                </a:path>
              </a:pathLst>
            </a:cu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44" name="Freeform 48"/>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rgbClr val="314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5" name="Freeform 49"/>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46"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7823" y="1719997"/>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 name="Picture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823" y="1719997"/>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8" name="Picture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823" y="1719997"/>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9" name="Picture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1923" y="2661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 name="Picture 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115120" y="5328384"/>
              <a:ext cx="403629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 name="Rectangle 56"/>
            <p:cNvSpPr>
              <a:spLocks noChangeArrowheads="1"/>
            </p:cNvSpPr>
            <p:nvPr/>
          </p:nvSpPr>
          <p:spPr bwMode="auto">
            <a:xfrm>
              <a:off x="7135437" y="4217134"/>
              <a:ext cx="4027260" cy="1114425"/>
            </a:xfrm>
            <a:prstGeom prst="rect">
              <a:avLst/>
            </a:prstGeom>
            <a:blipFill dpi="0" rotWithShape="1">
              <a:blip r:embed="rId21">
                <a:extLst>
                  <a:ext uri="{28A0092B-C50C-407E-A947-70E740481C1C}">
                    <a14:useLocalDpi xmlns:a14="http://schemas.microsoft.com/office/drawing/2010/main" val="0"/>
                  </a:ext>
                </a:extLst>
              </a:blip>
              <a:srcRect/>
              <a:stretch>
                <a:fillRect t="-51582" b="-51582"/>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52" name="Rectangle 57"/>
            <p:cNvSpPr>
              <a:spLocks noChangeArrowheads="1"/>
            </p:cNvSpPr>
            <p:nvPr/>
          </p:nvSpPr>
          <p:spPr bwMode="auto">
            <a:xfrm>
              <a:off x="7135437" y="4217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58"/>
            <p:cNvSpPr>
              <a:spLocks/>
            </p:cNvSpPr>
            <p:nvPr/>
          </p:nvSpPr>
          <p:spPr bwMode="auto">
            <a:xfrm>
              <a:off x="6641060" y="3805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4" name="Freeform 59"/>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5" name="Freeform 60"/>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256" name="Group 255"/>
            <p:cNvGrpSpPr/>
            <p:nvPr/>
          </p:nvGrpSpPr>
          <p:grpSpPr>
            <a:xfrm>
              <a:off x="5677536" y="1298657"/>
              <a:ext cx="395288" cy="3756025"/>
              <a:chOff x="5677536" y="1298657"/>
              <a:chExt cx="395288" cy="3756025"/>
            </a:xfrm>
          </p:grpSpPr>
          <p:sp>
            <p:nvSpPr>
              <p:cNvPr id="266" name="Rectangle 5"/>
              <p:cNvSpPr>
                <a:spLocks noChangeArrowheads="1"/>
              </p:cNvSpPr>
              <p:nvPr/>
            </p:nvSpPr>
            <p:spPr bwMode="auto">
              <a:xfrm>
                <a:off x="5836286" y="1417720"/>
                <a:ext cx="53975" cy="352583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8" name="Oval 6"/>
              <p:cNvSpPr>
                <a:spLocks noChangeArrowheads="1"/>
              </p:cNvSpPr>
              <p:nvPr/>
            </p:nvSpPr>
            <p:spPr bwMode="auto">
              <a:xfrm>
                <a:off x="5677536" y="1298657"/>
                <a:ext cx="371475" cy="234950"/>
              </a:xfrm>
              <a:prstGeom prst="ellipse">
                <a:avLst/>
              </a:pr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276" name="Oval 7"/>
              <p:cNvSpPr>
                <a:spLocks noChangeArrowheads="1"/>
              </p:cNvSpPr>
              <p:nvPr/>
            </p:nvSpPr>
            <p:spPr bwMode="auto">
              <a:xfrm>
                <a:off x="5745799" y="1343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Oval 8"/>
              <p:cNvSpPr>
                <a:spLocks noChangeArrowheads="1"/>
              </p:cNvSpPr>
              <p:nvPr/>
            </p:nvSpPr>
            <p:spPr bwMode="auto">
              <a:xfrm>
                <a:off x="5677536" y="2189245"/>
                <a:ext cx="371475" cy="234950"/>
              </a:xfrm>
              <a:prstGeom prst="ellipse">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79" name="Oval 9"/>
              <p:cNvSpPr>
                <a:spLocks noChangeArrowheads="1"/>
              </p:cNvSpPr>
              <p:nvPr/>
            </p:nvSpPr>
            <p:spPr bwMode="auto">
              <a:xfrm>
                <a:off x="5745799" y="2232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0" name="Oval 10"/>
              <p:cNvSpPr>
                <a:spLocks noChangeArrowheads="1"/>
              </p:cNvSpPr>
              <p:nvPr/>
            </p:nvSpPr>
            <p:spPr bwMode="auto">
              <a:xfrm>
                <a:off x="5677536" y="3078245"/>
                <a:ext cx="371475" cy="234950"/>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1" name="Oval 11"/>
              <p:cNvSpPr>
                <a:spLocks noChangeArrowheads="1"/>
              </p:cNvSpPr>
              <p:nvPr/>
            </p:nvSpPr>
            <p:spPr bwMode="auto">
              <a:xfrm>
                <a:off x="5745799" y="31226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2" name="Oval 12"/>
              <p:cNvSpPr>
                <a:spLocks noChangeArrowheads="1"/>
              </p:cNvSpPr>
              <p:nvPr/>
            </p:nvSpPr>
            <p:spPr bwMode="auto">
              <a:xfrm>
                <a:off x="5677536" y="3967245"/>
                <a:ext cx="371475" cy="23495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3" name="Oval 13"/>
              <p:cNvSpPr>
                <a:spLocks noChangeArrowheads="1"/>
              </p:cNvSpPr>
              <p:nvPr/>
            </p:nvSpPr>
            <p:spPr bwMode="auto">
              <a:xfrm>
                <a:off x="5745799" y="4010107"/>
                <a:ext cx="234950" cy="149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Oval 65"/>
              <p:cNvSpPr>
                <a:spLocks noChangeArrowheads="1"/>
              </p:cNvSpPr>
              <p:nvPr/>
            </p:nvSpPr>
            <p:spPr bwMode="auto">
              <a:xfrm>
                <a:off x="5701349" y="4819732"/>
                <a:ext cx="371475" cy="23495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5" name="Oval 66"/>
              <p:cNvSpPr>
                <a:spLocks noChangeArrowheads="1"/>
              </p:cNvSpPr>
              <p:nvPr/>
            </p:nvSpPr>
            <p:spPr bwMode="auto">
              <a:xfrm>
                <a:off x="5768024" y="48625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57" name="TextBox 256"/>
            <p:cNvSpPr txBox="1"/>
            <p:nvPr/>
          </p:nvSpPr>
          <p:spPr>
            <a:xfrm>
              <a:off x="432284" y="1254300"/>
              <a:ext cx="347242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được thành lập ngày 17/06/2014</a:t>
              </a:r>
            </a:p>
          </p:txBody>
        </p:sp>
        <p:sp>
          <p:nvSpPr>
            <p:cNvPr id="258" name="TextBox 257"/>
            <p:cNvSpPr txBox="1"/>
            <p:nvPr/>
          </p:nvSpPr>
          <p:spPr>
            <a:xfrm>
              <a:off x="432284" y="3052441"/>
              <a:ext cx="4703532"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là sự kết hợp hoàn mỹ giữa cổ điển và hiện đại</a:t>
              </a:r>
            </a:p>
          </p:txBody>
        </p:sp>
        <p:sp>
          <p:nvSpPr>
            <p:cNvPr id="259" name="TextBox 258"/>
            <p:cNvSpPr txBox="1"/>
            <p:nvPr/>
          </p:nvSpPr>
          <p:spPr>
            <a:xfrm>
              <a:off x="432284" y="4686517"/>
              <a:ext cx="425949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gồm 77 phòng ngủ đẳng cấp và 1 biệt thự</a:t>
              </a:r>
            </a:p>
          </p:txBody>
        </p:sp>
        <p:sp>
          <p:nvSpPr>
            <p:cNvPr id="260" name="TextBox 259"/>
            <p:cNvSpPr txBox="1"/>
            <p:nvPr/>
          </p:nvSpPr>
          <p:spPr>
            <a:xfrm>
              <a:off x="6988571" y="2155527"/>
              <a:ext cx="429957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nằm trung tâm sân bay quốc tế, bãi biển...</a:t>
              </a:r>
            </a:p>
          </p:txBody>
        </p:sp>
        <p:sp>
          <p:nvSpPr>
            <p:cNvPr id="261" name="TextBox 260"/>
            <p:cNvSpPr txBox="1"/>
            <p:nvPr/>
          </p:nvSpPr>
          <p:spPr>
            <a:xfrm>
              <a:off x="6988571" y="3924041"/>
              <a:ext cx="450475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có phòng hội thảo, nhà hàng, phòng thể hình</a:t>
              </a:r>
            </a:p>
          </p:txBody>
        </p:sp>
        <p:sp>
          <p:nvSpPr>
            <p:cNvPr id="262" name="Rectangle 261"/>
            <p:cNvSpPr/>
            <p:nvPr/>
          </p:nvSpPr>
          <p:spPr>
            <a:xfrm>
              <a:off x="277823" y="3497997"/>
              <a:ext cx="345388" cy="8175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Rectangle 262"/>
            <p:cNvSpPr/>
            <p:nvPr/>
          </p:nvSpPr>
          <p:spPr>
            <a:xfrm>
              <a:off x="11148196" y="2613654"/>
              <a:ext cx="345388" cy="817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p:cNvSpPr/>
            <p:nvPr/>
          </p:nvSpPr>
          <p:spPr>
            <a:xfrm>
              <a:off x="11148196" y="4384459"/>
              <a:ext cx="345388" cy="817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79096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1+#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1000" fill="hold"/>
                                        <p:tgtEl>
                                          <p:spTgt spid="10"/>
                                        </p:tgtEl>
                                        <p:attrNameLst>
                                          <p:attrName>ppt_x</p:attrName>
                                        </p:attrNameLst>
                                      </p:cBhvr>
                                      <p:tavLst>
                                        <p:tav tm="0">
                                          <p:val>
                                            <p:strVal val="1+#ppt_w/2"/>
                                          </p:val>
                                        </p:tav>
                                        <p:tav tm="100000">
                                          <p:val>
                                            <p:strVal val="#ppt_x"/>
                                          </p:val>
                                        </p:tav>
                                      </p:tavLst>
                                    </p:anim>
                                    <p:anim calcmode="lin" valueType="num">
                                      <p:cBhvr additive="base">
                                        <p:cTn id="14"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1000" fill="hold"/>
                                        <p:tgtEl>
                                          <p:spTgt spid="12"/>
                                        </p:tgtEl>
                                        <p:attrNameLst>
                                          <p:attrName>ppt_x</p:attrName>
                                        </p:attrNameLst>
                                      </p:cBhvr>
                                      <p:tavLst>
                                        <p:tav tm="0">
                                          <p:val>
                                            <p:strVal val="1+#ppt_w/2"/>
                                          </p:val>
                                        </p:tav>
                                        <p:tav tm="100000">
                                          <p:val>
                                            <p:strVal val="#ppt_x"/>
                                          </p:val>
                                        </p:tav>
                                      </p:tavLst>
                                    </p:anim>
                                    <p:anim calcmode="lin" valueType="num">
                                      <p:cBhvr additive="base">
                                        <p:cTn id="20"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2" fill="hold" nodeType="clickEffect">
                                  <p:stCondLst>
                                    <p:cond delay="0"/>
                                  </p:stCondLst>
                                  <p:childTnLst>
                                    <p:anim calcmode="lin" valueType="num">
                                      <p:cBhvr additive="base">
                                        <p:cTn id="24" dur="1000"/>
                                        <p:tgtEl>
                                          <p:spTgt spid="9"/>
                                        </p:tgtEl>
                                        <p:attrNameLst>
                                          <p:attrName>ppt_x</p:attrName>
                                        </p:attrNameLst>
                                      </p:cBhvr>
                                      <p:tavLst>
                                        <p:tav tm="0">
                                          <p:val>
                                            <p:strVal val="ppt_x"/>
                                          </p:val>
                                        </p:tav>
                                        <p:tav tm="100000">
                                          <p:val>
                                            <p:strVal val="1+ppt_w/2"/>
                                          </p:val>
                                        </p:tav>
                                      </p:tavLst>
                                    </p:anim>
                                    <p:anim calcmode="lin" valueType="num">
                                      <p:cBhvr additive="base">
                                        <p:cTn id="25" dur="1000"/>
                                        <p:tgtEl>
                                          <p:spTgt spid="9"/>
                                        </p:tgtEl>
                                        <p:attrNameLst>
                                          <p:attrName>ppt_y</p:attrName>
                                        </p:attrNameLst>
                                      </p:cBhvr>
                                      <p:tavLst>
                                        <p:tav tm="0">
                                          <p:val>
                                            <p:strVal val="ppt_y"/>
                                          </p:val>
                                        </p:tav>
                                        <p:tav tm="100000">
                                          <p:val>
                                            <p:strVal val="ppt_y"/>
                                          </p:val>
                                        </p:tav>
                                      </p:tavLst>
                                    </p:anim>
                                    <p:set>
                                      <p:cBhvr>
                                        <p:cTn id="26" dur="1" fill="hold">
                                          <p:stCondLst>
                                            <p:cond delay="999"/>
                                          </p:stCondLst>
                                        </p:cTn>
                                        <p:tgtEl>
                                          <p:spTgt spid="9"/>
                                        </p:tgtEl>
                                        <p:attrNameLst>
                                          <p:attrName>style.visibility</p:attrName>
                                        </p:attrNameLst>
                                      </p:cBhvr>
                                      <p:to>
                                        <p:strVal val="hidden"/>
                                      </p:to>
                                    </p:set>
                                  </p:childTnLst>
                                </p:cTn>
                              </p:par>
                              <p:par>
                                <p:cTn id="27" presetID="2" presetClass="exit" presetSubtype="2" fill="hold" nodeType="withEffect">
                                  <p:stCondLst>
                                    <p:cond delay="0"/>
                                  </p:stCondLst>
                                  <p:childTnLst>
                                    <p:anim calcmode="lin" valueType="num">
                                      <p:cBhvr additive="base">
                                        <p:cTn id="28" dur="1000"/>
                                        <p:tgtEl>
                                          <p:spTgt spid="10"/>
                                        </p:tgtEl>
                                        <p:attrNameLst>
                                          <p:attrName>ppt_x</p:attrName>
                                        </p:attrNameLst>
                                      </p:cBhvr>
                                      <p:tavLst>
                                        <p:tav tm="0">
                                          <p:val>
                                            <p:strVal val="ppt_x"/>
                                          </p:val>
                                        </p:tav>
                                        <p:tav tm="100000">
                                          <p:val>
                                            <p:strVal val="1+ppt_w/2"/>
                                          </p:val>
                                        </p:tav>
                                      </p:tavLst>
                                    </p:anim>
                                    <p:anim calcmode="lin" valueType="num">
                                      <p:cBhvr additive="base">
                                        <p:cTn id="29" dur="1000"/>
                                        <p:tgtEl>
                                          <p:spTgt spid="10"/>
                                        </p:tgtEl>
                                        <p:attrNameLst>
                                          <p:attrName>ppt_y</p:attrName>
                                        </p:attrNameLst>
                                      </p:cBhvr>
                                      <p:tavLst>
                                        <p:tav tm="0">
                                          <p:val>
                                            <p:strVal val="ppt_y"/>
                                          </p:val>
                                        </p:tav>
                                        <p:tav tm="100000">
                                          <p:val>
                                            <p:strVal val="ppt_y"/>
                                          </p:val>
                                        </p:tav>
                                      </p:tavLst>
                                    </p:anim>
                                    <p:set>
                                      <p:cBhvr>
                                        <p:cTn id="30" dur="1" fill="hold">
                                          <p:stCondLst>
                                            <p:cond delay="999"/>
                                          </p:stCondLst>
                                        </p:cTn>
                                        <p:tgtEl>
                                          <p:spTgt spid="10"/>
                                        </p:tgtEl>
                                        <p:attrNameLst>
                                          <p:attrName>style.visibility</p:attrName>
                                        </p:attrNameLst>
                                      </p:cBhvr>
                                      <p:to>
                                        <p:strVal val="hidden"/>
                                      </p:to>
                                    </p:set>
                                  </p:childTnLst>
                                </p:cTn>
                              </p:par>
                              <p:par>
                                <p:cTn id="31" presetID="2" presetClass="exit" presetSubtype="2" fill="hold" nodeType="withEffect">
                                  <p:stCondLst>
                                    <p:cond delay="0"/>
                                  </p:stCondLst>
                                  <p:childTnLst>
                                    <p:anim calcmode="lin" valueType="num">
                                      <p:cBhvr additive="base">
                                        <p:cTn id="32" dur="1000"/>
                                        <p:tgtEl>
                                          <p:spTgt spid="12"/>
                                        </p:tgtEl>
                                        <p:attrNameLst>
                                          <p:attrName>ppt_x</p:attrName>
                                        </p:attrNameLst>
                                      </p:cBhvr>
                                      <p:tavLst>
                                        <p:tav tm="0">
                                          <p:val>
                                            <p:strVal val="ppt_x"/>
                                          </p:val>
                                        </p:tav>
                                        <p:tav tm="100000">
                                          <p:val>
                                            <p:strVal val="1+ppt_w/2"/>
                                          </p:val>
                                        </p:tav>
                                      </p:tavLst>
                                    </p:anim>
                                    <p:anim calcmode="lin" valueType="num">
                                      <p:cBhvr additive="base">
                                        <p:cTn id="33" dur="1000"/>
                                        <p:tgtEl>
                                          <p:spTgt spid="12"/>
                                        </p:tgtEl>
                                        <p:attrNameLst>
                                          <p:attrName>ppt_y</p:attrName>
                                        </p:attrNameLst>
                                      </p:cBhvr>
                                      <p:tavLst>
                                        <p:tav tm="0">
                                          <p:val>
                                            <p:strVal val="ppt_y"/>
                                          </p:val>
                                        </p:tav>
                                        <p:tav tm="100000">
                                          <p:val>
                                            <p:strVal val="ppt_y"/>
                                          </p:val>
                                        </p:tav>
                                      </p:tavLst>
                                    </p:anim>
                                    <p:set>
                                      <p:cBhvr>
                                        <p:cTn id="34" dur="1" fill="hold">
                                          <p:stCondLst>
                                            <p:cond delay="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pic>
        <p:nvPicPr>
          <p:cNvPr id="1057" name="Picture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23" y="6083382"/>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2" name="Group 1051"/>
          <p:cNvGrpSpPr/>
          <p:nvPr/>
        </p:nvGrpSpPr>
        <p:grpSpPr>
          <a:xfrm>
            <a:off x="-201752" y="264487"/>
            <a:ext cx="10551390" cy="494140"/>
            <a:chOff x="-201752" y="264487"/>
            <a:chExt cx="10551390" cy="494140"/>
          </a:xfrm>
        </p:grpSpPr>
        <p:sp>
          <p:nvSpPr>
            <p:cNvPr id="6" name="TextBox 5"/>
            <p:cNvSpPr txBox="1"/>
            <p:nvPr/>
          </p:nvSpPr>
          <p:spPr>
            <a:xfrm>
              <a:off x="471613" y="266184"/>
              <a:ext cx="987802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KHÁI QUÁT VỀ KHÁCH SẠN SANOUVA ĐÀ NẴNG HOTEL</a:t>
              </a:r>
            </a:p>
          </p:txBody>
        </p:sp>
        <p:sp>
          <p:nvSpPr>
            <p:cNvPr id="150" name="Right Triangle 14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a</a:t>
              </a:r>
            </a:p>
          </p:txBody>
        </p:sp>
      </p:grpSp>
      <p:grpSp>
        <p:nvGrpSpPr>
          <p:cNvPr id="244" name="Group 243"/>
          <p:cNvGrpSpPr/>
          <p:nvPr/>
        </p:nvGrpSpPr>
        <p:grpSpPr>
          <a:xfrm>
            <a:off x="13614077" y="264487"/>
            <a:ext cx="5484297" cy="494140"/>
            <a:chOff x="-201752" y="264487"/>
            <a:chExt cx="5484297" cy="494140"/>
          </a:xfrm>
        </p:grpSpPr>
        <p:sp>
          <p:nvSpPr>
            <p:cNvPr id="245" name="TextBox 244"/>
            <p:cNvSpPr txBox="1"/>
            <p:nvPr/>
          </p:nvSpPr>
          <p:spPr>
            <a:xfrm>
              <a:off x="471613" y="266184"/>
              <a:ext cx="4810932"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SỰ CẦN THIẾT VÀ Ý NGHĨA</a:t>
              </a:r>
            </a:p>
          </p:txBody>
        </p:sp>
        <p:sp>
          <p:nvSpPr>
            <p:cNvPr id="246" name="Right Triangle 245"/>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b</a:t>
              </a:r>
            </a:p>
          </p:txBody>
        </p:sp>
      </p:grpSp>
      <p:grpSp>
        <p:nvGrpSpPr>
          <p:cNvPr id="389" name="Group 388"/>
          <p:cNvGrpSpPr/>
          <p:nvPr/>
        </p:nvGrpSpPr>
        <p:grpSpPr>
          <a:xfrm>
            <a:off x="687048" y="8245989"/>
            <a:ext cx="11100217" cy="4290320"/>
            <a:chOff x="687048" y="1012780"/>
            <a:chExt cx="11100217" cy="4290320"/>
          </a:xfrm>
        </p:grpSpPr>
        <p:sp>
          <p:nvSpPr>
            <p:cNvPr id="390" name="Flowchart: Alternate Process 389"/>
            <p:cNvSpPr/>
            <p:nvPr/>
          </p:nvSpPr>
          <p:spPr>
            <a:xfrm rot="5400000">
              <a:off x="249835"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lowchart: Alternate Process 390"/>
            <p:cNvSpPr/>
            <p:nvPr/>
          </p:nvSpPr>
          <p:spPr>
            <a:xfrm rot="5400000">
              <a:off x="1621019"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lowchart: Alternate Process 391"/>
            <p:cNvSpPr/>
            <p:nvPr/>
          </p:nvSpPr>
          <p:spPr>
            <a:xfrm rot="5400000">
              <a:off x="43633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lowchart: Alternate Process 392"/>
            <p:cNvSpPr/>
            <p:nvPr/>
          </p:nvSpPr>
          <p:spPr>
            <a:xfrm rot="5400000">
              <a:off x="58238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lowchart: Alternate Process 393"/>
            <p:cNvSpPr/>
            <p:nvPr/>
          </p:nvSpPr>
          <p:spPr>
            <a:xfrm rot="5400000">
              <a:off x="72970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Flowchart: Alternate Process 394"/>
            <p:cNvSpPr/>
            <p:nvPr/>
          </p:nvSpPr>
          <p:spPr>
            <a:xfrm rot="5400000">
              <a:off x="87702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Flowchart: Alternate Process 395"/>
            <p:cNvSpPr/>
            <p:nvPr/>
          </p:nvSpPr>
          <p:spPr>
            <a:xfrm rot="5400000">
              <a:off x="10223500"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lowchart: Alternate Process 396"/>
            <p:cNvSpPr/>
            <p:nvPr/>
          </p:nvSpPr>
          <p:spPr>
            <a:xfrm rot="5400000">
              <a:off x="2992203"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8" name="Group 397"/>
            <p:cNvGrpSpPr/>
            <p:nvPr/>
          </p:nvGrpSpPr>
          <p:grpSpPr>
            <a:xfrm>
              <a:off x="5430187" y="1012780"/>
              <a:ext cx="1371600" cy="1371600"/>
              <a:chOff x="5410200" y="1312429"/>
              <a:chExt cx="1371600" cy="1371600"/>
            </a:xfrm>
            <a:gradFill>
              <a:gsLst>
                <a:gs pos="0">
                  <a:srgbClr val="44ADAD"/>
                </a:gs>
                <a:gs pos="100000">
                  <a:srgbClr val="00B0F0"/>
                </a:gs>
              </a:gsLst>
              <a:lin ang="5400000" scaled="1"/>
            </a:gradFill>
          </p:grpSpPr>
          <p:sp>
            <p:nvSpPr>
              <p:cNvPr id="418" name="Oval 417"/>
              <p:cNvSpPr/>
              <p:nvPr/>
            </p:nvSpPr>
            <p:spPr>
              <a:xfrm>
                <a:off x="5410200" y="1312429"/>
                <a:ext cx="1371600" cy="137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TextBox 418"/>
              <p:cNvSpPr txBox="1"/>
              <p:nvPr/>
            </p:nvSpPr>
            <p:spPr>
              <a:xfrm>
                <a:off x="5549900" y="1813563"/>
                <a:ext cx="1092200" cy="369332"/>
              </a:xfrm>
              <a:prstGeom prst="rect">
                <a:avLst/>
              </a:prstGeom>
              <a:grpFill/>
            </p:spPr>
            <p:txBody>
              <a:bodyPr wrap="squar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Giám đốc</a:t>
                </a:r>
              </a:p>
            </p:txBody>
          </p:sp>
        </p:grpSp>
        <p:sp>
          <p:nvSpPr>
            <p:cNvPr id="399" name="TextBox 398"/>
            <p:cNvSpPr txBox="1"/>
            <p:nvPr/>
          </p:nvSpPr>
          <p:spPr>
            <a:xfrm>
              <a:off x="687048" y="3569259"/>
              <a:ext cx="1092200"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lễ tân</a:t>
              </a:r>
            </a:p>
          </p:txBody>
        </p:sp>
        <p:sp>
          <p:nvSpPr>
            <p:cNvPr id="400" name="TextBox 399"/>
            <p:cNvSpPr txBox="1"/>
            <p:nvPr/>
          </p:nvSpPr>
          <p:spPr>
            <a:xfrm>
              <a:off x="2120275" y="3569259"/>
              <a:ext cx="1003925" cy="1200329"/>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a:t>
              </a:r>
            </a:p>
            <a:p>
              <a:pPr algn="ctr"/>
              <a:r>
                <a:rPr lang="en-US">
                  <a:solidFill>
                    <a:schemeClr val="bg1"/>
                  </a:solidFill>
                  <a:latin typeface="#9Slide02 Noi dung rat dai" panose="02000000000000000000" pitchFamily="2" charset="0"/>
                  <a:ea typeface="#9Slide02 Noi dung rat dai" panose="02000000000000000000" pitchFamily="2" charset="0"/>
                </a:rPr>
                <a:t>hành chính tổng hợp </a:t>
              </a:r>
            </a:p>
          </p:txBody>
        </p:sp>
        <p:sp>
          <p:nvSpPr>
            <p:cNvPr id="401" name="TextBox 400"/>
            <p:cNvSpPr txBox="1"/>
            <p:nvPr/>
          </p:nvSpPr>
          <p:spPr>
            <a:xfrm>
              <a:off x="3428167" y="3569259"/>
              <a:ext cx="1092200" cy="923330"/>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buồng</a:t>
              </a:r>
            </a:p>
            <a:p>
              <a:pPr algn="ctr"/>
              <a:r>
                <a:rPr lang="en-US">
                  <a:solidFill>
                    <a:schemeClr val="bg1"/>
                  </a:solidFill>
                  <a:latin typeface="#9Slide02 Noi dung rat dai" panose="02000000000000000000" pitchFamily="2" charset="0"/>
                  <a:ea typeface="#9Slide02 Noi dung rat dai" panose="02000000000000000000" pitchFamily="2" charset="0"/>
                </a:rPr>
                <a:t>giặt là</a:t>
              </a:r>
            </a:p>
          </p:txBody>
        </p:sp>
        <p:sp>
          <p:nvSpPr>
            <p:cNvPr id="402" name="TextBox 401"/>
            <p:cNvSpPr txBox="1"/>
            <p:nvPr/>
          </p:nvSpPr>
          <p:spPr>
            <a:xfrm>
              <a:off x="4813300" y="3569259"/>
              <a:ext cx="1092200"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nhà hàng</a:t>
              </a:r>
            </a:p>
          </p:txBody>
        </p:sp>
        <p:sp>
          <p:nvSpPr>
            <p:cNvPr id="403" name="TextBox 402"/>
            <p:cNvSpPr txBox="1"/>
            <p:nvPr/>
          </p:nvSpPr>
          <p:spPr>
            <a:xfrm>
              <a:off x="6344795" y="3569259"/>
              <a:ext cx="1009962"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bếp</a:t>
              </a:r>
            </a:p>
          </p:txBody>
        </p:sp>
        <p:sp>
          <p:nvSpPr>
            <p:cNvPr id="404" name="TextBox 403"/>
            <p:cNvSpPr txBox="1"/>
            <p:nvPr/>
          </p:nvSpPr>
          <p:spPr>
            <a:xfrm>
              <a:off x="7795927" y="3569259"/>
              <a:ext cx="1043273"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kho</a:t>
              </a:r>
            </a:p>
          </p:txBody>
        </p:sp>
        <p:sp>
          <p:nvSpPr>
            <p:cNvPr id="405" name="TextBox 404"/>
            <p:cNvSpPr txBox="1"/>
            <p:nvPr/>
          </p:nvSpPr>
          <p:spPr>
            <a:xfrm>
              <a:off x="9260174" y="3569259"/>
              <a:ext cx="1052226"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an ninh</a:t>
              </a:r>
            </a:p>
          </p:txBody>
        </p:sp>
        <p:sp>
          <p:nvSpPr>
            <p:cNvPr id="406" name="TextBox 405"/>
            <p:cNvSpPr txBox="1"/>
            <p:nvPr/>
          </p:nvSpPr>
          <p:spPr>
            <a:xfrm>
              <a:off x="10695065" y="3569259"/>
              <a:ext cx="1092200" cy="923330"/>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sửa chữa kỹ thuật</a:t>
              </a:r>
            </a:p>
          </p:txBody>
        </p:sp>
        <p:grpSp>
          <p:nvGrpSpPr>
            <p:cNvPr id="407" name="Group 406"/>
            <p:cNvGrpSpPr/>
            <p:nvPr/>
          </p:nvGrpSpPr>
          <p:grpSpPr>
            <a:xfrm>
              <a:off x="1258548" y="2384380"/>
              <a:ext cx="9982617" cy="861320"/>
              <a:chOff x="1258548" y="2384380"/>
              <a:chExt cx="9982617" cy="861320"/>
            </a:xfrm>
          </p:grpSpPr>
          <p:cxnSp>
            <p:nvCxnSpPr>
              <p:cNvPr id="409" name="Straight Connector 408"/>
              <p:cNvCxnSpPr>
                <a:stCxn id="418" idx="4"/>
              </p:cNvCxnSpPr>
              <p:nvPr/>
            </p:nvCxnSpPr>
            <p:spPr>
              <a:xfrm>
                <a:off x="6115987" y="2384380"/>
                <a:ext cx="0" cy="534216"/>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p:cNvCxnSpPr/>
              <p:nvPr/>
            </p:nvCxnSpPr>
            <p:spPr>
              <a:xfrm>
                <a:off x="1258548" y="2918596"/>
                <a:ext cx="9982617" cy="0"/>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p:cNvCxnSpPr>
                <a:stCxn id="390" idx="1"/>
              </p:cNvCxnSpPr>
              <p:nvPr/>
            </p:nvCxnSpPr>
            <p:spPr>
              <a:xfrm flipV="1">
                <a:off x="1278535"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p:cNvCxnSpPr/>
              <p:nvPr/>
            </p:nvCxnSpPr>
            <p:spPr>
              <a:xfrm flipV="1">
                <a:off x="2622237"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p:cNvCxnSpPr/>
              <p:nvPr/>
            </p:nvCxnSpPr>
            <p:spPr>
              <a:xfrm flipV="1">
                <a:off x="3973225"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p:cNvCxnSpPr/>
              <p:nvPr/>
            </p:nvCxnSpPr>
            <p:spPr>
              <a:xfrm flipV="1">
                <a:off x="53594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p:cNvCxnSpPr/>
              <p:nvPr/>
            </p:nvCxnSpPr>
            <p:spPr>
              <a:xfrm flipV="1">
                <a:off x="67818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p:cNvCxnSpPr/>
              <p:nvPr/>
            </p:nvCxnSpPr>
            <p:spPr>
              <a:xfrm flipV="1">
                <a:off x="83058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p:cNvCxnSpPr/>
              <p:nvPr/>
            </p:nvCxnSpPr>
            <p:spPr>
              <a:xfrm flipV="1">
                <a:off x="97536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grpSp>
        <p:cxnSp>
          <p:nvCxnSpPr>
            <p:cNvPr id="408" name="Straight Connector 407"/>
            <p:cNvCxnSpPr/>
            <p:nvPr/>
          </p:nvCxnSpPr>
          <p:spPr>
            <a:xfrm flipV="1">
              <a:off x="11241165" y="2918597"/>
              <a:ext cx="0" cy="327103"/>
            </a:xfrm>
            <a:prstGeom prst="line">
              <a:avLst/>
            </a:prstGeom>
          </p:spPr>
          <p:style>
            <a:lnRef idx="1">
              <a:schemeClr val="accent1"/>
            </a:lnRef>
            <a:fillRef idx="0">
              <a:schemeClr val="accent1"/>
            </a:fillRef>
            <a:effectRef idx="0">
              <a:schemeClr val="accent1"/>
            </a:effectRef>
            <a:fontRef idx="minor">
              <a:schemeClr val="tx1"/>
            </a:fontRef>
          </p:style>
        </p:cxnSp>
      </p:grpSp>
      <p:sp>
        <p:nvSpPr>
          <p:cNvPr id="420" name="TextBox 419"/>
          <p:cNvSpPr txBox="1"/>
          <p:nvPr/>
        </p:nvSpPr>
        <p:spPr>
          <a:xfrm>
            <a:off x="471613" y="7499393"/>
            <a:ext cx="931857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SƠ ĐỒ BỘ MÁY TỔ CHỨC QUẢN LÝ CỦA KHÁCH SẠN</a:t>
            </a:r>
          </a:p>
        </p:txBody>
      </p:sp>
      <p:sp>
        <p:nvSpPr>
          <p:cNvPr id="421" name="Right Triangle 420"/>
          <p:cNvSpPr/>
          <p:nvPr/>
        </p:nvSpPr>
        <p:spPr>
          <a:xfrm rot="13513609">
            <a:off x="-201752" y="7497696"/>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77823" y="1141651"/>
            <a:ext cx="11221233" cy="4946494"/>
            <a:chOff x="277823" y="1141651"/>
            <a:chExt cx="11221233" cy="4946494"/>
          </a:xfrm>
        </p:grpSpPr>
        <p:sp>
          <p:nvSpPr>
            <p:cNvPr id="21" name="Rectangle 14"/>
            <p:cNvSpPr>
              <a:spLocks noChangeArrowheads="1"/>
            </p:cNvSpPr>
            <p:nvPr/>
          </p:nvSpPr>
          <p:spPr bwMode="auto">
            <a:xfrm>
              <a:off x="7113432" y="2439134"/>
              <a:ext cx="4027260" cy="1114425"/>
            </a:xfrm>
            <a:prstGeom prst="rect">
              <a:avLst/>
            </a:prstGeom>
            <a:blipFill dpi="0" rotWithShape="1">
              <a:blip r:embed="rId3">
                <a:extLst>
                  <a:ext uri="{28A0092B-C50C-407E-A947-70E740481C1C}">
                    <a14:useLocalDpi xmlns:a14="http://schemas.microsoft.com/office/drawing/2010/main" val="0"/>
                  </a:ext>
                </a:extLst>
              </a:blip>
              <a:srcRect/>
              <a:stretch>
                <a:fillRect t="-101778" b="-101778"/>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2" name="Rectangle 15"/>
            <p:cNvSpPr>
              <a:spLocks noChangeArrowheads="1"/>
            </p:cNvSpPr>
            <p:nvPr/>
          </p:nvSpPr>
          <p:spPr bwMode="auto">
            <a:xfrm>
              <a:off x="7113432" y="2439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6641060" y="2027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p:nvSpPr>
          <p:spPr bwMode="auto">
            <a:xfrm>
              <a:off x="1116721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p:nvSpPr>
          <p:spPr bwMode="auto">
            <a:xfrm>
              <a:off x="1114069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04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0970" y="2610584"/>
              <a:ext cx="176080" cy="80963"/>
            </a:xfrm>
            <a:prstGeom prst="rect">
              <a:avLst/>
            </a:prstGeom>
            <a:solidFill>
              <a:schemeClr val="accent5">
                <a:lumMod val="75000"/>
              </a:schemeClr>
            </a:solidFill>
            <a:ln>
              <a:noFill/>
            </a:ln>
            <a:extLst/>
          </p:spPr>
        </p:pic>
        <p:pic>
          <p:nvPicPr>
            <p:cNvPr id="1045"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8918" y="2610584"/>
              <a:ext cx="4368133" cy="4763"/>
            </a:xfrm>
            <a:prstGeom prst="rect">
              <a:avLst/>
            </a:prstGeom>
            <a:solidFill>
              <a:schemeClr val="accent5"/>
            </a:solidFill>
            <a:ln>
              <a:noFill/>
            </a:ln>
            <a:extLst/>
          </p:spPr>
        </p:pic>
        <p:pic>
          <p:nvPicPr>
            <p:cNvPr id="1047"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8918" y="3550384"/>
              <a:ext cx="403854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Rectangle 24"/>
            <p:cNvSpPr>
              <a:spLocks noChangeArrowheads="1"/>
            </p:cNvSpPr>
            <p:nvPr/>
          </p:nvSpPr>
          <p:spPr bwMode="auto">
            <a:xfrm>
              <a:off x="616438" y="4972132"/>
              <a:ext cx="4025004" cy="1114425"/>
            </a:xfrm>
            <a:prstGeom prst="rect">
              <a:avLst/>
            </a:prstGeom>
            <a:blipFill dpi="0" rotWithShape="1">
              <a:blip r:embed="rId7">
                <a:extLst>
                  <a:ext uri="{28A0092B-C50C-407E-A947-70E740481C1C}">
                    <a14:useLocalDpi xmlns:a14="http://schemas.microsoft.com/office/drawing/2010/main" val="0"/>
                  </a:ext>
                </a:extLst>
              </a:blip>
              <a:srcRect/>
              <a:stretch>
                <a:fillRect t="-77052" b="-48846"/>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616438" y="4972132"/>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auto">
            <a:xfrm>
              <a:off x="277823" y="4560971"/>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9" name="Freeform 27"/>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close/>
                </a:path>
              </a:pathLst>
            </a:custGeom>
            <a:solidFill>
              <a:srgbClr val="249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54" name="Picture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823" y="5141995"/>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23" y="5141995"/>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823" y="5141995"/>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923" y="6083382"/>
              <a:ext cx="40340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5"/>
            <p:cNvSpPr>
              <a:spLocks noChangeArrowheads="1"/>
            </p:cNvSpPr>
            <p:nvPr/>
          </p:nvSpPr>
          <p:spPr bwMode="auto">
            <a:xfrm>
              <a:off x="616438" y="3328134"/>
              <a:ext cx="4025004" cy="1114425"/>
            </a:xfrm>
            <a:prstGeom prst="rect">
              <a:avLst/>
            </a:prstGeom>
            <a:blipFill dpi="0" rotWithShape="1">
              <a:blip r:embed="rId12">
                <a:extLst>
                  <a:ext uri="{28A0092B-C50C-407E-A947-70E740481C1C}">
                    <a14:useLocalDpi xmlns:a14="http://schemas.microsoft.com/office/drawing/2010/main" val="0"/>
                  </a:ext>
                </a:extLst>
              </a:blip>
              <a:srcRect/>
              <a:stretch>
                <a:fillRect t="-70485" b="-70485"/>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024" name="Rectangle 36"/>
            <p:cNvSpPr>
              <a:spLocks noChangeArrowheads="1"/>
            </p:cNvSpPr>
            <p:nvPr/>
          </p:nvSpPr>
          <p:spPr bwMode="auto">
            <a:xfrm>
              <a:off x="616438" y="3328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5" name="Freeform 37"/>
            <p:cNvSpPr>
              <a:spLocks/>
            </p:cNvSpPr>
            <p:nvPr/>
          </p:nvSpPr>
          <p:spPr bwMode="auto">
            <a:xfrm>
              <a:off x="277823" y="2916973"/>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6" name="Freeform 38"/>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7" name="Freeform 39"/>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065" name="Picture 4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823" y="3497997"/>
              <a:ext cx="4368134" cy="4763"/>
            </a:xfrm>
            <a:prstGeom prst="rect">
              <a:avLst/>
            </a:prstGeom>
            <a:solidFill>
              <a:schemeClr val="accent1">
                <a:lumMod val="50000"/>
              </a:schemeClr>
            </a:solidFill>
            <a:ln>
              <a:noFill/>
            </a:ln>
            <a:extLst/>
          </p:spPr>
        </p:pic>
        <p:pic>
          <p:nvPicPr>
            <p:cNvPr id="1066" name="Picture 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823" y="3497997"/>
              <a:ext cx="176080" cy="84138"/>
            </a:xfrm>
            <a:prstGeom prst="rect">
              <a:avLst/>
            </a:prstGeom>
            <a:solidFill>
              <a:schemeClr val="accent1">
                <a:lumMod val="50000"/>
              </a:schemeClr>
            </a:solidFill>
            <a:ln>
              <a:noFill/>
            </a:ln>
            <a:extLst/>
          </p:spPr>
        </p:pic>
        <p:pic>
          <p:nvPicPr>
            <p:cNvPr id="1068" name="Picture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923" y="4439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5"/>
            <p:cNvSpPr>
              <a:spLocks noChangeArrowheads="1"/>
            </p:cNvSpPr>
            <p:nvPr/>
          </p:nvSpPr>
          <p:spPr bwMode="auto">
            <a:xfrm>
              <a:off x="691473" y="1597291"/>
              <a:ext cx="4025004" cy="1114425"/>
            </a:xfrm>
            <a:prstGeom prst="rect">
              <a:avLst/>
            </a:prstGeom>
            <a:blipFill dpi="0" rotWithShape="1">
              <a:blip r:embed="rId16">
                <a:extLst>
                  <a:ext uri="{28A0092B-C50C-407E-A947-70E740481C1C}">
                    <a14:useLocalDpi xmlns:a14="http://schemas.microsoft.com/office/drawing/2010/main" val="0"/>
                  </a:ext>
                </a:extLst>
              </a:blip>
              <a:srcRect/>
              <a:stretch>
                <a:fillRect l="349" t="-36199" r="-349" b="-133777"/>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029" name="Rectangle 46"/>
            <p:cNvSpPr>
              <a:spLocks noChangeArrowheads="1"/>
            </p:cNvSpPr>
            <p:nvPr/>
          </p:nvSpPr>
          <p:spPr bwMode="auto">
            <a:xfrm>
              <a:off x="616438" y="1550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0" name="Freeform 47"/>
            <p:cNvSpPr>
              <a:spLocks/>
            </p:cNvSpPr>
            <p:nvPr/>
          </p:nvSpPr>
          <p:spPr bwMode="auto">
            <a:xfrm>
              <a:off x="277823" y="1141651"/>
              <a:ext cx="4860254" cy="581521"/>
            </a:xfrm>
            <a:custGeom>
              <a:avLst/>
              <a:gdLst>
                <a:gd name="T0" fmla="*/ 2332 w 2535"/>
                <a:gd name="T1" fmla="*/ 0 h 404"/>
                <a:gd name="T2" fmla="*/ 0 w 2535"/>
                <a:gd name="T3" fmla="*/ 0 h 404"/>
                <a:gd name="T4" fmla="*/ 0 w 2535"/>
                <a:gd name="T5" fmla="*/ 404 h 404"/>
                <a:gd name="T6" fmla="*/ 2332 w 2535"/>
                <a:gd name="T7" fmla="*/ 404 h 404"/>
                <a:gd name="T8" fmla="*/ 2535 w 2535"/>
                <a:gd name="T9" fmla="*/ 202 h 404"/>
                <a:gd name="T10" fmla="*/ 2332 w 2535"/>
                <a:gd name="T11" fmla="*/ 0 h 404"/>
              </a:gdLst>
              <a:ahLst/>
              <a:cxnLst>
                <a:cxn ang="0">
                  <a:pos x="T0" y="T1"/>
                </a:cxn>
                <a:cxn ang="0">
                  <a:pos x="T2" y="T3"/>
                </a:cxn>
                <a:cxn ang="0">
                  <a:pos x="T4" y="T5"/>
                </a:cxn>
                <a:cxn ang="0">
                  <a:pos x="T6" y="T7"/>
                </a:cxn>
                <a:cxn ang="0">
                  <a:pos x="T8" y="T9"/>
                </a:cxn>
                <a:cxn ang="0">
                  <a:pos x="T10" y="T11"/>
                </a:cxn>
              </a:cxnLst>
              <a:rect l="0" t="0" r="r" b="b"/>
              <a:pathLst>
                <a:path w="2535" h="404">
                  <a:moveTo>
                    <a:pt x="2332" y="0"/>
                  </a:moveTo>
                  <a:cubicBezTo>
                    <a:pt x="0" y="0"/>
                    <a:pt x="0" y="0"/>
                    <a:pt x="0" y="0"/>
                  </a:cubicBezTo>
                  <a:cubicBezTo>
                    <a:pt x="0" y="404"/>
                    <a:pt x="0" y="404"/>
                    <a:pt x="0" y="404"/>
                  </a:cubicBezTo>
                  <a:cubicBezTo>
                    <a:pt x="2332" y="404"/>
                    <a:pt x="2332" y="404"/>
                    <a:pt x="2332" y="404"/>
                  </a:cubicBezTo>
                  <a:cubicBezTo>
                    <a:pt x="2444" y="404"/>
                    <a:pt x="2535" y="314"/>
                    <a:pt x="2535" y="202"/>
                  </a:cubicBezTo>
                  <a:cubicBezTo>
                    <a:pt x="2535" y="90"/>
                    <a:pt x="2444" y="0"/>
                    <a:pt x="2332" y="0"/>
                  </a:cubicBezTo>
                </a:path>
              </a:pathLst>
            </a:cu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031" name="Freeform 48"/>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rgbClr val="314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2" name="Freeform 49"/>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75" name="Picture 5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7823" y="1719997"/>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6" name="Picture 5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823" y="1719997"/>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7" name="Picture 5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823" y="1719997"/>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8" name="Picture 5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1923" y="2661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9" name="Picture 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115120" y="5328384"/>
              <a:ext cx="403629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56"/>
            <p:cNvSpPr>
              <a:spLocks noChangeArrowheads="1"/>
            </p:cNvSpPr>
            <p:nvPr/>
          </p:nvSpPr>
          <p:spPr bwMode="auto">
            <a:xfrm>
              <a:off x="7135437" y="4217134"/>
              <a:ext cx="4027260" cy="1114425"/>
            </a:xfrm>
            <a:prstGeom prst="rect">
              <a:avLst/>
            </a:prstGeom>
            <a:blipFill dpi="0" rotWithShape="1">
              <a:blip r:embed="rId22">
                <a:extLst>
                  <a:ext uri="{28A0092B-C50C-407E-A947-70E740481C1C}">
                    <a14:useLocalDpi xmlns:a14="http://schemas.microsoft.com/office/drawing/2010/main" val="0"/>
                  </a:ext>
                </a:extLst>
              </a:blip>
              <a:srcRect/>
              <a:stretch>
                <a:fillRect t="-51582" b="-51582"/>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034" name="Rectangle 57"/>
            <p:cNvSpPr>
              <a:spLocks noChangeArrowheads="1"/>
            </p:cNvSpPr>
            <p:nvPr/>
          </p:nvSpPr>
          <p:spPr bwMode="auto">
            <a:xfrm>
              <a:off x="7135437" y="4217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5" name="Freeform 58"/>
            <p:cNvSpPr>
              <a:spLocks/>
            </p:cNvSpPr>
            <p:nvPr/>
          </p:nvSpPr>
          <p:spPr bwMode="auto">
            <a:xfrm>
              <a:off x="6641060" y="3805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36" name="Freeform 59"/>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37" name="Freeform 60"/>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5677536" y="1298657"/>
              <a:ext cx="395288" cy="3756025"/>
              <a:chOff x="5677536" y="1298657"/>
              <a:chExt cx="395288" cy="3756025"/>
            </a:xfrm>
          </p:grpSpPr>
          <p:sp>
            <p:nvSpPr>
              <p:cNvPr id="12" name="Rectangle 5"/>
              <p:cNvSpPr>
                <a:spLocks noChangeArrowheads="1"/>
              </p:cNvSpPr>
              <p:nvPr/>
            </p:nvSpPr>
            <p:spPr bwMode="auto">
              <a:xfrm>
                <a:off x="5836286" y="1417720"/>
                <a:ext cx="53975" cy="352583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Oval 6"/>
              <p:cNvSpPr>
                <a:spLocks noChangeArrowheads="1"/>
              </p:cNvSpPr>
              <p:nvPr/>
            </p:nvSpPr>
            <p:spPr bwMode="auto">
              <a:xfrm>
                <a:off x="5677536" y="1298657"/>
                <a:ext cx="371475" cy="234950"/>
              </a:xfrm>
              <a:prstGeom prst="ellipse">
                <a:avLst/>
              </a:pr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p:nvSpPr>
            <p:spPr bwMode="auto">
              <a:xfrm>
                <a:off x="5745799" y="1343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5677536" y="2189245"/>
                <a:ext cx="371475" cy="234950"/>
              </a:xfrm>
              <a:prstGeom prst="ellipse">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Oval 9"/>
              <p:cNvSpPr>
                <a:spLocks noChangeArrowheads="1"/>
              </p:cNvSpPr>
              <p:nvPr/>
            </p:nvSpPr>
            <p:spPr bwMode="auto">
              <a:xfrm>
                <a:off x="5745799" y="2232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0"/>
              <p:cNvSpPr>
                <a:spLocks noChangeArrowheads="1"/>
              </p:cNvSpPr>
              <p:nvPr/>
            </p:nvSpPr>
            <p:spPr bwMode="auto">
              <a:xfrm>
                <a:off x="5677536" y="3078245"/>
                <a:ext cx="371475" cy="234950"/>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Oval 11"/>
              <p:cNvSpPr>
                <a:spLocks noChangeArrowheads="1"/>
              </p:cNvSpPr>
              <p:nvPr/>
            </p:nvSpPr>
            <p:spPr bwMode="auto">
              <a:xfrm>
                <a:off x="5745799" y="31226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Oval 12"/>
              <p:cNvSpPr>
                <a:spLocks noChangeArrowheads="1"/>
              </p:cNvSpPr>
              <p:nvPr/>
            </p:nvSpPr>
            <p:spPr bwMode="auto">
              <a:xfrm>
                <a:off x="5677536" y="3967245"/>
                <a:ext cx="371475" cy="23495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Oval 13"/>
              <p:cNvSpPr>
                <a:spLocks noChangeArrowheads="1"/>
              </p:cNvSpPr>
              <p:nvPr/>
            </p:nvSpPr>
            <p:spPr bwMode="auto">
              <a:xfrm>
                <a:off x="5745799" y="4010107"/>
                <a:ext cx="234950" cy="149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8" name="Oval 65"/>
              <p:cNvSpPr>
                <a:spLocks noChangeArrowheads="1"/>
              </p:cNvSpPr>
              <p:nvPr/>
            </p:nvSpPr>
            <p:spPr bwMode="auto">
              <a:xfrm>
                <a:off x="5701349" y="4819732"/>
                <a:ext cx="371475" cy="23495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39" name="Oval 66"/>
              <p:cNvSpPr>
                <a:spLocks noChangeArrowheads="1"/>
              </p:cNvSpPr>
              <p:nvPr/>
            </p:nvSpPr>
            <p:spPr bwMode="auto">
              <a:xfrm>
                <a:off x="5768024" y="48625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51" name="TextBox 1050"/>
            <p:cNvSpPr txBox="1"/>
            <p:nvPr/>
          </p:nvSpPr>
          <p:spPr>
            <a:xfrm>
              <a:off x="432284" y="1254300"/>
              <a:ext cx="347242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được thành lập ngày 17/06/2014</a:t>
              </a:r>
            </a:p>
          </p:txBody>
        </p:sp>
        <p:sp>
          <p:nvSpPr>
            <p:cNvPr id="81" name="TextBox 80"/>
            <p:cNvSpPr txBox="1"/>
            <p:nvPr/>
          </p:nvSpPr>
          <p:spPr>
            <a:xfrm>
              <a:off x="432284" y="3052441"/>
              <a:ext cx="4703532"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là sự kết hợp hoàn mỹ giữa cổ điển và hiện đại</a:t>
              </a:r>
            </a:p>
          </p:txBody>
        </p:sp>
        <p:sp>
          <p:nvSpPr>
            <p:cNvPr id="82" name="TextBox 81"/>
            <p:cNvSpPr txBox="1"/>
            <p:nvPr/>
          </p:nvSpPr>
          <p:spPr>
            <a:xfrm>
              <a:off x="432284" y="4686517"/>
              <a:ext cx="425949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gồm 77 phòng ngủ đẳng cấp và 1 biệt thự</a:t>
              </a:r>
            </a:p>
          </p:txBody>
        </p:sp>
        <p:sp>
          <p:nvSpPr>
            <p:cNvPr id="83" name="TextBox 82"/>
            <p:cNvSpPr txBox="1"/>
            <p:nvPr/>
          </p:nvSpPr>
          <p:spPr>
            <a:xfrm>
              <a:off x="6988571" y="2155527"/>
              <a:ext cx="429957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nằm trung tâm sân bay quốc tế, bãi biển...</a:t>
              </a:r>
            </a:p>
          </p:txBody>
        </p:sp>
        <p:sp>
          <p:nvSpPr>
            <p:cNvPr id="85" name="TextBox 84"/>
            <p:cNvSpPr txBox="1"/>
            <p:nvPr/>
          </p:nvSpPr>
          <p:spPr>
            <a:xfrm>
              <a:off x="6988571" y="3924041"/>
              <a:ext cx="450475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có phòng hội thảo, nhà hàng, phòng thể hình</a:t>
              </a:r>
            </a:p>
          </p:txBody>
        </p:sp>
        <p:sp>
          <p:nvSpPr>
            <p:cNvPr id="2" name="Rectangle 1"/>
            <p:cNvSpPr/>
            <p:nvPr/>
          </p:nvSpPr>
          <p:spPr>
            <a:xfrm>
              <a:off x="277823" y="3497997"/>
              <a:ext cx="345388" cy="8175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a:off x="11148196" y="2613654"/>
              <a:ext cx="345388" cy="817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a:off x="11148196" y="4384459"/>
              <a:ext cx="345388" cy="817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07274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269" name="Group 268"/>
          <p:cNvGrpSpPr/>
          <p:nvPr/>
        </p:nvGrpSpPr>
        <p:grpSpPr>
          <a:xfrm>
            <a:off x="687048" y="1012780"/>
            <a:ext cx="11100217" cy="4290320"/>
            <a:chOff x="687048" y="1012780"/>
            <a:chExt cx="11100217" cy="4290320"/>
          </a:xfrm>
        </p:grpSpPr>
        <p:sp>
          <p:nvSpPr>
            <p:cNvPr id="10" name="Flowchart: Alternate Process 9"/>
            <p:cNvSpPr/>
            <p:nvPr/>
          </p:nvSpPr>
          <p:spPr>
            <a:xfrm rot="5400000">
              <a:off x="249835"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Alternate Process 10"/>
            <p:cNvSpPr/>
            <p:nvPr/>
          </p:nvSpPr>
          <p:spPr>
            <a:xfrm rot="5400000">
              <a:off x="1621019"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p:cNvSpPr/>
            <p:nvPr/>
          </p:nvSpPr>
          <p:spPr>
            <a:xfrm rot="5400000">
              <a:off x="43633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Alternate Process 12"/>
            <p:cNvSpPr/>
            <p:nvPr/>
          </p:nvSpPr>
          <p:spPr>
            <a:xfrm rot="5400000">
              <a:off x="58238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Alternate Process 13"/>
            <p:cNvSpPr/>
            <p:nvPr/>
          </p:nvSpPr>
          <p:spPr>
            <a:xfrm rot="5400000">
              <a:off x="72970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Alternate Process 14"/>
            <p:cNvSpPr/>
            <p:nvPr/>
          </p:nvSpPr>
          <p:spPr>
            <a:xfrm rot="5400000">
              <a:off x="8770287"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Alternate Process 15"/>
            <p:cNvSpPr/>
            <p:nvPr/>
          </p:nvSpPr>
          <p:spPr>
            <a:xfrm rot="5400000">
              <a:off x="10223500"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Alternate Process 16"/>
            <p:cNvSpPr/>
            <p:nvPr/>
          </p:nvSpPr>
          <p:spPr>
            <a:xfrm rot="5400000">
              <a:off x="2992203" y="3741000"/>
              <a:ext cx="2057400" cy="1066800"/>
            </a:xfrm>
            <a:prstGeom prst="flowChartAlternateProcess">
              <a:avLst/>
            </a:prstGeom>
            <a:gradFill>
              <a:gsLst>
                <a:gs pos="0">
                  <a:srgbClr val="44ADAD"/>
                </a:gs>
                <a:gs pos="100000">
                  <a:srgbClr val="00B0F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5430187" y="1012780"/>
              <a:ext cx="1371600" cy="1371600"/>
              <a:chOff x="5410200" y="1312429"/>
              <a:chExt cx="1371600" cy="1371600"/>
            </a:xfrm>
            <a:gradFill>
              <a:gsLst>
                <a:gs pos="0">
                  <a:srgbClr val="44ADAD"/>
                </a:gs>
                <a:gs pos="100000">
                  <a:srgbClr val="00B0F0"/>
                </a:gs>
              </a:gsLst>
              <a:lin ang="5400000" scaled="1"/>
            </a:gradFill>
          </p:grpSpPr>
          <p:sp>
            <p:nvSpPr>
              <p:cNvPr id="7" name="Oval 6"/>
              <p:cNvSpPr/>
              <p:nvPr/>
            </p:nvSpPr>
            <p:spPr>
              <a:xfrm>
                <a:off x="5410200" y="1312429"/>
                <a:ext cx="1371600" cy="1371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549900" y="1813563"/>
                <a:ext cx="1092200" cy="369332"/>
              </a:xfrm>
              <a:prstGeom prst="rect">
                <a:avLst/>
              </a:prstGeom>
              <a:grpFill/>
            </p:spPr>
            <p:txBody>
              <a:bodyPr wrap="squar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Giám đốc</a:t>
                </a:r>
              </a:p>
            </p:txBody>
          </p:sp>
        </p:grpSp>
        <p:sp>
          <p:nvSpPr>
            <p:cNvPr id="20" name="TextBox 19"/>
            <p:cNvSpPr txBox="1"/>
            <p:nvPr/>
          </p:nvSpPr>
          <p:spPr>
            <a:xfrm>
              <a:off x="687048" y="3569259"/>
              <a:ext cx="1092200"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lễ tân</a:t>
              </a:r>
            </a:p>
          </p:txBody>
        </p:sp>
        <p:sp>
          <p:nvSpPr>
            <p:cNvPr id="21" name="TextBox 20"/>
            <p:cNvSpPr txBox="1"/>
            <p:nvPr/>
          </p:nvSpPr>
          <p:spPr>
            <a:xfrm>
              <a:off x="2120275" y="3569259"/>
              <a:ext cx="1003925" cy="1200329"/>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a:t>
              </a:r>
            </a:p>
            <a:p>
              <a:pPr algn="ctr"/>
              <a:r>
                <a:rPr lang="en-US">
                  <a:solidFill>
                    <a:schemeClr val="bg1"/>
                  </a:solidFill>
                  <a:latin typeface="#9Slide02 Noi dung rat dai" panose="02000000000000000000" pitchFamily="2" charset="0"/>
                  <a:ea typeface="#9Slide02 Noi dung rat dai" panose="02000000000000000000" pitchFamily="2" charset="0"/>
                </a:rPr>
                <a:t>hành chính tổng hợp </a:t>
              </a:r>
            </a:p>
          </p:txBody>
        </p:sp>
        <p:sp>
          <p:nvSpPr>
            <p:cNvPr id="22" name="TextBox 21"/>
            <p:cNvSpPr txBox="1"/>
            <p:nvPr/>
          </p:nvSpPr>
          <p:spPr>
            <a:xfrm>
              <a:off x="3428167" y="3569259"/>
              <a:ext cx="1092200" cy="923330"/>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buồng</a:t>
              </a:r>
            </a:p>
            <a:p>
              <a:pPr algn="ctr"/>
              <a:r>
                <a:rPr lang="en-US">
                  <a:solidFill>
                    <a:schemeClr val="bg1"/>
                  </a:solidFill>
                  <a:latin typeface="#9Slide02 Noi dung rat dai" panose="02000000000000000000" pitchFamily="2" charset="0"/>
                  <a:ea typeface="#9Slide02 Noi dung rat dai" panose="02000000000000000000" pitchFamily="2" charset="0"/>
                </a:rPr>
                <a:t>giặt là</a:t>
              </a:r>
            </a:p>
          </p:txBody>
        </p:sp>
        <p:sp>
          <p:nvSpPr>
            <p:cNvPr id="23" name="TextBox 22"/>
            <p:cNvSpPr txBox="1"/>
            <p:nvPr/>
          </p:nvSpPr>
          <p:spPr>
            <a:xfrm>
              <a:off x="4813300" y="3569259"/>
              <a:ext cx="1092200"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nhà hàng</a:t>
              </a:r>
            </a:p>
          </p:txBody>
        </p:sp>
        <p:sp>
          <p:nvSpPr>
            <p:cNvPr id="24" name="TextBox 23"/>
            <p:cNvSpPr txBox="1"/>
            <p:nvPr/>
          </p:nvSpPr>
          <p:spPr>
            <a:xfrm>
              <a:off x="6344795" y="3569259"/>
              <a:ext cx="1009962"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bếp</a:t>
              </a:r>
            </a:p>
          </p:txBody>
        </p:sp>
        <p:sp>
          <p:nvSpPr>
            <p:cNvPr id="25" name="TextBox 24"/>
            <p:cNvSpPr txBox="1"/>
            <p:nvPr/>
          </p:nvSpPr>
          <p:spPr>
            <a:xfrm>
              <a:off x="7795927" y="3569259"/>
              <a:ext cx="1043273"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kho</a:t>
              </a:r>
            </a:p>
          </p:txBody>
        </p:sp>
        <p:sp>
          <p:nvSpPr>
            <p:cNvPr id="26" name="TextBox 25"/>
            <p:cNvSpPr txBox="1"/>
            <p:nvPr/>
          </p:nvSpPr>
          <p:spPr>
            <a:xfrm>
              <a:off x="9260174" y="3569259"/>
              <a:ext cx="1052226"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an ninh</a:t>
              </a:r>
            </a:p>
          </p:txBody>
        </p:sp>
        <p:sp>
          <p:nvSpPr>
            <p:cNvPr id="27" name="TextBox 26"/>
            <p:cNvSpPr txBox="1"/>
            <p:nvPr/>
          </p:nvSpPr>
          <p:spPr>
            <a:xfrm>
              <a:off x="10695065" y="3569259"/>
              <a:ext cx="1092200" cy="923330"/>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Bộ phận </a:t>
              </a:r>
            </a:p>
            <a:p>
              <a:pPr algn="ctr"/>
              <a:r>
                <a:rPr lang="en-US">
                  <a:solidFill>
                    <a:schemeClr val="bg1"/>
                  </a:solidFill>
                  <a:latin typeface="#9Slide02 Noi dung rat dai" panose="02000000000000000000" pitchFamily="2" charset="0"/>
                  <a:ea typeface="#9Slide02 Noi dung rat dai" panose="02000000000000000000" pitchFamily="2" charset="0"/>
                </a:rPr>
                <a:t>sửa chữa kỹ thuật</a:t>
              </a:r>
            </a:p>
          </p:txBody>
        </p:sp>
        <p:grpSp>
          <p:nvGrpSpPr>
            <p:cNvPr id="64" name="Group 63"/>
            <p:cNvGrpSpPr/>
            <p:nvPr/>
          </p:nvGrpSpPr>
          <p:grpSpPr>
            <a:xfrm>
              <a:off x="1258548" y="2384380"/>
              <a:ext cx="9982617" cy="861320"/>
              <a:chOff x="1258548" y="2384380"/>
              <a:chExt cx="9982617" cy="861320"/>
            </a:xfrm>
          </p:grpSpPr>
          <p:cxnSp>
            <p:nvCxnSpPr>
              <p:cNvPr id="36" name="Straight Connector 35"/>
              <p:cNvCxnSpPr>
                <a:stCxn id="7" idx="4"/>
              </p:cNvCxnSpPr>
              <p:nvPr/>
            </p:nvCxnSpPr>
            <p:spPr>
              <a:xfrm>
                <a:off x="6115987" y="2384380"/>
                <a:ext cx="0" cy="534216"/>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258548" y="2918596"/>
                <a:ext cx="9982617" cy="0"/>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1"/>
              </p:cNvCxnSpPr>
              <p:nvPr/>
            </p:nvCxnSpPr>
            <p:spPr>
              <a:xfrm flipV="1">
                <a:off x="1278535"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622237"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V="1">
                <a:off x="3973225"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53594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67818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83058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9753600" y="2918597"/>
                <a:ext cx="0" cy="327103"/>
              </a:xfrm>
              <a:prstGeom prst="line">
                <a:avLst/>
              </a:prstGeom>
              <a:ln>
                <a:solidFill>
                  <a:srgbClr val="44ADAD"/>
                </a:solidFill>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a:xfrm flipV="1">
              <a:off x="11241165" y="2918597"/>
              <a:ext cx="0" cy="327103"/>
            </a:xfrm>
            <a:prstGeom prst="line">
              <a:avLst/>
            </a:prstGeom>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471613" y="266184"/>
            <a:ext cx="931857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SƠ ĐỒ BỘ MÁY TỔ CHỨC QUẢN LÝ CỦA KHÁCH SẠN</a:t>
            </a:r>
          </a:p>
        </p:txBody>
      </p:sp>
      <p:sp>
        <p:nvSpPr>
          <p:cNvPr id="66" name="Right Triangle 65"/>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8" name="Group 267"/>
          <p:cNvGrpSpPr/>
          <p:nvPr/>
        </p:nvGrpSpPr>
        <p:grpSpPr>
          <a:xfrm>
            <a:off x="-201752" y="7394724"/>
            <a:ext cx="10222774" cy="494140"/>
            <a:chOff x="-201752" y="7394724"/>
            <a:chExt cx="10222774" cy="494140"/>
          </a:xfrm>
        </p:grpSpPr>
        <p:sp>
          <p:nvSpPr>
            <p:cNvPr id="265" name="TextBox 264"/>
            <p:cNvSpPr txBox="1"/>
            <p:nvPr/>
          </p:nvSpPr>
          <p:spPr>
            <a:xfrm>
              <a:off x="471613" y="7396421"/>
              <a:ext cx="954940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KẾT QUẢ HOẠT ĐỘNG KINH DOANH CỦA KHÁCH SẠN</a:t>
              </a:r>
            </a:p>
          </p:txBody>
        </p:sp>
        <p:sp>
          <p:nvSpPr>
            <p:cNvPr id="266" name="Right Triangle 265"/>
            <p:cNvSpPr/>
            <p:nvPr/>
          </p:nvSpPr>
          <p:spPr>
            <a:xfrm rot="13513609">
              <a:off x="-201752" y="7394724"/>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67" name="Chart 266"/>
          <p:cNvGraphicFramePr/>
          <p:nvPr>
            <p:extLst>
              <p:ext uri="{D42A27DB-BD31-4B8C-83A1-F6EECF244321}">
                <p14:modId xmlns:p14="http://schemas.microsoft.com/office/powerpoint/2010/main" val="1061546676"/>
              </p:ext>
            </p:extLst>
          </p:nvPr>
        </p:nvGraphicFramePr>
        <p:xfrm>
          <a:off x="838200" y="8197037"/>
          <a:ext cx="9829800" cy="5071533"/>
        </p:xfrm>
        <a:graphic>
          <a:graphicData uri="http://schemas.openxmlformats.org/drawingml/2006/chart">
            <c:chart xmlns:c="http://schemas.openxmlformats.org/drawingml/2006/chart" xmlns:r="http://schemas.openxmlformats.org/officeDocument/2006/relationships" r:id="rId2"/>
          </a:graphicData>
        </a:graphic>
      </p:graphicFrame>
      <p:pic>
        <p:nvPicPr>
          <p:cNvPr id="10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23" y="-3157706"/>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8" name="Group 107"/>
          <p:cNvGrpSpPr/>
          <p:nvPr/>
        </p:nvGrpSpPr>
        <p:grpSpPr>
          <a:xfrm>
            <a:off x="-201752" y="-8976601"/>
            <a:ext cx="10551390" cy="494140"/>
            <a:chOff x="-201752" y="264487"/>
            <a:chExt cx="10551390" cy="494140"/>
          </a:xfrm>
        </p:grpSpPr>
        <p:sp>
          <p:nvSpPr>
            <p:cNvPr id="109" name="TextBox 108"/>
            <p:cNvSpPr txBox="1"/>
            <p:nvPr/>
          </p:nvSpPr>
          <p:spPr>
            <a:xfrm>
              <a:off x="471613" y="266184"/>
              <a:ext cx="987802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KHÁI QUÁT VỀ KHÁCH SẠN SANOUVA ĐÀ NẴNG HOTEL</a:t>
              </a:r>
            </a:p>
          </p:txBody>
        </p:sp>
        <p:sp>
          <p:nvSpPr>
            <p:cNvPr id="110" name="Right Triangle 10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noFill/>
                </a:rPr>
                <a:t>a</a:t>
              </a:r>
            </a:p>
          </p:txBody>
        </p:sp>
      </p:grpSp>
      <p:grpSp>
        <p:nvGrpSpPr>
          <p:cNvPr id="111" name="Group 110"/>
          <p:cNvGrpSpPr/>
          <p:nvPr/>
        </p:nvGrpSpPr>
        <p:grpSpPr>
          <a:xfrm>
            <a:off x="277823" y="-8099437"/>
            <a:ext cx="11221233" cy="4946494"/>
            <a:chOff x="277823" y="1141651"/>
            <a:chExt cx="11221233" cy="4946494"/>
          </a:xfrm>
        </p:grpSpPr>
        <p:sp>
          <p:nvSpPr>
            <p:cNvPr id="112" name="Rectangle 14"/>
            <p:cNvSpPr>
              <a:spLocks noChangeArrowheads="1"/>
            </p:cNvSpPr>
            <p:nvPr/>
          </p:nvSpPr>
          <p:spPr bwMode="auto">
            <a:xfrm>
              <a:off x="7113432" y="2439134"/>
              <a:ext cx="4027260" cy="1114425"/>
            </a:xfrm>
            <a:prstGeom prst="rect">
              <a:avLst/>
            </a:prstGeom>
            <a:blipFill dpi="0" rotWithShape="1">
              <a:blip r:embed="rId4">
                <a:extLst>
                  <a:ext uri="{28A0092B-C50C-407E-A947-70E740481C1C}">
                    <a14:useLocalDpi xmlns:a14="http://schemas.microsoft.com/office/drawing/2010/main" val="0"/>
                  </a:ext>
                </a:extLst>
              </a:blip>
              <a:srcRect/>
              <a:stretch>
                <a:fillRect t="-101778" b="-101778"/>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13" name="Rectangle 15"/>
            <p:cNvSpPr>
              <a:spLocks noChangeArrowheads="1"/>
            </p:cNvSpPr>
            <p:nvPr/>
          </p:nvSpPr>
          <p:spPr bwMode="auto">
            <a:xfrm>
              <a:off x="7113432" y="2439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6"/>
            <p:cNvSpPr>
              <a:spLocks/>
            </p:cNvSpPr>
            <p:nvPr/>
          </p:nvSpPr>
          <p:spPr bwMode="auto">
            <a:xfrm>
              <a:off x="6641060" y="2027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5" name="Freeform 17"/>
            <p:cNvSpPr>
              <a:spLocks/>
            </p:cNvSpPr>
            <p:nvPr/>
          </p:nvSpPr>
          <p:spPr bwMode="auto">
            <a:xfrm>
              <a:off x="1116721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6" name="Freeform 18"/>
            <p:cNvSpPr>
              <a:spLocks/>
            </p:cNvSpPr>
            <p:nvPr/>
          </p:nvSpPr>
          <p:spPr bwMode="auto">
            <a:xfrm>
              <a:off x="11140693" y="2612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17"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0970" y="2610584"/>
              <a:ext cx="176080" cy="80963"/>
            </a:xfrm>
            <a:prstGeom prst="rect">
              <a:avLst/>
            </a:prstGeom>
            <a:solidFill>
              <a:schemeClr val="accent5">
                <a:lumMod val="75000"/>
              </a:schemeClr>
            </a:solidFill>
            <a:ln>
              <a:noFill/>
            </a:ln>
            <a:extLst/>
          </p:spPr>
        </p:pic>
        <p:pic>
          <p:nvPicPr>
            <p:cNvPr id="118"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8918" y="2610584"/>
              <a:ext cx="4368133" cy="4763"/>
            </a:xfrm>
            <a:prstGeom prst="rect">
              <a:avLst/>
            </a:prstGeom>
            <a:solidFill>
              <a:schemeClr val="accent5"/>
            </a:solidFill>
            <a:ln>
              <a:noFill/>
            </a:ln>
            <a:extLst/>
          </p:spPr>
        </p:pic>
        <p:pic>
          <p:nvPicPr>
            <p:cNvPr id="119" name="Picture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8918" y="3550384"/>
              <a:ext cx="403854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Rectangle 24"/>
            <p:cNvSpPr>
              <a:spLocks noChangeArrowheads="1"/>
            </p:cNvSpPr>
            <p:nvPr/>
          </p:nvSpPr>
          <p:spPr bwMode="auto">
            <a:xfrm>
              <a:off x="616438" y="4972132"/>
              <a:ext cx="4025004" cy="1114425"/>
            </a:xfrm>
            <a:prstGeom prst="rect">
              <a:avLst/>
            </a:prstGeom>
            <a:blipFill dpi="0" rotWithShape="1">
              <a:blip r:embed="rId8">
                <a:extLst>
                  <a:ext uri="{28A0092B-C50C-407E-A947-70E740481C1C}">
                    <a14:useLocalDpi xmlns:a14="http://schemas.microsoft.com/office/drawing/2010/main" val="0"/>
                  </a:ext>
                </a:extLst>
              </a:blip>
              <a:srcRect/>
              <a:stretch>
                <a:fillRect t="-77052" b="-48846"/>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21" name="Rectangle 25"/>
            <p:cNvSpPr>
              <a:spLocks noChangeArrowheads="1"/>
            </p:cNvSpPr>
            <p:nvPr/>
          </p:nvSpPr>
          <p:spPr bwMode="auto">
            <a:xfrm>
              <a:off x="616438" y="4972132"/>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26"/>
            <p:cNvSpPr>
              <a:spLocks/>
            </p:cNvSpPr>
            <p:nvPr/>
          </p:nvSpPr>
          <p:spPr bwMode="auto">
            <a:xfrm>
              <a:off x="277823" y="4560971"/>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3" name="Freeform 27"/>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close/>
                </a:path>
              </a:pathLst>
            </a:custGeom>
            <a:solidFill>
              <a:srgbClr val="2492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28"/>
            <p:cNvSpPr>
              <a:spLocks/>
            </p:cNvSpPr>
            <p:nvPr/>
          </p:nvSpPr>
          <p:spPr bwMode="auto">
            <a:xfrm>
              <a:off x="282338" y="5145170"/>
              <a:ext cx="334100" cy="155575"/>
            </a:xfrm>
            <a:custGeom>
              <a:avLst/>
              <a:gdLst>
                <a:gd name="T0" fmla="*/ 148 w 148"/>
                <a:gd name="T1" fmla="*/ 98 h 98"/>
                <a:gd name="T2" fmla="*/ 0 w 148"/>
                <a:gd name="T3" fmla="*/ 0 h 98"/>
                <a:gd name="T4" fmla="*/ 148 w 148"/>
                <a:gd name="T5" fmla="*/ 0 h 98"/>
                <a:gd name="T6" fmla="*/ 148 w 148"/>
                <a:gd name="T7" fmla="*/ 98 h 98"/>
              </a:gdLst>
              <a:ahLst/>
              <a:cxnLst>
                <a:cxn ang="0">
                  <a:pos x="T0" y="T1"/>
                </a:cxn>
                <a:cxn ang="0">
                  <a:pos x="T2" y="T3"/>
                </a:cxn>
                <a:cxn ang="0">
                  <a:pos x="T4" y="T5"/>
                </a:cxn>
                <a:cxn ang="0">
                  <a:pos x="T6" y="T7"/>
                </a:cxn>
              </a:cxnLst>
              <a:rect l="0" t="0" r="r" b="b"/>
              <a:pathLst>
                <a:path w="148" h="98">
                  <a:moveTo>
                    <a:pt x="148" y="98"/>
                  </a:moveTo>
                  <a:lnTo>
                    <a:pt x="0" y="0"/>
                  </a:lnTo>
                  <a:lnTo>
                    <a:pt x="148" y="0"/>
                  </a:lnTo>
                  <a:lnTo>
                    <a:pt x="148" y="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5" name="Picture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823" y="5141995"/>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Picture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823" y="5141995"/>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Picture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823" y="5141995"/>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 name="Picture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923" y="6083382"/>
              <a:ext cx="40340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Rectangle 35"/>
            <p:cNvSpPr>
              <a:spLocks noChangeArrowheads="1"/>
            </p:cNvSpPr>
            <p:nvPr/>
          </p:nvSpPr>
          <p:spPr bwMode="auto">
            <a:xfrm>
              <a:off x="616438" y="3328134"/>
              <a:ext cx="4025004" cy="1114425"/>
            </a:xfrm>
            <a:prstGeom prst="rect">
              <a:avLst/>
            </a:prstGeom>
            <a:blipFill dpi="0" rotWithShape="1">
              <a:blip r:embed="rId13">
                <a:extLst>
                  <a:ext uri="{28A0092B-C50C-407E-A947-70E740481C1C}">
                    <a14:useLocalDpi xmlns:a14="http://schemas.microsoft.com/office/drawing/2010/main" val="0"/>
                  </a:ext>
                </a:extLst>
              </a:blip>
              <a:srcRect/>
              <a:stretch>
                <a:fillRect t="-70485" b="-70485"/>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30" name="Rectangle 36"/>
            <p:cNvSpPr>
              <a:spLocks noChangeArrowheads="1"/>
            </p:cNvSpPr>
            <p:nvPr/>
          </p:nvSpPr>
          <p:spPr bwMode="auto">
            <a:xfrm>
              <a:off x="616438" y="3328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37"/>
            <p:cNvSpPr>
              <a:spLocks/>
            </p:cNvSpPr>
            <p:nvPr/>
          </p:nvSpPr>
          <p:spPr bwMode="auto">
            <a:xfrm>
              <a:off x="277823" y="2916973"/>
              <a:ext cx="4860254" cy="584200"/>
            </a:xfrm>
            <a:custGeom>
              <a:avLst/>
              <a:gdLst>
                <a:gd name="T0" fmla="*/ 2332 w 2535"/>
                <a:gd name="T1" fmla="*/ 0 h 405"/>
                <a:gd name="T2" fmla="*/ 0 w 2535"/>
                <a:gd name="T3" fmla="*/ 0 h 405"/>
                <a:gd name="T4" fmla="*/ 0 w 2535"/>
                <a:gd name="T5" fmla="*/ 405 h 405"/>
                <a:gd name="T6" fmla="*/ 2332 w 2535"/>
                <a:gd name="T7" fmla="*/ 405 h 405"/>
                <a:gd name="T8" fmla="*/ 2535 w 2535"/>
                <a:gd name="T9" fmla="*/ 202 h 405"/>
                <a:gd name="T10" fmla="*/ 2332 w 2535"/>
                <a:gd name="T11" fmla="*/ 0 h 405"/>
              </a:gdLst>
              <a:ahLst/>
              <a:cxnLst>
                <a:cxn ang="0">
                  <a:pos x="T0" y="T1"/>
                </a:cxn>
                <a:cxn ang="0">
                  <a:pos x="T2" y="T3"/>
                </a:cxn>
                <a:cxn ang="0">
                  <a:pos x="T4" y="T5"/>
                </a:cxn>
                <a:cxn ang="0">
                  <a:pos x="T6" y="T7"/>
                </a:cxn>
                <a:cxn ang="0">
                  <a:pos x="T8" y="T9"/>
                </a:cxn>
                <a:cxn ang="0">
                  <a:pos x="T10" y="T11"/>
                </a:cxn>
              </a:cxnLst>
              <a:rect l="0" t="0" r="r" b="b"/>
              <a:pathLst>
                <a:path w="2535" h="405">
                  <a:moveTo>
                    <a:pt x="2332" y="0"/>
                  </a:moveTo>
                  <a:cubicBezTo>
                    <a:pt x="0" y="0"/>
                    <a:pt x="0" y="0"/>
                    <a:pt x="0" y="0"/>
                  </a:cubicBezTo>
                  <a:cubicBezTo>
                    <a:pt x="0" y="405"/>
                    <a:pt x="0" y="405"/>
                    <a:pt x="0" y="405"/>
                  </a:cubicBezTo>
                  <a:cubicBezTo>
                    <a:pt x="2332" y="405"/>
                    <a:pt x="2332" y="405"/>
                    <a:pt x="2332" y="405"/>
                  </a:cubicBezTo>
                  <a:cubicBezTo>
                    <a:pt x="2444" y="405"/>
                    <a:pt x="2535" y="314"/>
                    <a:pt x="2535" y="202"/>
                  </a:cubicBezTo>
                  <a:cubicBezTo>
                    <a:pt x="2535" y="90"/>
                    <a:pt x="2444" y="0"/>
                    <a:pt x="2332" y="0"/>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2" name="Freeform 38"/>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33" name="Freeform 39"/>
            <p:cNvSpPr>
              <a:spLocks/>
            </p:cNvSpPr>
            <p:nvPr/>
          </p:nvSpPr>
          <p:spPr bwMode="auto">
            <a:xfrm>
              <a:off x="282338" y="3501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solidFill>
              <a:schemeClr val="accent1">
                <a:lumMod val="50000"/>
              </a:schemeClr>
            </a:solidFill>
            <a:ln>
              <a:noFill/>
            </a:ln>
            <a:extLst/>
          </p:spPr>
          <p:txBody>
            <a:bodyPr vert="horz" wrap="square" lIns="91440" tIns="45720" rIns="91440" bIns="45720" numCol="1" anchor="t" anchorCtr="0" compatLnSpc="1">
              <a:prstTxWarp prst="textNoShape">
                <a:avLst/>
              </a:prstTxWarp>
            </a:bodyPr>
            <a:lstStyle/>
            <a:p>
              <a:endParaRPr lang="en-US"/>
            </a:p>
          </p:txBody>
        </p:sp>
        <p:pic>
          <p:nvPicPr>
            <p:cNvPr id="134" name="Picture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823" y="3497997"/>
              <a:ext cx="4368134" cy="4763"/>
            </a:xfrm>
            <a:prstGeom prst="rect">
              <a:avLst/>
            </a:prstGeom>
            <a:solidFill>
              <a:schemeClr val="accent1">
                <a:lumMod val="50000"/>
              </a:schemeClr>
            </a:solidFill>
            <a:ln>
              <a:noFill/>
            </a:ln>
            <a:extLst/>
          </p:spPr>
        </p:pic>
        <p:pic>
          <p:nvPicPr>
            <p:cNvPr id="135" name="Picture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823" y="3497997"/>
              <a:ext cx="176080" cy="84138"/>
            </a:xfrm>
            <a:prstGeom prst="rect">
              <a:avLst/>
            </a:prstGeom>
            <a:solidFill>
              <a:schemeClr val="accent1">
                <a:lumMod val="50000"/>
              </a:schemeClr>
            </a:solidFill>
            <a:ln>
              <a:noFill/>
            </a:ln>
            <a:extLst/>
          </p:spPr>
        </p:pic>
        <p:pic>
          <p:nvPicPr>
            <p:cNvPr id="136" name="Picture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1923" y="4439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Rectangle 45"/>
            <p:cNvSpPr>
              <a:spLocks noChangeArrowheads="1"/>
            </p:cNvSpPr>
            <p:nvPr/>
          </p:nvSpPr>
          <p:spPr bwMode="auto">
            <a:xfrm>
              <a:off x="691473" y="1597291"/>
              <a:ext cx="4025004" cy="1114425"/>
            </a:xfrm>
            <a:prstGeom prst="rect">
              <a:avLst/>
            </a:prstGeom>
            <a:blipFill dpi="0" rotWithShape="1">
              <a:blip r:embed="rId17">
                <a:extLst>
                  <a:ext uri="{28A0092B-C50C-407E-A947-70E740481C1C}">
                    <a14:useLocalDpi xmlns:a14="http://schemas.microsoft.com/office/drawing/2010/main" val="0"/>
                  </a:ext>
                </a:extLst>
              </a:blip>
              <a:srcRect/>
              <a:stretch>
                <a:fillRect l="349" t="-36199" r="-349" b="-133777"/>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38" name="Rectangle 46"/>
            <p:cNvSpPr>
              <a:spLocks noChangeArrowheads="1"/>
            </p:cNvSpPr>
            <p:nvPr/>
          </p:nvSpPr>
          <p:spPr bwMode="auto">
            <a:xfrm>
              <a:off x="616438" y="1550134"/>
              <a:ext cx="4025004"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47"/>
            <p:cNvSpPr>
              <a:spLocks/>
            </p:cNvSpPr>
            <p:nvPr/>
          </p:nvSpPr>
          <p:spPr bwMode="auto">
            <a:xfrm>
              <a:off x="277823" y="1141651"/>
              <a:ext cx="4860254" cy="581521"/>
            </a:xfrm>
            <a:custGeom>
              <a:avLst/>
              <a:gdLst>
                <a:gd name="T0" fmla="*/ 2332 w 2535"/>
                <a:gd name="T1" fmla="*/ 0 h 404"/>
                <a:gd name="T2" fmla="*/ 0 w 2535"/>
                <a:gd name="T3" fmla="*/ 0 h 404"/>
                <a:gd name="T4" fmla="*/ 0 w 2535"/>
                <a:gd name="T5" fmla="*/ 404 h 404"/>
                <a:gd name="T6" fmla="*/ 2332 w 2535"/>
                <a:gd name="T7" fmla="*/ 404 h 404"/>
                <a:gd name="T8" fmla="*/ 2535 w 2535"/>
                <a:gd name="T9" fmla="*/ 202 h 404"/>
                <a:gd name="T10" fmla="*/ 2332 w 2535"/>
                <a:gd name="T11" fmla="*/ 0 h 404"/>
              </a:gdLst>
              <a:ahLst/>
              <a:cxnLst>
                <a:cxn ang="0">
                  <a:pos x="T0" y="T1"/>
                </a:cxn>
                <a:cxn ang="0">
                  <a:pos x="T2" y="T3"/>
                </a:cxn>
                <a:cxn ang="0">
                  <a:pos x="T4" y="T5"/>
                </a:cxn>
                <a:cxn ang="0">
                  <a:pos x="T6" y="T7"/>
                </a:cxn>
                <a:cxn ang="0">
                  <a:pos x="T8" y="T9"/>
                </a:cxn>
                <a:cxn ang="0">
                  <a:pos x="T10" y="T11"/>
                </a:cxn>
              </a:cxnLst>
              <a:rect l="0" t="0" r="r" b="b"/>
              <a:pathLst>
                <a:path w="2535" h="404">
                  <a:moveTo>
                    <a:pt x="2332" y="0"/>
                  </a:moveTo>
                  <a:cubicBezTo>
                    <a:pt x="0" y="0"/>
                    <a:pt x="0" y="0"/>
                    <a:pt x="0" y="0"/>
                  </a:cubicBezTo>
                  <a:cubicBezTo>
                    <a:pt x="0" y="404"/>
                    <a:pt x="0" y="404"/>
                    <a:pt x="0" y="404"/>
                  </a:cubicBezTo>
                  <a:cubicBezTo>
                    <a:pt x="2332" y="404"/>
                    <a:pt x="2332" y="404"/>
                    <a:pt x="2332" y="404"/>
                  </a:cubicBezTo>
                  <a:cubicBezTo>
                    <a:pt x="2444" y="404"/>
                    <a:pt x="2535" y="314"/>
                    <a:pt x="2535" y="202"/>
                  </a:cubicBezTo>
                  <a:cubicBezTo>
                    <a:pt x="2535" y="90"/>
                    <a:pt x="2444" y="0"/>
                    <a:pt x="2332" y="0"/>
                  </a:cubicBezTo>
                </a:path>
              </a:pathLst>
            </a:cu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40" name="Freeform 48"/>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close/>
                </a:path>
              </a:pathLst>
            </a:custGeom>
            <a:solidFill>
              <a:srgbClr val="314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49"/>
            <p:cNvSpPr>
              <a:spLocks/>
            </p:cNvSpPr>
            <p:nvPr/>
          </p:nvSpPr>
          <p:spPr bwMode="auto">
            <a:xfrm>
              <a:off x="282338" y="1723172"/>
              <a:ext cx="334100" cy="157163"/>
            </a:xfrm>
            <a:custGeom>
              <a:avLst/>
              <a:gdLst>
                <a:gd name="T0" fmla="*/ 148 w 148"/>
                <a:gd name="T1" fmla="*/ 99 h 99"/>
                <a:gd name="T2" fmla="*/ 0 w 148"/>
                <a:gd name="T3" fmla="*/ 0 h 99"/>
                <a:gd name="T4" fmla="*/ 148 w 148"/>
                <a:gd name="T5" fmla="*/ 0 h 99"/>
                <a:gd name="T6" fmla="*/ 148 w 148"/>
                <a:gd name="T7" fmla="*/ 99 h 99"/>
              </a:gdLst>
              <a:ahLst/>
              <a:cxnLst>
                <a:cxn ang="0">
                  <a:pos x="T0" y="T1"/>
                </a:cxn>
                <a:cxn ang="0">
                  <a:pos x="T2" y="T3"/>
                </a:cxn>
                <a:cxn ang="0">
                  <a:pos x="T4" y="T5"/>
                </a:cxn>
                <a:cxn ang="0">
                  <a:pos x="T6" y="T7"/>
                </a:cxn>
              </a:cxnLst>
              <a:rect l="0" t="0" r="r" b="b"/>
              <a:pathLst>
                <a:path w="148" h="99">
                  <a:moveTo>
                    <a:pt x="148" y="99"/>
                  </a:moveTo>
                  <a:lnTo>
                    <a:pt x="0" y="0"/>
                  </a:lnTo>
                  <a:lnTo>
                    <a:pt x="148" y="0"/>
                  </a:lnTo>
                  <a:lnTo>
                    <a:pt x="148" y="9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42" name="Picture 5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7823" y="1719997"/>
              <a:ext cx="4368134"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 name="Picture 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7823" y="1719997"/>
              <a:ext cx="17608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4" name="Picture 5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7823" y="1719997"/>
              <a:ext cx="345388"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Picture 5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11923" y="2661384"/>
              <a:ext cx="4034034"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6" name="Picture 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15120" y="5328384"/>
              <a:ext cx="4036290" cy="8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 name="Rectangle 56"/>
            <p:cNvSpPr>
              <a:spLocks noChangeArrowheads="1"/>
            </p:cNvSpPr>
            <p:nvPr/>
          </p:nvSpPr>
          <p:spPr bwMode="auto">
            <a:xfrm>
              <a:off x="7135437" y="4217134"/>
              <a:ext cx="4027260" cy="1114425"/>
            </a:xfrm>
            <a:prstGeom prst="rect">
              <a:avLst/>
            </a:prstGeom>
            <a:blipFill dpi="0" rotWithShape="1">
              <a:blip r:embed="rId23">
                <a:extLst>
                  <a:ext uri="{28A0092B-C50C-407E-A947-70E740481C1C}">
                    <a14:useLocalDpi xmlns:a14="http://schemas.microsoft.com/office/drawing/2010/main" val="0"/>
                  </a:ext>
                </a:extLst>
              </a:blip>
              <a:srcRect/>
              <a:stretch>
                <a:fillRect t="-51582" b="-51582"/>
              </a:stretch>
            </a:blipFill>
            <a:ln>
              <a:noFill/>
            </a:ln>
          </p:spPr>
          <p:txBody>
            <a:bodyPr vert="horz" wrap="square" lIns="91440" tIns="45720" rIns="91440" bIns="45720" numCol="1" anchor="t" anchorCtr="0" compatLnSpc="1">
              <a:prstTxWarp prst="textNoShape">
                <a:avLst/>
              </a:prstTxWarp>
            </a:bodyPr>
            <a:lstStyle/>
            <a:p>
              <a:endParaRPr lang="en-US"/>
            </a:p>
          </p:txBody>
        </p:sp>
        <p:sp>
          <p:nvSpPr>
            <p:cNvPr id="148" name="Rectangle 57"/>
            <p:cNvSpPr>
              <a:spLocks noChangeArrowheads="1"/>
            </p:cNvSpPr>
            <p:nvPr/>
          </p:nvSpPr>
          <p:spPr bwMode="auto">
            <a:xfrm>
              <a:off x="7135437" y="4217134"/>
              <a:ext cx="402726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58"/>
            <p:cNvSpPr>
              <a:spLocks/>
            </p:cNvSpPr>
            <p:nvPr/>
          </p:nvSpPr>
          <p:spPr bwMode="auto">
            <a:xfrm>
              <a:off x="6641060" y="3805973"/>
              <a:ext cx="4857996" cy="584200"/>
            </a:xfrm>
            <a:custGeom>
              <a:avLst/>
              <a:gdLst>
                <a:gd name="T0" fmla="*/ 202 w 2534"/>
                <a:gd name="T1" fmla="*/ 0 h 405"/>
                <a:gd name="T2" fmla="*/ 2534 w 2534"/>
                <a:gd name="T3" fmla="*/ 0 h 405"/>
                <a:gd name="T4" fmla="*/ 2534 w 2534"/>
                <a:gd name="T5" fmla="*/ 405 h 405"/>
                <a:gd name="T6" fmla="*/ 202 w 2534"/>
                <a:gd name="T7" fmla="*/ 405 h 405"/>
                <a:gd name="T8" fmla="*/ 0 w 2534"/>
                <a:gd name="T9" fmla="*/ 203 h 405"/>
                <a:gd name="T10" fmla="*/ 202 w 2534"/>
                <a:gd name="T11" fmla="*/ 0 h 405"/>
              </a:gdLst>
              <a:ahLst/>
              <a:cxnLst>
                <a:cxn ang="0">
                  <a:pos x="T0" y="T1"/>
                </a:cxn>
                <a:cxn ang="0">
                  <a:pos x="T2" y="T3"/>
                </a:cxn>
                <a:cxn ang="0">
                  <a:pos x="T4" y="T5"/>
                </a:cxn>
                <a:cxn ang="0">
                  <a:pos x="T6" y="T7"/>
                </a:cxn>
                <a:cxn ang="0">
                  <a:pos x="T8" y="T9"/>
                </a:cxn>
                <a:cxn ang="0">
                  <a:pos x="T10" y="T11"/>
                </a:cxn>
              </a:cxnLst>
              <a:rect l="0" t="0" r="r" b="b"/>
              <a:pathLst>
                <a:path w="2534" h="405">
                  <a:moveTo>
                    <a:pt x="202" y="0"/>
                  </a:moveTo>
                  <a:cubicBezTo>
                    <a:pt x="2534" y="0"/>
                    <a:pt x="2534" y="0"/>
                    <a:pt x="2534" y="0"/>
                  </a:cubicBezTo>
                  <a:cubicBezTo>
                    <a:pt x="2534" y="405"/>
                    <a:pt x="2534" y="405"/>
                    <a:pt x="2534" y="405"/>
                  </a:cubicBezTo>
                  <a:cubicBezTo>
                    <a:pt x="202" y="405"/>
                    <a:pt x="202" y="405"/>
                    <a:pt x="202" y="405"/>
                  </a:cubicBezTo>
                  <a:cubicBezTo>
                    <a:pt x="90" y="405"/>
                    <a:pt x="0" y="314"/>
                    <a:pt x="0" y="203"/>
                  </a:cubicBezTo>
                  <a:cubicBezTo>
                    <a:pt x="0" y="91"/>
                    <a:pt x="90" y="0"/>
                    <a:pt x="202" y="0"/>
                  </a:cubicBezTo>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0" name="Freeform 59"/>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1" name="Freeform 60"/>
            <p:cNvSpPr>
              <a:spLocks/>
            </p:cNvSpPr>
            <p:nvPr/>
          </p:nvSpPr>
          <p:spPr bwMode="auto">
            <a:xfrm>
              <a:off x="11162698" y="4390172"/>
              <a:ext cx="331843" cy="155575"/>
            </a:xfrm>
            <a:custGeom>
              <a:avLst/>
              <a:gdLst>
                <a:gd name="T0" fmla="*/ 0 w 147"/>
                <a:gd name="T1" fmla="*/ 98 h 98"/>
                <a:gd name="T2" fmla="*/ 147 w 147"/>
                <a:gd name="T3" fmla="*/ 0 h 98"/>
                <a:gd name="T4" fmla="*/ 0 w 147"/>
                <a:gd name="T5" fmla="*/ 0 h 98"/>
                <a:gd name="T6" fmla="*/ 0 w 147"/>
                <a:gd name="T7" fmla="*/ 98 h 98"/>
              </a:gdLst>
              <a:ahLst/>
              <a:cxnLst>
                <a:cxn ang="0">
                  <a:pos x="T0" y="T1"/>
                </a:cxn>
                <a:cxn ang="0">
                  <a:pos x="T2" y="T3"/>
                </a:cxn>
                <a:cxn ang="0">
                  <a:pos x="T4" y="T5"/>
                </a:cxn>
                <a:cxn ang="0">
                  <a:pos x="T6" y="T7"/>
                </a:cxn>
              </a:cxnLst>
              <a:rect l="0" t="0" r="r" b="b"/>
              <a:pathLst>
                <a:path w="147" h="98">
                  <a:moveTo>
                    <a:pt x="0" y="98"/>
                  </a:moveTo>
                  <a:lnTo>
                    <a:pt x="147" y="0"/>
                  </a:lnTo>
                  <a:lnTo>
                    <a:pt x="0" y="0"/>
                  </a:lnTo>
                  <a:lnTo>
                    <a:pt x="0" y="98"/>
                  </a:lnTo>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p:nvGrpSpPr>
          <p:grpSpPr>
            <a:xfrm>
              <a:off x="5677536" y="1298657"/>
              <a:ext cx="395288" cy="3756025"/>
              <a:chOff x="5677536" y="1298657"/>
              <a:chExt cx="395288" cy="3756025"/>
            </a:xfrm>
          </p:grpSpPr>
          <p:sp>
            <p:nvSpPr>
              <p:cNvPr id="161" name="Rectangle 5"/>
              <p:cNvSpPr>
                <a:spLocks noChangeArrowheads="1"/>
              </p:cNvSpPr>
              <p:nvPr/>
            </p:nvSpPr>
            <p:spPr bwMode="auto">
              <a:xfrm>
                <a:off x="5836286" y="1417720"/>
                <a:ext cx="53975" cy="3525838"/>
              </a:xfrm>
              <a:prstGeom prst="rect">
                <a:avLst/>
              </a:prstGeom>
              <a:solidFill>
                <a:srgbClr val="E6E6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Oval 6"/>
              <p:cNvSpPr>
                <a:spLocks noChangeArrowheads="1"/>
              </p:cNvSpPr>
              <p:nvPr/>
            </p:nvSpPr>
            <p:spPr bwMode="auto">
              <a:xfrm>
                <a:off x="5677536" y="1298657"/>
                <a:ext cx="371475" cy="234950"/>
              </a:xfrm>
              <a:prstGeom prst="ellipse">
                <a:avLst/>
              </a:prstGeom>
              <a:solidFill>
                <a:srgbClr val="3E506B"/>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163" name="Oval 7"/>
              <p:cNvSpPr>
                <a:spLocks noChangeArrowheads="1"/>
              </p:cNvSpPr>
              <p:nvPr/>
            </p:nvSpPr>
            <p:spPr bwMode="auto">
              <a:xfrm>
                <a:off x="5745799" y="1343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Oval 8"/>
              <p:cNvSpPr>
                <a:spLocks noChangeArrowheads="1"/>
              </p:cNvSpPr>
              <p:nvPr/>
            </p:nvSpPr>
            <p:spPr bwMode="auto">
              <a:xfrm>
                <a:off x="5677536" y="2189245"/>
                <a:ext cx="371475" cy="234950"/>
              </a:xfrm>
              <a:prstGeom prst="ellipse">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5" name="Oval 9"/>
              <p:cNvSpPr>
                <a:spLocks noChangeArrowheads="1"/>
              </p:cNvSpPr>
              <p:nvPr/>
            </p:nvSpPr>
            <p:spPr bwMode="auto">
              <a:xfrm>
                <a:off x="5745799" y="2232107"/>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Oval 10"/>
              <p:cNvSpPr>
                <a:spLocks noChangeArrowheads="1"/>
              </p:cNvSpPr>
              <p:nvPr/>
            </p:nvSpPr>
            <p:spPr bwMode="auto">
              <a:xfrm>
                <a:off x="5677536" y="3078245"/>
                <a:ext cx="371475" cy="234950"/>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7" name="Oval 11"/>
              <p:cNvSpPr>
                <a:spLocks noChangeArrowheads="1"/>
              </p:cNvSpPr>
              <p:nvPr/>
            </p:nvSpPr>
            <p:spPr bwMode="auto">
              <a:xfrm>
                <a:off x="5745799" y="31226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Oval 12"/>
              <p:cNvSpPr>
                <a:spLocks noChangeArrowheads="1"/>
              </p:cNvSpPr>
              <p:nvPr/>
            </p:nvSpPr>
            <p:spPr bwMode="auto">
              <a:xfrm>
                <a:off x="5677536" y="3967245"/>
                <a:ext cx="371475" cy="234950"/>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9" name="Oval 13"/>
              <p:cNvSpPr>
                <a:spLocks noChangeArrowheads="1"/>
              </p:cNvSpPr>
              <p:nvPr/>
            </p:nvSpPr>
            <p:spPr bwMode="auto">
              <a:xfrm>
                <a:off x="5745799" y="4010107"/>
                <a:ext cx="234950" cy="1492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Oval 65"/>
              <p:cNvSpPr>
                <a:spLocks noChangeArrowheads="1"/>
              </p:cNvSpPr>
              <p:nvPr/>
            </p:nvSpPr>
            <p:spPr bwMode="auto">
              <a:xfrm>
                <a:off x="5701349" y="4819732"/>
                <a:ext cx="371475" cy="234950"/>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1" name="Oval 66"/>
              <p:cNvSpPr>
                <a:spLocks noChangeArrowheads="1"/>
              </p:cNvSpPr>
              <p:nvPr/>
            </p:nvSpPr>
            <p:spPr bwMode="auto">
              <a:xfrm>
                <a:off x="5768024" y="4862595"/>
                <a:ext cx="234950"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53" name="TextBox 152"/>
            <p:cNvSpPr txBox="1"/>
            <p:nvPr/>
          </p:nvSpPr>
          <p:spPr>
            <a:xfrm>
              <a:off x="432284" y="1254300"/>
              <a:ext cx="347242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được thành lập ngày 17/06/2014</a:t>
              </a:r>
            </a:p>
          </p:txBody>
        </p:sp>
        <p:sp>
          <p:nvSpPr>
            <p:cNvPr id="154" name="TextBox 153"/>
            <p:cNvSpPr txBox="1"/>
            <p:nvPr/>
          </p:nvSpPr>
          <p:spPr>
            <a:xfrm>
              <a:off x="432284" y="3052441"/>
              <a:ext cx="4703532"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là sự kết hợp hoàn mỹ giữa cổ điển và hiện đại</a:t>
              </a:r>
            </a:p>
          </p:txBody>
        </p:sp>
        <p:sp>
          <p:nvSpPr>
            <p:cNvPr id="155" name="TextBox 154"/>
            <p:cNvSpPr txBox="1"/>
            <p:nvPr/>
          </p:nvSpPr>
          <p:spPr>
            <a:xfrm>
              <a:off x="432284" y="4686517"/>
              <a:ext cx="425949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gồm 77 phòng ngủ đẳng cấp và 1 biệt thự</a:t>
              </a:r>
            </a:p>
          </p:txBody>
        </p:sp>
        <p:sp>
          <p:nvSpPr>
            <p:cNvPr id="156" name="TextBox 155"/>
            <p:cNvSpPr txBox="1"/>
            <p:nvPr/>
          </p:nvSpPr>
          <p:spPr>
            <a:xfrm>
              <a:off x="6988571" y="2155527"/>
              <a:ext cx="4299575"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nằm trung tâm sân bay quốc tế, bãi biển...</a:t>
              </a:r>
            </a:p>
          </p:txBody>
        </p:sp>
        <p:sp>
          <p:nvSpPr>
            <p:cNvPr id="157" name="TextBox 156"/>
            <p:cNvSpPr txBox="1"/>
            <p:nvPr/>
          </p:nvSpPr>
          <p:spPr>
            <a:xfrm>
              <a:off x="6988571" y="3924041"/>
              <a:ext cx="4504759" cy="369332"/>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KS có phòng hội thảo, nhà hàng, phòng thể hình</a:t>
              </a:r>
            </a:p>
          </p:txBody>
        </p:sp>
        <p:sp>
          <p:nvSpPr>
            <p:cNvPr id="158" name="Rectangle 157"/>
            <p:cNvSpPr/>
            <p:nvPr/>
          </p:nvSpPr>
          <p:spPr>
            <a:xfrm>
              <a:off x="277823" y="3497997"/>
              <a:ext cx="345388" cy="8175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1148196" y="2613654"/>
              <a:ext cx="345388" cy="817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11148196" y="4384459"/>
              <a:ext cx="345388" cy="817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9598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9" name="Group 18"/>
          <p:cNvGrpSpPr/>
          <p:nvPr/>
        </p:nvGrpSpPr>
        <p:grpSpPr>
          <a:xfrm>
            <a:off x="-201752" y="264487"/>
            <a:ext cx="10222774" cy="494140"/>
            <a:chOff x="-201752" y="264487"/>
            <a:chExt cx="10222774" cy="494140"/>
          </a:xfrm>
        </p:grpSpPr>
        <p:sp>
          <p:nvSpPr>
            <p:cNvPr id="14" name="TextBox 13"/>
            <p:cNvSpPr txBox="1"/>
            <p:nvPr/>
          </p:nvSpPr>
          <p:spPr>
            <a:xfrm>
              <a:off x="471613" y="266184"/>
              <a:ext cx="954940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KẾT QUẢ HOẠT ĐỘNG KINH DOANH CỦA KHÁCH SẠN</a:t>
              </a:r>
            </a:p>
          </p:txBody>
        </p:sp>
        <p:sp>
          <p:nvSpPr>
            <p:cNvPr id="15" name="Right Triangle 14"/>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8" name="Chart 17"/>
          <p:cNvGraphicFramePr/>
          <p:nvPr>
            <p:extLst>
              <p:ext uri="{D42A27DB-BD31-4B8C-83A1-F6EECF244321}">
                <p14:modId xmlns:p14="http://schemas.microsoft.com/office/powerpoint/2010/main" val="3047783263"/>
              </p:ext>
            </p:extLst>
          </p:nvPr>
        </p:nvGraphicFramePr>
        <p:xfrm>
          <a:off x="838200" y="1066800"/>
          <a:ext cx="9829800" cy="5071533"/>
        </p:xfrm>
        <a:graphic>
          <a:graphicData uri="http://schemas.openxmlformats.org/drawingml/2006/chart">
            <c:chart xmlns:c="http://schemas.openxmlformats.org/drawingml/2006/chart" xmlns:r="http://schemas.openxmlformats.org/officeDocument/2006/relationships" r:id="rId2"/>
          </a:graphicData>
        </a:graphic>
      </p:graphicFrame>
      <p:grpSp>
        <p:nvGrpSpPr>
          <p:cNvPr id="20" name="Group 19"/>
          <p:cNvGrpSpPr/>
          <p:nvPr/>
        </p:nvGrpSpPr>
        <p:grpSpPr>
          <a:xfrm>
            <a:off x="-8093971" y="264487"/>
            <a:ext cx="7808652" cy="494140"/>
            <a:chOff x="-201752" y="264487"/>
            <a:chExt cx="7808652" cy="494140"/>
          </a:xfrm>
        </p:grpSpPr>
        <p:sp>
          <p:nvSpPr>
            <p:cNvPr id="21" name="TextBox 20"/>
            <p:cNvSpPr txBox="1"/>
            <p:nvPr/>
          </p:nvSpPr>
          <p:spPr>
            <a:xfrm>
              <a:off x="471613" y="266184"/>
              <a:ext cx="713528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SỐ LƯỢNG LAO ĐỘNG CỦA KHÁCH SẠN</a:t>
              </a:r>
            </a:p>
          </p:txBody>
        </p:sp>
        <p:sp>
          <p:nvSpPr>
            <p:cNvPr id="22" name="Right Triangle 21"/>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176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8" name="Group 17"/>
          <p:cNvGrpSpPr/>
          <p:nvPr/>
        </p:nvGrpSpPr>
        <p:grpSpPr>
          <a:xfrm>
            <a:off x="-201752" y="264487"/>
            <a:ext cx="7808652" cy="494140"/>
            <a:chOff x="-201752" y="264487"/>
            <a:chExt cx="7808652" cy="494140"/>
          </a:xfrm>
        </p:grpSpPr>
        <p:sp>
          <p:nvSpPr>
            <p:cNvPr id="6" name="TextBox 5"/>
            <p:cNvSpPr txBox="1"/>
            <p:nvPr/>
          </p:nvSpPr>
          <p:spPr>
            <a:xfrm>
              <a:off x="471613" y="266184"/>
              <a:ext cx="713528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SỐ LƯỢNG LAO ĐỘNG CỦA KHÁCH SẠN</a:t>
              </a:r>
            </a:p>
          </p:txBody>
        </p:sp>
        <p:sp>
          <p:nvSpPr>
            <p:cNvPr id="7" name="Right Triangle 6"/>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Table 7"/>
          <p:cNvGraphicFramePr>
            <a:graphicFrameLocks noGrp="1"/>
          </p:cNvGraphicFramePr>
          <p:nvPr>
            <p:extLst>
              <p:ext uri="{D42A27DB-BD31-4B8C-83A1-F6EECF244321}">
                <p14:modId xmlns:p14="http://schemas.microsoft.com/office/powerpoint/2010/main" val="11977451"/>
              </p:ext>
            </p:extLst>
          </p:nvPr>
        </p:nvGraphicFramePr>
        <p:xfrm>
          <a:off x="440383" y="990600"/>
          <a:ext cx="3211612" cy="1905000"/>
        </p:xfrm>
        <a:graphic>
          <a:graphicData uri="http://schemas.openxmlformats.org/drawingml/2006/table">
            <a:tbl>
              <a:tblPr firstRow="1" bandRow="1">
                <a:tableStyleId>{5C22544A-7EE6-4342-B048-85BDC9FD1C3A}</a:tableStyleId>
              </a:tblPr>
              <a:tblGrid>
                <a:gridCol w="1605806">
                  <a:extLst>
                    <a:ext uri="{9D8B030D-6E8A-4147-A177-3AD203B41FA5}">
                      <a16:colId xmlns:a16="http://schemas.microsoft.com/office/drawing/2014/main" val="23180299"/>
                    </a:ext>
                  </a:extLst>
                </a:gridCol>
                <a:gridCol w="1605806">
                  <a:extLst>
                    <a:ext uri="{9D8B030D-6E8A-4147-A177-3AD203B41FA5}">
                      <a16:colId xmlns:a16="http://schemas.microsoft.com/office/drawing/2014/main" val="3883835019"/>
                    </a:ext>
                  </a:extLst>
                </a:gridCol>
              </a:tblGrid>
              <a:tr h="635000">
                <a:tc>
                  <a:txBody>
                    <a:bodyPr/>
                    <a:lstStyle/>
                    <a:p>
                      <a:pPr algn="ctr"/>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Năm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Số</a:t>
                      </a:r>
                      <a:r>
                        <a:rPr lang="en-US" b="1"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lượng</a:t>
                      </a:r>
                      <a:endPar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4089"/>
                  </a:ext>
                </a:extLst>
              </a:tr>
              <a:tr h="635000">
                <a:tc>
                  <a:txBody>
                    <a:bodyPr/>
                    <a:lstStyle/>
                    <a:p>
                      <a:pPr algn="ctr"/>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2016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8165245"/>
                  </a:ext>
                </a:extLst>
              </a:tr>
              <a:tr h="635000">
                <a:tc>
                  <a:txBody>
                    <a:bodyPr/>
                    <a:lstStyle/>
                    <a:p>
                      <a:pPr algn="ctr"/>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9652923"/>
                  </a:ext>
                </a:extLst>
              </a:tr>
            </a:tbl>
          </a:graphicData>
        </a:graphic>
      </p:graphicFrame>
      <p:graphicFrame>
        <p:nvGraphicFramePr>
          <p:cNvPr id="14" name="Chart 13"/>
          <p:cNvGraphicFramePr/>
          <p:nvPr>
            <p:extLst>
              <p:ext uri="{D42A27DB-BD31-4B8C-83A1-F6EECF244321}">
                <p14:modId xmlns:p14="http://schemas.microsoft.com/office/powerpoint/2010/main" val="19163114"/>
              </p:ext>
            </p:extLst>
          </p:nvPr>
        </p:nvGraphicFramePr>
        <p:xfrm>
          <a:off x="3934527" y="758626"/>
          <a:ext cx="7876473" cy="537449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7" name="Chart 16"/>
          <p:cNvGraphicFramePr/>
          <p:nvPr>
            <p:extLst>
              <p:ext uri="{D42A27DB-BD31-4B8C-83A1-F6EECF244321}">
                <p14:modId xmlns:p14="http://schemas.microsoft.com/office/powerpoint/2010/main" val="3349146805"/>
              </p:ext>
            </p:extLst>
          </p:nvPr>
        </p:nvGraphicFramePr>
        <p:xfrm>
          <a:off x="3808763" y="751558"/>
          <a:ext cx="8128000" cy="5381565"/>
        </p:xfrm>
        <a:graphic>
          <a:graphicData uri="http://schemas.openxmlformats.org/drawingml/2006/chart">
            <c:chart xmlns:c="http://schemas.openxmlformats.org/drawingml/2006/chart" xmlns:r="http://schemas.openxmlformats.org/officeDocument/2006/relationships" r:id="rId3"/>
          </a:graphicData>
        </a:graphic>
      </p:graphicFrame>
      <p:grpSp>
        <p:nvGrpSpPr>
          <p:cNvPr id="19" name="Group 18"/>
          <p:cNvGrpSpPr/>
          <p:nvPr/>
        </p:nvGrpSpPr>
        <p:grpSpPr>
          <a:xfrm>
            <a:off x="12062527" y="264487"/>
            <a:ext cx="10222774" cy="494140"/>
            <a:chOff x="-201752" y="264487"/>
            <a:chExt cx="10222774" cy="494140"/>
          </a:xfrm>
        </p:grpSpPr>
        <p:sp>
          <p:nvSpPr>
            <p:cNvPr id="20" name="TextBox 19"/>
            <p:cNvSpPr txBox="1"/>
            <p:nvPr/>
          </p:nvSpPr>
          <p:spPr>
            <a:xfrm>
              <a:off x="471613" y="266184"/>
              <a:ext cx="954940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KẾT QUẢ HOẠT ĐỘNG KINH DOANH CỦA KHÁCH SẠN</a:t>
              </a:r>
            </a:p>
          </p:txBody>
        </p:sp>
        <p:sp>
          <p:nvSpPr>
            <p:cNvPr id="21" name="Right Triangle 2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Chart 21"/>
          <p:cNvGraphicFramePr/>
          <p:nvPr>
            <p:extLst>
              <p:ext uri="{D42A27DB-BD31-4B8C-83A1-F6EECF244321}">
                <p14:modId xmlns:p14="http://schemas.microsoft.com/office/powerpoint/2010/main" val="1025345816"/>
              </p:ext>
            </p:extLst>
          </p:nvPr>
        </p:nvGraphicFramePr>
        <p:xfrm>
          <a:off x="13102479" y="1066800"/>
          <a:ext cx="9829800" cy="5071533"/>
        </p:xfrm>
        <a:graphic>
          <a:graphicData uri="http://schemas.openxmlformats.org/drawingml/2006/chart">
            <c:chart xmlns:c="http://schemas.openxmlformats.org/drawingml/2006/chart" xmlns:r="http://schemas.openxmlformats.org/officeDocument/2006/relationships" r:id="rId4"/>
          </a:graphicData>
        </a:graphic>
      </p:graphicFrame>
      <p:grpSp>
        <p:nvGrpSpPr>
          <p:cNvPr id="15" name="Group 14"/>
          <p:cNvGrpSpPr/>
          <p:nvPr/>
        </p:nvGrpSpPr>
        <p:grpSpPr>
          <a:xfrm>
            <a:off x="-11329297" y="264487"/>
            <a:ext cx="11338464" cy="494140"/>
            <a:chOff x="-201752" y="264487"/>
            <a:chExt cx="11338464" cy="494140"/>
          </a:xfrm>
        </p:grpSpPr>
        <p:sp>
          <p:nvSpPr>
            <p:cNvPr id="16" name="TextBox 15"/>
            <p:cNvSpPr txBox="1"/>
            <p:nvPr/>
          </p:nvSpPr>
          <p:spPr>
            <a:xfrm>
              <a:off x="471613" y="266184"/>
              <a:ext cx="1066509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CƠ CẤU LAO ĐỘNG THEO TRÌNH ĐỘ NGOẠI NGỮ VÀ VI TÍNH</a:t>
              </a:r>
            </a:p>
          </p:txBody>
        </p:sp>
        <p:sp>
          <p:nvSpPr>
            <p:cNvPr id="23" name="Right Triangle 22"/>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6496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0-#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999"/>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999"/>
                                          </p:stCondLst>
                                        </p:cTn>
                                        <p:tgtEl>
                                          <p:spTgt spid="14"/>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9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14" grpId="1">
        <p:bldAsOne/>
      </p:bldGraphic>
      <p:bldGraphic spid="1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2" name="Group 11"/>
          <p:cNvGrpSpPr/>
          <p:nvPr/>
        </p:nvGrpSpPr>
        <p:grpSpPr>
          <a:xfrm>
            <a:off x="-201752" y="264487"/>
            <a:ext cx="11338464" cy="494140"/>
            <a:chOff x="-201752" y="264487"/>
            <a:chExt cx="11338464" cy="494140"/>
          </a:xfrm>
        </p:grpSpPr>
        <p:sp>
          <p:nvSpPr>
            <p:cNvPr id="6" name="TextBox 5"/>
            <p:cNvSpPr txBox="1"/>
            <p:nvPr/>
          </p:nvSpPr>
          <p:spPr>
            <a:xfrm>
              <a:off x="471613" y="266184"/>
              <a:ext cx="1066509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CƠ CẤU LAO ĐỘNG THEO TRÌNH ĐỘ NGOẠI NGỮ VÀ VI TÍNH</a:t>
              </a:r>
            </a:p>
          </p:txBody>
        </p:sp>
        <p:sp>
          <p:nvSpPr>
            <p:cNvPr id="7" name="Right Triangle 6"/>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hart 7"/>
          <p:cNvGraphicFramePr/>
          <p:nvPr>
            <p:extLst>
              <p:ext uri="{D42A27DB-BD31-4B8C-83A1-F6EECF244321}">
                <p14:modId xmlns:p14="http://schemas.microsoft.com/office/powerpoint/2010/main" val="3549892873"/>
              </p:ext>
            </p:extLst>
          </p:nvPr>
        </p:nvGraphicFramePr>
        <p:xfrm>
          <a:off x="2007016" y="669668"/>
          <a:ext cx="8128000" cy="54186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extLst>
              <p:ext uri="{D42A27DB-BD31-4B8C-83A1-F6EECF244321}">
                <p14:modId xmlns:p14="http://schemas.microsoft.com/office/powerpoint/2010/main" val="688293975"/>
              </p:ext>
            </p:extLst>
          </p:nvPr>
        </p:nvGraphicFramePr>
        <p:xfrm>
          <a:off x="2007016" y="669668"/>
          <a:ext cx="8128000" cy="5418667"/>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p:cNvGrpSpPr/>
          <p:nvPr/>
        </p:nvGrpSpPr>
        <p:grpSpPr>
          <a:xfrm>
            <a:off x="12192000" y="264487"/>
            <a:ext cx="7808652" cy="494140"/>
            <a:chOff x="-201752" y="264487"/>
            <a:chExt cx="7808652" cy="494140"/>
          </a:xfrm>
        </p:grpSpPr>
        <p:sp>
          <p:nvSpPr>
            <p:cNvPr id="14" name="TextBox 13"/>
            <p:cNvSpPr txBox="1"/>
            <p:nvPr/>
          </p:nvSpPr>
          <p:spPr>
            <a:xfrm>
              <a:off x="471613" y="266184"/>
              <a:ext cx="713528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SỐ LƯỢNG LAO ĐỘNG CỦA KHÁCH SẠN</a:t>
              </a:r>
            </a:p>
          </p:txBody>
        </p:sp>
        <p:sp>
          <p:nvSpPr>
            <p:cNvPr id="15" name="Right Triangle 14"/>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3259440" y="264487"/>
            <a:ext cx="12439728" cy="494140"/>
            <a:chOff x="-201752" y="264487"/>
            <a:chExt cx="12439728" cy="494140"/>
          </a:xfrm>
        </p:grpSpPr>
        <p:sp>
          <p:nvSpPr>
            <p:cNvPr id="20" name="TextBox 19"/>
            <p:cNvSpPr txBox="1"/>
            <p:nvPr/>
          </p:nvSpPr>
          <p:spPr>
            <a:xfrm>
              <a:off x="471613" y="266184"/>
              <a:ext cx="11766363"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CHẤT LƯỢNG LAO ĐỘNG QUA KHẢO SÁT KHÁCH HÀNG</a:t>
              </a:r>
            </a:p>
          </p:txBody>
        </p:sp>
        <p:sp>
          <p:nvSpPr>
            <p:cNvPr id="21" name="Right Triangle 2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able 21"/>
          <p:cNvGraphicFramePr>
            <a:graphicFrameLocks noGrp="1"/>
          </p:cNvGraphicFramePr>
          <p:nvPr>
            <p:extLst>
              <p:ext uri="{D42A27DB-BD31-4B8C-83A1-F6EECF244321}">
                <p14:modId xmlns:p14="http://schemas.microsoft.com/office/powerpoint/2010/main" val="1233163491"/>
              </p:ext>
            </p:extLst>
          </p:nvPr>
        </p:nvGraphicFramePr>
        <p:xfrm>
          <a:off x="-12506799" y="1061720"/>
          <a:ext cx="11031511" cy="4988560"/>
        </p:xfrm>
        <a:graphic>
          <a:graphicData uri="http://schemas.openxmlformats.org/drawingml/2006/table">
            <a:tbl>
              <a:tblPr firstRow="1" bandRow="1">
                <a:tableStyleId>{5C22544A-7EE6-4342-B048-85BDC9FD1C3A}</a:tableStyleId>
              </a:tblPr>
              <a:tblGrid>
                <a:gridCol w="668311">
                  <a:extLst>
                    <a:ext uri="{9D8B030D-6E8A-4147-A177-3AD203B41FA5}">
                      <a16:colId xmlns:a16="http://schemas.microsoft.com/office/drawing/2014/main" val="2095726452"/>
                    </a:ext>
                  </a:extLst>
                </a:gridCol>
                <a:gridCol w="9525000">
                  <a:extLst>
                    <a:ext uri="{9D8B030D-6E8A-4147-A177-3AD203B41FA5}">
                      <a16:colId xmlns:a16="http://schemas.microsoft.com/office/drawing/2014/main" val="1112307467"/>
                    </a:ext>
                  </a:extLst>
                </a:gridCol>
                <a:gridCol w="838200">
                  <a:extLst>
                    <a:ext uri="{9D8B030D-6E8A-4147-A177-3AD203B41FA5}">
                      <a16:colId xmlns:a16="http://schemas.microsoft.com/office/drawing/2014/main" val="1809969600"/>
                    </a:ext>
                  </a:extLst>
                </a:gridCol>
              </a:tblGrid>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STT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TIÊU</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CHÍ ĐÁNH GIÁ</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48197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thái độ phục vụ lịch sự, nhã nhặn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29644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Khi quý</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khách có khiếu nại gì thì nhân viên luôn giải quyết cho quý khách một cách thỏa đáng và hợp tình hợp lý</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012349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có tác phong chuyên nghiệp, phục vụ tận tình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530509"/>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tỏ ra niềm nở với quý khách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50255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phục vụ những yêu cầu của quý khách một cách nhanh chóng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863986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tính kỷ luật lao động cao</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0399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thể hiện sự quan tâm tới cá nhân quý khách trong quá trình sử dụng dịch vụ tại khách sạn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594523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tiếp nhận và sử lý thông tin từ khách hàng một cách nhanh chóng, chính xác</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4742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hiểu rõ những nhu cầu của khách hàng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533666"/>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không để xảy ra sai xót trong quá trình phục vụ</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647064"/>
                  </a:ext>
                </a:extLst>
              </a:tr>
              <a:tr h="370840">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ĐIỂM</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TRUNG BÌNH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656629"/>
                  </a:ext>
                </a:extLst>
              </a:tr>
            </a:tbl>
          </a:graphicData>
        </a:graphic>
      </p:graphicFrame>
    </p:spTree>
    <p:extLst>
      <p:ext uri="{BB962C8B-B14F-4D97-AF65-F5344CB8AC3E}">
        <p14:creationId xmlns:p14="http://schemas.microsoft.com/office/powerpoint/2010/main" val="82950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11"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6" name="Group 5"/>
          <p:cNvGrpSpPr/>
          <p:nvPr/>
        </p:nvGrpSpPr>
        <p:grpSpPr>
          <a:xfrm>
            <a:off x="-201752" y="264487"/>
            <a:ext cx="12439728" cy="494140"/>
            <a:chOff x="-201752" y="264487"/>
            <a:chExt cx="12439728" cy="494140"/>
          </a:xfrm>
        </p:grpSpPr>
        <p:sp>
          <p:nvSpPr>
            <p:cNvPr id="7" name="TextBox 6"/>
            <p:cNvSpPr txBox="1"/>
            <p:nvPr/>
          </p:nvSpPr>
          <p:spPr>
            <a:xfrm>
              <a:off x="471613" y="266184"/>
              <a:ext cx="11766363"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CHẤT LƯỢNG LAO ĐỘNG QUA KHẢO SÁT KHÁCH HÀNG</a:t>
              </a:r>
            </a:p>
          </p:txBody>
        </p:sp>
        <p:sp>
          <p:nvSpPr>
            <p:cNvPr id="8" name="Right Triangle 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p:cNvGraphicFramePr>
            <a:graphicFrameLocks noGrp="1"/>
          </p:cNvGraphicFramePr>
          <p:nvPr>
            <p:extLst>
              <p:ext uri="{D42A27DB-BD31-4B8C-83A1-F6EECF244321}">
                <p14:modId xmlns:p14="http://schemas.microsoft.com/office/powerpoint/2010/main" val="3426547345"/>
              </p:ext>
            </p:extLst>
          </p:nvPr>
        </p:nvGraphicFramePr>
        <p:xfrm>
          <a:off x="550889" y="1061720"/>
          <a:ext cx="11031511" cy="4988560"/>
        </p:xfrm>
        <a:graphic>
          <a:graphicData uri="http://schemas.openxmlformats.org/drawingml/2006/table">
            <a:tbl>
              <a:tblPr firstRow="1" bandRow="1">
                <a:tableStyleId>{5C22544A-7EE6-4342-B048-85BDC9FD1C3A}</a:tableStyleId>
              </a:tblPr>
              <a:tblGrid>
                <a:gridCol w="668311">
                  <a:extLst>
                    <a:ext uri="{9D8B030D-6E8A-4147-A177-3AD203B41FA5}">
                      <a16:colId xmlns:a16="http://schemas.microsoft.com/office/drawing/2014/main" val="2095726452"/>
                    </a:ext>
                  </a:extLst>
                </a:gridCol>
                <a:gridCol w="9525000">
                  <a:extLst>
                    <a:ext uri="{9D8B030D-6E8A-4147-A177-3AD203B41FA5}">
                      <a16:colId xmlns:a16="http://schemas.microsoft.com/office/drawing/2014/main" val="1112307467"/>
                    </a:ext>
                  </a:extLst>
                </a:gridCol>
                <a:gridCol w="838200">
                  <a:extLst>
                    <a:ext uri="{9D8B030D-6E8A-4147-A177-3AD203B41FA5}">
                      <a16:colId xmlns:a16="http://schemas.microsoft.com/office/drawing/2014/main" val="1809969600"/>
                    </a:ext>
                  </a:extLst>
                </a:gridCol>
              </a:tblGrid>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STT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TIÊU</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CHÍ ĐÁNH GIÁ</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48197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thái độ phục vụ lịch sự, nhã nhặn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29644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Khi quý</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khách có khiếu nại gì thì nhân viên luôn giải quyết cho quý khách một cách thỏa đáng và hợp tình hợp lý</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012349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có tác phong chuyên nghiệp, phục vụ tận tình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530509"/>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tỏ ra niềm nở với quý khách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50255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phục vụ những yêu cầu của quý khách một cách nhanh chóng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863986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tính kỷ luật lao động cao</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0399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thể hiện sự quan tâm tới cá nhân quý khách trong quá trình sử dụng dịch vụ tại khách sạn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594523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tiếp nhận và sử lý thông tin từ khách hàng một cách nhanh chóng, chính xác</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4742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hiểu rõ những nhu cầu của khách hàng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533666"/>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không để xảy ra sai xót trong quá trình phục vụ</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647064"/>
                  </a:ext>
                </a:extLst>
              </a:tr>
              <a:tr h="370840">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ĐIỂM</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TRUNG BÌNH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656629"/>
                  </a:ext>
                </a:extLst>
              </a:tr>
            </a:tbl>
          </a:graphicData>
        </a:graphic>
      </p:graphicFrame>
      <p:grpSp>
        <p:nvGrpSpPr>
          <p:cNvPr id="13" name="Group 12"/>
          <p:cNvGrpSpPr/>
          <p:nvPr/>
        </p:nvGrpSpPr>
        <p:grpSpPr>
          <a:xfrm>
            <a:off x="12424270" y="264487"/>
            <a:ext cx="11338464" cy="494140"/>
            <a:chOff x="-201752" y="264487"/>
            <a:chExt cx="11338464" cy="494140"/>
          </a:xfrm>
        </p:grpSpPr>
        <p:sp>
          <p:nvSpPr>
            <p:cNvPr id="14" name="TextBox 13"/>
            <p:cNvSpPr txBox="1"/>
            <p:nvPr/>
          </p:nvSpPr>
          <p:spPr>
            <a:xfrm>
              <a:off x="471613" y="266184"/>
              <a:ext cx="1066509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CƠ CẤU LAO ĐỘNG THEO TRÌNH ĐỘ NGOẠI NGỮ VÀ VI TÍNH</a:t>
              </a:r>
            </a:p>
          </p:txBody>
        </p:sp>
        <p:sp>
          <p:nvSpPr>
            <p:cNvPr id="15" name="Right Triangle 14"/>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7662895" y="264487"/>
            <a:ext cx="7201114" cy="494140"/>
            <a:chOff x="-201752" y="264487"/>
            <a:chExt cx="7201114" cy="494140"/>
          </a:xfrm>
        </p:grpSpPr>
        <p:sp>
          <p:nvSpPr>
            <p:cNvPr id="17" name="TextBox 16"/>
            <p:cNvSpPr txBox="1"/>
            <p:nvPr/>
          </p:nvSpPr>
          <p:spPr>
            <a:xfrm>
              <a:off x="471613" y="266184"/>
              <a:ext cx="652774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KẾT QUẢ NGHIÊN CỨU THỰC TRẠNG</a:t>
              </a:r>
            </a:p>
          </p:txBody>
        </p:sp>
        <p:sp>
          <p:nvSpPr>
            <p:cNvPr id="18" name="Right Triangle 1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3269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334911" y="2693154"/>
            <a:ext cx="9522177" cy="1384995"/>
          </a:xfrm>
          <a:prstGeom prst="rect">
            <a:avLst/>
          </a:prstGeom>
          <a:noFill/>
        </p:spPr>
        <p:txBody>
          <a:bodyPr wrap="square" rtlCol="0">
            <a:spAutoFit/>
          </a:bodyPr>
          <a:lstStyle/>
          <a:p>
            <a:pPr algn="ctr"/>
            <a:r>
              <a:rPr lang="en-US" sz="2800">
                <a:solidFill>
                  <a:srgbClr val="ED1C2A"/>
                </a:solidFill>
                <a:latin typeface="#9Slide01 Tieu de ngan" panose="00000800000000000000" pitchFamily="2" charset="0"/>
              </a:rPr>
              <a:t>THỰC TRẠNG VÀ GIẢI PHÁP NÂNG CAO CHẤT LƯỢNG ĐỘI NGŨ NHÂN VIÊN TRONG KHÁCH SẠN SANOUVA ĐÀ NẴNG HOTEL</a:t>
            </a:r>
          </a:p>
        </p:txBody>
      </p:sp>
      <p:sp>
        <p:nvSpPr>
          <p:cNvPr id="6" name="TextBox 5"/>
          <p:cNvSpPr txBox="1"/>
          <p:nvPr/>
        </p:nvSpPr>
        <p:spPr>
          <a:xfrm>
            <a:off x="5715000" y="4800600"/>
            <a:ext cx="5654112"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Giáo viên hướng dẫn: Th.s TRẦN QUỐC HƯNG</a:t>
            </a:r>
          </a:p>
        </p:txBody>
      </p:sp>
      <p:sp>
        <p:nvSpPr>
          <p:cNvPr id="10" name="Date Placeholder 9"/>
          <p:cNvSpPr>
            <a:spLocks noGrp="1"/>
          </p:cNvSpPr>
          <p:nvPr>
            <p:ph type="dt" sz="half" idx="10"/>
          </p:nvPr>
        </p:nvSpPr>
        <p:spPr/>
        <p:txBody>
          <a:bodyPr/>
          <a:lstStyle/>
          <a:p>
            <a:r>
              <a:rPr lang="en-US"/>
              <a:t>GVHD: Th.S Trần Quốc Hưng</a:t>
            </a:r>
          </a:p>
        </p:txBody>
      </p:sp>
      <p:sp>
        <p:nvSpPr>
          <p:cNvPr id="8" name="Footer Placeholder 7"/>
          <p:cNvSpPr>
            <a:spLocks noGrp="1"/>
          </p:cNvSpPr>
          <p:nvPr>
            <p:ph type="ftr" sz="quarter" idx="11"/>
          </p:nvPr>
        </p:nvSpPr>
        <p:spPr/>
        <p:txBody>
          <a:bodyPr/>
          <a:lstStyle/>
          <a:p>
            <a:r>
              <a:rPr lang="en-US"/>
              <a:t>Khóa luận tốt nghiệp</a:t>
            </a:r>
          </a:p>
        </p:txBody>
      </p:sp>
      <p:sp>
        <p:nvSpPr>
          <p:cNvPr id="17" name="TextBox 16"/>
          <p:cNvSpPr txBox="1"/>
          <p:nvPr/>
        </p:nvSpPr>
        <p:spPr>
          <a:xfrm>
            <a:off x="4305301" y="6154602"/>
            <a:ext cx="3581399" cy="369332"/>
          </a:xfrm>
          <a:prstGeom prst="rect">
            <a:avLst/>
          </a:prstGeom>
          <a:noFill/>
        </p:spPr>
        <p:txBody>
          <a:bodyPr wrap="square" rtlCol="0">
            <a:spAutoFit/>
          </a:bodyPr>
          <a:lstStyle/>
          <a:p>
            <a:pPr algn="just"/>
            <a:r>
              <a:rPr lang="en-US" i="1">
                <a:solidFill>
                  <a:schemeClr val="tx1">
                    <a:lumMod val="65000"/>
                    <a:lumOff val="35000"/>
                  </a:schemeClr>
                </a:solidFill>
                <a:latin typeface="#9Slide02 Noi dung dai" panose="02000000000000000000" pitchFamily="2" charset="0"/>
                <a:ea typeface="#9Slide02 Noi dung dai" panose="02000000000000000000" pitchFamily="2" charset="0"/>
              </a:rPr>
              <a:t>Hà Nội, ngày 8 tháng 5 năm 2018</a:t>
            </a:r>
          </a:p>
        </p:txBody>
      </p:sp>
      <p:pic>
        <p:nvPicPr>
          <p:cNvPr id="16" name="Picture 6" descr="https://www.haui.edu.vn/dnn/web/haui/assets/images/logo-ng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489" y="261232"/>
            <a:ext cx="7533258" cy="15646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3885123" y="1514626"/>
            <a:ext cx="1963999" cy="369332"/>
          </a:xfrm>
          <a:prstGeom prst="rect">
            <a:avLst/>
          </a:prstGeom>
          <a:noFill/>
        </p:spPr>
        <p:txBody>
          <a:bodyPr wrap="none" rtlCol="0">
            <a:spAutoFit/>
          </a:bodyPr>
          <a:lstStyle/>
          <a:p>
            <a:r>
              <a:rPr lang="en-US">
                <a:solidFill>
                  <a:srgbClr val="FDC81B"/>
                </a:solidFill>
                <a:latin typeface="#9Slide01 Noi dung ngan" panose="00000600000000000000" pitchFamily="2" charset="0"/>
              </a:rPr>
              <a:t>KHOA DU LỊCH</a:t>
            </a:r>
          </a:p>
        </p:txBody>
      </p:sp>
      <p:pic>
        <p:nvPicPr>
          <p:cNvPr id="19" name="Picture 2" descr="http://sanouvadanang.com/vnt_upload/File/09_2015/Logo_417_x_300_A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8804" y="321429"/>
            <a:ext cx="1114596" cy="80261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4630400" y="2658101"/>
            <a:ext cx="9305753" cy="923330"/>
          </a:xfrm>
          <a:prstGeom prst="rect">
            <a:avLst/>
          </a:prstGeom>
          <a:noFill/>
        </p:spPr>
        <p:txBody>
          <a:bodyPr wrap="none" rtlCol="0">
            <a:spAutoFit/>
          </a:bodyPr>
          <a:lstStyle/>
          <a:p>
            <a:r>
              <a:rPr lang="en-US" sz="5400">
                <a:solidFill>
                  <a:srgbClr val="ED1C2A"/>
                </a:solidFill>
                <a:latin typeface="#9Slide01 Tieu de ngan" panose="00000800000000000000" pitchFamily="2" charset="0"/>
              </a:rPr>
              <a:t>KHÓA LUẬN TỐT NGHIỆP</a:t>
            </a:r>
          </a:p>
        </p:txBody>
      </p:sp>
      <p:sp>
        <p:nvSpPr>
          <p:cNvPr id="30" name="TextBox 29"/>
          <p:cNvSpPr txBox="1"/>
          <p:nvPr/>
        </p:nvSpPr>
        <p:spPr>
          <a:xfrm>
            <a:off x="16061547" y="4615934"/>
            <a:ext cx="2653290"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Sinh viên thực hiện: </a:t>
            </a:r>
          </a:p>
        </p:txBody>
      </p:sp>
      <p:sp>
        <p:nvSpPr>
          <p:cNvPr id="31" name="TextBox 30"/>
          <p:cNvSpPr txBox="1"/>
          <p:nvPr/>
        </p:nvSpPr>
        <p:spPr>
          <a:xfrm>
            <a:off x="18680509" y="4615934"/>
            <a:ext cx="2450913"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VŨ THỊ NHUNG</a:t>
            </a:r>
          </a:p>
        </p:txBody>
      </p:sp>
      <p:sp>
        <p:nvSpPr>
          <p:cNvPr id="32" name="TextBox 31"/>
          <p:cNvSpPr txBox="1"/>
          <p:nvPr/>
        </p:nvSpPr>
        <p:spPr>
          <a:xfrm>
            <a:off x="18680509" y="4960227"/>
            <a:ext cx="2250233"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ĐÀO THỊ NGỌC	</a:t>
            </a:r>
          </a:p>
        </p:txBody>
      </p:sp>
      <p:sp>
        <p:nvSpPr>
          <p:cNvPr id="33" name="TextBox 32"/>
          <p:cNvSpPr txBox="1"/>
          <p:nvPr/>
        </p:nvSpPr>
        <p:spPr>
          <a:xfrm>
            <a:off x="18680509" y="5648814"/>
            <a:ext cx="2887307"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LƯU THỊ NHƯ YẾN</a:t>
            </a:r>
          </a:p>
        </p:txBody>
      </p:sp>
      <p:sp>
        <p:nvSpPr>
          <p:cNvPr id="34" name="TextBox 33"/>
          <p:cNvSpPr txBox="1"/>
          <p:nvPr/>
        </p:nvSpPr>
        <p:spPr>
          <a:xfrm>
            <a:off x="18680509" y="5304520"/>
            <a:ext cx="3033431" cy="369332"/>
          </a:xfrm>
          <a:prstGeom prst="rect">
            <a:avLst/>
          </a:prstGeom>
          <a:noFill/>
        </p:spPr>
        <p:txBody>
          <a:bodyPr wrap="square" rtlCol="0">
            <a:spAutoFit/>
          </a:bodyPr>
          <a:lstStyle/>
          <a:p>
            <a:r>
              <a:rPr lang="en-US">
                <a:solidFill>
                  <a:schemeClr val="tx1">
                    <a:lumMod val="50000"/>
                    <a:lumOff val="50000"/>
                  </a:schemeClr>
                </a:solidFill>
                <a:latin typeface="#9Slide01 Tieu de ngan" panose="00000800000000000000" pitchFamily="2" charset="0"/>
              </a:rPr>
              <a:t>NGUYỄN THỊ THẢO</a:t>
            </a:r>
          </a:p>
        </p:txBody>
      </p:sp>
      <p:sp>
        <p:nvSpPr>
          <p:cNvPr id="35" name="TextBox 34"/>
          <p:cNvSpPr txBox="1"/>
          <p:nvPr/>
        </p:nvSpPr>
        <p:spPr>
          <a:xfrm>
            <a:off x="16061547" y="4145856"/>
            <a:ext cx="6274475"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CHUYÊN NGÀNH: QUẢN TRỊ KINH DOANH DU LỊCH</a:t>
            </a:r>
          </a:p>
        </p:txBody>
      </p:sp>
      <p:grpSp>
        <p:nvGrpSpPr>
          <p:cNvPr id="20" name="Group 19"/>
          <p:cNvGrpSpPr/>
          <p:nvPr/>
        </p:nvGrpSpPr>
        <p:grpSpPr>
          <a:xfrm>
            <a:off x="-12032954" y="1647825"/>
            <a:ext cx="1219200" cy="1219200"/>
            <a:chOff x="533400" y="1647825"/>
            <a:chExt cx="1219200" cy="1219200"/>
          </a:xfrm>
        </p:grpSpPr>
        <p:sp>
          <p:nvSpPr>
            <p:cNvPr id="21" name="Oval 20"/>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2" name="Picture 21"/>
            <p:cNvPicPr>
              <a:picLocks noChangeAspect="1"/>
            </p:cNvPicPr>
            <p:nvPr/>
          </p:nvPicPr>
          <p:blipFill>
            <a:blip r:embed="rId4"/>
            <a:stretch>
              <a:fillRect/>
            </a:stretch>
          </p:blipFill>
          <p:spPr>
            <a:xfrm>
              <a:off x="763796" y="1825504"/>
              <a:ext cx="758408" cy="863842"/>
            </a:xfrm>
            <a:prstGeom prst="rect">
              <a:avLst/>
            </a:prstGeom>
          </p:spPr>
        </p:pic>
      </p:grpSp>
      <p:grpSp>
        <p:nvGrpSpPr>
          <p:cNvPr id="23" name="Group 22"/>
          <p:cNvGrpSpPr/>
          <p:nvPr/>
        </p:nvGrpSpPr>
        <p:grpSpPr>
          <a:xfrm>
            <a:off x="-8120215" y="1647825"/>
            <a:ext cx="1219200" cy="1219200"/>
            <a:chOff x="4540025" y="1647825"/>
            <a:chExt cx="1219200" cy="1219200"/>
          </a:xfrm>
        </p:grpSpPr>
        <p:sp>
          <p:nvSpPr>
            <p:cNvPr id="24" name="Oval 23"/>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5"/>
            <a:stretch>
              <a:fillRect/>
            </a:stretch>
          </p:blipFill>
          <p:spPr>
            <a:xfrm>
              <a:off x="4692425" y="1802140"/>
              <a:ext cx="914400" cy="910570"/>
            </a:xfrm>
            <a:prstGeom prst="rect">
              <a:avLst/>
            </a:prstGeom>
          </p:spPr>
        </p:pic>
      </p:grpSp>
      <p:sp>
        <p:nvSpPr>
          <p:cNvPr id="26" name="TextBox 25"/>
          <p:cNvSpPr txBox="1"/>
          <p:nvPr/>
        </p:nvSpPr>
        <p:spPr>
          <a:xfrm>
            <a:off x="-10785483" y="1982086"/>
            <a:ext cx="2008883" cy="646331"/>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Tính cấp thiết của</a:t>
            </a:r>
          </a:p>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 đề tài</a:t>
            </a:r>
          </a:p>
        </p:txBody>
      </p:sp>
      <p:sp>
        <p:nvSpPr>
          <p:cNvPr id="27" name="TextBox 26"/>
          <p:cNvSpPr txBox="1"/>
          <p:nvPr/>
        </p:nvSpPr>
        <p:spPr>
          <a:xfrm>
            <a:off x="-6779990" y="1999449"/>
            <a:ext cx="2286000" cy="369332"/>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sp>
        <p:nvSpPr>
          <p:cNvPr id="28" name="TextBox 27"/>
          <p:cNvSpPr txBox="1"/>
          <p:nvPr/>
        </p:nvSpPr>
        <p:spPr>
          <a:xfrm>
            <a:off x="-2842609" y="1993953"/>
            <a:ext cx="2286000" cy="646331"/>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sp>
        <p:nvSpPr>
          <p:cNvPr id="36" name="TextBox 35"/>
          <p:cNvSpPr txBox="1"/>
          <p:nvPr/>
        </p:nvSpPr>
        <p:spPr>
          <a:xfrm>
            <a:off x="-10785483" y="4401234"/>
            <a:ext cx="2345514" cy="369332"/>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sp>
        <p:nvSpPr>
          <p:cNvPr id="37" name="TextBox 36"/>
          <p:cNvSpPr txBox="1"/>
          <p:nvPr/>
        </p:nvSpPr>
        <p:spPr>
          <a:xfrm>
            <a:off x="-6779990" y="4401234"/>
            <a:ext cx="2286000" cy="369332"/>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sp>
        <p:nvSpPr>
          <p:cNvPr id="38" name="TextBox 37"/>
          <p:cNvSpPr txBox="1"/>
          <p:nvPr/>
        </p:nvSpPr>
        <p:spPr>
          <a:xfrm>
            <a:off x="-2842609" y="4401234"/>
            <a:ext cx="2286000" cy="646331"/>
          </a:xfrm>
          <a:prstGeom prst="rect">
            <a:avLst/>
          </a:prstGeom>
          <a:noFill/>
        </p:spPr>
        <p:txBody>
          <a:bodyPr wrap="none" rtlCol="0">
            <a:spAutoFit/>
          </a:bodyPr>
          <a:lstStyle/>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39" name="Group 38"/>
          <p:cNvGrpSpPr/>
          <p:nvPr/>
        </p:nvGrpSpPr>
        <p:grpSpPr>
          <a:xfrm>
            <a:off x="-4118351" y="1647825"/>
            <a:ext cx="1219200" cy="1219200"/>
            <a:chOff x="8541889" y="1647825"/>
            <a:chExt cx="1219200" cy="1219200"/>
          </a:xfrm>
        </p:grpSpPr>
        <p:sp>
          <p:nvSpPr>
            <p:cNvPr id="40" name="Oval 39"/>
            <p:cNvSpPr/>
            <p:nvPr/>
          </p:nvSpPr>
          <p:spPr>
            <a:xfrm>
              <a:off x="8541889"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6"/>
            <a:stretch>
              <a:fillRect/>
            </a:stretch>
          </p:blipFill>
          <p:spPr>
            <a:xfrm>
              <a:off x="8735188" y="1877415"/>
              <a:ext cx="832602" cy="760020"/>
            </a:xfrm>
            <a:prstGeom prst="rect">
              <a:avLst/>
            </a:prstGeom>
          </p:spPr>
        </p:pic>
      </p:grpSp>
      <p:grpSp>
        <p:nvGrpSpPr>
          <p:cNvPr id="42" name="Group 41"/>
          <p:cNvGrpSpPr/>
          <p:nvPr/>
        </p:nvGrpSpPr>
        <p:grpSpPr>
          <a:xfrm>
            <a:off x="-12126840" y="4114800"/>
            <a:ext cx="1219200" cy="1219200"/>
            <a:chOff x="533400" y="4114800"/>
            <a:chExt cx="1219200" cy="1219200"/>
          </a:xfrm>
        </p:grpSpPr>
        <p:sp>
          <p:nvSpPr>
            <p:cNvPr id="43" name="Oval 42"/>
            <p:cNvSpPr/>
            <p:nvPr/>
          </p:nvSpPr>
          <p:spPr>
            <a:xfrm>
              <a:off x="533400"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p:cNvPicPr>
              <a:picLocks noChangeAspect="1"/>
            </p:cNvPicPr>
            <p:nvPr/>
          </p:nvPicPr>
          <p:blipFill>
            <a:blip r:embed="rId7"/>
            <a:stretch>
              <a:fillRect/>
            </a:stretch>
          </p:blipFill>
          <p:spPr>
            <a:xfrm>
              <a:off x="733615" y="4382291"/>
              <a:ext cx="818770" cy="684218"/>
            </a:xfrm>
            <a:prstGeom prst="rect">
              <a:avLst/>
            </a:prstGeom>
          </p:spPr>
        </p:pic>
      </p:grpSp>
      <p:grpSp>
        <p:nvGrpSpPr>
          <p:cNvPr id="45" name="Group 44"/>
          <p:cNvGrpSpPr/>
          <p:nvPr/>
        </p:nvGrpSpPr>
        <p:grpSpPr>
          <a:xfrm>
            <a:off x="-8120215" y="4114800"/>
            <a:ext cx="1219200" cy="1219200"/>
            <a:chOff x="4540025" y="4114800"/>
            <a:chExt cx="1219200" cy="1219200"/>
          </a:xfrm>
        </p:grpSpPr>
        <p:sp>
          <p:nvSpPr>
            <p:cNvPr id="46" name="Oval 45"/>
            <p:cNvSpPr/>
            <p:nvPr/>
          </p:nvSpPr>
          <p:spPr>
            <a:xfrm>
              <a:off x="4540025"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p:cNvPicPr>
              <a:picLocks noChangeAspect="1"/>
            </p:cNvPicPr>
            <p:nvPr/>
          </p:nvPicPr>
          <p:blipFill>
            <a:blip r:embed="rId8"/>
            <a:stretch>
              <a:fillRect/>
            </a:stretch>
          </p:blipFill>
          <p:spPr>
            <a:xfrm>
              <a:off x="4777544" y="4351149"/>
              <a:ext cx="744162" cy="746502"/>
            </a:xfrm>
            <a:prstGeom prst="rect">
              <a:avLst/>
            </a:prstGeom>
          </p:spPr>
        </p:pic>
      </p:grpSp>
      <p:grpSp>
        <p:nvGrpSpPr>
          <p:cNvPr id="48" name="Group 47"/>
          <p:cNvGrpSpPr/>
          <p:nvPr/>
        </p:nvGrpSpPr>
        <p:grpSpPr>
          <a:xfrm>
            <a:off x="-4118351" y="4114800"/>
            <a:ext cx="1219200" cy="1219200"/>
            <a:chOff x="8541889" y="4114800"/>
            <a:chExt cx="1219200" cy="1219200"/>
          </a:xfrm>
        </p:grpSpPr>
        <p:sp>
          <p:nvSpPr>
            <p:cNvPr id="49" name="Oval 48"/>
            <p:cNvSpPr/>
            <p:nvPr/>
          </p:nvSpPr>
          <p:spPr>
            <a:xfrm>
              <a:off x="8541889"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9"/>
            <a:stretch>
              <a:fillRect/>
            </a:stretch>
          </p:blipFill>
          <p:spPr>
            <a:xfrm>
              <a:off x="8846688" y="4343465"/>
              <a:ext cx="609602" cy="761870"/>
            </a:xfrm>
            <a:prstGeom prst="rect">
              <a:avLst/>
            </a:prstGeom>
          </p:spPr>
        </p:pic>
      </p:grpSp>
      <p:sp>
        <p:nvSpPr>
          <p:cNvPr id="51" name="TextBox 50"/>
          <p:cNvSpPr txBox="1"/>
          <p:nvPr/>
        </p:nvSpPr>
        <p:spPr>
          <a:xfrm>
            <a:off x="-12312833"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52" name="Right Triangle 51"/>
          <p:cNvSpPr/>
          <p:nvPr/>
        </p:nvSpPr>
        <p:spPr>
          <a:xfrm rot="13513609">
            <a:off x="-1286199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691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6" name="Group 5"/>
          <p:cNvGrpSpPr/>
          <p:nvPr/>
        </p:nvGrpSpPr>
        <p:grpSpPr>
          <a:xfrm>
            <a:off x="-201752" y="264487"/>
            <a:ext cx="7201114" cy="494140"/>
            <a:chOff x="-201752" y="264487"/>
            <a:chExt cx="7201114" cy="494140"/>
          </a:xfrm>
        </p:grpSpPr>
        <p:sp>
          <p:nvSpPr>
            <p:cNvPr id="7" name="TextBox 6"/>
            <p:cNvSpPr txBox="1"/>
            <p:nvPr/>
          </p:nvSpPr>
          <p:spPr>
            <a:xfrm>
              <a:off x="471613" y="266184"/>
              <a:ext cx="6527749"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KẾT QUẢ NGHIÊN CỨU THỰC TRẠNG</a:t>
              </a:r>
            </a:p>
          </p:txBody>
        </p:sp>
        <p:sp>
          <p:nvSpPr>
            <p:cNvPr id="8" name="Right Triangle 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12192000" y="264487"/>
            <a:ext cx="12439728" cy="494140"/>
            <a:chOff x="-201752" y="264487"/>
            <a:chExt cx="12439728" cy="494140"/>
          </a:xfrm>
        </p:grpSpPr>
        <p:sp>
          <p:nvSpPr>
            <p:cNvPr id="10" name="TextBox 9"/>
            <p:cNvSpPr txBox="1"/>
            <p:nvPr/>
          </p:nvSpPr>
          <p:spPr>
            <a:xfrm>
              <a:off x="471613" y="266184"/>
              <a:ext cx="11766363"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CHẤT LƯỢNG LAO ĐỘNG QUA KHẢO SÁT KHÁCH HÀNG</a:t>
              </a:r>
            </a:p>
          </p:txBody>
        </p:sp>
        <p:sp>
          <p:nvSpPr>
            <p:cNvPr id="11" name="Right Triangle 1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2" name="Table 11"/>
          <p:cNvGraphicFramePr>
            <a:graphicFrameLocks noGrp="1"/>
          </p:cNvGraphicFramePr>
          <p:nvPr>
            <p:extLst>
              <p:ext uri="{D42A27DB-BD31-4B8C-83A1-F6EECF244321}">
                <p14:modId xmlns:p14="http://schemas.microsoft.com/office/powerpoint/2010/main" val="3637523731"/>
              </p:ext>
            </p:extLst>
          </p:nvPr>
        </p:nvGraphicFramePr>
        <p:xfrm>
          <a:off x="12944641" y="1061720"/>
          <a:ext cx="11031511" cy="4988560"/>
        </p:xfrm>
        <a:graphic>
          <a:graphicData uri="http://schemas.openxmlformats.org/drawingml/2006/table">
            <a:tbl>
              <a:tblPr firstRow="1" bandRow="1">
                <a:tableStyleId>{5C22544A-7EE6-4342-B048-85BDC9FD1C3A}</a:tableStyleId>
              </a:tblPr>
              <a:tblGrid>
                <a:gridCol w="668311">
                  <a:extLst>
                    <a:ext uri="{9D8B030D-6E8A-4147-A177-3AD203B41FA5}">
                      <a16:colId xmlns:a16="http://schemas.microsoft.com/office/drawing/2014/main" val="2095726452"/>
                    </a:ext>
                  </a:extLst>
                </a:gridCol>
                <a:gridCol w="9525000">
                  <a:extLst>
                    <a:ext uri="{9D8B030D-6E8A-4147-A177-3AD203B41FA5}">
                      <a16:colId xmlns:a16="http://schemas.microsoft.com/office/drawing/2014/main" val="1112307467"/>
                    </a:ext>
                  </a:extLst>
                </a:gridCol>
                <a:gridCol w="838200">
                  <a:extLst>
                    <a:ext uri="{9D8B030D-6E8A-4147-A177-3AD203B41FA5}">
                      <a16:colId xmlns:a16="http://schemas.microsoft.com/office/drawing/2014/main" val="1809969600"/>
                    </a:ext>
                  </a:extLst>
                </a:gridCol>
              </a:tblGrid>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STT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TIÊU</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CHÍ ĐÁNH GIÁ</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48197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thái độ phục vụ lịch sự, nhã nhặn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29644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Khi quý</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khách có khiếu nại gì thì nhân viên luôn giải quyết cho quý khách một cách thỏa đáng và hợp tình hợp lý</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012349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có tác phong chuyên nghiệp, phục vụ tận tình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530509"/>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tỏ ra niềm nở với quý khách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502550"/>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luôn phục vụ những yêu cầu của quý khách một cách nhanh chóng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863986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khách sạn có tính kỷ luật lao động cao</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5203997"/>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thể hiện sự quan tâm tới cá nhân quý khách trong quá trình sử dụng dịch vụ tại khách sạn</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4.07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5945238"/>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tiếp nhận và sử lý thông tin từ khách hàng một cách nhanh chóng, chính xác</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47422"/>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luôn hiểu rõ những nhu cầu của khách hàng</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533666"/>
                  </a:ext>
                </a:extLst>
              </a:tr>
              <a:tr h="370840">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Nhân</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viên không để xảy ra sai xót trong quá trình phục vụ</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647064"/>
                  </a:ext>
                </a:extLst>
              </a:tr>
              <a:tr h="370840">
                <a:tc gridSpan="2">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ĐIỂM</a:t>
                      </a:r>
                      <a:r>
                        <a:rPr lang="en-US" b="0" baseline="0">
                          <a:solidFill>
                            <a:schemeClr val="tx1">
                              <a:lumMod val="50000"/>
                              <a:lumOff val="50000"/>
                            </a:schemeClr>
                          </a:solidFill>
                          <a:latin typeface="#9Slide02 Noi dung rat dai" panose="02000000000000000000" pitchFamily="2" charset="0"/>
                          <a:ea typeface="#9Slide02 Noi dung rat dai" panose="02000000000000000000" pitchFamily="2" charset="0"/>
                        </a:rPr>
                        <a:t> TRUNG BÌNH</a:t>
                      </a:r>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a:solidFill>
                            <a:schemeClr val="tx1">
                              <a:lumMod val="50000"/>
                              <a:lumOff val="50000"/>
                            </a:schemeClr>
                          </a:solidFill>
                          <a:latin typeface="#9Slide02 Noi dung rat dai" panose="02000000000000000000" pitchFamily="2" charset="0"/>
                          <a:ea typeface="#9Slide02 Noi dung rat dai" panose="02000000000000000000" pitchFamily="2" charset="0"/>
                        </a:rPr>
                        <a:t>3.72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87656629"/>
                  </a:ext>
                </a:extLst>
              </a:tr>
            </a:tbl>
          </a:graphicData>
        </a:graphic>
      </p:graphicFrame>
      <p:grpSp>
        <p:nvGrpSpPr>
          <p:cNvPr id="2052" name="Group 2051"/>
          <p:cNvGrpSpPr/>
          <p:nvPr/>
        </p:nvGrpSpPr>
        <p:grpSpPr>
          <a:xfrm>
            <a:off x="7833323" y="1622895"/>
            <a:ext cx="2097488" cy="4051300"/>
            <a:chOff x="7833323" y="1622895"/>
            <a:chExt cx="2097488" cy="4051300"/>
          </a:xfrm>
        </p:grpSpPr>
        <p:sp>
          <p:nvSpPr>
            <p:cNvPr id="77" name="Rectangle 76"/>
            <p:cNvSpPr/>
            <p:nvPr/>
          </p:nvSpPr>
          <p:spPr>
            <a:xfrm>
              <a:off x="7833323" y="1622895"/>
              <a:ext cx="2076230" cy="40433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p:cNvSpPr>
              <a:spLocks noChangeArrowheads="1"/>
            </p:cNvSpPr>
            <p:nvPr/>
          </p:nvSpPr>
          <p:spPr bwMode="auto">
            <a:xfrm>
              <a:off x="7853567" y="1627657"/>
              <a:ext cx="2076450" cy="1306513"/>
            </a:xfrm>
            <a:prstGeom prst="rect">
              <a:avLst/>
            </a:prstGeom>
            <a:gradFill flip="none" rotWithShape="1">
              <a:gsLst>
                <a:gs pos="0">
                  <a:schemeClr val="accent4">
                    <a:lumMod val="67000"/>
                  </a:schemeClr>
                </a:gs>
                <a:gs pos="100000">
                  <a:schemeClr val="accent4">
                    <a:lumMod val="97000"/>
                    <a:lumOff val="3000"/>
                  </a:schemeClr>
                </a:gs>
              </a:gsLst>
              <a:lin ang="2700000" scaled="1"/>
              <a:tileRect/>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6" name="Rectangle 14"/>
            <p:cNvSpPr>
              <a:spLocks noChangeArrowheads="1"/>
            </p:cNvSpPr>
            <p:nvPr/>
          </p:nvSpPr>
          <p:spPr bwMode="auto">
            <a:xfrm>
              <a:off x="7853567" y="1627657"/>
              <a:ext cx="20764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22"/>
            <p:cNvSpPr>
              <a:spLocks noChangeArrowheads="1"/>
            </p:cNvSpPr>
            <p:nvPr/>
          </p:nvSpPr>
          <p:spPr bwMode="auto">
            <a:xfrm>
              <a:off x="7853567" y="5590057"/>
              <a:ext cx="2076450" cy="8413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2700000" scaled="1"/>
              <a:tileRect/>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050" name="Rectangle 23"/>
            <p:cNvSpPr>
              <a:spLocks noChangeArrowheads="1"/>
            </p:cNvSpPr>
            <p:nvPr/>
          </p:nvSpPr>
          <p:spPr bwMode="auto">
            <a:xfrm>
              <a:off x="7853567" y="5590057"/>
              <a:ext cx="207645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TextBox 59"/>
            <p:cNvSpPr txBox="1"/>
            <p:nvPr/>
          </p:nvSpPr>
          <p:spPr>
            <a:xfrm>
              <a:off x="7848214" y="1862646"/>
              <a:ext cx="2059971" cy="646331"/>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Tổ chức lao động </a:t>
              </a:r>
            </a:p>
            <a:p>
              <a:pPr algn="ctr"/>
              <a:r>
                <a:rPr lang="en-US">
                  <a:solidFill>
                    <a:schemeClr val="bg1"/>
                  </a:solidFill>
                  <a:latin typeface="#9Slide02 Noi dung rat dai" panose="02000000000000000000" pitchFamily="2" charset="0"/>
                  <a:ea typeface="#9Slide02 Noi dung rat dai" panose="02000000000000000000" pitchFamily="2" charset="0"/>
                </a:rPr>
                <a:t>và công việc</a:t>
              </a:r>
            </a:p>
          </p:txBody>
        </p:sp>
        <p:sp>
          <p:nvSpPr>
            <p:cNvPr id="70" name="TextBox 69"/>
            <p:cNvSpPr txBox="1"/>
            <p:nvPr/>
          </p:nvSpPr>
          <p:spPr>
            <a:xfrm>
              <a:off x="7880536" y="3070908"/>
              <a:ext cx="2050275" cy="923330"/>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Các bộ phận được phân công giờ giấc làm việc rõ ràng</a:t>
              </a:r>
            </a:p>
          </p:txBody>
        </p:sp>
        <p:sp>
          <p:nvSpPr>
            <p:cNvPr id="71" name="TextBox 70"/>
            <p:cNvSpPr txBox="1"/>
            <p:nvPr/>
          </p:nvSpPr>
          <p:spPr>
            <a:xfrm>
              <a:off x="7880536" y="3998456"/>
              <a:ext cx="2050275" cy="923330"/>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Có các yêu cầu cụ thể về trang phục và tác phong</a:t>
              </a:r>
            </a:p>
          </p:txBody>
        </p:sp>
      </p:grpSp>
      <p:grpSp>
        <p:nvGrpSpPr>
          <p:cNvPr id="18" name="Group 17"/>
          <p:cNvGrpSpPr/>
          <p:nvPr/>
        </p:nvGrpSpPr>
        <p:grpSpPr>
          <a:xfrm>
            <a:off x="5748525" y="1622895"/>
            <a:ext cx="2112150" cy="4051300"/>
            <a:chOff x="5748525" y="1622895"/>
            <a:chExt cx="2112150" cy="4051300"/>
          </a:xfrm>
        </p:grpSpPr>
        <p:sp>
          <p:nvSpPr>
            <p:cNvPr id="76" name="Rectangle 75"/>
            <p:cNvSpPr/>
            <p:nvPr/>
          </p:nvSpPr>
          <p:spPr>
            <a:xfrm>
              <a:off x="5757851" y="1622895"/>
              <a:ext cx="2076230" cy="40433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p:cNvSpPr>
              <a:spLocks noChangeArrowheads="1"/>
            </p:cNvSpPr>
            <p:nvPr/>
          </p:nvSpPr>
          <p:spPr bwMode="auto">
            <a:xfrm>
              <a:off x="5779463" y="1627657"/>
              <a:ext cx="2074863" cy="1306513"/>
            </a:xfrm>
            <a:prstGeom prst="rect">
              <a:avLst/>
            </a:prstGeom>
            <a:gradFill flip="none" rotWithShape="1">
              <a:gsLst>
                <a:gs pos="2000">
                  <a:schemeClr val="accent3">
                    <a:lumMod val="95000"/>
                    <a:lumOff val="5000"/>
                  </a:schemeClr>
                </a:gs>
                <a:gs pos="100000">
                  <a:schemeClr val="accent3">
                    <a:lumMod val="6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Rectangle 12"/>
            <p:cNvSpPr>
              <a:spLocks noChangeArrowheads="1"/>
            </p:cNvSpPr>
            <p:nvPr/>
          </p:nvSpPr>
          <p:spPr bwMode="auto">
            <a:xfrm>
              <a:off x="5779463" y="1627657"/>
              <a:ext cx="2074863"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0"/>
            <p:cNvSpPr>
              <a:spLocks noChangeArrowheads="1"/>
            </p:cNvSpPr>
            <p:nvPr/>
          </p:nvSpPr>
          <p:spPr bwMode="auto">
            <a:xfrm>
              <a:off x="5779463" y="5590057"/>
              <a:ext cx="2074863" cy="84138"/>
            </a:xfrm>
            <a:prstGeom prst="rect">
              <a:avLst/>
            </a:prstGeom>
            <a:gradFill flip="none" rotWithShape="1">
              <a:gsLst>
                <a:gs pos="0">
                  <a:schemeClr val="accent3">
                    <a:lumMod val="40000"/>
                    <a:lumOff val="60000"/>
                  </a:schemeClr>
                </a:gs>
                <a:gs pos="46000">
                  <a:schemeClr val="accent3">
                    <a:lumMod val="95000"/>
                    <a:lumOff val="5000"/>
                  </a:schemeClr>
                </a:gs>
                <a:gs pos="100000">
                  <a:schemeClr val="accent3">
                    <a:lumMod val="6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048" name="Rectangle 21"/>
            <p:cNvSpPr>
              <a:spLocks noChangeArrowheads="1"/>
            </p:cNvSpPr>
            <p:nvPr/>
          </p:nvSpPr>
          <p:spPr bwMode="auto">
            <a:xfrm>
              <a:off x="5779463" y="5590057"/>
              <a:ext cx="2074863"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4" name="Picture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150" y="1622895"/>
              <a:ext cx="95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TextBox 57"/>
            <p:cNvSpPr txBox="1"/>
            <p:nvPr/>
          </p:nvSpPr>
          <p:spPr>
            <a:xfrm>
              <a:off x="5864549" y="1862918"/>
              <a:ext cx="1904689" cy="369332"/>
            </a:xfrm>
            <a:prstGeom prst="rect">
              <a:avLst/>
            </a:prstGeom>
            <a:noFill/>
          </p:spPr>
          <p:txBody>
            <a:bodyPr wrap="non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Định mức lao động</a:t>
              </a:r>
            </a:p>
          </p:txBody>
        </p:sp>
        <p:sp>
          <p:nvSpPr>
            <p:cNvPr id="68" name="TextBox 67"/>
            <p:cNvSpPr txBox="1"/>
            <p:nvPr/>
          </p:nvSpPr>
          <p:spPr>
            <a:xfrm>
              <a:off x="5748525" y="3070908"/>
              <a:ext cx="2050275" cy="646331"/>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Lao động trung bình chung là 1,8 người</a:t>
              </a:r>
            </a:p>
          </p:txBody>
        </p:sp>
        <p:sp>
          <p:nvSpPr>
            <p:cNvPr id="69" name="TextBox 68"/>
            <p:cNvSpPr txBox="1"/>
            <p:nvPr/>
          </p:nvSpPr>
          <p:spPr>
            <a:xfrm>
              <a:off x="5748525" y="3829736"/>
              <a:ext cx="2050275" cy="1200329"/>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Khách sạn đã xác định được cụ thể số lượng nhân viên trong từng ca</a:t>
              </a:r>
            </a:p>
          </p:txBody>
        </p:sp>
        <p:cxnSp>
          <p:nvCxnSpPr>
            <p:cNvPr id="81" name="Straight Connector 80"/>
            <p:cNvCxnSpPr>
              <a:endCxn id="31" idx="3"/>
            </p:cNvCxnSpPr>
            <p:nvPr/>
          </p:nvCxnSpPr>
          <p:spPr>
            <a:xfrm>
              <a:off x="7848660" y="1622895"/>
              <a:ext cx="5666" cy="4009231"/>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693880" y="1620759"/>
            <a:ext cx="2123276" cy="4065096"/>
            <a:chOff x="3693880" y="1620759"/>
            <a:chExt cx="2123276" cy="4065096"/>
          </a:xfrm>
        </p:grpSpPr>
        <p:sp>
          <p:nvSpPr>
            <p:cNvPr id="73" name="Rectangle 72"/>
            <p:cNvSpPr/>
            <p:nvPr/>
          </p:nvSpPr>
          <p:spPr>
            <a:xfrm>
              <a:off x="3693880" y="1642493"/>
              <a:ext cx="2076230" cy="40433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9"/>
            <p:cNvSpPr>
              <a:spLocks noChangeArrowheads="1"/>
            </p:cNvSpPr>
            <p:nvPr/>
          </p:nvSpPr>
          <p:spPr bwMode="auto">
            <a:xfrm>
              <a:off x="3715919" y="1620759"/>
              <a:ext cx="2074863" cy="1306513"/>
            </a:xfrm>
            <a:prstGeom prst="rect">
              <a:avLst/>
            </a:prstGeom>
            <a:gradFill flip="none" rotWithShape="1">
              <a:gsLst>
                <a:gs pos="1000">
                  <a:schemeClr val="accent2">
                    <a:lumMod val="95000"/>
                    <a:lumOff val="5000"/>
                  </a:schemeClr>
                </a:gs>
                <a:gs pos="100000">
                  <a:schemeClr val="accent2">
                    <a:lumMod val="6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Rectangle 10"/>
            <p:cNvSpPr>
              <a:spLocks noChangeArrowheads="1"/>
            </p:cNvSpPr>
            <p:nvPr/>
          </p:nvSpPr>
          <p:spPr bwMode="auto">
            <a:xfrm>
              <a:off x="3715919" y="1620759"/>
              <a:ext cx="2074863"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8"/>
            <p:cNvSpPr>
              <a:spLocks noChangeArrowheads="1"/>
            </p:cNvSpPr>
            <p:nvPr/>
          </p:nvSpPr>
          <p:spPr bwMode="auto">
            <a:xfrm>
              <a:off x="3715919" y="5583159"/>
              <a:ext cx="2074863" cy="8413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30" name="Rectangle 19"/>
            <p:cNvSpPr>
              <a:spLocks noChangeArrowheads="1"/>
            </p:cNvSpPr>
            <p:nvPr/>
          </p:nvSpPr>
          <p:spPr bwMode="auto">
            <a:xfrm>
              <a:off x="3715919" y="5583159"/>
              <a:ext cx="2074863"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TextBox 55"/>
            <p:cNvSpPr txBox="1"/>
            <p:nvPr/>
          </p:nvSpPr>
          <p:spPr>
            <a:xfrm>
              <a:off x="3709569" y="1855748"/>
              <a:ext cx="2078720" cy="923330"/>
            </a:xfrm>
            <a:prstGeom prst="rect">
              <a:avLst/>
            </a:prstGeom>
            <a:noFill/>
          </p:spPr>
          <p:txBody>
            <a:bodyPr wrap="square" rtlCol="0">
              <a:spAutoFit/>
            </a:bodyPr>
            <a:lstStyle/>
            <a:p>
              <a:pPr algn="ctr"/>
              <a:r>
                <a:rPr lang="en-US">
                  <a:solidFill>
                    <a:schemeClr val="bg1"/>
                  </a:solidFill>
                  <a:latin typeface="#9Slide02 Noi dung rat dai" panose="02000000000000000000" pitchFamily="2" charset="0"/>
                  <a:ea typeface="#9Slide02 Noi dung rat dai" panose="02000000000000000000" pitchFamily="2" charset="0"/>
                </a:rPr>
                <a:t>Ý thức thái độ đối với</a:t>
              </a:r>
            </a:p>
            <a:p>
              <a:pPr algn="ctr"/>
              <a:r>
                <a:rPr lang="en-US">
                  <a:solidFill>
                    <a:schemeClr val="bg1"/>
                  </a:solidFill>
                  <a:latin typeface="#9Slide02 Noi dung rat dai" panose="02000000000000000000" pitchFamily="2" charset="0"/>
                  <a:ea typeface="#9Slide02 Noi dung rat dai" panose="02000000000000000000" pitchFamily="2" charset="0"/>
                </a:rPr>
                <a:t>công việc</a:t>
              </a:r>
            </a:p>
          </p:txBody>
        </p:sp>
        <p:sp>
          <p:nvSpPr>
            <p:cNvPr id="66" name="TextBox 65"/>
            <p:cNvSpPr txBox="1"/>
            <p:nvPr/>
          </p:nvSpPr>
          <p:spPr>
            <a:xfrm>
              <a:off x="3709569" y="3064010"/>
              <a:ext cx="2107587" cy="923330"/>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Nhân viên vẫn để chuyện cá nhân ảnh hưởng đến công việc</a:t>
              </a:r>
            </a:p>
          </p:txBody>
        </p:sp>
        <p:sp>
          <p:nvSpPr>
            <p:cNvPr id="67" name="TextBox 66"/>
            <p:cNvSpPr txBox="1"/>
            <p:nvPr/>
          </p:nvSpPr>
          <p:spPr>
            <a:xfrm>
              <a:off x="3715919" y="4039299"/>
              <a:ext cx="2050275" cy="646331"/>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Còn tình trạng dồn việc cho ca sau</a:t>
              </a:r>
            </a:p>
          </p:txBody>
        </p:sp>
        <p:cxnSp>
          <p:nvCxnSpPr>
            <p:cNvPr id="80" name="Straight Connector 79"/>
            <p:cNvCxnSpPr/>
            <p:nvPr/>
          </p:nvCxnSpPr>
          <p:spPr>
            <a:xfrm flipH="1">
              <a:off x="5774700" y="1625853"/>
              <a:ext cx="10130" cy="4006274"/>
            </a:xfrm>
            <a:prstGeom prst="line">
              <a:avLst/>
            </a:prstGeom>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700326" y="4769517"/>
              <a:ext cx="2050275" cy="646331"/>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Nhân viên còn tán gẫu, buôn chuyện.</a:t>
              </a:r>
            </a:p>
          </p:txBody>
        </p:sp>
      </p:grpSp>
      <p:grpSp>
        <p:nvGrpSpPr>
          <p:cNvPr id="16" name="Group 15"/>
          <p:cNvGrpSpPr/>
          <p:nvPr/>
        </p:nvGrpSpPr>
        <p:grpSpPr>
          <a:xfrm>
            <a:off x="1590762" y="1625276"/>
            <a:ext cx="2131177" cy="4051300"/>
            <a:chOff x="1590762" y="1625276"/>
            <a:chExt cx="2131177" cy="4051300"/>
          </a:xfrm>
        </p:grpSpPr>
        <p:sp>
          <p:nvSpPr>
            <p:cNvPr id="2051" name="Rectangle 2050"/>
            <p:cNvSpPr/>
            <p:nvPr/>
          </p:nvSpPr>
          <p:spPr>
            <a:xfrm>
              <a:off x="1636184" y="1625276"/>
              <a:ext cx="2076230" cy="40433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p:cNvSpPr>
              <a:spLocks noChangeArrowheads="1"/>
            </p:cNvSpPr>
            <p:nvPr/>
          </p:nvSpPr>
          <p:spPr bwMode="auto">
            <a:xfrm>
              <a:off x="1640726" y="1630038"/>
              <a:ext cx="2076450" cy="1306513"/>
            </a:xfrm>
            <a:prstGeom prst="rect">
              <a:avLst/>
            </a:prstGeom>
            <a:gradFill flip="none" rotWithShape="1">
              <a:gsLst>
                <a:gs pos="0">
                  <a:schemeClr val="accent1">
                    <a:lumMod val="89000"/>
                  </a:schemeClr>
                </a:gs>
                <a:gs pos="97000">
                  <a:schemeClr val="accent1">
                    <a:lumMod val="7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Rectangle 8"/>
            <p:cNvSpPr>
              <a:spLocks noChangeArrowheads="1"/>
            </p:cNvSpPr>
            <p:nvPr/>
          </p:nvSpPr>
          <p:spPr bwMode="auto">
            <a:xfrm>
              <a:off x="1640726" y="1630038"/>
              <a:ext cx="207645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6"/>
            <p:cNvSpPr>
              <a:spLocks noChangeArrowheads="1"/>
            </p:cNvSpPr>
            <p:nvPr/>
          </p:nvSpPr>
          <p:spPr bwMode="auto">
            <a:xfrm>
              <a:off x="1640726" y="5592438"/>
              <a:ext cx="2076450" cy="84138"/>
            </a:xfrm>
            <a:prstGeom prst="rect">
              <a:avLst/>
            </a:prstGeom>
            <a:gradFill flip="none" rotWithShape="1">
              <a:gsLst>
                <a:gs pos="0">
                  <a:schemeClr val="accent1">
                    <a:lumMod val="89000"/>
                  </a:schemeClr>
                </a:gs>
                <a:gs pos="97000">
                  <a:schemeClr val="accent1">
                    <a:lumMod val="70000"/>
                  </a:schemeClr>
                </a:gs>
              </a:gsLst>
              <a:path path="circle">
                <a:fillToRect l="100000" t="100000"/>
              </a:path>
              <a:tileRect r="-100000" b="-100000"/>
            </a:gra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Rectangle 17"/>
            <p:cNvSpPr>
              <a:spLocks noChangeArrowheads="1"/>
            </p:cNvSpPr>
            <p:nvPr/>
          </p:nvSpPr>
          <p:spPr bwMode="auto">
            <a:xfrm>
              <a:off x="1640726" y="5592438"/>
              <a:ext cx="2076450" cy="8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7"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2414" y="1625276"/>
              <a:ext cx="95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Box 54"/>
            <p:cNvSpPr txBox="1"/>
            <p:nvPr/>
          </p:nvSpPr>
          <p:spPr>
            <a:xfrm>
              <a:off x="1590762" y="1865027"/>
              <a:ext cx="2098651" cy="646331"/>
            </a:xfrm>
            <a:prstGeom prst="rect">
              <a:avLst/>
            </a:prstGeom>
            <a:noFill/>
          </p:spPr>
          <p:txBody>
            <a:bodyPr wrap="none" rtlCol="0">
              <a:spAutoFit/>
            </a:bodyPr>
            <a:lstStyle/>
            <a:p>
              <a:r>
                <a:rPr lang="en-US">
                  <a:solidFill>
                    <a:schemeClr val="bg1"/>
                  </a:solidFill>
                  <a:latin typeface="#9Slide02 Noi dung rat dai" panose="02000000000000000000" pitchFamily="2" charset="0"/>
                  <a:ea typeface="#9Slide02 Noi dung rat dai" panose="02000000000000000000" pitchFamily="2" charset="0"/>
                </a:rPr>
                <a:t>Trình độ chuyên môn</a:t>
              </a:r>
            </a:p>
            <a:p>
              <a:pPr algn="ctr"/>
              <a:r>
                <a:rPr lang="en-US">
                  <a:solidFill>
                    <a:schemeClr val="bg1"/>
                  </a:solidFill>
                  <a:latin typeface="#9Slide02 Noi dung rat dai" panose="02000000000000000000" pitchFamily="2" charset="0"/>
                  <a:ea typeface="#9Slide02 Noi dung rat dai" panose="02000000000000000000" pitchFamily="2" charset="0"/>
                </a:rPr>
                <a:t>nghiệp vụ</a:t>
              </a:r>
            </a:p>
          </p:txBody>
        </p:sp>
        <p:sp>
          <p:nvSpPr>
            <p:cNvPr id="61" name="TextBox 60"/>
            <p:cNvSpPr txBox="1"/>
            <p:nvPr/>
          </p:nvSpPr>
          <p:spPr>
            <a:xfrm>
              <a:off x="1639138" y="3073289"/>
              <a:ext cx="2050275" cy="1200329"/>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Trình độ ngoại ngữ còn kém, trình độ giỏi chỉ tập trung </a:t>
              </a:r>
              <a:r>
                <a:rPr lang="en-US">
                  <a:latin typeface="#9Slide02 Noi dung rat dai" panose="02000000000000000000" pitchFamily="2" charset="0"/>
                  <a:ea typeface="#9Slide02 Noi dung rat dai" panose="02000000000000000000" pitchFamily="2" charset="0"/>
                </a:rPr>
                <a:t>ở</a:t>
              </a:r>
              <a:r>
                <a:rPr lang="en-US">
                  <a:latin typeface="#9Slide02 Noi dung rat dai" panose="02000000000000000000" pitchFamily="2" charset="0"/>
                  <a:ea typeface="#9Slide02 Noi dung rat dai" panose="02000000000000000000" pitchFamily="2" charset="0"/>
                </a:rPr>
                <a:t> các cấp lãnh đạo</a:t>
              </a:r>
            </a:p>
          </p:txBody>
        </p:sp>
        <p:sp>
          <p:nvSpPr>
            <p:cNvPr id="65" name="TextBox 64"/>
            <p:cNvSpPr txBox="1"/>
            <p:nvPr/>
          </p:nvSpPr>
          <p:spPr>
            <a:xfrm>
              <a:off x="1639138" y="4253824"/>
              <a:ext cx="2050275" cy="1200329"/>
            </a:xfrm>
            <a:prstGeom prst="rect">
              <a:avLst/>
            </a:prstGeom>
            <a:noFill/>
          </p:spPr>
          <p:txBody>
            <a:bodyPr wrap="square" rtlCol="0">
              <a:spAutoFit/>
            </a:bodyPr>
            <a:lstStyle/>
            <a:p>
              <a:pPr algn="just"/>
              <a:r>
                <a:rPr lang="en-US">
                  <a:latin typeface="#9Slide02 Noi dung rat dai" panose="02000000000000000000" pitchFamily="2" charset="0"/>
                  <a:ea typeface="#9Slide02 Noi dung rat dai" panose="02000000000000000000" pitchFamily="2" charset="0"/>
                </a:rPr>
                <a:t>Lao động chủ yếu là nữ nên tốc độ phục vụ giảm khi phải đi lại nhiều      </a:t>
              </a:r>
            </a:p>
          </p:txBody>
        </p:sp>
        <p:cxnSp>
          <p:nvCxnSpPr>
            <p:cNvPr id="2053" name="Straight Connector 2052"/>
            <p:cNvCxnSpPr>
              <a:stCxn id="2077" idx="0"/>
            </p:cNvCxnSpPr>
            <p:nvPr/>
          </p:nvCxnSpPr>
          <p:spPr>
            <a:xfrm flipH="1">
              <a:off x="3711157" y="1625276"/>
              <a:ext cx="6020" cy="399995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2090990" y="264487"/>
            <a:ext cx="11928369" cy="494140"/>
            <a:chOff x="-201752" y="264487"/>
            <a:chExt cx="11928369" cy="494140"/>
          </a:xfrm>
        </p:grpSpPr>
        <p:sp>
          <p:nvSpPr>
            <p:cNvPr id="95" name="TextBox 94"/>
            <p:cNvSpPr txBox="1"/>
            <p:nvPr/>
          </p:nvSpPr>
          <p:spPr>
            <a:xfrm>
              <a:off x="471613" y="266184"/>
              <a:ext cx="11255004"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CHUNG VỀ ĐỘI NGŨ NHÂN VIÊN TRONG KHÁCH SẠN</a:t>
              </a:r>
            </a:p>
          </p:txBody>
        </p:sp>
        <p:sp>
          <p:nvSpPr>
            <p:cNvPr id="96" name="Right Triangle 95"/>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7" name="Picture 2" descr="https://i.vnbooking.com/cache/720x400/83243_hotelimage_iMG3751.JPG"/>
          <p:cNvPicPr>
            <a:picLocks noChangeAspect="1" noChangeArrowheads="1"/>
          </p:cNvPicPr>
          <p:nvPr/>
        </p:nvPicPr>
        <p:blipFill rotWithShape="1">
          <a:blip r:embed="rId4">
            <a:extLst>
              <a:ext uri="{28A0092B-C50C-407E-A947-70E740481C1C}">
                <a14:useLocalDpi xmlns:a14="http://schemas.microsoft.com/office/drawing/2010/main" val="0"/>
              </a:ext>
            </a:extLst>
          </a:blip>
          <a:srcRect l="15509" r="12787"/>
          <a:stretch/>
        </p:blipFill>
        <p:spPr bwMode="auto">
          <a:xfrm>
            <a:off x="-15013438" y="918764"/>
            <a:ext cx="6655478" cy="5156596"/>
          </a:xfrm>
          <a:prstGeom prst="rect">
            <a:avLst/>
          </a:prstGeom>
          <a:noFill/>
          <a:extLst>
            <a:ext uri="{909E8E84-426E-40DD-AFC4-6F175D3DCCD1}">
              <a14:hiddenFill xmlns:a14="http://schemas.microsoft.com/office/drawing/2010/main">
                <a:solidFill>
                  <a:srgbClr val="FFFFFF"/>
                </a:solidFill>
              </a14:hiddenFill>
            </a:ext>
          </a:extLst>
        </p:spPr>
      </p:pic>
      <p:grpSp>
        <p:nvGrpSpPr>
          <p:cNvPr id="100" name="Group 99"/>
          <p:cNvGrpSpPr/>
          <p:nvPr/>
        </p:nvGrpSpPr>
        <p:grpSpPr>
          <a:xfrm>
            <a:off x="-8025122" y="918763"/>
            <a:ext cx="7869225" cy="5050601"/>
            <a:chOff x="3941775" y="918763"/>
            <a:chExt cx="7869225" cy="5050601"/>
          </a:xfrm>
        </p:grpSpPr>
        <p:sp>
          <p:nvSpPr>
            <p:cNvPr id="101" name="TextBox 100"/>
            <p:cNvSpPr txBox="1"/>
            <p:nvPr/>
          </p:nvSpPr>
          <p:spPr>
            <a:xfrm>
              <a:off x="3941775" y="918763"/>
              <a:ext cx="2839239" cy="400110"/>
            </a:xfrm>
            <a:prstGeom prst="rect">
              <a:avLst/>
            </a:prstGeom>
            <a:noFill/>
          </p:spPr>
          <p:txBody>
            <a:bodyPr wrap="none" rtlCol="0">
              <a:spAutoFit/>
            </a:bodyPr>
            <a:lstStyle/>
            <a:p>
              <a:pPr algn="just"/>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 và nguyên nhân</a:t>
              </a:r>
            </a:p>
          </p:txBody>
        </p:sp>
        <p:sp>
          <p:nvSpPr>
            <p:cNvPr id="102" name="TextBox 101"/>
            <p:cNvSpPr txBox="1"/>
            <p:nvPr/>
          </p:nvSpPr>
          <p:spPr>
            <a:xfrm>
              <a:off x="4573826" y="1304333"/>
              <a:ext cx="1112805"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a:t>
              </a:r>
            </a:p>
          </p:txBody>
        </p:sp>
        <p:sp>
          <p:nvSpPr>
            <p:cNvPr id="103" name="TextBox 102"/>
            <p:cNvSpPr txBox="1"/>
            <p:nvPr/>
          </p:nvSpPr>
          <p:spPr>
            <a:xfrm>
              <a:off x="5200112" y="1793043"/>
              <a:ext cx="6248491"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Doanh thu hàng năm của khách sạn đóng góp một phần lớn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ngân sách nhà nước </a:t>
              </a:r>
            </a:p>
          </p:txBody>
        </p:sp>
        <p:sp>
          <p:nvSpPr>
            <p:cNvPr id="104" name="TextBox 103"/>
            <p:cNvSpPr txBox="1"/>
            <p:nvPr/>
          </p:nvSpPr>
          <p:spPr>
            <a:xfrm>
              <a:off x="5200112" y="2421232"/>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Lượng khách quen tăng cho thấy sự tin tưởng của khách hàng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dịch vụ</a:t>
              </a:r>
            </a:p>
          </p:txBody>
        </p:sp>
        <p:sp>
          <p:nvSpPr>
            <p:cNvPr id="105" name="TextBox 104"/>
            <p:cNvSpPr txBox="1"/>
            <p:nvPr/>
          </p:nvSpPr>
          <p:spPr>
            <a:xfrm>
              <a:off x="5200112" y="3049421"/>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Nhân viên ngày càng trưởng thành và đa dạng hơn trong cung cách</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phục vụ khách hàng</a:t>
              </a:r>
            </a:p>
          </p:txBody>
        </p:sp>
        <p:sp>
          <p:nvSpPr>
            <p:cNvPr id="106" name="TextBox 105"/>
            <p:cNvSpPr txBox="1"/>
            <p:nvPr/>
          </p:nvSpPr>
          <p:spPr>
            <a:xfrm>
              <a:off x="5200112" y="3677610"/>
              <a:ext cx="5986472"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Đóng góp nhiều giải thưởng quý giá như Agoda, Tripadvision </a:t>
              </a:r>
            </a:p>
          </p:txBody>
        </p:sp>
        <p:sp>
          <p:nvSpPr>
            <p:cNvPr id="108" name="TextBox 107"/>
            <p:cNvSpPr txBox="1"/>
            <p:nvPr/>
          </p:nvSpPr>
          <p:spPr>
            <a:xfrm>
              <a:off x="4573826" y="4063180"/>
              <a:ext cx="1370888"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120" name="TextBox 119"/>
            <p:cNvSpPr txBox="1"/>
            <p:nvPr/>
          </p:nvSpPr>
          <p:spPr>
            <a:xfrm>
              <a:off x="5200112" y="4551890"/>
              <a:ext cx="6349268"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đội ngũ lao động được chú trọng và quản lý chặt chẽ </a:t>
              </a:r>
            </a:p>
          </p:txBody>
        </p:sp>
        <p:sp>
          <p:nvSpPr>
            <p:cNvPr id="121" name="TextBox 120"/>
            <p:cNvSpPr txBox="1"/>
            <p:nvPr/>
          </p:nvSpPr>
          <p:spPr>
            <a:xfrm>
              <a:off x="5200112" y="4937462"/>
              <a:ext cx="4389160"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Đa số khách hàng đánh giá tốt về nhân viên </a:t>
              </a:r>
            </a:p>
          </p:txBody>
        </p:sp>
        <p:sp>
          <p:nvSpPr>
            <p:cNvPr id="122" name="TextBox 121"/>
            <p:cNvSpPr txBox="1"/>
            <p:nvPr/>
          </p:nvSpPr>
          <p:spPr>
            <a:xfrm>
              <a:off x="5200112" y="5323033"/>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Đào tạo được đẩy mạnh hơn, công tác khen thưởng và phê bình diễn</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ra minh bạch</a:t>
              </a:r>
            </a:p>
          </p:txBody>
        </p:sp>
      </p:grpSp>
    </p:spTree>
    <p:extLst>
      <p:ext uri="{BB962C8B-B14F-4D97-AF65-F5344CB8AC3E}">
        <p14:creationId xmlns:p14="http://schemas.microsoft.com/office/powerpoint/2010/main" val="2822777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1000" fill="hold"/>
                                        <p:tgtEl>
                                          <p:spTgt spid="17"/>
                                        </p:tgtEl>
                                        <p:attrNameLst>
                                          <p:attrName>ppt_x</p:attrName>
                                        </p:attrNameLst>
                                      </p:cBhvr>
                                      <p:tavLst>
                                        <p:tav tm="0">
                                          <p:val>
                                            <p:strVal val="#ppt_x"/>
                                          </p:val>
                                        </p:tav>
                                        <p:tav tm="100000">
                                          <p:val>
                                            <p:strVal val="#ppt_x"/>
                                          </p:val>
                                        </p:tav>
                                      </p:tavLst>
                                    </p:anim>
                                    <p:anim calcmode="lin" valueType="num">
                                      <p:cBhvr additive="base">
                                        <p:cTn id="14" dur="10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ppt_x"/>
                                          </p:val>
                                        </p:tav>
                                        <p:tav tm="100000">
                                          <p:val>
                                            <p:strVal val="#ppt_x"/>
                                          </p:val>
                                        </p:tav>
                                      </p:tavLst>
                                    </p:anim>
                                    <p:anim calcmode="lin" valueType="num">
                                      <p:cBhvr additive="base">
                                        <p:cTn id="20"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1000" fill="hold"/>
                                        <p:tgtEl>
                                          <p:spTgt spid="2052"/>
                                        </p:tgtEl>
                                        <p:attrNameLst>
                                          <p:attrName>ppt_x</p:attrName>
                                        </p:attrNameLst>
                                      </p:cBhvr>
                                      <p:tavLst>
                                        <p:tav tm="0">
                                          <p:val>
                                            <p:strVal val="#ppt_x"/>
                                          </p:val>
                                        </p:tav>
                                        <p:tav tm="100000">
                                          <p:val>
                                            <p:strVal val="#ppt_x"/>
                                          </p:val>
                                        </p:tav>
                                      </p:tavLst>
                                    </p:anim>
                                    <p:anim calcmode="lin" valueType="num">
                                      <p:cBhvr additive="base">
                                        <p:cTn id="26" dur="10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27" name="Group 26"/>
          <p:cNvGrpSpPr/>
          <p:nvPr/>
        </p:nvGrpSpPr>
        <p:grpSpPr>
          <a:xfrm>
            <a:off x="-201752" y="264487"/>
            <a:ext cx="11928369" cy="494140"/>
            <a:chOff x="-201752" y="264487"/>
            <a:chExt cx="11928369" cy="494140"/>
          </a:xfrm>
        </p:grpSpPr>
        <p:sp>
          <p:nvSpPr>
            <p:cNvPr id="28" name="TextBox 27"/>
            <p:cNvSpPr txBox="1"/>
            <p:nvPr/>
          </p:nvSpPr>
          <p:spPr>
            <a:xfrm>
              <a:off x="471613" y="266184"/>
              <a:ext cx="11255004"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CHUNG VỀ ĐỘI NGŨ NHÂN VIÊN TRONG KHÁCH SẠN</a:t>
              </a:r>
            </a:p>
          </p:txBody>
        </p:sp>
        <p:sp>
          <p:nvSpPr>
            <p:cNvPr id="29" name="Right Triangle 28"/>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3941775" y="918763"/>
            <a:ext cx="7869225" cy="5050601"/>
            <a:chOff x="3941775" y="918763"/>
            <a:chExt cx="7869225" cy="5050601"/>
          </a:xfrm>
        </p:grpSpPr>
        <p:sp>
          <p:nvSpPr>
            <p:cNvPr id="31" name="TextBox 30"/>
            <p:cNvSpPr txBox="1"/>
            <p:nvPr/>
          </p:nvSpPr>
          <p:spPr>
            <a:xfrm>
              <a:off x="3941775" y="918763"/>
              <a:ext cx="2839239" cy="400110"/>
            </a:xfrm>
            <a:prstGeom prst="rect">
              <a:avLst/>
            </a:prstGeom>
            <a:noFill/>
          </p:spPr>
          <p:txBody>
            <a:bodyPr wrap="none" rtlCol="0">
              <a:spAutoFit/>
            </a:bodyPr>
            <a:lstStyle/>
            <a:p>
              <a:pPr algn="just"/>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 và nguyên nhân</a:t>
              </a:r>
            </a:p>
          </p:txBody>
        </p:sp>
        <p:sp>
          <p:nvSpPr>
            <p:cNvPr id="32" name="TextBox 31"/>
            <p:cNvSpPr txBox="1"/>
            <p:nvPr/>
          </p:nvSpPr>
          <p:spPr>
            <a:xfrm>
              <a:off x="4573826" y="1304333"/>
              <a:ext cx="1112805"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a:t>
              </a:r>
            </a:p>
          </p:txBody>
        </p:sp>
        <p:sp>
          <p:nvSpPr>
            <p:cNvPr id="33" name="TextBox 32"/>
            <p:cNvSpPr txBox="1"/>
            <p:nvPr/>
          </p:nvSpPr>
          <p:spPr>
            <a:xfrm>
              <a:off x="5200112" y="1793043"/>
              <a:ext cx="6248491"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Doanh thu hàng năm của khách sạn đóng góp một phần lớn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ngân sách nhà nước </a:t>
              </a:r>
            </a:p>
          </p:txBody>
        </p:sp>
        <p:sp>
          <p:nvSpPr>
            <p:cNvPr id="34" name="TextBox 33"/>
            <p:cNvSpPr txBox="1"/>
            <p:nvPr/>
          </p:nvSpPr>
          <p:spPr>
            <a:xfrm>
              <a:off x="5200112" y="2421232"/>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Lượng khách quen tăng cho thấy sự tin tưởng của khách hàng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dịch vụ</a:t>
              </a:r>
            </a:p>
          </p:txBody>
        </p:sp>
        <p:sp>
          <p:nvSpPr>
            <p:cNvPr id="36" name="TextBox 35"/>
            <p:cNvSpPr txBox="1"/>
            <p:nvPr/>
          </p:nvSpPr>
          <p:spPr>
            <a:xfrm>
              <a:off x="5200112" y="3049421"/>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Nhân viên ngày càng trưởng thành và đa dạng hơn trong cung cách</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phục vụ khách hàng</a:t>
              </a:r>
            </a:p>
          </p:txBody>
        </p:sp>
        <p:sp>
          <p:nvSpPr>
            <p:cNvPr id="37" name="TextBox 36"/>
            <p:cNvSpPr txBox="1"/>
            <p:nvPr/>
          </p:nvSpPr>
          <p:spPr>
            <a:xfrm>
              <a:off x="5200112" y="3677610"/>
              <a:ext cx="5986472"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Đóng góp nhiều giải thưởng quý giá như Agoda, Tripadvision </a:t>
              </a:r>
            </a:p>
          </p:txBody>
        </p:sp>
        <p:sp>
          <p:nvSpPr>
            <p:cNvPr id="38" name="TextBox 37"/>
            <p:cNvSpPr txBox="1"/>
            <p:nvPr/>
          </p:nvSpPr>
          <p:spPr>
            <a:xfrm>
              <a:off x="4573826" y="4063180"/>
              <a:ext cx="1370888"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39" name="TextBox 38"/>
            <p:cNvSpPr txBox="1"/>
            <p:nvPr/>
          </p:nvSpPr>
          <p:spPr>
            <a:xfrm>
              <a:off x="5200112" y="4551890"/>
              <a:ext cx="6349268"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đội ngũ lao động được chú trọng và quản lý chặt chẽ </a:t>
              </a:r>
            </a:p>
          </p:txBody>
        </p:sp>
        <p:sp>
          <p:nvSpPr>
            <p:cNvPr id="40" name="TextBox 39"/>
            <p:cNvSpPr txBox="1"/>
            <p:nvPr/>
          </p:nvSpPr>
          <p:spPr>
            <a:xfrm>
              <a:off x="5200112" y="4937462"/>
              <a:ext cx="4389160"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Đa số khách hàng đánh giá tốt về nhân viên </a:t>
              </a:r>
            </a:p>
          </p:txBody>
        </p:sp>
        <p:sp>
          <p:nvSpPr>
            <p:cNvPr id="41" name="TextBox 40"/>
            <p:cNvSpPr txBox="1"/>
            <p:nvPr/>
          </p:nvSpPr>
          <p:spPr>
            <a:xfrm>
              <a:off x="5200112" y="5323033"/>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Đào tạo được đẩy mạnh hơn, công tác khen thưởng và phê bình diễn</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ra minh bạch</a:t>
              </a:r>
            </a:p>
          </p:txBody>
        </p:sp>
      </p:grpSp>
      <p:pic>
        <p:nvPicPr>
          <p:cNvPr id="1026" name="Picture 2" descr="https://i.vnbooking.com/cache/720x400/83243_hotelimage_iMG3751.JPG"/>
          <p:cNvPicPr>
            <a:picLocks noChangeAspect="1" noChangeArrowheads="1"/>
          </p:cNvPicPr>
          <p:nvPr/>
        </p:nvPicPr>
        <p:blipFill rotWithShape="1">
          <a:blip r:embed="rId2">
            <a:extLst>
              <a:ext uri="{28A0092B-C50C-407E-A947-70E740481C1C}">
                <a14:useLocalDpi xmlns:a14="http://schemas.microsoft.com/office/drawing/2010/main" val="0"/>
              </a:ext>
            </a:extLst>
          </a:blip>
          <a:srcRect l="15509" r="12787"/>
          <a:stretch/>
        </p:blipFill>
        <p:spPr bwMode="auto">
          <a:xfrm>
            <a:off x="-3124200" y="918764"/>
            <a:ext cx="6655478" cy="5156596"/>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0457334" y="1473952"/>
            <a:ext cx="6708718" cy="3959723"/>
            <a:chOff x="914400" y="1473952"/>
            <a:chExt cx="6708718" cy="3959723"/>
          </a:xfrm>
        </p:grpSpPr>
        <p:sp>
          <p:nvSpPr>
            <p:cNvPr id="35" name="TextBox 34"/>
            <p:cNvSpPr txBox="1"/>
            <p:nvPr/>
          </p:nvSpPr>
          <p:spPr>
            <a:xfrm>
              <a:off x="914400" y="1473952"/>
              <a:ext cx="2650084" cy="400110"/>
            </a:xfrm>
            <a:prstGeom prst="rect">
              <a:avLst/>
            </a:prstGeom>
            <a:noFill/>
          </p:spPr>
          <p:txBody>
            <a:bodyPr wrap="none" rtlCol="0">
              <a:spAutoFit/>
            </a:bodyPr>
            <a:lstStyle/>
            <a:p>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 và nguyên nhân</a:t>
              </a:r>
            </a:p>
          </p:txBody>
        </p:sp>
        <p:sp>
          <p:nvSpPr>
            <p:cNvPr id="42" name="TextBox 41"/>
            <p:cNvSpPr txBox="1"/>
            <p:nvPr/>
          </p:nvSpPr>
          <p:spPr>
            <a:xfrm>
              <a:off x="1295400" y="1904065"/>
              <a:ext cx="930063"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a:t>
              </a:r>
            </a:p>
          </p:txBody>
        </p:sp>
        <p:sp>
          <p:nvSpPr>
            <p:cNvPr id="43" name="TextBox 42"/>
            <p:cNvSpPr txBox="1"/>
            <p:nvPr/>
          </p:nvSpPr>
          <p:spPr>
            <a:xfrm>
              <a:off x="1752600" y="2334178"/>
              <a:ext cx="359265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Tổ chức cơ cấu lao động chưa hợp lý </a:t>
              </a:r>
            </a:p>
          </p:txBody>
        </p:sp>
        <p:sp>
          <p:nvSpPr>
            <p:cNvPr id="44" name="TextBox 43"/>
            <p:cNvSpPr txBox="1"/>
            <p:nvPr/>
          </p:nvSpPr>
          <p:spPr>
            <a:xfrm>
              <a:off x="1752600" y="2764291"/>
              <a:ext cx="5118709"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nghiệp vụ chuyên môn chưa cao, còn non yếu</a:t>
              </a:r>
            </a:p>
          </p:txBody>
        </p:sp>
        <p:sp>
          <p:nvSpPr>
            <p:cNvPr id="45" name="TextBox 44"/>
            <p:cNvSpPr txBox="1"/>
            <p:nvPr/>
          </p:nvSpPr>
          <p:spPr>
            <a:xfrm>
              <a:off x="1752600" y="3194404"/>
              <a:ext cx="566212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Vào mùa chính vụ, nguồn nhân lực không áp ứng đủ nhu cầu</a:t>
              </a:r>
            </a:p>
          </p:txBody>
        </p:sp>
        <p:sp>
          <p:nvSpPr>
            <p:cNvPr id="46" name="TextBox 45"/>
            <p:cNvSpPr txBox="1"/>
            <p:nvPr/>
          </p:nvSpPr>
          <p:spPr>
            <a:xfrm>
              <a:off x="1295400" y="3888676"/>
              <a:ext cx="1369286"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47" name="TextBox 46"/>
            <p:cNvSpPr txBox="1"/>
            <p:nvPr/>
          </p:nvSpPr>
          <p:spPr>
            <a:xfrm>
              <a:off x="1752600" y="4318789"/>
              <a:ext cx="5870518" cy="646331"/>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Thiếu hụt nhân lực dẫn đến khối lượng công việc của mỗi nhân</a:t>
              </a:r>
            </a:p>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viên bị đẩy lên cao</a:t>
              </a:r>
            </a:p>
          </p:txBody>
        </p:sp>
        <p:sp>
          <p:nvSpPr>
            <p:cNvPr id="48" name="TextBox 47"/>
            <p:cNvSpPr txBox="1"/>
            <p:nvPr/>
          </p:nvSpPr>
          <p:spPr>
            <a:xfrm>
              <a:off x="1752600" y="5064343"/>
              <a:ext cx="551144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chuyên môn còn non yếu dẫn đến thiếu sự tự tin</a:t>
              </a:r>
            </a:p>
          </p:txBody>
        </p:sp>
      </p:grpSp>
    </p:spTree>
    <p:extLst>
      <p:ext uri="{BB962C8B-B14F-4D97-AF65-F5344CB8AC3E}">
        <p14:creationId xmlns:p14="http://schemas.microsoft.com/office/powerpoint/2010/main" val="1112710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27" name="Group 26"/>
          <p:cNvGrpSpPr/>
          <p:nvPr/>
        </p:nvGrpSpPr>
        <p:grpSpPr>
          <a:xfrm>
            <a:off x="-201752" y="264487"/>
            <a:ext cx="11928369" cy="494140"/>
            <a:chOff x="-201752" y="264487"/>
            <a:chExt cx="11928369" cy="494140"/>
          </a:xfrm>
        </p:grpSpPr>
        <p:sp>
          <p:nvSpPr>
            <p:cNvPr id="28" name="TextBox 27"/>
            <p:cNvSpPr txBox="1"/>
            <p:nvPr/>
          </p:nvSpPr>
          <p:spPr>
            <a:xfrm>
              <a:off x="471613" y="266184"/>
              <a:ext cx="11255004"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ĐÁNH GIÁ CHUNG VỀ ĐỘI NGŨ NHÂN VIÊN TRONG KHÁCH SẠN</a:t>
              </a:r>
            </a:p>
          </p:txBody>
        </p:sp>
        <p:sp>
          <p:nvSpPr>
            <p:cNvPr id="29" name="Right Triangle 28"/>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p:cNvGrpSpPr/>
          <p:nvPr/>
        </p:nvGrpSpPr>
        <p:grpSpPr>
          <a:xfrm>
            <a:off x="914400" y="1473952"/>
            <a:ext cx="6708718" cy="3959723"/>
            <a:chOff x="914400" y="1473952"/>
            <a:chExt cx="6708718" cy="3959723"/>
          </a:xfrm>
        </p:grpSpPr>
        <p:sp>
          <p:nvSpPr>
            <p:cNvPr id="31" name="TextBox 30"/>
            <p:cNvSpPr txBox="1"/>
            <p:nvPr/>
          </p:nvSpPr>
          <p:spPr>
            <a:xfrm>
              <a:off x="914400" y="1473952"/>
              <a:ext cx="2650084" cy="400110"/>
            </a:xfrm>
            <a:prstGeom prst="rect">
              <a:avLst/>
            </a:prstGeom>
            <a:noFill/>
          </p:spPr>
          <p:txBody>
            <a:bodyPr wrap="none" rtlCol="0">
              <a:spAutoFit/>
            </a:bodyPr>
            <a:lstStyle/>
            <a:p>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 và nguyên nhân</a:t>
              </a:r>
            </a:p>
          </p:txBody>
        </p:sp>
        <p:sp>
          <p:nvSpPr>
            <p:cNvPr id="32" name="TextBox 31"/>
            <p:cNvSpPr txBox="1"/>
            <p:nvPr/>
          </p:nvSpPr>
          <p:spPr>
            <a:xfrm>
              <a:off x="1295400" y="1904065"/>
              <a:ext cx="930063"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a:t>
              </a:r>
            </a:p>
          </p:txBody>
        </p:sp>
        <p:sp>
          <p:nvSpPr>
            <p:cNvPr id="33" name="TextBox 32"/>
            <p:cNvSpPr txBox="1"/>
            <p:nvPr/>
          </p:nvSpPr>
          <p:spPr>
            <a:xfrm>
              <a:off x="1752600" y="2334178"/>
              <a:ext cx="359265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Tổ chức cơ cấu lao động chưa hợp lý </a:t>
              </a:r>
            </a:p>
          </p:txBody>
        </p:sp>
        <p:sp>
          <p:nvSpPr>
            <p:cNvPr id="34" name="TextBox 33"/>
            <p:cNvSpPr txBox="1"/>
            <p:nvPr/>
          </p:nvSpPr>
          <p:spPr>
            <a:xfrm>
              <a:off x="1752600" y="2764291"/>
              <a:ext cx="5118709"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nghiệp vụ chuyên môn chưa cao, còn non yếu</a:t>
              </a:r>
            </a:p>
          </p:txBody>
        </p:sp>
        <p:sp>
          <p:nvSpPr>
            <p:cNvPr id="35" name="TextBox 34"/>
            <p:cNvSpPr txBox="1"/>
            <p:nvPr/>
          </p:nvSpPr>
          <p:spPr>
            <a:xfrm>
              <a:off x="1752600" y="3194404"/>
              <a:ext cx="566212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Vào mùa chính vụ, nguồn nhân lực không áp ứng đủ nhu cầu</a:t>
              </a:r>
            </a:p>
          </p:txBody>
        </p:sp>
        <p:sp>
          <p:nvSpPr>
            <p:cNvPr id="38" name="TextBox 37"/>
            <p:cNvSpPr txBox="1"/>
            <p:nvPr/>
          </p:nvSpPr>
          <p:spPr>
            <a:xfrm>
              <a:off x="1295400" y="3888676"/>
              <a:ext cx="1369286"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39" name="TextBox 38"/>
            <p:cNvSpPr txBox="1"/>
            <p:nvPr/>
          </p:nvSpPr>
          <p:spPr>
            <a:xfrm>
              <a:off x="1752600" y="4318789"/>
              <a:ext cx="5870518" cy="646331"/>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Thiếu hụt nhân lực dẫn đến khối lượng công việc của mỗi nhân</a:t>
              </a:r>
            </a:p>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viên bị đẩy lên cao</a:t>
              </a:r>
            </a:p>
          </p:txBody>
        </p:sp>
        <p:sp>
          <p:nvSpPr>
            <p:cNvPr id="40" name="TextBox 39"/>
            <p:cNvSpPr txBox="1"/>
            <p:nvPr/>
          </p:nvSpPr>
          <p:spPr>
            <a:xfrm>
              <a:off x="1752600" y="5064343"/>
              <a:ext cx="551144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chuyên môn còn non yếu dẫn đến thiếu sự tự tin</a:t>
              </a:r>
            </a:p>
          </p:txBody>
        </p:sp>
      </p:grpSp>
      <p:pic>
        <p:nvPicPr>
          <p:cNvPr id="20" name="Picture 2" descr="https://i.vnbooking.com/cache/720x400/83243_hotelimage_iMG3751.JPG"/>
          <p:cNvPicPr>
            <a:picLocks noChangeAspect="1" noChangeArrowheads="1"/>
          </p:cNvPicPr>
          <p:nvPr/>
        </p:nvPicPr>
        <p:blipFill rotWithShape="1">
          <a:blip r:embed="rId2">
            <a:extLst>
              <a:ext uri="{28A0092B-C50C-407E-A947-70E740481C1C}">
                <a14:useLocalDpi xmlns:a14="http://schemas.microsoft.com/office/drawing/2010/main" val="0"/>
              </a:ext>
            </a:extLst>
          </a:blip>
          <a:srcRect l="15509" r="12787"/>
          <a:stretch/>
        </p:blipFill>
        <p:spPr bwMode="auto">
          <a:xfrm>
            <a:off x="8864261" y="918764"/>
            <a:ext cx="6655478" cy="5156596"/>
          </a:xfrm>
          <a:prstGeom prst="rect">
            <a:avLst/>
          </a:prstGeom>
          <a:noFill/>
          <a:extLst>
            <a:ext uri="{909E8E84-426E-40DD-AFC4-6F175D3DCCD1}">
              <a14:hiddenFill xmlns:a14="http://schemas.microsoft.com/office/drawing/2010/main">
                <a:solidFill>
                  <a:srgbClr val="FFFFFF"/>
                </a:solidFill>
              </a14:hiddenFill>
            </a:ext>
          </a:extLst>
        </p:spPr>
      </p:pic>
      <p:grpSp>
        <p:nvGrpSpPr>
          <p:cNvPr id="57" name="Group 56"/>
          <p:cNvGrpSpPr/>
          <p:nvPr/>
        </p:nvGrpSpPr>
        <p:grpSpPr>
          <a:xfrm>
            <a:off x="-10960171" y="264487"/>
            <a:ext cx="11245490" cy="494140"/>
            <a:chOff x="-201752" y="264487"/>
            <a:chExt cx="11245490" cy="494140"/>
          </a:xfrm>
        </p:grpSpPr>
        <p:sp>
          <p:nvSpPr>
            <p:cNvPr id="58" name="TextBox 57"/>
            <p:cNvSpPr txBox="1"/>
            <p:nvPr/>
          </p:nvSpPr>
          <p:spPr>
            <a:xfrm>
              <a:off x="471613" y="266184"/>
              <a:ext cx="1057212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GIẢI PHÁP NÂNG CAO CHẤT LƯỢNG ĐỘI NGŨ NHÂN VIÊN</a:t>
              </a:r>
            </a:p>
          </p:txBody>
        </p:sp>
        <p:sp>
          <p:nvSpPr>
            <p:cNvPr id="59" name="Right Triangle 58"/>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15849600" y="918763"/>
            <a:ext cx="7869225" cy="5050601"/>
            <a:chOff x="3941775" y="918763"/>
            <a:chExt cx="7869225" cy="5050601"/>
          </a:xfrm>
        </p:grpSpPr>
        <p:sp>
          <p:nvSpPr>
            <p:cNvPr id="90" name="TextBox 89"/>
            <p:cNvSpPr txBox="1"/>
            <p:nvPr/>
          </p:nvSpPr>
          <p:spPr>
            <a:xfrm>
              <a:off x="3941775" y="918763"/>
              <a:ext cx="2839239" cy="400110"/>
            </a:xfrm>
            <a:prstGeom prst="rect">
              <a:avLst/>
            </a:prstGeom>
            <a:noFill/>
          </p:spPr>
          <p:txBody>
            <a:bodyPr wrap="none" rtlCol="0">
              <a:spAutoFit/>
            </a:bodyPr>
            <a:lstStyle/>
            <a:p>
              <a:pPr algn="just"/>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 và nguyên nhân</a:t>
              </a:r>
            </a:p>
          </p:txBody>
        </p:sp>
        <p:sp>
          <p:nvSpPr>
            <p:cNvPr id="91" name="TextBox 90"/>
            <p:cNvSpPr txBox="1"/>
            <p:nvPr/>
          </p:nvSpPr>
          <p:spPr>
            <a:xfrm>
              <a:off x="4573826" y="1304333"/>
              <a:ext cx="1112805"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Thành tựu</a:t>
              </a:r>
            </a:p>
          </p:txBody>
        </p:sp>
        <p:sp>
          <p:nvSpPr>
            <p:cNvPr id="92" name="TextBox 91"/>
            <p:cNvSpPr txBox="1"/>
            <p:nvPr/>
          </p:nvSpPr>
          <p:spPr>
            <a:xfrm>
              <a:off x="5200112" y="1793043"/>
              <a:ext cx="6248491"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Doanh thu hàng năm của khách sạn đóng góp một phần lớn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ngân sách nhà nước </a:t>
              </a:r>
            </a:p>
          </p:txBody>
        </p:sp>
        <p:sp>
          <p:nvSpPr>
            <p:cNvPr id="93" name="TextBox 92"/>
            <p:cNvSpPr txBox="1"/>
            <p:nvPr/>
          </p:nvSpPr>
          <p:spPr>
            <a:xfrm>
              <a:off x="5200112" y="2421232"/>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Lượng khách quen tăng cho thấy sự tin tưởng của khách hàng vào</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dịch vụ</a:t>
              </a:r>
            </a:p>
          </p:txBody>
        </p:sp>
        <p:sp>
          <p:nvSpPr>
            <p:cNvPr id="94" name="TextBox 93"/>
            <p:cNvSpPr txBox="1"/>
            <p:nvPr/>
          </p:nvSpPr>
          <p:spPr>
            <a:xfrm>
              <a:off x="5200112" y="3049421"/>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Nhân viên ngày càng trưởng thành và đa dạng hơn trong cung cách</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phục vụ khách hàng</a:t>
              </a:r>
            </a:p>
          </p:txBody>
        </p:sp>
        <p:sp>
          <p:nvSpPr>
            <p:cNvPr id="95" name="TextBox 94"/>
            <p:cNvSpPr txBox="1"/>
            <p:nvPr/>
          </p:nvSpPr>
          <p:spPr>
            <a:xfrm>
              <a:off x="5200112" y="3677610"/>
              <a:ext cx="5986472"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Đóng góp nhiều giải thưởng quý giá như Agoda, Tripadvision </a:t>
              </a:r>
            </a:p>
          </p:txBody>
        </p:sp>
        <p:sp>
          <p:nvSpPr>
            <p:cNvPr id="96" name="TextBox 95"/>
            <p:cNvSpPr txBox="1"/>
            <p:nvPr/>
          </p:nvSpPr>
          <p:spPr>
            <a:xfrm>
              <a:off x="4573826" y="4063180"/>
              <a:ext cx="1370888" cy="369332"/>
            </a:xfrm>
            <a:prstGeom prst="rect">
              <a:avLst/>
            </a:prstGeom>
            <a:noFill/>
          </p:spPr>
          <p:txBody>
            <a:bodyPr wrap="none" rtlCol="0">
              <a:spAutoFit/>
            </a:bodyPr>
            <a:lstStyle/>
            <a:p>
              <a:pPr algn="just"/>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97" name="TextBox 96"/>
            <p:cNvSpPr txBox="1"/>
            <p:nvPr/>
          </p:nvSpPr>
          <p:spPr>
            <a:xfrm>
              <a:off x="5200112" y="4551890"/>
              <a:ext cx="6349268"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Chất lượng đội ngũ lao động được chú trọng và quản lý chặt chẽ </a:t>
              </a:r>
            </a:p>
          </p:txBody>
        </p:sp>
        <p:sp>
          <p:nvSpPr>
            <p:cNvPr id="98" name="TextBox 97"/>
            <p:cNvSpPr txBox="1"/>
            <p:nvPr/>
          </p:nvSpPr>
          <p:spPr>
            <a:xfrm>
              <a:off x="5200112" y="4937462"/>
              <a:ext cx="4389160" cy="369332"/>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Đa số khách hàng đánh giá tốt về nhân viên </a:t>
              </a:r>
            </a:p>
          </p:txBody>
        </p:sp>
        <p:sp>
          <p:nvSpPr>
            <p:cNvPr id="99" name="TextBox 98"/>
            <p:cNvSpPr txBox="1"/>
            <p:nvPr/>
          </p:nvSpPr>
          <p:spPr>
            <a:xfrm>
              <a:off x="5200112" y="5323033"/>
              <a:ext cx="6610888" cy="646331"/>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Đào tạo được đẩy mạnh hơn, công tác khen thưởng và phê bình diễn</a:t>
              </a:r>
            </a:p>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ra minh bạch</a:t>
              </a:r>
            </a:p>
          </p:txBody>
        </p:sp>
      </p:grpSp>
    </p:spTree>
    <p:extLst>
      <p:ext uri="{BB962C8B-B14F-4D97-AF65-F5344CB8AC3E}">
        <p14:creationId xmlns:p14="http://schemas.microsoft.com/office/powerpoint/2010/main" val="2071734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7" name="Group 6"/>
          <p:cNvGrpSpPr/>
          <p:nvPr/>
        </p:nvGrpSpPr>
        <p:grpSpPr>
          <a:xfrm>
            <a:off x="-201752" y="264487"/>
            <a:ext cx="11245490" cy="494140"/>
            <a:chOff x="-201752" y="264487"/>
            <a:chExt cx="11245490" cy="494140"/>
          </a:xfrm>
        </p:grpSpPr>
        <p:sp>
          <p:nvSpPr>
            <p:cNvPr id="8" name="TextBox 7"/>
            <p:cNvSpPr txBox="1"/>
            <p:nvPr/>
          </p:nvSpPr>
          <p:spPr>
            <a:xfrm>
              <a:off x="471613" y="266184"/>
              <a:ext cx="1057212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GIẢI PHÁP NÂNG CAO CHẤT LƯỢNG ĐỘI NGŨ NHÂN VIÊN</a:t>
              </a:r>
            </a:p>
          </p:txBody>
        </p:sp>
        <p:sp>
          <p:nvSpPr>
            <p:cNvPr id="9" name="Right Triangle 8"/>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p:cNvSpPr txBox="1"/>
          <p:nvPr/>
        </p:nvSpPr>
        <p:spPr>
          <a:xfrm>
            <a:off x="6564061" y="1469337"/>
            <a:ext cx="3789820" cy="369332"/>
          </a:xfrm>
          <a:prstGeom prst="rect">
            <a:avLst/>
          </a:prstGeom>
          <a:noFill/>
        </p:spPr>
        <p:txBody>
          <a:bodyPr wrap="none" rtlCol="0">
            <a:spAutoFit/>
          </a:bodyPr>
          <a:lstStyle/>
          <a:p>
            <a:r>
              <a:rPr lang="en-US">
                <a:solidFill>
                  <a:srgbClr val="F14A4D"/>
                </a:solidFill>
                <a:latin typeface="#9Slide02 Noi dung rat dai" panose="02000000000000000000" pitchFamily="2" charset="0"/>
                <a:ea typeface="#9Slide02 Noi dung rat dai" panose="02000000000000000000" pitchFamily="2" charset="0"/>
              </a:rPr>
              <a:t>Nâng cao công tác tuyển chọn lao động</a:t>
            </a:r>
          </a:p>
        </p:txBody>
      </p:sp>
      <p:grpSp>
        <p:nvGrpSpPr>
          <p:cNvPr id="37" name="Group 36"/>
          <p:cNvGrpSpPr/>
          <p:nvPr/>
        </p:nvGrpSpPr>
        <p:grpSpPr>
          <a:xfrm>
            <a:off x="3033582" y="751558"/>
            <a:ext cx="6211797" cy="6185776"/>
            <a:chOff x="3033582" y="751558"/>
            <a:chExt cx="6211797" cy="6185776"/>
          </a:xfrm>
        </p:grpSpPr>
        <p:pic>
          <p:nvPicPr>
            <p:cNvPr id="15" name="Picture 14"/>
            <p:cNvPicPr>
              <a:picLocks noChangeAspect="1"/>
            </p:cNvPicPr>
            <p:nvPr/>
          </p:nvPicPr>
          <p:blipFill>
            <a:blip r:embed="rId2"/>
            <a:stretch>
              <a:fillRect/>
            </a:stretch>
          </p:blipFill>
          <p:spPr>
            <a:xfrm>
              <a:off x="3033582" y="751558"/>
              <a:ext cx="6211797" cy="6185776"/>
            </a:xfrm>
            <a:prstGeom prst="rect">
              <a:avLst/>
            </a:prstGeom>
          </p:spPr>
        </p:pic>
        <p:sp>
          <p:nvSpPr>
            <p:cNvPr id="14" name="TextBox 13"/>
            <p:cNvSpPr txBox="1"/>
            <p:nvPr/>
          </p:nvSpPr>
          <p:spPr>
            <a:xfrm>
              <a:off x="5410200" y="5410200"/>
              <a:ext cx="1828800" cy="369332"/>
            </a:xfrm>
            <a:prstGeom prst="rect">
              <a:avLst/>
            </a:prstGeom>
            <a:noFill/>
          </p:spPr>
          <p:txBody>
            <a:bodyPr wrap="square" rtlCol="0">
              <a:spAutoFit/>
            </a:bodyPr>
            <a:lstStyle/>
            <a:p>
              <a:r>
                <a:rPr lang="en-US">
                  <a:solidFill>
                    <a:schemeClr val="bg1"/>
                  </a:solidFill>
                  <a:latin typeface="#9Slide01 Tieu de ngan" panose="00000800000000000000" pitchFamily="2" charset="0"/>
                  <a:ea typeface="#9Slide02 Noi dung rat dai" panose="02000000000000000000" pitchFamily="2" charset="0"/>
                </a:rPr>
                <a:t>GIẢI PHÁP</a:t>
              </a:r>
            </a:p>
          </p:txBody>
        </p:sp>
      </p:grpSp>
      <p:sp>
        <p:nvSpPr>
          <p:cNvPr id="18" name="TextBox 17"/>
          <p:cNvSpPr txBox="1"/>
          <p:nvPr/>
        </p:nvSpPr>
        <p:spPr>
          <a:xfrm>
            <a:off x="7756153" y="2689780"/>
            <a:ext cx="2593980" cy="369332"/>
          </a:xfrm>
          <a:prstGeom prst="rect">
            <a:avLst/>
          </a:prstGeom>
          <a:noFill/>
        </p:spPr>
        <p:txBody>
          <a:bodyPr wrap="none" rtlCol="0">
            <a:spAutoFit/>
          </a:bodyPr>
          <a:lstStyle/>
          <a:p>
            <a:r>
              <a:rPr lang="en-US">
                <a:solidFill>
                  <a:srgbClr val="F17F0F"/>
                </a:solidFill>
                <a:latin typeface="#9Slide02 Noi dung rat dai" panose="02000000000000000000" pitchFamily="2" charset="0"/>
                <a:ea typeface="#9Slide02 Noi dung rat dai" panose="02000000000000000000" pitchFamily="2" charset="0"/>
              </a:rPr>
              <a:t>Phân công lao động hợp lý</a:t>
            </a:r>
          </a:p>
        </p:txBody>
      </p:sp>
      <p:sp>
        <p:nvSpPr>
          <p:cNvPr id="21" name="TextBox 20"/>
          <p:cNvSpPr txBox="1"/>
          <p:nvPr/>
        </p:nvSpPr>
        <p:spPr>
          <a:xfrm>
            <a:off x="8589124" y="3650776"/>
            <a:ext cx="3512500" cy="369332"/>
          </a:xfrm>
          <a:prstGeom prst="rect">
            <a:avLst/>
          </a:prstGeom>
          <a:noFill/>
        </p:spPr>
        <p:txBody>
          <a:bodyPr wrap="none" rtlCol="0">
            <a:spAutoFit/>
          </a:bodyPr>
          <a:lstStyle/>
          <a:p>
            <a:r>
              <a:rPr lang="en-US">
                <a:solidFill>
                  <a:srgbClr val="046DAD"/>
                </a:solidFill>
                <a:latin typeface="#9Slide02 Noi dung rat dai" panose="02000000000000000000" pitchFamily="2" charset="0"/>
                <a:ea typeface="#9Slide02 Noi dung rat dai" panose="02000000000000000000" pitchFamily="2" charset="0"/>
              </a:rPr>
              <a:t>Đào tạo và nâng cao kỹ năng cho NV</a:t>
            </a:r>
          </a:p>
        </p:txBody>
      </p:sp>
      <p:sp>
        <p:nvSpPr>
          <p:cNvPr id="24" name="TextBox 23"/>
          <p:cNvSpPr txBox="1"/>
          <p:nvPr/>
        </p:nvSpPr>
        <p:spPr>
          <a:xfrm>
            <a:off x="7556942" y="4427106"/>
            <a:ext cx="3116559" cy="369332"/>
          </a:xfrm>
          <a:prstGeom prst="rect">
            <a:avLst/>
          </a:prstGeom>
          <a:noFill/>
        </p:spPr>
        <p:txBody>
          <a:bodyPr wrap="none" rtlCol="0">
            <a:spAutoFit/>
          </a:bodyPr>
          <a:lstStyle/>
          <a:p>
            <a:r>
              <a:rPr lang="en-US">
                <a:solidFill>
                  <a:srgbClr val="7F3691"/>
                </a:solidFill>
                <a:latin typeface="#9Slide02 Noi dung rat dai" panose="02000000000000000000" pitchFamily="2" charset="0"/>
                <a:ea typeface="#9Slide02 Noi dung rat dai" panose="02000000000000000000" pitchFamily="2" charset="0"/>
              </a:rPr>
              <a:t>Hoàn thiện các quy chế làm việc</a:t>
            </a:r>
          </a:p>
        </p:txBody>
      </p:sp>
      <p:sp>
        <p:nvSpPr>
          <p:cNvPr id="27" name="TextBox 26"/>
          <p:cNvSpPr txBox="1"/>
          <p:nvPr/>
        </p:nvSpPr>
        <p:spPr>
          <a:xfrm>
            <a:off x="549639" y="2289464"/>
            <a:ext cx="3741730" cy="369332"/>
          </a:xfrm>
          <a:prstGeom prst="rect">
            <a:avLst/>
          </a:prstGeom>
          <a:noFill/>
        </p:spPr>
        <p:txBody>
          <a:bodyPr wrap="none" rtlCol="0">
            <a:spAutoFit/>
          </a:bodyPr>
          <a:lstStyle/>
          <a:p>
            <a:r>
              <a:rPr lang="en-US">
                <a:solidFill>
                  <a:srgbClr val="089893"/>
                </a:solidFill>
                <a:latin typeface="#9Slide02 Noi dung rat dai" panose="02000000000000000000" pitchFamily="2" charset="0"/>
                <a:ea typeface="#9Slide02 Noi dung rat dai" panose="02000000000000000000" pitchFamily="2" charset="0"/>
              </a:rPr>
              <a:t>Tạo môi trường thuận lợi cho nhân viên</a:t>
            </a:r>
          </a:p>
        </p:txBody>
      </p:sp>
      <p:sp>
        <p:nvSpPr>
          <p:cNvPr id="30" name="TextBox 29"/>
          <p:cNvSpPr txBox="1"/>
          <p:nvPr/>
        </p:nvSpPr>
        <p:spPr>
          <a:xfrm>
            <a:off x="838200" y="3385542"/>
            <a:ext cx="3583032" cy="369332"/>
          </a:xfrm>
          <a:prstGeom prst="rect">
            <a:avLst/>
          </a:prstGeom>
          <a:noFill/>
        </p:spPr>
        <p:txBody>
          <a:bodyPr wrap="none" rtlCol="0">
            <a:spAutoFit/>
          </a:bodyPr>
          <a:lstStyle/>
          <a:p>
            <a:r>
              <a:rPr lang="en-US">
                <a:solidFill>
                  <a:srgbClr val="99B2B0"/>
                </a:solidFill>
                <a:latin typeface="#9Slide02 Noi dung rat dai" panose="02000000000000000000" pitchFamily="2" charset="0"/>
                <a:ea typeface="#9Slide02 Noi dung rat dai" panose="02000000000000000000" pitchFamily="2" charset="0"/>
              </a:rPr>
              <a:t>Xây dựng định mức lao động phù hợp</a:t>
            </a:r>
          </a:p>
        </p:txBody>
      </p:sp>
      <p:sp>
        <p:nvSpPr>
          <p:cNvPr id="34" name="TextBox 33"/>
          <p:cNvSpPr txBox="1"/>
          <p:nvPr/>
        </p:nvSpPr>
        <p:spPr>
          <a:xfrm>
            <a:off x="428559" y="4103496"/>
            <a:ext cx="3321743" cy="369332"/>
          </a:xfrm>
          <a:prstGeom prst="rect">
            <a:avLst/>
          </a:prstGeom>
          <a:noFill/>
        </p:spPr>
        <p:txBody>
          <a:bodyPr wrap="none" rtlCol="0">
            <a:spAutoFit/>
          </a:bodyPr>
          <a:lstStyle/>
          <a:p>
            <a:r>
              <a:rPr lang="en-US">
                <a:solidFill>
                  <a:srgbClr val="EC1691"/>
                </a:solidFill>
                <a:latin typeface="#9Slide02 Noi dung rat dai" panose="02000000000000000000" pitchFamily="2" charset="0"/>
                <a:ea typeface="#9Slide02 Noi dung rat dai" panose="02000000000000000000" pitchFamily="2" charset="0"/>
              </a:rPr>
              <a:t>Tiết kiệm chi phí sử dụng lao động</a:t>
            </a:r>
          </a:p>
        </p:txBody>
      </p:sp>
      <p:pic>
        <p:nvPicPr>
          <p:cNvPr id="47" name="Picture 2" descr="https://i.vnbooking.com/cache/720x400/83243_hotelimage_iMG3751.JPG"/>
          <p:cNvPicPr>
            <a:picLocks noChangeAspect="1" noChangeArrowheads="1"/>
          </p:cNvPicPr>
          <p:nvPr/>
        </p:nvPicPr>
        <p:blipFill rotWithShape="1">
          <a:blip r:embed="rId3">
            <a:extLst>
              <a:ext uri="{28A0092B-C50C-407E-A947-70E740481C1C}">
                <a14:useLocalDpi xmlns:a14="http://schemas.microsoft.com/office/drawing/2010/main" val="0"/>
              </a:ext>
            </a:extLst>
          </a:blip>
          <a:srcRect l="15509" r="12787"/>
          <a:stretch/>
        </p:blipFill>
        <p:spPr bwMode="auto">
          <a:xfrm>
            <a:off x="21834221" y="914149"/>
            <a:ext cx="6655478" cy="5156596"/>
          </a:xfrm>
          <a:prstGeom prst="rect">
            <a:avLst/>
          </a:prstGeom>
          <a:noFill/>
          <a:extLst>
            <a:ext uri="{909E8E84-426E-40DD-AFC4-6F175D3DCCD1}">
              <a14:hiddenFill xmlns:a14="http://schemas.microsoft.com/office/drawing/2010/main">
                <a:solidFill>
                  <a:srgbClr val="FFFFFF"/>
                </a:solidFill>
              </a14:hiddenFill>
            </a:ext>
          </a:extLst>
        </p:spPr>
      </p:pic>
      <p:grpSp>
        <p:nvGrpSpPr>
          <p:cNvPr id="72" name="Group 71"/>
          <p:cNvGrpSpPr/>
          <p:nvPr/>
        </p:nvGrpSpPr>
        <p:grpSpPr>
          <a:xfrm>
            <a:off x="-12412461" y="264487"/>
            <a:ext cx="12127142" cy="494140"/>
            <a:chOff x="-201752" y="264487"/>
            <a:chExt cx="12127142" cy="494140"/>
          </a:xfrm>
        </p:grpSpPr>
        <p:sp>
          <p:nvSpPr>
            <p:cNvPr id="73" name="TextBox 72"/>
            <p:cNvSpPr txBox="1"/>
            <p:nvPr/>
          </p:nvSpPr>
          <p:spPr>
            <a:xfrm>
              <a:off x="471613" y="266184"/>
              <a:ext cx="1145377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KIẾN NGHỊ NHẰM NÂNG CAO CHẤT LƯỢNG ĐỘI NGŨ NHÂN VIÊN</a:t>
              </a:r>
            </a:p>
          </p:txBody>
        </p:sp>
        <p:sp>
          <p:nvSpPr>
            <p:cNvPr id="74" name="Right Triangle 73"/>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12063571" y="780745"/>
            <a:ext cx="11627606" cy="736847"/>
            <a:chOff x="183394" y="780745"/>
            <a:chExt cx="11627606" cy="736847"/>
          </a:xfrm>
        </p:grpSpPr>
        <p:sp>
          <p:nvSpPr>
            <p:cNvPr id="92" name="Rectangle 9"/>
            <p:cNvSpPr>
              <a:spLocks noChangeArrowheads="1"/>
            </p:cNvSpPr>
            <p:nvPr/>
          </p:nvSpPr>
          <p:spPr bwMode="auto">
            <a:xfrm>
              <a:off x="288658" y="1124876"/>
              <a:ext cx="11166065" cy="56681"/>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Oval 37"/>
            <p:cNvSpPr>
              <a:spLocks noChangeArrowheads="1"/>
            </p:cNvSpPr>
            <p:nvPr/>
          </p:nvSpPr>
          <p:spPr bwMode="auto">
            <a:xfrm>
              <a:off x="183394" y="1043903"/>
              <a:ext cx="214578" cy="218625"/>
            </a:xfrm>
            <a:prstGeom prst="ellipse">
              <a:avLst/>
            </a:pr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8"/>
            <p:cNvSpPr>
              <a:spLocks/>
            </p:cNvSpPr>
            <p:nvPr/>
          </p:nvSpPr>
          <p:spPr bwMode="auto">
            <a:xfrm>
              <a:off x="11454722" y="979126"/>
              <a:ext cx="299597" cy="340083"/>
            </a:xfrm>
            <a:custGeom>
              <a:avLst/>
              <a:gdLst>
                <a:gd name="T0" fmla="*/ 74 w 74"/>
                <a:gd name="T1" fmla="*/ 43 h 84"/>
                <a:gd name="T2" fmla="*/ 0 w 74"/>
                <a:gd name="T3" fmla="*/ 84 h 84"/>
                <a:gd name="T4" fmla="*/ 0 w 74"/>
                <a:gd name="T5" fmla="*/ 0 h 84"/>
                <a:gd name="T6" fmla="*/ 74 w 74"/>
                <a:gd name="T7" fmla="*/ 43 h 84"/>
              </a:gdLst>
              <a:ahLst/>
              <a:cxnLst>
                <a:cxn ang="0">
                  <a:pos x="T0" y="T1"/>
                </a:cxn>
                <a:cxn ang="0">
                  <a:pos x="T2" y="T3"/>
                </a:cxn>
                <a:cxn ang="0">
                  <a:pos x="T4" y="T5"/>
                </a:cxn>
                <a:cxn ang="0">
                  <a:pos x="T6" y="T7"/>
                </a:cxn>
              </a:cxnLst>
              <a:rect l="0" t="0" r="r" b="b"/>
              <a:pathLst>
                <a:path w="74" h="84">
                  <a:moveTo>
                    <a:pt x="74" y="43"/>
                  </a:moveTo>
                  <a:lnTo>
                    <a:pt x="0" y="84"/>
                  </a:lnTo>
                  <a:lnTo>
                    <a:pt x="0" y="0"/>
                  </a:lnTo>
                  <a:lnTo>
                    <a:pt x="74" y="43"/>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9"/>
            <p:cNvSpPr>
              <a:spLocks noEditPoints="1"/>
            </p:cNvSpPr>
            <p:nvPr/>
          </p:nvSpPr>
          <p:spPr bwMode="auto">
            <a:xfrm>
              <a:off x="11426381" y="930542"/>
              <a:ext cx="384619" cy="437250"/>
            </a:xfrm>
            <a:custGeom>
              <a:avLst/>
              <a:gdLst>
                <a:gd name="T0" fmla="*/ 0 w 95"/>
                <a:gd name="T1" fmla="*/ 108 h 108"/>
                <a:gd name="T2" fmla="*/ 0 w 95"/>
                <a:gd name="T3" fmla="*/ 0 h 108"/>
                <a:gd name="T4" fmla="*/ 95 w 95"/>
                <a:gd name="T5" fmla="*/ 55 h 108"/>
                <a:gd name="T6" fmla="*/ 0 w 95"/>
                <a:gd name="T7" fmla="*/ 108 h 108"/>
                <a:gd name="T8" fmla="*/ 14 w 95"/>
                <a:gd name="T9" fmla="*/ 24 h 108"/>
                <a:gd name="T10" fmla="*/ 14 w 95"/>
                <a:gd name="T11" fmla="*/ 84 h 108"/>
                <a:gd name="T12" fmla="*/ 67 w 95"/>
                <a:gd name="T13" fmla="*/ 55 h 108"/>
                <a:gd name="T14" fmla="*/ 14 w 95"/>
                <a:gd name="T15" fmla="*/ 2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8">
                  <a:moveTo>
                    <a:pt x="0" y="108"/>
                  </a:moveTo>
                  <a:lnTo>
                    <a:pt x="0" y="0"/>
                  </a:lnTo>
                  <a:lnTo>
                    <a:pt x="95" y="55"/>
                  </a:lnTo>
                  <a:lnTo>
                    <a:pt x="0" y="108"/>
                  </a:lnTo>
                  <a:close/>
                  <a:moveTo>
                    <a:pt x="14" y="24"/>
                  </a:moveTo>
                  <a:lnTo>
                    <a:pt x="14" y="84"/>
                  </a:lnTo>
                  <a:lnTo>
                    <a:pt x="67" y="55"/>
                  </a:lnTo>
                  <a:lnTo>
                    <a:pt x="14" y="24"/>
                  </a:ln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Oval 40"/>
            <p:cNvSpPr>
              <a:spLocks noChangeArrowheads="1"/>
            </p:cNvSpPr>
            <p:nvPr/>
          </p:nvSpPr>
          <p:spPr bwMode="auto">
            <a:xfrm>
              <a:off x="1446560"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41"/>
            <p:cNvSpPr>
              <a:spLocks noEditPoints="1"/>
            </p:cNvSpPr>
            <p:nvPr/>
          </p:nvSpPr>
          <p:spPr bwMode="auto">
            <a:xfrm>
              <a:off x="1430366" y="780745"/>
              <a:ext cx="744944"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6" y="4"/>
                    <a:pt x="4" y="26"/>
                    <a:pt x="4" y="54"/>
                  </a:cubicBezTo>
                  <a:cubicBezTo>
                    <a:pt x="4" y="81"/>
                    <a:pt x="26"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Oval 42"/>
            <p:cNvSpPr>
              <a:spLocks noChangeArrowheads="1"/>
            </p:cNvSpPr>
            <p:nvPr/>
          </p:nvSpPr>
          <p:spPr bwMode="auto">
            <a:xfrm>
              <a:off x="1604455" y="958884"/>
              <a:ext cx="396764" cy="388667"/>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9" name="Oval 43"/>
            <p:cNvSpPr>
              <a:spLocks noChangeArrowheads="1"/>
            </p:cNvSpPr>
            <p:nvPr/>
          </p:nvSpPr>
          <p:spPr bwMode="auto">
            <a:xfrm>
              <a:off x="4248198"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44"/>
            <p:cNvSpPr>
              <a:spLocks noEditPoints="1"/>
            </p:cNvSpPr>
            <p:nvPr/>
          </p:nvSpPr>
          <p:spPr bwMode="auto">
            <a:xfrm>
              <a:off x="4232003" y="780745"/>
              <a:ext cx="740897"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7" y="4"/>
                    <a:pt x="4" y="26"/>
                    <a:pt x="4" y="54"/>
                  </a:cubicBezTo>
                  <a:cubicBezTo>
                    <a:pt x="4" y="81"/>
                    <a:pt x="27"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Oval 45"/>
            <p:cNvSpPr>
              <a:spLocks noChangeArrowheads="1"/>
            </p:cNvSpPr>
            <p:nvPr/>
          </p:nvSpPr>
          <p:spPr bwMode="auto">
            <a:xfrm>
              <a:off x="4414189" y="958884"/>
              <a:ext cx="388666" cy="388667"/>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2" name="Oval 46"/>
            <p:cNvSpPr>
              <a:spLocks noChangeArrowheads="1"/>
            </p:cNvSpPr>
            <p:nvPr/>
          </p:nvSpPr>
          <p:spPr bwMode="auto">
            <a:xfrm>
              <a:off x="7053883"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47"/>
            <p:cNvSpPr>
              <a:spLocks noEditPoints="1"/>
            </p:cNvSpPr>
            <p:nvPr/>
          </p:nvSpPr>
          <p:spPr bwMode="auto">
            <a:xfrm>
              <a:off x="7041738" y="780745"/>
              <a:ext cx="740897" cy="736847"/>
            </a:xfrm>
            <a:custGeom>
              <a:avLst/>
              <a:gdLst>
                <a:gd name="T0" fmla="*/ 53 w 107"/>
                <a:gd name="T1" fmla="*/ 107 h 107"/>
                <a:gd name="T2" fmla="*/ 0 w 107"/>
                <a:gd name="T3" fmla="*/ 54 h 107"/>
                <a:gd name="T4" fmla="*/ 53 w 107"/>
                <a:gd name="T5" fmla="*/ 0 h 107"/>
                <a:gd name="T6" fmla="*/ 107 w 107"/>
                <a:gd name="T7" fmla="*/ 54 h 107"/>
                <a:gd name="T8" fmla="*/ 53 w 107"/>
                <a:gd name="T9" fmla="*/ 107 h 107"/>
                <a:gd name="T10" fmla="*/ 53 w 107"/>
                <a:gd name="T11" fmla="*/ 4 h 107"/>
                <a:gd name="T12" fmla="*/ 4 w 107"/>
                <a:gd name="T13" fmla="*/ 54 h 107"/>
                <a:gd name="T14" fmla="*/ 53 w 107"/>
                <a:gd name="T15" fmla="*/ 103 h 107"/>
                <a:gd name="T16" fmla="*/ 103 w 107"/>
                <a:gd name="T17" fmla="*/ 54 h 107"/>
                <a:gd name="T18" fmla="*/ 53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3" y="107"/>
                  </a:moveTo>
                  <a:cubicBezTo>
                    <a:pt x="24" y="107"/>
                    <a:pt x="0" y="83"/>
                    <a:pt x="0" y="54"/>
                  </a:cubicBezTo>
                  <a:cubicBezTo>
                    <a:pt x="0" y="24"/>
                    <a:pt x="24" y="0"/>
                    <a:pt x="53" y="0"/>
                  </a:cubicBezTo>
                  <a:cubicBezTo>
                    <a:pt x="83" y="0"/>
                    <a:pt x="107" y="24"/>
                    <a:pt x="107" y="54"/>
                  </a:cubicBezTo>
                  <a:cubicBezTo>
                    <a:pt x="107" y="83"/>
                    <a:pt x="83" y="107"/>
                    <a:pt x="53" y="107"/>
                  </a:cubicBezTo>
                  <a:close/>
                  <a:moveTo>
                    <a:pt x="53" y="4"/>
                  </a:moveTo>
                  <a:cubicBezTo>
                    <a:pt x="26" y="4"/>
                    <a:pt x="4" y="26"/>
                    <a:pt x="4" y="54"/>
                  </a:cubicBezTo>
                  <a:cubicBezTo>
                    <a:pt x="4" y="81"/>
                    <a:pt x="26" y="103"/>
                    <a:pt x="53" y="103"/>
                  </a:cubicBezTo>
                  <a:cubicBezTo>
                    <a:pt x="81" y="103"/>
                    <a:pt x="103" y="81"/>
                    <a:pt x="103" y="54"/>
                  </a:cubicBezTo>
                  <a:cubicBezTo>
                    <a:pt x="103" y="26"/>
                    <a:pt x="81" y="4"/>
                    <a:pt x="53"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Oval 48"/>
            <p:cNvSpPr>
              <a:spLocks noChangeArrowheads="1"/>
            </p:cNvSpPr>
            <p:nvPr/>
          </p:nvSpPr>
          <p:spPr bwMode="auto">
            <a:xfrm>
              <a:off x="7211780" y="958884"/>
              <a:ext cx="388666" cy="388667"/>
            </a:xfrm>
            <a:prstGeom prst="ellipse">
              <a:avLst/>
            </a:pr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5" name="Oval 49"/>
            <p:cNvSpPr>
              <a:spLocks noChangeArrowheads="1"/>
            </p:cNvSpPr>
            <p:nvPr/>
          </p:nvSpPr>
          <p:spPr bwMode="auto">
            <a:xfrm>
              <a:off x="9855520"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50"/>
            <p:cNvSpPr>
              <a:spLocks noEditPoints="1"/>
            </p:cNvSpPr>
            <p:nvPr/>
          </p:nvSpPr>
          <p:spPr bwMode="auto">
            <a:xfrm>
              <a:off x="9839326" y="780745"/>
              <a:ext cx="744944"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6" y="4"/>
                    <a:pt x="4" y="26"/>
                    <a:pt x="4" y="54"/>
                  </a:cubicBezTo>
                  <a:cubicBezTo>
                    <a:pt x="4" y="81"/>
                    <a:pt x="26"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Oval 51"/>
            <p:cNvSpPr>
              <a:spLocks noChangeArrowheads="1"/>
            </p:cNvSpPr>
            <p:nvPr/>
          </p:nvSpPr>
          <p:spPr bwMode="auto">
            <a:xfrm>
              <a:off x="10013417" y="958884"/>
              <a:ext cx="396764" cy="388667"/>
            </a:xfrm>
            <a:prstGeom prst="ellipse">
              <a:avLst/>
            </a:prstGeom>
            <a:solidFill>
              <a:schemeClr val="accent6"/>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08" name="Group 107"/>
          <p:cNvGrpSpPr/>
          <p:nvPr/>
        </p:nvGrpSpPr>
        <p:grpSpPr>
          <a:xfrm>
            <a:off x="14599016" y="1473952"/>
            <a:ext cx="6708718" cy="3959723"/>
            <a:chOff x="914400" y="1473952"/>
            <a:chExt cx="6708718" cy="3959723"/>
          </a:xfrm>
        </p:grpSpPr>
        <p:sp>
          <p:nvSpPr>
            <p:cNvPr id="109" name="TextBox 108"/>
            <p:cNvSpPr txBox="1"/>
            <p:nvPr/>
          </p:nvSpPr>
          <p:spPr>
            <a:xfrm>
              <a:off x="914400" y="1473952"/>
              <a:ext cx="2650084" cy="400110"/>
            </a:xfrm>
            <a:prstGeom prst="rect">
              <a:avLst/>
            </a:prstGeom>
            <a:noFill/>
          </p:spPr>
          <p:txBody>
            <a:bodyPr wrap="none" rtlCol="0">
              <a:spAutoFit/>
            </a:bodyPr>
            <a:lstStyle/>
            <a:p>
              <a:r>
                <a:rPr lang="en-US" sz="2000"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 và nguyên nhân</a:t>
              </a:r>
            </a:p>
          </p:txBody>
        </p:sp>
        <p:sp>
          <p:nvSpPr>
            <p:cNvPr id="110" name="TextBox 109"/>
            <p:cNvSpPr txBox="1"/>
            <p:nvPr/>
          </p:nvSpPr>
          <p:spPr>
            <a:xfrm>
              <a:off x="1295400" y="1904065"/>
              <a:ext cx="930063"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Hạn chế</a:t>
              </a:r>
            </a:p>
          </p:txBody>
        </p:sp>
        <p:sp>
          <p:nvSpPr>
            <p:cNvPr id="111" name="TextBox 110"/>
            <p:cNvSpPr txBox="1"/>
            <p:nvPr/>
          </p:nvSpPr>
          <p:spPr>
            <a:xfrm>
              <a:off x="1752600" y="2334178"/>
              <a:ext cx="3592650"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Tổ chức cơ cấu lao động chưa hợp lý </a:t>
              </a:r>
            </a:p>
          </p:txBody>
        </p:sp>
        <p:sp>
          <p:nvSpPr>
            <p:cNvPr id="112" name="TextBox 111"/>
            <p:cNvSpPr txBox="1"/>
            <p:nvPr/>
          </p:nvSpPr>
          <p:spPr>
            <a:xfrm>
              <a:off x="1752600" y="2764291"/>
              <a:ext cx="5118709"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nghiệp vụ chuyên môn chưa cao, còn non yếu</a:t>
              </a:r>
            </a:p>
          </p:txBody>
        </p:sp>
        <p:sp>
          <p:nvSpPr>
            <p:cNvPr id="113" name="TextBox 112"/>
            <p:cNvSpPr txBox="1"/>
            <p:nvPr/>
          </p:nvSpPr>
          <p:spPr>
            <a:xfrm>
              <a:off x="1752600" y="3194404"/>
              <a:ext cx="5662127"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Vào mùa chính vụ, nguồn nhân lực không áp ứng đủ nhu cầu</a:t>
              </a:r>
            </a:p>
          </p:txBody>
        </p:sp>
        <p:sp>
          <p:nvSpPr>
            <p:cNvPr id="114" name="TextBox 113"/>
            <p:cNvSpPr txBox="1"/>
            <p:nvPr/>
          </p:nvSpPr>
          <p:spPr>
            <a:xfrm>
              <a:off x="1295400" y="3888676"/>
              <a:ext cx="1369286" cy="369332"/>
            </a:xfrm>
            <a:prstGeom prst="rect">
              <a:avLst/>
            </a:prstGeom>
            <a:noFill/>
          </p:spPr>
          <p:txBody>
            <a:bodyPr wrap="none" rtlCol="0">
              <a:spAutoFit/>
            </a:bodyPr>
            <a:lstStyle/>
            <a:p>
              <a:r>
                <a:rPr lang="en-US" b="1">
                  <a:solidFill>
                    <a:schemeClr val="tx1">
                      <a:lumMod val="50000"/>
                      <a:lumOff val="50000"/>
                    </a:schemeClr>
                  </a:solidFill>
                  <a:latin typeface="#9Slide02 Noi dung rat dai" panose="02000000000000000000" pitchFamily="2" charset="0"/>
                  <a:ea typeface="#9Slide02 Noi dung rat dai" panose="02000000000000000000" pitchFamily="2" charset="0"/>
                </a:rPr>
                <a:t>Nguyên nhân</a:t>
              </a:r>
            </a:p>
          </p:txBody>
        </p:sp>
        <p:sp>
          <p:nvSpPr>
            <p:cNvPr id="115" name="TextBox 114"/>
            <p:cNvSpPr txBox="1"/>
            <p:nvPr/>
          </p:nvSpPr>
          <p:spPr>
            <a:xfrm>
              <a:off x="1752600" y="4318789"/>
              <a:ext cx="5870518" cy="646331"/>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Thiếu hụt nhân lực dẫn đến khối lượng công việc của mỗi nhân</a:t>
              </a:r>
            </a:p>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 viên bị đẩy lên cao</a:t>
              </a:r>
            </a:p>
          </p:txBody>
        </p:sp>
        <p:sp>
          <p:nvSpPr>
            <p:cNvPr id="116" name="TextBox 115"/>
            <p:cNvSpPr txBox="1"/>
            <p:nvPr/>
          </p:nvSpPr>
          <p:spPr>
            <a:xfrm>
              <a:off x="1752600" y="5064343"/>
              <a:ext cx="5511445" cy="369332"/>
            </a:xfrm>
            <a:prstGeom prst="rect">
              <a:avLst/>
            </a:prstGeom>
            <a:noFill/>
          </p:spPr>
          <p:txBody>
            <a:bodyPr wrap="none" rtlCol="0">
              <a:spAutoFit/>
            </a:bodyPr>
            <a:lstStyle/>
            <a:p>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Trình độ chuyên môn còn non yếu dẫn đến thiếu sự tự tin</a:t>
              </a:r>
            </a:p>
          </p:txBody>
        </p:sp>
      </p:grpSp>
    </p:spTree>
    <p:extLst>
      <p:ext uri="{BB962C8B-B14F-4D97-AF65-F5344CB8AC3E}">
        <p14:creationId xmlns:p14="http://schemas.microsoft.com/office/powerpoint/2010/main" val="596404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750" fill="hold"/>
                                        <p:tgtEl>
                                          <p:spTgt spid="11"/>
                                        </p:tgtEl>
                                        <p:attrNameLst>
                                          <p:attrName>ppt_x</p:attrName>
                                        </p:attrNameLst>
                                      </p:cBhvr>
                                      <p:tavLst>
                                        <p:tav tm="0">
                                          <p:val>
                                            <p:strVal val="1+#ppt_w/2"/>
                                          </p:val>
                                        </p:tav>
                                        <p:tav tm="100000">
                                          <p:val>
                                            <p:strVal val="#ppt_x"/>
                                          </p:val>
                                        </p:tav>
                                      </p:tavLst>
                                    </p:anim>
                                    <p:anim calcmode="lin" valueType="num">
                                      <p:cBhvr additive="base">
                                        <p:cTn id="8" dur="75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750" fill="hold"/>
                                        <p:tgtEl>
                                          <p:spTgt spid="18"/>
                                        </p:tgtEl>
                                        <p:attrNameLst>
                                          <p:attrName>ppt_x</p:attrName>
                                        </p:attrNameLst>
                                      </p:cBhvr>
                                      <p:tavLst>
                                        <p:tav tm="0">
                                          <p:val>
                                            <p:strVal val="1+#ppt_w/2"/>
                                          </p:val>
                                        </p:tav>
                                        <p:tav tm="100000">
                                          <p:val>
                                            <p:strVal val="#ppt_x"/>
                                          </p:val>
                                        </p:tav>
                                      </p:tavLst>
                                    </p:anim>
                                    <p:anim calcmode="lin" valueType="num">
                                      <p:cBhvr additive="base">
                                        <p:cTn id="14" dur="75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750" fill="hold"/>
                                        <p:tgtEl>
                                          <p:spTgt spid="21"/>
                                        </p:tgtEl>
                                        <p:attrNameLst>
                                          <p:attrName>ppt_x</p:attrName>
                                        </p:attrNameLst>
                                      </p:cBhvr>
                                      <p:tavLst>
                                        <p:tav tm="0">
                                          <p:val>
                                            <p:strVal val="1+#ppt_w/2"/>
                                          </p:val>
                                        </p:tav>
                                        <p:tav tm="100000">
                                          <p:val>
                                            <p:strVal val="#ppt_x"/>
                                          </p:val>
                                        </p:tav>
                                      </p:tavLst>
                                    </p:anim>
                                    <p:anim calcmode="lin" valueType="num">
                                      <p:cBhvr additive="base">
                                        <p:cTn id="20"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750" fill="hold"/>
                                        <p:tgtEl>
                                          <p:spTgt spid="24"/>
                                        </p:tgtEl>
                                        <p:attrNameLst>
                                          <p:attrName>ppt_x</p:attrName>
                                        </p:attrNameLst>
                                      </p:cBhvr>
                                      <p:tavLst>
                                        <p:tav tm="0">
                                          <p:val>
                                            <p:strVal val="1+#ppt_w/2"/>
                                          </p:val>
                                        </p:tav>
                                        <p:tav tm="100000">
                                          <p:val>
                                            <p:strVal val="#ppt_x"/>
                                          </p:val>
                                        </p:tav>
                                      </p:tavLst>
                                    </p:anim>
                                    <p:anim calcmode="lin" valueType="num">
                                      <p:cBhvr additive="base">
                                        <p:cTn id="26" dur="75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750" fill="hold"/>
                                        <p:tgtEl>
                                          <p:spTgt spid="27"/>
                                        </p:tgtEl>
                                        <p:attrNameLst>
                                          <p:attrName>ppt_x</p:attrName>
                                        </p:attrNameLst>
                                      </p:cBhvr>
                                      <p:tavLst>
                                        <p:tav tm="0">
                                          <p:val>
                                            <p:strVal val="0-#ppt_w/2"/>
                                          </p:val>
                                        </p:tav>
                                        <p:tav tm="100000">
                                          <p:val>
                                            <p:strVal val="#ppt_x"/>
                                          </p:val>
                                        </p:tav>
                                      </p:tavLst>
                                    </p:anim>
                                    <p:anim calcmode="lin" valueType="num">
                                      <p:cBhvr additive="base">
                                        <p:cTn id="32" dur="75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750" fill="hold"/>
                                        <p:tgtEl>
                                          <p:spTgt spid="30"/>
                                        </p:tgtEl>
                                        <p:attrNameLst>
                                          <p:attrName>ppt_x</p:attrName>
                                        </p:attrNameLst>
                                      </p:cBhvr>
                                      <p:tavLst>
                                        <p:tav tm="0">
                                          <p:val>
                                            <p:strVal val="0-#ppt_w/2"/>
                                          </p:val>
                                        </p:tav>
                                        <p:tav tm="100000">
                                          <p:val>
                                            <p:strVal val="#ppt_x"/>
                                          </p:val>
                                        </p:tav>
                                      </p:tavLst>
                                    </p:anim>
                                    <p:anim calcmode="lin" valueType="num">
                                      <p:cBhvr additive="base">
                                        <p:cTn id="38" dur="75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750" fill="hold"/>
                                        <p:tgtEl>
                                          <p:spTgt spid="34"/>
                                        </p:tgtEl>
                                        <p:attrNameLst>
                                          <p:attrName>ppt_x</p:attrName>
                                        </p:attrNameLst>
                                      </p:cBhvr>
                                      <p:tavLst>
                                        <p:tav tm="0">
                                          <p:val>
                                            <p:strVal val="0-#ppt_w/2"/>
                                          </p:val>
                                        </p:tav>
                                        <p:tav tm="100000">
                                          <p:val>
                                            <p:strVal val="#ppt_x"/>
                                          </p:val>
                                        </p:tav>
                                      </p:tavLst>
                                    </p:anim>
                                    <p:anim calcmode="lin" valueType="num">
                                      <p:cBhvr additive="base">
                                        <p:cTn id="44" dur="75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21" grpId="0"/>
      <p:bldP spid="24" grpId="0"/>
      <p:bldP spid="27" grpId="0"/>
      <p:bldP spid="30"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6" name="Group 5"/>
          <p:cNvGrpSpPr/>
          <p:nvPr/>
        </p:nvGrpSpPr>
        <p:grpSpPr>
          <a:xfrm>
            <a:off x="12204290" y="264487"/>
            <a:ext cx="11245490" cy="494140"/>
            <a:chOff x="-201752" y="264487"/>
            <a:chExt cx="11245490" cy="494140"/>
          </a:xfrm>
        </p:grpSpPr>
        <p:sp>
          <p:nvSpPr>
            <p:cNvPr id="7" name="TextBox 6"/>
            <p:cNvSpPr txBox="1"/>
            <p:nvPr/>
          </p:nvSpPr>
          <p:spPr>
            <a:xfrm>
              <a:off x="471613" y="266184"/>
              <a:ext cx="1057212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GIẢI PHÁP NÂNG CAO CHẤT LƯỢNG ĐỘI NGŨ NHÂN VIÊN</a:t>
              </a:r>
            </a:p>
          </p:txBody>
        </p:sp>
        <p:sp>
          <p:nvSpPr>
            <p:cNvPr id="8" name="Right Triangle 7"/>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212545" y="264487"/>
            <a:ext cx="12127142" cy="494140"/>
            <a:chOff x="-201752" y="264487"/>
            <a:chExt cx="12127142" cy="494140"/>
          </a:xfrm>
        </p:grpSpPr>
        <p:sp>
          <p:nvSpPr>
            <p:cNvPr id="20" name="TextBox 19"/>
            <p:cNvSpPr txBox="1"/>
            <p:nvPr/>
          </p:nvSpPr>
          <p:spPr>
            <a:xfrm>
              <a:off x="471613" y="266184"/>
              <a:ext cx="11453777"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ea typeface="#9Slide02 Noi dung dai" panose="02000000000000000000" pitchFamily="2" charset="0"/>
                </a:rPr>
                <a:t>KIẾN NGHỊ NHẰM NÂNG CAO CHẤT LƯỢNG ĐỘI NGŨ NHÂN VIÊN</a:t>
              </a:r>
            </a:p>
          </p:txBody>
        </p:sp>
        <p:sp>
          <p:nvSpPr>
            <p:cNvPr id="21" name="Right Triangle 2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reeform 5"/>
          <p:cNvSpPr>
            <a:spLocks/>
          </p:cNvSpPr>
          <p:nvPr/>
        </p:nvSpPr>
        <p:spPr bwMode="auto">
          <a:xfrm>
            <a:off x="8812213" y="720725"/>
            <a:ext cx="0" cy="5413375"/>
          </a:xfrm>
          <a:custGeom>
            <a:avLst/>
            <a:gdLst>
              <a:gd name="T0" fmla="*/ 0 h 3410"/>
              <a:gd name="T1" fmla="*/ 3410 h 3410"/>
              <a:gd name="T2" fmla="*/ 0 h 3410"/>
            </a:gdLst>
            <a:ahLst/>
            <a:cxnLst>
              <a:cxn ang="0">
                <a:pos x="0" y="T0"/>
              </a:cxn>
              <a:cxn ang="0">
                <a:pos x="0" y="T1"/>
              </a:cxn>
              <a:cxn ang="0">
                <a:pos x="0" y="T2"/>
              </a:cxn>
            </a:cxnLst>
            <a:rect l="0" t="0" r="r" b="b"/>
            <a:pathLst>
              <a:path h="3410">
                <a:moveTo>
                  <a:pt x="0" y="0"/>
                </a:moveTo>
                <a:lnTo>
                  <a:pt x="0" y="3410"/>
                </a:lnTo>
                <a:lnTo>
                  <a:pt x="0" y="0"/>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3376613" y="720725"/>
            <a:ext cx="0" cy="5413375"/>
          </a:xfrm>
          <a:custGeom>
            <a:avLst/>
            <a:gdLst>
              <a:gd name="T0" fmla="*/ 3410 h 3410"/>
              <a:gd name="T1" fmla="*/ 0 h 3410"/>
              <a:gd name="T2" fmla="*/ 3410 h 3410"/>
            </a:gdLst>
            <a:ahLst/>
            <a:cxnLst>
              <a:cxn ang="0">
                <a:pos x="0" y="T0"/>
              </a:cxn>
              <a:cxn ang="0">
                <a:pos x="0" y="T1"/>
              </a:cxn>
              <a:cxn ang="0">
                <a:pos x="0" y="T2"/>
              </a:cxn>
            </a:cxnLst>
            <a:rect l="0" t="0" r="r" b="b"/>
            <a:pathLst>
              <a:path h="3410">
                <a:moveTo>
                  <a:pt x="0" y="3410"/>
                </a:moveTo>
                <a:lnTo>
                  <a:pt x="0" y="0"/>
                </a:lnTo>
                <a:lnTo>
                  <a:pt x="0" y="3410"/>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7" name="Group 96"/>
          <p:cNvGrpSpPr/>
          <p:nvPr/>
        </p:nvGrpSpPr>
        <p:grpSpPr>
          <a:xfrm>
            <a:off x="183394" y="780745"/>
            <a:ext cx="11627606" cy="736847"/>
            <a:chOff x="183394" y="780745"/>
            <a:chExt cx="11627606" cy="736847"/>
          </a:xfrm>
        </p:grpSpPr>
        <p:sp>
          <p:nvSpPr>
            <p:cNvPr id="29" name="Rectangle 9"/>
            <p:cNvSpPr>
              <a:spLocks noChangeArrowheads="1"/>
            </p:cNvSpPr>
            <p:nvPr/>
          </p:nvSpPr>
          <p:spPr bwMode="auto">
            <a:xfrm>
              <a:off x="288658" y="1124876"/>
              <a:ext cx="11166065" cy="56681"/>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Oval 37"/>
            <p:cNvSpPr>
              <a:spLocks noChangeArrowheads="1"/>
            </p:cNvSpPr>
            <p:nvPr/>
          </p:nvSpPr>
          <p:spPr bwMode="auto">
            <a:xfrm>
              <a:off x="183394" y="1043903"/>
              <a:ext cx="214578" cy="218625"/>
            </a:xfrm>
            <a:prstGeom prst="ellipse">
              <a:avLst/>
            </a:pr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p:cNvSpPr>
            <p:nvPr/>
          </p:nvSpPr>
          <p:spPr bwMode="auto">
            <a:xfrm>
              <a:off x="11454722" y="979126"/>
              <a:ext cx="299597" cy="340083"/>
            </a:xfrm>
            <a:custGeom>
              <a:avLst/>
              <a:gdLst>
                <a:gd name="T0" fmla="*/ 74 w 74"/>
                <a:gd name="T1" fmla="*/ 43 h 84"/>
                <a:gd name="T2" fmla="*/ 0 w 74"/>
                <a:gd name="T3" fmla="*/ 84 h 84"/>
                <a:gd name="T4" fmla="*/ 0 w 74"/>
                <a:gd name="T5" fmla="*/ 0 h 84"/>
                <a:gd name="T6" fmla="*/ 74 w 74"/>
                <a:gd name="T7" fmla="*/ 43 h 84"/>
              </a:gdLst>
              <a:ahLst/>
              <a:cxnLst>
                <a:cxn ang="0">
                  <a:pos x="T0" y="T1"/>
                </a:cxn>
                <a:cxn ang="0">
                  <a:pos x="T2" y="T3"/>
                </a:cxn>
                <a:cxn ang="0">
                  <a:pos x="T4" y="T5"/>
                </a:cxn>
                <a:cxn ang="0">
                  <a:pos x="T6" y="T7"/>
                </a:cxn>
              </a:cxnLst>
              <a:rect l="0" t="0" r="r" b="b"/>
              <a:pathLst>
                <a:path w="74" h="84">
                  <a:moveTo>
                    <a:pt x="74" y="43"/>
                  </a:moveTo>
                  <a:lnTo>
                    <a:pt x="0" y="84"/>
                  </a:lnTo>
                  <a:lnTo>
                    <a:pt x="0" y="0"/>
                  </a:lnTo>
                  <a:lnTo>
                    <a:pt x="74" y="43"/>
                  </a:lnTo>
                  <a:close/>
                </a:path>
              </a:pathLst>
            </a:cu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noEditPoints="1"/>
            </p:cNvSpPr>
            <p:nvPr/>
          </p:nvSpPr>
          <p:spPr bwMode="auto">
            <a:xfrm>
              <a:off x="11426381" y="930542"/>
              <a:ext cx="384619" cy="437250"/>
            </a:xfrm>
            <a:custGeom>
              <a:avLst/>
              <a:gdLst>
                <a:gd name="T0" fmla="*/ 0 w 95"/>
                <a:gd name="T1" fmla="*/ 108 h 108"/>
                <a:gd name="T2" fmla="*/ 0 w 95"/>
                <a:gd name="T3" fmla="*/ 0 h 108"/>
                <a:gd name="T4" fmla="*/ 95 w 95"/>
                <a:gd name="T5" fmla="*/ 55 h 108"/>
                <a:gd name="T6" fmla="*/ 0 w 95"/>
                <a:gd name="T7" fmla="*/ 108 h 108"/>
                <a:gd name="T8" fmla="*/ 14 w 95"/>
                <a:gd name="T9" fmla="*/ 24 h 108"/>
                <a:gd name="T10" fmla="*/ 14 w 95"/>
                <a:gd name="T11" fmla="*/ 84 h 108"/>
                <a:gd name="T12" fmla="*/ 67 w 95"/>
                <a:gd name="T13" fmla="*/ 55 h 108"/>
                <a:gd name="T14" fmla="*/ 14 w 95"/>
                <a:gd name="T15" fmla="*/ 24 h 1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8">
                  <a:moveTo>
                    <a:pt x="0" y="108"/>
                  </a:moveTo>
                  <a:lnTo>
                    <a:pt x="0" y="0"/>
                  </a:lnTo>
                  <a:lnTo>
                    <a:pt x="95" y="55"/>
                  </a:lnTo>
                  <a:lnTo>
                    <a:pt x="0" y="108"/>
                  </a:lnTo>
                  <a:close/>
                  <a:moveTo>
                    <a:pt x="14" y="24"/>
                  </a:moveTo>
                  <a:lnTo>
                    <a:pt x="14" y="84"/>
                  </a:lnTo>
                  <a:lnTo>
                    <a:pt x="67" y="55"/>
                  </a:lnTo>
                  <a:lnTo>
                    <a:pt x="14" y="24"/>
                  </a:ln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Oval 40"/>
            <p:cNvSpPr>
              <a:spLocks noChangeArrowheads="1"/>
            </p:cNvSpPr>
            <p:nvPr/>
          </p:nvSpPr>
          <p:spPr bwMode="auto">
            <a:xfrm>
              <a:off x="1446560"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noEditPoints="1"/>
            </p:cNvSpPr>
            <p:nvPr/>
          </p:nvSpPr>
          <p:spPr bwMode="auto">
            <a:xfrm>
              <a:off x="1430366" y="780745"/>
              <a:ext cx="744944"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6" y="4"/>
                    <a:pt x="4" y="26"/>
                    <a:pt x="4" y="54"/>
                  </a:cubicBezTo>
                  <a:cubicBezTo>
                    <a:pt x="4" y="81"/>
                    <a:pt x="26"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Oval 42"/>
            <p:cNvSpPr>
              <a:spLocks noChangeArrowheads="1"/>
            </p:cNvSpPr>
            <p:nvPr/>
          </p:nvSpPr>
          <p:spPr bwMode="auto">
            <a:xfrm>
              <a:off x="1604455" y="958884"/>
              <a:ext cx="396764" cy="388667"/>
            </a:xfrm>
            <a:prstGeom prst="ellipse">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Oval 43"/>
            <p:cNvSpPr>
              <a:spLocks noChangeArrowheads="1"/>
            </p:cNvSpPr>
            <p:nvPr/>
          </p:nvSpPr>
          <p:spPr bwMode="auto">
            <a:xfrm>
              <a:off x="4248198"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noEditPoints="1"/>
            </p:cNvSpPr>
            <p:nvPr/>
          </p:nvSpPr>
          <p:spPr bwMode="auto">
            <a:xfrm>
              <a:off x="4232003" y="780745"/>
              <a:ext cx="740897"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7" y="4"/>
                    <a:pt x="4" y="26"/>
                    <a:pt x="4" y="54"/>
                  </a:cubicBezTo>
                  <a:cubicBezTo>
                    <a:pt x="4" y="81"/>
                    <a:pt x="27"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Oval 45"/>
            <p:cNvSpPr>
              <a:spLocks noChangeArrowheads="1"/>
            </p:cNvSpPr>
            <p:nvPr/>
          </p:nvSpPr>
          <p:spPr bwMode="auto">
            <a:xfrm>
              <a:off x="4414189" y="958884"/>
              <a:ext cx="388666" cy="388667"/>
            </a:xfrm>
            <a:prstGeom prst="ellipse">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6" name="Oval 46"/>
            <p:cNvSpPr>
              <a:spLocks noChangeArrowheads="1"/>
            </p:cNvSpPr>
            <p:nvPr/>
          </p:nvSpPr>
          <p:spPr bwMode="auto">
            <a:xfrm>
              <a:off x="7053883"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noEditPoints="1"/>
            </p:cNvSpPr>
            <p:nvPr/>
          </p:nvSpPr>
          <p:spPr bwMode="auto">
            <a:xfrm>
              <a:off x="7041738" y="780745"/>
              <a:ext cx="740897" cy="736847"/>
            </a:xfrm>
            <a:custGeom>
              <a:avLst/>
              <a:gdLst>
                <a:gd name="T0" fmla="*/ 53 w 107"/>
                <a:gd name="T1" fmla="*/ 107 h 107"/>
                <a:gd name="T2" fmla="*/ 0 w 107"/>
                <a:gd name="T3" fmla="*/ 54 h 107"/>
                <a:gd name="T4" fmla="*/ 53 w 107"/>
                <a:gd name="T5" fmla="*/ 0 h 107"/>
                <a:gd name="T6" fmla="*/ 107 w 107"/>
                <a:gd name="T7" fmla="*/ 54 h 107"/>
                <a:gd name="T8" fmla="*/ 53 w 107"/>
                <a:gd name="T9" fmla="*/ 107 h 107"/>
                <a:gd name="T10" fmla="*/ 53 w 107"/>
                <a:gd name="T11" fmla="*/ 4 h 107"/>
                <a:gd name="T12" fmla="*/ 4 w 107"/>
                <a:gd name="T13" fmla="*/ 54 h 107"/>
                <a:gd name="T14" fmla="*/ 53 w 107"/>
                <a:gd name="T15" fmla="*/ 103 h 107"/>
                <a:gd name="T16" fmla="*/ 103 w 107"/>
                <a:gd name="T17" fmla="*/ 54 h 107"/>
                <a:gd name="T18" fmla="*/ 53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3" y="107"/>
                  </a:moveTo>
                  <a:cubicBezTo>
                    <a:pt x="24" y="107"/>
                    <a:pt x="0" y="83"/>
                    <a:pt x="0" y="54"/>
                  </a:cubicBezTo>
                  <a:cubicBezTo>
                    <a:pt x="0" y="24"/>
                    <a:pt x="24" y="0"/>
                    <a:pt x="53" y="0"/>
                  </a:cubicBezTo>
                  <a:cubicBezTo>
                    <a:pt x="83" y="0"/>
                    <a:pt x="107" y="24"/>
                    <a:pt x="107" y="54"/>
                  </a:cubicBezTo>
                  <a:cubicBezTo>
                    <a:pt x="107" y="83"/>
                    <a:pt x="83" y="107"/>
                    <a:pt x="53" y="107"/>
                  </a:cubicBezTo>
                  <a:close/>
                  <a:moveTo>
                    <a:pt x="53" y="4"/>
                  </a:moveTo>
                  <a:cubicBezTo>
                    <a:pt x="26" y="4"/>
                    <a:pt x="4" y="26"/>
                    <a:pt x="4" y="54"/>
                  </a:cubicBezTo>
                  <a:cubicBezTo>
                    <a:pt x="4" y="81"/>
                    <a:pt x="26" y="103"/>
                    <a:pt x="53" y="103"/>
                  </a:cubicBezTo>
                  <a:cubicBezTo>
                    <a:pt x="81" y="103"/>
                    <a:pt x="103" y="81"/>
                    <a:pt x="103" y="54"/>
                  </a:cubicBezTo>
                  <a:cubicBezTo>
                    <a:pt x="103" y="26"/>
                    <a:pt x="81" y="4"/>
                    <a:pt x="53"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Oval 48"/>
            <p:cNvSpPr>
              <a:spLocks noChangeArrowheads="1"/>
            </p:cNvSpPr>
            <p:nvPr/>
          </p:nvSpPr>
          <p:spPr bwMode="auto">
            <a:xfrm>
              <a:off x="7211780" y="958884"/>
              <a:ext cx="388666" cy="388667"/>
            </a:xfrm>
            <a:prstGeom prst="ellipse">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9" name="Oval 49"/>
            <p:cNvSpPr>
              <a:spLocks noChangeArrowheads="1"/>
            </p:cNvSpPr>
            <p:nvPr/>
          </p:nvSpPr>
          <p:spPr bwMode="auto">
            <a:xfrm>
              <a:off x="9855520" y="792890"/>
              <a:ext cx="712555" cy="712556"/>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noEditPoints="1"/>
            </p:cNvSpPr>
            <p:nvPr/>
          </p:nvSpPr>
          <p:spPr bwMode="auto">
            <a:xfrm>
              <a:off x="9839326" y="780745"/>
              <a:ext cx="744944" cy="736847"/>
            </a:xfrm>
            <a:custGeom>
              <a:avLst/>
              <a:gdLst>
                <a:gd name="T0" fmla="*/ 54 w 107"/>
                <a:gd name="T1" fmla="*/ 107 h 107"/>
                <a:gd name="T2" fmla="*/ 0 w 107"/>
                <a:gd name="T3" fmla="*/ 54 h 107"/>
                <a:gd name="T4" fmla="*/ 54 w 107"/>
                <a:gd name="T5" fmla="*/ 0 h 107"/>
                <a:gd name="T6" fmla="*/ 107 w 107"/>
                <a:gd name="T7" fmla="*/ 54 h 107"/>
                <a:gd name="T8" fmla="*/ 54 w 107"/>
                <a:gd name="T9" fmla="*/ 107 h 107"/>
                <a:gd name="T10" fmla="*/ 54 w 107"/>
                <a:gd name="T11" fmla="*/ 4 h 107"/>
                <a:gd name="T12" fmla="*/ 4 w 107"/>
                <a:gd name="T13" fmla="*/ 54 h 107"/>
                <a:gd name="T14" fmla="*/ 54 w 107"/>
                <a:gd name="T15" fmla="*/ 103 h 107"/>
                <a:gd name="T16" fmla="*/ 103 w 107"/>
                <a:gd name="T17" fmla="*/ 54 h 107"/>
                <a:gd name="T18" fmla="*/ 54 w 107"/>
                <a:gd name="T19" fmla="*/ 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107"/>
                  </a:moveTo>
                  <a:cubicBezTo>
                    <a:pt x="24" y="107"/>
                    <a:pt x="0" y="83"/>
                    <a:pt x="0" y="54"/>
                  </a:cubicBezTo>
                  <a:cubicBezTo>
                    <a:pt x="0" y="24"/>
                    <a:pt x="24" y="0"/>
                    <a:pt x="54" y="0"/>
                  </a:cubicBezTo>
                  <a:cubicBezTo>
                    <a:pt x="83" y="0"/>
                    <a:pt x="107" y="24"/>
                    <a:pt x="107" y="54"/>
                  </a:cubicBezTo>
                  <a:cubicBezTo>
                    <a:pt x="107" y="83"/>
                    <a:pt x="83" y="107"/>
                    <a:pt x="54" y="107"/>
                  </a:cubicBezTo>
                  <a:close/>
                  <a:moveTo>
                    <a:pt x="54" y="4"/>
                  </a:moveTo>
                  <a:cubicBezTo>
                    <a:pt x="26" y="4"/>
                    <a:pt x="4" y="26"/>
                    <a:pt x="4" y="54"/>
                  </a:cubicBezTo>
                  <a:cubicBezTo>
                    <a:pt x="4" y="81"/>
                    <a:pt x="26" y="103"/>
                    <a:pt x="54" y="103"/>
                  </a:cubicBezTo>
                  <a:cubicBezTo>
                    <a:pt x="81" y="103"/>
                    <a:pt x="103" y="81"/>
                    <a:pt x="103" y="54"/>
                  </a:cubicBezTo>
                  <a:cubicBezTo>
                    <a:pt x="103" y="26"/>
                    <a:pt x="81" y="4"/>
                    <a:pt x="54" y="4"/>
                  </a:cubicBezTo>
                  <a:close/>
                </a:path>
              </a:pathLst>
            </a:custGeom>
            <a:solidFill>
              <a:srgbClr val="BFC1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Oval 51"/>
            <p:cNvSpPr>
              <a:spLocks noChangeArrowheads="1"/>
            </p:cNvSpPr>
            <p:nvPr/>
          </p:nvSpPr>
          <p:spPr bwMode="auto">
            <a:xfrm>
              <a:off x="10013417" y="958884"/>
              <a:ext cx="396764" cy="388667"/>
            </a:xfrm>
            <a:prstGeom prst="ellipse">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101" name="Group 100"/>
          <p:cNvGrpSpPr/>
          <p:nvPr/>
        </p:nvGrpSpPr>
        <p:grpSpPr>
          <a:xfrm>
            <a:off x="9109585" y="678854"/>
            <a:ext cx="2077929" cy="5509476"/>
            <a:chOff x="9109585" y="678854"/>
            <a:chExt cx="2077929" cy="5509476"/>
          </a:xfrm>
        </p:grpSpPr>
        <p:sp>
          <p:nvSpPr>
            <p:cNvPr id="26" name="Line 6"/>
            <p:cNvSpPr>
              <a:spLocks noChangeShapeType="1"/>
            </p:cNvSpPr>
            <p:nvPr/>
          </p:nvSpPr>
          <p:spPr bwMode="auto">
            <a:xfrm>
              <a:off x="9109585" y="678854"/>
              <a:ext cx="0" cy="54133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33"/>
            <p:cNvSpPr>
              <a:spLocks noChangeArrowheads="1"/>
            </p:cNvSpPr>
            <p:nvPr/>
          </p:nvSpPr>
          <p:spPr bwMode="auto">
            <a:xfrm>
              <a:off x="10187506" y="1505445"/>
              <a:ext cx="56681" cy="352230"/>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35"/>
            <p:cNvSpPr>
              <a:spLocks noChangeArrowheads="1"/>
            </p:cNvSpPr>
            <p:nvPr/>
          </p:nvSpPr>
          <p:spPr bwMode="auto">
            <a:xfrm>
              <a:off x="9252279" y="1817189"/>
              <a:ext cx="1919041" cy="1137661"/>
            </a:xfrm>
            <a:prstGeom prst="rect">
              <a:avLst/>
            </a:pr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5" name="Freeform 55"/>
            <p:cNvSpPr>
              <a:spLocks/>
            </p:cNvSpPr>
            <p:nvPr/>
          </p:nvSpPr>
          <p:spPr bwMode="auto">
            <a:xfrm>
              <a:off x="9236084" y="3618820"/>
              <a:ext cx="1951430" cy="2569510"/>
            </a:xfrm>
            <a:custGeom>
              <a:avLst/>
              <a:gdLst>
                <a:gd name="T0" fmla="*/ 482 w 482"/>
                <a:gd name="T1" fmla="*/ 477 h 477"/>
                <a:gd name="T2" fmla="*/ 0 w 482"/>
                <a:gd name="T3" fmla="*/ 477 h 477"/>
                <a:gd name="T4" fmla="*/ 0 w 482"/>
                <a:gd name="T5" fmla="*/ 0 h 477"/>
                <a:gd name="T6" fmla="*/ 86 w 482"/>
                <a:gd name="T7" fmla="*/ 0 h 477"/>
                <a:gd name="T8" fmla="*/ 86 w 482"/>
                <a:gd name="T9" fmla="*/ 7 h 477"/>
                <a:gd name="T10" fmla="*/ 7 w 482"/>
                <a:gd name="T11" fmla="*/ 7 h 477"/>
                <a:gd name="T12" fmla="*/ 7 w 482"/>
                <a:gd name="T13" fmla="*/ 470 h 477"/>
                <a:gd name="T14" fmla="*/ 475 w 482"/>
                <a:gd name="T15" fmla="*/ 470 h 477"/>
                <a:gd name="T16" fmla="*/ 475 w 482"/>
                <a:gd name="T17" fmla="*/ 7 h 477"/>
                <a:gd name="T18" fmla="*/ 396 w 482"/>
                <a:gd name="T19" fmla="*/ 7 h 477"/>
                <a:gd name="T20" fmla="*/ 396 w 482"/>
                <a:gd name="T21" fmla="*/ 0 h 477"/>
                <a:gd name="T22" fmla="*/ 482 w 482"/>
                <a:gd name="T23" fmla="*/ 0 h 477"/>
                <a:gd name="T24" fmla="*/ 482 w 482"/>
                <a:gd name="T25"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2" h="477">
                  <a:moveTo>
                    <a:pt x="482" y="477"/>
                  </a:moveTo>
                  <a:lnTo>
                    <a:pt x="0" y="477"/>
                  </a:lnTo>
                  <a:lnTo>
                    <a:pt x="0" y="0"/>
                  </a:lnTo>
                  <a:lnTo>
                    <a:pt x="86" y="0"/>
                  </a:lnTo>
                  <a:lnTo>
                    <a:pt x="86" y="7"/>
                  </a:lnTo>
                  <a:lnTo>
                    <a:pt x="7" y="7"/>
                  </a:lnTo>
                  <a:lnTo>
                    <a:pt x="7" y="470"/>
                  </a:lnTo>
                  <a:lnTo>
                    <a:pt x="475" y="470"/>
                  </a:lnTo>
                  <a:lnTo>
                    <a:pt x="475" y="7"/>
                  </a:lnTo>
                  <a:lnTo>
                    <a:pt x="396" y="7"/>
                  </a:lnTo>
                  <a:lnTo>
                    <a:pt x="396" y="0"/>
                  </a:lnTo>
                  <a:lnTo>
                    <a:pt x="482" y="0"/>
                  </a:lnTo>
                  <a:lnTo>
                    <a:pt x="482" y="477"/>
                  </a:lnTo>
                  <a:close/>
                </a:path>
              </a:pathLst>
            </a:custGeom>
            <a:solidFill>
              <a:srgbClr val="D2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TextBox 81"/>
            <p:cNvSpPr txBox="1"/>
            <p:nvPr/>
          </p:nvSpPr>
          <p:spPr>
            <a:xfrm>
              <a:off x="9201899" y="1927354"/>
              <a:ext cx="1924157" cy="923330"/>
            </a:xfrm>
            <a:prstGeom prst="rect">
              <a:avLst/>
            </a:prstGeom>
            <a:noFill/>
          </p:spPr>
          <p:txBody>
            <a:bodyPr wrap="square" rtlCol="0">
              <a:spAutoFit/>
            </a:bodyPr>
            <a:lstStyle/>
            <a:p>
              <a:pPr algn="just"/>
              <a:r>
                <a:rPr lang="en-US">
                  <a:solidFill>
                    <a:schemeClr val="bg1"/>
                  </a:solidFill>
                  <a:latin typeface="#9Slide02 Noi dung rat dai" panose="02000000000000000000" pitchFamily="2" charset="0"/>
                  <a:ea typeface="#9Slide02 Noi dung rat dai" panose="02000000000000000000" pitchFamily="2" charset="0"/>
                </a:rPr>
                <a:t>Kiến nghị với một số cơ quan quản lý Nhà nước</a:t>
              </a:r>
            </a:p>
          </p:txBody>
        </p:sp>
        <p:sp>
          <p:nvSpPr>
            <p:cNvPr id="86" name="TextBox 85"/>
            <p:cNvSpPr txBox="1"/>
            <p:nvPr/>
          </p:nvSpPr>
          <p:spPr>
            <a:xfrm flipH="1">
              <a:off x="9218084" y="3710014"/>
              <a:ext cx="1953236" cy="923330"/>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Hỗ trợ đào tạo nghiệp vụ cho nhân viên khách sạn</a:t>
              </a:r>
            </a:p>
          </p:txBody>
        </p:sp>
        <p:sp>
          <p:nvSpPr>
            <p:cNvPr id="90" name="TextBox 89"/>
            <p:cNvSpPr txBox="1"/>
            <p:nvPr/>
          </p:nvSpPr>
          <p:spPr>
            <a:xfrm flipH="1">
              <a:off x="9218084" y="4743470"/>
              <a:ext cx="1953236" cy="1200329"/>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Khuyến khích cổ phần hóa các khách sạn Nhà nước</a:t>
              </a:r>
            </a:p>
          </p:txBody>
        </p:sp>
        <p:pic>
          <p:nvPicPr>
            <p:cNvPr id="22" name="Picture 21"/>
            <p:cNvPicPr>
              <a:picLocks noChangeAspect="1"/>
            </p:cNvPicPr>
            <p:nvPr/>
          </p:nvPicPr>
          <p:blipFill>
            <a:blip r:embed="rId2"/>
            <a:stretch>
              <a:fillRect/>
            </a:stretch>
          </p:blipFill>
          <p:spPr>
            <a:xfrm>
              <a:off x="9962390" y="3163892"/>
              <a:ext cx="462456" cy="574806"/>
            </a:xfrm>
            <a:prstGeom prst="rect">
              <a:avLst/>
            </a:prstGeom>
          </p:spPr>
        </p:pic>
      </p:grpSp>
      <p:sp>
        <p:nvSpPr>
          <p:cNvPr id="91" name="Footer Placeholder 4"/>
          <p:cNvSpPr txBox="1">
            <a:spLocks/>
          </p:cNvSpPr>
          <p:nvPr/>
        </p:nvSpPr>
        <p:spPr>
          <a:xfrm>
            <a:off x="-7429422" y="6188331"/>
            <a:ext cx="25908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9Slide02 Noi dung rat dai" panose="02000000000000000000" pitchFamily="2" charset="0"/>
                <a:ea typeface="#9Slide02 Noi dung rat dai"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Khóa luận tốt nghiệp</a:t>
            </a:r>
            <a:endParaRPr lang="en-US"/>
          </a:p>
        </p:txBody>
      </p:sp>
      <p:sp>
        <p:nvSpPr>
          <p:cNvPr id="92" name="Diamond 91"/>
          <p:cNvSpPr/>
          <p:nvPr/>
        </p:nvSpPr>
        <p:spPr>
          <a:xfrm>
            <a:off x="-7962822" y="314325"/>
            <a:ext cx="6229350" cy="6229350"/>
          </a:xfrm>
          <a:prstGeom prst="diamond">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iamond 92"/>
          <p:cNvSpPr/>
          <p:nvPr/>
        </p:nvSpPr>
        <p:spPr>
          <a:xfrm>
            <a:off x="-13677822" y="-2286000"/>
            <a:ext cx="11430000" cy="11430000"/>
          </a:xfrm>
          <a:prstGeom prst="diamond">
            <a:avLst/>
          </a:prstGeom>
          <a:solidFill>
            <a:schemeClr val="accent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Chevron 93"/>
          <p:cNvSpPr/>
          <p:nvPr/>
        </p:nvSpPr>
        <p:spPr>
          <a:xfrm>
            <a:off x="-4229022" y="-108470"/>
            <a:ext cx="3467725" cy="7074940"/>
          </a:xfrm>
          <a:prstGeom prst="chevron">
            <a:avLst>
              <a:gd name="adj" fmla="val 99040"/>
            </a:avLst>
          </a:prstGeom>
          <a:solidFill>
            <a:schemeClr val="tx1">
              <a:lumMod val="50000"/>
              <a:lumOff val="50000"/>
            </a:schemeClr>
          </a:solidFill>
          <a:ln>
            <a:solidFill>
              <a:srgbClr val="646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Diamond 94"/>
          <p:cNvSpPr/>
          <p:nvPr/>
        </p:nvSpPr>
        <p:spPr>
          <a:xfrm>
            <a:off x="-7953297" y="314325"/>
            <a:ext cx="6229350" cy="6229350"/>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p:cNvSpPr txBox="1"/>
          <p:nvPr/>
        </p:nvSpPr>
        <p:spPr>
          <a:xfrm>
            <a:off x="-6028070" y="3136612"/>
            <a:ext cx="2350323" cy="584775"/>
          </a:xfrm>
          <a:prstGeom prst="rect">
            <a:avLst/>
          </a:prstGeom>
          <a:noFill/>
        </p:spPr>
        <p:txBody>
          <a:bodyPr wrap="none" rtlCol="0">
            <a:spAutoFit/>
          </a:bodyPr>
          <a:lstStyle/>
          <a:p>
            <a:r>
              <a:rPr lang="en-US" sz="3200">
                <a:solidFill>
                  <a:schemeClr val="accent1"/>
                </a:solidFill>
                <a:latin typeface="#9Slide01 Tieu de ngan" panose="00000800000000000000" pitchFamily="2" charset="0"/>
              </a:rPr>
              <a:t>KẾT LUẬN</a:t>
            </a:r>
            <a:endParaRPr lang="en-US" sz="3200">
              <a:solidFill>
                <a:schemeClr val="accent1"/>
              </a:solidFill>
              <a:latin typeface="#9Slide01 Tieu de ngan" panose="00000800000000000000" pitchFamily="2" charset="0"/>
            </a:endParaRPr>
          </a:p>
        </p:txBody>
      </p:sp>
      <p:grpSp>
        <p:nvGrpSpPr>
          <p:cNvPr id="99" name="Group 98"/>
          <p:cNvGrpSpPr/>
          <p:nvPr/>
        </p:nvGrpSpPr>
        <p:grpSpPr>
          <a:xfrm>
            <a:off x="3630506" y="1505445"/>
            <a:ext cx="1953236" cy="4682885"/>
            <a:chOff x="3630506" y="1505445"/>
            <a:chExt cx="1953236" cy="4682885"/>
          </a:xfrm>
        </p:grpSpPr>
        <p:sp>
          <p:nvSpPr>
            <p:cNvPr id="39" name="Rectangle 19"/>
            <p:cNvSpPr>
              <a:spLocks noChangeArrowheads="1"/>
            </p:cNvSpPr>
            <p:nvPr/>
          </p:nvSpPr>
          <p:spPr bwMode="auto">
            <a:xfrm>
              <a:off x="4580184" y="1505445"/>
              <a:ext cx="56681" cy="352230"/>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21"/>
            <p:cNvSpPr>
              <a:spLocks noChangeArrowheads="1"/>
            </p:cNvSpPr>
            <p:nvPr/>
          </p:nvSpPr>
          <p:spPr bwMode="auto">
            <a:xfrm>
              <a:off x="3649004" y="1817189"/>
              <a:ext cx="1914993" cy="1137661"/>
            </a:xfrm>
            <a:prstGeom prst="rect">
              <a:avLst/>
            </a:pr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3" name="Freeform 53"/>
            <p:cNvSpPr>
              <a:spLocks/>
            </p:cNvSpPr>
            <p:nvPr/>
          </p:nvSpPr>
          <p:spPr bwMode="auto">
            <a:xfrm>
              <a:off x="3636856" y="3618820"/>
              <a:ext cx="1939285" cy="2569510"/>
            </a:xfrm>
            <a:custGeom>
              <a:avLst/>
              <a:gdLst>
                <a:gd name="T0" fmla="*/ 479 w 479"/>
                <a:gd name="T1" fmla="*/ 477 h 477"/>
                <a:gd name="T2" fmla="*/ 0 w 479"/>
                <a:gd name="T3" fmla="*/ 477 h 477"/>
                <a:gd name="T4" fmla="*/ 0 w 479"/>
                <a:gd name="T5" fmla="*/ 0 h 477"/>
                <a:gd name="T6" fmla="*/ 84 w 479"/>
                <a:gd name="T7" fmla="*/ 0 h 477"/>
                <a:gd name="T8" fmla="*/ 84 w 479"/>
                <a:gd name="T9" fmla="*/ 7 h 477"/>
                <a:gd name="T10" fmla="*/ 7 w 479"/>
                <a:gd name="T11" fmla="*/ 7 h 477"/>
                <a:gd name="T12" fmla="*/ 7 w 479"/>
                <a:gd name="T13" fmla="*/ 470 h 477"/>
                <a:gd name="T14" fmla="*/ 473 w 479"/>
                <a:gd name="T15" fmla="*/ 470 h 477"/>
                <a:gd name="T16" fmla="*/ 473 w 479"/>
                <a:gd name="T17" fmla="*/ 7 h 477"/>
                <a:gd name="T18" fmla="*/ 394 w 479"/>
                <a:gd name="T19" fmla="*/ 7 h 477"/>
                <a:gd name="T20" fmla="*/ 394 w 479"/>
                <a:gd name="T21" fmla="*/ 0 h 477"/>
                <a:gd name="T22" fmla="*/ 479 w 479"/>
                <a:gd name="T23" fmla="*/ 0 h 477"/>
                <a:gd name="T24" fmla="*/ 479 w 479"/>
                <a:gd name="T25"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477">
                  <a:moveTo>
                    <a:pt x="479" y="477"/>
                  </a:moveTo>
                  <a:lnTo>
                    <a:pt x="0" y="477"/>
                  </a:lnTo>
                  <a:lnTo>
                    <a:pt x="0" y="0"/>
                  </a:lnTo>
                  <a:lnTo>
                    <a:pt x="84" y="0"/>
                  </a:lnTo>
                  <a:lnTo>
                    <a:pt x="84" y="7"/>
                  </a:lnTo>
                  <a:lnTo>
                    <a:pt x="7" y="7"/>
                  </a:lnTo>
                  <a:lnTo>
                    <a:pt x="7" y="470"/>
                  </a:lnTo>
                  <a:lnTo>
                    <a:pt x="473" y="470"/>
                  </a:lnTo>
                  <a:lnTo>
                    <a:pt x="473" y="7"/>
                  </a:lnTo>
                  <a:lnTo>
                    <a:pt x="394" y="7"/>
                  </a:lnTo>
                  <a:lnTo>
                    <a:pt x="394" y="0"/>
                  </a:lnTo>
                  <a:lnTo>
                    <a:pt x="479" y="0"/>
                  </a:lnTo>
                  <a:lnTo>
                    <a:pt x="479" y="477"/>
                  </a:lnTo>
                  <a:close/>
                </a:path>
              </a:pathLst>
            </a:custGeom>
            <a:solidFill>
              <a:srgbClr val="D2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TextBox 79"/>
            <p:cNvSpPr txBox="1"/>
            <p:nvPr/>
          </p:nvSpPr>
          <p:spPr>
            <a:xfrm>
              <a:off x="3630506" y="2065854"/>
              <a:ext cx="1924157" cy="646331"/>
            </a:xfrm>
            <a:prstGeom prst="rect">
              <a:avLst/>
            </a:prstGeom>
            <a:noFill/>
          </p:spPr>
          <p:txBody>
            <a:bodyPr wrap="square" rtlCol="0">
              <a:spAutoFit/>
            </a:bodyPr>
            <a:lstStyle/>
            <a:p>
              <a:pPr algn="just"/>
              <a:r>
                <a:rPr lang="en-US">
                  <a:solidFill>
                    <a:schemeClr val="bg1"/>
                  </a:solidFill>
                  <a:latin typeface="#9Slide02 Noi dung rat dai" panose="02000000000000000000" pitchFamily="2" charset="0"/>
                  <a:ea typeface="#9Slide02 Noi dung rat dai" panose="02000000000000000000" pitchFamily="2" charset="0"/>
                </a:rPr>
                <a:t>Kiến nghị với Giám đốc khách sạn</a:t>
              </a:r>
            </a:p>
          </p:txBody>
        </p:sp>
        <p:sp>
          <p:nvSpPr>
            <p:cNvPr id="84" name="TextBox 83"/>
            <p:cNvSpPr txBox="1"/>
            <p:nvPr/>
          </p:nvSpPr>
          <p:spPr>
            <a:xfrm flipH="1">
              <a:off x="3630506" y="3900394"/>
              <a:ext cx="1953236" cy="923330"/>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Xây dựng kế hoạch nâng cao chất lượng đội ngũ NV</a:t>
              </a:r>
            </a:p>
          </p:txBody>
        </p:sp>
        <p:sp>
          <p:nvSpPr>
            <p:cNvPr id="88" name="TextBox 87"/>
            <p:cNvSpPr txBox="1"/>
            <p:nvPr/>
          </p:nvSpPr>
          <p:spPr>
            <a:xfrm flipH="1">
              <a:off x="3630506" y="4903575"/>
              <a:ext cx="1945635" cy="923330"/>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Thực hiện định mức lao động hợp lý, hiệu quả</a:t>
              </a:r>
            </a:p>
          </p:txBody>
        </p:sp>
        <p:pic>
          <p:nvPicPr>
            <p:cNvPr id="56" name="Picture 55"/>
            <p:cNvPicPr>
              <a:picLocks noChangeAspect="1"/>
            </p:cNvPicPr>
            <p:nvPr/>
          </p:nvPicPr>
          <p:blipFill>
            <a:blip r:embed="rId3"/>
            <a:stretch>
              <a:fillRect/>
            </a:stretch>
          </p:blipFill>
          <p:spPr>
            <a:xfrm>
              <a:off x="4331036" y="3181620"/>
              <a:ext cx="416508" cy="539350"/>
            </a:xfrm>
            <a:prstGeom prst="rect">
              <a:avLst/>
            </a:prstGeom>
          </p:spPr>
        </p:pic>
      </p:grpSp>
      <p:grpSp>
        <p:nvGrpSpPr>
          <p:cNvPr id="98" name="Group 97"/>
          <p:cNvGrpSpPr/>
          <p:nvPr/>
        </p:nvGrpSpPr>
        <p:grpSpPr>
          <a:xfrm>
            <a:off x="770303" y="1505445"/>
            <a:ext cx="1992960" cy="4682885"/>
            <a:chOff x="770303" y="1505445"/>
            <a:chExt cx="1992960" cy="4682885"/>
          </a:xfrm>
        </p:grpSpPr>
        <p:sp>
          <p:nvSpPr>
            <p:cNvPr id="32" name="Oval 12"/>
            <p:cNvSpPr>
              <a:spLocks noChangeArrowheads="1"/>
            </p:cNvSpPr>
            <p:nvPr/>
          </p:nvSpPr>
          <p:spPr bwMode="auto">
            <a:xfrm>
              <a:off x="1770449" y="3720037"/>
              <a:ext cx="64778" cy="56681"/>
            </a:xfrm>
            <a:prstGeom prst="ellipse">
              <a:avLst/>
            </a:prstGeom>
            <a:solidFill>
              <a:srgbClr val="F9FA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13"/>
            <p:cNvSpPr>
              <a:spLocks noChangeArrowheads="1"/>
            </p:cNvSpPr>
            <p:nvPr/>
          </p:nvSpPr>
          <p:spPr bwMode="auto">
            <a:xfrm>
              <a:off x="1763256" y="1505445"/>
              <a:ext cx="56681" cy="384619"/>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14"/>
            <p:cNvSpPr>
              <a:spLocks noChangeArrowheads="1"/>
            </p:cNvSpPr>
            <p:nvPr/>
          </p:nvSpPr>
          <p:spPr bwMode="auto">
            <a:xfrm>
              <a:off x="828026" y="1817189"/>
              <a:ext cx="1919041" cy="1137661"/>
            </a:xfrm>
            <a:prstGeom prst="rect">
              <a:avLst/>
            </a:pr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p:cNvSpPr>
            <p:nvPr/>
          </p:nvSpPr>
          <p:spPr bwMode="auto">
            <a:xfrm>
              <a:off x="815881" y="3618820"/>
              <a:ext cx="1947382" cy="2569510"/>
            </a:xfrm>
            <a:custGeom>
              <a:avLst/>
              <a:gdLst>
                <a:gd name="T0" fmla="*/ 481 w 481"/>
                <a:gd name="T1" fmla="*/ 477 h 477"/>
                <a:gd name="T2" fmla="*/ 0 w 481"/>
                <a:gd name="T3" fmla="*/ 477 h 477"/>
                <a:gd name="T4" fmla="*/ 0 w 481"/>
                <a:gd name="T5" fmla="*/ 0 h 477"/>
                <a:gd name="T6" fmla="*/ 85 w 481"/>
                <a:gd name="T7" fmla="*/ 0 h 477"/>
                <a:gd name="T8" fmla="*/ 85 w 481"/>
                <a:gd name="T9" fmla="*/ 7 h 477"/>
                <a:gd name="T10" fmla="*/ 6 w 481"/>
                <a:gd name="T11" fmla="*/ 7 h 477"/>
                <a:gd name="T12" fmla="*/ 6 w 481"/>
                <a:gd name="T13" fmla="*/ 470 h 477"/>
                <a:gd name="T14" fmla="*/ 474 w 481"/>
                <a:gd name="T15" fmla="*/ 470 h 477"/>
                <a:gd name="T16" fmla="*/ 474 w 481"/>
                <a:gd name="T17" fmla="*/ 7 h 477"/>
                <a:gd name="T18" fmla="*/ 395 w 481"/>
                <a:gd name="T19" fmla="*/ 7 h 477"/>
                <a:gd name="T20" fmla="*/ 395 w 481"/>
                <a:gd name="T21" fmla="*/ 0 h 477"/>
                <a:gd name="T22" fmla="*/ 481 w 481"/>
                <a:gd name="T23" fmla="*/ 0 h 477"/>
                <a:gd name="T24" fmla="*/ 481 w 481"/>
                <a:gd name="T25"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1" h="477">
                  <a:moveTo>
                    <a:pt x="481" y="477"/>
                  </a:moveTo>
                  <a:lnTo>
                    <a:pt x="0" y="477"/>
                  </a:lnTo>
                  <a:lnTo>
                    <a:pt x="0" y="0"/>
                  </a:lnTo>
                  <a:lnTo>
                    <a:pt x="85" y="0"/>
                  </a:lnTo>
                  <a:lnTo>
                    <a:pt x="85" y="7"/>
                  </a:lnTo>
                  <a:lnTo>
                    <a:pt x="6" y="7"/>
                  </a:lnTo>
                  <a:lnTo>
                    <a:pt x="6" y="470"/>
                  </a:lnTo>
                  <a:lnTo>
                    <a:pt x="474" y="470"/>
                  </a:lnTo>
                  <a:lnTo>
                    <a:pt x="474" y="7"/>
                  </a:lnTo>
                  <a:lnTo>
                    <a:pt x="395" y="7"/>
                  </a:lnTo>
                  <a:lnTo>
                    <a:pt x="395" y="0"/>
                  </a:lnTo>
                  <a:lnTo>
                    <a:pt x="481" y="0"/>
                  </a:lnTo>
                  <a:lnTo>
                    <a:pt x="481" y="477"/>
                  </a:lnTo>
                  <a:close/>
                </a:path>
              </a:pathLst>
            </a:custGeom>
            <a:solidFill>
              <a:srgbClr val="D2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TextBox 78"/>
            <p:cNvSpPr txBox="1"/>
            <p:nvPr/>
          </p:nvSpPr>
          <p:spPr>
            <a:xfrm>
              <a:off x="799382" y="2065854"/>
              <a:ext cx="1924157" cy="646331"/>
            </a:xfrm>
            <a:prstGeom prst="rect">
              <a:avLst/>
            </a:prstGeom>
            <a:noFill/>
          </p:spPr>
          <p:txBody>
            <a:bodyPr wrap="square" rtlCol="0">
              <a:spAutoFit/>
            </a:bodyPr>
            <a:lstStyle/>
            <a:p>
              <a:pPr algn="just"/>
              <a:r>
                <a:rPr lang="en-US">
                  <a:solidFill>
                    <a:schemeClr val="bg1"/>
                  </a:solidFill>
                  <a:latin typeface="#9Slide02 Noi dung rat dai" panose="02000000000000000000" pitchFamily="2" charset="0"/>
                  <a:ea typeface="#9Slide02 Noi dung rat dai" panose="02000000000000000000" pitchFamily="2" charset="0"/>
                </a:rPr>
                <a:t>Kiến nghị với Ban quản lý khách sạn</a:t>
              </a:r>
            </a:p>
          </p:txBody>
        </p:sp>
        <p:sp>
          <p:nvSpPr>
            <p:cNvPr id="83" name="TextBox 82"/>
            <p:cNvSpPr txBox="1"/>
            <p:nvPr/>
          </p:nvSpPr>
          <p:spPr>
            <a:xfrm flipH="1">
              <a:off x="770303" y="3825922"/>
              <a:ext cx="1953236" cy="923330"/>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Tập trung đầu tư cho công tác đào tạo và tuyển dụng</a:t>
              </a:r>
            </a:p>
          </p:txBody>
        </p:sp>
        <p:sp>
          <p:nvSpPr>
            <p:cNvPr id="87" name="TextBox 86"/>
            <p:cNvSpPr txBox="1"/>
            <p:nvPr/>
          </p:nvSpPr>
          <p:spPr>
            <a:xfrm flipH="1">
              <a:off x="770303" y="4814665"/>
              <a:ext cx="1953236" cy="1200329"/>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Luôn quan tâm, khuyến khích và tạo điều kiện cho nhân viên làm việc</a:t>
              </a:r>
            </a:p>
          </p:txBody>
        </p:sp>
        <p:pic>
          <p:nvPicPr>
            <p:cNvPr id="77" name="Picture 76"/>
            <p:cNvPicPr>
              <a:picLocks noChangeAspect="1"/>
            </p:cNvPicPr>
            <p:nvPr/>
          </p:nvPicPr>
          <p:blipFill>
            <a:blip r:embed="rId4"/>
            <a:stretch>
              <a:fillRect/>
            </a:stretch>
          </p:blipFill>
          <p:spPr>
            <a:xfrm>
              <a:off x="1439810" y="3146108"/>
              <a:ext cx="588746" cy="610374"/>
            </a:xfrm>
            <a:prstGeom prst="rect">
              <a:avLst/>
            </a:prstGeom>
          </p:spPr>
        </p:pic>
      </p:grpSp>
      <p:grpSp>
        <p:nvGrpSpPr>
          <p:cNvPr id="100" name="Group 99"/>
          <p:cNvGrpSpPr/>
          <p:nvPr/>
        </p:nvGrpSpPr>
        <p:grpSpPr>
          <a:xfrm>
            <a:off x="6407868" y="1505445"/>
            <a:ext cx="1969911" cy="4682885"/>
            <a:chOff x="6407868" y="1505445"/>
            <a:chExt cx="1969911" cy="4682885"/>
          </a:xfrm>
        </p:grpSpPr>
        <p:sp>
          <p:nvSpPr>
            <p:cNvPr id="46" name="Rectangle 26"/>
            <p:cNvSpPr>
              <a:spLocks noChangeArrowheads="1"/>
            </p:cNvSpPr>
            <p:nvPr/>
          </p:nvSpPr>
          <p:spPr bwMode="auto">
            <a:xfrm>
              <a:off x="7381821" y="1505445"/>
              <a:ext cx="52633" cy="352230"/>
            </a:xfrm>
            <a:prstGeom prst="rect">
              <a:avLst/>
            </a:prstGeom>
            <a:solidFill>
              <a:srgbClr val="BF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28"/>
            <p:cNvSpPr>
              <a:spLocks noChangeArrowheads="1"/>
            </p:cNvSpPr>
            <p:nvPr/>
          </p:nvSpPr>
          <p:spPr bwMode="auto">
            <a:xfrm>
              <a:off x="6450641" y="1817189"/>
              <a:ext cx="1914993" cy="1137661"/>
            </a:xfrm>
            <a:prstGeom prst="rect">
              <a:avLst/>
            </a:pr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4" name="Freeform 54"/>
            <p:cNvSpPr>
              <a:spLocks/>
            </p:cNvSpPr>
            <p:nvPr/>
          </p:nvSpPr>
          <p:spPr bwMode="auto">
            <a:xfrm>
              <a:off x="6438494" y="3618820"/>
              <a:ext cx="1939285" cy="2569510"/>
            </a:xfrm>
            <a:custGeom>
              <a:avLst/>
              <a:gdLst>
                <a:gd name="T0" fmla="*/ 479 w 479"/>
                <a:gd name="T1" fmla="*/ 477 h 477"/>
                <a:gd name="T2" fmla="*/ 0 w 479"/>
                <a:gd name="T3" fmla="*/ 477 h 477"/>
                <a:gd name="T4" fmla="*/ 0 w 479"/>
                <a:gd name="T5" fmla="*/ 0 h 477"/>
                <a:gd name="T6" fmla="*/ 85 w 479"/>
                <a:gd name="T7" fmla="*/ 0 h 477"/>
                <a:gd name="T8" fmla="*/ 85 w 479"/>
                <a:gd name="T9" fmla="*/ 7 h 477"/>
                <a:gd name="T10" fmla="*/ 7 w 479"/>
                <a:gd name="T11" fmla="*/ 7 h 477"/>
                <a:gd name="T12" fmla="*/ 7 w 479"/>
                <a:gd name="T13" fmla="*/ 470 h 477"/>
                <a:gd name="T14" fmla="*/ 472 w 479"/>
                <a:gd name="T15" fmla="*/ 470 h 477"/>
                <a:gd name="T16" fmla="*/ 472 w 479"/>
                <a:gd name="T17" fmla="*/ 7 h 477"/>
                <a:gd name="T18" fmla="*/ 395 w 479"/>
                <a:gd name="T19" fmla="*/ 7 h 477"/>
                <a:gd name="T20" fmla="*/ 395 w 479"/>
                <a:gd name="T21" fmla="*/ 0 h 477"/>
                <a:gd name="T22" fmla="*/ 479 w 479"/>
                <a:gd name="T23" fmla="*/ 0 h 477"/>
                <a:gd name="T24" fmla="*/ 479 w 479"/>
                <a:gd name="T25" fmla="*/ 477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9" h="477">
                  <a:moveTo>
                    <a:pt x="479" y="477"/>
                  </a:moveTo>
                  <a:lnTo>
                    <a:pt x="0" y="477"/>
                  </a:lnTo>
                  <a:lnTo>
                    <a:pt x="0" y="0"/>
                  </a:lnTo>
                  <a:lnTo>
                    <a:pt x="85" y="0"/>
                  </a:lnTo>
                  <a:lnTo>
                    <a:pt x="85" y="7"/>
                  </a:lnTo>
                  <a:lnTo>
                    <a:pt x="7" y="7"/>
                  </a:lnTo>
                  <a:lnTo>
                    <a:pt x="7" y="470"/>
                  </a:lnTo>
                  <a:lnTo>
                    <a:pt x="472" y="470"/>
                  </a:lnTo>
                  <a:lnTo>
                    <a:pt x="472" y="7"/>
                  </a:lnTo>
                  <a:lnTo>
                    <a:pt x="395" y="7"/>
                  </a:lnTo>
                  <a:lnTo>
                    <a:pt x="395" y="0"/>
                  </a:lnTo>
                  <a:lnTo>
                    <a:pt x="479" y="0"/>
                  </a:lnTo>
                  <a:lnTo>
                    <a:pt x="479" y="477"/>
                  </a:lnTo>
                  <a:close/>
                </a:path>
              </a:pathLst>
            </a:custGeom>
            <a:solidFill>
              <a:srgbClr val="D2D2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just"/>
              <a:endParaRPr lang="en-US"/>
            </a:p>
          </p:txBody>
        </p:sp>
        <p:sp>
          <p:nvSpPr>
            <p:cNvPr id="81" name="TextBox 80"/>
            <p:cNvSpPr txBox="1"/>
            <p:nvPr/>
          </p:nvSpPr>
          <p:spPr>
            <a:xfrm>
              <a:off x="6407868" y="2065854"/>
              <a:ext cx="1924157" cy="646331"/>
            </a:xfrm>
            <a:prstGeom prst="rect">
              <a:avLst/>
            </a:prstGeom>
            <a:noFill/>
          </p:spPr>
          <p:txBody>
            <a:bodyPr wrap="square" rtlCol="0">
              <a:spAutoFit/>
            </a:bodyPr>
            <a:lstStyle/>
            <a:p>
              <a:pPr algn="just"/>
              <a:r>
                <a:rPr lang="en-US">
                  <a:solidFill>
                    <a:schemeClr val="bg1"/>
                  </a:solidFill>
                  <a:latin typeface="#9Slide02 Noi dung rat dai" panose="02000000000000000000" pitchFamily="2" charset="0"/>
                  <a:ea typeface="#9Slide02 Noi dung rat dai" panose="02000000000000000000" pitchFamily="2" charset="0"/>
                </a:rPr>
                <a:t>Kiến nghị đối với Khoa Du lịch</a:t>
              </a:r>
            </a:p>
          </p:txBody>
        </p:sp>
        <p:sp>
          <p:nvSpPr>
            <p:cNvPr id="85" name="TextBox 84"/>
            <p:cNvSpPr txBox="1"/>
            <p:nvPr/>
          </p:nvSpPr>
          <p:spPr>
            <a:xfrm flipH="1">
              <a:off x="6474269" y="3869654"/>
              <a:ext cx="1881284" cy="923330"/>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Mở rộng liên kết đào tạo với các công ty, DN</a:t>
              </a:r>
            </a:p>
          </p:txBody>
        </p:sp>
        <p:sp>
          <p:nvSpPr>
            <p:cNvPr id="89" name="TextBox 88"/>
            <p:cNvSpPr txBox="1"/>
            <p:nvPr/>
          </p:nvSpPr>
          <p:spPr>
            <a:xfrm flipH="1">
              <a:off x="6474269" y="4900619"/>
              <a:ext cx="1881284" cy="1200329"/>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Đẩy mạnh ứng dụng khoa học công nghệ trong đào tạo Du lịch</a:t>
              </a:r>
            </a:p>
          </p:txBody>
        </p:sp>
        <p:pic>
          <p:nvPicPr>
            <p:cNvPr id="78" name="Picture 77"/>
            <p:cNvPicPr>
              <a:picLocks noChangeAspect="1"/>
            </p:cNvPicPr>
            <p:nvPr/>
          </p:nvPicPr>
          <p:blipFill>
            <a:blip r:embed="rId5"/>
            <a:stretch>
              <a:fillRect/>
            </a:stretch>
          </p:blipFill>
          <p:spPr>
            <a:xfrm flipH="1">
              <a:off x="7050024" y="3130264"/>
              <a:ext cx="609886" cy="642062"/>
            </a:xfrm>
            <a:prstGeom prst="rect">
              <a:avLst/>
            </a:prstGeom>
          </p:spPr>
        </p:pic>
      </p:grpSp>
    </p:spTree>
    <p:extLst>
      <p:ext uri="{BB962C8B-B14F-4D97-AF65-F5344CB8AC3E}">
        <p14:creationId xmlns:p14="http://schemas.microsoft.com/office/powerpoint/2010/main" val="3800549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 calcmode="lin" valueType="num">
                                      <p:cBhvr additive="base">
                                        <p:cTn id="7" dur="1000" fill="hold"/>
                                        <p:tgtEl>
                                          <p:spTgt spid="97"/>
                                        </p:tgtEl>
                                        <p:attrNameLst>
                                          <p:attrName>ppt_x</p:attrName>
                                        </p:attrNameLst>
                                      </p:cBhvr>
                                      <p:tavLst>
                                        <p:tav tm="0">
                                          <p:val>
                                            <p:strVal val="0-#ppt_w/2"/>
                                          </p:val>
                                        </p:tav>
                                        <p:tav tm="100000">
                                          <p:val>
                                            <p:strVal val="#ppt_x"/>
                                          </p:val>
                                        </p:tav>
                                      </p:tavLst>
                                    </p:anim>
                                    <p:anim calcmode="lin" valueType="num">
                                      <p:cBhvr additive="base">
                                        <p:cTn id="8" dur="1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8"/>
                                        </p:tgtEl>
                                        <p:attrNameLst>
                                          <p:attrName>style.visibility</p:attrName>
                                        </p:attrNameLst>
                                      </p:cBhvr>
                                      <p:to>
                                        <p:strVal val="visible"/>
                                      </p:to>
                                    </p:set>
                                    <p:anim calcmode="lin" valueType="num">
                                      <p:cBhvr additive="base">
                                        <p:cTn id="13" dur="1000" fill="hold"/>
                                        <p:tgtEl>
                                          <p:spTgt spid="98"/>
                                        </p:tgtEl>
                                        <p:attrNameLst>
                                          <p:attrName>ppt_x</p:attrName>
                                        </p:attrNameLst>
                                      </p:cBhvr>
                                      <p:tavLst>
                                        <p:tav tm="0">
                                          <p:val>
                                            <p:strVal val="#ppt_x"/>
                                          </p:val>
                                        </p:tav>
                                        <p:tav tm="100000">
                                          <p:val>
                                            <p:strVal val="#ppt_x"/>
                                          </p:val>
                                        </p:tav>
                                      </p:tavLst>
                                    </p:anim>
                                    <p:anim calcmode="lin" valueType="num">
                                      <p:cBhvr additive="base">
                                        <p:cTn id="14" dur="10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
                                        </p:tgtEl>
                                        <p:attrNameLst>
                                          <p:attrName>style.visibility</p:attrName>
                                        </p:attrNameLst>
                                      </p:cBhvr>
                                      <p:to>
                                        <p:strVal val="visible"/>
                                      </p:to>
                                    </p:set>
                                    <p:anim calcmode="lin" valueType="num">
                                      <p:cBhvr additive="base">
                                        <p:cTn id="19" dur="1000" fill="hold"/>
                                        <p:tgtEl>
                                          <p:spTgt spid="99"/>
                                        </p:tgtEl>
                                        <p:attrNameLst>
                                          <p:attrName>ppt_x</p:attrName>
                                        </p:attrNameLst>
                                      </p:cBhvr>
                                      <p:tavLst>
                                        <p:tav tm="0">
                                          <p:val>
                                            <p:strVal val="#ppt_x"/>
                                          </p:val>
                                        </p:tav>
                                        <p:tav tm="100000">
                                          <p:val>
                                            <p:strVal val="#ppt_x"/>
                                          </p:val>
                                        </p:tav>
                                      </p:tavLst>
                                    </p:anim>
                                    <p:anim calcmode="lin" valueType="num">
                                      <p:cBhvr additive="base">
                                        <p:cTn id="20" dur="10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0"/>
                                        </p:tgtEl>
                                        <p:attrNameLst>
                                          <p:attrName>style.visibility</p:attrName>
                                        </p:attrNameLst>
                                      </p:cBhvr>
                                      <p:to>
                                        <p:strVal val="visible"/>
                                      </p:to>
                                    </p:set>
                                    <p:anim calcmode="lin" valueType="num">
                                      <p:cBhvr additive="base">
                                        <p:cTn id="25" dur="1000" fill="hold"/>
                                        <p:tgtEl>
                                          <p:spTgt spid="100"/>
                                        </p:tgtEl>
                                        <p:attrNameLst>
                                          <p:attrName>ppt_x</p:attrName>
                                        </p:attrNameLst>
                                      </p:cBhvr>
                                      <p:tavLst>
                                        <p:tav tm="0">
                                          <p:val>
                                            <p:strVal val="#ppt_x"/>
                                          </p:val>
                                        </p:tav>
                                        <p:tav tm="100000">
                                          <p:val>
                                            <p:strVal val="#ppt_x"/>
                                          </p:val>
                                        </p:tav>
                                      </p:tavLst>
                                    </p:anim>
                                    <p:anim calcmode="lin" valueType="num">
                                      <p:cBhvr additive="base">
                                        <p:cTn id="26" dur="10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anim calcmode="lin" valueType="num">
                                      <p:cBhvr additive="base">
                                        <p:cTn id="31" dur="1000" fill="hold"/>
                                        <p:tgtEl>
                                          <p:spTgt spid="101"/>
                                        </p:tgtEl>
                                        <p:attrNameLst>
                                          <p:attrName>ppt_x</p:attrName>
                                        </p:attrNameLst>
                                      </p:cBhvr>
                                      <p:tavLst>
                                        <p:tav tm="0">
                                          <p:val>
                                            <p:strVal val="#ppt_x"/>
                                          </p:val>
                                        </p:tav>
                                        <p:tav tm="100000">
                                          <p:val>
                                            <p:strVal val="#ppt_x"/>
                                          </p:val>
                                        </p:tav>
                                      </p:tavLst>
                                    </p:anim>
                                    <p:anim calcmode="lin" valueType="num">
                                      <p:cBhvr additive="base">
                                        <p:cTn id="32" dur="1000" fill="hold"/>
                                        <p:tgtEl>
                                          <p:spTgt spid="1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6" name="Diamond 5"/>
          <p:cNvSpPr/>
          <p:nvPr/>
        </p:nvSpPr>
        <p:spPr>
          <a:xfrm>
            <a:off x="0" y="314325"/>
            <a:ext cx="6229350" cy="6229350"/>
          </a:xfrm>
          <a:prstGeom prst="diamond">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iamond 6"/>
          <p:cNvSpPr/>
          <p:nvPr/>
        </p:nvSpPr>
        <p:spPr>
          <a:xfrm>
            <a:off x="-5715000" y="-2286000"/>
            <a:ext cx="11430000" cy="11430000"/>
          </a:xfrm>
          <a:prstGeom prst="diamond">
            <a:avLst/>
          </a:prstGeom>
          <a:solidFill>
            <a:schemeClr val="accent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hevron 8"/>
          <p:cNvSpPr/>
          <p:nvPr/>
        </p:nvSpPr>
        <p:spPr>
          <a:xfrm>
            <a:off x="3733800" y="-108470"/>
            <a:ext cx="3467725" cy="7074940"/>
          </a:xfrm>
          <a:prstGeom prst="chevron">
            <a:avLst>
              <a:gd name="adj" fmla="val 99040"/>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iamond 2"/>
          <p:cNvSpPr/>
          <p:nvPr/>
        </p:nvSpPr>
        <p:spPr>
          <a:xfrm>
            <a:off x="9525" y="314325"/>
            <a:ext cx="6229350" cy="622935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934752" y="3136612"/>
            <a:ext cx="2350323" cy="584775"/>
          </a:xfrm>
          <a:prstGeom prst="rect">
            <a:avLst/>
          </a:prstGeom>
          <a:noFill/>
        </p:spPr>
        <p:txBody>
          <a:bodyPr wrap="none" rtlCol="0">
            <a:spAutoFit/>
          </a:bodyPr>
          <a:lstStyle/>
          <a:p>
            <a:r>
              <a:rPr lang="en-US" sz="3200">
                <a:solidFill>
                  <a:schemeClr val="bg1"/>
                </a:solidFill>
                <a:latin typeface="#9Slide01 Tieu de ngan" panose="00000800000000000000" pitchFamily="2" charset="0"/>
              </a:rPr>
              <a:t>KẾT LUẬN</a:t>
            </a:r>
            <a:endParaRPr lang="en-US" sz="3200">
              <a:solidFill>
                <a:schemeClr val="bg1"/>
              </a:solidFill>
              <a:latin typeface="#9Slide01 Tieu de ngan" panose="00000800000000000000" pitchFamily="2" charset="0"/>
            </a:endParaRPr>
          </a:p>
        </p:txBody>
      </p:sp>
      <p:grpSp>
        <p:nvGrpSpPr>
          <p:cNvPr id="25" name="Group 24"/>
          <p:cNvGrpSpPr/>
          <p:nvPr/>
        </p:nvGrpSpPr>
        <p:grpSpPr>
          <a:xfrm>
            <a:off x="7291075" y="1273938"/>
            <a:ext cx="4653274" cy="1200329"/>
            <a:chOff x="7291075" y="780871"/>
            <a:chExt cx="4653274" cy="1200329"/>
          </a:xfrm>
        </p:grpSpPr>
        <p:sp>
          <p:nvSpPr>
            <p:cNvPr id="10" name="TextBox 9"/>
            <p:cNvSpPr txBox="1"/>
            <p:nvPr/>
          </p:nvSpPr>
          <p:spPr>
            <a:xfrm>
              <a:off x="8010524" y="780871"/>
              <a:ext cx="3933825" cy="1200329"/>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Nghiên cứu và đề xuất giải pháp nâng cao chất lượng đội ngũ nhân viên trong khách sạn Sanouva Đà Nẵng Hotel là rất cần thiết.</a:t>
              </a:r>
            </a:p>
          </p:txBody>
        </p:sp>
        <p:sp>
          <p:nvSpPr>
            <p:cNvPr id="17" name="Diamond 16"/>
            <p:cNvSpPr/>
            <p:nvPr/>
          </p:nvSpPr>
          <p:spPr>
            <a:xfrm>
              <a:off x="7291075" y="1066085"/>
              <a:ext cx="629900" cy="6299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90261" y="1196369"/>
              <a:ext cx="431528" cy="369332"/>
            </a:xfrm>
            <a:prstGeom prst="rect">
              <a:avLst/>
            </a:prstGeom>
            <a:noFill/>
          </p:spPr>
          <p:txBody>
            <a:bodyPr wrap="none" rtlCol="0">
              <a:spAutoFit/>
            </a:bodyPr>
            <a:lstStyle/>
            <a:p>
              <a:r>
                <a:rPr lang="en-US">
                  <a:solidFill>
                    <a:schemeClr val="bg1"/>
                  </a:solidFill>
                  <a:latin typeface="#9Slide01 Tieu de ngan" panose="00000800000000000000" pitchFamily="2" charset="0"/>
                </a:rPr>
                <a:t>01</a:t>
              </a:r>
              <a:endParaRPr lang="en-US">
                <a:solidFill>
                  <a:schemeClr val="bg1"/>
                </a:solidFill>
                <a:latin typeface="#9Slide01 Tieu de ngan" panose="00000800000000000000" pitchFamily="2" charset="0"/>
              </a:endParaRPr>
            </a:p>
          </p:txBody>
        </p:sp>
      </p:grpSp>
      <p:grpSp>
        <p:nvGrpSpPr>
          <p:cNvPr id="26" name="Group 25"/>
          <p:cNvGrpSpPr/>
          <p:nvPr/>
        </p:nvGrpSpPr>
        <p:grpSpPr>
          <a:xfrm>
            <a:off x="7291075" y="2967335"/>
            <a:ext cx="4653274" cy="1477328"/>
            <a:chOff x="7291075" y="2967335"/>
            <a:chExt cx="4653274" cy="1477328"/>
          </a:xfrm>
        </p:grpSpPr>
        <p:sp>
          <p:nvSpPr>
            <p:cNvPr id="11" name="TextBox 10"/>
            <p:cNvSpPr txBox="1"/>
            <p:nvPr/>
          </p:nvSpPr>
          <p:spPr>
            <a:xfrm>
              <a:off x="8010524" y="2967335"/>
              <a:ext cx="3933825" cy="1477328"/>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Nghiên cứu thực trạng chất lượng đội ngũ nhân viên trong khách sạn Sanouva Đà Nẵng Hotel và chỉ ra được thành tự cũng như hạn chế về chất lượng của nhân viên.</a:t>
              </a:r>
            </a:p>
          </p:txBody>
        </p:sp>
        <p:grpSp>
          <p:nvGrpSpPr>
            <p:cNvPr id="23" name="Group 22"/>
            <p:cNvGrpSpPr/>
            <p:nvPr/>
          </p:nvGrpSpPr>
          <p:grpSpPr>
            <a:xfrm>
              <a:off x="7291075" y="3114050"/>
              <a:ext cx="629900" cy="629900"/>
              <a:chOff x="7291075" y="3028414"/>
              <a:chExt cx="629900" cy="629900"/>
            </a:xfrm>
          </p:grpSpPr>
          <p:sp>
            <p:nvSpPr>
              <p:cNvPr id="15" name="Diamond 14"/>
              <p:cNvSpPr/>
              <p:nvPr/>
            </p:nvSpPr>
            <p:spPr>
              <a:xfrm>
                <a:off x="7291075" y="3028414"/>
                <a:ext cx="629900" cy="6299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7367017" y="3158698"/>
                <a:ext cx="478016" cy="369332"/>
              </a:xfrm>
              <a:prstGeom prst="rect">
                <a:avLst/>
              </a:prstGeom>
              <a:noFill/>
            </p:spPr>
            <p:txBody>
              <a:bodyPr wrap="none" rtlCol="0">
                <a:spAutoFit/>
              </a:bodyPr>
              <a:lstStyle/>
              <a:p>
                <a:r>
                  <a:rPr lang="en-US">
                    <a:solidFill>
                      <a:schemeClr val="bg1"/>
                    </a:solidFill>
                    <a:latin typeface="#9Slide01 Tieu de ngan" panose="00000800000000000000" pitchFamily="2" charset="0"/>
                  </a:rPr>
                  <a:t>02</a:t>
                </a:r>
                <a:endParaRPr lang="en-US">
                  <a:solidFill>
                    <a:schemeClr val="bg1"/>
                  </a:solidFill>
                  <a:latin typeface="#9Slide01 Tieu de ngan" panose="00000800000000000000" pitchFamily="2" charset="0"/>
                </a:endParaRPr>
              </a:p>
            </p:txBody>
          </p:sp>
        </p:grpSp>
      </p:grpSp>
      <p:grpSp>
        <p:nvGrpSpPr>
          <p:cNvPr id="27" name="Group 26"/>
          <p:cNvGrpSpPr/>
          <p:nvPr/>
        </p:nvGrpSpPr>
        <p:grpSpPr>
          <a:xfrm>
            <a:off x="7291075" y="4876800"/>
            <a:ext cx="4653274" cy="1200329"/>
            <a:chOff x="7291075" y="4876800"/>
            <a:chExt cx="4653274" cy="1200329"/>
          </a:xfrm>
        </p:grpSpPr>
        <p:sp>
          <p:nvSpPr>
            <p:cNvPr id="13" name="TextBox 12"/>
            <p:cNvSpPr txBox="1"/>
            <p:nvPr/>
          </p:nvSpPr>
          <p:spPr>
            <a:xfrm>
              <a:off x="8010524" y="4876800"/>
              <a:ext cx="3933825" cy="1200329"/>
            </a:xfrm>
            <a:prstGeom prst="rect">
              <a:avLst/>
            </a:prstGeom>
            <a:noFill/>
          </p:spPr>
          <p:txBody>
            <a:bodyPr wrap="square" rtlCol="0">
              <a:spAutoFit/>
            </a:bodyPr>
            <a:lstStyle/>
            <a:p>
              <a:pPr algn="just"/>
              <a:r>
                <a:rPr lang="en-US">
                  <a:solidFill>
                    <a:schemeClr val="tx1">
                      <a:lumMod val="50000"/>
                      <a:lumOff val="50000"/>
                    </a:schemeClr>
                  </a:solidFill>
                  <a:latin typeface="#9Slide02 Noi dung rat dai" panose="02000000000000000000" pitchFamily="2" charset="0"/>
                  <a:ea typeface="#9Slide02 Noi dung rat dai" panose="02000000000000000000" pitchFamily="2" charset="0"/>
                </a:rPr>
                <a:t>Đề xuất một số giải pháp nhằm nâng cao chất lượng đội ngũ nhân viên trong khách sạn Sanouva Đà Nẵng Hotel dựa trên tình hình thực tế của khách sạn.</a:t>
              </a:r>
            </a:p>
          </p:txBody>
        </p:sp>
        <p:grpSp>
          <p:nvGrpSpPr>
            <p:cNvPr id="22" name="Group 21"/>
            <p:cNvGrpSpPr/>
            <p:nvPr/>
          </p:nvGrpSpPr>
          <p:grpSpPr>
            <a:xfrm>
              <a:off x="7291075" y="5023515"/>
              <a:ext cx="629900" cy="629900"/>
              <a:chOff x="7291075" y="5023515"/>
              <a:chExt cx="629900" cy="629900"/>
            </a:xfrm>
          </p:grpSpPr>
          <p:sp>
            <p:nvSpPr>
              <p:cNvPr id="18" name="Diamond 17"/>
              <p:cNvSpPr/>
              <p:nvPr/>
            </p:nvSpPr>
            <p:spPr>
              <a:xfrm>
                <a:off x="7291075" y="5023515"/>
                <a:ext cx="629900" cy="629900"/>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367017" y="5153799"/>
                <a:ext cx="478016" cy="369332"/>
              </a:xfrm>
              <a:prstGeom prst="rect">
                <a:avLst/>
              </a:prstGeom>
              <a:noFill/>
            </p:spPr>
            <p:txBody>
              <a:bodyPr wrap="none" rtlCol="0">
                <a:spAutoFit/>
              </a:bodyPr>
              <a:lstStyle/>
              <a:p>
                <a:r>
                  <a:rPr lang="en-US">
                    <a:solidFill>
                      <a:schemeClr val="bg1"/>
                    </a:solidFill>
                    <a:latin typeface="#9Slide01 Tieu de ngan" panose="00000800000000000000" pitchFamily="2" charset="0"/>
                  </a:rPr>
                  <a:t>03</a:t>
                </a:r>
                <a:endParaRPr lang="en-US">
                  <a:solidFill>
                    <a:schemeClr val="bg1"/>
                  </a:solidFill>
                  <a:latin typeface="#9Slide01 Tieu de ngan" panose="00000800000000000000" pitchFamily="2" charset="0"/>
                </a:endParaRPr>
              </a:p>
            </p:txBody>
          </p:sp>
        </p:grpSp>
      </p:grpSp>
      <p:sp>
        <p:nvSpPr>
          <p:cNvPr id="5" name="Footer Placeholder 4"/>
          <p:cNvSpPr>
            <a:spLocks noGrp="1"/>
          </p:cNvSpPr>
          <p:nvPr>
            <p:ph type="ftr" sz="quarter" idx="11"/>
          </p:nvPr>
        </p:nvSpPr>
        <p:spPr/>
        <p:txBody>
          <a:bodyPr/>
          <a:lstStyle/>
          <a:p>
            <a:r>
              <a:rPr lang="en-US"/>
              <a:t>Khóa luận tốt nghiệp</a:t>
            </a:r>
          </a:p>
        </p:txBody>
      </p:sp>
    </p:spTree>
    <p:extLst>
      <p:ext uri="{BB962C8B-B14F-4D97-AF65-F5344CB8AC3E}">
        <p14:creationId xmlns:p14="http://schemas.microsoft.com/office/powerpoint/2010/main" val="37384946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1+#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1+#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1+#ppt_w/2"/>
                                          </p:val>
                                        </p:tav>
                                        <p:tav tm="100000">
                                          <p:val>
                                            <p:strVal val="#ppt_x"/>
                                          </p:val>
                                        </p:tav>
                                      </p:tavLst>
                                    </p:anim>
                                    <p:anim calcmode="lin" valueType="num">
                                      <p:cBhvr additive="base">
                                        <p:cTn id="20"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44" y="9993"/>
            <a:ext cx="12203243" cy="6848007"/>
          </a:xfrm>
          <a:prstGeom prst="rect">
            <a:avLst/>
          </a:prstGeom>
          <a:gradFill>
            <a:gsLst>
              <a:gs pos="1000">
                <a:schemeClr val="accent1">
                  <a:lumMod val="60000"/>
                  <a:lumOff val="40000"/>
                </a:schemeClr>
              </a:gs>
              <a:gs pos="100000">
                <a:schemeClr val="accent1">
                  <a:lumMod val="75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p:cNvSpPr/>
          <p:nvPr/>
        </p:nvSpPr>
        <p:spPr>
          <a:xfrm rot="5400000">
            <a:off x="4697068" y="-4708310"/>
            <a:ext cx="6324599" cy="157412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sp>
        <p:nvSpPr>
          <p:cNvPr id="7" name="Right Triangle 6"/>
          <p:cNvSpPr/>
          <p:nvPr/>
        </p:nvSpPr>
        <p:spPr>
          <a:xfrm rot="5400000">
            <a:off x="3392357" y="-3403599"/>
            <a:ext cx="4572001" cy="11379201"/>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7" name="Group 156"/>
          <p:cNvGrpSpPr/>
          <p:nvPr/>
        </p:nvGrpSpPr>
        <p:grpSpPr>
          <a:xfrm>
            <a:off x="-373820" y="2095443"/>
            <a:ext cx="12366627" cy="3276600"/>
            <a:chOff x="-373820" y="2095443"/>
            <a:chExt cx="12366627" cy="3276600"/>
          </a:xfrm>
        </p:grpSpPr>
        <p:sp>
          <p:nvSpPr>
            <p:cNvPr id="12" name="Rectangle 11"/>
            <p:cNvSpPr/>
            <p:nvPr/>
          </p:nvSpPr>
          <p:spPr>
            <a:xfrm>
              <a:off x="-11245" y="2247588"/>
              <a:ext cx="11746045" cy="2743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p:cNvSpPr/>
            <p:nvPr/>
          </p:nvSpPr>
          <p:spPr>
            <a:xfrm>
              <a:off x="-373820" y="2095443"/>
              <a:ext cx="12366627" cy="3276600"/>
            </a:xfrm>
            <a:prstGeom prst="rect">
              <a:avLst/>
            </a:prstGeom>
            <a:solidFill>
              <a:schemeClr val="bg1">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TextBox 13"/>
            <p:cNvSpPr txBox="1"/>
            <p:nvPr/>
          </p:nvSpPr>
          <p:spPr>
            <a:xfrm>
              <a:off x="3365937" y="3159201"/>
              <a:ext cx="7733207" cy="1200329"/>
            </a:xfrm>
            <a:prstGeom prst="rect">
              <a:avLst/>
            </a:prstGeom>
            <a:noFill/>
          </p:spPr>
          <p:txBody>
            <a:bodyPr wrap="none" rtlCol="0">
              <a:spAutoFit/>
            </a:bodyPr>
            <a:lstStyle/>
            <a:p>
              <a:pPr algn="r"/>
              <a:r>
                <a:rPr lang="en-US" sz="3600">
                  <a:solidFill>
                    <a:schemeClr val="accent1">
                      <a:lumMod val="50000"/>
                    </a:schemeClr>
                  </a:solidFill>
                  <a:latin typeface="#9Slide01 Tieu de ngan" panose="00000800000000000000" pitchFamily="2" charset="0"/>
                </a:rPr>
                <a:t>CẢM ƠN THẦY CÔ VÀ CÁC BẠN</a:t>
              </a:r>
            </a:p>
            <a:p>
              <a:pPr algn="r"/>
              <a:r>
                <a:rPr lang="en-US" sz="3600">
                  <a:solidFill>
                    <a:schemeClr val="accent1">
                      <a:lumMod val="50000"/>
                    </a:schemeClr>
                  </a:solidFill>
                  <a:latin typeface="#9Slide01 Tieu de ngan" panose="00000800000000000000" pitchFamily="2" charset="0"/>
                </a:rPr>
                <a:t> ĐÃ LẮNG NGHE</a:t>
              </a:r>
              <a:endParaRPr lang="en-US" sz="3600">
                <a:solidFill>
                  <a:schemeClr val="accent1">
                    <a:lumMod val="50000"/>
                  </a:schemeClr>
                </a:solidFill>
                <a:latin typeface="#9Slide01 Tieu de ngan" panose="00000800000000000000" pitchFamily="2" charset="0"/>
              </a:endParaRPr>
            </a:p>
          </p:txBody>
        </p:sp>
        <p:cxnSp>
          <p:nvCxnSpPr>
            <p:cNvPr id="15" name="Straight Connector 14"/>
            <p:cNvCxnSpPr/>
            <p:nvPr/>
          </p:nvCxnSpPr>
          <p:spPr>
            <a:xfrm>
              <a:off x="11282184" y="3159201"/>
              <a:ext cx="0" cy="1447799"/>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624584" y="4454600"/>
              <a:ext cx="3810000" cy="0"/>
            </a:xfrm>
            <a:prstGeom prst="line">
              <a:avLst/>
            </a:prstGeom>
            <a:ln w="571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 name="Right Triangle 7"/>
          <p:cNvSpPr/>
          <p:nvPr/>
        </p:nvSpPr>
        <p:spPr>
          <a:xfrm rot="5400000">
            <a:off x="2552700" y="-2552700"/>
            <a:ext cx="3429000" cy="8534400"/>
          </a:xfrm>
          <a:prstGeom prst="r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591"/>
          <p:cNvSpPr>
            <a:spLocks/>
          </p:cNvSpPr>
          <p:nvPr>
            <p:custDataLst>
              <p:tags r:id="rId1"/>
            </p:custDataLst>
          </p:nvPr>
        </p:nvSpPr>
        <p:spPr bwMode="auto">
          <a:xfrm>
            <a:off x="536575" y="346075"/>
            <a:ext cx="354013" cy="354013"/>
          </a:xfrm>
          <a:custGeom>
            <a:avLst/>
            <a:gdLst>
              <a:gd name="T0" fmla="*/ 111 w 223"/>
              <a:gd name="T1" fmla="*/ 0 h 223"/>
              <a:gd name="T2" fmla="*/ 96 w 223"/>
              <a:gd name="T3" fmla="*/ 96 h 223"/>
              <a:gd name="T4" fmla="*/ 0 w 223"/>
              <a:gd name="T5" fmla="*/ 110 h 223"/>
              <a:gd name="T6" fmla="*/ 96 w 223"/>
              <a:gd name="T7" fmla="*/ 127 h 223"/>
              <a:gd name="T8" fmla="*/ 111 w 223"/>
              <a:gd name="T9" fmla="*/ 223 h 223"/>
              <a:gd name="T10" fmla="*/ 127 w 223"/>
              <a:gd name="T11" fmla="*/ 127 h 223"/>
              <a:gd name="T12" fmla="*/ 223 w 223"/>
              <a:gd name="T13" fmla="*/ 110 h 223"/>
              <a:gd name="T14" fmla="*/ 127 w 223"/>
              <a:gd name="T15" fmla="*/ 96 h 223"/>
              <a:gd name="T16" fmla="*/ 111 w 223"/>
              <a:gd name="T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3">
                <a:moveTo>
                  <a:pt x="111" y="0"/>
                </a:moveTo>
                <a:lnTo>
                  <a:pt x="96" y="96"/>
                </a:lnTo>
                <a:lnTo>
                  <a:pt x="0" y="110"/>
                </a:lnTo>
                <a:lnTo>
                  <a:pt x="96" y="127"/>
                </a:lnTo>
                <a:lnTo>
                  <a:pt x="111" y="223"/>
                </a:lnTo>
                <a:lnTo>
                  <a:pt x="127" y="127"/>
                </a:lnTo>
                <a:lnTo>
                  <a:pt x="223" y="110"/>
                </a:lnTo>
                <a:lnTo>
                  <a:pt x="127" y="96"/>
                </a:lnTo>
                <a:lnTo>
                  <a:pt x="11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4" name="Freeform 595"/>
          <p:cNvSpPr>
            <a:spLocks/>
          </p:cNvSpPr>
          <p:nvPr>
            <p:custDataLst>
              <p:tags r:id="rId2"/>
            </p:custDataLst>
          </p:nvPr>
        </p:nvSpPr>
        <p:spPr bwMode="auto">
          <a:xfrm>
            <a:off x="3576638" y="520700"/>
            <a:ext cx="239713" cy="239713"/>
          </a:xfrm>
          <a:custGeom>
            <a:avLst/>
            <a:gdLst>
              <a:gd name="T0" fmla="*/ 77 w 151"/>
              <a:gd name="T1" fmla="*/ 0 h 151"/>
              <a:gd name="T2" fmla="*/ 65 w 151"/>
              <a:gd name="T3" fmla="*/ 65 h 151"/>
              <a:gd name="T4" fmla="*/ 0 w 151"/>
              <a:gd name="T5" fmla="*/ 75 h 151"/>
              <a:gd name="T6" fmla="*/ 65 w 151"/>
              <a:gd name="T7" fmla="*/ 87 h 151"/>
              <a:gd name="T8" fmla="*/ 77 w 151"/>
              <a:gd name="T9" fmla="*/ 151 h 151"/>
              <a:gd name="T10" fmla="*/ 86 w 151"/>
              <a:gd name="T11" fmla="*/ 87 h 151"/>
              <a:gd name="T12" fmla="*/ 151 w 151"/>
              <a:gd name="T13" fmla="*/ 75 h 151"/>
              <a:gd name="T14" fmla="*/ 86 w 151"/>
              <a:gd name="T15" fmla="*/ 65 h 151"/>
              <a:gd name="T16" fmla="*/ 77 w 151"/>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1">
                <a:moveTo>
                  <a:pt x="77" y="0"/>
                </a:moveTo>
                <a:lnTo>
                  <a:pt x="65" y="65"/>
                </a:lnTo>
                <a:lnTo>
                  <a:pt x="0" y="75"/>
                </a:lnTo>
                <a:lnTo>
                  <a:pt x="65" y="87"/>
                </a:lnTo>
                <a:lnTo>
                  <a:pt x="77" y="151"/>
                </a:lnTo>
                <a:lnTo>
                  <a:pt x="86" y="87"/>
                </a:lnTo>
                <a:lnTo>
                  <a:pt x="151" y="75"/>
                </a:lnTo>
                <a:lnTo>
                  <a:pt x="86" y="65"/>
                </a:lnTo>
                <a:lnTo>
                  <a:pt x="7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5" name="Freeform 597"/>
          <p:cNvSpPr>
            <a:spLocks/>
          </p:cNvSpPr>
          <p:nvPr>
            <p:custDataLst>
              <p:tags r:id="rId3"/>
            </p:custDataLst>
          </p:nvPr>
        </p:nvSpPr>
        <p:spPr bwMode="auto">
          <a:xfrm>
            <a:off x="769938" y="2106613"/>
            <a:ext cx="239713" cy="239713"/>
          </a:xfrm>
          <a:custGeom>
            <a:avLst/>
            <a:gdLst>
              <a:gd name="T0" fmla="*/ 76 w 151"/>
              <a:gd name="T1" fmla="*/ 0 h 151"/>
              <a:gd name="T2" fmla="*/ 64 w 151"/>
              <a:gd name="T3" fmla="*/ 64 h 151"/>
              <a:gd name="T4" fmla="*/ 0 w 151"/>
              <a:gd name="T5" fmla="*/ 76 h 151"/>
              <a:gd name="T6" fmla="*/ 64 w 151"/>
              <a:gd name="T7" fmla="*/ 86 h 151"/>
              <a:gd name="T8" fmla="*/ 76 w 151"/>
              <a:gd name="T9" fmla="*/ 151 h 151"/>
              <a:gd name="T10" fmla="*/ 86 w 151"/>
              <a:gd name="T11" fmla="*/ 86 h 151"/>
              <a:gd name="T12" fmla="*/ 151 w 151"/>
              <a:gd name="T13" fmla="*/ 76 h 151"/>
              <a:gd name="T14" fmla="*/ 86 w 151"/>
              <a:gd name="T15" fmla="*/ 64 h 151"/>
              <a:gd name="T16" fmla="*/ 76 w 151"/>
              <a:gd name="T1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1">
                <a:moveTo>
                  <a:pt x="76" y="0"/>
                </a:moveTo>
                <a:lnTo>
                  <a:pt x="64" y="64"/>
                </a:lnTo>
                <a:lnTo>
                  <a:pt x="0" y="76"/>
                </a:lnTo>
                <a:lnTo>
                  <a:pt x="64" y="86"/>
                </a:lnTo>
                <a:lnTo>
                  <a:pt x="76" y="151"/>
                </a:lnTo>
                <a:lnTo>
                  <a:pt x="86" y="86"/>
                </a:lnTo>
                <a:lnTo>
                  <a:pt x="151" y="76"/>
                </a:lnTo>
                <a:lnTo>
                  <a:pt x="86" y="64"/>
                </a:lnTo>
                <a:lnTo>
                  <a:pt x="7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6" name="Freeform 599"/>
          <p:cNvSpPr>
            <a:spLocks/>
          </p:cNvSpPr>
          <p:nvPr>
            <p:custDataLst>
              <p:tags r:id="rId4"/>
            </p:custDataLst>
          </p:nvPr>
        </p:nvSpPr>
        <p:spPr bwMode="auto">
          <a:xfrm>
            <a:off x="9304338" y="661988"/>
            <a:ext cx="239713" cy="236538"/>
          </a:xfrm>
          <a:custGeom>
            <a:avLst/>
            <a:gdLst>
              <a:gd name="T0" fmla="*/ 77 w 151"/>
              <a:gd name="T1" fmla="*/ 0 h 149"/>
              <a:gd name="T2" fmla="*/ 65 w 151"/>
              <a:gd name="T3" fmla="*/ 62 h 149"/>
              <a:gd name="T4" fmla="*/ 0 w 151"/>
              <a:gd name="T5" fmla="*/ 74 h 149"/>
              <a:gd name="T6" fmla="*/ 65 w 151"/>
              <a:gd name="T7" fmla="*/ 84 h 149"/>
              <a:gd name="T8" fmla="*/ 77 w 151"/>
              <a:gd name="T9" fmla="*/ 149 h 149"/>
              <a:gd name="T10" fmla="*/ 87 w 151"/>
              <a:gd name="T11" fmla="*/ 84 h 149"/>
              <a:gd name="T12" fmla="*/ 151 w 151"/>
              <a:gd name="T13" fmla="*/ 74 h 149"/>
              <a:gd name="T14" fmla="*/ 87 w 151"/>
              <a:gd name="T15" fmla="*/ 62 h 149"/>
              <a:gd name="T16" fmla="*/ 77 w 151"/>
              <a:gd name="T17"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49">
                <a:moveTo>
                  <a:pt x="77" y="0"/>
                </a:moveTo>
                <a:lnTo>
                  <a:pt x="65" y="62"/>
                </a:lnTo>
                <a:lnTo>
                  <a:pt x="0" y="74"/>
                </a:lnTo>
                <a:lnTo>
                  <a:pt x="65" y="84"/>
                </a:lnTo>
                <a:lnTo>
                  <a:pt x="77" y="149"/>
                </a:lnTo>
                <a:lnTo>
                  <a:pt x="87" y="84"/>
                </a:lnTo>
                <a:lnTo>
                  <a:pt x="151" y="74"/>
                </a:lnTo>
                <a:lnTo>
                  <a:pt x="87" y="62"/>
                </a:lnTo>
                <a:lnTo>
                  <a:pt x="7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7" name="Freeform 601"/>
          <p:cNvSpPr>
            <a:spLocks/>
          </p:cNvSpPr>
          <p:nvPr>
            <p:custDataLst>
              <p:tags r:id="rId5"/>
            </p:custDataLst>
          </p:nvPr>
        </p:nvSpPr>
        <p:spPr bwMode="auto">
          <a:xfrm>
            <a:off x="11068050" y="2741613"/>
            <a:ext cx="239713" cy="241300"/>
          </a:xfrm>
          <a:custGeom>
            <a:avLst/>
            <a:gdLst>
              <a:gd name="T0" fmla="*/ 77 w 151"/>
              <a:gd name="T1" fmla="*/ 0 h 152"/>
              <a:gd name="T2" fmla="*/ 65 w 151"/>
              <a:gd name="T3" fmla="*/ 65 h 152"/>
              <a:gd name="T4" fmla="*/ 0 w 151"/>
              <a:gd name="T5" fmla="*/ 75 h 152"/>
              <a:gd name="T6" fmla="*/ 65 w 151"/>
              <a:gd name="T7" fmla="*/ 87 h 152"/>
              <a:gd name="T8" fmla="*/ 77 w 151"/>
              <a:gd name="T9" fmla="*/ 152 h 152"/>
              <a:gd name="T10" fmla="*/ 87 w 151"/>
              <a:gd name="T11" fmla="*/ 87 h 152"/>
              <a:gd name="T12" fmla="*/ 151 w 151"/>
              <a:gd name="T13" fmla="*/ 75 h 152"/>
              <a:gd name="T14" fmla="*/ 87 w 151"/>
              <a:gd name="T15" fmla="*/ 65 h 152"/>
              <a:gd name="T16" fmla="*/ 77 w 151"/>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2">
                <a:moveTo>
                  <a:pt x="77" y="0"/>
                </a:moveTo>
                <a:lnTo>
                  <a:pt x="65" y="65"/>
                </a:lnTo>
                <a:lnTo>
                  <a:pt x="0" y="75"/>
                </a:lnTo>
                <a:lnTo>
                  <a:pt x="65" y="87"/>
                </a:lnTo>
                <a:lnTo>
                  <a:pt x="77" y="152"/>
                </a:lnTo>
                <a:lnTo>
                  <a:pt x="87" y="87"/>
                </a:lnTo>
                <a:lnTo>
                  <a:pt x="151" y="75"/>
                </a:lnTo>
                <a:lnTo>
                  <a:pt x="87" y="65"/>
                </a:lnTo>
                <a:lnTo>
                  <a:pt x="7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8" name="Freeform 603"/>
          <p:cNvSpPr>
            <a:spLocks/>
          </p:cNvSpPr>
          <p:nvPr>
            <p:custDataLst>
              <p:tags r:id="rId6"/>
            </p:custDataLst>
          </p:nvPr>
        </p:nvSpPr>
        <p:spPr bwMode="auto">
          <a:xfrm>
            <a:off x="4768850" y="2741613"/>
            <a:ext cx="236538" cy="241300"/>
          </a:xfrm>
          <a:custGeom>
            <a:avLst/>
            <a:gdLst>
              <a:gd name="T0" fmla="*/ 74 w 149"/>
              <a:gd name="T1" fmla="*/ 0 h 152"/>
              <a:gd name="T2" fmla="*/ 65 w 149"/>
              <a:gd name="T3" fmla="*/ 65 h 152"/>
              <a:gd name="T4" fmla="*/ 0 w 149"/>
              <a:gd name="T5" fmla="*/ 75 h 152"/>
              <a:gd name="T6" fmla="*/ 65 w 149"/>
              <a:gd name="T7" fmla="*/ 87 h 152"/>
              <a:gd name="T8" fmla="*/ 74 w 149"/>
              <a:gd name="T9" fmla="*/ 152 h 152"/>
              <a:gd name="T10" fmla="*/ 86 w 149"/>
              <a:gd name="T11" fmla="*/ 87 h 152"/>
              <a:gd name="T12" fmla="*/ 149 w 149"/>
              <a:gd name="T13" fmla="*/ 75 h 152"/>
              <a:gd name="T14" fmla="*/ 86 w 149"/>
              <a:gd name="T15" fmla="*/ 65 h 152"/>
              <a:gd name="T16" fmla="*/ 74 w 149"/>
              <a:gd name="T17"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52">
                <a:moveTo>
                  <a:pt x="74" y="0"/>
                </a:moveTo>
                <a:lnTo>
                  <a:pt x="65" y="65"/>
                </a:lnTo>
                <a:lnTo>
                  <a:pt x="0" y="75"/>
                </a:lnTo>
                <a:lnTo>
                  <a:pt x="65" y="87"/>
                </a:lnTo>
                <a:lnTo>
                  <a:pt x="74" y="152"/>
                </a:lnTo>
                <a:lnTo>
                  <a:pt x="86" y="87"/>
                </a:lnTo>
                <a:lnTo>
                  <a:pt x="149" y="75"/>
                </a:lnTo>
                <a:lnTo>
                  <a:pt x="86" y="65"/>
                </a:lnTo>
                <a:lnTo>
                  <a:pt x="74"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69" name="Freeform 605"/>
          <p:cNvSpPr>
            <a:spLocks/>
          </p:cNvSpPr>
          <p:nvPr>
            <p:custDataLst>
              <p:tags r:id="rId7"/>
            </p:custDataLst>
          </p:nvPr>
        </p:nvSpPr>
        <p:spPr bwMode="auto">
          <a:xfrm>
            <a:off x="9285288" y="3462338"/>
            <a:ext cx="277813" cy="277813"/>
          </a:xfrm>
          <a:custGeom>
            <a:avLst/>
            <a:gdLst>
              <a:gd name="T0" fmla="*/ 89 w 175"/>
              <a:gd name="T1" fmla="*/ 0 h 175"/>
              <a:gd name="T2" fmla="*/ 77 w 175"/>
              <a:gd name="T3" fmla="*/ 74 h 175"/>
              <a:gd name="T4" fmla="*/ 0 w 175"/>
              <a:gd name="T5" fmla="*/ 86 h 175"/>
              <a:gd name="T6" fmla="*/ 77 w 175"/>
              <a:gd name="T7" fmla="*/ 101 h 175"/>
              <a:gd name="T8" fmla="*/ 89 w 175"/>
              <a:gd name="T9" fmla="*/ 175 h 175"/>
              <a:gd name="T10" fmla="*/ 101 w 175"/>
              <a:gd name="T11" fmla="*/ 101 h 175"/>
              <a:gd name="T12" fmla="*/ 175 w 175"/>
              <a:gd name="T13" fmla="*/ 86 h 175"/>
              <a:gd name="T14" fmla="*/ 101 w 175"/>
              <a:gd name="T15" fmla="*/ 74 h 175"/>
              <a:gd name="T16" fmla="*/ 89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89" y="0"/>
                </a:moveTo>
                <a:lnTo>
                  <a:pt x="77" y="74"/>
                </a:lnTo>
                <a:lnTo>
                  <a:pt x="0" y="86"/>
                </a:lnTo>
                <a:lnTo>
                  <a:pt x="77" y="101"/>
                </a:lnTo>
                <a:lnTo>
                  <a:pt x="89" y="175"/>
                </a:lnTo>
                <a:lnTo>
                  <a:pt x="101" y="101"/>
                </a:lnTo>
                <a:lnTo>
                  <a:pt x="175" y="86"/>
                </a:lnTo>
                <a:lnTo>
                  <a:pt x="101" y="74"/>
                </a:lnTo>
                <a:lnTo>
                  <a:pt x="8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0" name="Freeform 608"/>
          <p:cNvSpPr>
            <a:spLocks/>
          </p:cNvSpPr>
          <p:nvPr>
            <p:custDataLst>
              <p:tags r:id="rId8"/>
            </p:custDataLst>
          </p:nvPr>
        </p:nvSpPr>
        <p:spPr bwMode="auto">
          <a:xfrm>
            <a:off x="9632950" y="2060575"/>
            <a:ext cx="277813" cy="277813"/>
          </a:xfrm>
          <a:custGeom>
            <a:avLst/>
            <a:gdLst>
              <a:gd name="T0" fmla="*/ 88 w 175"/>
              <a:gd name="T1" fmla="*/ 0 h 175"/>
              <a:gd name="T2" fmla="*/ 76 w 175"/>
              <a:gd name="T3" fmla="*/ 74 h 175"/>
              <a:gd name="T4" fmla="*/ 0 w 175"/>
              <a:gd name="T5" fmla="*/ 86 h 175"/>
              <a:gd name="T6" fmla="*/ 76 w 175"/>
              <a:gd name="T7" fmla="*/ 98 h 175"/>
              <a:gd name="T8" fmla="*/ 88 w 175"/>
              <a:gd name="T9" fmla="*/ 175 h 175"/>
              <a:gd name="T10" fmla="*/ 100 w 175"/>
              <a:gd name="T11" fmla="*/ 98 h 175"/>
              <a:gd name="T12" fmla="*/ 175 w 175"/>
              <a:gd name="T13" fmla="*/ 86 h 175"/>
              <a:gd name="T14" fmla="*/ 100 w 175"/>
              <a:gd name="T15" fmla="*/ 74 h 175"/>
              <a:gd name="T16" fmla="*/ 88 w 175"/>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175">
                <a:moveTo>
                  <a:pt x="88" y="0"/>
                </a:moveTo>
                <a:lnTo>
                  <a:pt x="76" y="74"/>
                </a:lnTo>
                <a:lnTo>
                  <a:pt x="0" y="86"/>
                </a:lnTo>
                <a:lnTo>
                  <a:pt x="76" y="98"/>
                </a:lnTo>
                <a:lnTo>
                  <a:pt x="88" y="175"/>
                </a:lnTo>
                <a:lnTo>
                  <a:pt x="100" y="98"/>
                </a:lnTo>
                <a:lnTo>
                  <a:pt x="175" y="86"/>
                </a:lnTo>
                <a:lnTo>
                  <a:pt x="100" y="74"/>
                </a:lnTo>
                <a:lnTo>
                  <a:pt x="88"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1" name="Freeform 610"/>
          <p:cNvSpPr>
            <a:spLocks/>
          </p:cNvSpPr>
          <p:nvPr>
            <p:custDataLst>
              <p:tags r:id="rId9"/>
            </p:custDataLst>
          </p:nvPr>
        </p:nvSpPr>
        <p:spPr bwMode="auto">
          <a:xfrm>
            <a:off x="11239500" y="501650"/>
            <a:ext cx="274638" cy="277813"/>
          </a:xfrm>
          <a:custGeom>
            <a:avLst/>
            <a:gdLst>
              <a:gd name="T0" fmla="*/ 87 w 173"/>
              <a:gd name="T1" fmla="*/ 0 h 175"/>
              <a:gd name="T2" fmla="*/ 75 w 173"/>
              <a:gd name="T3" fmla="*/ 75 h 175"/>
              <a:gd name="T4" fmla="*/ 0 w 173"/>
              <a:gd name="T5" fmla="*/ 87 h 175"/>
              <a:gd name="T6" fmla="*/ 75 w 173"/>
              <a:gd name="T7" fmla="*/ 101 h 175"/>
              <a:gd name="T8" fmla="*/ 87 w 173"/>
              <a:gd name="T9" fmla="*/ 175 h 175"/>
              <a:gd name="T10" fmla="*/ 99 w 173"/>
              <a:gd name="T11" fmla="*/ 101 h 175"/>
              <a:gd name="T12" fmla="*/ 173 w 173"/>
              <a:gd name="T13" fmla="*/ 87 h 175"/>
              <a:gd name="T14" fmla="*/ 99 w 173"/>
              <a:gd name="T15" fmla="*/ 75 h 175"/>
              <a:gd name="T16" fmla="*/ 87 w 173"/>
              <a:gd name="T17"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75">
                <a:moveTo>
                  <a:pt x="87" y="0"/>
                </a:moveTo>
                <a:lnTo>
                  <a:pt x="75" y="75"/>
                </a:lnTo>
                <a:lnTo>
                  <a:pt x="0" y="87"/>
                </a:lnTo>
                <a:lnTo>
                  <a:pt x="75" y="101"/>
                </a:lnTo>
                <a:lnTo>
                  <a:pt x="87" y="175"/>
                </a:lnTo>
                <a:lnTo>
                  <a:pt x="99" y="101"/>
                </a:lnTo>
                <a:lnTo>
                  <a:pt x="173" y="87"/>
                </a:lnTo>
                <a:lnTo>
                  <a:pt x="99" y="75"/>
                </a:lnTo>
                <a:lnTo>
                  <a:pt x="8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2" name="Freeform 612"/>
          <p:cNvSpPr>
            <a:spLocks/>
          </p:cNvSpPr>
          <p:nvPr>
            <p:custDataLst>
              <p:tags r:id="rId10"/>
            </p:custDataLst>
          </p:nvPr>
        </p:nvSpPr>
        <p:spPr bwMode="auto">
          <a:xfrm>
            <a:off x="7891463" y="2227262"/>
            <a:ext cx="274638" cy="274638"/>
          </a:xfrm>
          <a:custGeom>
            <a:avLst/>
            <a:gdLst>
              <a:gd name="T0" fmla="*/ 87 w 173"/>
              <a:gd name="T1" fmla="*/ 0 h 173"/>
              <a:gd name="T2" fmla="*/ 75 w 173"/>
              <a:gd name="T3" fmla="*/ 75 h 173"/>
              <a:gd name="T4" fmla="*/ 0 w 173"/>
              <a:gd name="T5" fmla="*/ 87 h 173"/>
              <a:gd name="T6" fmla="*/ 75 w 173"/>
              <a:gd name="T7" fmla="*/ 99 h 173"/>
              <a:gd name="T8" fmla="*/ 87 w 173"/>
              <a:gd name="T9" fmla="*/ 173 h 173"/>
              <a:gd name="T10" fmla="*/ 99 w 173"/>
              <a:gd name="T11" fmla="*/ 99 h 173"/>
              <a:gd name="T12" fmla="*/ 173 w 173"/>
              <a:gd name="T13" fmla="*/ 87 h 173"/>
              <a:gd name="T14" fmla="*/ 99 w 173"/>
              <a:gd name="T15" fmla="*/ 75 h 173"/>
              <a:gd name="T16" fmla="*/ 87 w 173"/>
              <a:gd name="T1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73">
                <a:moveTo>
                  <a:pt x="87" y="0"/>
                </a:moveTo>
                <a:lnTo>
                  <a:pt x="75" y="75"/>
                </a:lnTo>
                <a:lnTo>
                  <a:pt x="0" y="87"/>
                </a:lnTo>
                <a:lnTo>
                  <a:pt x="75" y="99"/>
                </a:lnTo>
                <a:lnTo>
                  <a:pt x="87" y="173"/>
                </a:lnTo>
                <a:lnTo>
                  <a:pt x="99" y="99"/>
                </a:lnTo>
                <a:lnTo>
                  <a:pt x="173" y="87"/>
                </a:lnTo>
                <a:lnTo>
                  <a:pt x="99" y="75"/>
                </a:lnTo>
                <a:lnTo>
                  <a:pt x="8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3" name="Freeform 614"/>
          <p:cNvSpPr>
            <a:spLocks/>
          </p:cNvSpPr>
          <p:nvPr>
            <p:custDataLst>
              <p:tags r:id="rId11"/>
            </p:custDataLst>
          </p:nvPr>
        </p:nvSpPr>
        <p:spPr bwMode="auto">
          <a:xfrm>
            <a:off x="11631613" y="2060575"/>
            <a:ext cx="354013" cy="354013"/>
          </a:xfrm>
          <a:custGeom>
            <a:avLst/>
            <a:gdLst>
              <a:gd name="T0" fmla="*/ 111 w 223"/>
              <a:gd name="T1" fmla="*/ 0 h 223"/>
              <a:gd name="T2" fmla="*/ 96 w 223"/>
              <a:gd name="T3" fmla="*/ 96 h 223"/>
              <a:gd name="T4" fmla="*/ 0 w 223"/>
              <a:gd name="T5" fmla="*/ 110 h 223"/>
              <a:gd name="T6" fmla="*/ 96 w 223"/>
              <a:gd name="T7" fmla="*/ 127 h 223"/>
              <a:gd name="T8" fmla="*/ 111 w 223"/>
              <a:gd name="T9" fmla="*/ 223 h 223"/>
              <a:gd name="T10" fmla="*/ 127 w 223"/>
              <a:gd name="T11" fmla="*/ 127 h 223"/>
              <a:gd name="T12" fmla="*/ 223 w 223"/>
              <a:gd name="T13" fmla="*/ 110 h 223"/>
              <a:gd name="T14" fmla="*/ 127 w 223"/>
              <a:gd name="T15" fmla="*/ 96 h 223"/>
              <a:gd name="T16" fmla="*/ 111 w 223"/>
              <a:gd name="T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3">
                <a:moveTo>
                  <a:pt x="111" y="0"/>
                </a:moveTo>
                <a:lnTo>
                  <a:pt x="96" y="96"/>
                </a:lnTo>
                <a:lnTo>
                  <a:pt x="0" y="110"/>
                </a:lnTo>
                <a:lnTo>
                  <a:pt x="96" y="127"/>
                </a:lnTo>
                <a:lnTo>
                  <a:pt x="111" y="223"/>
                </a:lnTo>
                <a:lnTo>
                  <a:pt x="127" y="127"/>
                </a:lnTo>
                <a:lnTo>
                  <a:pt x="223" y="110"/>
                </a:lnTo>
                <a:lnTo>
                  <a:pt x="127" y="96"/>
                </a:lnTo>
                <a:lnTo>
                  <a:pt x="111"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4" name="Freeform 616"/>
          <p:cNvSpPr>
            <a:spLocks/>
          </p:cNvSpPr>
          <p:nvPr>
            <p:custDataLst>
              <p:tags r:id="rId12"/>
            </p:custDataLst>
          </p:nvPr>
        </p:nvSpPr>
        <p:spPr bwMode="auto">
          <a:xfrm>
            <a:off x="361950" y="3424237"/>
            <a:ext cx="350838" cy="354013"/>
          </a:xfrm>
          <a:custGeom>
            <a:avLst/>
            <a:gdLst>
              <a:gd name="T0" fmla="*/ 110 w 221"/>
              <a:gd name="T1" fmla="*/ 0 h 223"/>
              <a:gd name="T2" fmla="*/ 93 w 221"/>
              <a:gd name="T3" fmla="*/ 96 h 223"/>
              <a:gd name="T4" fmla="*/ 0 w 221"/>
              <a:gd name="T5" fmla="*/ 110 h 223"/>
              <a:gd name="T6" fmla="*/ 93 w 221"/>
              <a:gd name="T7" fmla="*/ 127 h 223"/>
              <a:gd name="T8" fmla="*/ 110 w 221"/>
              <a:gd name="T9" fmla="*/ 223 h 223"/>
              <a:gd name="T10" fmla="*/ 127 w 221"/>
              <a:gd name="T11" fmla="*/ 127 h 223"/>
              <a:gd name="T12" fmla="*/ 221 w 221"/>
              <a:gd name="T13" fmla="*/ 110 h 223"/>
              <a:gd name="T14" fmla="*/ 127 w 221"/>
              <a:gd name="T15" fmla="*/ 96 h 223"/>
              <a:gd name="T16" fmla="*/ 110 w 221"/>
              <a:gd name="T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223">
                <a:moveTo>
                  <a:pt x="110" y="0"/>
                </a:moveTo>
                <a:lnTo>
                  <a:pt x="93" y="96"/>
                </a:lnTo>
                <a:lnTo>
                  <a:pt x="0" y="110"/>
                </a:lnTo>
                <a:lnTo>
                  <a:pt x="93" y="127"/>
                </a:lnTo>
                <a:lnTo>
                  <a:pt x="110" y="223"/>
                </a:lnTo>
                <a:lnTo>
                  <a:pt x="127" y="127"/>
                </a:lnTo>
                <a:lnTo>
                  <a:pt x="221" y="110"/>
                </a:lnTo>
                <a:lnTo>
                  <a:pt x="127" y="96"/>
                </a:lnTo>
                <a:lnTo>
                  <a:pt x="1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5" name="Freeform 618"/>
          <p:cNvSpPr>
            <a:spLocks/>
          </p:cNvSpPr>
          <p:nvPr>
            <p:custDataLst>
              <p:tags r:id="rId13"/>
            </p:custDataLst>
          </p:nvPr>
        </p:nvSpPr>
        <p:spPr bwMode="auto">
          <a:xfrm>
            <a:off x="7423150" y="285750"/>
            <a:ext cx="354013" cy="354013"/>
          </a:xfrm>
          <a:custGeom>
            <a:avLst/>
            <a:gdLst>
              <a:gd name="T0" fmla="*/ 110 w 223"/>
              <a:gd name="T1" fmla="*/ 0 h 223"/>
              <a:gd name="T2" fmla="*/ 96 w 223"/>
              <a:gd name="T3" fmla="*/ 96 h 223"/>
              <a:gd name="T4" fmla="*/ 0 w 223"/>
              <a:gd name="T5" fmla="*/ 110 h 223"/>
              <a:gd name="T6" fmla="*/ 96 w 223"/>
              <a:gd name="T7" fmla="*/ 127 h 223"/>
              <a:gd name="T8" fmla="*/ 110 w 223"/>
              <a:gd name="T9" fmla="*/ 223 h 223"/>
              <a:gd name="T10" fmla="*/ 127 w 223"/>
              <a:gd name="T11" fmla="*/ 127 h 223"/>
              <a:gd name="T12" fmla="*/ 223 w 223"/>
              <a:gd name="T13" fmla="*/ 110 h 223"/>
              <a:gd name="T14" fmla="*/ 127 w 223"/>
              <a:gd name="T15" fmla="*/ 96 h 223"/>
              <a:gd name="T16" fmla="*/ 110 w 223"/>
              <a:gd name="T17"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23">
                <a:moveTo>
                  <a:pt x="110" y="0"/>
                </a:moveTo>
                <a:lnTo>
                  <a:pt x="96" y="96"/>
                </a:lnTo>
                <a:lnTo>
                  <a:pt x="0" y="110"/>
                </a:lnTo>
                <a:lnTo>
                  <a:pt x="96" y="127"/>
                </a:lnTo>
                <a:lnTo>
                  <a:pt x="110" y="223"/>
                </a:lnTo>
                <a:lnTo>
                  <a:pt x="127" y="127"/>
                </a:lnTo>
                <a:lnTo>
                  <a:pt x="223" y="110"/>
                </a:lnTo>
                <a:lnTo>
                  <a:pt x="127" y="96"/>
                </a:lnTo>
                <a:lnTo>
                  <a:pt x="11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76" name="Freeform 613"/>
          <p:cNvSpPr>
            <a:spLocks/>
          </p:cNvSpPr>
          <p:nvPr>
            <p:custDataLst>
              <p:tags r:id="rId14"/>
            </p:custDataLst>
          </p:nvPr>
        </p:nvSpPr>
        <p:spPr bwMode="auto">
          <a:xfrm>
            <a:off x="5334000" y="990600"/>
            <a:ext cx="274638" cy="274638"/>
          </a:xfrm>
          <a:custGeom>
            <a:avLst/>
            <a:gdLst>
              <a:gd name="T0" fmla="*/ 87 w 173"/>
              <a:gd name="T1" fmla="*/ 0 h 173"/>
              <a:gd name="T2" fmla="*/ 75 w 173"/>
              <a:gd name="T3" fmla="*/ 75 h 173"/>
              <a:gd name="T4" fmla="*/ 0 w 173"/>
              <a:gd name="T5" fmla="*/ 87 h 173"/>
              <a:gd name="T6" fmla="*/ 75 w 173"/>
              <a:gd name="T7" fmla="*/ 99 h 173"/>
              <a:gd name="T8" fmla="*/ 87 w 173"/>
              <a:gd name="T9" fmla="*/ 173 h 173"/>
              <a:gd name="T10" fmla="*/ 99 w 173"/>
              <a:gd name="T11" fmla="*/ 99 h 173"/>
              <a:gd name="T12" fmla="*/ 173 w 173"/>
              <a:gd name="T13" fmla="*/ 87 h 173"/>
              <a:gd name="T14" fmla="*/ 99 w 173"/>
              <a:gd name="T15" fmla="*/ 75 h 173"/>
              <a:gd name="T16" fmla="*/ 87 w 173"/>
              <a:gd name="T17"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3" h="173">
                <a:moveTo>
                  <a:pt x="87" y="0"/>
                </a:moveTo>
                <a:lnTo>
                  <a:pt x="75" y="75"/>
                </a:lnTo>
                <a:lnTo>
                  <a:pt x="0" y="87"/>
                </a:lnTo>
                <a:lnTo>
                  <a:pt x="75" y="99"/>
                </a:lnTo>
                <a:lnTo>
                  <a:pt x="87" y="173"/>
                </a:lnTo>
                <a:lnTo>
                  <a:pt x="99" y="99"/>
                </a:lnTo>
                <a:lnTo>
                  <a:pt x="173" y="87"/>
                </a:lnTo>
                <a:lnTo>
                  <a:pt x="99" y="75"/>
                </a:lnTo>
                <a:lnTo>
                  <a:pt x="87" y="0"/>
                </a:lnTo>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9Slide01 Noi dung ngan" panose="00000500000000000000" pitchFamily="2" charset="0"/>
            </a:endParaRPr>
          </a:p>
        </p:txBody>
      </p:sp>
      <p:sp>
        <p:nvSpPr>
          <p:cNvPr id="135" name="Footer Placeholder 4"/>
          <p:cNvSpPr txBox="1">
            <a:spLocks/>
          </p:cNvSpPr>
          <p:nvPr/>
        </p:nvSpPr>
        <p:spPr>
          <a:xfrm>
            <a:off x="-12307885" y="6188331"/>
            <a:ext cx="2590800" cy="365125"/>
          </a:xfrm>
          <a:prstGeom prst="rect">
            <a:avLst/>
          </a:prstGeom>
        </p:spPr>
        <p:txBody>
          <a:bodyPr vert="horz" lIns="91440" tIns="45720" rIns="91440" bIns="45720" rtlCol="0" anchor="ctr"/>
          <a:lstStyle>
            <a:defPPr>
              <a:defRPr lang="en-US"/>
            </a:defPPr>
            <a:lvl1pPr marL="0" algn="l" defTabSz="914400" rtl="0" eaLnBrk="1" latinLnBrk="0" hangingPunct="1">
              <a:defRPr sz="1600" kern="1200">
                <a:solidFill>
                  <a:schemeClr val="tx1">
                    <a:tint val="75000"/>
                  </a:schemeClr>
                </a:solidFill>
                <a:latin typeface="#9Slide02 Noi dung rat dai" panose="02000000000000000000" pitchFamily="2" charset="0"/>
                <a:ea typeface="#9Slide02 Noi dung rat dai" panose="02000000000000000000" pitchFamily="2" charset="0"/>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Khóa luận tốt nghiệp</a:t>
            </a:r>
            <a:endParaRPr lang="en-US"/>
          </a:p>
        </p:txBody>
      </p:sp>
      <p:sp>
        <p:nvSpPr>
          <p:cNvPr id="136" name="Diamond 135"/>
          <p:cNvSpPr/>
          <p:nvPr/>
        </p:nvSpPr>
        <p:spPr>
          <a:xfrm>
            <a:off x="-12841285" y="314325"/>
            <a:ext cx="6229350" cy="6229350"/>
          </a:xfrm>
          <a:prstGeom prst="diamond">
            <a:avLst/>
          </a:prstGeom>
          <a:solidFill>
            <a:schemeClr val="tx1">
              <a:lumMod val="50000"/>
              <a:lumOff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Diamond 136"/>
          <p:cNvSpPr/>
          <p:nvPr/>
        </p:nvSpPr>
        <p:spPr>
          <a:xfrm>
            <a:off x="-18556285" y="-2286000"/>
            <a:ext cx="11430000" cy="11430000"/>
          </a:xfrm>
          <a:prstGeom prst="diamond">
            <a:avLst/>
          </a:prstGeom>
          <a:solidFill>
            <a:schemeClr val="accent2">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Chevron 137"/>
          <p:cNvSpPr/>
          <p:nvPr/>
        </p:nvSpPr>
        <p:spPr>
          <a:xfrm>
            <a:off x="-9107485" y="-108470"/>
            <a:ext cx="3467725" cy="7074940"/>
          </a:xfrm>
          <a:prstGeom prst="chevron">
            <a:avLst>
              <a:gd name="adj" fmla="val 99040"/>
            </a:avLst>
          </a:prstGeom>
          <a:solidFill>
            <a:schemeClr val="tx1">
              <a:lumMod val="50000"/>
              <a:lumOff val="50000"/>
            </a:schemeClr>
          </a:solidFill>
          <a:ln>
            <a:solidFill>
              <a:srgbClr val="6462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Diamond 138"/>
          <p:cNvSpPr/>
          <p:nvPr/>
        </p:nvSpPr>
        <p:spPr>
          <a:xfrm>
            <a:off x="-12831760" y="314325"/>
            <a:ext cx="6229350" cy="6229350"/>
          </a:xfrm>
          <a:prstGeom prst="diamond">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0906533" y="3136612"/>
            <a:ext cx="2350323" cy="584775"/>
          </a:xfrm>
          <a:prstGeom prst="rect">
            <a:avLst/>
          </a:prstGeom>
          <a:noFill/>
        </p:spPr>
        <p:txBody>
          <a:bodyPr wrap="none" rtlCol="0">
            <a:spAutoFit/>
          </a:bodyPr>
          <a:lstStyle/>
          <a:p>
            <a:r>
              <a:rPr lang="en-US" sz="3200">
                <a:solidFill>
                  <a:schemeClr val="accent1"/>
                </a:solidFill>
                <a:latin typeface="#9Slide01 Tieu de ngan" panose="00000800000000000000" pitchFamily="2" charset="0"/>
              </a:rPr>
              <a:t>KẾT LUẬN</a:t>
            </a:r>
            <a:endParaRPr lang="en-US" sz="3200">
              <a:solidFill>
                <a:schemeClr val="accent1"/>
              </a:solidFill>
              <a:latin typeface="#9Slide01 Tieu de ngan" panose="00000800000000000000" pitchFamily="2" charset="0"/>
            </a:endParaRPr>
          </a:p>
        </p:txBody>
      </p:sp>
    </p:spTree>
    <p:extLst>
      <p:ext uri="{BB962C8B-B14F-4D97-AF65-F5344CB8AC3E}">
        <p14:creationId xmlns:p14="http://schemas.microsoft.com/office/powerpoint/2010/main" val="12695137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20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par>
                                <p:cTn id="8" presetID="10" presetClass="entr" presetSubtype="0" repeatCount="indefinite" fill="hold" grpId="0" nodeType="withEffect">
                                  <p:stCondLst>
                                    <p:cond delay="50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par>
                                <p:cTn id="11" presetID="10" presetClass="entr" presetSubtype="0" repeatCount="indefinite" fill="hold" grpId="0" nodeType="withEffect">
                                  <p:stCondLst>
                                    <p:cond delay="20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10" presetClass="entr" presetSubtype="0" repeatCount="indefinite" fill="hold" grpId="0" nodeType="withEffect">
                                  <p:stCondLst>
                                    <p:cond delay="500"/>
                                  </p:stCondLst>
                                  <p:childTnLst>
                                    <p:set>
                                      <p:cBhvr>
                                        <p:cTn id="15" dur="1" fill="hold">
                                          <p:stCondLst>
                                            <p:cond delay="0"/>
                                          </p:stCondLst>
                                        </p:cTn>
                                        <p:tgtEl>
                                          <p:spTgt spid="66"/>
                                        </p:tgtEl>
                                        <p:attrNameLst>
                                          <p:attrName>style.visibility</p:attrName>
                                        </p:attrNameLst>
                                      </p:cBhvr>
                                      <p:to>
                                        <p:strVal val="visible"/>
                                      </p:to>
                                    </p:set>
                                    <p:animEffect transition="in" filter="fade">
                                      <p:cBhvr>
                                        <p:cTn id="16" dur="500"/>
                                        <p:tgtEl>
                                          <p:spTgt spid="66"/>
                                        </p:tgtEl>
                                      </p:cBhvr>
                                    </p:animEffect>
                                  </p:childTnLst>
                                </p:cTn>
                              </p:par>
                              <p:par>
                                <p:cTn id="17" presetID="10" presetClass="entr" presetSubtype="0" repeatCount="indefinite" fill="hold" grpId="0" nodeType="withEffect">
                                  <p:stCondLst>
                                    <p:cond delay="300"/>
                                  </p:stCondLst>
                                  <p:childTnLst>
                                    <p:set>
                                      <p:cBhvr>
                                        <p:cTn id="18" dur="1" fill="hold">
                                          <p:stCondLst>
                                            <p:cond delay="0"/>
                                          </p:stCondLst>
                                        </p:cTn>
                                        <p:tgtEl>
                                          <p:spTgt spid="67"/>
                                        </p:tgtEl>
                                        <p:attrNameLst>
                                          <p:attrName>style.visibility</p:attrName>
                                        </p:attrNameLst>
                                      </p:cBhvr>
                                      <p:to>
                                        <p:strVal val="visible"/>
                                      </p:to>
                                    </p:set>
                                    <p:animEffect transition="in" filter="fade">
                                      <p:cBhvr>
                                        <p:cTn id="19" dur="500"/>
                                        <p:tgtEl>
                                          <p:spTgt spid="67"/>
                                        </p:tgtEl>
                                      </p:cBhvr>
                                    </p:animEffect>
                                  </p:childTnLst>
                                </p:cTn>
                              </p:par>
                              <p:par>
                                <p:cTn id="20" presetID="10" presetClass="entr" presetSubtype="0" repeatCount="indefinite" fill="hold" grpId="0" nodeType="withEffect">
                                  <p:stCondLst>
                                    <p:cond delay="200"/>
                                  </p:stCondLst>
                                  <p:childTnLst>
                                    <p:set>
                                      <p:cBhvr>
                                        <p:cTn id="21" dur="1" fill="hold">
                                          <p:stCondLst>
                                            <p:cond delay="0"/>
                                          </p:stCondLst>
                                        </p:cTn>
                                        <p:tgtEl>
                                          <p:spTgt spid="68"/>
                                        </p:tgtEl>
                                        <p:attrNameLst>
                                          <p:attrName>style.visibility</p:attrName>
                                        </p:attrNameLst>
                                      </p:cBhvr>
                                      <p:to>
                                        <p:strVal val="visible"/>
                                      </p:to>
                                    </p:set>
                                    <p:animEffect transition="in" filter="fade">
                                      <p:cBhvr>
                                        <p:cTn id="22" dur="500"/>
                                        <p:tgtEl>
                                          <p:spTgt spid="68"/>
                                        </p:tgtEl>
                                      </p:cBhvr>
                                    </p:animEffect>
                                  </p:childTnLst>
                                </p:cTn>
                              </p:par>
                              <p:par>
                                <p:cTn id="23" presetID="10" presetClass="entr" presetSubtype="0" repeatCount="indefinite" fill="hold" grpId="0" nodeType="withEffect">
                                  <p:stCondLst>
                                    <p:cond delay="30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par>
                                <p:cTn id="26" presetID="10" presetClass="entr" presetSubtype="0" repeatCount="indefinite" fill="hold" grpId="0" nodeType="withEffect">
                                  <p:stCondLst>
                                    <p:cond delay="8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par>
                                <p:cTn id="29" presetID="10" presetClass="entr" presetSubtype="0" repeatCount="indefinite" fill="hold" grpId="0" nodeType="withEffect">
                                  <p:stCondLst>
                                    <p:cond delay="900"/>
                                  </p:stCondLst>
                                  <p:childTnLst>
                                    <p:set>
                                      <p:cBhvr>
                                        <p:cTn id="30" dur="1" fill="hold">
                                          <p:stCondLst>
                                            <p:cond delay="0"/>
                                          </p:stCondLst>
                                        </p:cTn>
                                        <p:tgtEl>
                                          <p:spTgt spid="71"/>
                                        </p:tgtEl>
                                        <p:attrNameLst>
                                          <p:attrName>style.visibility</p:attrName>
                                        </p:attrNameLst>
                                      </p:cBhvr>
                                      <p:to>
                                        <p:strVal val="visible"/>
                                      </p:to>
                                    </p:set>
                                    <p:animEffect transition="in" filter="fade">
                                      <p:cBhvr>
                                        <p:cTn id="31" dur="500"/>
                                        <p:tgtEl>
                                          <p:spTgt spid="71"/>
                                        </p:tgtEl>
                                      </p:cBhvr>
                                    </p:animEffect>
                                  </p:childTnLst>
                                </p:cTn>
                              </p:par>
                              <p:par>
                                <p:cTn id="32" presetID="10" presetClass="entr" presetSubtype="0" repeatCount="indefinite" fill="hold" grpId="0" nodeType="withEffect">
                                  <p:stCondLst>
                                    <p:cond delay="400"/>
                                  </p:stCondLst>
                                  <p:childTnLst>
                                    <p:set>
                                      <p:cBhvr>
                                        <p:cTn id="33" dur="1" fill="hold">
                                          <p:stCondLst>
                                            <p:cond delay="0"/>
                                          </p:stCondLst>
                                        </p:cTn>
                                        <p:tgtEl>
                                          <p:spTgt spid="72"/>
                                        </p:tgtEl>
                                        <p:attrNameLst>
                                          <p:attrName>style.visibility</p:attrName>
                                        </p:attrNameLst>
                                      </p:cBhvr>
                                      <p:to>
                                        <p:strVal val="visible"/>
                                      </p:to>
                                    </p:set>
                                    <p:animEffect transition="in" filter="fade">
                                      <p:cBhvr>
                                        <p:cTn id="34" dur="500"/>
                                        <p:tgtEl>
                                          <p:spTgt spid="72"/>
                                        </p:tgtEl>
                                      </p:cBhvr>
                                    </p:animEffect>
                                  </p:childTnLst>
                                </p:cTn>
                              </p:par>
                              <p:par>
                                <p:cTn id="35" presetID="10" presetClass="entr" presetSubtype="0" repeatCount="indefinite" fill="hold" grpId="0" nodeType="withEffect">
                                  <p:stCondLst>
                                    <p:cond delay="700"/>
                                  </p:stCondLst>
                                  <p:childTnLst>
                                    <p:set>
                                      <p:cBhvr>
                                        <p:cTn id="36" dur="1" fill="hold">
                                          <p:stCondLst>
                                            <p:cond delay="0"/>
                                          </p:stCondLst>
                                        </p:cTn>
                                        <p:tgtEl>
                                          <p:spTgt spid="73"/>
                                        </p:tgtEl>
                                        <p:attrNameLst>
                                          <p:attrName>style.visibility</p:attrName>
                                        </p:attrNameLst>
                                      </p:cBhvr>
                                      <p:to>
                                        <p:strVal val="visible"/>
                                      </p:to>
                                    </p:set>
                                    <p:animEffect transition="in" filter="fade">
                                      <p:cBhvr>
                                        <p:cTn id="37" dur="500"/>
                                        <p:tgtEl>
                                          <p:spTgt spid="73"/>
                                        </p:tgtEl>
                                      </p:cBhvr>
                                    </p:animEffect>
                                  </p:childTnLst>
                                </p:cTn>
                              </p:par>
                              <p:par>
                                <p:cTn id="38" presetID="10" presetClass="entr" presetSubtype="0" repeatCount="indefinite" fill="hold" grpId="0" nodeType="withEffect">
                                  <p:stCondLst>
                                    <p:cond delay="500"/>
                                  </p:stCondLst>
                                  <p:childTnLst>
                                    <p:set>
                                      <p:cBhvr>
                                        <p:cTn id="39" dur="1" fill="hold">
                                          <p:stCondLst>
                                            <p:cond delay="0"/>
                                          </p:stCondLst>
                                        </p:cTn>
                                        <p:tgtEl>
                                          <p:spTgt spid="74"/>
                                        </p:tgtEl>
                                        <p:attrNameLst>
                                          <p:attrName>style.visibility</p:attrName>
                                        </p:attrNameLst>
                                      </p:cBhvr>
                                      <p:to>
                                        <p:strVal val="visible"/>
                                      </p:to>
                                    </p:set>
                                    <p:animEffect transition="in" filter="fade">
                                      <p:cBhvr>
                                        <p:cTn id="40" dur="500"/>
                                        <p:tgtEl>
                                          <p:spTgt spid="74"/>
                                        </p:tgtEl>
                                      </p:cBhvr>
                                    </p:animEffect>
                                  </p:childTnLst>
                                </p:cTn>
                              </p:par>
                              <p:par>
                                <p:cTn id="41" presetID="10" presetClass="entr" presetSubtype="0" repeatCount="indefinite" fill="hold" grpId="0" nodeType="withEffect">
                                  <p:stCondLst>
                                    <p:cond delay="400"/>
                                  </p:stCondLst>
                                  <p:childTnLst>
                                    <p:set>
                                      <p:cBhvr>
                                        <p:cTn id="42" dur="1" fill="hold">
                                          <p:stCondLst>
                                            <p:cond delay="0"/>
                                          </p:stCondLst>
                                        </p:cTn>
                                        <p:tgtEl>
                                          <p:spTgt spid="75"/>
                                        </p:tgtEl>
                                        <p:attrNameLst>
                                          <p:attrName>style.visibility</p:attrName>
                                        </p:attrNameLst>
                                      </p:cBhvr>
                                      <p:to>
                                        <p:strVal val="visible"/>
                                      </p:to>
                                    </p:set>
                                    <p:animEffect transition="in" filter="fade">
                                      <p:cBhvr>
                                        <p:cTn id="43" dur="500"/>
                                        <p:tgtEl>
                                          <p:spTgt spid="75"/>
                                        </p:tgtEl>
                                      </p:cBhvr>
                                    </p:animEffect>
                                  </p:childTnLst>
                                </p:cTn>
                              </p:par>
                              <p:par>
                                <p:cTn id="44" presetID="10" presetClass="entr" presetSubtype="0" repeatCount="indefinite" fill="hold" grpId="0" nodeType="withEffect">
                                  <p:stCondLst>
                                    <p:cond delay="200"/>
                                  </p:stCondLst>
                                  <p:childTnLst>
                                    <p:set>
                                      <p:cBhvr>
                                        <p:cTn id="45" dur="1" fill="hold">
                                          <p:stCondLst>
                                            <p:cond delay="0"/>
                                          </p:stCondLst>
                                        </p:cTn>
                                        <p:tgtEl>
                                          <p:spTgt spid="76"/>
                                        </p:tgtEl>
                                        <p:attrNameLst>
                                          <p:attrName>style.visibility</p:attrName>
                                        </p:attrNameLst>
                                      </p:cBhvr>
                                      <p:to>
                                        <p:strVal val="visible"/>
                                      </p:to>
                                    </p:set>
                                    <p:animEffect transition="in" filter="fad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57"/>
                                        </p:tgtEl>
                                        <p:attrNameLst>
                                          <p:attrName>style.visibility</p:attrName>
                                        </p:attrNameLst>
                                      </p:cBhvr>
                                      <p:to>
                                        <p:strVal val="visible"/>
                                      </p:to>
                                    </p:set>
                                    <p:anim calcmode="lin" valueType="num">
                                      <p:cBhvr additive="base">
                                        <p:cTn id="51" dur="1000" fill="hold"/>
                                        <p:tgtEl>
                                          <p:spTgt spid="157"/>
                                        </p:tgtEl>
                                        <p:attrNameLst>
                                          <p:attrName>ppt_x</p:attrName>
                                        </p:attrNameLst>
                                      </p:cBhvr>
                                      <p:tavLst>
                                        <p:tav tm="0">
                                          <p:val>
                                            <p:strVal val="0-#ppt_w/2"/>
                                          </p:val>
                                        </p:tav>
                                        <p:tav tm="100000">
                                          <p:val>
                                            <p:strVal val="#ppt_x"/>
                                          </p:val>
                                        </p:tav>
                                      </p:tavLst>
                                    </p:anim>
                                    <p:anim calcmode="lin" valueType="num">
                                      <p:cBhvr additive="base">
                                        <p:cTn id="52" dur="100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47" name="Group 46"/>
          <p:cNvGrpSpPr/>
          <p:nvPr/>
        </p:nvGrpSpPr>
        <p:grpSpPr>
          <a:xfrm>
            <a:off x="627286" y="1647825"/>
            <a:ext cx="1219200" cy="1219200"/>
            <a:chOff x="533400" y="1647825"/>
            <a:chExt cx="1219200" cy="1219200"/>
          </a:xfrm>
        </p:grpSpPr>
        <p:sp>
          <p:nvSpPr>
            <p:cNvPr id="10" name="Oval 9"/>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6" name="Picture 25"/>
            <p:cNvPicPr>
              <a:picLocks noChangeAspect="1"/>
            </p:cNvPicPr>
            <p:nvPr/>
          </p:nvPicPr>
          <p:blipFill>
            <a:blip r:embed="rId2"/>
            <a:stretch>
              <a:fillRect/>
            </a:stretch>
          </p:blipFill>
          <p:spPr>
            <a:xfrm>
              <a:off x="763796" y="1825504"/>
              <a:ext cx="758408" cy="863842"/>
            </a:xfrm>
            <a:prstGeom prst="rect">
              <a:avLst/>
            </a:prstGeom>
          </p:spPr>
        </p:pic>
      </p:grpSp>
      <p:grpSp>
        <p:nvGrpSpPr>
          <p:cNvPr id="46" name="Group 45"/>
          <p:cNvGrpSpPr/>
          <p:nvPr/>
        </p:nvGrpSpPr>
        <p:grpSpPr>
          <a:xfrm>
            <a:off x="4540025" y="1647825"/>
            <a:ext cx="1219200" cy="1219200"/>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3"/>
            <a:stretch>
              <a:fillRect/>
            </a:stretch>
          </p:blipFill>
          <p:spPr>
            <a:xfrm>
              <a:off x="4692425" y="1802140"/>
              <a:ext cx="914400" cy="910570"/>
            </a:xfrm>
            <a:prstGeom prst="rect">
              <a:avLst/>
            </a:prstGeom>
          </p:spPr>
        </p:pic>
      </p:grpSp>
      <p:sp>
        <p:nvSpPr>
          <p:cNvPr id="29" name="TextBox 28"/>
          <p:cNvSpPr txBox="1"/>
          <p:nvPr/>
        </p:nvSpPr>
        <p:spPr>
          <a:xfrm>
            <a:off x="1874757" y="1982086"/>
            <a:ext cx="2008883" cy="646331"/>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Tính cấp thiết của</a:t>
            </a:r>
          </a:p>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 đề tài</a:t>
            </a:r>
          </a:p>
        </p:txBody>
      </p:sp>
      <p:sp>
        <p:nvSpPr>
          <p:cNvPr id="30" name="TextBox 29"/>
          <p:cNvSpPr txBox="1"/>
          <p:nvPr/>
        </p:nvSpPr>
        <p:spPr>
          <a:xfrm>
            <a:off x="5880250" y="1999449"/>
            <a:ext cx="2286000" cy="369332"/>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sp>
        <p:nvSpPr>
          <p:cNvPr id="31" name="TextBox 30"/>
          <p:cNvSpPr txBox="1"/>
          <p:nvPr/>
        </p:nvSpPr>
        <p:spPr>
          <a:xfrm>
            <a:off x="9817631" y="1993953"/>
            <a:ext cx="2286000" cy="646331"/>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sp>
        <p:nvSpPr>
          <p:cNvPr id="32" name="TextBox 31"/>
          <p:cNvSpPr txBox="1"/>
          <p:nvPr/>
        </p:nvSpPr>
        <p:spPr>
          <a:xfrm>
            <a:off x="1874757" y="4401234"/>
            <a:ext cx="2345514" cy="369332"/>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sp>
        <p:nvSpPr>
          <p:cNvPr id="33" name="TextBox 32"/>
          <p:cNvSpPr txBox="1"/>
          <p:nvPr/>
        </p:nvSpPr>
        <p:spPr>
          <a:xfrm>
            <a:off x="5880250" y="4401234"/>
            <a:ext cx="2286000" cy="369332"/>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sp>
        <p:nvSpPr>
          <p:cNvPr id="34" name="TextBox 33"/>
          <p:cNvSpPr txBox="1"/>
          <p:nvPr/>
        </p:nvSpPr>
        <p:spPr>
          <a:xfrm>
            <a:off x="9817631" y="4401234"/>
            <a:ext cx="2286000" cy="646331"/>
          </a:xfrm>
          <a:prstGeom prst="rect">
            <a:avLst/>
          </a:prstGeom>
          <a:noFill/>
        </p:spPr>
        <p:txBody>
          <a:bodyPr wrap="none" rtlCol="0">
            <a:spAutoFit/>
          </a:bodyPr>
          <a:lstStyle/>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b="1">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55" name="Group 54"/>
          <p:cNvGrpSpPr/>
          <p:nvPr/>
        </p:nvGrpSpPr>
        <p:grpSpPr>
          <a:xfrm>
            <a:off x="8541889" y="1647825"/>
            <a:ext cx="1219200" cy="1219200"/>
            <a:chOff x="8541889" y="1647825"/>
            <a:chExt cx="1219200" cy="1219200"/>
          </a:xfrm>
        </p:grpSpPr>
        <p:sp>
          <p:nvSpPr>
            <p:cNvPr id="12" name="Oval 11"/>
            <p:cNvSpPr/>
            <p:nvPr/>
          </p:nvSpPr>
          <p:spPr>
            <a:xfrm>
              <a:off x="8541889"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4"/>
            <a:stretch>
              <a:fillRect/>
            </a:stretch>
          </p:blipFill>
          <p:spPr>
            <a:xfrm>
              <a:off x="8735188" y="1877415"/>
              <a:ext cx="832602" cy="760020"/>
            </a:xfrm>
            <a:prstGeom prst="rect">
              <a:avLst/>
            </a:prstGeom>
          </p:spPr>
        </p:pic>
      </p:grpSp>
      <p:grpSp>
        <p:nvGrpSpPr>
          <p:cNvPr id="48" name="Group 47"/>
          <p:cNvGrpSpPr/>
          <p:nvPr/>
        </p:nvGrpSpPr>
        <p:grpSpPr>
          <a:xfrm>
            <a:off x="533400" y="4114800"/>
            <a:ext cx="1219200" cy="1219200"/>
            <a:chOff x="533400" y="4114800"/>
            <a:chExt cx="1219200" cy="1219200"/>
          </a:xfrm>
        </p:grpSpPr>
        <p:sp>
          <p:nvSpPr>
            <p:cNvPr id="13" name="Oval 12"/>
            <p:cNvSpPr/>
            <p:nvPr/>
          </p:nvSpPr>
          <p:spPr>
            <a:xfrm>
              <a:off x="533400"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5"/>
            <a:stretch>
              <a:fillRect/>
            </a:stretch>
          </p:blipFill>
          <p:spPr>
            <a:xfrm>
              <a:off x="733615" y="4382291"/>
              <a:ext cx="818770" cy="684218"/>
            </a:xfrm>
            <a:prstGeom prst="rect">
              <a:avLst/>
            </a:prstGeom>
          </p:spPr>
        </p:pic>
      </p:grpSp>
      <p:grpSp>
        <p:nvGrpSpPr>
          <p:cNvPr id="53" name="Group 52"/>
          <p:cNvGrpSpPr/>
          <p:nvPr/>
        </p:nvGrpSpPr>
        <p:grpSpPr>
          <a:xfrm>
            <a:off x="4540025" y="4114800"/>
            <a:ext cx="1219200" cy="1219200"/>
            <a:chOff x="4540025" y="4114800"/>
            <a:chExt cx="1219200" cy="1219200"/>
          </a:xfrm>
        </p:grpSpPr>
        <p:sp>
          <p:nvSpPr>
            <p:cNvPr id="14" name="Oval 13"/>
            <p:cNvSpPr/>
            <p:nvPr/>
          </p:nvSpPr>
          <p:spPr>
            <a:xfrm>
              <a:off x="4540025"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p:cNvPicPr>
              <a:picLocks noChangeAspect="1"/>
            </p:cNvPicPr>
            <p:nvPr/>
          </p:nvPicPr>
          <p:blipFill>
            <a:blip r:embed="rId6"/>
            <a:stretch>
              <a:fillRect/>
            </a:stretch>
          </p:blipFill>
          <p:spPr>
            <a:xfrm>
              <a:off x="4777544" y="4351149"/>
              <a:ext cx="744162" cy="746502"/>
            </a:xfrm>
            <a:prstGeom prst="rect">
              <a:avLst/>
            </a:prstGeom>
          </p:spPr>
        </p:pic>
      </p:grpSp>
      <p:grpSp>
        <p:nvGrpSpPr>
          <p:cNvPr id="54" name="Group 53"/>
          <p:cNvGrpSpPr/>
          <p:nvPr/>
        </p:nvGrpSpPr>
        <p:grpSpPr>
          <a:xfrm>
            <a:off x="8541889" y="4114800"/>
            <a:ext cx="1219200" cy="1219200"/>
            <a:chOff x="8541889" y="4114800"/>
            <a:chExt cx="1219200" cy="1219200"/>
          </a:xfrm>
        </p:grpSpPr>
        <p:sp>
          <p:nvSpPr>
            <p:cNvPr id="15" name="Oval 14"/>
            <p:cNvSpPr/>
            <p:nvPr/>
          </p:nvSpPr>
          <p:spPr>
            <a:xfrm>
              <a:off x="8541889" y="4114800"/>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7"/>
            <a:stretch>
              <a:fillRect/>
            </a:stretch>
          </p:blipFill>
          <p:spPr>
            <a:xfrm>
              <a:off x="8846688" y="4343465"/>
              <a:ext cx="609602" cy="761870"/>
            </a:xfrm>
            <a:prstGeom prst="rect">
              <a:avLst/>
            </a:prstGeom>
          </p:spPr>
        </p:pic>
      </p:grpSp>
      <p:sp>
        <p:nvSpPr>
          <p:cNvPr id="6" name="TextBox 5"/>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35" name="Right Triangle 34"/>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639587" y="1175690"/>
            <a:ext cx="2103461"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Tính cấp thiết của đề tài</a:t>
            </a:r>
          </a:p>
        </p:txBody>
      </p:sp>
      <p:cxnSp>
        <p:nvCxnSpPr>
          <p:cNvPr id="49" name="Straight Connector 48"/>
          <p:cNvCxnSpPr/>
          <p:nvPr/>
        </p:nvCxnSpPr>
        <p:spPr>
          <a:xfrm flipV="1">
            <a:off x="2212524" y="1600200"/>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667000" y="1600200"/>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53537" y="1729729"/>
            <a:ext cx="2601994" cy="1200329"/>
          </a:xfrm>
          <a:prstGeom prst="rect">
            <a:avLst/>
          </a:prstGeom>
          <a:noFill/>
          <a:ln>
            <a:noFill/>
          </a:ln>
        </p:spPr>
        <p:txBody>
          <a:bodyPr wrap="none" rtlCol="0">
            <a:spAutoFit/>
          </a:bodyPr>
          <a:lstStyle/>
          <a:p>
            <a:pPr lvl="0" algn="just"/>
            <a:r>
              <a:rPr lang="en-US" sz="1200">
                <a:noFill/>
                <a:latin typeface="#9Slide02 Noi dung rat dai" panose="02000000000000000000" pitchFamily="2" charset="0"/>
                <a:ea typeface="#9Slide02 Noi dung rat dai" panose="02000000000000000000" pitchFamily="2" charset="0"/>
              </a:rPr>
              <a:t>Khách sạn Sanouva Đà Nẵng Hotel đã</a:t>
            </a:r>
          </a:p>
          <a:p>
            <a:pPr lvl="0" algn="just"/>
            <a:r>
              <a:rPr lang="en-US" sz="1200">
                <a:noFill/>
                <a:latin typeface="#9Slide02 Noi dung rat dai" panose="02000000000000000000" pitchFamily="2" charset="0"/>
                <a:ea typeface="#9Slide02 Noi dung rat dai" panose="02000000000000000000" pitchFamily="2" charset="0"/>
              </a:rPr>
              <a:t>đạt được nhiều thành công trong hoạt </a:t>
            </a:r>
          </a:p>
          <a:p>
            <a:pPr lvl="0" algn="just"/>
            <a:r>
              <a:rPr lang="en-US" sz="1200">
                <a:noFill/>
                <a:latin typeface="#9Slide02 Noi dung rat dai" panose="02000000000000000000" pitchFamily="2" charset="0"/>
                <a:ea typeface="#9Slide02 Noi dung rat dai" panose="02000000000000000000" pitchFamily="2" charset="0"/>
              </a:rPr>
              <a:t>động kinh doanh của mình nhưng việc </a:t>
            </a:r>
          </a:p>
          <a:p>
            <a:pPr lvl="0" algn="just"/>
            <a:r>
              <a:rPr lang="en-US" sz="1200">
                <a:noFill/>
                <a:latin typeface="#9Slide02 Noi dung rat dai" panose="02000000000000000000" pitchFamily="2" charset="0"/>
                <a:ea typeface="#9Slide02 Noi dung rat dai" panose="02000000000000000000" pitchFamily="2" charset="0"/>
              </a:rPr>
              <a:t>tổ chức và sử dụng nguồn nhân lực còn</a:t>
            </a:r>
          </a:p>
          <a:p>
            <a:pPr lvl="0" algn="just"/>
            <a:r>
              <a:rPr lang="en-US" sz="1200">
                <a:noFill/>
                <a:latin typeface="#9Slide02 Noi dung rat dai" panose="02000000000000000000" pitchFamily="2" charset="0"/>
                <a:ea typeface="#9Slide02 Noi dung rat dai" panose="02000000000000000000" pitchFamily="2" charset="0"/>
              </a:rPr>
              <a:t>gặp nhiều khó khắn và chưa thực sự đạt</a:t>
            </a:r>
          </a:p>
          <a:p>
            <a:pPr lvl="0" algn="just"/>
            <a:r>
              <a:rPr lang="en-US" sz="1200">
                <a:noFill/>
                <a:latin typeface="#9Slide02 Noi dung rat dai" panose="02000000000000000000" pitchFamily="2" charset="0"/>
                <a:ea typeface="#9Slide02 Noi dung rat dai" panose="02000000000000000000" pitchFamily="2" charset="0"/>
              </a:rPr>
              <a:t>được hiệu quả như mong muốn.</a:t>
            </a:r>
          </a:p>
        </p:txBody>
      </p:sp>
      <p:sp>
        <p:nvSpPr>
          <p:cNvPr id="57" name="TextBox 56"/>
          <p:cNvSpPr txBox="1"/>
          <p:nvPr/>
        </p:nvSpPr>
        <p:spPr>
          <a:xfrm>
            <a:off x="13358087" y="2693154"/>
            <a:ext cx="9522177" cy="1384995"/>
          </a:xfrm>
          <a:prstGeom prst="rect">
            <a:avLst/>
          </a:prstGeom>
          <a:noFill/>
        </p:spPr>
        <p:txBody>
          <a:bodyPr wrap="square" rtlCol="0">
            <a:spAutoFit/>
          </a:bodyPr>
          <a:lstStyle/>
          <a:p>
            <a:pPr algn="ctr"/>
            <a:r>
              <a:rPr lang="en-US" sz="2800">
                <a:solidFill>
                  <a:srgbClr val="ED1C2A"/>
                </a:solidFill>
                <a:latin typeface="#9Slide01 Tieu de ngan" panose="00000800000000000000" pitchFamily="2" charset="0"/>
              </a:rPr>
              <a:t>THỰC TRẠNG VÀ GIẢI PHÁP NÂNG CAO CHẤT LƯỢNG ĐỘI NGŨ NHÂN VIÊN TRONG KHÁCH SẠN SANOUVA ĐÀ NẴNG HOTEL</a:t>
            </a:r>
          </a:p>
        </p:txBody>
      </p:sp>
      <p:sp>
        <p:nvSpPr>
          <p:cNvPr id="58" name="TextBox 57"/>
          <p:cNvSpPr txBox="1"/>
          <p:nvPr/>
        </p:nvSpPr>
        <p:spPr>
          <a:xfrm>
            <a:off x="17738176" y="4800600"/>
            <a:ext cx="5654112" cy="369332"/>
          </a:xfrm>
          <a:prstGeom prst="rect">
            <a:avLst/>
          </a:prstGeom>
          <a:noFill/>
        </p:spPr>
        <p:txBody>
          <a:bodyPr wrap="none" rtlCol="0">
            <a:spAutoFit/>
          </a:bodyPr>
          <a:lstStyle/>
          <a:p>
            <a:r>
              <a:rPr lang="en-US">
                <a:solidFill>
                  <a:schemeClr val="tx1">
                    <a:lumMod val="50000"/>
                    <a:lumOff val="50000"/>
                  </a:schemeClr>
                </a:solidFill>
                <a:latin typeface="#9Slide01 Tieu de ngan" panose="00000800000000000000" pitchFamily="2" charset="0"/>
              </a:rPr>
              <a:t>Giáo viên hướng dẫn: Th.s TRẦN QUỐC HƯNG</a:t>
            </a:r>
          </a:p>
        </p:txBody>
      </p:sp>
      <p:pic>
        <p:nvPicPr>
          <p:cNvPr id="59" name="Picture 6" descr="https://www.haui.edu.vn/dnn/web/haui/assets/images/logo-ngang.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11665" y="261232"/>
            <a:ext cx="7533258" cy="1564600"/>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p:cNvSpPr txBox="1"/>
          <p:nvPr/>
        </p:nvSpPr>
        <p:spPr>
          <a:xfrm>
            <a:off x="15908299" y="1514626"/>
            <a:ext cx="1963999" cy="369332"/>
          </a:xfrm>
          <a:prstGeom prst="rect">
            <a:avLst/>
          </a:prstGeom>
          <a:noFill/>
        </p:spPr>
        <p:txBody>
          <a:bodyPr wrap="none" rtlCol="0">
            <a:spAutoFit/>
          </a:bodyPr>
          <a:lstStyle/>
          <a:p>
            <a:r>
              <a:rPr lang="en-US">
                <a:solidFill>
                  <a:srgbClr val="FDC81B"/>
                </a:solidFill>
                <a:latin typeface="#9Slide01 Noi dung ngan" panose="00000600000000000000" pitchFamily="2" charset="0"/>
              </a:rPr>
              <a:t>KHOA DU LỊCH</a:t>
            </a:r>
          </a:p>
        </p:txBody>
      </p:sp>
      <p:pic>
        <p:nvPicPr>
          <p:cNvPr id="61" name="Picture 2" descr="http://sanouvadanang.com/vnt_upload/File/09_2015/Logo_417_x_300_A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71980" y="321429"/>
            <a:ext cx="1114596" cy="802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919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7" name="Group 16"/>
          <p:cNvGrpSpPr/>
          <p:nvPr/>
        </p:nvGrpSpPr>
        <p:grpSpPr>
          <a:xfrm>
            <a:off x="613843" y="1792147"/>
            <a:ext cx="1924050" cy="1924050"/>
            <a:chOff x="533400" y="1647825"/>
            <a:chExt cx="1219200" cy="1219200"/>
          </a:xfrm>
        </p:grpSpPr>
        <p:sp>
          <p:nvSpPr>
            <p:cNvPr id="10" name="Oval 9"/>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6" name="Picture 25"/>
            <p:cNvPicPr>
              <a:picLocks noChangeAspect="1"/>
            </p:cNvPicPr>
            <p:nvPr/>
          </p:nvPicPr>
          <p:blipFill>
            <a:blip r:embed="rId2"/>
            <a:stretch>
              <a:fillRect/>
            </a:stretch>
          </p:blipFill>
          <p:spPr>
            <a:xfrm>
              <a:off x="763796" y="1825504"/>
              <a:ext cx="758408" cy="863842"/>
            </a:xfrm>
            <a:prstGeom prst="rect">
              <a:avLst/>
            </a:prstGeom>
          </p:spPr>
        </p:pic>
      </p:grpSp>
      <p:sp>
        <p:nvSpPr>
          <p:cNvPr id="29" name="TextBox 28"/>
          <p:cNvSpPr txBox="1"/>
          <p:nvPr/>
        </p:nvSpPr>
        <p:spPr>
          <a:xfrm>
            <a:off x="2639587" y="1175690"/>
            <a:ext cx="2919389" cy="400110"/>
          </a:xfrm>
          <a:prstGeom prst="rect">
            <a:avLst/>
          </a:prstGeom>
          <a:noFill/>
        </p:spPr>
        <p:txBody>
          <a:bodyPr wrap="none" rtlCol="0">
            <a:spAutoFit/>
          </a:bodyPr>
          <a:lstStyle/>
          <a:p>
            <a:r>
              <a:rPr lang="en-US" sz="2000" b="1">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grpSp>
        <p:nvGrpSpPr>
          <p:cNvPr id="46" name="Group 45"/>
          <p:cNvGrpSpPr/>
          <p:nvPr/>
        </p:nvGrpSpPr>
        <p:grpSpPr>
          <a:xfrm>
            <a:off x="6881866" y="2057237"/>
            <a:ext cx="813547" cy="813548"/>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3"/>
            <a:stretch>
              <a:fillRect/>
            </a:stretch>
          </p:blipFill>
          <p:spPr>
            <a:xfrm>
              <a:off x="4692425" y="1802140"/>
              <a:ext cx="914400" cy="910570"/>
            </a:xfrm>
            <a:prstGeom prst="rect">
              <a:avLst/>
            </a:prstGeom>
          </p:spPr>
        </p:pic>
      </p:grpSp>
      <p:sp>
        <p:nvSpPr>
          <p:cNvPr id="30" name="TextBox 29"/>
          <p:cNvSpPr txBox="1"/>
          <p:nvPr/>
        </p:nvSpPr>
        <p:spPr>
          <a:xfrm>
            <a:off x="7776171" y="2291869"/>
            <a:ext cx="1587539"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sp>
        <p:nvSpPr>
          <p:cNvPr id="31" name="TextBox 30"/>
          <p:cNvSpPr txBox="1"/>
          <p:nvPr/>
        </p:nvSpPr>
        <p:spPr>
          <a:xfrm>
            <a:off x="10540947" y="2288201"/>
            <a:ext cx="1555179" cy="465971"/>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grpSp>
        <p:nvGrpSpPr>
          <p:cNvPr id="20" name="Group 19"/>
          <p:cNvGrpSpPr/>
          <p:nvPr/>
        </p:nvGrpSpPr>
        <p:grpSpPr>
          <a:xfrm>
            <a:off x="9689670" y="2057238"/>
            <a:ext cx="813547" cy="813546"/>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4"/>
            <a:stretch>
              <a:fillRect/>
            </a:stretch>
          </p:blipFill>
          <p:spPr>
            <a:xfrm>
              <a:off x="9818654" y="2210438"/>
              <a:ext cx="555578" cy="507145"/>
            </a:xfrm>
            <a:prstGeom prst="rect">
              <a:avLst/>
            </a:prstGeom>
          </p:spPr>
        </p:pic>
      </p:grpSp>
      <p:sp>
        <p:nvSpPr>
          <p:cNvPr id="32" name="TextBox 31"/>
          <p:cNvSpPr txBox="1"/>
          <p:nvPr/>
        </p:nvSpPr>
        <p:spPr>
          <a:xfrm>
            <a:off x="2007535" y="4715344"/>
            <a:ext cx="1642550"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grpSp>
        <p:nvGrpSpPr>
          <p:cNvPr id="19" name="Group 18"/>
          <p:cNvGrpSpPr/>
          <p:nvPr/>
        </p:nvGrpSpPr>
        <p:grpSpPr>
          <a:xfrm>
            <a:off x="1169095" y="4524212"/>
            <a:ext cx="813547" cy="813548"/>
            <a:chOff x="1005919" y="4524212"/>
            <a:chExt cx="813547" cy="813548"/>
          </a:xfrm>
        </p:grpSpPr>
        <p:sp>
          <p:nvSpPr>
            <p:cNvPr id="13" name="Oval 12"/>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8" name="Picture 37"/>
            <p:cNvPicPr>
              <a:picLocks noChangeAspect="1"/>
            </p:cNvPicPr>
            <p:nvPr/>
          </p:nvPicPr>
          <p:blipFill>
            <a:blip r:embed="rId5"/>
            <a:stretch>
              <a:fillRect/>
            </a:stretch>
          </p:blipFill>
          <p:spPr>
            <a:xfrm>
              <a:off x="1139518" y="4702703"/>
              <a:ext cx="546349" cy="456565"/>
            </a:xfrm>
            <a:prstGeom prst="rect">
              <a:avLst/>
            </a:prstGeom>
          </p:spPr>
        </p:pic>
      </p:grpSp>
      <p:sp>
        <p:nvSpPr>
          <p:cNvPr id="33" name="TextBox 32"/>
          <p:cNvSpPr txBox="1"/>
          <p:nvPr/>
        </p:nvSpPr>
        <p:spPr>
          <a:xfrm>
            <a:off x="7776358" y="4715344"/>
            <a:ext cx="1547091"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grpSp>
        <p:nvGrpSpPr>
          <p:cNvPr id="21" name="Group 20"/>
          <p:cNvGrpSpPr/>
          <p:nvPr/>
        </p:nvGrpSpPr>
        <p:grpSpPr>
          <a:xfrm>
            <a:off x="6882053" y="4524212"/>
            <a:ext cx="813547" cy="813548"/>
            <a:chOff x="6882053" y="4524212"/>
            <a:chExt cx="813547" cy="813548"/>
          </a:xfrm>
        </p:grpSpPr>
        <p:sp>
          <p:nvSpPr>
            <p:cNvPr id="14" name="Oval 13"/>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9" name="Picture 38"/>
            <p:cNvPicPr>
              <a:picLocks noChangeAspect="1"/>
            </p:cNvPicPr>
            <p:nvPr/>
          </p:nvPicPr>
          <p:blipFill>
            <a:blip r:embed="rId6"/>
            <a:stretch>
              <a:fillRect/>
            </a:stretch>
          </p:blipFill>
          <p:spPr>
            <a:xfrm>
              <a:off x="7040545" y="4681923"/>
              <a:ext cx="496564" cy="498126"/>
            </a:xfrm>
            <a:prstGeom prst="rect">
              <a:avLst/>
            </a:prstGeom>
          </p:spPr>
        </p:pic>
      </p:grpSp>
      <p:sp>
        <p:nvSpPr>
          <p:cNvPr id="34" name="TextBox 33"/>
          <p:cNvSpPr txBox="1"/>
          <p:nvPr/>
        </p:nvSpPr>
        <p:spPr>
          <a:xfrm>
            <a:off x="10540669" y="4715344"/>
            <a:ext cx="1615045" cy="465972"/>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22" name="Group 21"/>
          <p:cNvGrpSpPr/>
          <p:nvPr/>
        </p:nvGrpSpPr>
        <p:grpSpPr>
          <a:xfrm>
            <a:off x="9689392" y="4524212"/>
            <a:ext cx="813547" cy="813548"/>
            <a:chOff x="9689392" y="4524212"/>
            <a:chExt cx="813547" cy="813548"/>
          </a:xfrm>
        </p:grpSpPr>
        <p:sp>
          <p:nvSpPr>
            <p:cNvPr id="15" name="Oval 14"/>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0" name="Picture 39"/>
            <p:cNvPicPr>
              <a:picLocks noChangeAspect="1"/>
            </p:cNvPicPr>
            <p:nvPr/>
          </p:nvPicPr>
          <p:blipFill>
            <a:blip r:embed="rId7"/>
            <a:stretch>
              <a:fillRect/>
            </a:stretch>
          </p:blipFill>
          <p:spPr>
            <a:xfrm>
              <a:off x="9892778" y="4676796"/>
              <a:ext cx="406775" cy="508381"/>
            </a:xfrm>
            <a:prstGeom prst="rect">
              <a:avLst/>
            </a:prstGeom>
          </p:spPr>
        </p:pic>
      </p:grpSp>
      <p:cxnSp>
        <p:nvCxnSpPr>
          <p:cNvPr id="35" name="Straight Connector 34"/>
          <p:cNvCxnSpPr/>
          <p:nvPr/>
        </p:nvCxnSpPr>
        <p:spPr>
          <a:xfrm flipV="1">
            <a:off x="2212524" y="1600200"/>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2667000" y="1600200"/>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639587" y="1729729"/>
            <a:ext cx="3749040" cy="1754326"/>
          </a:xfrm>
          <a:prstGeom prst="rect">
            <a:avLst/>
          </a:prstGeom>
          <a:noFill/>
        </p:spPr>
        <p:txBody>
          <a:bodyPr wrap="none" rtlCol="0">
            <a:spAutoFit/>
          </a:bodyPr>
          <a:lstStyle/>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Khách sạn Sanouva Đà Nẵng Hotel đã</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đạt được nhiều thành công trong hoạt </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động kinh doanh của mình nhưng việc </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tổ chức và sử dụng nguồn nhân lực còn</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gặp nhiều khó khăn và chưa thực sự đạt</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được hiệu quả như mong muốn.</a:t>
            </a:r>
          </a:p>
        </p:txBody>
      </p:sp>
      <p:sp>
        <p:nvSpPr>
          <p:cNvPr id="49" name="TextBox 48"/>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50" name="Right Triangle 4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6164056" y="1134656"/>
            <a:ext cx="1909497"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Mục tiêu nghiên cứub</a:t>
            </a:r>
          </a:p>
        </p:txBody>
      </p:sp>
      <p:grpSp>
        <p:nvGrpSpPr>
          <p:cNvPr id="52" name="Group 51"/>
          <p:cNvGrpSpPr/>
          <p:nvPr/>
        </p:nvGrpSpPr>
        <p:grpSpPr>
          <a:xfrm>
            <a:off x="5709580" y="1600200"/>
            <a:ext cx="3373865" cy="411108"/>
            <a:chOff x="5709580" y="1600200"/>
            <a:chExt cx="3373865" cy="411108"/>
          </a:xfrm>
        </p:grpSpPr>
        <p:cxnSp>
          <p:nvCxnSpPr>
            <p:cNvPr id="53" name="Straight Connector 52"/>
            <p:cNvCxnSpPr/>
            <p:nvPr/>
          </p:nvCxnSpPr>
          <p:spPr>
            <a:xfrm flipV="1">
              <a:off x="5709580" y="1600200"/>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164056" y="1600200"/>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6136643" y="1729729"/>
            <a:ext cx="2409634" cy="1015663"/>
          </a:xfrm>
          <a:prstGeom prst="rect">
            <a:avLst/>
          </a:prstGeom>
          <a:noFill/>
          <a:ln>
            <a:noFill/>
          </a:ln>
        </p:spPr>
        <p:txBody>
          <a:bodyPr wrap="none" rtlCol="0">
            <a:spAutoFit/>
          </a:bodyPr>
          <a:lstStyle/>
          <a:p>
            <a:pPr lvl="0"/>
            <a:r>
              <a:rPr lang="en-US" sz="1200">
                <a:noFill/>
                <a:latin typeface="#9Slide02 Noi dung rat dai" panose="02000000000000000000" pitchFamily="2" charset="0"/>
                <a:ea typeface="#9Slide02 Noi dung rat dai" panose="02000000000000000000" pitchFamily="2" charset="0"/>
              </a:rPr>
              <a:t>- Chỉ ra thực trạng về chất lượng đội</a:t>
            </a:r>
          </a:p>
          <a:p>
            <a:pPr lvl="0"/>
            <a:r>
              <a:rPr lang="en-US" sz="1200">
                <a:noFill/>
                <a:latin typeface="#9Slide02 Noi dung rat dai" panose="02000000000000000000" pitchFamily="2" charset="0"/>
                <a:ea typeface="#9Slide02 Noi dung rat dai" panose="02000000000000000000" pitchFamily="2" charset="0"/>
              </a:rPr>
              <a:t>ngũ nhân viên.</a:t>
            </a:r>
          </a:p>
          <a:p>
            <a:pPr lvl="0"/>
            <a:r>
              <a:rPr lang="en-US" sz="1200">
                <a:noFill/>
                <a:latin typeface="#9Slide02 Noi dung rat dai" panose="02000000000000000000" pitchFamily="2" charset="0"/>
                <a:ea typeface="#9Slide02 Noi dung rat dai" panose="02000000000000000000" pitchFamily="2" charset="0"/>
              </a:rPr>
              <a:t>- Đưa ra một số giải pháp nhằm nâng</a:t>
            </a:r>
          </a:p>
          <a:p>
            <a:pPr lvl="0"/>
            <a:r>
              <a:rPr lang="en-US" sz="1200">
                <a:noFill/>
                <a:latin typeface="#9Slide02 Noi dung rat dai" panose="02000000000000000000" pitchFamily="2" charset="0"/>
                <a:ea typeface="#9Slide02 Noi dung rat dai" panose="02000000000000000000" pitchFamily="2" charset="0"/>
              </a:rPr>
              <a:t>cao chất lượng đội ngũ nhân viên.</a:t>
            </a:r>
          </a:p>
          <a:p>
            <a:pPr lvl="0"/>
            <a:r>
              <a:rPr lang="en-US" sz="1200">
                <a:noFill/>
                <a:latin typeface="#9Slide02 Noi dung rat dai" panose="02000000000000000000" pitchFamily="2" charset="0"/>
                <a:ea typeface="#9Slide02 Noi dung rat dai" panose="02000000000000000000" pitchFamily="2" charset="0"/>
              </a:rPr>
              <a:t> </a:t>
            </a:r>
          </a:p>
        </p:txBody>
      </p:sp>
    </p:spTree>
    <p:extLst>
      <p:ext uri="{BB962C8B-B14F-4D97-AF65-F5344CB8AC3E}">
        <p14:creationId xmlns:p14="http://schemas.microsoft.com/office/powerpoint/2010/main" val="1667621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7" name="Group 16"/>
          <p:cNvGrpSpPr/>
          <p:nvPr/>
        </p:nvGrpSpPr>
        <p:grpSpPr>
          <a:xfrm>
            <a:off x="615549" y="2076625"/>
            <a:ext cx="889121" cy="889121"/>
            <a:chOff x="533400" y="1647825"/>
            <a:chExt cx="1219200" cy="1219200"/>
          </a:xfrm>
        </p:grpSpPr>
        <p:sp>
          <p:nvSpPr>
            <p:cNvPr id="10" name="Oval 9"/>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6" name="Picture 25"/>
            <p:cNvPicPr>
              <a:picLocks noChangeAspect="1"/>
            </p:cNvPicPr>
            <p:nvPr/>
          </p:nvPicPr>
          <p:blipFill>
            <a:blip r:embed="rId2"/>
            <a:stretch>
              <a:fillRect/>
            </a:stretch>
          </p:blipFill>
          <p:spPr>
            <a:xfrm>
              <a:off x="763796" y="1825504"/>
              <a:ext cx="758408" cy="863842"/>
            </a:xfrm>
            <a:prstGeom prst="rect">
              <a:avLst/>
            </a:prstGeom>
          </p:spPr>
        </p:pic>
      </p:grpSp>
      <p:sp>
        <p:nvSpPr>
          <p:cNvPr id="29" name="TextBox 28"/>
          <p:cNvSpPr txBox="1"/>
          <p:nvPr/>
        </p:nvSpPr>
        <p:spPr>
          <a:xfrm>
            <a:off x="1456947" y="2325510"/>
            <a:ext cx="1821332"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grpSp>
        <p:nvGrpSpPr>
          <p:cNvPr id="46" name="Group 45"/>
          <p:cNvGrpSpPr/>
          <p:nvPr/>
        </p:nvGrpSpPr>
        <p:grpSpPr>
          <a:xfrm>
            <a:off x="3983855" y="1672938"/>
            <a:ext cx="1953420" cy="1953420"/>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3"/>
            <a:stretch>
              <a:fillRect/>
            </a:stretch>
          </p:blipFill>
          <p:spPr>
            <a:xfrm>
              <a:off x="4692425" y="1802140"/>
              <a:ext cx="914400" cy="910570"/>
            </a:xfrm>
            <a:prstGeom prst="rect">
              <a:avLst/>
            </a:prstGeom>
          </p:spPr>
        </p:pic>
      </p:grpSp>
      <p:sp>
        <p:nvSpPr>
          <p:cNvPr id="30" name="TextBox 29"/>
          <p:cNvSpPr txBox="1"/>
          <p:nvPr/>
        </p:nvSpPr>
        <p:spPr>
          <a:xfrm>
            <a:off x="6164056" y="1134656"/>
            <a:ext cx="2645276" cy="400110"/>
          </a:xfrm>
          <a:prstGeom prst="rect">
            <a:avLst/>
          </a:prstGeom>
          <a:noFill/>
        </p:spPr>
        <p:txBody>
          <a:bodyPr wrap="none" rtlCol="0">
            <a:spAutoFit/>
          </a:bodyPr>
          <a:lstStyle/>
          <a:p>
            <a:r>
              <a:rPr lang="en-US" sz="2000" b="1">
                <a:solidFill>
                  <a:schemeClr val="tx1">
                    <a:lumMod val="65000"/>
                    <a:lumOff val="35000"/>
                  </a:schemeClr>
                </a:solidFill>
                <a:latin typeface="#9Slide02 Noi dung dai" panose="02000000000000000000" pitchFamily="2" charset="0"/>
                <a:ea typeface="#9Slide02 Noi dung dai" panose="02000000000000000000" pitchFamily="2" charset="0"/>
              </a:rPr>
              <a:t>Mục tiêu nghiên cứu</a:t>
            </a:r>
            <a:r>
              <a:rPr lang="en-US" sz="2000" b="1">
                <a:noFill/>
                <a:latin typeface="#9Slide02 Noi dung dai" panose="02000000000000000000" pitchFamily="2" charset="0"/>
                <a:ea typeface="#9Slide02 Noi dung dai" panose="02000000000000000000" pitchFamily="2" charset="0"/>
              </a:rPr>
              <a:t>b</a:t>
            </a:r>
          </a:p>
        </p:txBody>
      </p:sp>
      <p:sp>
        <p:nvSpPr>
          <p:cNvPr id="31" name="TextBox 30"/>
          <p:cNvSpPr txBox="1"/>
          <p:nvPr/>
        </p:nvSpPr>
        <p:spPr>
          <a:xfrm>
            <a:off x="10528176" y="2231023"/>
            <a:ext cx="1555179" cy="465971"/>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grpSp>
        <p:nvGrpSpPr>
          <p:cNvPr id="20" name="Group 19"/>
          <p:cNvGrpSpPr/>
          <p:nvPr/>
        </p:nvGrpSpPr>
        <p:grpSpPr>
          <a:xfrm>
            <a:off x="9727122" y="2057238"/>
            <a:ext cx="813547" cy="813546"/>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4"/>
            <a:stretch>
              <a:fillRect/>
            </a:stretch>
          </p:blipFill>
          <p:spPr>
            <a:xfrm>
              <a:off x="9818654" y="2210438"/>
              <a:ext cx="555578" cy="507145"/>
            </a:xfrm>
            <a:prstGeom prst="rect">
              <a:avLst/>
            </a:prstGeom>
          </p:spPr>
        </p:pic>
      </p:grpSp>
      <p:sp>
        <p:nvSpPr>
          <p:cNvPr id="32" name="TextBox 31"/>
          <p:cNvSpPr txBox="1"/>
          <p:nvPr/>
        </p:nvSpPr>
        <p:spPr>
          <a:xfrm>
            <a:off x="1456947" y="4587415"/>
            <a:ext cx="1642550"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grpSp>
        <p:nvGrpSpPr>
          <p:cNvPr id="19" name="Group 18"/>
          <p:cNvGrpSpPr/>
          <p:nvPr/>
        </p:nvGrpSpPr>
        <p:grpSpPr>
          <a:xfrm>
            <a:off x="653336" y="4434966"/>
            <a:ext cx="813547" cy="813548"/>
            <a:chOff x="1005919" y="4524212"/>
            <a:chExt cx="813547" cy="813548"/>
          </a:xfrm>
        </p:grpSpPr>
        <p:sp>
          <p:nvSpPr>
            <p:cNvPr id="13" name="Oval 12"/>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8" name="Picture 37"/>
            <p:cNvPicPr>
              <a:picLocks noChangeAspect="1"/>
            </p:cNvPicPr>
            <p:nvPr/>
          </p:nvPicPr>
          <p:blipFill>
            <a:blip r:embed="rId5"/>
            <a:stretch>
              <a:fillRect/>
            </a:stretch>
          </p:blipFill>
          <p:spPr>
            <a:xfrm>
              <a:off x="1139518" y="4702703"/>
              <a:ext cx="546349" cy="456565"/>
            </a:xfrm>
            <a:prstGeom prst="rect">
              <a:avLst/>
            </a:prstGeom>
          </p:spPr>
        </p:pic>
      </p:grpSp>
      <p:sp>
        <p:nvSpPr>
          <p:cNvPr id="33" name="TextBox 32"/>
          <p:cNvSpPr txBox="1"/>
          <p:nvPr/>
        </p:nvSpPr>
        <p:spPr>
          <a:xfrm>
            <a:off x="5363097" y="4587415"/>
            <a:ext cx="1547091"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grpSp>
        <p:nvGrpSpPr>
          <p:cNvPr id="21" name="Group 20"/>
          <p:cNvGrpSpPr/>
          <p:nvPr/>
        </p:nvGrpSpPr>
        <p:grpSpPr>
          <a:xfrm>
            <a:off x="4556770" y="4434966"/>
            <a:ext cx="813547" cy="813548"/>
            <a:chOff x="6882053" y="4524212"/>
            <a:chExt cx="813547" cy="813548"/>
          </a:xfrm>
        </p:grpSpPr>
        <p:sp>
          <p:nvSpPr>
            <p:cNvPr id="14" name="Oval 13"/>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9" name="Picture 38"/>
            <p:cNvPicPr>
              <a:picLocks noChangeAspect="1"/>
            </p:cNvPicPr>
            <p:nvPr/>
          </p:nvPicPr>
          <p:blipFill>
            <a:blip r:embed="rId6"/>
            <a:stretch>
              <a:fillRect/>
            </a:stretch>
          </p:blipFill>
          <p:spPr>
            <a:xfrm>
              <a:off x="7040545" y="4681923"/>
              <a:ext cx="496564" cy="498126"/>
            </a:xfrm>
            <a:prstGeom prst="rect">
              <a:avLst/>
            </a:prstGeom>
          </p:spPr>
        </p:pic>
      </p:grpSp>
      <p:sp>
        <p:nvSpPr>
          <p:cNvPr id="34" name="TextBox 33"/>
          <p:cNvSpPr txBox="1"/>
          <p:nvPr/>
        </p:nvSpPr>
        <p:spPr>
          <a:xfrm>
            <a:off x="10540669" y="4587415"/>
            <a:ext cx="1615045" cy="465972"/>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22" name="Group 21"/>
          <p:cNvGrpSpPr/>
          <p:nvPr/>
        </p:nvGrpSpPr>
        <p:grpSpPr>
          <a:xfrm>
            <a:off x="9727122" y="4434966"/>
            <a:ext cx="813547" cy="813548"/>
            <a:chOff x="9689392" y="4524212"/>
            <a:chExt cx="813547" cy="813548"/>
          </a:xfrm>
        </p:grpSpPr>
        <p:sp>
          <p:nvSpPr>
            <p:cNvPr id="15" name="Oval 14"/>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0" name="Picture 39"/>
            <p:cNvPicPr>
              <a:picLocks noChangeAspect="1"/>
            </p:cNvPicPr>
            <p:nvPr/>
          </p:nvPicPr>
          <p:blipFill>
            <a:blip r:embed="rId7"/>
            <a:stretch>
              <a:fillRect/>
            </a:stretch>
          </p:blipFill>
          <p:spPr>
            <a:xfrm>
              <a:off x="9892778" y="4676796"/>
              <a:ext cx="406775" cy="508381"/>
            </a:xfrm>
            <a:prstGeom prst="rect">
              <a:avLst/>
            </a:prstGeom>
          </p:spPr>
        </p:pic>
      </p:grpSp>
      <p:grpSp>
        <p:nvGrpSpPr>
          <p:cNvPr id="2" name="Group 1"/>
          <p:cNvGrpSpPr/>
          <p:nvPr/>
        </p:nvGrpSpPr>
        <p:grpSpPr>
          <a:xfrm>
            <a:off x="5709580" y="1600200"/>
            <a:ext cx="3373865" cy="411108"/>
            <a:chOff x="5709580" y="1600200"/>
            <a:chExt cx="3373865" cy="411108"/>
          </a:xfrm>
        </p:grpSpPr>
        <p:cxnSp>
          <p:nvCxnSpPr>
            <p:cNvPr id="35" name="Straight Connector 34"/>
            <p:cNvCxnSpPr/>
            <p:nvPr/>
          </p:nvCxnSpPr>
          <p:spPr>
            <a:xfrm flipV="1">
              <a:off x="5709580" y="1600200"/>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64056" y="1600200"/>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136643" y="1729729"/>
            <a:ext cx="3534942" cy="1477328"/>
          </a:xfrm>
          <a:prstGeom prst="rect">
            <a:avLst/>
          </a:prstGeom>
          <a:noFill/>
        </p:spPr>
        <p:txBody>
          <a:bodyPr wrap="none" rtlCol="0">
            <a:spAutoFit/>
          </a:bodyPr>
          <a:lstStyle/>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Chỉ ra thực trạng về chất lượng đội</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ngũ nhân viên.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Đưa ra một số giải pháp nhằm nâng</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cao chất lượng đội ngũ nhân viên.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a:t>
            </a:r>
          </a:p>
        </p:txBody>
      </p:sp>
      <p:sp>
        <p:nvSpPr>
          <p:cNvPr id="49" name="TextBox 48"/>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50" name="Right Triangle 4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7754649" y="1200089"/>
            <a:ext cx="3373865" cy="811219"/>
            <a:chOff x="7754649" y="1200089"/>
            <a:chExt cx="3373865" cy="811219"/>
          </a:xfrm>
        </p:grpSpPr>
        <p:sp>
          <p:nvSpPr>
            <p:cNvPr id="52" name="TextBox 51"/>
            <p:cNvSpPr txBox="1"/>
            <p:nvPr/>
          </p:nvSpPr>
          <p:spPr>
            <a:xfrm>
              <a:off x="8059690" y="1200089"/>
              <a:ext cx="2999539"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 Đối tượng và khách thể nghiên cứu</a:t>
              </a:r>
            </a:p>
          </p:txBody>
        </p:sp>
        <p:cxnSp>
          <p:nvCxnSpPr>
            <p:cNvPr id="53" name="Straight Connector 52"/>
            <p:cNvCxnSpPr/>
            <p:nvPr/>
          </p:nvCxnSpPr>
          <p:spPr>
            <a:xfrm flipV="1">
              <a:off x="7754649" y="1600200"/>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8209125" y="1600200"/>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8782837" y="1729729"/>
            <a:ext cx="2544286" cy="1569660"/>
          </a:xfrm>
          <a:prstGeom prst="rect">
            <a:avLst/>
          </a:prstGeom>
          <a:noFill/>
          <a:ln>
            <a:noFill/>
          </a:ln>
        </p:spPr>
        <p:txBody>
          <a:bodyPr wrap="none" rtlCol="0">
            <a:spAutoFit/>
          </a:bodyPr>
          <a:lstStyle/>
          <a:p>
            <a:pPr lvl="0" algn="just"/>
            <a:r>
              <a:rPr lang="en-US" sz="1200">
                <a:noFill/>
                <a:latin typeface="#9Slide02 Noi dung rat dai" panose="02000000000000000000" pitchFamily="2" charset="0"/>
                <a:ea typeface="#9Slide02 Noi dung rat dai" panose="02000000000000000000" pitchFamily="2" charset="0"/>
              </a:rPr>
              <a:t>- Về đối tượng nghiên cứu: Thực trạng </a:t>
            </a:r>
          </a:p>
          <a:p>
            <a:pPr lvl="0" algn="just"/>
            <a:r>
              <a:rPr lang="en-US" sz="1200">
                <a:noFill/>
                <a:latin typeface="#9Slide02 Noi dung rat dai" panose="02000000000000000000" pitchFamily="2" charset="0"/>
                <a:ea typeface="#9Slide02 Noi dung rat dai" panose="02000000000000000000" pitchFamily="2" charset="0"/>
              </a:rPr>
              <a:t>sử dụng, quản lý và chất lượng đội ngũ</a:t>
            </a:r>
          </a:p>
          <a:p>
            <a:pPr lvl="0" algn="just"/>
            <a:r>
              <a:rPr lang="en-US" sz="1200">
                <a:noFill/>
                <a:latin typeface="#9Slide02 Noi dung rat dai" panose="02000000000000000000" pitchFamily="2" charset="0"/>
                <a:ea typeface="#9Slide02 Noi dung rat dai" panose="02000000000000000000" pitchFamily="2" charset="0"/>
              </a:rPr>
              <a:t>nhân viên tại Khách sạn Sanouva Đà </a:t>
            </a:r>
          </a:p>
          <a:p>
            <a:pPr lvl="0" algn="just"/>
            <a:r>
              <a:rPr lang="en-US" sz="1200">
                <a:noFill/>
                <a:latin typeface="#9Slide02 Noi dung rat dai" panose="02000000000000000000" pitchFamily="2" charset="0"/>
                <a:ea typeface="#9Slide02 Noi dung rat dai" panose="02000000000000000000" pitchFamily="2" charset="0"/>
              </a:rPr>
              <a:t>Nẵng Hotel.</a:t>
            </a:r>
          </a:p>
          <a:p>
            <a:pPr lvl="0" algn="just"/>
            <a:r>
              <a:rPr lang="en-US" sz="1200">
                <a:noFill/>
                <a:latin typeface="#9Slide02 Noi dung rat dai" panose="02000000000000000000" pitchFamily="2" charset="0"/>
                <a:ea typeface="#9Slide02 Noi dung rat dai" panose="02000000000000000000" pitchFamily="2" charset="0"/>
              </a:rPr>
              <a:t>- Về khách thể nghiên cứu: Nhân lực tại</a:t>
            </a:r>
          </a:p>
          <a:p>
            <a:pPr lvl="0" algn="just"/>
            <a:r>
              <a:rPr lang="en-US" sz="1200">
                <a:noFill/>
                <a:latin typeface="#9Slide02 Noi dung rat dai" panose="02000000000000000000" pitchFamily="2" charset="0"/>
                <a:ea typeface="#9Slide02 Noi dung rat dai" panose="02000000000000000000" pitchFamily="2" charset="0"/>
              </a:rPr>
              <a:t> Khách sạn Sanouva Đà Nẵng Hotel.</a:t>
            </a:r>
          </a:p>
          <a:p>
            <a:pPr algn="just"/>
            <a:endParaRPr lang="en-US" sz="1200">
              <a:noFill/>
              <a:latin typeface="#9Slide02 Noi dung rat dai" panose="02000000000000000000" pitchFamily="2" charset="0"/>
              <a:ea typeface="#9Slide02 Noi dung rat dai" panose="02000000000000000000" pitchFamily="2" charset="0"/>
            </a:endParaRPr>
          </a:p>
          <a:p>
            <a:pPr lvl="0"/>
            <a:endParaRPr lang="en-US" sz="1200">
              <a:noFill/>
              <a:latin typeface="#9Slide02 Noi dung rat dai" panose="02000000000000000000" pitchFamily="2" charset="0"/>
              <a:ea typeface="#9Slide02 Noi dung rat dai" panose="02000000000000000000" pitchFamily="2" charset="0"/>
            </a:endParaRPr>
          </a:p>
        </p:txBody>
      </p:sp>
    </p:spTree>
    <p:extLst>
      <p:ext uri="{BB962C8B-B14F-4D97-AF65-F5344CB8AC3E}">
        <p14:creationId xmlns:p14="http://schemas.microsoft.com/office/powerpoint/2010/main" val="179427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46" name="Group 45"/>
          <p:cNvGrpSpPr/>
          <p:nvPr/>
        </p:nvGrpSpPr>
        <p:grpSpPr>
          <a:xfrm>
            <a:off x="3662447" y="2057237"/>
            <a:ext cx="813547" cy="813548"/>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2"/>
            <a:stretch>
              <a:fillRect/>
            </a:stretch>
          </p:blipFill>
          <p:spPr>
            <a:xfrm>
              <a:off x="4692425" y="1802140"/>
              <a:ext cx="914400" cy="910570"/>
            </a:xfrm>
            <a:prstGeom prst="rect">
              <a:avLst/>
            </a:prstGeom>
          </p:spPr>
        </p:pic>
      </p:grpSp>
      <p:sp>
        <p:nvSpPr>
          <p:cNvPr id="30" name="TextBox 29"/>
          <p:cNvSpPr txBox="1"/>
          <p:nvPr/>
        </p:nvSpPr>
        <p:spPr>
          <a:xfrm>
            <a:off x="4472541" y="2291869"/>
            <a:ext cx="1587539"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grpSp>
        <p:nvGrpSpPr>
          <p:cNvPr id="20" name="Group 19"/>
          <p:cNvGrpSpPr/>
          <p:nvPr/>
        </p:nvGrpSpPr>
        <p:grpSpPr>
          <a:xfrm>
            <a:off x="6065120" y="1722794"/>
            <a:ext cx="1950849" cy="1950848"/>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3"/>
            <a:stretch>
              <a:fillRect/>
            </a:stretch>
          </p:blipFill>
          <p:spPr>
            <a:xfrm>
              <a:off x="9818654" y="2210438"/>
              <a:ext cx="555578" cy="507145"/>
            </a:xfrm>
            <a:prstGeom prst="rect">
              <a:avLst/>
            </a:prstGeom>
          </p:spPr>
        </p:pic>
      </p:grpSp>
      <p:grpSp>
        <p:nvGrpSpPr>
          <p:cNvPr id="2" name="Group 1"/>
          <p:cNvGrpSpPr/>
          <p:nvPr/>
        </p:nvGrpSpPr>
        <p:grpSpPr>
          <a:xfrm>
            <a:off x="7754649" y="1200089"/>
            <a:ext cx="4503626" cy="811219"/>
            <a:chOff x="7754649" y="1200089"/>
            <a:chExt cx="4503626" cy="811219"/>
          </a:xfrm>
        </p:grpSpPr>
        <p:sp>
          <p:nvSpPr>
            <p:cNvPr id="31" name="TextBox 30"/>
            <p:cNvSpPr txBox="1"/>
            <p:nvPr/>
          </p:nvSpPr>
          <p:spPr>
            <a:xfrm>
              <a:off x="8059690" y="1200089"/>
              <a:ext cx="4198585" cy="400110"/>
            </a:xfrm>
            <a:prstGeom prst="rect">
              <a:avLst/>
            </a:prstGeom>
            <a:noFill/>
          </p:spPr>
          <p:txBody>
            <a:bodyPr wrap="none" rtlCol="0">
              <a:spAutoFit/>
            </a:bodyPr>
            <a:lstStyle/>
            <a:p>
              <a:r>
                <a:rPr lang="en-US" sz="2000" b="1">
                  <a:solidFill>
                    <a:schemeClr val="tx1">
                      <a:lumMod val="65000"/>
                      <a:lumOff val="35000"/>
                    </a:schemeClr>
                  </a:solidFill>
                  <a:latin typeface="#9Slide02 Noi dung dai" panose="02000000000000000000" pitchFamily="2" charset="0"/>
                  <a:ea typeface="#9Slide02 Noi dung dai" panose="02000000000000000000" pitchFamily="2" charset="0"/>
                </a:rPr>
                <a:t> Đối tượng và khách thể nghiên cứu</a:t>
              </a:r>
            </a:p>
          </p:txBody>
        </p:sp>
        <p:cxnSp>
          <p:nvCxnSpPr>
            <p:cNvPr id="35" name="Straight Connector 34"/>
            <p:cNvCxnSpPr/>
            <p:nvPr/>
          </p:nvCxnSpPr>
          <p:spPr>
            <a:xfrm flipV="1">
              <a:off x="7754649" y="1600200"/>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09125" y="1600200"/>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8181712" y="1729729"/>
            <a:ext cx="3746538" cy="2308324"/>
          </a:xfrm>
          <a:prstGeom prst="rect">
            <a:avLst/>
          </a:prstGeom>
          <a:noFill/>
        </p:spPr>
        <p:txBody>
          <a:bodyPr wrap="none" rtlCol="0">
            <a:spAutoFit/>
          </a:bodyPr>
          <a:lstStyle/>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Về đối tượng nghiên cứu: Thực trạng </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sử dụng, quản lý và chất lượng đội ngũ</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nhân viên tại Khách sạn Sanouva Đà </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Nẵng Hotel.</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Về khách thể nghiên cứu: Nhân lực tại</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Khách sạn Sanouva Đà Nẵng Hotel.</a:t>
            </a:r>
          </a:p>
          <a:p>
            <a:pPr algn="just"/>
            <a:endParaRPr lang="en-US">
              <a:solidFill>
                <a:schemeClr val="tx1">
                  <a:lumMod val="65000"/>
                  <a:lumOff val="35000"/>
                </a:schemeClr>
              </a:solidFill>
              <a:latin typeface="#9Slide02 Noi dung rat dai" panose="02000000000000000000" pitchFamily="2" charset="0"/>
              <a:ea typeface="#9Slide02 Noi dung rat dai" panose="02000000000000000000" pitchFamily="2" charset="0"/>
            </a:endParaRPr>
          </a:p>
          <a:p>
            <a:pPr lvl="0"/>
            <a:endParaRPr lang="en-US">
              <a:solidFill>
                <a:schemeClr val="tx1">
                  <a:lumMod val="65000"/>
                  <a:lumOff val="35000"/>
                </a:schemeClr>
              </a:solidFill>
              <a:latin typeface="#9Slide02 Noi dung rat dai" panose="02000000000000000000" pitchFamily="2" charset="0"/>
              <a:ea typeface="#9Slide02 Noi dung rat dai" panose="02000000000000000000" pitchFamily="2" charset="0"/>
            </a:endParaRPr>
          </a:p>
        </p:txBody>
      </p:sp>
      <p:grpSp>
        <p:nvGrpSpPr>
          <p:cNvPr id="41" name="Group 40"/>
          <p:cNvGrpSpPr/>
          <p:nvPr/>
        </p:nvGrpSpPr>
        <p:grpSpPr>
          <a:xfrm>
            <a:off x="653336" y="2076625"/>
            <a:ext cx="889121" cy="889121"/>
            <a:chOff x="533400" y="1647825"/>
            <a:chExt cx="1219200" cy="1219200"/>
          </a:xfrm>
        </p:grpSpPr>
        <p:sp>
          <p:nvSpPr>
            <p:cNvPr id="42" name="Oval 41"/>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3" name="Picture 42"/>
            <p:cNvPicPr>
              <a:picLocks noChangeAspect="1"/>
            </p:cNvPicPr>
            <p:nvPr/>
          </p:nvPicPr>
          <p:blipFill>
            <a:blip r:embed="rId4"/>
            <a:stretch>
              <a:fillRect/>
            </a:stretch>
          </p:blipFill>
          <p:spPr>
            <a:xfrm>
              <a:off x="763796" y="1825504"/>
              <a:ext cx="758408" cy="863842"/>
            </a:xfrm>
            <a:prstGeom prst="rect">
              <a:avLst/>
            </a:prstGeom>
          </p:spPr>
        </p:pic>
      </p:grpSp>
      <p:sp>
        <p:nvSpPr>
          <p:cNvPr id="44" name="TextBox 43"/>
          <p:cNvSpPr txBox="1"/>
          <p:nvPr/>
        </p:nvSpPr>
        <p:spPr>
          <a:xfrm>
            <a:off x="1504670" y="2325510"/>
            <a:ext cx="1821332"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sp>
        <p:nvSpPr>
          <p:cNvPr id="45" name="TextBox 44"/>
          <p:cNvSpPr txBox="1"/>
          <p:nvPr/>
        </p:nvSpPr>
        <p:spPr>
          <a:xfrm>
            <a:off x="1504670" y="4587415"/>
            <a:ext cx="1642550"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grpSp>
        <p:nvGrpSpPr>
          <p:cNvPr id="47" name="Group 46"/>
          <p:cNvGrpSpPr/>
          <p:nvPr/>
        </p:nvGrpSpPr>
        <p:grpSpPr>
          <a:xfrm>
            <a:off x="691123" y="4434966"/>
            <a:ext cx="813547" cy="813548"/>
            <a:chOff x="1005919" y="4524212"/>
            <a:chExt cx="813547" cy="813548"/>
          </a:xfrm>
        </p:grpSpPr>
        <p:sp>
          <p:nvSpPr>
            <p:cNvPr id="48" name="Oval 47"/>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9" name="Picture 48"/>
            <p:cNvPicPr>
              <a:picLocks noChangeAspect="1"/>
            </p:cNvPicPr>
            <p:nvPr/>
          </p:nvPicPr>
          <p:blipFill>
            <a:blip r:embed="rId5"/>
            <a:stretch>
              <a:fillRect/>
            </a:stretch>
          </p:blipFill>
          <p:spPr>
            <a:xfrm>
              <a:off x="1139518" y="4702703"/>
              <a:ext cx="546349" cy="456565"/>
            </a:xfrm>
            <a:prstGeom prst="rect">
              <a:avLst/>
            </a:prstGeom>
          </p:spPr>
        </p:pic>
      </p:grpSp>
      <p:sp>
        <p:nvSpPr>
          <p:cNvPr id="50" name="TextBox 49"/>
          <p:cNvSpPr txBox="1"/>
          <p:nvPr/>
        </p:nvSpPr>
        <p:spPr>
          <a:xfrm>
            <a:off x="4472541" y="4587415"/>
            <a:ext cx="1547091"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grpSp>
        <p:nvGrpSpPr>
          <p:cNvPr id="51" name="Group 50"/>
          <p:cNvGrpSpPr/>
          <p:nvPr/>
        </p:nvGrpSpPr>
        <p:grpSpPr>
          <a:xfrm>
            <a:off x="3662447" y="4434966"/>
            <a:ext cx="813547" cy="813548"/>
            <a:chOff x="6882053" y="4524212"/>
            <a:chExt cx="813547" cy="813548"/>
          </a:xfrm>
        </p:grpSpPr>
        <p:sp>
          <p:nvSpPr>
            <p:cNvPr id="52" name="Oval 51"/>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53" name="Picture 52"/>
            <p:cNvPicPr>
              <a:picLocks noChangeAspect="1"/>
            </p:cNvPicPr>
            <p:nvPr/>
          </p:nvPicPr>
          <p:blipFill>
            <a:blip r:embed="rId6"/>
            <a:stretch>
              <a:fillRect/>
            </a:stretch>
          </p:blipFill>
          <p:spPr>
            <a:xfrm>
              <a:off x="7040545" y="4681923"/>
              <a:ext cx="496564" cy="498126"/>
            </a:xfrm>
            <a:prstGeom prst="rect">
              <a:avLst/>
            </a:prstGeom>
          </p:spPr>
        </p:pic>
      </p:grpSp>
      <p:sp>
        <p:nvSpPr>
          <p:cNvPr id="54" name="TextBox 53"/>
          <p:cNvSpPr txBox="1"/>
          <p:nvPr/>
        </p:nvSpPr>
        <p:spPr>
          <a:xfrm>
            <a:off x="7535277" y="4587415"/>
            <a:ext cx="1615045" cy="465972"/>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55" name="Group 54"/>
          <p:cNvGrpSpPr/>
          <p:nvPr/>
        </p:nvGrpSpPr>
        <p:grpSpPr>
          <a:xfrm>
            <a:off x="6633771" y="4434966"/>
            <a:ext cx="813547" cy="813548"/>
            <a:chOff x="9689392" y="4524212"/>
            <a:chExt cx="813547" cy="813548"/>
          </a:xfrm>
        </p:grpSpPr>
        <p:sp>
          <p:nvSpPr>
            <p:cNvPr id="56" name="Oval 55"/>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57" name="Picture 56"/>
            <p:cNvPicPr>
              <a:picLocks noChangeAspect="1"/>
            </p:cNvPicPr>
            <p:nvPr/>
          </p:nvPicPr>
          <p:blipFill>
            <a:blip r:embed="rId7"/>
            <a:stretch>
              <a:fillRect/>
            </a:stretch>
          </p:blipFill>
          <p:spPr>
            <a:xfrm>
              <a:off x="9892778" y="4676796"/>
              <a:ext cx="406775" cy="508381"/>
            </a:xfrm>
            <a:prstGeom prst="rect">
              <a:avLst/>
            </a:prstGeom>
          </p:spPr>
        </p:pic>
      </p:grpSp>
      <p:sp>
        <p:nvSpPr>
          <p:cNvPr id="60" name="TextBox 59"/>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61" name="Right Triangle 6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3238308" y="4047090"/>
            <a:ext cx="2550698" cy="1200329"/>
          </a:xfrm>
          <a:prstGeom prst="rect">
            <a:avLst/>
          </a:prstGeom>
          <a:noFill/>
          <a:ln>
            <a:noFill/>
          </a:ln>
        </p:spPr>
        <p:txBody>
          <a:bodyPr wrap="none" rtlCol="0">
            <a:spAutoFit/>
          </a:bodyPr>
          <a:lstStyle/>
          <a:p>
            <a:pPr lvl="0" algn="just"/>
            <a:r>
              <a:rPr lang="en-US" sz="1200">
                <a:noFill/>
                <a:latin typeface="#9Slide02 Noi dung rat dai" panose="02000000000000000000" pitchFamily="2" charset="0"/>
                <a:ea typeface="#9Slide02 Noi dung rat dai" panose="02000000000000000000" pitchFamily="2" charset="0"/>
              </a:rPr>
              <a:t>- Hệ thống hóa một số lí luận cơ bản từ</a:t>
            </a:r>
          </a:p>
          <a:p>
            <a:pPr lvl="0" algn="just"/>
            <a:r>
              <a:rPr lang="en-US" sz="1200">
                <a:noFill/>
                <a:latin typeface="#9Slide02 Noi dung rat dai" panose="02000000000000000000" pitchFamily="2" charset="0"/>
                <a:ea typeface="#9Slide02 Noi dung rat dai" panose="02000000000000000000" pitchFamily="2" charset="0"/>
              </a:rPr>
              <a:t>đó làm rõ những thành công, hạn chế</a:t>
            </a:r>
          </a:p>
          <a:p>
            <a:pPr lvl="0" algn="just"/>
            <a:r>
              <a:rPr lang="en-US" sz="1200">
                <a:noFill/>
                <a:latin typeface="#9Slide02 Noi dung rat dai" panose="02000000000000000000" pitchFamily="2" charset="0"/>
                <a:ea typeface="#9Slide02 Noi dung rat dai" panose="02000000000000000000" pitchFamily="2" charset="0"/>
              </a:rPr>
              <a:t>và nguyên nhân.</a:t>
            </a:r>
          </a:p>
          <a:p>
            <a:pPr lvl="0" algn="just"/>
            <a:r>
              <a:rPr lang="en-US" sz="1200">
                <a:noFill/>
                <a:latin typeface="#9Slide02 Noi dung rat dai" panose="02000000000000000000" pitchFamily="2" charset="0"/>
                <a:ea typeface="#9Slide02 Noi dung rat dai" panose="02000000000000000000" pitchFamily="2" charset="0"/>
              </a:rPr>
              <a:t>- Đề suất một số giải pháp và kiến nghị </a:t>
            </a:r>
          </a:p>
          <a:p>
            <a:pPr lvl="0" algn="just"/>
            <a:r>
              <a:rPr lang="en-US" sz="1200">
                <a:noFill/>
                <a:latin typeface="#9Slide02 Noi dung rat dai" panose="02000000000000000000" pitchFamily="2" charset="0"/>
                <a:ea typeface="#9Slide02 Noi dung rat dai" panose="02000000000000000000" pitchFamily="2" charset="0"/>
              </a:rPr>
              <a:t>có tính khả thi nhằm nâng cao chất</a:t>
            </a:r>
          </a:p>
          <a:p>
            <a:pPr lvl="0" algn="just"/>
            <a:r>
              <a:rPr lang="en-US" sz="1200">
                <a:noFill/>
                <a:latin typeface="#9Slide02 Noi dung rat dai" panose="02000000000000000000" pitchFamily="2" charset="0"/>
                <a:ea typeface="#9Slide02 Noi dung rat dai" panose="02000000000000000000" pitchFamily="2" charset="0"/>
              </a:rPr>
              <a:t>lượng đội ngũ nhân viên.</a:t>
            </a:r>
          </a:p>
        </p:txBody>
      </p:sp>
      <p:grpSp>
        <p:nvGrpSpPr>
          <p:cNvPr id="63" name="Group 62"/>
          <p:cNvGrpSpPr/>
          <p:nvPr/>
        </p:nvGrpSpPr>
        <p:grpSpPr>
          <a:xfrm>
            <a:off x="2212524" y="3503962"/>
            <a:ext cx="3373865" cy="824707"/>
            <a:chOff x="2212524" y="3503962"/>
            <a:chExt cx="3373865" cy="824707"/>
          </a:xfrm>
        </p:grpSpPr>
        <p:cxnSp>
          <p:nvCxnSpPr>
            <p:cNvPr id="64" name="Straight Connector 63"/>
            <p:cNvCxnSpPr/>
            <p:nvPr/>
          </p:nvCxnSpPr>
          <p:spPr>
            <a:xfrm flipV="1">
              <a:off x="2212524" y="3917561"/>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67000" y="3917561"/>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2667000" y="3503962"/>
              <a:ext cx="1869423"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Nhiệm vụ nghiên cứu</a:t>
              </a:r>
            </a:p>
          </p:txBody>
        </p:sp>
      </p:grpSp>
    </p:spTree>
    <p:extLst>
      <p:ext uri="{BB962C8B-B14F-4D97-AF65-F5344CB8AC3E}">
        <p14:creationId xmlns:p14="http://schemas.microsoft.com/office/powerpoint/2010/main" val="1980677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7" name="Group 16"/>
          <p:cNvGrpSpPr/>
          <p:nvPr/>
        </p:nvGrpSpPr>
        <p:grpSpPr>
          <a:xfrm>
            <a:off x="944200" y="2047588"/>
            <a:ext cx="823197" cy="823197"/>
            <a:chOff x="533400" y="1647825"/>
            <a:chExt cx="1219200" cy="1219200"/>
          </a:xfrm>
        </p:grpSpPr>
        <p:sp>
          <p:nvSpPr>
            <p:cNvPr id="10" name="Oval 9"/>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6" name="Picture 25"/>
            <p:cNvPicPr>
              <a:picLocks noChangeAspect="1"/>
            </p:cNvPicPr>
            <p:nvPr/>
          </p:nvPicPr>
          <p:blipFill>
            <a:blip r:embed="rId2"/>
            <a:stretch>
              <a:fillRect/>
            </a:stretch>
          </p:blipFill>
          <p:spPr>
            <a:xfrm>
              <a:off x="763796" y="1825504"/>
              <a:ext cx="758408" cy="863842"/>
            </a:xfrm>
            <a:prstGeom prst="rect">
              <a:avLst/>
            </a:prstGeom>
          </p:spPr>
        </p:pic>
      </p:grpSp>
      <p:sp>
        <p:nvSpPr>
          <p:cNvPr id="29" name="TextBox 28"/>
          <p:cNvSpPr txBox="1"/>
          <p:nvPr/>
        </p:nvSpPr>
        <p:spPr>
          <a:xfrm>
            <a:off x="1779450" y="2246787"/>
            <a:ext cx="1821332"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grpSp>
        <p:nvGrpSpPr>
          <p:cNvPr id="46" name="Group 45"/>
          <p:cNvGrpSpPr/>
          <p:nvPr/>
        </p:nvGrpSpPr>
        <p:grpSpPr>
          <a:xfrm>
            <a:off x="6881866" y="2052412"/>
            <a:ext cx="813547" cy="813548"/>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3"/>
            <a:stretch>
              <a:fillRect/>
            </a:stretch>
          </p:blipFill>
          <p:spPr>
            <a:xfrm>
              <a:off x="4692425" y="1802140"/>
              <a:ext cx="914400" cy="910570"/>
            </a:xfrm>
            <a:prstGeom prst="rect">
              <a:avLst/>
            </a:prstGeom>
          </p:spPr>
        </p:pic>
      </p:grpSp>
      <p:sp>
        <p:nvSpPr>
          <p:cNvPr id="30" name="TextBox 29"/>
          <p:cNvSpPr txBox="1"/>
          <p:nvPr/>
        </p:nvSpPr>
        <p:spPr>
          <a:xfrm>
            <a:off x="7776171" y="2246787"/>
            <a:ext cx="1587539"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sp>
        <p:nvSpPr>
          <p:cNvPr id="31" name="TextBox 30"/>
          <p:cNvSpPr txBox="1"/>
          <p:nvPr/>
        </p:nvSpPr>
        <p:spPr>
          <a:xfrm>
            <a:off x="10491646" y="2246787"/>
            <a:ext cx="1555179" cy="465971"/>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grpSp>
        <p:nvGrpSpPr>
          <p:cNvPr id="20" name="Group 19"/>
          <p:cNvGrpSpPr/>
          <p:nvPr/>
        </p:nvGrpSpPr>
        <p:grpSpPr>
          <a:xfrm>
            <a:off x="9689670" y="2052413"/>
            <a:ext cx="813547" cy="813546"/>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4"/>
            <a:stretch>
              <a:fillRect/>
            </a:stretch>
          </p:blipFill>
          <p:spPr>
            <a:xfrm>
              <a:off x="9818654" y="2210438"/>
              <a:ext cx="555578" cy="507145"/>
            </a:xfrm>
            <a:prstGeom prst="rect">
              <a:avLst/>
            </a:prstGeom>
          </p:spPr>
        </p:pic>
      </p:grpSp>
      <p:grpSp>
        <p:nvGrpSpPr>
          <p:cNvPr id="19" name="Group 18"/>
          <p:cNvGrpSpPr/>
          <p:nvPr/>
        </p:nvGrpSpPr>
        <p:grpSpPr>
          <a:xfrm>
            <a:off x="463185" y="3981478"/>
            <a:ext cx="1899016" cy="1899016"/>
            <a:chOff x="1005919" y="4524212"/>
            <a:chExt cx="813547" cy="813548"/>
          </a:xfrm>
        </p:grpSpPr>
        <p:sp>
          <p:nvSpPr>
            <p:cNvPr id="13" name="Oval 12"/>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8" name="Picture 37"/>
            <p:cNvPicPr>
              <a:picLocks noChangeAspect="1"/>
            </p:cNvPicPr>
            <p:nvPr/>
          </p:nvPicPr>
          <p:blipFill>
            <a:blip r:embed="rId5"/>
            <a:stretch>
              <a:fillRect/>
            </a:stretch>
          </p:blipFill>
          <p:spPr>
            <a:xfrm>
              <a:off x="1139518" y="4702703"/>
              <a:ext cx="546349" cy="456565"/>
            </a:xfrm>
            <a:prstGeom prst="rect">
              <a:avLst/>
            </a:prstGeom>
          </p:spPr>
        </p:pic>
      </p:grpSp>
      <p:sp>
        <p:nvSpPr>
          <p:cNvPr id="33" name="TextBox 32"/>
          <p:cNvSpPr txBox="1"/>
          <p:nvPr/>
        </p:nvSpPr>
        <p:spPr>
          <a:xfrm>
            <a:off x="7776358" y="4715344"/>
            <a:ext cx="1547091"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grpSp>
        <p:nvGrpSpPr>
          <p:cNvPr id="21" name="Group 20"/>
          <p:cNvGrpSpPr/>
          <p:nvPr/>
        </p:nvGrpSpPr>
        <p:grpSpPr>
          <a:xfrm>
            <a:off x="6882053" y="4524212"/>
            <a:ext cx="813547" cy="813548"/>
            <a:chOff x="6882053" y="4524212"/>
            <a:chExt cx="813547" cy="813548"/>
          </a:xfrm>
        </p:grpSpPr>
        <p:sp>
          <p:nvSpPr>
            <p:cNvPr id="14" name="Oval 13"/>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9" name="Picture 38"/>
            <p:cNvPicPr>
              <a:picLocks noChangeAspect="1"/>
            </p:cNvPicPr>
            <p:nvPr/>
          </p:nvPicPr>
          <p:blipFill>
            <a:blip r:embed="rId6"/>
            <a:stretch>
              <a:fillRect/>
            </a:stretch>
          </p:blipFill>
          <p:spPr>
            <a:xfrm>
              <a:off x="7040545" y="4681923"/>
              <a:ext cx="496564" cy="498126"/>
            </a:xfrm>
            <a:prstGeom prst="rect">
              <a:avLst/>
            </a:prstGeom>
          </p:spPr>
        </p:pic>
      </p:grpSp>
      <p:sp>
        <p:nvSpPr>
          <p:cNvPr id="34" name="TextBox 33"/>
          <p:cNvSpPr txBox="1"/>
          <p:nvPr/>
        </p:nvSpPr>
        <p:spPr>
          <a:xfrm>
            <a:off x="10540669" y="4715344"/>
            <a:ext cx="1615045" cy="465972"/>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22" name="Group 21"/>
          <p:cNvGrpSpPr/>
          <p:nvPr/>
        </p:nvGrpSpPr>
        <p:grpSpPr>
          <a:xfrm>
            <a:off x="9689392" y="4524212"/>
            <a:ext cx="813547" cy="813548"/>
            <a:chOff x="9689392" y="4524212"/>
            <a:chExt cx="813547" cy="813548"/>
          </a:xfrm>
        </p:grpSpPr>
        <p:sp>
          <p:nvSpPr>
            <p:cNvPr id="15" name="Oval 14"/>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0" name="Picture 39"/>
            <p:cNvPicPr>
              <a:picLocks noChangeAspect="1"/>
            </p:cNvPicPr>
            <p:nvPr/>
          </p:nvPicPr>
          <p:blipFill>
            <a:blip r:embed="rId7"/>
            <a:stretch>
              <a:fillRect/>
            </a:stretch>
          </p:blipFill>
          <p:spPr>
            <a:xfrm>
              <a:off x="9892778" y="4676796"/>
              <a:ext cx="406775" cy="508381"/>
            </a:xfrm>
            <a:prstGeom prst="rect">
              <a:avLst/>
            </a:prstGeom>
          </p:spPr>
        </p:pic>
      </p:grpSp>
      <p:sp>
        <p:nvSpPr>
          <p:cNvPr id="44" name="TextBox 43"/>
          <p:cNvSpPr txBox="1"/>
          <p:nvPr/>
        </p:nvSpPr>
        <p:spPr>
          <a:xfrm>
            <a:off x="2639587" y="4047090"/>
            <a:ext cx="3748142" cy="1754326"/>
          </a:xfrm>
          <a:prstGeom prst="rect">
            <a:avLst/>
          </a:prstGeom>
          <a:noFill/>
        </p:spPr>
        <p:txBody>
          <a:bodyPr wrap="none" rtlCol="0">
            <a:spAutoFit/>
          </a:bodyPr>
          <a:lstStyle/>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Hệ thống hóa một số lí luận cơ bản từ</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đó làm rõ những thành công, hạn chế</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và nguyên nhân.</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Đề suất một số giải pháp và kiến nghị </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có tính khả thi nhằm nâng cao chất</a:t>
            </a:r>
          </a:p>
          <a:p>
            <a:pPr lvl="0" algn="just"/>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lượng đội ngũ nhân viên.</a:t>
            </a:r>
          </a:p>
        </p:txBody>
      </p:sp>
      <p:grpSp>
        <p:nvGrpSpPr>
          <p:cNvPr id="2" name="Group 1"/>
          <p:cNvGrpSpPr/>
          <p:nvPr/>
        </p:nvGrpSpPr>
        <p:grpSpPr>
          <a:xfrm>
            <a:off x="2212524" y="3503962"/>
            <a:ext cx="3373865" cy="824707"/>
            <a:chOff x="2212524" y="3503962"/>
            <a:chExt cx="3373865" cy="824707"/>
          </a:xfrm>
        </p:grpSpPr>
        <p:cxnSp>
          <p:nvCxnSpPr>
            <p:cNvPr id="42" name="Straight Connector 41"/>
            <p:cNvCxnSpPr/>
            <p:nvPr/>
          </p:nvCxnSpPr>
          <p:spPr>
            <a:xfrm flipV="1">
              <a:off x="2212524" y="3917561"/>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667000" y="3917561"/>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667000" y="3503962"/>
              <a:ext cx="2590774" cy="400110"/>
            </a:xfrm>
            <a:prstGeom prst="rect">
              <a:avLst/>
            </a:prstGeom>
            <a:noFill/>
          </p:spPr>
          <p:txBody>
            <a:bodyPr wrap="none" rtlCol="0">
              <a:spAutoFit/>
            </a:bodyPr>
            <a:lstStyle/>
            <a:p>
              <a:r>
                <a:rPr lang="en-US" sz="2000" b="1">
                  <a:solidFill>
                    <a:schemeClr val="tx1">
                      <a:lumMod val="65000"/>
                      <a:lumOff val="35000"/>
                    </a:schemeClr>
                  </a:solidFill>
                  <a:latin typeface="#9Slide02 Noi dung dai" panose="02000000000000000000" pitchFamily="2" charset="0"/>
                  <a:ea typeface="#9Slide02 Noi dung dai" panose="02000000000000000000" pitchFamily="2" charset="0"/>
                </a:rPr>
                <a:t>Nhiệm vụ nghiên cứu</a:t>
              </a:r>
            </a:p>
          </p:txBody>
        </p:sp>
      </p:grpSp>
      <p:sp>
        <p:nvSpPr>
          <p:cNvPr id="50" name="TextBox 49"/>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51" name="Right Triangle 50"/>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p:cNvGrpSpPr/>
          <p:nvPr/>
        </p:nvGrpSpPr>
        <p:grpSpPr>
          <a:xfrm>
            <a:off x="5709580" y="3380653"/>
            <a:ext cx="3373865" cy="811218"/>
            <a:chOff x="5709580" y="3380653"/>
            <a:chExt cx="3373865" cy="811218"/>
          </a:xfrm>
        </p:grpSpPr>
        <p:sp>
          <p:nvSpPr>
            <p:cNvPr id="53" name="TextBox 52"/>
            <p:cNvSpPr txBox="1"/>
            <p:nvPr/>
          </p:nvSpPr>
          <p:spPr>
            <a:xfrm>
              <a:off x="6196515" y="3380653"/>
              <a:ext cx="1758815"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Phạm vi nghiên cứu</a:t>
              </a:r>
            </a:p>
          </p:txBody>
        </p:sp>
        <p:cxnSp>
          <p:nvCxnSpPr>
            <p:cNvPr id="54" name="Straight Connector 53"/>
            <p:cNvCxnSpPr/>
            <p:nvPr/>
          </p:nvCxnSpPr>
          <p:spPr>
            <a:xfrm flipV="1">
              <a:off x="5709580" y="3780763"/>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164056" y="3780763"/>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6136643" y="3910292"/>
            <a:ext cx="2509020" cy="1569660"/>
          </a:xfrm>
          <a:prstGeom prst="rect">
            <a:avLst/>
          </a:prstGeom>
          <a:noFill/>
          <a:ln>
            <a:noFill/>
          </a:ln>
        </p:spPr>
        <p:txBody>
          <a:bodyPr wrap="none" rtlCol="0">
            <a:spAutoFit/>
          </a:bodyPr>
          <a:lstStyle/>
          <a:p>
            <a:pPr lvl="0"/>
            <a:r>
              <a:rPr lang="en-US" sz="1200">
                <a:noFill/>
                <a:latin typeface="#9Slide02 Noi dung rat dai" panose="02000000000000000000" pitchFamily="2" charset="0"/>
                <a:ea typeface="#9Slide02 Noi dung rat dai" panose="02000000000000000000" pitchFamily="2" charset="0"/>
              </a:rPr>
              <a:t>- Nội dung nghiên cứu: Giới hạn nghiên</a:t>
            </a:r>
          </a:p>
          <a:p>
            <a:pPr lvl="0"/>
            <a:r>
              <a:rPr lang="en-US" sz="1200">
                <a:noFill/>
                <a:latin typeface="#9Slide02 Noi dung rat dai" panose="02000000000000000000" pitchFamily="2" charset="0"/>
                <a:ea typeface="#9Slide02 Noi dung rat dai" panose="02000000000000000000" pitchFamily="2" charset="0"/>
              </a:rPr>
              <a:t>cứu một số vấn đề lý luận và thực tiễn</a:t>
            </a:r>
          </a:p>
          <a:p>
            <a:pPr lvl="0"/>
            <a:r>
              <a:rPr lang="en-US" sz="1200">
                <a:noFill/>
                <a:latin typeface="#9Slide02 Noi dung rat dai" panose="02000000000000000000" pitchFamily="2" charset="0"/>
                <a:ea typeface="#9Slide02 Noi dung rat dai" panose="02000000000000000000" pitchFamily="2" charset="0"/>
              </a:rPr>
              <a:t>cơ bản về chất lượng đội ngũ nhân</a:t>
            </a:r>
          </a:p>
          <a:p>
            <a:pPr lvl="0"/>
            <a:r>
              <a:rPr lang="en-US" sz="1200">
                <a:noFill/>
                <a:latin typeface="#9Slide02 Noi dung rat dai" panose="02000000000000000000" pitchFamily="2" charset="0"/>
                <a:ea typeface="#9Slide02 Noi dung rat dai" panose="02000000000000000000" pitchFamily="2" charset="0"/>
              </a:rPr>
              <a:t>viên tại khách sạn.</a:t>
            </a:r>
          </a:p>
          <a:p>
            <a:pPr lvl="0"/>
            <a:r>
              <a:rPr lang="en-US" sz="1200">
                <a:noFill/>
                <a:latin typeface="#9Slide02 Noi dung rat dai" panose="02000000000000000000" pitchFamily="2" charset="0"/>
                <a:ea typeface="#9Slide02 Noi dung rat dai" panose="02000000000000000000" pitchFamily="2" charset="0"/>
              </a:rPr>
              <a:t>- Không gian nghiên cứu: Nhân lực tại</a:t>
            </a:r>
          </a:p>
          <a:p>
            <a:pPr lvl="0"/>
            <a:r>
              <a:rPr lang="en-US" sz="1200">
                <a:noFill/>
                <a:latin typeface="#9Slide02 Noi dung rat dai" panose="02000000000000000000" pitchFamily="2" charset="0"/>
                <a:ea typeface="#9Slide02 Noi dung rat dai" panose="02000000000000000000" pitchFamily="2" charset="0"/>
              </a:rPr>
              <a:t>các bộ phận trong khách sạn.</a:t>
            </a:r>
          </a:p>
          <a:p>
            <a:pPr lvl="0"/>
            <a:r>
              <a:rPr lang="en-US" sz="1200">
                <a:noFill/>
                <a:latin typeface="#9Slide02 Noi dung rat dai" panose="02000000000000000000" pitchFamily="2" charset="0"/>
                <a:ea typeface="#9Slide02 Noi dung rat dai" panose="02000000000000000000" pitchFamily="2" charset="0"/>
              </a:rPr>
              <a:t>- Thời gian nghiên cứu: Từ năm 2017</a:t>
            </a:r>
          </a:p>
          <a:p>
            <a:pPr lvl="0"/>
            <a:r>
              <a:rPr lang="en-US" sz="1200">
                <a:noFill/>
                <a:latin typeface="#9Slide02 Noi dung rat dai" panose="02000000000000000000" pitchFamily="2" charset="0"/>
                <a:ea typeface="#9Slide02 Noi dung rat dai" panose="02000000000000000000" pitchFamily="2" charset="0"/>
              </a:rPr>
              <a:t>đến nay.</a:t>
            </a:r>
          </a:p>
        </p:txBody>
      </p:sp>
    </p:spTree>
    <p:extLst>
      <p:ext uri="{BB962C8B-B14F-4D97-AF65-F5344CB8AC3E}">
        <p14:creationId xmlns:p14="http://schemas.microsoft.com/office/powerpoint/2010/main" val="2598197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17" name="Group 16"/>
          <p:cNvGrpSpPr/>
          <p:nvPr/>
        </p:nvGrpSpPr>
        <p:grpSpPr>
          <a:xfrm>
            <a:off x="615549" y="2076625"/>
            <a:ext cx="889121" cy="889121"/>
            <a:chOff x="533400" y="1647825"/>
            <a:chExt cx="1219200" cy="1219200"/>
          </a:xfrm>
        </p:grpSpPr>
        <p:sp>
          <p:nvSpPr>
            <p:cNvPr id="10" name="Oval 9"/>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26" name="Picture 25"/>
            <p:cNvPicPr>
              <a:picLocks noChangeAspect="1"/>
            </p:cNvPicPr>
            <p:nvPr/>
          </p:nvPicPr>
          <p:blipFill>
            <a:blip r:embed="rId2"/>
            <a:stretch>
              <a:fillRect/>
            </a:stretch>
          </p:blipFill>
          <p:spPr>
            <a:xfrm>
              <a:off x="763796" y="1825504"/>
              <a:ext cx="758408" cy="863842"/>
            </a:xfrm>
            <a:prstGeom prst="rect">
              <a:avLst/>
            </a:prstGeom>
          </p:spPr>
        </p:pic>
      </p:grpSp>
      <p:sp>
        <p:nvSpPr>
          <p:cNvPr id="29" name="TextBox 28"/>
          <p:cNvSpPr txBox="1"/>
          <p:nvPr/>
        </p:nvSpPr>
        <p:spPr>
          <a:xfrm>
            <a:off x="1456947" y="2231023"/>
            <a:ext cx="1821332"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grpSp>
        <p:nvGrpSpPr>
          <p:cNvPr id="46" name="Group 45"/>
          <p:cNvGrpSpPr/>
          <p:nvPr/>
        </p:nvGrpSpPr>
        <p:grpSpPr>
          <a:xfrm>
            <a:off x="4556769" y="2114411"/>
            <a:ext cx="813550" cy="813548"/>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3"/>
            <a:stretch>
              <a:fillRect/>
            </a:stretch>
          </p:blipFill>
          <p:spPr>
            <a:xfrm>
              <a:off x="4692425" y="1802140"/>
              <a:ext cx="914400" cy="910570"/>
            </a:xfrm>
            <a:prstGeom prst="rect">
              <a:avLst/>
            </a:prstGeom>
          </p:spPr>
        </p:pic>
      </p:grpSp>
      <p:sp>
        <p:nvSpPr>
          <p:cNvPr id="30" name="TextBox 29"/>
          <p:cNvSpPr txBox="1"/>
          <p:nvPr/>
        </p:nvSpPr>
        <p:spPr>
          <a:xfrm>
            <a:off x="5450747" y="2231023"/>
            <a:ext cx="1572866"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Mục tiêu nghiên cứu</a:t>
            </a:r>
          </a:p>
        </p:txBody>
      </p:sp>
      <p:sp>
        <p:nvSpPr>
          <p:cNvPr id="31" name="TextBox 30"/>
          <p:cNvSpPr txBox="1"/>
          <p:nvPr/>
        </p:nvSpPr>
        <p:spPr>
          <a:xfrm>
            <a:off x="10528176" y="2231023"/>
            <a:ext cx="1555179" cy="465971"/>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Đối tượng và khách</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 thể nghiên cứu</a:t>
            </a:r>
          </a:p>
        </p:txBody>
      </p:sp>
      <p:grpSp>
        <p:nvGrpSpPr>
          <p:cNvPr id="20" name="Group 19"/>
          <p:cNvGrpSpPr/>
          <p:nvPr/>
        </p:nvGrpSpPr>
        <p:grpSpPr>
          <a:xfrm>
            <a:off x="9727122" y="2057238"/>
            <a:ext cx="813547" cy="813546"/>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4"/>
            <a:stretch>
              <a:fillRect/>
            </a:stretch>
          </p:blipFill>
          <p:spPr>
            <a:xfrm>
              <a:off x="9818654" y="2210438"/>
              <a:ext cx="555578" cy="507145"/>
            </a:xfrm>
            <a:prstGeom prst="rect">
              <a:avLst/>
            </a:prstGeom>
          </p:spPr>
        </p:pic>
      </p:grpSp>
      <p:sp>
        <p:nvSpPr>
          <p:cNvPr id="32" name="TextBox 31"/>
          <p:cNvSpPr txBox="1"/>
          <p:nvPr/>
        </p:nvSpPr>
        <p:spPr>
          <a:xfrm>
            <a:off x="1456947" y="4587415"/>
            <a:ext cx="1642550"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grpSp>
        <p:nvGrpSpPr>
          <p:cNvPr id="19" name="Group 18"/>
          <p:cNvGrpSpPr/>
          <p:nvPr/>
        </p:nvGrpSpPr>
        <p:grpSpPr>
          <a:xfrm>
            <a:off x="653336" y="4434966"/>
            <a:ext cx="813547" cy="813548"/>
            <a:chOff x="1005919" y="4524212"/>
            <a:chExt cx="813547" cy="813548"/>
          </a:xfrm>
        </p:grpSpPr>
        <p:sp>
          <p:nvSpPr>
            <p:cNvPr id="13" name="Oval 12"/>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8" name="Picture 37"/>
            <p:cNvPicPr>
              <a:picLocks noChangeAspect="1"/>
            </p:cNvPicPr>
            <p:nvPr/>
          </p:nvPicPr>
          <p:blipFill>
            <a:blip r:embed="rId5"/>
            <a:stretch>
              <a:fillRect/>
            </a:stretch>
          </p:blipFill>
          <p:spPr>
            <a:xfrm>
              <a:off x="1139518" y="4702703"/>
              <a:ext cx="546349" cy="456565"/>
            </a:xfrm>
            <a:prstGeom prst="rect">
              <a:avLst/>
            </a:prstGeom>
          </p:spPr>
        </p:pic>
      </p:grpSp>
      <p:grpSp>
        <p:nvGrpSpPr>
          <p:cNvPr id="21" name="Group 20"/>
          <p:cNvGrpSpPr/>
          <p:nvPr/>
        </p:nvGrpSpPr>
        <p:grpSpPr>
          <a:xfrm>
            <a:off x="3995408" y="3873604"/>
            <a:ext cx="1936272" cy="1936272"/>
            <a:chOff x="6882053" y="4524212"/>
            <a:chExt cx="813547" cy="813548"/>
          </a:xfrm>
        </p:grpSpPr>
        <p:sp>
          <p:nvSpPr>
            <p:cNvPr id="14" name="Oval 13"/>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9" name="Picture 38"/>
            <p:cNvPicPr>
              <a:picLocks noChangeAspect="1"/>
            </p:cNvPicPr>
            <p:nvPr/>
          </p:nvPicPr>
          <p:blipFill>
            <a:blip r:embed="rId6"/>
            <a:stretch>
              <a:fillRect/>
            </a:stretch>
          </p:blipFill>
          <p:spPr>
            <a:xfrm>
              <a:off x="7040545" y="4681923"/>
              <a:ext cx="496564" cy="498126"/>
            </a:xfrm>
            <a:prstGeom prst="rect">
              <a:avLst/>
            </a:prstGeom>
          </p:spPr>
        </p:pic>
      </p:grpSp>
      <p:sp>
        <p:nvSpPr>
          <p:cNvPr id="34" name="TextBox 33"/>
          <p:cNvSpPr txBox="1"/>
          <p:nvPr/>
        </p:nvSpPr>
        <p:spPr>
          <a:xfrm>
            <a:off x="10540669" y="4587415"/>
            <a:ext cx="1615045" cy="465972"/>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a:t>
            </a:r>
          </a:p>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cứu đề tài</a:t>
            </a:r>
          </a:p>
        </p:txBody>
      </p:sp>
      <p:grpSp>
        <p:nvGrpSpPr>
          <p:cNvPr id="22" name="Group 21"/>
          <p:cNvGrpSpPr/>
          <p:nvPr/>
        </p:nvGrpSpPr>
        <p:grpSpPr>
          <a:xfrm>
            <a:off x="9727122" y="4434966"/>
            <a:ext cx="813547" cy="813548"/>
            <a:chOff x="9689392" y="4524212"/>
            <a:chExt cx="813547" cy="813548"/>
          </a:xfrm>
        </p:grpSpPr>
        <p:sp>
          <p:nvSpPr>
            <p:cNvPr id="15" name="Oval 14"/>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0" name="Picture 39"/>
            <p:cNvPicPr>
              <a:picLocks noChangeAspect="1"/>
            </p:cNvPicPr>
            <p:nvPr/>
          </p:nvPicPr>
          <p:blipFill>
            <a:blip r:embed="rId7"/>
            <a:stretch>
              <a:fillRect/>
            </a:stretch>
          </p:blipFill>
          <p:spPr>
            <a:xfrm>
              <a:off x="9892778" y="4676796"/>
              <a:ext cx="406775" cy="508381"/>
            </a:xfrm>
            <a:prstGeom prst="rect">
              <a:avLst/>
            </a:prstGeom>
          </p:spPr>
        </p:pic>
      </p:grpSp>
      <p:grpSp>
        <p:nvGrpSpPr>
          <p:cNvPr id="2" name="Group 1"/>
          <p:cNvGrpSpPr/>
          <p:nvPr/>
        </p:nvGrpSpPr>
        <p:grpSpPr>
          <a:xfrm>
            <a:off x="5709580" y="3380653"/>
            <a:ext cx="3373865" cy="811218"/>
            <a:chOff x="5709580" y="3380653"/>
            <a:chExt cx="3373865" cy="811218"/>
          </a:xfrm>
        </p:grpSpPr>
        <p:sp>
          <p:nvSpPr>
            <p:cNvPr id="33" name="TextBox 32"/>
            <p:cNvSpPr txBox="1"/>
            <p:nvPr/>
          </p:nvSpPr>
          <p:spPr>
            <a:xfrm>
              <a:off x="6196515" y="3380653"/>
              <a:ext cx="2432076" cy="400110"/>
            </a:xfrm>
            <a:prstGeom prst="rect">
              <a:avLst/>
            </a:prstGeom>
            <a:noFill/>
          </p:spPr>
          <p:txBody>
            <a:bodyPr wrap="none" rtlCol="0">
              <a:spAutoFit/>
            </a:bodyPr>
            <a:lstStyle/>
            <a:p>
              <a:r>
                <a:rPr lang="en-US" sz="2000" b="1">
                  <a:solidFill>
                    <a:schemeClr val="tx1">
                      <a:lumMod val="65000"/>
                      <a:lumOff val="35000"/>
                    </a:schemeClr>
                  </a:solidFill>
                  <a:latin typeface="#9Slide02 Noi dung dai" panose="02000000000000000000" pitchFamily="2" charset="0"/>
                  <a:ea typeface="#9Slide02 Noi dung dai" panose="02000000000000000000" pitchFamily="2" charset="0"/>
                </a:rPr>
                <a:t>Phạm vi nghiên cứu</a:t>
              </a:r>
            </a:p>
          </p:txBody>
        </p:sp>
        <p:cxnSp>
          <p:nvCxnSpPr>
            <p:cNvPr id="35" name="Straight Connector 34"/>
            <p:cNvCxnSpPr/>
            <p:nvPr/>
          </p:nvCxnSpPr>
          <p:spPr>
            <a:xfrm flipV="1">
              <a:off x="5709580" y="3780763"/>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64056" y="3780763"/>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136643" y="3910292"/>
            <a:ext cx="3690434" cy="2308324"/>
          </a:xfrm>
          <a:prstGeom prst="rect">
            <a:avLst/>
          </a:prstGeom>
          <a:noFill/>
        </p:spPr>
        <p:txBody>
          <a:bodyPr wrap="none" rtlCol="0">
            <a:spAutoFit/>
          </a:bodyPr>
          <a:lstStyle/>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Nội dung nghiên cứu: Giới hạn nghiên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cứu một số vấn đề lý luận và thực tiễn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cơ bản về chất lượng đội ngũ nhân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viên tại khách sạn.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Không gian nghiên cứu: Nhân lực tại</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các bộ phận trong khách sạn.</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Thời gian nghiên cứu: Từ năm 2017</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đến nay.</a:t>
            </a:r>
          </a:p>
        </p:txBody>
      </p:sp>
      <p:sp>
        <p:nvSpPr>
          <p:cNvPr id="48" name="TextBox 47"/>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49" name="Right Triangle 48"/>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8181712" y="3673642"/>
            <a:ext cx="2573140" cy="1569660"/>
          </a:xfrm>
          <a:prstGeom prst="rect">
            <a:avLst/>
          </a:prstGeom>
          <a:noFill/>
          <a:ln>
            <a:noFill/>
          </a:ln>
        </p:spPr>
        <p:txBody>
          <a:bodyPr wrap="none" rtlCol="0">
            <a:spAutoFit/>
          </a:bodyPr>
          <a:lstStyle/>
          <a:p>
            <a:pPr lvl="0"/>
            <a:r>
              <a:rPr lang="en-US" sz="1200">
                <a:noFill/>
                <a:latin typeface="#9Slide02 Noi dung rat dai" panose="02000000000000000000" pitchFamily="2" charset="0"/>
                <a:ea typeface="#9Slide02 Noi dung rat dai" panose="02000000000000000000" pitchFamily="2" charset="0"/>
              </a:rPr>
              <a:t>- Phương pháp thu thập dữ liệu:</a:t>
            </a:r>
          </a:p>
          <a:p>
            <a:pPr lvl="0"/>
            <a:r>
              <a:rPr lang="en-US" sz="1200">
                <a:noFill/>
                <a:latin typeface="#9Slide02 Noi dung rat dai" panose="02000000000000000000" pitchFamily="2" charset="0"/>
                <a:ea typeface="#9Slide02 Noi dung rat dai" panose="02000000000000000000" pitchFamily="2" charset="0"/>
              </a:rPr>
              <a:t>+ Phương pháp thu thập dữ liệu sơ cấp</a:t>
            </a:r>
          </a:p>
          <a:p>
            <a:pPr lvl="0"/>
            <a:r>
              <a:rPr lang="en-US" sz="1200">
                <a:noFill/>
                <a:latin typeface="#9Slide02 Noi dung rat dai" panose="02000000000000000000" pitchFamily="2" charset="0"/>
                <a:ea typeface="#9Slide02 Noi dung rat dai" panose="02000000000000000000" pitchFamily="2" charset="0"/>
              </a:rPr>
              <a:t>+ Phương pháp thu thập dữ liệu thứ cấp</a:t>
            </a:r>
          </a:p>
          <a:p>
            <a:pPr lvl="0"/>
            <a:r>
              <a:rPr lang="en-US" sz="1200">
                <a:noFill/>
                <a:latin typeface="#9Slide02 Noi dung rat dai" panose="02000000000000000000" pitchFamily="2" charset="0"/>
                <a:ea typeface="#9Slide02 Noi dung rat dai" panose="02000000000000000000" pitchFamily="2" charset="0"/>
              </a:rPr>
              <a:t>- Phương pháp phân tích dữ liệu:</a:t>
            </a:r>
          </a:p>
          <a:p>
            <a:pPr lvl="0"/>
            <a:r>
              <a:rPr lang="en-US" sz="1200">
                <a:noFill/>
                <a:latin typeface="#9Slide02 Noi dung rat dai" panose="02000000000000000000" pitchFamily="2" charset="0"/>
                <a:ea typeface="#9Slide02 Noi dung rat dai" panose="02000000000000000000" pitchFamily="2" charset="0"/>
              </a:rPr>
              <a:t>+ Phương pháp thống kê</a:t>
            </a:r>
          </a:p>
          <a:p>
            <a:pPr lvl="0"/>
            <a:r>
              <a:rPr lang="en-US" sz="1200">
                <a:noFill/>
                <a:latin typeface="#9Slide02 Noi dung rat dai" panose="02000000000000000000" pitchFamily="2" charset="0"/>
                <a:ea typeface="#9Slide02 Noi dung rat dai" panose="02000000000000000000" pitchFamily="2" charset="0"/>
              </a:rPr>
              <a:t>+ Phương pháp tổng hợp</a:t>
            </a:r>
          </a:p>
          <a:p>
            <a:pPr lvl="0"/>
            <a:r>
              <a:rPr lang="en-US" sz="1200">
                <a:noFill/>
                <a:latin typeface="#9Slide02 Noi dung rat dai" panose="02000000000000000000" pitchFamily="2" charset="0"/>
                <a:ea typeface="#9Slide02 Noi dung rat dai" panose="02000000000000000000" pitchFamily="2" charset="0"/>
              </a:rPr>
              <a:t>+ Phương pháp so sánh</a:t>
            </a:r>
          </a:p>
          <a:p>
            <a:pPr lvl="0"/>
            <a:r>
              <a:rPr lang="en-US" sz="1200">
                <a:noFill/>
                <a:latin typeface="#9Slide02 Noi dung rat dai" panose="02000000000000000000" pitchFamily="2" charset="0"/>
                <a:ea typeface="#9Slide02 Noi dung rat dai" panose="02000000000000000000" pitchFamily="2" charset="0"/>
              </a:rPr>
              <a:t>+ Phương pháp phân tích, đánh giá</a:t>
            </a:r>
          </a:p>
        </p:txBody>
      </p:sp>
      <p:grpSp>
        <p:nvGrpSpPr>
          <p:cNvPr id="51" name="Group 50"/>
          <p:cNvGrpSpPr/>
          <p:nvPr/>
        </p:nvGrpSpPr>
        <p:grpSpPr>
          <a:xfrm>
            <a:off x="7754649" y="3060750"/>
            <a:ext cx="3373865" cy="894471"/>
            <a:chOff x="7754649" y="3060750"/>
            <a:chExt cx="3373865" cy="894471"/>
          </a:xfrm>
        </p:grpSpPr>
        <p:cxnSp>
          <p:nvCxnSpPr>
            <p:cNvPr id="52" name="Straight Connector 51"/>
            <p:cNvCxnSpPr/>
            <p:nvPr/>
          </p:nvCxnSpPr>
          <p:spPr>
            <a:xfrm flipV="1">
              <a:off x="7754649" y="3544113"/>
              <a:ext cx="454476" cy="411108"/>
            </a:xfrm>
            <a:prstGeom prst="line">
              <a:avLst/>
            </a:prstGeom>
            <a:ln>
              <a:no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209125" y="3544113"/>
              <a:ext cx="2919389" cy="0"/>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19187" y="3060750"/>
              <a:ext cx="2678938" cy="307777"/>
            </a:xfrm>
            <a:prstGeom prst="rect">
              <a:avLst/>
            </a:prstGeom>
            <a:noFill/>
            <a:ln>
              <a:noFill/>
            </a:ln>
          </p:spPr>
          <p:txBody>
            <a:bodyPr wrap="none" rtlCol="0">
              <a:spAutoFit/>
            </a:bodyPr>
            <a:lstStyle/>
            <a:p>
              <a:r>
                <a:rPr lang="en-US" sz="1400">
                  <a:noFill/>
                  <a:latin typeface="#9Slide02 Noi dung dai" panose="02000000000000000000" pitchFamily="2" charset="0"/>
                  <a:ea typeface="#9Slide02 Noi dung dai" panose="02000000000000000000" pitchFamily="2" charset="0"/>
                </a:rPr>
                <a:t>Phương pháp nghiên cứu đề tài</a:t>
              </a:r>
            </a:p>
          </p:txBody>
        </p:sp>
      </p:grpSp>
    </p:spTree>
    <p:extLst>
      <p:ext uri="{BB962C8B-B14F-4D97-AF65-F5344CB8AC3E}">
        <p14:creationId xmlns:p14="http://schemas.microsoft.com/office/powerpoint/2010/main" val="2552968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GVHD: Th.S Trần Quốc Hưng</a:t>
            </a:r>
          </a:p>
        </p:txBody>
      </p:sp>
      <p:sp>
        <p:nvSpPr>
          <p:cNvPr id="5" name="Footer Placeholder 4"/>
          <p:cNvSpPr>
            <a:spLocks noGrp="1"/>
          </p:cNvSpPr>
          <p:nvPr>
            <p:ph type="ftr" sz="quarter" idx="11"/>
          </p:nvPr>
        </p:nvSpPr>
        <p:spPr/>
        <p:txBody>
          <a:bodyPr/>
          <a:lstStyle/>
          <a:p>
            <a:r>
              <a:rPr lang="en-US"/>
              <a:t>Khóa luận tốt nghiệp</a:t>
            </a:r>
          </a:p>
        </p:txBody>
      </p:sp>
      <p:grpSp>
        <p:nvGrpSpPr>
          <p:cNvPr id="46" name="Group 45"/>
          <p:cNvGrpSpPr/>
          <p:nvPr/>
        </p:nvGrpSpPr>
        <p:grpSpPr>
          <a:xfrm>
            <a:off x="3662447" y="2103533"/>
            <a:ext cx="813547" cy="813548"/>
            <a:chOff x="4540025" y="1647825"/>
            <a:chExt cx="1219200" cy="1219200"/>
          </a:xfrm>
        </p:grpSpPr>
        <p:sp>
          <p:nvSpPr>
            <p:cNvPr id="11" name="Oval 10"/>
            <p:cNvSpPr/>
            <p:nvPr/>
          </p:nvSpPr>
          <p:spPr>
            <a:xfrm>
              <a:off x="4540025"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28" name="Picture 27"/>
            <p:cNvPicPr>
              <a:picLocks noChangeAspect="1"/>
            </p:cNvPicPr>
            <p:nvPr/>
          </p:nvPicPr>
          <p:blipFill>
            <a:blip r:embed="rId2"/>
            <a:stretch>
              <a:fillRect/>
            </a:stretch>
          </p:blipFill>
          <p:spPr>
            <a:xfrm>
              <a:off x="4692425" y="1802140"/>
              <a:ext cx="914400" cy="910570"/>
            </a:xfrm>
            <a:prstGeom prst="rect">
              <a:avLst/>
            </a:prstGeom>
          </p:spPr>
        </p:pic>
      </p:grpSp>
      <p:sp>
        <p:nvSpPr>
          <p:cNvPr id="30" name="TextBox 29"/>
          <p:cNvSpPr txBox="1"/>
          <p:nvPr/>
        </p:nvSpPr>
        <p:spPr>
          <a:xfrm>
            <a:off x="4472541" y="2254291"/>
            <a:ext cx="1587539"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Mục tiêu nghiên cứu</a:t>
            </a:r>
          </a:p>
        </p:txBody>
      </p:sp>
      <p:sp>
        <p:nvSpPr>
          <p:cNvPr id="31" name="TextBox 30"/>
          <p:cNvSpPr txBox="1"/>
          <p:nvPr/>
        </p:nvSpPr>
        <p:spPr>
          <a:xfrm>
            <a:off x="7480652" y="2254291"/>
            <a:ext cx="1579278" cy="461665"/>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Đối tượng và khách </a:t>
            </a:r>
          </a:p>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thể nghiên cứu</a:t>
            </a:r>
          </a:p>
        </p:txBody>
      </p:sp>
      <p:grpSp>
        <p:nvGrpSpPr>
          <p:cNvPr id="20" name="Group 19"/>
          <p:cNvGrpSpPr/>
          <p:nvPr/>
        </p:nvGrpSpPr>
        <p:grpSpPr>
          <a:xfrm>
            <a:off x="6631404" y="2101167"/>
            <a:ext cx="818282" cy="818280"/>
            <a:chOff x="9689670" y="2057238"/>
            <a:chExt cx="813547" cy="813546"/>
          </a:xfrm>
        </p:grpSpPr>
        <p:sp>
          <p:nvSpPr>
            <p:cNvPr id="12" name="Oval 11"/>
            <p:cNvSpPr/>
            <p:nvPr/>
          </p:nvSpPr>
          <p:spPr>
            <a:xfrm>
              <a:off x="9689670" y="2057238"/>
              <a:ext cx="813547" cy="813546"/>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37" name="Picture 36"/>
            <p:cNvPicPr>
              <a:picLocks noChangeAspect="1"/>
            </p:cNvPicPr>
            <p:nvPr/>
          </p:nvPicPr>
          <p:blipFill>
            <a:blip r:embed="rId3"/>
            <a:stretch>
              <a:fillRect/>
            </a:stretch>
          </p:blipFill>
          <p:spPr>
            <a:xfrm>
              <a:off x="9818654" y="2210438"/>
              <a:ext cx="555578" cy="507145"/>
            </a:xfrm>
            <a:prstGeom prst="rect">
              <a:avLst/>
            </a:prstGeom>
          </p:spPr>
        </p:pic>
      </p:grpSp>
      <p:sp>
        <p:nvSpPr>
          <p:cNvPr id="18" name="TextBox 17"/>
          <p:cNvSpPr txBox="1"/>
          <p:nvPr/>
        </p:nvSpPr>
        <p:spPr>
          <a:xfrm>
            <a:off x="8181712" y="3673642"/>
            <a:ext cx="3786614" cy="2308324"/>
          </a:xfrm>
          <a:prstGeom prst="rect">
            <a:avLst/>
          </a:prstGeom>
          <a:noFill/>
        </p:spPr>
        <p:txBody>
          <a:bodyPr wrap="none" rtlCol="0">
            <a:spAutoFit/>
          </a:bodyPr>
          <a:lstStyle/>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thu thập dữ liệu:</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thu thập dữ liệu sơ cấp</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thu thập dữ liệu thứ cấp</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phân tích dữ liệu:</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thống kê</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tổng hợp</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so sánh</a:t>
            </a:r>
          </a:p>
          <a:p>
            <a:pPr lvl="0"/>
            <a:r>
              <a:rPr lang="en-US">
                <a:solidFill>
                  <a:schemeClr val="tx1">
                    <a:lumMod val="65000"/>
                    <a:lumOff val="35000"/>
                  </a:schemeClr>
                </a:solidFill>
                <a:latin typeface="#9Slide02 Noi dung rat dai" panose="02000000000000000000" pitchFamily="2" charset="0"/>
                <a:ea typeface="#9Slide02 Noi dung rat dai" panose="02000000000000000000" pitchFamily="2" charset="0"/>
              </a:rPr>
              <a:t>+ Phương pháp phân tích, đánh giá</a:t>
            </a:r>
          </a:p>
        </p:txBody>
      </p:sp>
      <p:grpSp>
        <p:nvGrpSpPr>
          <p:cNvPr id="41" name="Group 40"/>
          <p:cNvGrpSpPr/>
          <p:nvPr/>
        </p:nvGrpSpPr>
        <p:grpSpPr>
          <a:xfrm>
            <a:off x="653336" y="2065747"/>
            <a:ext cx="889121" cy="889121"/>
            <a:chOff x="533400" y="1647825"/>
            <a:chExt cx="1219200" cy="1219200"/>
          </a:xfrm>
        </p:grpSpPr>
        <p:sp>
          <p:nvSpPr>
            <p:cNvPr id="42" name="Oval 41"/>
            <p:cNvSpPr/>
            <p:nvPr/>
          </p:nvSpPr>
          <p:spPr>
            <a:xfrm>
              <a:off x="533400" y="1647825"/>
              <a:ext cx="1219200" cy="1219200"/>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pic>
          <p:nvPicPr>
            <p:cNvPr id="43" name="Picture 42"/>
            <p:cNvPicPr>
              <a:picLocks noChangeAspect="1"/>
            </p:cNvPicPr>
            <p:nvPr/>
          </p:nvPicPr>
          <p:blipFill>
            <a:blip r:embed="rId4"/>
            <a:stretch>
              <a:fillRect/>
            </a:stretch>
          </p:blipFill>
          <p:spPr>
            <a:xfrm>
              <a:off x="763796" y="1825504"/>
              <a:ext cx="758408" cy="863842"/>
            </a:xfrm>
            <a:prstGeom prst="rect">
              <a:avLst/>
            </a:prstGeom>
          </p:spPr>
        </p:pic>
      </p:grpSp>
      <p:sp>
        <p:nvSpPr>
          <p:cNvPr id="44" name="TextBox 43"/>
          <p:cNvSpPr txBox="1"/>
          <p:nvPr/>
        </p:nvSpPr>
        <p:spPr>
          <a:xfrm>
            <a:off x="1504670" y="2254291"/>
            <a:ext cx="1821332" cy="276999"/>
          </a:xfrm>
          <a:prstGeom prst="rect">
            <a:avLst/>
          </a:prstGeom>
          <a:noFill/>
        </p:spPr>
        <p:txBody>
          <a:bodyPr wrap="none" rtlCol="0">
            <a:spAutoFit/>
          </a:bodyPr>
          <a:lstStyle/>
          <a:p>
            <a:r>
              <a:rPr lang="en-US" sz="1200">
                <a:solidFill>
                  <a:schemeClr val="tx1">
                    <a:lumMod val="65000"/>
                    <a:lumOff val="35000"/>
                  </a:schemeClr>
                </a:solidFill>
                <a:latin typeface="#9Slide02 Noi dung dai" panose="02000000000000000000" pitchFamily="2" charset="0"/>
                <a:ea typeface="#9Slide02 Noi dung dai" panose="02000000000000000000" pitchFamily="2" charset="0"/>
              </a:rPr>
              <a:t>Tính cấp thiết của đề tài</a:t>
            </a:r>
          </a:p>
        </p:txBody>
      </p:sp>
      <p:sp>
        <p:nvSpPr>
          <p:cNvPr id="45" name="TextBox 44"/>
          <p:cNvSpPr txBox="1"/>
          <p:nvPr/>
        </p:nvSpPr>
        <p:spPr>
          <a:xfrm>
            <a:off x="1504670" y="4587415"/>
            <a:ext cx="1642550"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Nhiệm vụ nghiên cứu</a:t>
            </a:r>
          </a:p>
        </p:txBody>
      </p:sp>
      <p:grpSp>
        <p:nvGrpSpPr>
          <p:cNvPr id="47" name="Group 46"/>
          <p:cNvGrpSpPr/>
          <p:nvPr/>
        </p:nvGrpSpPr>
        <p:grpSpPr>
          <a:xfrm>
            <a:off x="691123" y="4434966"/>
            <a:ext cx="813547" cy="813548"/>
            <a:chOff x="1005919" y="4524212"/>
            <a:chExt cx="813547" cy="813548"/>
          </a:xfrm>
        </p:grpSpPr>
        <p:sp>
          <p:nvSpPr>
            <p:cNvPr id="48" name="Oval 47"/>
            <p:cNvSpPr/>
            <p:nvPr/>
          </p:nvSpPr>
          <p:spPr>
            <a:xfrm>
              <a:off x="1005919"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49" name="Picture 48"/>
            <p:cNvPicPr>
              <a:picLocks noChangeAspect="1"/>
            </p:cNvPicPr>
            <p:nvPr/>
          </p:nvPicPr>
          <p:blipFill>
            <a:blip r:embed="rId5"/>
            <a:stretch>
              <a:fillRect/>
            </a:stretch>
          </p:blipFill>
          <p:spPr>
            <a:xfrm>
              <a:off x="1139518" y="4702703"/>
              <a:ext cx="546349" cy="456565"/>
            </a:xfrm>
            <a:prstGeom prst="rect">
              <a:avLst/>
            </a:prstGeom>
          </p:spPr>
        </p:pic>
      </p:grpSp>
      <p:sp>
        <p:nvSpPr>
          <p:cNvPr id="50" name="TextBox 49"/>
          <p:cNvSpPr txBox="1"/>
          <p:nvPr/>
        </p:nvSpPr>
        <p:spPr>
          <a:xfrm>
            <a:off x="4472541" y="4587415"/>
            <a:ext cx="1547091" cy="279583"/>
          </a:xfrm>
          <a:prstGeom prst="rect">
            <a:avLst/>
          </a:prstGeom>
          <a:noFill/>
        </p:spPr>
        <p:txBody>
          <a:bodyPr wrap="none" rtlCol="0">
            <a:spAutoFit/>
          </a:bodyPr>
          <a:lstStyle/>
          <a:p>
            <a:r>
              <a:rPr lang="en-US" sz="1200">
                <a:solidFill>
                  <a:schemeClr val="tx1">
                    <a:lumMod val="50000"/>
                    <a:lumOff val="50000"/>
                  </a:schemeClr>
                </a:solidFill>
                <a:latin typeface="#9Slide02 Noi dung dai" panose="02000000000000000000" pitchFamily="2" charset="0"/>
                <a:ea typeface="#9Slide02 Noi dung dai" panose="02000000000000000000" pitchFamily="2" charset="0"/>
              </a:rPr>
              <a:t>Phạm vi nghiên cứu</a:t>
            </a:r>
          </a:p>
        </p:txBody>
      </p:sp>
      <p:grpSp>
        <p:nvGrpSpPr>
          <p:cNvPr id="51" name="Group 50"/>
          <p:cNvGrpSpPr/>
          <p:nvPr/>
        </p:nvGrpSpPr>
        <p:grpSpPr>
          <a:xfrm>
            <a:off x="3662447" y="4434966"/>
            <a:ext cx="813547" cy="813548"/>
            <a:chOff x="6882053" y="4524212"/>
            <a:chExt cx="813547" cy="813548"/>
          </a:xfrm>
        </p:grpSpPr>
        <p:sp>
          <p:nvSpPr>
            <p:cNvPr id="52" name="Oval 51"/>
            <p:cNvSpPr/>
            <p:nvPr/>
          </p:nvSpPr>
          <p:spPr>
            <a:xfrm>
              <a:off x="6882053"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53" name="Picture 52"/>
            <p:cNvPicPr>
              <a:picLocks noChangeAspect="1"/>
            </p:cNvPicPr>
            <p:nvPr/>
          </p:nvPicPr>
          <p:blipFill>
            <a:blip r:embed="rId6"/>
            <a:stretch>
              <a:fillRect/>
            </a:stretch>
          </p:blipFill>
          <p:spPr>
            <a:xfrm>
              <a:off x="7040545" y="4681923"/>
              <a:ext cx="496564" cy="498126"/>
            </a:xfrm>
            <a:prstGeom prst="rect">
              <a:avLst/>
            </a:prstGeom>
          </p:spPr>
        </p:pic>
      </p:grpSp>
      <p:grpSp>
        <p:nvGrpSpPr>
          <p:cNvPr id="2" name="Group 1"/>
          <p:cNvGrpSpPr/>
          <p:nvPr/>
        </p:nvGrpSpPr>
        <p:grpSpPr>
          <a:xfrm>
            <a:off x="7754649" y="3060750"/>
            <a:ext cx="4207870" cy="894471"/>
            <a:chOff x="7754649" y="3060750"/>
            <a:chExt cx="4207870" cy="894471"/>
          </a:xfrm>
        </p:grpSpPr>
        <p:cxnSp>
          <p:nvCxnSpPr>
            <p:cNvPr id="35" name="Straight Connector 34"/>
            <p:cNvCxnSpPr/>
            <p:nvPr/>
          </p:nvCxnSpPr>
          <p:spPr>
            <a:xfrm flipV="1">
              <a:off x="7754649" y="3544113"/>
              <a:ext cx="454476" cy="411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209125" y="3544113"/>
              <a:ext cx="291938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19187" y="3060750"/>
              <a:ext cx="3743332" cy="400110"/>
            </a:xfrm>
            <a:prstGeom prst="rect">
              <a:avLst/>
            </a:prstGeom>
            <a:noFill/>
          </p:spPr>
          <p:txBody>
            <a:bodyPr wrap="none" rtlCol="0">
              <a:spAutoFit/>
            </a:bodyPr>
            <a:lstStyle/>
            <a:p>
              <a:r>
                <a:rPr lang="en-US" sz="2000" b="1">
                  <a:solidFill>
                    <a:schemeClr val="tx1">
                      <a:lumMod val="50000"/>
                      <a:lumOff val="50000"/>
                    </a:schemeClr>
                  </a:solidFill>
                  <a:latin typeface="#9Slide02 Noi dung dai" panose="02000000000000000000" pitchFamily="2" charset="0"/>
                  <a:ea typeface="#9Slide02 Noi dung dai" panose="02000000000000000000" pitchFamily="2" charset="0"/>
                </a:rPr>
                <a:t>Phương pháp nghiên cứu đề tài</a:t>
              </a:r>
            </a:p>
          </p:txBody>
        </p:sp>
      </p:grpSp>
      <p:grpSp>
        <p:nvGrpSpPr>
          <p:cNvPr id="55" name="Group 54"/>
          <p:cNvGrpSpPr/>
          <p:nvPr/>
        </p:nvGrpSpPr>
        <p:grpSpPr>
          <a:xfrm>
            <a:off x="6021400" y="3656527"/>
            <a:ext cx="2038290" cy="2038290"/>
            <a:chOff x="9689392" y="4524212"/>
            <a:chExt cx="813547" cy="813548"/>
          </a:xfrm>
        </p:grpSpPr>
        <p:sp>
          <p:nvSpPr>
            <p:cNvPr id="56" name="Oval 55"/>
            <p:cNvSpPr/>
            <p:nvPr/>
          </p:nvSpPr>
          <p:spPr>
            <a:xfrm>
              <a:off x="9689392" y="4524212"/>
              <a:ext cx="813547" cy="813548"/>
            </a:xfrm>
            <a:prstGeom prst="ellipse">
              <a:avLst/>
            </a:prstGeom>
            <a:noFill/>
            <a:ln w="285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pic>
          <p:nvPicPr>
            <p:cNvPr id="57" name="Picture 56"/>
            <p:cNvPicPr>
              <a:picLocks noChangeAspect="1"/>
            </p:cNvPicPr>
            <p:nvPr/>
          </p:nvPicPr>
          <p:blipFill>
            <a:blip r:embed="rId7"/>
            <a:stretch>
              <a:fillRect/>
            </a:stretch>
          </p:blipFill>
          <p:spPr>
            <a:xfrm>
              <a:off x="9892778" y="4676796"/>
              <a:ext cx="406775" cy="508381"/>
            </a:xfrm>
            <a:prstGeom prst="rect">
              <a:avLst/>
            </a:prstGeom>
          </p:spPr>
        </p:pic>
      </p:grpSp>
      <p:sp>
        <p:nvSpPr>
          <p:cNvPr id="59" name="TextBox 58"/>
          <p:cNvSpPr txBox="1"/>
          <p:nvPr/>
        </p:nvSpPr>
        <p:spPr>
          <a:xfrm>
            <a:off x="347407" y="220017"/>
            <a:ext cx="2810385" cy="492443"/>
          </a:xfrm>
          <a:prstGeom prst="rect">
            <a:avLst/>
          </a:prstGeom>
          <a:noFill/>
        </p:spPr>
        <p:txBody>
          <a:bodyPr wrap="none" rtlCol="0">
            <a:spAutoFit/>
          </a:bodyPr>
          <a:lstStyle/>
          <a:p>
            <a:r>
              <a:rPr lang="en-US" sz="2600">
                <a:solidFill>
                  <a:schemeClr val="tx1">
                    <a:lumMod val="65000"/>
                    <a:lumOff val="35000"/>
                  </a:schemeClr>
                </a:solidFill>
                <a:latin typeface="#9Slide01 Tieu de ngan" panose="00000800000000000000" pitchFamily="2" charset="0"/>
              </a:rPr>
              <a:t>PHẦN MỞ ĐẦU</a:t>
            </a:r>
          </a:p>
        </p:txBody>
      </p:sp>
      <p:sp>
        <p:nvSpPr>
          <p:cNvPr id="60" name="Right Triangle 59"/>
          <p:cNvSpPr/>
          <p:nvPr/>
        </p:nvSpPr>
        <p:spPr>
          <a:xfrm rot="13513609">
            <a:off x="-201752" y="264487"/>
            <a:ext cx="403504" cy="403504"/>
          </a:xfrm>
          <a:prstGeom prst="r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441272" y="-745254"/>
            <a:ext cx="4238661" cy="523220"/>
          </a:xfrm>
          <a:prstGeom prst="rect">
            <a:avLst/>
          </a:prstGeom>
          <a:noFill/>
        </p:spPr>
        <p:txBody>
          <a:bodyPr wrap="none" rtlCol="0">
            <a:spAutoFit/>
          </a:bodyPr>
          <a:lstStyle/>
          <a:p>
            <a:pPr algn="just"/>
            <a:r>
              <a:rPr lang="en-US" sz="2800">
                <a:solidFill>
                  <a:schemeClr val="tx1">
                    <a:lumMod val="65000"/>
                    <a:lumOff val="35000"/>
                  </a:schemeClr>
                </a:solidFill>
                <a:latin typeface="#9Slide01 Tieu de ngan" panose="00000800000000000000" pitchFamily="2" charset="0"/>
              </a:rPr>
              <a:t>KẾT CẤU KHÓA LUẬN</a:t>
            </a:r>
          </a:p>
        </p:txBody>
      </p:sp>
    </p:spTree>
    <p:extLst>
      <p:ext uri="{BB962C8B-B14F-4D97-AF65-F5344CB8AC3E}">
        <p14:creationId xmlns:p14="http://schemas.microsoft.com/office/powerpoint/2010/main" val="2300699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HIDEME" val="No"/>
</p:tagLst>
</file>

<file path=ppt/tags/tag10.xml><?xml version="1.0" encoding="utf-8"?>
<p:tagLst xmlns:a="http://schemas.openxmlformats.org/drawingml/2006/main" xmlns:r="http://schemas.openxmlformats.org/officeDocument/2006/relationships" xmlns:p="http://schemas.openxmlformats.org/presentationml/2006/main">
  <p:tag name="HIDEME" val="No"/>
</p:tagLst>
</file>

<file path=ppt/tags/tag11.xml><?xml version="1.0" encoding="utf-8"?>
<p:tagLst xmlns:a="http://schemas.openxmlformats.org/drawingml/2006/main" xmlns:r="http://schemas.openxmlformats.org/officeDocument/2006/relationships" xmlns:p="http://schemas.openxmlformats.org/presentationml/2006/main">
  <p:tag name="HIDEME" val="No"/>
</p:tagLst>
</file>

<file path=ppt/tags/tag12.xml><?xml version="1.0" encoding="utf-8"?>
<p:tagLst xmlns:a="http://schemas.openxmlformats.org/drawingml/2006/main" xmlns:r="http://schemas.openxmlformats.org/officeDocument/2006/relationships" xmlns:p="http://schemas.openxmlformats.org/presentationml/2006/main">
  <p:tag name="HIDEME" val="No"/>
</p:tagLst>
</file>

<file path=ppt/tags/tag13.xml><?xml version="1.0" encoding="utf-8"?>
<p:tagLst xmlns:a="http://schemas.openxmlformats.org/drawingml/2006/main" xmlns:r="http://schemas.openxmlformats.org/officeDocument/2006/relationships" xmlns:p="http://schemas.openxmlformats.org/presentationml/2006/main">
  <p:tag name="HIDEME" val="No"/>
</p:tagLst>
</file>

<file path=ppt/tags/tag14.xml><?xml version="1.0" encoding="utf-8"?>
<p:tagLst xmlns:a="http://schemas.openxmlformats.org/drawingml/2006/main" xmlns:r="http://schemas.openxmlformats.org/officeDocument/2006/relationships" xmlns:p="http://schemas.openxmlformats.org/presentationml/2006/main">
  <p:tag name="HIDEME" val="No"/>
</p:tagLst>
</file>

<file path=ppt/tags/tag2.xml><?xml version="1.0" encoding="utf-8"?>
<p:tagLst xmlns:a="http://schemas.openxmlformats.org/drawingml/2006/main" xmlns:r="http://schemas.openxmlformats.org/officeDocument/2006/relationships" xmlns:p="http://schemas.openxmlformats.org/presentationml/2006/main">
  <p:tag name="HIDEME" val="No"/>
</p:tagLst>
</file>

<file path=ppt/tags/tag3.xml><?xml version="1.0" encoding="utf-8"?>
<p:tagLst xmlns:a="http://schemas.openxmlformats.org/drawingml/2006/main" xmlns:r="http://schemas.openxmlformats.org/officeDocument/2006/relationships" xmlns:p="http://schemas.openxmlformats.org/presentationml/2006/main">
  <p:tag name="HIDEME" val="No"/>
</p:tagLst>
</file>

<file path=ppt/tags/tag4.xml><?xml version="1.0" encoding="utf-8"?>
<p:tagLst xmlns:a="http://schemas.openxmlformats.org/drawingml/2006/main" xmlns:r="http://schemas.openxmlformats.org/officeDocument/2006/relationships" xmlns:p="http://schemas.openxmlformats.org/presentationml/2006/main">
  <p:tag name="HIDEME" val="No"/>
</p:tagLst>
</file>

<file path=ppt/tags/tag5.xml><?xml version="1.0" encoding="utf-8"?>
<p:tagLst xmlns:a="http://schemas.openxmlformats.org/drawingml/2006/main" xmlns:r="http://schemas.openxmlformats.org/officeDocument/2006/relationships" xmlns:p="http://schemas.openxmlformats.org/presentationml/2006/main">
  <p:tag name="HIDEME" val="No"/>
</p:tagLst>
</file>

<file path=ppt/tags/tag6.xml><?xml version="1.0" encoding="utf-8"?>
<p:tagLst xmlns:a="http://schemas.openxmlformats.org/drawingml/2006/main" xmlns:r="http://schemas.openxmlformats.org/officeDocument/2006/relationships" xmlns:p="http://schemas.openxmlformats.org/presentationml/2006/main">
  <p:tag name="HIDEME" val="No"/>
</p:tagLst>
</file>

<file path=ppt/tags/tag7.xml><?xml version="1.0" encoding="utf-8"?>
<p:tagLst xmlns:a="http://schemas.openxmlformats.org/drawingml/2006/main" xmlns:r="http://schemas.openxmlformats.org/officeDocument/2006/relationships" xmlns:p="http://schemas.openxmlformats.org/presentationml/2006/main">
  <p:tag name="HIDEME" val="No"/>
</p:tagLst>
</file>

<file path=ppt/tags/tag8.xml><?xml version="1.0" encoding="utf-8"?>
<p:tagLst xmlns:a="http://schemas.openxmlformats.org/drawingml/2006/main" xmlns:r="http://schemas.openxmlformats.org/officeDocument/2006/relationships" xmlns:p="http://schemas.openxmlformats.org/presentationml/2006/main">
  <p:tag name="HIDEME" val="No"/>
</p:tagLst>
</file>

<file path=ppt/tags/tag9.xml><?xml version="1.0" encoding="utf-8"?>
<p:tagLst xmlns:a="http://schemas.openxmlformats.org/drawingml/2006/main" xmlns:r="http://schemas.openxmlformats.org/officeDocument/2006/relationships" xmlns:p="http://schemas.openxmlformats.org/presentationml/2006/main">
  <p:tag name="HIDEME" val="No"/>
</p:tagLst>
</file>

<file path=ppt/theme/theme1.xml><?xml version="1.0" encoding="utf-8"?>
<a:theme xmlns:a="http://schemas.openxmlformats.org/drawingml/2006/main" name="Office Theme">
  <a:themeElements>
    <a:clrScheme name="Flat Final">
      <a:dk1>
        <a:sysClr val="windowText" lastClr="000000"/>
      </a:dk1>
      <a:lt1>
        <a:sysClr val="window" lastClr="FFFFFF"/>
      </a:lt1>
      <a:dk2>
        <a:srgbClr val="44546A"/>
      </a:dk2>
      <a:lt2>
        <a:srgbClr val="E7E6E6"/>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Custom 2">
      <a:majorFont>
        <a:latin typeface="Montserrat Semi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608A7625-F688-4F83-B704-883C4A1D2965}" vid="{FBA7471C-26D5-4B2E-8DC3-0C456B19A8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1642</TotalTime>
  <Words>3945</Words>
  <Application>Microsoft Office PowerPoint</Application>
  <PresentationFormat>Widescreen</PresentationFormat>
  <Paragraphs>650</Paragraphs>
  <Slides>26</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#9Slide01 Noi dung ngan</vt:lpstr>
      <vt:lpstr>#9Slide01 Tieu de ngan</vt:lpstr>
      <vt:lpstr>#9Slide02 Noi dung dai</vt:lpstr>
      <vt:lpstr>#9Slide02 Noi dung rat dai</vt:lpstr>
      <vt:lpstr>Arial</vt:lpstr>
      <vt:lpstr>Calibri</vt:lpstr>
      <vt:lpstr>Montserrat</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9Slide</dc:creator>
  <cp:lastModifiedBy>9Slide</cp:lastModifiedBy>
  <cp:revision>127</cp:revision>
  <dcterms:created xsi:type="dcterms:W3CDTF">2018-05-03T13:26:34Z</dcterms:created>
  <dcterms:modified xsi:type="dcterms:W3CDTF">2018-05-06T17:49:41Z</dcterms:modified>
</cp:coreProperties>
</file>