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80"/>
    <p:restoredTop sz="94699"/>
  </p:normalViewPr>
  <p:slideViewPr>
    <p:cSldViewPr snapToGrid="0">
      <p:cViewPr varScale="1">
        <p:scale>
          <a:sx n="125" d="100"/>
          <a:sy n="125" d="100"/>
        </p:scale>
        <p:origin x="17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614ADB-23A0-A146-AB26-0437F0119BC9}" type="datetimeFigureOut">
              <a:rPr lang="en-VN" smtClean="0"/>
              <a:t>22/04/2023</a:t>
            </a:fld>
            <a:endParaRPr lang="en-VN"/>
          </a:p>
        </p:txBody>
      </p:sp>
      <p:sp>
        <p:nvSpPr>
          <p:cNvPr id="5" name="Footer Placeholder 4"/>
          <p:cNvSpPr>
            <a:spLocks noGrp="1"/>
          </p:cNvSpPr>
          <p:nvPr>
            <p:ph type="ftr" sz="quarter" idx="11"/>
          </p:nvPr>
        </p:nvSpPr>
        <p:spPr/>
        <p:txBody>
          <a:bodyPr/>
          <a:lstStyle/>
          <a:p>
            <a:endParaRPr lang="en-V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73D05E-8A7B-C34B-8249-39FF6263154E}" type="slidenum">
              <a:rPr lang="en-VN" smtClean="0"/>
              <a:t>‹#›</a:t>
            </a:fld>
            <a:endParaRPr lang="en-VN"/>
          </a:p>
        </p:txBody>
      </p:sp>
    </p:spTree>
    <p:extLst>
      <p:ext uri="{BB962C8B-B14F-4D97-AF65-F5344CB8AC3E}">
        <p14:creationId xmlns:p14="http://schemas.microsoft.com/office/powerpoint/2010/main" val="3887671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614ADB-23A0-A146-AB26-0437F0119BC9}" type="datetimeFigureOut">
              <a:rPr lang="en-VN" smtClean="0"/>
              <a:t>22/04/2023</a:t>
            </a:fld>
            <a:endParaRPr lang="en-VN"/>
          </a:p>
        </p:txBody>
      </p:sp>
      <p:sp>
        <p:nvSpPr>
          <p:cNvPr id="5" name="Footer Placeholder 4"/>
          <p:cNvSpPr>
            <a:spLocks noGrp="1"/>
          </p:cNvSpPr>
          <p:nvPr>
            <p:ph type="ftr" sz="quarter" idx="11"/>
          </p:nvPr>
        </p:nvSpPr>
        <p:spPr/>
        <p:txBody>
          <a:bodyPr/>
          <a:lstStyle/>
          <a:p>
            <a:endParaRPr lang="en-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73D05E-8A7B-C34B-8249-39FF6263154E}" type="slidenum">
              <a:rPr lang="en-VN" smtClean="0"/>
              <a:t>‹#›</a:t>
            </a:fld>
            <a:endParaRPr lang="en-VN"/>
          </a:p>
        </p:txBody>
      </p:sp>
    </p:spTree>
    <p:extLst>
      <p:ext uri="{BB962C8B-B14F-4D97-AF65-F5344CB8AC3E}">
        <p14:creationId xmlns:p14="http://schemas.microsoft.com/office/powerpoint/2010/main" val="3107993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614ADB-23A0-A146-AB26-0437F0119BC9}" type="datetimeFigureOut">
              <a:rPr lang="en-VN" smtClean="0"/>
              <a:t>22/04/2023</a:t>
            </a:fld>
            <a:endParaRPr lang="en-VN"/>
          </a:p>
        </p:txBody>
      </p:sp>
      <p:sp>
        <p:nvSpPr>
          <p:cNvPr id="5" name="Footer Placeholder 4"/>
          <p:cNvSpPr>
            <a:spLocks noGrp="1"/>
          </p:cNvSpPr>
          <p:nvPr>
            <p:ph type="ftr" sz="quarter" idx="11"/>
          </p:nvPr>
        </p:nvSpPr>
        <p:spPr/>
        <p:txBody>
          <a:bodyPr/>
          <a:lstStyle/>
          <a:p>
            <a:endParaRPr lang="en-V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73D05E-8A7B-C34B-8249-39FF6263154E}" type="slidenum">
              <a:rPr lang="en-VN" smtClean="0"/>
              <a:t>‹#›</a:t>
            </a:fld>
            <a:endParaRPr lang="en-V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9950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E614ADB-23A0-A146-AB26-0437F0119BC9}" type="datetimeFigureOut">
              <a:rPr lang="en-VN" smtClean="0"/>
              <a:t>22/04/2023</a:t>
            </a:fld>
            <a:endParaRPr lang="en-VN"/>
          </a:p>
        </p:txBody>
      </p:sp>
      <p:sp>
        <p:nvSpPr>
          <p:cNvPr id="6" name="Footer Placeholder 5"/>
          <p:cNvSpPr>
            <a:spLocks noGrp="1"/>
          </p:cNvSpPr>
          <p:nvPr>
            <p:ph type="ftr" sz="quarter" idx="11"/>
          </p:nvPr>
        </p:nvSpPr>
        <p:spPr/>
        <p:txBody>
          <a:bodyPr/>
          <a:lstStyle/>
          <a:p>
            <a:endParaRPr lang="en-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73D05E-8A7B-C34B-8249-39FF6263154E}" type="slidenum">
              <a:rPr lang="en-VN" smtClean="0"/>
              <a:t>‹#›</a:t>
            </a:fld>
            <a:endParaRPr lang="en-VN"/>
          </a:p>
        </p:txBody>
      </p:sp>
    </p:spTree>
    <p:extLst>
      <p:ext uri="{BB962C8B-B14F-4D97-AF65-F5344CB8AC3E}">
        <p14:creationId xmlns:p14="http://schemas.microsoft.com/office/powerpoint/2010/main" val="2472596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E614ADB-23A0-A146-AB26-0437F0119BC9}" type="datetimeFigureOut">
              <a:rPr lang="en-VN" smtClean="0"/>
              <a:t>22/04/2023</a:t>
            </a:fld>
            <a:endParaRPr lang="en-VN"/>
          </a:p>
        </p:txBody>
      </p:sp>
      <p:sp>
        <p:nvSpPr>
          <p:cNvPr id="6" name="Footer Placeholder 5"/>
          <p:cNvSpPr>
            <a:spLocks noGrp="1"/>
          </p:cNvSpPr>
          <p:nvPr>
            <p:ph type="ftr" sz="quarter" idx="11"/>
          </p:nvPr>
        </p:nvSpPr>
        <p:spPr/>
        <p:txBody>
          <a:bodyPr/>
          <a:lstStyle/>
          <a:p>
            <a:endParaRPr lang="en-V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73D05E-8A7B-C34B-8249-39FF6263154E}" type="slidenum">
              <a:rPr lang="en-VN" smtClean="0"/>
              <a:t>‹#›</a:t>
            </a:fld>
            <a:endParaRPr lang="en-V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43558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E614ADB-23A0-A146-AB26-0437F0119BC9}" type="datetimeFigureOut">
              <a:rPr lang="en-VN" smtClean="0"/>
              <a:t>22/04/2023</a:t>
            </a:fld>
            <a:endParaRPr lang="en-VN"/>
          </a:p>
        </p:txBody>
      </p:sp>
      <p:sp>
        <p:nvSpPr>
          <p:cNvPr id="6" name="Footer Placeholder 5"/>
          <p:cNvSpPr>
            <a:spLocks noGrp="1"/>
          </p:cNvSpPr>
          <p:nvPr>
            <p:ph type="ftr" sz="quarter" idx="11"/>
          </p:nvPr>
        </p:nvSpPr>
        <p:spPr/>
        <p:txBody>
          <a:bodyPr/>
          <a:lstStyle/>
          <a:p>
            <a:endParaRPr lang="en-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73D05E-8A7B-C34B-8249-39FF6263154E}" type="slidenum">
              <a:rPr lang="en-VN" smtClean="0"/>
              <a:t>‹#›</a:t>
            </a:fld>
            <a:endParaRPr lang="en-VN"/>
          </a:p>
        </p:txBody>
      </p:sp>
    </p:spTree>
    <p:extLst>
      <p:ext uri="{BB962C8B-B14F-4D97-AF65-F5344CB8AC3E}">
        <p14:creationId xmlns:p14="http://schemas.microsoft.com/office/powerpoint/2010/main" val="2433202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14ADB-23A0-A146-AB26-0437F0119BC9}" type="datetimeFigureOut">
              <a:rPr lang="en-VN" smtClean="0"/>
              <a:t>22/04/2023</a:t>
            </a:fld>
            <a:endParaRPr lang="en-VN"/>
          </a:p>
        </p:txBody>
      </p:sp>
      <p:sp>
        <p:nvSpPr>
          <p:cNvPr id="5" name="Footer Placeholder 4"/>
          <p:cNvSpPr>
            <a:spLocks noGrp="1"/>
          </p:cNvSpPr>
          <p:nvPr>
            <p:ph type="ftr" sz="quarter" idx="11"/>
          </p:nvPr>
        </p:nvSpPr>
        <p:spPr/>
        <p:txBody>
          <a:bodyPr/>
          <a:lstStyle/>
          <a:p>
            <a:endParaRPr lang="en-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73D05E-8A7B-C34B-8249-39FF6263154E}" type="slidenum">
              <a:rPr lang="en-VN" smtClean="0"/>
              <a:t>‹#›</a:t>
            </a:fld>
            <a:endParaRPr lang="en-VN"/>
          </a:p>
        </p:txBody>
      </p:sp>
    </p:spTree>
    <p:extLst>
      <p:ext uri="{BB962C8B-B14F-4D97-AF65-F5344CB8AC3E}">
        <p14:creationId xmlns:p14="http://schemas.microsoft.com/office/powerpoint/2010/main" val="2851384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14ADB-23A0-A146-AB26-0437F0119BC9}" type="datetimeFigureOut">
              <a:rPr lang="en-VN" smtClean="0"/>
              <a:t>22/04/2023</a:t>
            </a:fld>
            <a:endParaRPr lang="en-VN"/>
          </a:p>
        </p:txBody>
      </p:sp>
      <p:sp>
        <p:nvSpPr>
          <p:cNvPr id="5" name="Footer Placeholder 4"/>
          <p:cNvSpPr>
            <a:spLocks noGrp="1"/>
          </p:cNvSpPr>
          <p:nvPr>
            <p:ph type="ftr" sz="quarter" idx="11"/>
          </p:nvPr>
        </p:nvSpPr>
        <p:spPr/>
        <p:txBody>
          <a:bodyPr/>
          <a:lstStyle/>
          <a:p>
            <a:endParaRPr lang="en-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73D05E-8A7B-C34B-8249-39FF6263154E}" type="slidenum">
              <a:rPr lang="en-VN" smtClean="0"/>
              <a:t>‹#›</a:t>
            </a:fld>
            <a:endParaRPr lang="en-VN"/>
          </a:p>
        </p:txBody>
      </p:sp>
    </p:spTree>
    <p:extLst>
      <p:ext uri="{BB962C8B-B14F-4D97-AF65-F5344CB8AC3E}">
        <p14:creationId xmlns:p14="http://schemas.microsoft.com/office/powerpoint/2010/main" val="2476848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14ADB-23A0-A146-AB26-0437F0119BC9}" type="datetimeFigureOut">
              <a:rPr lang="en-VN" smtClean="0"/>
              <a:t>22/04/2023</a:t>
            </a:fld>
            <a:endParaRPr lang="en-VN"/>
          </a:p>
        </p:txBody>
      </p:sp>
      <p:sp>
        <p:nvSpPr>
          <p:cNvPr id="5" name="Footer Placeholder 4"/>
          <p:cNvSpPr>
            <a:spLocks noGrp="1"/>
          </p:cNvSpPr>
          <p:nvPr>
            <p:ph type="ftr" sz="quarter" idx="11"/>
          </p:nvPr>
        </p:nvSpPr>
        <p:spPr/>
        <p:txBody>
          <a:bodyPr/>
          <a:lstStyle/>
          <a:p>
            <a:endParaRPr lang="en-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73D05E-8A7B-C34B-8249-39FF6263154E}" type="slidenum">
              <a:rPr lang="en-VN" smtClean="0"/>
              <a:t>‹#›</a:t>
            </a:fld>
            <a:endParaRPr lang="en-VN"/>
          </a:p>
        </p:txBody>
      </p:sp>
    </p:spTree>
    <p:extLst>
      <p:ext uri="{BB962C8B-B14F-4D97-AF65-F5344CB8AC3E}">
        <p14:creationId xmlns:p14="http://schemas.microsoft.com/office/powerpoint/2010/main" val="3109940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614ADB-23A0-A146-AB26-0437F0119BC9}" type="datetimeFigureOut">
              <a:rPr lang="en-VN" smtClean="0"/>
              <a:t>22/04/2023</a:t>
            </a:fld>
            <a:endParaRPr lang="en-VN"/>
          </a:p>
        </p:txBody>
      </p:sp>
      <p:sp>
        <p:nvSpPr>
          <p:cNvPr id="5" name="Footer Placeholder 4"/>
          <p:cNvSpPr>
            <a:spLocks noGrp="1"/>
          </p:cNvSpPr>
          <p:nvPr>
            <p:ph type="ftr" sz="quarter" idx="11"/>
          </p:nvPr>
        </p:nvSpPr>
        <p:spPr/>
        <p:txBody>
          <a:bodyPr/>
          <a:lstStyle/>
          <a:p>
            <a:endParaRPr lang="en-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73D05E-8A7B-C34B-8249-39FF6263154E}" type="slidenum">
              <a:rPr lang="en-VN" smtClean="0"/>
              <a:t>‹#›</a:t>
            </a:fld>
            <a:endParaRPr lang="en-VN"/>
          </a:p>
        </p:txBody>
      </p:sp>
    </p:spTree>
    <p:extLst>
      <p:ext uri="{BB962C8B-B14F-4D97-AF65-F5344CB8AC3E}">
        <p14:creationId xmlns:p14="http://schemas.microsoft.com/office/powerpoint/2010/main" val="1973535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614ADB-23A0-A146-AB26-0437F0119BC9}" type="datetimeFigureOut">
              <a:rPr lang="en-VN" smtClean="0"/>
              <a:t>22/04/2023</a:t>
            </a:fld>
            <a:endParaRPr lang="en-VN"/>
          </a:p>
        </p:txBody>
      </p:sp>
      <p:sp>
        <p:nvSpPr>
          <p:cNvPr id="6" name="Footer Placeholder 5"/>
          <p:cNvSpPr>
            <a:spLocks noGrp="1"/>
          </p:cNvSpPr>
          <p:nvPr>
            <p:ph type="ftr" sz="quarter" idx="11"/>
          </p:nvPr>
        </p:nvSpPr>
        <p:spPr/>
        <p:txBody>
          <a:bodyPr/>
          <a:lstStyle/>
          <a:p>
            <a:endParaRPr lang="en-V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73D05E-8A7B-C34B-8249-39FF6263154E}" type="slidenum">
              <a:rPr lang="en-VN" smtClean="0"/>
              <a:t>‹#›</a:t>
            </a:fld>
            <a:endParaRPr lang="en-VN"/>
          </a:p>
        </p:txBody>
      </p:sp>
    </p:spTree>
    <p:extLst>
      <p:ext uri="{BB962C8B-B14F-4D97-AF65-F5344CB8AC3E}">
        <p14:creationId xmlns:p14="http://schemas.microsoft.com/office/powerpoint/2010/main" val="135430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614ADB-23A0-A146-AB26-0437F0119BC9}" type="datetimeFigureOut">
              <a:rPr lang="en-VN" smtClean="0"/>
              <a:t>22/04/2023</a:t>
            </a:fld>
            <a:endParaRPr lang="en-VN"/>
          </a:p>
        </p:txBody>
      </p:sp>
      <p:sp>
        <p:nvSpPr>
          <p:cNvPr id="8" name="Footer Placeholder 7"/>
          <p:cNvSpPr>
            <a:spLocks noGrp="1"/>
          </p:cNvSpPr>
          <p:nvPr>
            <p:ph type="ftr" sz="quarter" idx="11"/>
          </p:nvPr>
        </p:nvSpPr>
        <p:spPr/>
        <p:txBody>
          <a:bodyPr/>
          <a:lstStyle/>
          <a:p>
            <a:endParaRPr lang="en-V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73D05E-8A7B-C34B-8249-39FF6263154E}" type="slidenum">
              <a:rPr lang="en-VN" smtClean="0"/>
              <a:t>‹#›</a:t>
            </a:fld>
            <a:endParaRPr lang="en-VN"/>
          </a:p>
        </p:txBody>
      </p:sp>
    </p:spTree>
    <p:extLst>
      <p:ext uri="{BB962C8B-B14F-4D97-AF65-F5344CB8AC3E}">
        <p14:creationId xmlns:p14="http://schemas.microsoft.com/office/powerpoint/2010/main" val="194794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614ADB-23A0-A146-AB26-0437F0119BC9}" type="datetimeFigureOut">
              <a:rPr lang="en-VN" smtClean="0"/>
              <a:t>22/04/2023</a:t>
            </a:fld>
            <a:endParaRPr lang="en-VN"/>
          </a:p>
        </p:txBody>
      </p:sp>
      <p:sp>
        <p:nvSpPr>
          <p:cNvPr id="4" name="Footer Placeholder 3"/>
          <p:cNvSpPr>
            <a:spLocks noGrp="1"/>
          </p:cNvSpPr>
          <p:nvPr>
            <p:ph type="ftr" sz="quarter" idx="11"/>
          </p:nvPr>
        </p:nvSpPr>
        <p:spPr/>
        <p:txBody>
          <a:bodyPr/>
          <a:lstStyle/>
          <a:p>
            <a:endParaRPr lang="en-V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73D05E-8A7B-C34B-8249-39FF6263154E}" type="slidenum">
              <a:rPr lang="en-VN" smtClean="0"/>
              <a:t>‹#›</a:t>
            </a:fld>
            <a:endParaRPr lang="en-VN"/>
          </a:p>
        </p:txBody>
      </p:sp>
    </p:spTree>
    <p:extLst>
      <p:ext uri="{BB962C8B-B14F-4D97-AF65-F5344CB8AC3E}">
        <p14:creationId xmlns:p14="http://schemas.microsoft.com/office/powerpoint/2010/main" val="254760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614ADB-23A0-A146-AB26-0437F0119BC9}" type="datetimeFigureOut">
              <a:rPr lang="en-VN" smtClean="0"/>
              <a:t>22/04/2023</a:t>
            </a:fld>
            <a:endParaRPr lang="en-VN"/>
          </a:p>
        </p:txBody>
      </p:sp>
      <p:sp>
        <p:nvSpPr>
          <p:cNvPr id="3" name="Footer Placeholder 2"/>
          <p:cNvSpPr>
            <a:spLocks noGrp="1"/>
          </p:cNvSpPr>
          <p:nvPr>
            <p:ph type="ftr" sz="quarter" idx="11"/>
          </p:nvPr>
        </p:nvSpPr>
        <p:spPr/>
        <p:txBody>
          <a:bodyPr/>
          <a:lstStyle/>
          <a:p>
            <a:endParaRPr lang="en-V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73D05E-8A7B-C34B-8249-39FF6263154E}" type="slidenum">
              <a:rPr lang="en-VN" smtClean="0"/>
              <a:t>‹#›</a:t>
            </a:fld>
            <a:endParaRPr lang="en-VN"/>
          </a:p>
        </p:txBody>
      </p:sp>
    </p:spTree>
    <p:extLst>
      <p:ext uri="{BB962C8B-B14F-4D97-AF65-F5344CB8AC3E}">
        <p14:creationId xmlns:p14="http://schemas.microsoft.com/office/powerpoint/2010/main" val="3893557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614ADB-23A0-A146-AB26-0437F0119BC9}" type="datetimeFigureOut">
              <a:rPr lang="en-VN" smtClean="0"/>
              <a:t>22/04/2023</a:t>
            </a:fld>
            <a:endParaRPr lang="en-VN"/>
          </a:p>
        </p:txBody>
      </p:sp>
      <p:sp>
        <p:nvSpPr>
          <p:cNvPr id="6" name="Footer Placeholder 5"/>
          <p:cNvSpPr>
            <a:spLocks noGrp="1"/>
          </p:cNvSpPr>
          <p:nvPr>
            <p:ph type="ftr" sz="quarter" idx="11"/>
          </p:nvPr>
        </p:nvSpPr>
        <p:spPr/>
        <p:txBody>
          <a:bodyPr/>
          <a:lstStyle/>
          <a:p>
            <a:endParaRPr lang="en-V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73D05E-8A7B-C34B-8249-39FF6263154E}" type="slidenum">
              <a:rPr lang="en-VN" smtClean="0"/>
              <a:t>‹#›</a:t>
            </a:fld>
            <a:endParaRPr lang="en-VN"/>
          </a:p>
        </p:txBody>
      </p:sp>
    </p:spTree>
    <p:extLst>
      <p:ext uri="{BB962C8B-B14F-4D97-AF65-F5344CB8AC3E}">
        <p14:creationId xmlns:p14="http://schemas.microsoft.com/office/powerpoint/2010/main" val="1145220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614ADB-23A0-A146-AB26-0437F0119BC9}" type="datetimeFigureOut">
              <a:rPr lang="en-VN" smtClean="0"/>
              <a:t>22/04/2023</a:t>
            </a:fld>
            <a:endParaRPr lang="en-V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73D05E-8A7B-C34B-8249-39FF6263154E}" type="slidenum">
              <a:rPr lang="en-VN" smtClean="0"/>
              <a:t>‹#›</a:t>
            </a:fld>
            <a:endParaRPr lang="en-VN"/>
          </a:p>
        </p:txBody>
      </p:sp>
    </p:spTree>
    <p:extLst>
      <p:ext uri="{BB962C8B-B14F-4D97-AF65-F5344CB8AC3E}">
        <p14:creationId xmlns:p14="http://schemas.microsoft.com/office/powerpoint/2010/main" val="123998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E614ADB-23A0-A146-AB26-0437F0119BC9}" type="datetimeFigureOut">
              <a:rPr lang="en-VN" smtClean="0"/>
              <a:t>22/04/2023</a:t>
            </a:fld>
            <a:endParaRPr lang="en-V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V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73D05E-8A7B-C34B-8249-39FF6263154E}" type="slidenum">
              <a:rPr lang="en-VN" smtClean="0"/>
              <a:t>‹#›</a:t>
            </a:fld>
            <a:endParaRPr lang="en-VN"/>
          </a:p>
        </p:txBody>
      </p:sp>
    </p:spTree>
    <p:extLst>
      <p:ext uri="{BB962C8B-B14F-4D97-AF65-F5344CB8AC3E}">
        <p14:creationId xmlns:p14="http://schemas.microsoft.com/office/powerpoint/2010/main" val="865664657"/>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 id="2147483984" r:id="rId14"/>
    <p:sldLayoutId id="2147483985" r:id="rId15"/>
    <p:sldLayoutId id="214748398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B920-BBB4-DE9B-6238-EF492301E182}"/>
              </a:ext>
            </a:extLst>
          </p:cNvPr>
          <p:cNvSpPr>
            <a:spLocks noGrp="1"/>
          </p:cNvSpPr>
          <p:nvPr>
            <p:ph type="ctrTitle"/>
          </p:nvPr>
        </p:nvSpPr>
        <p:spPr>
          <a:xfrm>
            <a:off x="1524000" y="2061930"/>
            <a:ext cx="9144000" cy="2387600"/>
          </a:xfrm>
        </p:spPr>
        <p:txBody>
          <a:bodyPr>
            <a:normAutofit fontScale="90000"/>
          </a:bodyPr>
          <a:lstStyle/>
          <a:p>
            <a:r>
              <a:rPr lang="en-US" b="1" i="0" dirty="0">
                <a:solidFill>
                  <a:srgbClr val="3C3C3C"/>
                </a:solidFill>
                <a:effectLst/>
                <a:latin typeface="Century Gothic" panose="020B0502020202020204" pitchFamily="34" charset="0"/>
              </a:rPr>
              <a:t>BDP306x_01_EN Capstone project - Blockchain in Financial Services</a:t>
            </a:r>
            <a:endParaRPr lang="en-VN" b="1" dirty="0">
              <a:latin typeface="Century Gothic" panose="020B0502020202020204" pitchFamily="34" charset="0"/>
            </a:endParaRPr>
          </a:p>
        </p:txBody>
      </p:sp>
    </p:spTree>
    <p:extLst>
      <p:ext uri="{BB962C8B-B14F-4D97-AF65-F5344CB8AC3E}">
        <p14:creationId xmlns:p14="http://schemas.microsoft.com/office/powerpoint/2010/main" val="422960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81DD-3949-5A13-4600-930D2990C09B}"/>
              </a:ext>
            </a:extLst>
          </p:cNvPr>
          <p:cNvSpPr>
            <a:spLocks noGrp="1"/>
          </p:cNvSpPr>
          <p:nvPr>
            <p:ph type="title"/>
          </p:nvPr>
        </p:nvSpPr>
        <p:spPr/>
        <p:txBody>
          <a:bodyPr/>
          <a:lstStyle/>
          <a:p>
            <a:r>
              <a:rPr lang="en-VN" dirty="0"/>
              <a:t>Table of content</a:t>
            </a:r>
          </a:p>
        </p:txBody>
      </p:sp>
      <p:sp>
        <p:nvSpPr>
          <p:cNvPr id="3" name="Content Placeholder 2">
            <a:extLst>
              <a:ext uri="{FF2B5EF4-FFF2-40B4-BE49-F238E27FC236}">
                <a16:creationId xmlns:a16="http://schemas.microsoft.com/office/drawing/2014/main" id="{BA201F8C-41EB-0640-A871-37C5D12750FB}"/>
              </a:ext>
            </a:extLst>
          </p:cNvPr>
          <p:cNvSpPr>
            <a:spLocks noGrp="1"/>
          </p:cNvSpPr>
          <p:nvPr>
            <p:ph idx="1"/>
          </p:nvPr>
        </p:nvSpPr>
        <p:spPr/>
        <p:txBody>
          <a:bodyPr/>
          <a:lstStyle/>
          <a:p>
            <a:pPr marL="0" indent="0">
              <a:buNone/>
            </a:pPr>
            <a:r>
              <a:rPr lang="en-VN" dirty="0"/>
              <a:t>1. Project Overview</a:t>
            </a:r>
          </a:p>
          <a:p>
            <a:pPr marL="0" indent="0">
              <a:buNone/>
            </a:pPr>
            <a:r>
              <a:rPr lang="en-VN" dirty="0"/>
              <a:t>2. Use Case</a:t>
            </a:r>
          </a:p>
          <a:p>
            <a:pPr marL="0" indent="0">
              <a:buNone/>
            </a:pPr>
            <a:r>
              <a:rPr lang="en-VN" dirty="0"/>
              <a:t>3. Software design</a:t>
            </a:r>
          </a:p>
          <a:p>
            <a:pPr marL="0" indent="0">
              <a:buNone/>
            </a:pPr>
            <a:r>
              <a:rPr lang="en-VN" dirty="0"/>
              <a:t>4. Demo</a:t>
            </a:r>
          </a:p>
          <a:p>
            <a:pPr marL="0" indent="0">
              <a:buNone/>
            </a:pPr>
            <a:r>
              <a:rPr lang="en-VN" dirty="0"/>
              <a:t>5. Product Upgrade</a:t>
            </a:r>
          </a:p>
          <a:p>
            <a:pPr marL="0" indent="0">
              <a:buNone/>
            </a:pPr>
            <a:r>
              <a:rPr lang="en-VN" dirty="0"/>
              <a:t>6. Q&amp;A</a:t>
            </a:r>
          </a:p>
          <a:p>
            <a:endParaRPr lang="en-VN" dirty="0"/>
          </a:p>
          <a:p>
            <a:pPr marL="0" indent="0">
              <a:buNone/>
            </a:pPr>
            <a:endParaRPr lang="en-VN" dirty="0"/>
          </a:p>
          <a:p>
            <a:endParaRPr lang="en-VN" dirty="0"/>
          </a:p>
        </p:txBody>
      </p:sp>
    </p:spTree>
    <p:extLst>
      <p:ext uri="{BB962C8B-B14F-4D97-AF65-F5344CB8AC3E}">
        <p14:creationId xmlns:p14="http://schemas.microsoft.com/office/powerpoint/2010/main" val="353841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C38F3-8A8C-E9CC-532C-A3FC5875F0D5}"/>
              </a:ext>
            </a:extLst>
          </p:cNvPr>
          <p:cNvSpPr>
            <a:spLocks noGrp="1"/>
          </p:cNvSpPr>
          <p:nvPr>
            <p:ph type="title"/>
          </p:nvPr>
        </p:nvSpPr>
        <p:spPr/>
        <p:txBody>
          <a:bodyPr/>
          <a:lstStyle/>
          <a:p>
            <a:r>
              <a:rPr lang="en-VN" dirty="0"/>
              <a:t>1. Project Overview</a:t>
            </a:r>
          </a:p>
        </p:txBody>
      </p:sp>
      <p:sp>
        <p:nvSpPr>
          <p:cNvPr id="3" name="Content Placeholder 2">
            <a:extLst>
              <a:ext uri="{FF2B5EF4-FFF2-40B4-BE49-F238E27FC236}">
                <a16:creationId xmlns:a16="http://schemas.microsoft.com/office/drawing/2014/main" id="{AA6ADCAD-7188-FFBC-6B5A-E621C72E0E44}"/>
              </a:ext>
            </a:extLst>
          </p:cNvPr>
          <p:cNvSpPr>
            <a:spLocks noGrp="1"/>
          </p:cNvSpPr>
          <p:nvPr>
            <p:ph idx="1"/>
          </p:nvPr>
        </p:nvSpPr>
        <p:spPr>
          <a:xfrm>
            <a:off x="5771626" y="1540189"/>
            <a:ext cx="5732986" cy="3777622"/>
          </a:xfrm>
        </p:spPr>
        <p:txBody>
          <a:bodyPr>
            <a:noAutofit/>
          </a:bodyPr>
          <a:lstStyle/>
          <a:p>
            <a:pPr marL="0" indent="0">
              <a:lnSpc>
                <a:spcPct val="150000"/>
              </a:lnSpc>
              <a:buNone/>
            </a:pPr>
            <a:r>
              <a:rPr lang="en-VN" sz="1600" b="1" dirty="0">
                <a:latin typeface="Century Gothic" panose="020B0502020202020204" pitchFamily="34" charset="0"/>
              </a:rPr>
              <a:t>Condition: </a:t>
            </a:r>
            <a:r>
              <a:rPr lang="en-US" sz="1600" b="0" i="0" dirty="0">
                <a:solidFill>
                  <a:srgbClr val="3C3C3C"/>
                </a:solidFill>
                <a:effectLst/>
                <a:latin typeface="Century Gothic" panose="020B0502020202020204" pitchFamily="34" charset="0"/>
              </a:rPr>
              <a:t>Considering the problem of various tokens issued by startup companies out there have gone into forsaken because of low liquidity in the market, the inconvenience of trading between tokens through other indexed coins like BTC or ETH, the issue of trusting your precious assets to other centralized exchanges.</a:t>
            </a:r>
          </a:p>
          <a:p>
            <a:pPr marL="0" indent="0">
              <a:lnSpc>
                <a:spcPct val="150000"/>
              </a:lnSpc>
              <a:buNone/>
            </a:pPr>
            <a:endParaRPr lang="en-US" sz="1600" b="0" i="0" dirty="0">
              <a:solidFill>
                <a:srgbClr val="3C3C3C"/>
              </a:solidFill>
              <a:effectLst/>
              <a:latin typeface="Century Gothic" panose="020B0502020202020204" pitchFamily="34" charset="0"/>
            </a:endParaRPr>
          </a:p>
          <a:p>
            <a:pPr marL="0" indent="0">
              <a:lnSpc>
                <a:spcPct val="150000"/>
              </a:lnSpc>
              <a:buNone/>
            </a:pPr>
            <a:r>
              <a:rPr lang="en-VN" sz="1600" dirty="0">
                <a:latin typeface="Century Gothic" panose="020B0502020202020204" pitchFamily="34" charset="0"/>
              </a:rPr>
              <a:t>=&gt; </a:t>
            </a:r>
            <a:r>
              <a:rPr lang="en-US" sz="1600" dirty="0">
                <a:solidFill>
                  <a:srgbClr val="3C3C3C"/>
                </a:solidFill>
                <a:latin typeface="Century Gothic" panose="020B0502020202020204" pitchFamily="34" charset="0"/>
              </a:rPr>
              <a:t>B</a:t>
            </a:r>
            <a:r>
              <a:rPr lang="en-US" sz="1600" b="0" i="0" dirty="0">
                <a:solidFill>
                  <a:srgbClr val="3C3C3C"/>
                </a:solidFill>
                <a:effectLst/>
                <a:latin typeface="Century Gothic" panose="020B0502020202020204" pitchFamily="34" charset="0"/>
              </a:rPr>
              <a:t>uild a secured and trustful decentralized exchange that connects all the tokens in the same network and swaps tokens directly on the platform</a:t>
            </a:r>
            <a:endParaRPr lang="en-VN" sz="1600" dirty="0">
              <a:latin typeface="Century Gothic" panose="020B0502020202020204" pitchFamily="34" charset="0"/>
            </a:endParaRPr>
          </a:p>
        </p:txBody>
      </p:sp>
      <p:pic>
        <p:nvPicPr>
          <p:cNvPr id="5" name="Picture 4">
            <a:extLst>
              <a:ext uri="{FF2B5EF4-FFF2-40B4-BE49-F238E27FC236}">
                <a16:creationId xmlns:a16="http://schemas.microsoft.com/office/drawing/2014/main" id="{33EF96B6-7B54-DF3E-5772-85A75CE0234A}"/>
              </a:ext>
            </a:extLst>
          </p:cNvPr>
          <p:cNvPicPr>
            <a:picLocks noChangeAspect="1"/>
          </p:cNvPicPr>
          <p:nvPr/>
        </p:nvPicPr>
        <p:blipFill>
          <a:blip r:embed="rId2"/>
          <a:stretch>
            <a:fillRect/>
          </a:stretch>
        </p:blipFill>
        <p:spPr>
          <a:xfrm>
            <a:off x="1497601" y="1482644"/>
            <a:ext cx="3514929" cy="5079534"/>
          </a:xfrm>
          <a:prstGeom prst="rect">
            <a:avLst/>
          </a:prstGeom>
        </p:spPr>
      </p:pic>
    </p:spTree>
    <p:extLst>
      <p:ext uri="{BB962C8B-B14F-4D97-AF65-F5344CB8AC3E}">
        <p14:creationId xmlns:p14="http://schemas.microsoft.com/office/powerpoint/2010/main" val="110417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47D31-1217-D4F5-1B72-85C366403C02}"/>
              </a:ext>
            </a:extLst>
          </p:cNvPr>
          <p:cNvSpPr>
            <a:spLocks noGrp="1"/>
          </p:cNvSpPr>
          <p:nvPr>
            <p:ph type="title"/>
          </p:nvPr>
        </p:nvSpPr>
        <p:spPr/>
        <p:txBody>
          <a:bodyPr/>
          <a:lstStyle/>
          <a:p>
            <a:r>
              <a:rPr lang="en-VN" dirty="0"/>
              <a:t>2. Use Case</a:t>
            </a:r>
          </a:p>
        </p:txBody>
      </p:sp>
      <p:sp>
        <p:nvSpPr>
          <p:cNvPr id="3" name="Content Placeholder 2">
            <a:extLst>
              <a:ext uri="{FF2B5EF4-FFF2-40B4-BE49-F238E27FC236}">
                <a16:creationId xmlns:a16="http://schemas.microsoft.com/office/drawing/2014/main" id="{41FADDAA-A8B8-53E1-289A-7C3CE07F5767}"/>
              </a:ext>
            </a:extLst>
          </p:cNvPr>
          <p:cNvSpPr>
            <a:spLocks noGrp="1"/>
          </p:cNvSpPr>
          <p:nvPr>
            <p:ph idx="1"/>
          </p:nvPr>
        </p:nvSpPr>
        <p:spPr>
          <a:xfrm>
            <a:off x="2413537" y="1605091"/>
            <a:ext cx="4444794" cy="4334313"/>
          </a:xfrm>
        </p:spPr>
        <p:txBody>
          <a:bodyPr/>
          <a:lstStyle/>
          <a:p>
            <a:pPr algn="l">
              <a:buFont typeface="Arial" panose="020B0604020202020204" pitchFamily="34" charset="0"/>
              <a:buChar char="•"/>
            </a:pPr>
            <a:r>
              <a:rPr lang="en-US" sz="1800" b="0" i="0" dirty="0">
                <a:solidFill>
                  <a:srgbClr val="000000"/>
                </a:solidFill>
                <a:effectLst/>
                <a:latin typeface="Century Gothic" panose="020B0502020202020204" pitchFamily="34" charset="0"/>
              </a:rPr>
              <a:t>Importing Wallet (For Guest)</a:t>
            </a:r>
            <a:endParaRPr lang="en-US" b="0" i="0" dirty="0">
              <a:solidFill>
                <a:srgbClr val="3C3C3C"/>
              </a:solidFill>
              <a:effectLst/>
              <a:latin typeface="Century Gothic" panose="020B0502020202020204" pitchFamily="34" charset="0"/>
            </a:endParaRPr>
          </a:p>
          <a:p>
            <a:pPr algn="l">
              <a:buFont typeface="Arial" panose="020B0604020202020204" pitchFamily="34" charset="0"/>
              <a:buChar char="•"/>
            </a:pPr>
            <a:r>
              <a:rPr lang="en-US" sz="1800" b="0" i="0" dirty="0">
                <a:solidFill>
                  <a:srgbClr val="000000"/>
                </a:solidFill>
                <a:effectLst/>
                <a:latin typeface="Century Gothic" panose="020B0502020202020204" pitchFamily="34" charset="0"/>
              </a:rPr>
              <a:t>Wallet Information</a:t>
            </a:r>
            <a:endParaRPr lang="en-US" b="0" i="0" dirty="0">
              <a:solidFill>
                <a:srgbClr val="3C3C3C"/>
              </a:solidFill>
              <a:effectLst/>
              <a:latin typeface="Century Gothic" panose="020B0502020202020204" pitchFamily="34" charset="0"/>
            </a:endParaRPr>
          </a:p>
          <a:p>
            <a:pPr algn="l">
              <a:buFont typeface="Arial" panose="020B0604020202020204" pitchFamily="34" charset="0"/>
              <a:buChar char="•"/>
            </a:pPr>
            <a:r>
              <a:rPr lang="en-US" sz="1800" b="0" i="0" dirty="0">
                <a:solidFill>
                  <a:srgbClr val="000000"/>
                </a:solidFill>
                <a:effectLst/>
                <a:latin typeface="Century Gothic" panose="020B0502020202020204" pitchFamily="34" charset="0"/>
              </a:rPr>
              <a:t>Swapping Tokens</a:t>
            </a:r>
            <a:endParaRPr lang="en-US" b="0" i="0" dirty="0">
              <a:solidFill>
                <a:srgbClr val="3C3C3C"/>
              </a:solidFill>
              <a:effectLst/>
              <a:latin typeface="Century Gothic" panose="020B0502020202020204" pitchFamily="34" charset="0"/>
            </a:endParaRPr>
          </a:p>
          <a:p>
            <a:pPr algn="l">
              <a:buFont typeface="Arial" panose="020B0604020202020204" pitchFamily="34" charset="0"/>
              <a:buChar char="•"/>
            </a:pPr>
            <a:r>
              <a:rPr lang="en-US" sz="1800" b="0" i="0" dirty="0">
                <a:solidFill>
                  <a:srgbClr val="000000"/>
                </a:solidFill>
                <a:effectLst/>
                <a:latin typeface="Century Gothic" panose="020B0502020202020204" pitchFamily="34" charset="0"/>
              </a:rPr>
              <a:t>Transferring Tokens</a:t>
            </a:r>
            <a:endParaRPr lang="en-US" b="0" i="0" dirty="0">
              <a:solidFill>
                <a:srgbClr val="3C3C3C"/>
              </a:solidFill>
              <a:effectLst/>
              <a:latin typeface="Century Gothic" panose="020B0502020202020204" pitchFamily="34" charset="0"/>
            </a:endParaRPr>
          </a:p>
          <a:p>
            <a:pPr algn="l">
              <a:buFont typeface="Arial" panose="020B0604020202020204" pitchFamily="34" charset="0"/>
              <a:buChar char="•"/>
            </a:pPr>
            <a:r>
              <a:rPr lang="en-US" sz="1800" b="0" i="0" dirty="0">
                <a:solidFill>
                  <a:srgbClr val="000000"/>
                </a:solidFill>
                <a:effectLst/>
                <a:latin typeface="Century Gothic" panose="020B0502020202020204" pitchFamily="34" charset="0"/>
              </a:rPr>
              <a:t>Transaction Monitoring</a:t>
            </a:r>
            <a:endParaRPr lang="en-US" b="0" i="0" dirty="0">
              <a:solidFill>
                <a:srgbClr val="3C3C3C"/>
              </a:solidFill>
              <a:effectLst/>
              <a:latin typeface="Century Gothic" panose="020B0502020202020204" pitchFamily="34" charset="0"/>
            </a:endParaRPr>
          </a:p>
        </p:txBody>
      </p:sp>
      <p:pic>
        <p:nvPicPr>
          <p:cNvPr id="4" name="Picture 3">
            <a:extLst>
              <a:ext uri="{FF2B5EF4-FFF2-40B4-BE49-F238E27FC236}">
                <a16:creationId xmlns:a16="http://schemas.microsoft.com/office/drawing/2014/main" id="{CCBE5A88-C994-67F3-9A4F-817623A0D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0048" y="31023"/>
            <a:ext cx="4553952" cy="6826977"/>
          </a:xfrm>
          <a:prstGeom prst="rect">
            <a:avLst/>
          </a:prstGeom>
        </p:spPr>
      </p:pic>
    </p:spTree>
    <p:extLst>
      <p:ext uri="{BB962C8B-B14F-4D97-AF65-F5344CB8AC3E}">
        <p14:creationId xmlns:p14="http://schemas.microsoft.com/office/powerpoint/2010/main" val="1064756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89652-2A16-B626-82FB-451BDAD60B41}"/>
              </a:ext>
            </a:extLst>
          </p:cNvPr>
          <p:cNvSpPr>
            <a:spLocks noGrp="1"/>
          </p:cNvSpPr>
          <p:nvPr>
            <p:ph type="title"/>
          </p:nvPr>
        </p:nvSpPr>
        <p:spPr/>
        <p:txBody>
          <a:bodyPr/>
          <a:lstStyle/>
          <a:p>
            <a:r>
              <a:rPr lang="en-VN" dirty="0"/>
              <a:t>3. Software Design</a:t>
            </a:r>
          </a:p>
        </p:txBody>
      </p:sp>
      <p:pic>
        <p:nvPicPr>
          <p:cNvPr id="5" name="Picture 4">
            <a:extLst>
              <a:ext uri="{FF2B5EF4-FFF2-40B4-BE49-F238E27FC236}">
                <a16:creationId xmlns:a16="http://schemas.microsoft.com/office/drawing/2014/main" id="{6F54D282-6D77-2C08-D898-DEA30209D0A3}"/>
              </a:ext>
            </a:extLst>
          </p:cNvPr>
          <p:cNvPicPr>
            <a:picLocks noChangeAspect="1"/>
          </p:cNvPicPr>
          <p:nvPr/>
        </p:nvPicPr>
        <p:blipFill>
          <a:blip r:embed="rId2"/>
          <a:stretch>
            <a:fillRect/>
          </a:stretch>
        </p:blipFill>
        <p:spPr>
          <a:xfrm>
            <a:off x="1771008" y="1905000"/>
            <a:ext cx="2725490" cy="1533088"/>
          </a:xfrm>
          <a:prstGeom prst="rect">
            <a:avLst/>
          </a:prstGeom>
        </p:spPr>
      </p:pic>
      <p:pic>
        <p:nvPicPr>
          <p:cNvPr id="7" name="Picture 6">
            <a:extLst>
              <a:ext uri="{FF2B5EF4-FFF2-40B4-BE49-F238E27FC236}">
                <a16:creationId xmlns:a16="http://schemas.microsoft.com/office/drawing/2014/main" id="{22FC302C-4D10-B3B8-C9F7-69519F41908C}"/>
              </a:ext>
            </a:extLst>
          </p:cNvPr>
          <p:cNvPicPr>
            <a:picLocks noChangeAspect="1"/>
          </p:cNvPicPr>
          <p:nvPr/>
        </p:nvPicPr>
        <p:blipFill>
          <a:blip r:embed="rId3"/>
          <a:stretch>
            <a:fillRect/>
          </a:stretch>
        </p:blipFill>
        <p:spPr>
          <a:xfrm>
            <a:off x="7372992" y="4074890"/>
            <a:ext cx="3048000" cy="2032000"/>
          </a:xfrm>
          <a:prstGeom prst="rect">
            <a:avLst/>
          </a:prstGeom>
        </p:spPr>
      </p:pic>
      <p:pic>
        <p:nvPicPr>
          <p:cNvPr id="9" name="Picture 8">
            <a:extLst>
              <a:ext uri="{FF2B5EF4-FFF2-40B4-BE49-F238E27FC236}">
                <a16:creationId xmlns:a16="http://schemas.microsoft.com/office/drawing/2014/main" id="{E4D64ED8-D069-D10A-0B0B-4C6C0A5AC26A}"/>
              </a:ext>
            </a:extLst>
          </p:cNvPr>
          <p:cNvPicPr>
            <a:picLocks noChangeAspect="1"/>
          </p:cNvPicPr>
          <p:nvPr/>
        </p:nvPicPr>
        <p:blipFill>
          <a:blip r:embed="rId4"/>
          <a:stretch>
            <a:fillRect/>
          </a:stretch>
        </p:blipFill>
        <p:spPr>
          <a:xfrm>
            <a:off x="5654471" y="1905000"/>
            <a:ext cx="5058270" cy="1513628"/>
          </a:xfrm>
          <a:prstGeom prst="rect">
            <a:avLst/>
          </a:prstGeom>
        </p:spPr>
      </p:pic>
      <p:pic>
        <p:nvPicPr>
          <p:cNvPr id="11" name="Picture 10">
            <a:extLst>
              <a:ext uri="{FF2B5EF4-FFF2-40B4-BE49-F238E27FC236}">
                <a16:creationId xmlns:a16="http://schemas.microsoft.com/office/drawing/2014/main" id="{1614BAFC-42E0-E870-BE9F-DFAFFD389DD7}"/>
              </a:ext>
            </a:extLst>
          </p:cNvPr>
          <p:cNvPicPr>
            <a:picLocks noChangeAspect="1"/>
          </p:cNvPicPr>
          <p:nvPr/>
        </p:nvPicPr>
        <p:blipFill>
          <a:blip r:embed="rId5"/>
          <a:stretch>
            <a:fillRect/>
          </a:stretch>
        </p:blipFill>
        <p:spPr>
          <a:xfrm>
            <a:off x="1771008" y="4328890"/>
            <a:ext cx="3721100" cy="1778000"/>
          </a:xfrm>
          <a:prstGeom prst="rect">
            <a:avLst/>
          </a:prstGeom>
        </p:spPr>
      </p:pic>
    </p:spTree>
    <p:extLst>
      <p:ext uri="{BB962C8B-B14F-4D97-AF65-F5344CB8AC3E}">
        <p14:creationId xmlns:p14="http://schemas.microsoft.com/office/powerpoint/2010/main" val="2240420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5851-1105-3019-6031-B0973708CCCC}"/>
              </a:ext>
            </a:extLst>
          </p:cNvPr>
          <p:cNvSpPr>
            <a:spLocks noGrp="1"/>
          </p:cNvSpPr>
          <p:nvPr>
            <p:ph type="title"/>
          </p:nvPr>
        </p:nvSpPr>
        <p:spPr/>
        <p:txBody>
          <a:bodyPr/>
          <a:lstStyle/>
          <a:p>
            <a:r>
              <a:rPr lang="en-VN" dirty="0"/>
              <a:t>3. Software Design</a:t>
            </a:r>
          </a:p>
        </p:txBody>
      </p:sp>
    </p:spTree>
    <p:extLst>
      <p:ext uri="{BB962C8B-B14F-4D97-AF65-F5344CB8AC3E}">
        <p14:creationId xmlns:p14="http://schemas.microsoft.com/office/powerpoint/2010/main" val="670750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7D00-04F1-9834-BC54-C9FDCC0B6654}"/>
              </a:ext>
            </a:extLst>
          </p:cNvPr>
          <p:cNvSpPr>
            <a:spLocks noGrp="1"/>
          </p:cNvSpPr>
          <p:nvPr>
            <p:ph type="title"/>
          </p:nvPr>
        </p:nvSpPr>
        <p:spPr/>
        <p:txBody>
          <a:bodyPr/>
          <a:lstStyle/>
          <a:p>
            <a:r>
              <a:rPr lang="en-VN" dirty="0"/>
              <a:t>4. Demo</a:t>
            </a:r>
          </a:p>
        </p:txBody>
      </p:sp>
      <p:pic>
        <p:nvPicPr>
          <p:cNvPr id="5" name="Picture 4">
            <a:extLst>
              <a:ext uri="{FF2B5EF4-FFF2-40B4-BE49-F238E27FC236}">
                <a16:creationId xmlns:a16="http://schemas.microsoft.com/office/drawing/2014/main" id="{7FCB99A3-05A8-E061-7629-8D5478D762A2}"/>
              </a:ext>
            </a:extLst>
          </p:cNvPr>
          <p:cNvPicPr>
            <a:picLocks noChangeAspect="1"/>
          </p:cNvPicPr>
          <p:nvPr/>
        </p:nvPicPr>
        <p:blipFill>
          <a:blip r:embed="rId2"/>
          <a:stretch>
            <a:fillRect/>
          </a:stretch>
        </p:blipFill>
        <p:spPr>
          <a:xfrm>
            <a:off x="2689965" y="1402079"/>
            <a:ext cx="8911686" cy="5246835"/>
          </a:xfrm>
          <a:prstGeom prst="rect">
            <a:avLst/>
          </a:prstGeom>
        </p:spPr>
      </p:pic>
    </p:spTree>
    <p:extLst>
      <p:ext uri="{BB962C8B-B14F-4D97-AF65-F5344CB8AC3E}">
        <p14:creationId xmlns:p14="http://schemas.microsoft.com/office/powerpoint/2010/main" val="219762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A127-0D9B-882A-70C6-5B19009A3B30}"/>
              </a:ext>
            </a:extLst>
          </p:cNvPr>
          <p:cNvSpPr>
            <a:spLocks noGrp="1"/>
          </p:cNvSpPr>
          <p:nvPr>
            <p:ph type="title"/>
          </p:nvPr>
        </p:nvSpPr>
        <p:spPr/>
        <p:txBody>
          <a:bodyPr/>
          <a:lstStyle/>
          <a:p>
            <a:r>
              <a:rPr lang="en-VN" dirty="0"/>
              <a:t>5. Product Upgrade</a:t>
            </a:r>
          </a:p>
        </p:txBody>
      </p:sp>
      <p:sp>
        <p:nvSpPr>
          <p:cNvPr id="3" name="Content Placeholder 2">
            <a:extLst>
              <a:ext uri="{FF2B5EF4-FFF2-40B4-BE49-F238E27FC236}">
                <a16:creationId xmlns:a16="http://schemas.microsoft.com/office/drawing/2014/main" id="{85466A9E-BDF5-6107-CBE8-6137A305290D}"/>
              </a:ext>
            </a:extLst>
          </p:cNvPr>
          <p:cNvSpPr>
            <a:spLocks noGrp="1"/>
          </p:cNvSpPr>
          <p:nvPr>
            <p:ph idx="1"/>
          </p:nvPr>
        </p:nvSpPr>
        <p:spPr/>
        <p:txBody>
          <a:bodyPr/>
          <a:lstStyle/>
          <a:p>
            <a:pPr marL="0" indent="0">
              <a:buNone/>
            </a:pPr>
            <a:r>
              <a:rPr lang="en-VN" dirty="0"/>
              <a:t>1. Intergate more way to import wallet</a:t>
            </a:r>
          </a:p>
          <a:p>
            <a:pPr marL="0" indent="0">
              <a:buNone/>
            </a:pPr>
            <a:r>
              <a:rPr lang="en-VN" dirty="0"/>
              <a:t>	- KeyStore</a:t>
            </a:r>
          </a:p>
          <a:p>
            <a:pPr marL="0" indent="0">
              <a:buNone/>
            </a:pPr>
            <a:r>
              <a:rPr lang="en-VN" dirty="0"/>
              <a:t>	- Private Key</a:t>
            </a:r>
          </a:p>
          <a:p>
            <a:pPr marL="0" indent="0">
              <a:buNone/>
            </a:pPr>
            <a:r>
              <a:rPr lang="en-VN" dirty="0"/>
              <a:t>	- Hard Wallet (</a:t>
            </a:r>
            <a:r>
              <a:rPr lang="en-US" dirty="0" err="1"/>
              <a:t>Trezor</a:t>
            </a:r>
            <a:r>
              <a:rPr lang="en-US" dirty="0"/>
              <a:t>, Ledger</a:t>
            </a:r>
            <a:r>
              <a:rPr lang="en-VN" dirty="0"/>
              <a:t>)</a:t>
            </a:r>
          </a:p>
          <a:p>
            <a:pPr marL="0" indent="0">
              <a:buNone/>
            </a:pPr>
            <a:r>
              <a:rPr lang="en-VN" dirty="0"/>
              <a:t>2. Get real exchange rate.</a:t>
            </a:r>
          </a:p>
          <a:p>
            <a:pPr marL="0" indent="0">
              <a:buNone/>
            </a:pPr>
            <a:r>
              <a:rPr lang="en-VN" dirty="0"/>
              <a:t>3. Create mobile application. </a:t>
            </a:r>
          </a:p>
        </p:txBody>
      </p:sp>
    </p:spTree>
    <p:extLst>
      <p:ext uri="{BB962C8B-B14F-4D97-AF65-F5344CB8AC3E}">
        <p14:creationId xmlns:p14="http://schemas.microsoft.com/office/powerpoint/2010/main" val="11684902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{FDCEAED0-A745-D142-BB5D-AFBF72B4A906}tf10001069</Template>
  <TotalTime>124</TotalTime>
  <Words>190</Words>
  <Application>Microsoft Macintosh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BDP306x_01_EN Capstone project - Blockchain in Financial Services</vt:lpstr>
      <vt:lpstr>Table of content</vt:lpstr>
      <vt:lpstr>1. Project Overview</vt:lpstr>
      <vt:lpstr>2. Use Case</vt:lpstr>
      <vt:lpstr>3. Software Design</vt:lpstr>
      <vt:lpstr>3. Software Design</vt:lpstr>
      <vt:lpstr>4. Demo</vt:lpstr>
      <vt:lpstr>5. Product Upgrade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BDP306x_01_EN Capstone project - Blockchain in Financial Services</dc:title>
  <dc:creator>Pham Tien Dung (FIS DDC HCM)</dc:creator>
  <cp:lastModifiedBy>Pham Tien Dung (FIS DDC HCM)</cp:lastModifiedBy>
  <cp:revision>4</cp:revision>
  <dcterms:created xsi:type="dcterms:W3CDTF">2023-04-22T05:59:30Z</dcterms:created>
  <dcterms:modified xsi:type="dcterms:W3CDTF">2023-04-22T08:04:13Z</dcterms:modified>
</cp:coreProperties>
</file>