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262" r:id="rId2"/>
    <p:sldId id="290" r:id="rId3"/>
    <p:sldId id="288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12" r:id="rId12"/>
    <p:sldId id="304" r:id="rId13"/>
    <p:sldId id="305" r:id="rId14"/>
    <p:sldId id="313" r:id="rId15"/>
    <p:sldId id="306" r:id="rId16"/>
    <p:sldId id="314" r:id="rId17"/>
    <p:sldId id="307" r:id="rId18"/>
    <p:sldId id="310" r:id="rId19"/>
    <p:sldId id="311" r:id="rId20"/>
    <p:sldId id="315" r:id="rId21"/>
    <p:sldId id="316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17" r:id="rId32"/>
    <p:sldId id="308" r:id="rId33"/>
    <p:sldId id="309" r:id="rId34"/>
    <p:sldId id="270" r:id="rId35"/>
    <p:sldId id="272" r:id="rId36"/>
    <p:sldId id="327" r:id="rId37"/>
    <p:sldId id="328" r:id="rId38"/>
    <p:sldId id="329" r:id="rId39"/>
    <p:sldId id="330" r:id="rId40"/>
    <p:sldId id="333" r:id="rId41"/>
    <p:sldId id="334" r:id="rId42"/>
    <p:sldId id="349" r:id="rId43"/>
    <p:sldId id="331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262"/>
            <p14:sldId id="290"/>
            <p14:sldId id="288"/>
            <p14:sldId id="297"/>
            <p14:sldId id="298"/>
            <p14:sldId id="299"/>
            <p14:sldId id="300"/>
            <p14:sldId id="301"/>
            <p14:sldId id="302"/>
            <p14:sldId id="303"/>
            <p14:sldId id="312"/>
            <p14:sldId id="304"/>
            <p14:sldId id="305"/>
            <p14:sldId id="313"/>
            <p14:sldId id="306"/>
            <p14:sldId id="314"/>
            <p14:sldId id="307"/>
            <p14:sldId id="310"/>
            <p14:sldId id="311"/>
            <p14:sldId id="315"/>
            <p14:sldId id="316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17"/>
            <p14:sldId id="308"/>
            <p14:sldId id="309"/>
          </p14:sldIdLst>
        </p14:section>
        <p14:section name="APPENDIX" id="{3A880D53-E80C-42F7-A8D3-6C5C22BCAA7D}">
          <p14:sldIdLst>
            <p14:sldId id="270"/>
            <p14:sldId id="272"/>
            <p14:sldId id="327"/>
            <p14:sldId id="328"/>
            <p14:sldId id="329"/>
            <p14:sldId id="330"/>
            <p14:sldId id="333"/>
            <p14:sldId id="334"/>
            <p14:sldId id="349"/>
            <p14:sldId id="331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70" autoAdjust="0"/>
  </p:normalViewPr>
  <p:slideViewPr>
    <p:cSldViewPr>
      <p:cViewPr varScale="1">
        <p:scale>
          <a:sx n="90" d="100"/>
          <a:sy n="90" d="100"/>
        </p:scale>
        <p:origin x="14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2017/11/1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024" cy="156171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575A-B895-4A77-9DE8-A1EC17EC2EE6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4F4E2D-6493-4423-8040-D04AE97C7B18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2EFD-0848-4C55-9A6F-E1D593B33680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20B963-9B2B-4A13-ADFC-AD5779EF499F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6EBA4B-35A0-449A-9511-F177F6F377E0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703086A-F03B-4E78-B652-5C083DE348C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1"/>
            <a:ext cx="1368165" cy="11128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2262857"/>
          </a:xfrm>
        </p:spPr>
        <p:txBody>
          <a:bodyPr/>
          <a:lstStyle/>
          <a:p>
            <a:r>
              <a:rPr lang="en-US" altLang="ja-JP" sz="4000" b="1"/>
              <a:t>FEC Encoder, convolution encoder, viterbi decoder, LDPC encoder, decoder</a:t>
            </a:r>
            <a:br>
              <a:rPr lang="en-US" altLang="ja-JP" sz="4400" b="1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7504" y="3886200"/>
            <a:ext cx="8568952" cy="1752600"/>
          </a:xfrm>
        </p:spPr>
        <p:txBody>
          <a:bodyPr/>
          <a:lstStyle/>
          <a:p>
            <a:r>
              <a:rPr lang="en-US" altLang="ja-JP"/>
              <a:t> 08/09/2017</a:t>
            </a:r>
            <a:endParaRPr lang="en-US" altLang="ja-JP" dirty="0"/>
          </a:p>
          <a:p>
            <a:r>
              <a:rPr lang="en-US" altLang="ja-JP"/>
              <a:t>Tên:Võ Nguyễn Thiên Phúc MSSV:14520703</a:t>
            </a:r>
          </a:p>
          <a:p>
            <a:r>
              <a:rPr lang="en-US" altLang="ja-JP"/>
              <a:t>Tên:Phan Trí Dũng MSSV:14520203</a:t>
            </a:r>
          </a:p>
          <a:p>
            <a:endParaRPr lang="en-US" altLang="ja-JP"/>
          </a:p>
          <a:p>
            <a:endParaRPr lang="en-US" altLang="ja-JP"/>
          </a:p>
          <a:p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3AF7C6C-8F14-4508-A5A8-1AD3751596D6}" type="datetime1">
              <a:rPr kumimoji="1" lang="en-US" altLang="ja-JP" smtClean="0"/>
              <a:t>11/1/2017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3 : viterbi decoder (cont)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Example: we consider to transmit message sequence 100000 code word in a transmission medium. In this medium some error ro be occurs due to several noises. In a receiver side we receive error code word 011011100000.Find &amp; correct the error and get original message sequences in the receive side by using viterbi algorithm.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637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3 : viterbi decoder (cont)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64096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82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3 : viterbi decoder (cont)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9"/>
            <a:ext cx="864096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35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3 : viterbi decoder (cont)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06489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50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3 : viterbi decoder (cont)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758946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5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3 : viterbi decoder (cont)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09317"/>
            <a:ext cx="8136904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236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3 : viterbi decoder (cont)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71296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404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3 : viterbi decoder (cont)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79" y="1556792"/>
            <a:ext cx="768667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820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4 : LDPC Encoder 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talk about </a:t>
            </a:r>
            <a:r>
              <a:rPr lang="en-US" sz="3600" b="1" u="sng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Parity Check Code</a:t>
            </a:r>
          </a:p>
          <a:p>
            <a:r>
              <a:rPr lang="en-US" dirty="0"/>
              <a:t>A binary parity check code is a block code: i.e., a collection of binary vectors of fixed length n.</a:t>
            </a:r>
          </a:p>
          <a:p>
            <a:r>
              <a:rPr lang="en-US" dirty="0"/>
              <a:t>The symbols in the code satisfy r parity check equations of the form: </a:t>
            </a:r>
            <a:r>
              <a:rPr lang="en-US" dirty="0" err="1"/>
              <a:t>xa</a:t>
            </a:r>
            <a:r>
              <a:rPr lang="en-US" dirty="0"/>
              <a:t> ⊕ </a:t>
            </a:r>
            <a:r>
              <a:rPr lang="en-US" dirty="0" err="1"/>
              <a:t>xb</a:t>
            </a:r>
            <a:r>
              <a:rPr lang="en-US" dirty="0"/>
              <a:t> ⊕ xc ⊕ … ⊕ </a:t>
            </a:r>
            <a:r>
              <a:rPr lang="en-US" dirty="0" err="1"/>
              <a:t>xz</a:t>
            </a:r>
            <a:r>
              <a:rPr lang="en-US" dirty="0"/>
              <a:t>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where ⊕ means modulo 2 addition and </a:t>
            </a:r>
            <a:r>
              <a:rPr lang="en-US" dirty="0" err="1"/>
              <a:t>xa</a:t>
            </a:r>
            <a:r>
              <a:rPr lang="en-US" dirty="0"/>
              <a:t>, </a:t>
            </a:r>
            <a:r>
              <a:rPr lang="en-US" dirty="0" err="1"/>
              <a:t>xb</a:t>
            </a:r>
            <a:r>
              <a:rPr lang="en-US" dirty="0"/>
              <a:t>, xc , … , </a:t>
            </a:r>
            <a:r>
              <a:rPr lang="en-US" dirty="0" err="1"/>
              <a:t>xz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 the code symbols in the equation.</a:t>
            </a:r>
          </a:p>
          <a:p>
            <a:r>
              <a:rPr lang="en-US" dirty="0"/>
              <a:t>Each codeword of length n can contain (n-r)=k information digits and r check digits.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4F4E2D-6493-4423-8040-D04AE97C7B18}" type="datetime1">
              <a:rPr kumimoji="1" lang="en-US" altLang="ja-JP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11/1/2017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0C8475-47C1-49C9-BEE5-594F8CF4D71F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Copyrights 2016 UIT-CE Wireless Communication R&amp;D Group . All Rights Reserved.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66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4 : LDPC Encoder 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Parity Check Matrix</a:t>
            </a:r>
          </a:p>
          <a:p>
            <a:r>
              <a:rPr lang="en-US" dirty="0"/>
              <a:t>A parity check matrix is an r-row by </a:t>
            </a:r>
            <a:r>
              <a:rPr lang="en-US" dirty="0" err="1"/>
              <a:t>ncolumn</a:t>
            </a:r>
            <a:r>
              <a:rPr lang="en-US" dirty="0"/>
              <a:t> binary matrix. Remember k=n-r.</a:t>
            </a:r>
          </a:p>
          <a:p>
            <a:r>
              <a:rPr lang="en-US" dirty="0"/>
              <a:t>The rows represent the equations and the columns represent the digits in the code word.</a:t>
            </a:r>
          </a:p>
          <a:p>
            <a:r>
              <a:rPr lang="en-US" dirty="0"/>
              <a:t>There is a 1 in the </a:t>
            </a:r>
            <a:r>
              <a:rPr lang="en-US" dirty="0" err="1"/>
              <a:t>i-th</a:t>
            </a:r>
            <a:r>
              <a:rPr lang="en-US" dirty="0"/>
              <a:t> row and j-</a:t>
            </a:r>
            <a:r>
              <a:rPr lang="en-US" dirty="0" err="1"/>
              <a:t>th</a:t>
            </a:r>
            <a:r>
              <a:rPr lang="en-US" dirty="0"/>
              <a:t> column if and only if the </a:t>
            </a:r>
            <a:r>
              <a:rPr lang="en-US" dirty="0" err="1"/>
              <a:t>i-th</a:t>
            </a:r>
            <a:r>
              <a:rPr lang="en-US" dirty="0"/>
              <a:t> code digit is contained in the j-</a:t>
            </a:r>
            <a:r>
              <a:rPr lang="en-US" dirty="0" err="1"/>
              <a:t>th</a:t>
            </a:r>
            <a:r>
              <a:rPr lang="en-US" dirty="0"/>
              <a:t> equation.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4F4E2D-6493-4423-8040-D04AE97C7B18}" type="datetime1">
              <a:rPr kumimoji="1" lang="en-US" altLang="ja-JP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11/1/2017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0C8475-47C1-49C9-BEE5-594F8CF4D71F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Copyrights 2016 UIT-CE Wireless Communication R&amp;D Group . All Rights Reserved.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7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r>
              <a:rPr lang="en-US" altLang="ja-JP" dirty="0"/>
              <a:t> </a:t>
            </a:r>
            <a:r>
              <a:rPr lang="en-US" altLang="ja-JP" dirty="0" err="1"/>
              <a:t>hôm</a:t>
            </a:r>
            <a:r>
              <a:rPr lang="en-US" altLang="ja-JP" dirty="0"/>
              <a:t> nay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Nội</a:t>
            </a:r>
            <a:r>
              <a:rPr kumimoji="1" lang="en-US" altLang="ja-JP" dirty="0"/>
              <a:t> </a:t>
            </a:r>
            <a:r>
              <a:rPr kumimoji="1" lang="en-US" altLang="ja-JP"/>
              <a:t>dung 1: FEC Encoder</a:t>
            </a:r>
            <a:endParaRPr kumimoji="1" lang="en-US" altLang="ja-JP" dirty="0"/>
          </a:p>
          <a:p>
            <a:r>
              <a:rPr lang="en-US" altLang="ja-JP" dirty="0" err="1"/>
              <a:t>Nội</a:t>
            </a:r>
            <a:r>
              <a:rPr lang="en-US" altLang="ja-JP" dirty="0"/>
              <a:t> </a:t>
            </a:r>
            <a:r>
              <a:rPr lang="en-US" altLang="ja-JP"/>
              <a:t>dung 2: Convolution Encoder</a:t>
            </a:r>
            <a:endParaRPr lang="en-US" altLang="ja-JP" dirty="0"/>
          </a:p>
          <a:p>
            <a:r>
              <a:rPr lang="en-US" altLang="ja-JP" dirty="0" err="1"/>
              <a:t>Nội</a:t>
            </a:r>
            <a:r>
              <a:rPr lang="en-US" altLang="ja-JP" dirty="0"/>
              <a:t> </a:t>
            </a:r>
            <a:r>
              <a:rPr lang="en-US" altLang="ja-JP"/>
              <a:t>dung 3: Viterbi Decoder</a:t>
            </a:r>
          </a:p>
          <a:p>
            <a:r>
              <a:rPr kumimoji="1" lang="en-US" altLang="ja-JP"/>
              <a:t>Nội dung 4 : LDPC Encoder 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5ADE-6BAE-42BE-B341-CB82E4A14B33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78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4 : LDPC Encoder 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Parity Check Matrix</a:t>
            </a:r>
          </a:p>
          <a:p>
            <a:r>
              <a:rPr lang="en-US" dirty="0"/>
              <a:t>Example: The 7-bit ASCII string for the letter S is 1010011, and a parity bit is to be added as the eighth bit. The string for S already has an even number of ones (namely four) and so the value </a:t>
            </a:r>
            <a:r>
              <a:rPr lang="en-US" dirty="0" err="1"/>
              <a:t>ofthe</a:t>
            </a:r>
            <a:r>
              <a:rPr lang="en-US" dirty="0"/>
              <a:t> parity bit is 0, and the codeword for S is 10100110.</a:t>
            </a:r>
          </a:p>
          <a:p>
            <a:r>
              <a:rPr lang="en-US" dirty="0"/>
              <a:t>c = [c1 c2 c3 c4 c5 c6 c7 c8]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4F4E2D-6493-4423-8040-D04AE97C7B18}" type="datetime1">
              <a:rPr kumimoji="1" lang="en-US" altLang="ja-JP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11/1/2017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0C8475-47C1-49C9-BEE5-594F8CF4D71F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Copyrights 2016 UIT-CE Wireless Communication R&amp;D Group . All Rights Reserved.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18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4 : LDPC Encoder 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Parity Check Matrix</a:t>
            </a:r>
          </a:p>
          <a:p>
            <a:r>
              <a:rPr lang="en-US" dirty="0"/>
              <a:t>where each ci is either 0 or 1, and every codeword satisfies the constraint</a:t>
            </a:r>
          </a:p>
          <a:p>
            <a:r>
              <a:rPr lang="en-US" b="1" dirty="0"/>
              <a:t>c1 ⊕ c2 ⊕ c3 ⊕ c4 ⊕ c5 ⊕ c6 ⊕ c7 ⊕ c8 = 0</a:t>
            </a:r>
            <a:r>
              <a:rPr lang="en-US" dirty="0"/>
              <a:t> (1.1)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Equation (1.1) is called a parity-check equation, in which the symbol ⊕ represents modulo-2 addition.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4F4E2D-6493-4423-8040-D04AE97C7B18}" type="datetime1">
              <a:rPr kumimoji="1" lang="en-US" altLang="ja-JP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11/1/2017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0C8475-47C1-49C9-BEE5-594F8CF4D71F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Copyrights 2016 UIT-CE Wireless Communication R&amp;D Group . All Rights Reserved.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3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4 : LDPC Encoder 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Parity Check Matrix</a:t>
            </a:r>
          </a:p>
          <a:p>
            <a:r>
              <a:rPr lang="en-US" sz="2400" dirty="0"/>
              <a:t>Next, A 7-bit ASCII letter is encoded with the single parity check code 1, The resulting codeword was sent though a noisy channel and the string y = [1 0 0 1 0 0 1 0] was received. To check if y is a valid codeword we test y with (1.1).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s-ES" sz="1800" dirty="0"/>
              <a:t> </a:t>
            </a:r>
          </a:p>
          <a:p>
            <a:pPr marL="0" indent="0">
              <a:buNone/>
            </a:pPr>
            <a:r>
              <a:rPr lang="es-ES" sz="1800" dirty="0"/>
              <a:t>   </a:t>
            </a:r>
            <a:r>
              <a:rPr lang="es-ES" sz="1800" b="1" dirty="0"/>
              <a:t>y1 ⊕ y2 ⊕ y3 ⊕ y4 ⊕ y5 ⊕ y6 ⊕ y7 ⊕ y8 = 1 ⊕ 0 ⊕ 0 ⊕ 1 ⊕ 0 ⊕ 0 ⊕ 1 ⊕ 0 = 1.</a:t>
            </a:r>
          </a:p>
          <a:p>
            <a:endParaRPr lang="en-US" sz="1800" dirty="0"/>
          </a:p>
          <a:p>
            <a:r>
              <a:rPr lang="en-US" sz="2400" dirty="0"/>
              <a:t>Since the sum is 1, the parity-check equation is not satisfied and y is not a valid codeword. We have detected that at least one error occurred during the transmission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4F4E2D-6493-4423-8040-D04AE97C7B18}" type="datetime1">
              <a:rPr kumimoji="1" lang="en-US" altLang="ja-JP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11/1/2017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0C8475-47C1-49C9-BEE5-594F8CF4D71F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Copyrights 2016 UIT-CE Wireless Communication R&amp;D Group . All Rights Reserved.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79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4 : LDPC Encoder 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Parity Check Matrix</a:t>
            </a:r>
          </a:p>
          <a:p>
            <a:r>
              <a:rPr lang="en-US" sz="2400" dirty="0"/>
              <a:t>Codeword constraints are often written in matrix form and so the constraints of (1.2) become</a:t>
            </a:r>
          </a:p>
          <a:p>
            <a:endParaRPr lang="en-US" sz="2400" dirty="0"/>
          </a:p>
          <a:p>
            <a:pPr lvl="8"/>
            <a:r>
              <a:rPr lang="en-US" dirty="0"/>
              <a:t>                                           </a:t>
            </a:r>
          </a:p>
          <a:p>
            <a:pPr lvl="8"/>
            <a:r>
              <a:rPr lang="en-US" dirty="0"/>
              <a:t>                                      (1.3)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4F4E2D-6493-4423-8040-D04AE97C7B18}" type="datetime1">
              <a:rPr kumimoji="1" lang="en-US" altLang="ja-JP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11/1/2017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0C8475-47C1-49C9-BEE5-594F8CF4D71F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Copyrights 2016 UIT-CE Wireless Communication R&amp;D Group . All Rights Reserved.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05311-DE13-4CA5-A227-44BB855E8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24944"/>
            <a:ext cx="58197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2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4 : LDPC Encoder 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Parity Check Matrix</a:t>
            </a:r>
          </a:p>
          <a:p>
            <a:r>
              <a:rPr lang="en-US" sz="2400" dirty="0"/>
              <a:t>The matrix H is called a parity-check matrix. Each row of H corresponds to a parity-check equation and each column of H corresponds to a bit in the codeword. Thus for a binary code with m parity-check constraints and length n codewords the parity-check matrix is an </a:t>
            </a:r>
            <a:r>
              <a:rPr lang="en-US" sz="2400" dirty="0" err="1"/>
              <a:t>m×n</a:t>
            </a:r>
            <a:r>
              <a:rPr lang="en-US" sz="2400" dirty="0"/>
              <a:t> binary matrix. In matrix form a string y = [c1 c2 c3 c4 c5 c6] is a valid codeword for the code with parity-check matrix H if and only if it satisfies the matrix equation</a:t>
            </a:r>
          </a:p>
          <a:p>
            <a:r>
              <a:rPr lang="en-US" sz="2400" dirty="0" err="1"/>
              <a:t>Hy</a:t>
            </a:r>
            <a:r>
              <a:rPr lang="en-US" sz="2400" baseline="30000" dirty="0" err="1"/>
              <a:t>T</a:t>
            </a:r>
            <a:r>
              <a:rPr lang="en-US" sz="2400" dirty="0"/>
              <a:t> = 0. (1.4)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4F4E2D-6493-4423-8040-D04AE97C7B18}" type="datetime1">
              <a:rPr kumimoji="1" lang="en-US" altLang="ja-JP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11/1/2017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0C8475-47C1-49C9-BEE5-594F8CF4D71F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Copyrights 2016 UIT-CE Wireless Communication R&amp;D Group . All Rights Reserved.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66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4 : LDPC Encoder 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Parity Check Encoding</a:t>
            </a:r>
          </a:p>
          <a:p>
            <a:r>
              <a:rPr lang="en-US" sz="2400" dirty="0"/>
              <a:t>To distinguish between the message bits and parity bits in the codeword in Example 1.3 we re-write the code parity-check constraints so that each one solves for a different codeword bit.</a:t>
            </a:r>
          </a:p>
          <a:p>
            <a:r>
              <a:rPr lang="en-US" sz="2400" dirty="0"/>
              <a:t>The code constraints from 1.3 can be re-written as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b="1" dirty="0"/>
              <a:t>c4 = c1 ⊕ c2 </a:t>
            </a:r>
          </a:p>
          <a:p>
            <a:pPr marL="0" indent="0">
              <a:buNone/>
            </a:pPr>
            <a:r>
              <a:rPr lang="en-US" b="1" dirty="0"/>
              <a:t>	c5 = c2 ⊕ c3 		</a:t>
            </a:r>
            <a:r>
              <a:rPr lang="en-US" dirty="0"/>
              <a:t>(1.5)</a:t>
            </a:r>
          </a:p>
          <a:p>
            <a:pPr marL="0" indent="0">
              <a:buNone/>
            </a:pPr>
            <a:r>
              <a:rPr lang="en-US" b="1" dirty="0"/>
              <a:t>	c6 = c1 ⊕ c2 ⊕ c3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	The codeword bits c1, c2, and c3 contain the three bit message, c1, c2, and c3, while the codeword bits c4, c5 and c6 contain the three parity-check bits. Written this way the codeword constraints show how to encode the message.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4F4E2D-6493-4423-8040-D04AE97C7B18}" type="datetime1">
              <a:rPr kumimoji="1" lang="en-US" altLang="ja-JP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11/1/2017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0C8475-47C1-49C9-BEE5-594F8CF4D71F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Copyrights 2016 UIT-CE Wireless Communication R&amp;D Group . All Rights Reserved.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48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4 : LDPC Encoder 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Parity Check Encoding</a:t>
            </a:r>
          </a:p>
          <a:p>
            <a:r>
              <a:rPr lang="en-US" sz="2400" dirty="0"/>
              <a:t>Using the constraints in (1.5) the message 110 produces the parity-check bits</a:t>
            </a:r>
          </a:p>
          <a:p>
            <a:pPr marL="1257300" lvl="3" indent="0">
              <a:buNone/>
            </a:pPr>
            <a:r>
              <a:rPr lang="en-US" sz="2800" b="1" dirty="0"/>
              <a:t>c4 = 1 ⊕ 1 = 0 </a:t>
            </a:r>
          </a:p>
          <a:p>
            <a:pPr marL="1257300" lvl="3" indent="0">
              <a:buNone/>
            </a:pPr>
            <a:r>
              <a:rPr lang="en-US" sz="2800" b="1" dirty="0"/>
              <a:t>c5 = 1 ⊕ 0 = 1 </a:t>
            </a:r>
          </a:p>
          <a:p>
            <a:pPr marL="1257300" lvl="3" indent="0">
              <a:buNone/>
            </a:pPr>
            <a:r>
              <a:rPr lang="en-US" sz="2800" b="1" dirty="0"/>
              <a:t>c6 = 1 ⊕ 1 ⊕ 0 = 0,</a:t>
            </a:r>
          </a:p>
          <a:p>
            <a:r>
              <a:rPr lang="en-US" sz="2400" dirty="0"/>
              <a:t>and so the codeword for this message is c = [1 1 0 0 1 0].</a:t>
            </a:r>
            <a:r>
              <a:rPr lang="en-US" sz="2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4F4E2D-6493-4423-8040-D04AE97C7B18}" type="datetime1">
              <a:rPr kumimoji="1" lang="en-US" altLang="ja-JP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11/1/2017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0C8475-47C1-49C9-BEE5-594F8CF4D71F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Copyrights 2016 UIT-CE Wireless Communication R&amp;D Group . All Rights Reserved.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99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4 : LDPC Encoder 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Parity Check Encoding</a:t>
            </a:r>
          </a:p>
          <a:p>
            <a:r>
              <a:rPr lang="en-US" sz="2400" dirty="0"/>
              <a:t>Using the constraints in (1.5) the message 110 produces the parity-check bits</a:t>
            </a:r>
          </a:p>
          <a:p>
            <a:pPr marL="1257300" lvl="3" indent="0">
              <a:buNone/>
            </a:pPr>
            <a:r>
              <a:rPr lang="en-US" sz="2800" b="1" dirty="0"/>
              <a:t>c4 = 1 ⊕ 1 = 0 </a:t>
            </a:r>
          </a:p>
          <a:p>
            <a:pPr marL="1257300" lvl="3" indent="0">
              <a:buNone/>
            </a:pPr>
            <a:r>
              <a:rPr lang="en-US" sz="2800" b="1" dirty="0"/>
              <a:t>c5 = 1 ⊕ 0 = 1 </a:t>
            </a:r>
          </a:p>
          <a:p>
            <a:pPr marL="1257300" lvl="3" indent="0">
              <a:buNone/>
            </a:pPr>
            <a:r>
              <a:rPr lang="en-US" sz="2800" b="1" dirty="0"/>
              <a:t>c6 = 1 ⊕ 1 ⊕ 0 = 0,</a:t>
            </a:r>
          </a:p>
          <a:p>
            <a:r>
              <a:rPr lang="en-US" sz="2400" dirty="0"/>
              <a:t>and so the codeword for this message is c = [1 1 0 0 1 0].</a:t>
            </a:r>
            <a:r>
              <a:rPr lang="en-US" sz="2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4F4E2D-6493-4423-8040-D04AE97C7B18}" type="datetime1">
              <a:rPr kumimoji="1" lang="en-US" altLang="ja-JP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11/1/2017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0C8475-47C1-49C9-BEE5-594F8CF4D71F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Copyrights 2016 UIT-CE Wireless Communication R&amp;D Group . All Rights Reserved.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75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4 : LDPC Encoder 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Parity Check Encoding</a:t>
            </a:r>
          </a:p>
          <a:p>
            <a:r>
              <a:rPr lang="en-US" sz="2400" dirty="0"/>
              <a:t>Again these constraints can be written in matrix form as follows: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4F4E2D-6493-4423-8040-D04AE97C7B18}" type="datetime1">
              <a:rPr kumimoji="1" lang="en-US" altLang="ja-JP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11/1/2017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0C8475-47C1-49C9-BEE5-594F8CF4D71F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Copyrights 2016 UIT-CE Wireless Communication R&amp;D Group . All Rights Reserved.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E983AC-B0F6-41DA-A8F5-FB97A47F6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1" y="2852936"/>
            <a:ext cx="8100392" cy="150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42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4 : LDPC Encoder 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Parity Check Error detection and correction</a:t>
            </a:r>
          </a:p>
          <a:p>
            <a:r>
              <a:rPr lang="en-US" sz="2400" dirty="0"/>
              <a:t>Firstly, we know that every codeword in the code must satisfy (1.4), and so errors can be detected in any received word which does not satisfy this equation.</a:t>
            </a:r>
          </a:p>
          <a:p>
            <a:r>
              <a:rPr lang="en-US" sz="2400" dirty="0"/>
              <a:t>The codeword c = [1 0 1 1 1 0] from the code in Example 1.3 was sent through a binary symmetric channel and the string y = [1 0 1 0 1 0] received. Substitution into equation (1.4) gives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4F4E2D-6493-4423-8040-D04AE97C7B18}" type="datetime1">
              <a:rPr kumimoji="1" lang="en-US" altLang="ja-JP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11/1/2017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0C8475-47C1-49C9-BEE5-594F8CF4D71F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Copyrights 2016 UIT-CE Wireless Communication R&amp;D Group . All Rights Reserved.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Nội</a:t>
            </a:r>
            <a:r>
              <a:rPr lang="en-US" altLang="ja-JP" dirty="0"/>
              <a:t> </a:t>
            </a:r>
            <a:r>
              <a:rPr lang="en-US" altLang="ja-JP"/>
              <a:t>dung 1: FEC Encoder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FEC is a technique used for controlling errors in the data transmission</a:t>
            </a:r>
          </a:p>
          <a:p>
            <a:r>
              <a:rPr lang="en-US" altLang="ja-JP"/>
              <a:t>This technique uses the redundant (which is derived from information code).</a:t>
            </a:r>
            <a:r>
              <a:rPr lang="en-US"/>
              <a:t> </a:t>
            </a:r>
          </a:p>
          <a:p>
            <a:r>
              <a:rPr lang="en-US"/>
              <a:t>Advantage:The redundancy allows the receiver to detect a limited number of errors that may occur anywhere in the message, and often to correct these errors without retransmission.</a:t>
            </a:r>
          </a:p>
          <a:p>
            <a:r>
              <a:rPr kumimoji="1" lang="en-US" altLang="ja-JP"/>
              <a:t>Disavantage: </a:t>
            </a:r>
            <a:r>
              <a:rPr lang="en-US"/>
              <a:t> at the cost of a fixed, higher forward channel bandwidth.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C7BF-7EAC-49B9-8861-766FBE85030D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86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4 : LDPC Encoder 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b="1" u="sng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endParaRPr lang="en-US" sz="3600" b="1" u="sng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endParaRPr lang="en-US" sz="3600" b="1" u="sng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The result is nonzero and so the string y is not a codeword of this code. We therefore conclude that bit flipping errors must have occurred during transmission.</a:t>
            </a:r>
          </a:p>
          <a:p>
            <a:pPr marL="0" indent="0">
              <a:buNone/>
            </a:pPr>
            <a:r>
              <a:rPr lang="en-US" sz="2400" dirty="0"/>
              <a:t>The vector s = </a:t>
            </a:r>
            <a:r>
              <a:rPr lang="en-US" sz="2400" dirty="0" err="1"/>
              <a:t>Hy</a:t>
            </a:r>
            <a:r>
              <a:rPr lang="en-US" sz="2400" baseline="30000" dirty="0" err="1"/>
              <a:t>T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is called the syndrome of y. The syndrome indicates which parity-check constraints are not satisfied by 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4F4E2D-6493-4423-8040-D04AE97C7B18}" type="datetime1">
              <a:rPr kumimoji="1" lang="en-US" altLang="ja-JP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11/1/2017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0C8475-47C1-49C9-BEE5-594F8CF4D71F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Copyrights 2016 UIT-CE Wireless Communication R&amp;D Group . All Rights Reserved.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80D91-B6D4-49E9-9843-0E32D0365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38" y="1274824"/>
            <a:ext cx="558640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71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4 : LDPC Encoder 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5400" b="1" u="sng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5400" b="1" u="sng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What is an LDPC Code?</a:t>
            </a:r>
            <a:endParaRPr lang="en-US" sz="5400" dirty="0"/>
          </a:p>
          <a:p>
            <a:pPr algn="ctr"/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4F4E2D-6493-4423-8040-D04AE97C7B18}" type="datetime1">
              <a:rPr kumimoji="1" lang="en-US" altLang="ja-JP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11/1/2017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0C8475-47C1-49C9-BEE5-594F8CF4D71F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/>
                <a:cs typeface="Times New Roman" pitchFamily="18" charset="0"/>
              </a:rPr>
              <a:t>Copyrights 2016 UIT-CE Wireless Communication R&amp;D Group . All Rights Reserved.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27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4 : LDPC Encoder 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linear block </a:t>
            </a:r>
            <a:r>
              <a:rPr lang="en-US" dirty="0" err="1"/>
              <a:t>codes.Means</a:t>
            </a:r>
            <a:r>
              <a:rPr lang="en-US" dirty="0"/>
              <a:t> every linear combination of code </a:t>
            </a:r>
            <a:r>
              <a:rPr lang="en-US" dirty="0" err="1"/>
              <a:t>owrd</a:t>
            </a:r>
            <a:r>
              <a:rPr lang="en-US" dirty="0"/>
              <a:t> is its self a code word.</a:t>
            </a:r>
          </a:p>
          <a:p>
            <a:r>
              <a:rPr lang="en-US" dirty="0"/>
              <a:t>Assuming our message is binary string.</a:t>
            </a:r>
          </a:p>
          <a:p>
            <a:r>
              <a:rPr lang="en-US" dirty="0"/>
              <a:t>We divide our message in blocks of bits with length k all information we have can be represented in 2^k different messages</a:t>
            </a:r>
          </a:p>
          <a:p>
            <a:r>
              <a:rPr lang="en-US" dirty="0"/>
              <a:t>u = (u0, u1 ,u2 … un)</a:t>
            </a:r>
          </a:p>
          <a:p>
            <a:r>
              <a:rPr lang="en-US" dirty="0"/>
              <a:t>We add ‘m’ redundancy bits to our message now u becomes a new message x represent by n bit: n = k + m</a:t>
            </a:r>
          </a:p>
          <a:p>
            <a:r>
              <a:rPr lang="en-US" dirty="0"/>
              <a:t>X = u</a:t>
            </a:r>
            <a:r>
              <a:rPr lang="en-US" baseline="-25000" dirty="0"/>
              <a:t>0</a:t>
            </a:r>
            <a:r>
              <a:rPr lang="en-US" dirty="0"/>
              <a:t>g</a:t>
            </a:r>
            <a:r>
              <a:rPr lang="en-US" baseline="-25000" dirty="0"/>
              <a:t>0</a:t>
            </a:r>
            <a:r>
              <a:rPr lang="en-US" dirty="0"/>
              <a:t> + u</a:t>
            </a:r>
            <a:r>
              <a:rPr lang="en-US" baseline="-25000" dirty="0"/>
              <a:t>1</a:t>
            </a:r>
            <a:r>
              <a:rPr lang="en-US" dirty="0"/>
              <a:t>g</a:t>
            </a:r>
            <a:r>
              <a:rPr lang="en-US" baseline="-25000" dirty="0"/>
              <a:t>1</a:t>
            </a:r>
            <a:r>
              <a:rPr lang="en-US" dirty="0"/>
              <a:t> + .. + u</a:t>
            </a:r>
            <a:r>
              <a:rPr lang="en-US" baseline="-25000" dirty="0"/>
              <a:t>n-1</a:t>
            </a:r>
            <a:r>
              <a:rPr lang="en-US" dirty="0"/>
              <a:t>  g</a:t>
            </a:r>
            <a:r>
              <a:rPr lang="en-US" baseline="-25000" dirty="0"/>
              <a:t>n-1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830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4 : LDPC Encoder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328592"/>
          </a:xfrm>
        </p:spPr>
        <p:txBody>
          <a:bodyPr/>
          <a:lstStyle/>
          <a:p>
            <a:r>
              <a:rPr lang="en-US" dirty="0"/>
              <a:t>Also is written as x = </a:t>
            </a:r>
            <a:r>
              <a:rPr lang="en-US" dirty="0" err="1"/>
              <a:t>uG</a:t>
            </a:r>
            <a:endParaRPr lang="en-US" dirty="0"/>
          </a:p>
          <a:p>
            <a:r>
              <a:rPr lang="en-US" dirty="0"/>
              <a:t>Where G is a matrix (k, n) </a:t>
            </a:r>
            <a:r>
              <a:rPr lang="en-US" dirty="0" err="1"/>
              <a:t>dimesion</a:t>
            </a:r>
            <a:r>
              <a:rPr lang="en-US" dirty="0"/>
              <a:t> called generator matrix</a:t>
            </a:r>
          </a:p>
          <a:p>
            <a:r>
              <a:rPr lang="en-US" dirty="0"/>
              <a:t>There exists a matrix H(</a:t>
            </a:r>
            <a:r>
              <a:rPr lang="en-US" dirty="0" err="1"/>
              <a:t>m,n</a:t>
            </a:r>
            <a:r>
              <a:rPr lang="en-US" dirty="0"/>
              <a:t>) dimension such that</a:t>
            </a:r>
          </a:p>
          <a:p>
            <a:pPr marL="0" indent="0">
              <a:buNone/>
            </a:pPr>
            <a:r>
              <a:rPr lang="en-US" dirty="0"/>
              <a:t>GH</a:t>
            </a:r>
            <a:r>
              <a:rPr lang="en-US" baseline="30000" dirty="0"/>
              <a:t>T</a:t>
            </a:r>
            <a:r>
              <a:rPr lang="en-US" dirty="0"/>
              <a:t> = 0 </a:t>
            </a:r>
          </a:p>
          <a:p>
            <a:pPr marL="0" indent="0">
              <a:buNone/>
            </a:pPr>
            <a:r>
              <a:rPr lang="en-US" dirty="0"/>
              <a:t>u GH</a:t>
            </a:r>
            <a:r>
              <a:rPr lang="en-US" baseline="30000" dirty="0"/>
              <a:t>T </a:t>
            </a:r>
            <a:r>
              <a:rPr lang="en-US" dirty="0"/>
              <a:t>= u0</a:t>
            </a:r>
          </a:p>
          <a:p>
            <a:pPr marL="0" indent="0">
              <a:buNone/>
            </a:pPr>
            <a:r>
              <a:rPr lang="en-US" dirty="0" err="1"/>
              <a:t>xH</a:t>
            </a:r>
            <a:r>
              <a:rPr lang="en-US" baseline="30000" dirty="0" err="1"/>
              <a:t>T</a:t>
            </a:r>
            <a:r>
              <a:rPr lang="en-US" dirty="0"/>
              <a:t> = 0 and also </a:t>
            </a:r>
            <a:r>
              <a:rPr lang="en-US" dirty="0" err="1"/>
              <a:t>Hx</a:t>
            </a:r>
            <a:r>
              <a:rPr lang="en-US" baseline="30000" dirty="0" err="1"/>
              <a:t>T</a:t>
            </a:r>
            <a:r>
              <a:rPr lang="en-US" dirty="0"/>
              <a:t>=0</a:t>
            </a:r>
          </a:p>
          <a:p>
            <a:pPr marL="0" indent="0">
              <a:buNone/>
            </a:pPr>
            <a:r>
              <a:rPr lang="en-US" dirty="0"/>
              <a:t>H: parity check matrix</a:t>
            </a:r>
          </a:p>
          <a:p>
            <a:pPr marL="0" indent="0">
              <a:buNone/>
            </a:pPr>
            <a:r>
              <a:rPr lang="en-US" dirty="0"/>
              <a:t>At receiver if we know this parity matrix H. if we receive a n bit message, we have to do a </a:t>
            </a:r>
            <a:r>
              <a:rPr lang="en-US" dirty="0" err="1"/>
              <a:t>sclar</a:t>
            </a:r>
            <a:r>
              <a:rPr lang="en-US" dirty="0"/>
              <a:t> product with H</a:t>
            </a:r>
            <a:r>
              <a:rPr lang="en-US" baseline="30000" dirty="0"/>
              <a:t>T</a:t>
            </a:r>
            <a:r>
              <a:rPr lang="en-US" dirty="0"/>
              <a:t> . If we don’t get a null </a:t>
            </a:r>
            <a:r>
              <a:rPr lang="en-US" dirty="0" err="1"/>
              <a:t>matix</a:t>
            </a:r>
            <a:r>
              <a:rPr lang="en-US" dirty="0"/>
              <a:t> =&gt; error happens </a:t>
            </a:r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baseline="-25000" smtClean="0"/>
              <a:t>11/1/2017</a:t>
            </a:fld>
            <a:endParaRPr kumimoji="1" lang="ja-JP" altLang="en-US" baseline="-25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670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Example: A regular parity-check matrix for the code in (1.3) with </a:t>
            </a:r>
            <a:r>
              <a:rPr lang="en-US" altLang="ja-JP" dirty="0" err="1"/>
              <a:t>wc</a:t>
            </a:r>
            <a:r>
              <a:rPr lang="en-US" altLang="ja-JP" dirty="0"/>
              <a:t> = 2, </a:t>
            </a:r>
            <a:r>
              <a:rPr lang="en-US" altLang="ja-JP" dirty="0" err="1"/>
              <a:t>wr</a:t>
            </a:r>
            <a:r>
              <a:rPr lang="en-US" altLang="ja-JP" dirty="0"/>
              <a:t> = 3 and rank2(H) = 3, which satisfies (1.4) is,</a:t>
            </a:r>
          </a:p>
          <a:p>
            <a:endParaRPr lang="en-US" altLang="ja-JP" dirty="0"/>
          </a:p>
          <a:p>
            <a:pPr lvl="8"/>
            <a:r>
              <a:rPr lang="en-US" altLang="ja-JP" dirty="0"/>
              <a:t>                                 (1.7)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sz="2000" dirty="0"/>
              <a:t>For an irregular parity-check matrix we designate the fraction of columns of weight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by h</a:t>
            </a:r>
            <a:r>
              <a:rPr lang="en-US" altLang="ja-JP" sz="2000" cap="small" dirty="0"/>
              <a:t>i</a:t>
            </a:r>
            <a:r>
              <a:rPr lang="en-US" altLang="ja-JP" sz="2000" dirty="0"/>
              <a:t> and the fraction of rows </a:t>
            </a:r>
            <a:r>
              <a:rPr lang="en-US" altLang="ja-JP" sz="2000" dirty="0" err="1"/>
              <a:t>ofweight</a:t>
            </a:r>
            <a:r>
              <a:rPr lang="en-US" altLang="ja-JP" sz="2000" dirty="0"/>
              <a:t>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by hi. Collectively the set </a:t>
            </a:r>
            <a:r>
              <a:rPr lang="en-US" altLang="ja-JP" sz="2000" b="1" dirty="0"/>
              <a:t>v</a:t>
            </a:r>
            <a:r>
              <a:rPr lang="en-US" altLang="ja-JP" sz="2000" dirty="0"/>
              <a:t> and </a:t>
            </a:r>
            <a:r>
              <a:rPr lang="en-US" altLang="ja-JP" sz="2000" b="1" dirty="0"/>
              <a:t>h</a:t>
            </a:r>
            <a:r>
              <a:rPr lang="en-US" altLang="ja-JP" sz="2000" dirty="0"/>
              <a:t> is called the </a:t>
            </a:r>
            <a:r>
              <a:rPr lang="en-US" altLang="ja-JP" sz="2000" b="1" i="1" dirty="0"/>
              <a:t>degree distribution</a:t>
            </a:r>
            <a:r>
              <a:rPr lang="en-US" altLang="ja-JP" sz="2000" dirty="0"/>
              <a:t> of the code.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893D-ED86-4B31-AAAA-96203F8DE64C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D78F5-DE82-4964-8829-758D6F1B2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20" y="2780928"/>
            <a:ext cx="3524250" cy="16097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28349" y="1412776"/>
            <a:ext cx="8640960" cy="4824536"/>
          </a:xfrm>
        </p:spPr>
        <p:txBody>
          <a:bodyPr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LDPC constructions</a:t>
            </a:r>
          </a:p>
          <a:p>
            <a:r>
              <a:rPr lang="en-US" altLang="ja-JP" sz="2400" b="1" i="1" dirty="0"/>
              <a:t>The construction of binary LDPC codes involves assigning a small number of the values in an all-zero matrix to be 1 so that the rows and columns have the required degree distribution</a:t>
            </a:r>
          </a:p>
          <a:p>
            <a:r>
              <a:rPr lang="en-US" altLang="ja-JP" sz="2400" b="1" i="1" dirty="0"/>
              <a:t>The original LDPC codes presented by </a:t>
            </a:r>
            <a:r>
              <a:rPr lang="en-US" altLang="ja-JP" sz="2400" b="1" i="1" dirty="0" err="1"/>
              <a:t>Gallager</a:t>
            </a:r>
            <a:r>
              <a:rPr lang="en-US" altLang="ja-JP" sz="2400" b="1" i="1" dirty="0"/>
              <a:t> are regular and defined by a banded structure in H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28349" y="1412776"/>
            <a:ext cx="8640960" cy="4824536"/>
          </a:xfrm>
        </p:spPr>
        <p:txBody>
          <a:bodyPr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LDPC constructions</a:t>
            </a:r>
          </a:p>
          <a:p>
            <a:r>
              <a:rPr lang="en-US" altLang="ja-JP" sz="2400" b="1" i="1" dirty="0"/>
              <a:t>A length 12 (3,4)-regular </a:t>
            </a:r>
            <a:r>
              <a:rPr lang="en-US" altLang="ja-JP" sz="2400" b="1" i="1" dirty="0" err="1"/>
              <a:t>Gallager</a:t>
            </a:r>
            <a:r>
              <a:rPr lang="en-US" altLang="ja-JP" sz="2400" b="1" i="1" dirty="0"/>
              <a:t> parity-check matrix is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FBAD73-DBCB-4065-9993-617FBACAA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445" y="2564904"/>
            <a:ext cx="5629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9852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28349" y="1412776"/>
            <a:ext cx="8640960" cy="4824536"/>
          </a:xfrm>
        </p:spPr>
        <p:txBody>
          <a:bodyPr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LDPC constructions</a:t>
            </a:r>
          </a:p>
          <a:p>
            <a:r>
              <a:rPr lang="en-US" altLang="ja-JP" sz="2400" b="1" i="1" dirty="0"/>
              <a:t>Another common construction for LDPC codes is a method proposed by MacKay and Neal.</a:t>
            </a:r>
          </a:p>
          <a:p>
            <a:r>
              <a:rPr lang="en-US" altLang="ja-JP" sz="2400" b="1" i="1" dirty="0"/>
              <a:t>A length 12 (3,4)-regular MacKay Neal parity-check matrix is</a:t>
            </a:r>
          </a:p>
          <a:p>
            <a:endParaRPr lang="en-US" altLang="ja-JP" sz="2400" b="1" i="1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9FF1C6-FD29-4E72-BCBB-623345BC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325129"/>
            <a:ext cx="5004603" cy="29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9453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28349" y="1412776"/>
            <a:ext cx="8640960" cy="4824536"/>
          </a:xfrm>
        </p:spPr>
        <p:txBody>
          <a:bodyPr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LDPC constructions</a:t>
            </a:r>
          </a:p>
          <a:p>
            <a:r>
              <a:rPr lang="en-US" altLang="ja-JP" sz="2400" b="1" i="1" dirty="0"/>
              <a:t>Another type of LDPC codes called repeat-accumulate codes have weight 2 columns in a step pattern for the last m columns of H. This structure makes the repeat-accumulate codes systematic and allows them to be easily encoded.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6085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28349" y="1412776"/>
            <a:ext cx="8640960" cy="4824536"/>
          </a:xfrm>
        </p:spPr>
        <p:txBody>
          <a:bodyPr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LDPC constructions</a:t>
            </a:r>
          </a:p>
          <a:p>
            <a:r>
              <a:rPr lang="en-US" altLang="ja-JP" sz="2400" b="1" i="1" dirty="0"/>
              <a:t>A length 12 rate-1/4 repeat-accumulate code is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50227-9E63-497E-A62C-5A2CB7A6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08920"/>
            <a:ext cx="5324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62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Nội</a:t>
            </a:r>
            <a:r>
              <a:rPr lang="en-US" altLang="ja-JP" dirty="0"/>
              <a:t> </a:t>
            </a:r>
            <a:r>
              <a:rPr lang="en-US" altLang="ja-JP"/>
              <a:t>dung 1: FEC Encoder (cont)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Application: </a:t>
            </a:r>
            <a:r>
              <a:rPr lang="en-US"/>
              <a:t> FEC is therefore applied in situations where retransmissions are costly or impossible, such as one-way communication links and when transmitting to multiple receivers in multicast.</a:t>
            </a:r>
          </a:p>
          <a:p>
            <a:r>
              <a:rPr lang="en-US"/>
              <a:t> FEC information is usually added to mass storage devices to enable recovery of corrupted data, and is widely used in modems.</a:t>
            </a:r>
          </a:p>
          <a:p>
            <a:r>
              <a:rPr kumimoji="1" lang="en-US" altLang="ja-JP"/>
              <a:t>There are 2 main catergories of FEC codes: </a:t>
            </a:r>
          </a:p>
          <a:p>
            <a:pPr marL="0" indent="0">
              <a:buNone/>
            </a:pPr>
            <a:r>
              <a:rPr lang="en-US" altLang="ja-JP"/>
              <a:t>+ Block code</a:t>
            </a:r>
          </a:p>
          <a:p>
            <a:pPr marL="0" indent="0">
              <a:buNone/>
            </a:pPr>
            <a:r>
              <a:rPr kumimoji="1" lang="en-US" altLang="ja-JP"/>
              <a:t>+ Convolution code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C7BF-7EAC-49B9-8861-766FBE85030D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49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28349" y="1412776"/>
            <a:ext cx="8640960" cy="4824536"/>
          </a:xfrm>
        </p:spPr>
        <p:txBody>
          <a:bodyPr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LDPC constructions</a:t>
            </a:r>
          </a:p>
          <a:p>
            <a:r>
              <a:rPr lang="en-US" altLang="ja-JP" sz="2400" b="1" i="1" dirty="0"/>
              <a:t>A LDPC codes are often represented in graphical form by a Tanner graph.</a:t>
            </a:r>
          </a:p>
          <a:p>
            <a:endParaRPr lang="en-US" altLang="ja-JP" sz="2400" b="1" i="1" dirty="0"/>
          </a:p>
          <a:p>
            <a:endParaRPr lang="en-US" altLang="ja-JP" sz="2400" b="1" i="1" dirty="0"/>
          </a:p>
          <a:p>
            <a:endParaRPr lang="en-US" altLang="ja-JP" sz="2400" b="1" i="1" dirty="0"/>
          </a:p>
          <a:p>
            <a:endParaRPr lang="en-US" altLang="ja-JP" sz="2400" b="1" i="1" dirty="0"/>
          </a:p>
          <a:p>
            <a:endParaRPr lang="en-US" altLang="ja-JP" sz="2400" b="1" i="1" dirty="0"/>
          </a:p>
          <a:p>
            <a:r>
              <a:rPr lang="en-US" altLang="ja-JP" sz="2400" b="1" i="1" dirty="0"/>
              <a:t>Figure 1.1: The Tanner graph representation of the parity-check matrix in (1.7). A 6-cycle is shown in bold.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415C8D-23C0-43D9-9992-A779E940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132" y="2492896"/>
            <a:ext cx="3394149" cy="24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3128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28349" y="1412776"/>
            <a:ext cx="8640960" cy="4824536"/>
          </a:xfrm>
        </p:spPr>
        <p:txBody>
          <a:bodyPr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LDPC constructions</a:t>
            </a:r>
          </a:p>
          <a:p>
            <a:r>
              <a:rPr lang="en-US" altLang="ja-JP" sz="2400" b="1" i="1" dirty="0"/>
              <a:t>A LDPC codes are often represented in graphical form by a Tanner graph.</a:t>
            </a:r>
          </a:p>
          <a:p>
            <a:endParaRPr lang="en-US" altLang="ja-JP" sz="2400" b="1" i="1" dirty="0"/>
          </a:p>
          <a:p>
            <a:endParaRPr lang="en-US" altLang="ja-JP" sz="2400" b="1" i="1" dirty="0"/>
          </a:p>
          <a:p>
            <a:endParaRPr lang="en-US" altLang="ja-JP" sz="2400" b="1" i="1" dirty="0"/>
          </a:p>
          <a:p>
            <a:endParaRPr lang="en-US" altLang="ja-JP" sz="2400" b="1" i="1" dirty="0"/>
          </a:p>
          <a:p>
            <a:endParaRPr lang="en-US" altLang="ja-JP" sz="2400" b="1" i="1" dirty="0"/>
          </a:p>
          <a:p>
            <a:r>
              <a:rPr lang="en-US" altLang="ja-JP" sz="2400" b="1" i="1" dirty="0"/>
              <a:t>Figure 1.1: The Tanner graph representation of the parity-check matrix in (1.7). A 6-cycle is shown in bold.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415C8D-23C0-43D9-9992-A779E940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132" y="2492896"/>
            <a:ext cx="3394149" cy="24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3456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340049"/>
            <a:ext cx="8640960" cy="4824536"/>
          </a:xfrm>
        </p:spPr>
        <p:txBody>
          <a:bodyPr numCol="1"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Tanner Graph Terminology</a:t>
            </a:r>
          </a:p>
          <a:p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r>
              <a:rPr lang="en-US" altLang="ja-JP" sz="2400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The degree of a node is the number of edges connected to it</a:t>
            </a:r>
            <a:endParaRPr lang="vi-VN" altLang="ja-JP" sz="2400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6F161-AF06-4E75-89CD-E71121975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98" y="1983741"/>
            <a:ext cx="7065417" cy="290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6627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340049"/>
            <a:ext cx="8640960" cy="4824536"/>
          </a:xfrm>
        </p:spPr>
        <p:txBody>
          <a:bodyPr numCol="2"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LDPC Decode</a:t>
            </a:r>
          </a:p>
          <a:p>
            <a:r>
              <a:rPr lang="en-US" altLang="ja-JP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Decoding with the Tanner Graph: an a-Peeling Decoder</a:t>
            </a:r>
            <a:endParaRPr lang="vi-VN" altLang="ja-JP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0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• Initialization: </a:t>
            </a:r>
          </a:p>
          <a:p>
            <a:pPr marL="0" indent="0">
              <a:buNone/>
            </a:pPr>
            <a:r>
              <a:rPr lang="en-US" altLang="ja-JP" sz="20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• Forward known variable node values along outgoing edges</a:t>
            </a:r>
          </a:p>
          <a:p>
            <a:pPr marL="0" indent="0">
              <a:buNone/>
            </a:pPr>
            <a:r>
              <a:rPr lang="en-US" altLang="ja-JP" sz="20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• Accumulate forwarded values at check nodes and “record” the parity</a:t>
            </a:r>
          </a:p>
          <a:p>
            <a:pPr marL="0" indent="0">
              <a:buNone/>
            </a:pPr>
            <a:r>
              <a:rPr lang="en-US" altLang="ja-JP" sz="20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• Delete known variable nodes and all outgoing edges</a:t>
            </a:r>
            <a:endParaRPr lang="vi-VN" altLang="ja-JP" sz="20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endParaRPr lang="vi-VN" altLang="ja-JP" sz="3600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C3355-95D7-4D9C-B759-AA0E55AE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484784"/>
            <a:ext cx="3255640" cy="440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9747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340049"/>
            <a:ext cx="8640960" cy="4824536"/>
          </a:xfrm>
        </p:spPr>
        <p:txBody>
          <a:bodyPr numCol="1"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Peeling Decoder – Initialization</a:t>
            </a:r>
            <a:endParaRPr lang="vi-VN" altLang="ja-JP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endParaRPr lang="vi-VN" altLang="ja-JP" sz="3600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9B809A-A2B6-4A80-B40A-B41CD99EF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2047206"/>
            <a:ext cx="2923492" cy="4117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568644-3E75-4DAF-A0C0-502BFAF58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975420"/>
            <a:ext cx="3126740" cy="426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890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340049"/>
            <a:ext cx="8640960" cy="4824536"/>
          </a:xfrm>
        </p:spPr>
        <p:txBody>
          <a:bodyPr numCol="1"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Peeling Decoder – Initialization</a:t>
            </a:r>
            <a:endParaRPr lang="vi-VN" altLang="ja-JP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endParaRPr lang="vi-VN" altLang="ja-JP" sz="3600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5FA2D8-6327-4153-96E3-FB0D147E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9" y="1975420"/>
            <a:ext cx="3089418" cy="40348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A4D25B-FF2A-4296-BAC1-89FC0F46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740" y="1975420"/>
            <a:ext cx="2762573" cy="394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8587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340049"/>
            <a:ext cx="8640960" cy="4824536"/>
          </a:xfrm>
        </p:spPr>
        <p:txBody>
          <a:bodyPr numCol="1"/>
          <a:lstStyle/>
          <a:p>
            <a:r>
              <a:rPr lang="en-US" altLang="ja-JP" sz="32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Decoding step:</a:t>
            </a:r>
            <a:r>
              <a:rPr lang="en-US" altLang="ja-JP" sz="24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4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Select, if possible, a check node with one edge remaining; forward its parity, thereby determining the connected variable 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4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Delete the check node and its outgoing 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4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Follow procedure in the initialization process at the known variable node</a:t>
            </a:r>
          </a:p>
          <a:p>
            <a:r>
              <a:rPr lang="en-US" altLang="ja-JP" sz="32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Termination:</a:t>
            </a:r>
            <a:r>
              <a:rPr lang="en-US" altLang="ja-JP" sz="24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4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If remaining graph is empty, the codeword is determined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4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If decoding step gets stuck, declare decoding failure</a:t>
            </a:r>
            <a:endParaRPr lang="vi-VN" altLang="ja-JP" sz="24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702561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340049"/>
            <a:ext cx="8640960" cy="4824536"/>
          </a:xfrm>
        </p:spPr>
        <p:txBody>
          <a:bodyPr numCol="1"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Peeling Decoder – Step 1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47</a:t>
            </a:fld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0388CE-1173-4B4A-B797-E8794663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97" y="1956930"/>
            <a:ext cx="3195971" cy="4343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C4DFA3-00F9-4C08-95AA-BF0878944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858" y="1956930"/>
            <a:ext cx="3348322" cy="44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4438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340049"/>
            <a:ext cx="8640960" cy="4824536"/>
          </a:xfrm>
        </p:spPr>
        <p:txBody>
          <a:bodyPr numCol="1"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Peeling Decoder – Step 1</a:t>
            </a:r>
          </a:p>
          <a:p>
            <a:pPr marL="0" indent="0">
              <a:buNone/>
            </a:pPr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48</a:t>
            </a:fld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F057CA-0E83-4E6F-AD42-F59493489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22814"/>
            <a:ext cx="3024336" cy="4126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1EA958-03BC-4F71-A5B0-A93E53805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222814"/>
            <a:ext cx="2785421" cy="394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4042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340049"/>
            <a:ext cx="8640960" cy="4824536"/>
          </a:xfrm>
        </p:spPr>
        <p:txBody>
          <a:bodyPr numCol="1"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Peeling Decoder – Step 2</a:t>
            </a:r>
          </a:p>
          <a:p>
            <a:pPr marL="0" indent="0">
              <a:buNone/>
            </a:pPr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49</a:t>
            </a:fld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22998-4E7D-46B7-AD09-628086CA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2132856"/>
            <a:ext cx="6139979" cy="38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058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2: Convolution Encoder</a:t>
            </a:r>
            <a:br>
              <a:rPr lang="en-US" altLang="ja-JP"/>
            </a:br>
            <a:r>
              <a:rPr lang="en-US" altLang="ja-JP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112568"/>
          </a:xfrm>
        </p:spPr>
        <p:txBody>
          <a:bodyPr/>
          <a:lstStyle/>
          <a:p>
            <a:r>
              <a:rPr kumimoji="1" lang="en-US" altLang="ja-JP"/>
              <a:t>In this type, word code depends on the k bits message block and “m”(the data of previous block).</a:t>
            </a:r>
          </a:p>
          <a:p>
            <a:r>
              <a:rPr lang="en-US"/>
              <a:t>Encoder has a memory order of ‘m’. As it contains memory, it is implemented with sequential logic circuits.</a:t>
            </a:r>
          </a:p>
          <a:p>
            <a:pPr marL="0" indent="0">
              <a:buNone/>
            </a:pPr>
            <a:r>
              <a:rPr kumimoji="1" lang="en-US" altLang="ja-JP"/>
              <a:t>Example:</a:t>
            </a:r>
          </a:p>
          <a:p>
            <a:pPr marL="0" indent="0">
              <a:buNone/>
            </a:pPr>
            <a:r>
              <a:rPr kumimoji="1" lang="en-US" altLang="ja-JP"/>
              <a:t>K: constrant length </a:t>
            </a:r>
          </a:p>
          <a:p>
            <a:pPr marL="0" indent="0">
              <a:buNone/>
            </a:pPr>
            <a:r>
              <a:rPr lang="en-US" altLang="ja-JP"/>
              <a:t>n: number of output bits</a:t>
            </a:r>
          </a:p>
          <a:p>
            <a:pPr marL="0" indent="0">
              <a:buNone/>
            </a:pPr>
            <a:r>
              <a:rPr lang="en-US" altLang="ja-JP"/>
              <a:t>k</a:t>
            </a:r>
            <a:r>
              <a:rPr kumimoji="1" lang="en-US" altLang="ja-JP"/>
              <a:t> : number of input bits</a:t>
            </a:r>
          </a:p>
          <a:p>
            <a:pPr marL="0" indent="0">
              <a:buNone/>
            </a:pPr>
            <a:r>
              <a:rPr lang="en-US" altLang="ja-JP"/>
              <a:t>k/n: the rate</a:t>
            </a:r>
          </a:p>
          <a:p>
            <a:pPr marL="0" indent="0">
              <a:buNone/>
            </a:pPr>
            <a:r>
              <a:rPr kumimoji="1" lang="en-US" altLang="ja-JP"/>
              <a:t>The number of states: 2^(k -1)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C7BF-7EAC-49B9-8861-766FBE85030D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400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340049"/>
            <a:ext cx="8640960" cy="4824536"/>
          </a:xfrm>
        </p:spPr>
        <p:txBody>
          <a:bodyPr numCol="1"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Peeling Decoder – Step 2</a:t>
            </a:r>
          </a:p>
          <a:p>
            <a:pPr marL="0" indent="0">
              <a:buNone/>
            </a:pPr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50</a:t>
            </a:fld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A4C6E5-1907-4999-AC4D-CEF947A5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49" y="2140799"/>
            <a:ext cx="6189315" cy="40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8951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340049"/>
            <a:ext cx="8640960" cy="4824536"/>
          </a:xfrm>
        </p:spPr>
        <p:txBody>
          <a:bodyPr numCol="1"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Peeling Decoder – Step 3</a:t>
            </a:r>
          </a:p>
          <a:p>
            <a:pPr marL="0" indent="0">
              <a:buNone/>
            </a:pPr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51</a:t>
            </a:fld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EB13A-3199-4DAB-9630-23A162A25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076" y="2108718"/>
            <a:ext cx="6265515" cy="405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4150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340049"/>
            <a:ext cx="8640960" cy="4824536"/>
          </a:xfrm>
        </p:spPr>
        <p:txBody>
          <a:bodyPr numCol="2"/>
          <a:lstStyle/>
          <a:p>
            <a:r>
              <a:rPr lang="vi-VN" altLang="ja-JP" sz="32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Message-Passing Decoding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8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The local decoding procedure can be described in terms of an iterative, “message-passing” algorithm in which all variable nodes and all check nodes in parallel iteratively pass messages along their adjacent edges.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8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The values of the code bits are updated accordingly.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8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The algorithm continues until all erasures are filled in, or until the completion of a specified number of iterations.</a:t>
            </a:r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52</a:t>
            </a:fld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BACB15-F9A9-4783-AF27-444ABF93A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628800"/>
            <a:ext cx="3013435" cy="40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9109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340049"/>
            <a:ext cx="8640960" cy="4824536"/>
          </a:xfrm>
        </p:spPr>
        <p:txBody>
          <a:bodyPr numCol="1"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Variable-to-Check Node Message</a:t>
            </a:r>
          </a:p>
          <a:p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endParaRPr lang="en-US" altLang="ja-JP" sz="22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r>
              <a:rPr lang="en-US" altLang="ja-JP" sz="22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Variable-to-check message on edge e If all other incoming messages are ?, send message v = ? If any other incoming message u is 0 or 1, send v=u and, if the bit was an erasure, fill it with u, too.</a:t>
            </a:r>
          </a:p>
          <a:p>
            <a:r>
              <a:rPr lang="en-US" altLang="ja-JP" sz="22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(Note that there are no errors on the BEC, so a message that is 0 or 1 must be correct. Messages cannot be inconsistent.)</a:t>
            </a:r>
            <a:endParaRPr lang="vi-VN" altLang="ja-JP" sz="22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53</a:t>
            </a:fld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60110D-AA7B-450B-A379-0A28D9B2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4" y="2060848"/>
            <a:ext cx="786101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837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340049"/>
            <a:ext cx="8640960" cy="4824536"/>
          </a:xfrm>
        </p:spPr>
        <p:txBody>
          <a:bodyPr numCol="1"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Check-to-Variable Node Message</a:t>
            </a:r>
          </a:p>
          <a:p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endParaRPr lang="vi-VN" altLang="ja-JP" sz="36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endParaRPr lang="en-US" altLang="ja-JP" sz="22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r>
              <a:rPr lang="en-US" altLang="ja-JP" sz="22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Check-to-variable message on edge e </a:t>
            </a:r>
          </a:p>
          <a:p>
            <a:r>
              <a:rPr lang="en-US" altLang="ja-JP" sz="22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If any other incoming message is ?, send u = ? </a:t>
            </a:r>
          </a:p>
          <a:p>
            <a:r>
              <a:rPr lang="en-US" altLang="ja-JP" sz="22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If all other incoming messages are in {0,1}, send the XOR of them, u = v1+ v2+ v3.</a:t>
            </a:r>
            <a:endParaRPr lang="vi-VN" altLang="ja-JP" sz="2200" b="1" i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54</a:t>
            </a:fld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FB60FF-A863-4483-8965-76C7A79FA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50" y="1988840"/>
            <a:ext cx="661647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5550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340049"/>
            <a:ext cx="8640960" cy="4824536"/>
          </a:xfrm>
        </p:spPr>
        <p:txBody>
          <a:bodyPr numCol="1"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Message-Passing Example – Initialization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55</a:t>
            </a:fld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AAADAF-B51A-4CDC-BA8A-7B8780A7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510" y="2060848"/>
            <a:ext cx="6394103" cy="386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2231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340049"/>
            <a:ext cx="8640960" cy="4824536"/>
          </a:xfrm>
        </p:spPr>
        <p:txBody>
          <a:bodyPr numCol="1"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Message-Passing Example – Round 1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56</a:t>
            </a:fld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0E7CE-C9DC-4019-8FC0-304D070F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29" y="2060848"/>
            <a:ext cx="6609556" cy="394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2606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340049"/>
            <a:ext cx="8640960" cy="4824536"/>
          </a:xfrm>
        </p:spPr>
        <p:txBody>
          <a:bodyPr numCol="1"/>
          <a:lstStyle/>
          <a:p>
            <a:r>
              <a:rPr lang="vi-VN" altLang="ja-JP" sz="3600" b="1" i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Message-Passing Example – Round 2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57</a:t>
            </a:fld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428C6-1D64-4171-9DE4-2426B1E4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2144776"/>
            <a:ext cx="6624736" cy="40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557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2: Convolution Encoder (cont)</a:t>
            </a:r>
            <a:br>
              <a:rPr lang="en-US" altLang="ja-JP"/>
            </a:br>
            <a:r>
              <a:rPr lang="en-US" altLang="ja-JP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Message:11001</a:t>
            </a:r>
          </a:p>
          <a:p>
            <a:r>
              <a:rPr lang="en-US"/>
              <a:t>Encoder code : 0111111011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896"/>
            <a:ext cx="4219575" cy="221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4176"/>
            <a:ext cx="5772864" cy="200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64" y="1628800"/>
            <a:ext cx="3191624" cy="435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63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3 : viterbi decoder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Widely used in communication systems to decode a data sequence that has been encoded by a “finite‐ state” process – Ex: ethernet receiver,hard disk read electronics</a:t>
            </a:r>
          </a:p>
          <a:p>
            <a:r>
              <a:rPr lang="en-US"/>
              <a:t>Advantage: it does the maximum likelihood decoding</a:t>
            </a:r>
          </a:p>
          <a:p>
            <a:r>
              <a:rPr lang="en-US"/>
              <a:t>Disavantage: the viterbi algorithm is the most resource- consumming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067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3 : viterbi decoder (cont)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/>
          <a:lstStyle/>
          <a:p>
            <a:r>
              <a:rPr lang="en-US"/>
              <a:t>ALGORITHM STEPS</a:t>
            </a:r>
          </a:p>
          <a:p>
            <a:r>
              <a:rPr lang="en-US"/>
              <a:t>Step 1: first state &amp; sencond state just like a trellis. Finding metric value for each node(Metric value to be find by compare the output code with receive code). In initial metric value is 0.</a:t>
            </a:r>
          </a:p>
          <a:p>
            <a:r>
              <a:rPr lang="en-US"/>
              <a:t>Step 2: after the stage 2 each node receiving to path , each path will have a single metric value. Therefore after the second state each node has 2 metric value.</a:t>
            </a:r>
          </a:p>
          <a:p>
            <a:r>
              <a:rPr lang="en-US"/>
              <a:t>Step 3 : find the survivor path by picking the minimum metric value (minimum metric path only retained others are discard)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644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54887" cy="693390"/>
          </a:xfrm>
        </p:spPr>
        <p:txBody>
          <a:bodyPr/>
          <a:lstStyle/>
          <a:p>
            <a:r>
              <a:rPr lang="en-US" altLang="ja-JP"/>
              <a:t>Nội dung 3 : viterbi decoder (cont)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 4: step 2 &amp; step 3 are repeat until the receiving bit sequence stop</a:t>
            </a:r>
          </a:p>
          <a:p>
            <a:r>
              <a:rPr lang="en-US"/>
              <a:t>Step 5 : finally find active path. This active path code word is the correct code word &amp; find original sequences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11/1/2017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3389609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dsp</Template>
  <TotalTime>5186</TotalTime>
  <Words>3406</Words>
  <Application>Microsoft Office PowerPoint</Application>
  <PresentationFormat>On-screen Show (4:3)</PresentationFormat>
  <Paragraphs>430</Paragraphs>
  <Slides>57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ＭＳ Ｐゴシック</vt:lpstr>
      <vt:lpstr>Arial</vt:lpstr>
      <vt:lpstr>Calibri</vt:lpstr>
      <vt:lpstr>Times New Roman</vt:lpstr>
      <vt:lpstr>Wingdings</vt:lpstr>
      <vt:lpstr>dsp</vt:lpstr>
      <vt:lpstr>FEC Encoder, convolution encoder, viterbi decoder, LDPC encoder, decoder </vt:lpstr>
      <vt:lpstr>Nội dung báo cáo hôm nay</vt:lpstr>
      <vt:lpstr>Nội dung 1: FEC Encoder</vt:lpstr>
      <vt:lpstr>Nội dung 1: FEC Encoder (cont)</vt:lpstr>
      <vt:lpstr>Nội dung 2: Convolution Encoder  </vt:lpstr>
      <vt:lpstr>Nội dung 2: Convolution Encoder (cont)  </vt:lpstr>
      <vt:lpstr>Nội dung 3 : viterbi decoder </vt:lpstr>
      <vt:lpstr>Nội dung 3 : viterbi decoder (cont) </vt:lpstr>
      <vt:lpstr>Nội dung 3 : viterbi decoder (cont) </vt:lpstr>
      <vt:lpstr>Nội dung 3 : viterbi decoder (cont) </vt:lpstr>
      <vt:lpstr>Nội dung 3 : viterbi decoder (cont) </vt:lpstr>
      <vt:lpstr>Nội dung 3 : viterbi decoder (cont) </vt:lpstr>
      <vt:lpstr>Nội dung 3 : viterbi decoder (cont) </vt:lpstr>
      <vt:lpstr>Nội dung 3 : viterbi decoder (cont) </vt:lpstr>
      <vt:lpstr>Nội dung 3 : viterbi decoder (cont) </vt:lpstr>
      <vt:lpstr>Nội dung 3 : viterbi decoder (cont) </vt:lpstr>
      <vt:lpstr>Nội dung 3 : viterbi decoder (cont) </vt:lpstr>
      <vt:lpstr>Nội dung 4 : LDPC Encoder  </vt:lpstr>
      <vt:lpstr>Nội dung 4 : LDPC Encoder  </vt:lpstr>
      <vt:lpstr>Nội dung 4 : LDPC Encoder  </vt:lpstr>
      <vt:lpstr>Nội dung 4 : LDPC Encoder  </vt:lpstr>
      <vt:lpstr>Nội dung 4 : LDPC Encoder  </vt:lpstr>
      <vt:lpstr>Nội dung 4 : LDPC Encoder  </vt:lpstr>
      <vt:lpstr>Nội dung 4 : LDPC Encoder  </vt:lpstr>
      <vt:lpstr>Nội dung 4 : LDPC Encoder  </vt:lpstr>
      <vt:lpstr>Nội dung 4 : LDPC Encoder  </vt:lpstr>
      <vt:lpstr>Nội dung 4 : LDPC Encoder  </vt:lpstr>
      <vt:lpstr>Nội dung 4 : LDPC Encoder  </vt:lpstr>
      <vt:lpstr>Nội dung 4 : LDPC Encoder  </vt:lpstr>
      <vt:lpstr>Nội dung 4 : LDPC Encoder  </vt:lpstr>
      <vt:lpstr>Nội dung 4 : LDPC Encoder  </vt:lpstr>
      <vt:lpstr>Nội dung 4 : LDPC Encoder  </vt:lpstr>
      <vt:lpstr>Nội dung 4 : LDPC Encoder</vt:lpstr>
      <vt:lpstr>Appendix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Reina</dc:creator>
  <cp:lastModifiedBy>Phan Trí Dũng</cp:lastModifiedBy>
  <cp:revision>196</cp:revision>
  <dcterms:created xsi:type="dcterms:W3CDTF">2015-03-02T05:45:06Z</dcterms:created>
  <dcterms:modified xsi:type="dcterms:W3CDTF">2017-11-02T00:20:52Z</dcterms:modified>
</cp:coreProperties>
</file>