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5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20016BF-EBB8-4F54-B740-9977933E7D40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7BC8F43-3724-4F03-8D76-BD92B49079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8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34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i.pku.edu.cn/biometrics2007/fingerprintli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Fingerprint Authentication System In Banking 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740664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GESTS International Transactions on </a:t>
            </a:r>
          </a:p>
          <a:p>
            <a:r>
              <a:rPr lang="en-US" sz="2000" dirty="0"/>
              <a:t>Computer Science and Engineering</a:t>
            </a:r>
          </a:p>
          <a:p>
            <a:r>
              <a:rPr lang="en-US" sz="2000" i="1" u="sng" dirty="0"/>
              <a:t>http://www.gests.org</a:t>
            </a:r>
          </a:p>
        </p:txBody>
      </p:sp>
    </p:spTree>
    <p:extLst>
      <p:ext uri="{BB962C8B-B14F-4D97-AF65-F5344CB8AC3E}">
        <p14:creationId xmlns:p14="http://schemas.microsoft.com/office/powerpoint/2010/main" val="6064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Filter – Gabor Filter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Binarization</a:t>
            </a:r>
            <a:endParaRPr lang="en-US" sz="2000" dirty="0"/>
          </a:p>
          <a:p>
            <a:r>
              <a:rPr lang="en-US" sz="2000" dirty="0"/>
              <a:t>Thinning</a:t>
            </a:r>
          </a:p>
          <a:p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98" y="1752600"/>
            <a:ext cx="446314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99" y="2895600"/>
            <a:ext cx="4717614" cy="87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9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907792" cy="4800600"/>
          </a:xfrm>
        </p:spPr>
        <p:txBody>
          <a:bodyPr>
            <a:normAutofit/>
          </a:bodyPr>
          <a:lstStyle/>
          <a:p>
            <a:r>
              <a:rPr lang="en-US" sz="1400" dirty="0"/>
              <a:t>Crossing number method</a:t>
            </a:r>
          </a:p>
          <a:p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800" dirty="0"/>
              <a:t>Minutiae:</a:t>
            </a:r>
          </a:p>
          <a:p>
            <a:pPr lvl="1"/>
            <a:r>
              <a:rPr lang="en-US" sz="1600" dirty="0"/>
              <a:t>Type: ridge ending, ridge bifurcation</a:t>
            </a:r>
          </a:p>
          <a:p>
            <a:pPr lvl="1"/>
            <a:r>
              <a:rPr lang="en-US" sz="1600" dirty="0"/>
              <a:t>Location</a:t>
            </a:r>
          </a:p>
          <a:p>
            <a:pPr lvl="1"/>
            <a:r>
              <a:rPr lang="en-US" sz="1600" dirty="0"/>
              <a:t>Orientation</a:t>
            </a:r>
          </a:p>
        </p:txBody>
      </p:sp>
      <p:pic>
        <p:nvPicPr>
          <p:cNvPr id="4" name="Picture 3" descr="C:\Users\Bibi\Desktop\untitled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15" t="4595" r="51633" b="5460"/>
          <a:stretch>
            <a:fillRect/>
          </a:stretch>
        </p:blipFill>
        <p:spPr bwMode="auto">
          <a:xfrm>
            <a:off x="4512276" y="1371600"/>
            <a:ext cx="397945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02" y="1905000"/>
            <a:ext cx="2791674" cy="13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133600"/>
            <a:ext cx="838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133600"/>
            <a:ext cx="838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</a:t>
            </a:r>
          </a:p>
        </p:txBody>
      </p:sp>
      <p:pic>
        <p:nvPicPr>
          <p:cNvPr id="4" name="Picture 3" descr="C:\Users\Bibi\Desktop\untitled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15" t="4595" r="7365" b="5460"/>
          <a:stretch>
            <a:fillRect/>
          </a:stretch>
        </p:blipFill>
        <p:spPr bwMode="auto">
          <a:xfrm>
            <a:off x="2286000" y="2915510"/>
            <a:ext cx="52937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16.bmp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72" b="52883"/>
          <a:stretch/>
        </p:blipFill>
        <p:spPr bwMode="auto">
          <a:xfrm>
            <a:off x="2074713" y="1322173"/>
            <a:ext cx="5716286" cy="138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255853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False minutiae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6151610"/>
            <a:ext cx="678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Fingerprint minutiae before and after removing false minutiae </a:t>
            </a:r>
          </a:p>
        </p:txBody>
      </p:sp>
    </p:spTree>
    <p:extLst>
      <p:ext uri="{BB962C8B-B14F-4D97-AF65-F5344CB8AC3E}">
        <p14:creationId xmlns:p14="http://schemas.microsoft.com/office/powerpoint/2010/main" val="20915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grpSp>
        <p:nvGrpSpPr>
          <p:cNvPr id="4" name="Group 74"/>
          <p:cNvGrpSpPr/>
          <p:nvPr/>
        </p:nvGrpSpPr>
        <p:grpSpPr>
          <a:xfrm>
            <a:off x="4363270" y="2108098"/>
            <a:ext cx="2161709" cy="806474"/>
            <a:chOff x="3182170" y="1803298"/>
            <a:chExt cx="2623197" cy="978642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3436617" y="2292184"/>
              <a:ext cx="978642" cy="8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5316045" y="2292184"/>
              <a:ext cx="978207" cy="43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4415694" y="2292184"/>
              <a:ext cx="978207" cy="43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82170" y="2194319"/>
              <a:ext cx="2544471" cy="87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3554489" y="2487478"/>
              <a:ext cx="587186" cy="8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533131" y="2487478"/>
              <a:ext cx="587186" cy="8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5433483" y="2487478"/>
              <a:ext cx="587186" cy="870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6"/>
          <p:cNvGrpSpPr/>
          <p:nvPr/>
        </p:nvGrpSpPr>
        <p:grpSpPr>
          <a:xfrm>
            <a:off x="1876555" y="1219200"/>
            <a:ext cx="5057645" cy="1444272"/>
            <a:chOff x="152400" y="914400"/>
            <a:chExt cx="6137367" cy="175260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" y="1959114"/>
              <a:ext cx="1883866" cy="373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Feature vector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599" y="1219200"/>
              <a:ext cx="1067927" cy="373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Database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17043" y="914400"/>
              <a:ext cx="2872724" cy="929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3" descr="D:\AUTHENTICATION FINGERPRINT\DOCUMENT\ppt\picture\01253_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1" y="1925060"/>
              <a:ext cx="548040" cy="741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2" descr="D:\AUTHENTICATION FINGERPRINT\DOCUMENT\ppt\picture\0125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2827" y="1019948"/>
              <a:ext cx="557984" cy="7480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3" descr="D:\AUTHENTICATION FINGERPRINT\DOCUMENT\ppt\picture\01256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30561" y="1022723"/>
              <a:ext cx="548040" cy="7409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4" descr="D:\AUTHENTICATION FINGERPRINT\DOCUMENT\ppt\picture\01257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06997" y="1019948"/>
              <a:ext cx="532809" cy="7437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0" name="Group 75"/>
          <p:cNvGrpSpPr/>
          <p:nvPr/>
        </p:nvGrpSpPr>
        <p:grpSpPr>
          <a:xfrm>
            <a:off x="5143500" y="4648200"/>
            <a:ext cx="3390900" cy="1388444"/>
            <a:chOff x="3962400" y="4563547"/>
            <a:chExt cx="4114800" cy="1684853"/>
          </a:xfrm>
        </p:grpSpPr>
        <p:sp>
          <p:nvSpPr>
            <p:cNvPr id="21" name="Diamond 20"/>
            <p:cNvSpPr/>
            <p:nvPr/>
          </p:nvSpPr>
          <p:spPr>
            <a:xfrm>
              <a:off x="4173730" y="4792147"/>
              <a:ext cx="1396959" cy="465653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p&gt;T</a:t>
              </a:r>
            </a:p>
          </p:txBody>
        </p:sp>
        <p:cxnSp>
          <p:nvCxnSpPr>
            <p:cNvPr id="22" name="Straight Connector 21"/>
            <p:cNvCxnSpPr>
              <a:endCxn id="21" idx="0"/>
            </p:cNvCxnSpPr>
            <p:nvPr/>
          </p:nvCxnSpPr>
          <p:spPr>
            <a:xfrm rot="5400000">
              <a:off x="4760205" y="4675552"/>
              <a:ext cx="228600" cy="459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4731463" y="5421058"/>
              <a:ext cx="281495" cy="1588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3"/>
            </p:cNvCxnSpPr>
            <p:nvPr/>
          </p:nvCxnSpPr>
          <p:spPr>
            <a:xfrm>
              <a:off x="5570689" y="5024974"/>
              <a:ext cx="640273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962400" y="5562600"/>
              <a:ext cx="1828800" cy="685800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Accept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687957"/>
              <a:ext cx="1828800" cy="64604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Reject</a:t>
              </a:r>
            </a:p>
          </p:txBody>
        </p:sp>
      </p:grpSp>
      <p:grpSp>
        <p:nvGrpSpPr>
          <p:cNvPr id="27" name="Group 73"/>
          <p:cNvGrpSpPr/>
          <p:nvPr/>
        </p:nvGrpSpPr>
        <p:grpSpPr>
          <a:xfrm>
            <a:off x="4648200" y="2971800"/>
            <a:ext cx="2146486" cy="1569861"/>
            <a:chOff x="3581400" y="2667000"/>
            <a:chExt cx="2604725" cy="1905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2667000"/>
              <a:ext cx="2604725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08077" y="2819400"/>
              <a:ext cx="2386473" cy="2174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Feature alignment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08077" y="3352800"/>
              <a:ext cx="2386473" cy="2666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Matching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>
              <a:off x="5657395" y="3216040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773808" y="3216040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4727301" y="3216039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4843715" y="3216039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3794781" y="3216039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3911194" y="3216039"/>
              <a:ext cx="174618" cy="1213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40903" y="3884987"/>
              <a:ext cx="1862612" cy="1213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853592" y="3798889"/>
              <a:ext cx="174620" cy="2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784900" y="3798889"/>
              <a:ext cx="174620" cy="2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716207" y="3798889"/>
              <a:ext cx="174620" cy="2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5"/>
            <p:cNvGraphicFramePr>
              <a:graphicFrameLocks noChangeAspect="1"/>
            </p:cNvGraphicFramePr>
            <p:nvPr/>
          </p:nvGraphicFramePr>
          <p:xfrm>
            <a:off x="3962400" y="3913011"/>
            <a:ext cx="1828800" cy="607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7" imgW="1231560" imgH="393480" progId="Equation.DSMT4">
                    <p:embed/>
                  </p:oleObj>
                </mc:Choice>
                <mc:Fallback>
                  <p:oleObj name="Equation" r:id="rId7" imgW="1231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913011"/>
                          <a:ext cx="1828800" cy="60707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3366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441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76171"/>
              </p:ext>
            </p:extLst>
          </p:nvPr>
        </p:nvGraphicFramePr>
        <p:xfrm>
          <a:off x="2286000" y="2438400"/>
          <a:ext cx="4481384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r:id="rId3" imgW="2451100" imgH="711200" progId="Equation.DSMT4">
                  <p:embed/>
                </p:oleObj>
              </mc:Choice>
              <mc:Fallback>
                <p:oleObj r:id="rId3" imgW="24511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4481384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41148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</a:t>
            </a:r>
          </a:p>
          <a:p>
            <a:r>
              <a:rPr lang="en-US" dirty="0"/>
              <a:t>	  : the original coordinate.</a:t>
            </a:r>
          </a:p>
          <a:p>
            <a:r>
              <a:rPr lang="en-US" dirty="0"/>
              <a:t>	 : the new coordinate.</a:t>
            </a:r>
          </a:p>
          <a:p>
            <a:r>
              <a:rPr lang="en-US" dirty="0"/>
              <a:t>	 : transformation parameters.</a:t>
            </a:r>
          </a:p>
          <a:p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43725"/>
              </p:ext>
            </p:extLst>
          </p:nvPr>
        </p:nvGraphicFramePr>
        <p:xfrm>
          <a:off x="2438400" y="4419600"/>
          <a:ext cx="838200" cy="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r:id="rId5" imgW="583947" imgH="241195" progId="Equation.DSMT4">
                  <p:embed/>
                </p:oleObj>
              </mc:Choice>
              <mc:Fallback>
                <p:oleObj r:id="rId5" imgW="583947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838200" cy="34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105729"/>
              </p:ext>
            </p:extLst>
          </p:nvPr>
        </p:nvGraphicFramePr>
        <p:xfrm>
          <a:off x="1279050" y="4715296"/>
          <a:ext cx="2046654" cy="3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r:id="rId7" imgW="1548728" imgH="241195" progId="Equation.DSMT4">
                  <p:embed/>
                </p:oleObj>
              </mc:Choice>
              <mc:Fallback>
                <p:oleObj r:id="rId7" imgW="1548728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50" y="4715296"/>
                        <a:ext cx="2046654" cy="313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896525"/>
              </p:ext>
            </p:extLst>
          </p:nvPr>
        </p:nvGraphicFramePr>
        <p:xfrm>
          <a:off x="2362200" y="5029200"/>
          <a:ext cx="914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r:id="rId9" imgW="685800" imgH="190500" progId="Equation.DSMT4">
                  <p:embed/>
                </p:oleObj>
              </mc:Choice>
              <mc:Fallback>
                <p:oleObj r:id="rId9" imgW="6858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914400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5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 vector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Matching: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60119"/>
              </p:ext>
            </p:extLst>
          </p:nvPr>
        </p:nvGraphicFramePr>
        <p:xfrm>
          <a:off x="1862137" y="3070390"/>
          <a:ext cx="10429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7" y="3070390"/>
                        <a:ext cx="104298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79074"/>
              </p:ext>
            </p:extLst>
          </p:nvPr>
        </p:nvGraphicFramePr>
        <p:xfrm>
          <a:off x="1752600" y="4013365"/>
          <a:ext cx="33115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6" imgW="1930320" imgH="291960" progId="Equation.DSMT4">
                  <p:embed/>
                </p:oleObj>
              </mc:Choice>
              <mc:Fallback>
                <p:oleObj name="Equation" r:id="rId6" imgW="1930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3365"/>
                        <a:ext cx="33115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81556"/>
              </p:ext>
            </p:extLst>
          </p:nvPr>
        </p:nvGraphicFramePr>
        <p:xfrm>
          <a:off x="1758950" y="5070640"/>
          <a:ext cx="18764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8" imgW="1091880" imgH="253800" progId="Equation.DSMT4">
                  <p:embed/>
                </p:oleObj>
              </mc:Choice>
              <mc:Fallback>
                <p:oleObj name="Equation" r:id="rId8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070640"/>
                        <a:ext cx="18764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>
            <a:off x="5105400" y="3213262"/>
            <a:ext cx="274320" cy="2400304"/>
          </a:xfrm>
          <a:prstGeom prst="rightBrace">
            <a:avLst>
              <a:gd name="adj1" fmla="val 67568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562600" y="4303879"/>
            <a:ext cx="1071570" cy="142876"/>
          </a:xfrm>
          <a:prstGeom prst="rightArrow">
            <a:avLst/>
          </a:prstGeom>
          <a:solidFill>
            <a:schemeClr val="tx2">
              <a:lumMod val="95000"/>
              <a:lumOff val="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3881" y="3727617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7562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in 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Advanced Encryption Standard (AES)</a:t>
            </a:r>
          </a:p>
          <a:p>
            <a:r>
              <a:rPr lang="en-US" sz="2400" dirty="0"/>
              <a:t>Encrypt data (feature vector) at the ATM before sending to FAS at the bank.</a:t>
            </a:r>
          </a:p>
          <a:p>
            <a:r>
              <a:rPr lang="en-US" sz="2400" dirty="0"/>
              <a:t>Refer thesis of Dr. Tran Minh </a:t>
            </a:r>
            <a:r>
              <a:rPr lang="en-US" sz="2400" dirty="0" err="1"/>
              <a:t>Triet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4872037"/>
            <a:ext cx="403436" cy="11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86142" y="4457698"/>
            <a:ext cx="1109378" cy="857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Feature Vector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4784831"/>
            <a:ext cx="655583" cy="1121"/>
          </a:xfrm>
          <a:prstGeom prst="straightConnector1">
            <a:avLst/>
          </a:prstGeom>
          <a:ln w="88900"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94768" y="3352800"/>
            <a:ext cx="1506011" cy="342898"/>
          </a:xfrm>
          <a:prstGeom prst="rect">
            <a:avLst/>
          </a:prstGeom>
          <a:solidFill>
            <a:schemeClr val="accent3">
              <a:lumMod val="6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dirty="0">
                <a:solidFill>
                  <a:srgbClr val="FF0066"/>
                </a:solidFill>
                <a:latin typeface="Tahoma" pitchFamily="34" charset="0"/>
                <a:cs typeface="Tahoma" pitchFamily="34" charset="0"/>
              </a:rPr>
              <a:t>key(128 BIT)</a:t>
            </a:r>
          </a:p>
        </p:txBody>
      </p:sp>
      <p:pic>
        <p:nvPicPr>
          <p:cNvPr id="8" name="Content Placeholder 12" descr="KEY.jpg"/>
          <p:cNvPicPr>
            <a:picLocks noGrp="1"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313" y="3846340"/>
            <a:ext cx="267819" cy="50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22517" y="4856269"/>
            <a:ext cx="640283" cy="16889"/>
          </a:xfrm>
          <a:prstGeom prst="straightConnector1">
            <a:avLst/>
          </a:prstGeom>
          <a:ln w="88900"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72622" y="4427644"/>
            <a:ext cx="1109378" cy="857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Encrypted data</a:t>
            </a:r>
          </a:p>
        </p:txBody>
      </p:sp>
      <p:sp>
        <p:nvSpPr>
          <p:cNvPr id="11" name="Oval 10"/>
          <p:cNvSpPr/>
          <p:nvPr/>
        </p:nvSpPr>
        <p:spPr>
          <a:xfrm>
            <a:off x="5409474" y="4356206"/>
            <a:ext cx="958106" cy="9581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AES</a:t>
            </a:r>
          </a:p>
        </p:txBody>
      </p:sp>
      <p:pic>
        <p:nvPicPr>
          <p:cNvPr id="12" name="Picture 11" descr="013_7_7.tif"/>
          <p:cNvPicPr>
            <a:picLocks noChangeAspect="1"/>
          </p:cNvPicPr>
          <p:nvPr/>
        </p:nvPicPr>
        <p:blipFill>
          <a:blip r:embed="rId3" cstate="print"/>
          <a:srcRect l="14571" r="19858"/>
          <a:stretch>
            <a:fillRect/>
          </a:stretch>
        </p:blipFill>
        <p:spPr>
          <a:xfrm>
            <a:off x="1750449" y="4149611"/>
            <a:ext cx="907680" cy="131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flipH="1">
            <a:off x="4647950" y="5067298"/>
            <a:ext cx="579633" cy="1121"/>
          </a:xfrm>
          <a:prstGeom prst="straightConnector1">
            <a:avLst/>
          </a:prstGeom>
          <a:ln w="889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61689" y="5158910"/>
            <a:ext cx="565119" cy="0"/>
          </a:xfrm>
          <a:prstGeom prst="straightConnector1">
            <a:avLst/>
          </a:prstGeom>
          <a:ln w="889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5118" y="5937764"/>
            <a:ext cx="453865" cy="1121"/>
          </a:xfrm>
          <a:prstGeom prst="straightConnector1">
            <a:avLst/>
          </a:prstGeom>
          <a:ln w="88900">
            <a:prstDash val="sysDot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51732" y="5949143"/>
            <a:ext cx="453868" cy="1121"/>
          </a:xfrm>
          <a:prstGeom prst="straightConnector1">
            <a:avLst/>
          </a:prstGeom>
          <a:ln w="8890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5885" y="5753098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94768" y="5765598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1919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16016"/>
              </p:ext>
            </p:extLst>
          </p:nvPr>
        </p:nvGraphicFramePr>
        <p:xfrm>
          <a:off x="2655219" y="1219200"/>
          <a:ext cx="4427453" cy="5246535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{3B4B98B0-60AC-42C2-AFA5-B58CD77FA1E5}</a:tableStyleId>
              </a:tblPr>
              <a:tblGrid>
                <a:gridCol w="777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Database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Accuracy (%)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FAR (%)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FRR (%)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Processing Time(s)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 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8.69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2.8546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95.31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4.69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26.56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1.6759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0.35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93.48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6.52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2.17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2.8565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89.06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10.94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7.81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1.6701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0.4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86.96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13.04%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0.00%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2.8552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73.44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26.56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6.52%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1.6690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0.45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86.96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13.04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2.8533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68.75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31.25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1.56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1.6685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0.5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86.96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13.04 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2.8533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65.63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34.38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1.6702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83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= 0.55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DB_FP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69.57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30.43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2.8114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9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UareU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65.63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34.38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sz="100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1.6687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ea typeface="Georgia"/>
                        <a:cs typeface="Times New Roman" pitchFamily="18" charset="0"/>
                      </a:endParaRPr>
                    </a:p>
                  </a:txBody>
                  <a:tcPr marL="54926" marR="549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429236" y="2667000"/>
            <a:ext cx="858825" cy="375736"/>
          </a:xfrm>
          <a:prstGeom prst="ellipse">
            <a:avLst/>
          </a:prstGeom>
          <a:noFill/>
          <a:ln w="38100" cmpd="thickThin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point:</a:t>
            </a:r>
          </a:p>
          <a:p>
            <a:pPr lvl="1"/>
            <a:r>
              <a:rPr lang="en-US" dirty="0"/>
              <a:t>Removing almost false minutiae and retrieval disconnect ridge</a:t>
            </a:r>
          </a:p>
          <a:p>
            <a:pPr lvl="1"/>
            <a:r>
              <a:rPr lang="en-US" dirty="0"/>
              <a:t>Extract almost feature on fingerprint</a:t>
            </a:r>
          </a:p>
          <a:p>
            <a:pPr lvl="1"/>
            <a:r>
              <a:rPr lang="en-US" dirty="0"/>
              <a:t>Speed Processing  </a:t>
            </a:r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Choosing threshold depend on database   </a:t>
            </a:r>
          </a:p>
          <a:p>
            <a:pPr lvl="1"/>
            <a:r>
              <a:rPr lang="en-US" dirty="0"/>
              <a:t>Experimental Result base the database from the internet.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[1]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Davide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Maltoni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Dario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Maio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Anil K. Jain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Salil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Prabhakar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“Handbook of Fingerprint Recognition”,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SpringerLink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[2] A. K. Jain, L. Hong, and R.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Bolle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“On-line fingerprint verification,” 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IEEE Trans. on Pattern Anal. Mach. </a:t>
            </a:r>
            <a:r>
              <a:rPr lang="en-US" sz="700" i="1" dirty="0" err="1">
                <a:latin typeface="Arial" pitchFamily="34" charset="0"/>
                <a:cs typeface="Arial" pitchFamily="34" charset="0"/>
              </a:rPr>
              <a:t>Intell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Vol. 19, pp. 302-314, 1997.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[3] V. Conti, G.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Milici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S.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Vitabile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and F.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Sorbello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“Morphological Enhancement and Triangular Matching for Fingerprint Recognition”, proc. of International Joint Conferences on Computer, Information, and Systems Sciences, and Engineering, (CIS2E 07), e-conference on December 3 - 12, 2007.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[4] Marcelo de Almeida Oliveira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Neucimar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Jeronimo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Leite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“Reconnection of Fingerprint Ridges Based on Morphological Operators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Multiscale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Directional Information”, Proceedings of the Computer Graphics and Image Processing, XVII Brazilian Symposium, p.122-129, 2004.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[5]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Jiangang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Cheng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Jie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Tian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“Fingerprint enhancement with dyadic scale-space”, 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Pattern Recognition Letters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Vol. 25, pp. 1273-1284, 2004.</a:t>
            </a:r>
          </a:p>
          <a:p>
            <a:r>
              <a:rPr lang="en-US" sz="700" b="1" dirty="0">
                <a:latin typeface="Arial" pitchFamily="34" charset="0"/>
                <a:cs typeface="Arial" pitchFamily="34" charset="0"/>
              </a:rPr>
              <a:t>[6] 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Lin Hong,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Yifei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Wan and Anil K. Jain, “Fingerprint Image Enhancement: Algorithm and performance algorithm”, IEEE Transactions on Pattern Analysis and Machine Intelligence,  vol. 20, no. 8, pp. 777–789, 1998.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[7]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Jianwei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Yang,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Lifeng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Liu,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Tianzi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Jiang and Yong Fan, “A Modified Gabor Filter Design Method For Fingerprint Image Enhancement”, Pattern Recognition Letters, vol. 24, issue 12, pp. 1805-1817, 2003.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[8] A. Farina, Z.M.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Kovács-Vajna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 A. Leone, “Fingerprint minutiae extraction from skeletonized binary images”, Pattern Recognition, pp. 877-889, 1999.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[9] J. C.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Amengual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A. Juan, J. C.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Prez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F.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Prat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S.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Sez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 J. M.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Vilar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“Real-time minutiae extraction in fingerprint images”, Proc. of the 6th Int. Conf. on Image Processing and its Applications,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pp. 871–875, 1997.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[10]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DarioMaio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and David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Maltoni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“Direct gray scale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minutae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detection in fingerprints”, IEEE Transaction on Pattern Recognition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Maching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Intell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., Vol. 19, No. 1, 1997.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[11]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Wahab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A., Tan, E. C. and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Jonatan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A. “Direct Gray-Scale Minutiae Extraction”, Biometric Authentication: First International Conference, ICBA 2004, Hong Kong, China, 2004.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[12] D.P.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Mital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Eam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Khwang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Teoh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“An automated matching technique for fingerprint identification”, Proceedings of 22nd International Conference on Industrial Electronics, Control, and Instrumentation, vol.2, pp. 806 - 811 , 1996.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[13] He, Y., J.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Tian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X.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Luo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 T. Zhang, “Image enhancement and minutiae matching in fingerprint verification”, Pattern Recognition Letters, vol.24, pp.1349-1360, 2003.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[14]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Yuliang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He,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Jie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Tian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Liang Li, Hong Chen,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Xin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Yang, “Fingerprint matching based on global comprehensive similarity”, Pattern Analysis and Machine Intelligence, IEEE Transactions on vol. 28,  pp. 850-862, 2006.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[15] M.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Tico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 P.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Kuosmanen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“An algorithm for fingerprint image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postprocessing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”, In 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Proceedings of the Thirty-Fourth </a:t>
            </a:r>
            <a:r>
              <a:rPr lang="en-US" sz="700" i="1" dirty="0" err="1">
                <a:latin typeface="Arial" pitchFamily="34" charset="0"/>
                <a:cs typeface="Arial" pitchFamily="34" charset="0"/>
              </a:rPr>
              <a:t>Asilomar</a:t>
            </a:r>
            <a:r>
              <a:rPr lang="en-US" sz="700" i="1" dirty="0">
                <a:latin typeface="Arial" pitchFamily="34" charset="0"/>
                <a:cs typeface="Arial" pitchFamily="34" charset="0"/>
              </a:rPr>
              <a:t> Conference on Signals, Systems and Computers, 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vol. 2, pp. 1735–1739, 2000.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[16] Tran Minh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Triet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“Research and develop information security methods based on AES”, PhD thesis, Vietnamese language.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[17] Jeremy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Kubica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Joseph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Masiero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Andrew W. Moore, Robert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Jedicke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and Andrew Connolly, “Variable KD-Tree Algorithms for Spatial Pattern Search and Discovery”, Neural Information Processing Systems, NIPS 2005, Vancouver, British Columbia, Canada, 2005.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[18] C.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Arcelli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, G. Baja, “A width-independent fast thinning algorithm”, IEEE Trans., Pattern Analysis and Machine Intelligence, pp. 463-474, 1985.</a:t>
            </a:r>
          </a:p>
          <a:p>
            <a:endParaRPr lang="en-US" sz="700" dirty="0">
              <a:latin typeface="Arial" pitchFamily="34" charset="0"/>
              <a:cs typeface="Arial" pitchFamily="34" charset="0"/>
            </a:endParaRP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[Database]: </a:t>
            </a:r>
            <a:r>
              <a:rPr lang="en-US" sz="800" u="sng" dirty="0">
                <a:hlinkClick r:id="rId2"/>
              </a:rPr>
              <a:t>http://ai.pku.edu.cn/biometrics2007/fingerprintlib/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Fingerprint and Features</a:t>
            </a:r>
          </a:p>
          <a:p>
            <a:r>
              <a:rPr lang="en-US" dirty="0"/>
              <a:t>Fingerprint Authentication System (FAS)</a:t>
            </a:r>
          </a:p>
          <a:p>
            <a:pPr lvl="1"/>
            <a:r>
              <a:rPr lang="en-US" dirty="0"/>
              <a:t>Image Enhancement</a:t>
            </a:r>
          </a:p>
          <a:p>
            <a:pPr lvl="1"/>
            <a:r>
              <a:rPr lang="en-US" dirty="0"/>
              <a:t>Feature extraction + Post processing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dirty="0"/>
              <a:t>Experimental Result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4189" y="2819400"/>
            <a:ext cx="754706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82296" indent="0">
              <a:buNone/>
            </a:pPr>
            <a:r>
              <a:rPr lang="en-US" sz="48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153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on Banking Transaction</a:t>
            </a:r>
          </a:p>
          <a:p>
            <a:r>
              <a:rPr lang="en-US" sz="2800" dirty="0"/>
              <a:t>Key:</a:t>
            </a:r>
          </a:p>
          <a:p>
            <a:pPr lvl="1"/>
            <a:r>
              <a:rPr lang="en-US" sz="2400" dirty="0"/>
              <a:t>Something you have</a:t>
            </a:r>
          </a:p>
          <a:p>
            <a:pPr marL="402336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Something you know</a:t>
            </a:r>
          </a:p>
          <a:p>
            <a:pPr marL="402336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Something you are</a:t>
            </a:r>
          </a:p>
          <a:p>
            <a:r>
              <a:rPr lang="en-US" sz="2800" dirty="0"/>
              <a:t>Biometric Authentication System: iris, fingerprint, face, </a:t>
            </a:r>
            <a:r>
              <a:rPr lang="en-US" sz="2800" dirty="0" err="1"/>
              <a:t>voice,palm</a:t>
            </a:r>
            <a:r>
              <a:rPr lang="en-US" sz="2800" dirty="0"/>
              <a:t>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90351"/>
            <a:ext cx="107054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112" y="3400864"/>
            <a:ext cx="17000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123456789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55943" y="3826978"/>
            <a:ext cx="2135457" cy="821222"/>
            <a:chOff x="5255943" y="3826978"/>
            <a:chExt cx="2135457" cy="821222"/>
          </a:xfrm>
        </p:grpSpPr>
        <p:pic>
          <p:nvPicPr>
            <p:cNvPr id="6" name="Picture 5" descr="10.tif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55943" y="4038600"/>
              <a:ext cx="640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23" y="4033742"/>
              <a:ext cx="702237" cy="6144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423" y="3826978"/>
              <a:ext cx="656977" cy="821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34822" y="1249260"/>
            <a:ext cx="3260735" cy="888045"/>
            <a:chOff x="2286001" y="1456553"/>
            <a:chExt cx="4476672" cy="1219200"/>
          </a:xfrm>
        </p:grpSpPr>
        <p:pic>
          <p:nvPicPr>
            <p:cNvPr id="4" name="Picture 3" descr="10.tif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91200" y="1589677"/>
              <a:ext cx="971473" cy="924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1" y="1456553"/>
              <a:ext cx="1219200" cy="12192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3962400" y="2019300"/>
              <a:ext cx="1524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6"/>
          <a:stretch/>
        </p:blipFill>
        <p:spPr>
          <a:xfrm>
            <a:off x="2286000" y="4821421"/>
            <a:ext cx="4124008" cy="1330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5" y="2438400"/>
            <a:ext cx="3197478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7935" y="6216134"/>
            <a:ext cx="312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Fingerprint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7935" y="4444537"/>
            <a:ext cx="312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Fingerprint minutiae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8211" y="1069226"/>
            <a:ext cx="86914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uniqueness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1860306"/>
            <a:ext cx="122046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 easy to fake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8211" y="1465411"/>
            <a:ext cx="83721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68593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Fingerprint Authentication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  <a:p>
            <a:r>
              <a:rPr lang="en-US" dirty="0"/>
              <a:t>Feature extraction + Post processing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Bibi\Desktop\D1.jpg"/>
          <p:cNvPicPr/>
          <p:nvPr/>
        </p:nvPicPr>
        <p:blipFill>
          <a:blip r:embed="rId2" cstate="print"/>
          <a:srcRect l="29561" t="2473" r="31142" b="6125"/>
          <a:stretch>
            <a:fillRect/>
          </a:stretch>
        </p:blipFill>
        <p:spPr bwMode="auto">
          <a:xfrm>
            <a:off x="3200400" y="381000"/>
            <a:ext cx="2693353" cy="562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6172200"/>
            <a:ext cx="7467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Model of FAS in Banking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25450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Enhancement</a:t>
            </a:r>
          </a:p>
        </p:txBody>
      </p:sp>
      <p:pic>
        <p:nvPicPr>
          <p:cNvPr id="4" name="Picture 5" descr="s3.bmp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t="2110" r="78211" b="41992"/>
          <a:stretch/>
        </p:blipFill>
        <p:spPr bwMode="auto">
          <a:xfrm>
            <a:off x="2057400" y="1383956"/>
            <a:ext cx="1464276" cy="234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23302" y="4419600"/>
            <a:ext cx="5420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Samples of fingerprint</a:t>
            </a:r>
          </a:p>
          <a:p>
            <a:pPr marL="342900" indent="-342900">
              <a:buAutoNum type="alphaLcParenR"/>
            </a:pPr>
            <a:r>
              <a:rPr lang="en-US" dirty="0"/>
              <a:t>Good Quality Image</a:t>
            </a:r>
          </a:p>
          <a:p>
            <a:pPr marL="342900" indent="-342900">
              <a:buAutoNum type="alphaLcParenR"/>
            </a:pPr>
            <a:r>
              <a:rPr lang="en-US" dirty="0"/>
              <a:t>Bad Quality Image: dry fingerprint, wet fingerprint,  bad condition,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8264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382647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9" name="Picture 5" descr="s3.bmp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36" r="18359" b="41993"/>
          <a:stretch/>
        </p:blipFill>
        <p:spPr bwMode="auto">
          <a:xfrm>
            <a:off x="3810000" y="1271036"/>
            <a:ext cx="4032422" cy="24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Bibi\Desktop\untitled.bmp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262" t="6210" r="9014" b="10278"/>
          <a:stretch>
            <a:fillRect/>
          </a:stretch>
        </p:blipFill>
        <p:spPr bwMode="auto">
          <a:xfrm>
            <a:off x="393963" y="4273960"/>
            <a:ext cx="1216543" cy="15995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Left Arrow 6"/>
          <p:cNvSpPr/>
          <p:nvPr/>
        </p:nvSpPr>
        <p:spPr>
          <a:xfrm>
            <a:off x="6019800" y="4851147"/>
            <a:ext cx="928688" cy="500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Gabor Filter </a:t>
            </a:r>
          </a:p>
        </p:txBody>
      </p:sp>
      <p:pic>
        <p:nvPicPr>
          <p:cNvPr id="8" name="Picture 7" descr="C:\Users\Bibi\Desktop\untitled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274" t="16382" r="7858" b="19713"/>
          <a:stretch>
            <a:fillRect/>
          </a:stretch>
        </p:blipFill>
        <p:spPr bwMode="auto">
          <a:xfrm>
            <a:off x="4724400" y="4267200"/>
            <a:ext cx="1267690" cy="16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Arrow 8"/>
          <p:cNvSpPr/>
          <p:nvPr/>
        </p:nvSpPr>
        <p:spPr>
          <a:xfrm>
            <a:off x="3789216" y="4851147"/>
            <a:ext cx="935184" cy="500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Binarization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045"/>
          <a:stretch>
            <a:fillRect/>
          </a:stretch>
        </p:blipFill>
        <p:spPr bwMode="auto">
          <a:xfrm>
            <a:off x="2667000" y="4328848"/>
            <a:ext cx="1143000" cy="154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 Arrow 10"/>
          <p:cNvSpPr/>
          <p:nvPr/>
        </p:nvSpPr>
        <p:spPr>
          <a:xfrm>
            <a:off x="1627915" y="4851147"/>
            <a:ext cx="1039090" cy="500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Thinning</a:t>
            </a:r>
          </a:p>
        </p:txBody>
      </p:sp>
      <p:pic>
        <p:nvPicPr>
          <p:cNvPr id="12" name="Picture 11" descr="C:\Users\Bibi\Desktop\untitled.jpg"/>
          <p:cNvPicPr/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224" t="8984" r="24885" b="12209"/>
          <a:stretch/>
        </p:blipFill>
        <p:spPr bwMode="auto">
          <a:xfrm>
            <a:off x="7248274" y="1076770"/>
            <a:ext cx="1209926" cy="16523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>
          <a:xfrm rot="16200000">
            <a:off x="3996458" y="1421300"/>
            <a:ext cx="520700" cy="93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Normalization</a:t>
            </a:r>
          </a:p>
        </p:txBody>
      </p:sp>
      <p:sp>
        <p:nvSpPr>
          <p:cNvPr id="14" name="Down Arrow 13"/>
          <p:cNvSpPr/>
          <p:nvPr/>
        </p:nvSpPr>
        <p:spPr>
          <a:xfrm rot="16200000">
            <a:off x="1949452" y="1431692"/>
            <a:ext cx="520700" cy="91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Segmentation</a:t>
            </a:r>
          </a:p>
        </p:txBody>
      </p:sp>
      <p:pic>
        <p:nvPicPr>
          <p:cNvPr id="15" name="Picture 14" descr="C:\Users\Bibi\Desktop\untitled.jpg"/>
          <p:cNvPicPr/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34" t="7485" r="55637" b="10518"/>
          <a:stretch/>
        </p:blipFill>
        <p:spPr bwMode="auto">
          <a:xfrm>
            <a:off x="258051" y="914400"/>
            <a:ext cx="1494549" cy="1862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>
          <a:xfrm rot="16200000">
            <a:off x="6265142" y="1251579"/>
            <a:ext cx="520700" cy="1274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Orientation Estimation</a:t>
            </a:r>
          </a:p>
        </p:txBody>
      </p:sp>
      <p:pic>
        <p:nvPicPr>
          <p:cNvPr id="17" name="Picture 16" descr="C:\Users\Bibi\Desktop\untitled.jpg"/>
          <p:cNvPicPr/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223" t="7419" r="25635" b="12235"/>
          <a:stretch/>
        </p:blipFill>
        <p:spPr bwMode="auto">
          <a:xfrm>
            <a:off x="2667000" y="1004285"/>
            <a:ext cx="1085567" cy="172484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17" descr="C:\Users\Bibi\Desktop\untitled.jpg"/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98" t="18182" r="7981" b="21572"/>
          <a:stretch>
            <a:fillRect/>
          </a:stretch>
        </p:blipFill>
        <p:spPr bwMode="auto">
          <a:xfrm>
            <a:off x="4648200" y="1004286"/>
            <a:ext cx="1239980" cy="176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898947" y="3384570"/>
            <a:ext cx="4585855" cy="549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0" i="1" dirty="0">
                <a:solidFill>
                  <a:schemeClr val="accent6">
                    <a:lumMod val="50000"/>
                  </a:schemeClr>
                </a:solidFill>
              </a:rPr>
              <a:t>Image Enhancement diagram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692231" y="2980783"/>
            <a:ext cx="520700" cy="1362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Frequency Estimation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05455"/>
            <a:ext cx="1855788" cy="138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/>
          </a:bodyPr>
          <a:lstStyle/>
          <a:p>
            <a:r>
              <a:rPr lang="en-US" sz="1800" b="1" dirty="0"/>
              <a:t>Segmentation</a:t>
            </a:r>
            <a:r>
              <a:rPr lang="en-US" sz="1800" dirty="0"/>
              <a:t>:  enclose the interest region of the fingerprint image using some morphological methods.</a:t>
            </a:r>
          </a:p>
          <a:p>
            <a:endParaRPr lang="en-US" sz="1800" b="1" dirty="0"/>
          </a:p>
          <a:p>
            <a:r>
              <a:rPr lang="en-US" sz="1800" b="1" dirty="0"/>
              <a:t>Normalization: </a:t>
            </a:r>
            <a:endParaRPr lang="en-US" sz="1800" dirty="0"/>
          </a:p>
          <a:p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Orientation Image Estimation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Frequency Image Estimation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81125"/>
            <a:ext cx="40386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667000"/>
            <a:ext cx="19621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4483443"/>
            <a:ext cx="2738437" cy="13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319</TotalTime>
  <Words>1052</Words>
  <Application>Microsoft Macintosh PowerPoint</Application>
  <PresentationFormat>On-screen Show (4:3)</PresentationFormat>
  <Paragraphs>221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Cambria Math</vt:lpstr>
      <vt:lpstr>Georgia</vt:lpstr>
      <vt:lpstr>Gill Sans MT</vt:lpstr>
      <vt:lpstr>Tahoma</vt:lpstr>
      <vt:lpstr>Times New Roman</vt:lpstr>
      <vt:lpstr>Verdana</vt:lpstr>
      <vt:lpstr>Wingdings 2</vt:lpstr>
      <vt:lpstr>Solstice</vt:lpstr>
      <vt:lpstr>Equation</vt:lpstr>
      <vt:lpstr>Equation.DSMT4</vt:lpstr>
      <vt:lpstr>Fingerprint Authentication System In Banking Transaction</vt:lpstr>
      <vt:lpstr>Content</vt:lpstr>
      <vt:lpstr>Introduction</vt:lpstr>
      <vt:lpstr>Fingerprint</vt:lpstr>
      <vt:lpstr>Fingerprint Authentication System</vt:lpstr>
      <vt:lpstr>PowerPoint Presentation</vt:lpstr>
      <vt:lpstr>Image Enhancement</vt:lpstr>
      <vt:lpstr>PowerPoint Presentation</vt:lpstr>
      <vt:lpstr>PowerPoint Presentation</vt:lpstr>
      <vt:lpstr>PowerPoint Presentation</vt:lpstr>
      <vt:lpstr>Feature Extraction</vt:lpstr>
      <vt:lpstr>Post-processing</vt:lpstr>
      <vt:lpstr>Authentication</vt:lpstr>
      <vt:lpstr>Feature Alignment</vt:lpstr>
      <vt:lpstr>Matching</vt:lpstr>
      <vt:lpstr>AES in FAS</vt:lpstr>
      <vt:lpstr>Experimental Result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Authentication System In Banking Transaction</dc:title>
  <dc:creator>dungphan</dc:creator>
  <cp:lastModifiedBy>Microsoft Office User</cp:lastModifiedBy>
  <cp:revision>46</cp:revision>
  <dcterms:created xsi:type="dcterms:W3CDTF">2012-10-25T04:48:57Z</dcterms:created>
  <dcterms:modified xsi:type="dcterms:W3CDTF">2018-12-12T01:51:34Z</dcterms:modified>
</cp:coreProperties>
</file>