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C5DD12E-57A2-49A5-BDDF-DDD49945D127}">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470B8"/>
    <a:srgbClr val="7E9C3A"/>
    <a:srgbClr val="788353"/>
    <a:srgbClr val="8E4881"/>
    <a:srgbClr val="CFB207"/>
    <a:srgbClr val="860DC9"/>
    <a:srgbClr val="BC0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4D6ED-21E0-41B4-A063-1A681C38E8C7}" type="datetimeFigureOut">
              <a:rPr lang="en-US" smtClean="0"/>
              <a:pPr/>
              <a:t>6/10/2018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2166E9-E8BB-40B8-AC5D-ADD686F62C81}" type="slidenum">
              <a:rPr lang="en-US" smtClean="0"/>
              <a:pPr/>
              <a:t>‹#›</a:t>
            </a:fld>
            <a:endParaRPr lang="en-US"/>
          </a:p>
        </p:txBody>
      </p:sp>
    </p:spTree>
    <p:extLst>
      <p:ext uri="{BB962C8B-B14F-4D97-AF65-F5344CB8AC3E}">
        <p14:creationId xmlns:p14="http://schemas.microsoft.com/office/powerpoint/2010/main" val="373925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0C9A54-081D-4C07-8190-EB6AAD76CBB4}" type="datetimeFigureOut">
              <a:rPr lang="en-US" smtClean="0"/>
              <a:pPr/>
              <a:t>6/10/2018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15BCD6F-7E49-46B2-9771-15EBDD7809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0C9A54-081D-4C07-8190-EB6AAD76CBB4}" type="datetimeFigureOut">
              <a:rPr lang="en-US" smtClean="0"/>
              <a:pPr/>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0C9A54-081D-4C07-8190-EB6AAD76CBB4}" type="datetimeFigureOut">
              <a:rPr lang="en-US" smtClean="0"/>
              <a:pPr/>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0C9A54-081D-4C07-8190-EB6AAD76CBB4}" type="datetimeFigureOut">
              <a:rPr lang="en-US" smtClean="0"/>
              <a:pPr/>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0C9A54-081D-4C07-8190-EB6AAD76CBB4}" type="datetimeFigureOut">
              <a:rPr lang="en-US" smtClean="0"/>
              <a:pPr/>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BCD6F-7E49-46B2-9771-15EBDD7809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0C9A54-081D-4C07-8190-EB6AAD76CBB4}" type="datetimeFigureOut">
              <a:rPr lang="en-US" smtClean="0"/>
              <a:pPr/>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0C9A54-081D-4C07-8190-EB6AAD76CBB4}" type="datetimeFigureOut">
              <a:rPr lang="en-US" smtClean="0"/>
              <a:pPr/>
              <a:t>6/10/2018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0C9A54-081D-4C07-8190-EB6AAD76CBB4}" type="datetimeFigureOut">
              <a:rPr lang="en-US" smtClean="0"/>
              <a:pPr/>
              <a:t>6/10/2018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C9A54-081D-4C07-8190-EB6AAD76CBB4}" type="datetimeFigureOut">
              <a:rPr lang="en-US" smtClean="0"/>
              <a:pPr/>
              <a:t>6/10/2018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0C9A54-081D-4C07-8190-EB6AAD76CBB4}" type="datetimeFigureOut">
              <a:rPr lang="en-US" smtClean="0"/>
              <a:pPr/>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BCD6F-7E49-46B2-9771-15EBDD7809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0C9A54-081D-4C07-8190-EB6AAD76CBB4}" type="datetimeFigureOut">
              <a:rPr lang="en-US" smtClean="0"/>
              <a:pPr/>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15BCD6F-7E49-46B2-9771-15EBDD78094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B0C9A54-081D-4C07-8190-EB6AAD76CBB4}" type="datetimeFigureOut">
              <a:rPr lang="en-US" smtClean="0"/>
              <a:pPr/>
              <a:t>6/10/2018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5BCD6F-7E49-46B2-9771-15EBDD78094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vuejs.org/v2/guide/class-and-style.html#Object-Syntax"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vuejs.org/v2/guide/class-and-style.html#Array-Syntax" TargetMode="Externa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hyperlink" Target="https://vuejs.org/v2/guide/class-and-style.html#Object-Syntax-1" TargetMode="External"/><Relationship Id="rId2" Type="http://schemas.openxmlformats.org/officeDocument/2006/relationships/hyperlink" Target="https://vuejs.org/v2/guide/class-and-style.html#Binding-Inline-Styles" TargetMode="Externa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vuejs.org/v2/guide/class-and-style.html#Array-Syntax-1" TargetMode="Externa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vuejs.org/v2/guide/events.html#Method-Event-Handlers" TargetMode="Externa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uejs/awesome-vue#components--libraries" TargetMode="External"/><Relationship Id="rId2" Type="http://schemas.openxmlformats.org/officeDocument/2006/relationships/hyperlink" Target="https://vuejs.org/v2/guide/single-file-component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hyperlink" Target="https://vuejs.org/v2/guide/components-props.html#One-Way-Data-Flow" TargetMode="Externa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uejs.org/v2/guide/render-func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81400" y="5533604"/>
            <a:ext cx="2085123" cy="369332"/>
          </a:xfrm>
          <a:prstGeom prst="rect">
            <a:avLst/>
          </a:prstGeom>
        </p:spPr>
        <p:txBody>
          <a:bodyPr wrap="none">
            <a:spAutoFit/>
          </a:bodyPr>
          <a:lstStyle/>
          <a:p>
            <a:r>
              <a:rPr lang="en-US" dirty="0" smtClean="0">
                <a:solidFill>
                  <a:schemeClr val="accent5">
                    <a:lumMod val="75000"/>
                  </a:schemeClr>
                </a:solidFill>
              </a:rPr>
              <a:t>POWER</a:t>
            </a:r>
            <a:r>
              <a:rPr lang="en-US" dirty="0" smtClean="0"/>
              <a:t> </a:t>
            </a:r>
            <a:r>
              <a:rPr lang="en-US" dirty="0" smtClean="0">
                <a:solidFill>
                  <a:schemeClr val="accent5">
                    <a:lumMod val="75000"/>
                  </a:schemeClr>
                </a:solidFill>
              </a:rPr>
              <a:t>OF VUEJS</a:t>
            </a:r>
            <a:endParaRPr lang="en-US" dirty="0">
              <a:solidFill>
                <a:schemeClr val="accent5">
                  <a:lumMod val="7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847088"/>
          </a:xfrm>
        </p:spPr>
        <p:txBody>
          <a:bodyPr/>
          <a:lstStyle/>
          <a:p>
            <a:pPr algn="ctr"/>
            <a:r>
              <a:rPr lang="en-US" dirty="0" smtClean="0"/>
              <a:t> III.1&gt; Interpolations</a:t>
            </a:r>
            <a:r>
              <a:rPr lang="en-US" b="1" dirty="0">
                <a:solidFill>
                  <a:schemeClr val="bg2">
                    <a:lumMod val="25000"/>
                  </a:schemeClr>
                </a:solidFill>
              </a:rPr>
              <a:t/>
            </a:r>
            <a:br>
              <a:rPr lang="en-US" b="1" dirty="0">
                <a:solidFill>
                  <a:schemeClr val="bg2">
                    <a:lumMod val="25000"/>
                  </a:schemeClr>
                </a:solidFill>
              </a:rPr>
            </a:br>
            <a:endParaRPr lang="en-US" dirty="0">
              <a:solidFill>
                <a:schemeClr val="bg2">
                  <a:lumMod val="25000"/>
                </a:schemeClr>
              </a:solidFill>
            </a:endParaRPr>
          </a:p>
        </p:txBody>
      </p:sp>
      <p:sp>
        <p:nvSpPr>
          <p:cNvPr id="3" name="Content Placeholder 2"/>
          <p:cNvSpPr>
            <a:spLocks noGrp="1"/>
          </p:cNvSpPr>
          <p:nvPr>
            <p:ph idx="1"/>
          </p:nvPr>
        </p:nvSpPr>
        <p:spPr>
          <a:xfrm>
            <a:off x="0" y="1905000"/>
            <a:ext cx="9144000" cy="4953000"/>
          </a:xfrm>
        </p:spPr>
        <p:txBody>
          <a:bodyPr/>
          <a:lstStyle/>
          <a:p>
            <a:pPr marL="0" indent="0">
              <a:buNone/>
            </a:pPr>
            <a:r>
              <a:rPr lang="en-US" dirty="0" smtClean="0"/>
              <a:t>+text:</a:t>
            </a:r>
          </a:p>
          <a:p>
            <a:pPr marL="0" indent="0">
              <a:buNone/>
            </a:pPr>
            <a:r>
              <a:rPr lang="en-US" dirty="0" smtClean="0"/>
              <a:t> 1.code</a:t>
            </a:r>
          </a:p>
          <a:p>
            <a:pPr marL="0" indent="0">
              <a:buNone/>
            </a:pPr>
            <a:endParaRPr lang="en-US" dirty="0" smtClean="0"/>
          </a:p>
          <a:p>
            <a:pPr marL="0" indent="0">
              <a:buNone/>
            </a:pPr>
            <a:r>
              <a:rPr lang="en-US" dirty="0" smtClean="0"/>
              <a:t>2.result:</a:t>
            </a:r>
          </a:p>
          <a:p>
            <a:pPr marL="0" indent="0">
              <a:buNone/>
            </a:pPr>
            <a:endParaRPr lang="en-US" dirty="0"/>
          </a:p>
          <a:p>
            <a:pPr marL="0" indent="0">
              <a:buNone/>
            </a:pPr>
            <a:r>
              <a:rPr lang="en-US" dirty="0" smtClean="0"/>
              <a:t>+ raw html:</a:t>
            </a:r>
          </a:p>
          <a:p>
            <a:pPr marL="0" indent="0">
              <a:buNone/>
            </a:pPr>
            <a:r>
              <a:rPr lang="en-US" dirty="0" smtClean="0"/>
              <a:t>1.code:</a:t>
            </a:r>
          </a:p>
          <a:p>
            <a:pPr marL="0" indent="0">
              <a:buNone/>
            </a:pPr>
            <a:endParaRPr lang="en-US" dirty="0"/>
          </a:p>
          <a:p>
            <a:pPr marL="0" indent="0">
              <a:buNone/>
            </a:pPr>
            <a:r>
              <a:rPr lang="en-US" dirty="0" smtClean="0"/>
              <a:t>2.result:</a:t>
            </a:r>
          </a:p>
          <a:p>
            <a:pPr marL="0" indent="0">
              <a:buNone/>
            </a:pPr>
            <a:endParaRPr lang="en-US" dirty="0" smtClean="0"/>
          </a:p>
          <a:p>
            <a:pPr marL="0" indent="0">
              <a:buNone/>
            </a:pPr>
            <a:endParaRPr lang="en-US" dirty="0" smtClean="0"/>
          </a:p>
        </p:txBody>
      </p:sp>
      <p:pic>
        <p:nvPicPr>
          <p:cNvPr id="5122" name="Picture 2" descr="C:\Users\folio\Desktop\second-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3" y="2840965"/>
            <a:ext cx="2057400" cy="63788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folio\Desktop\resul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1"/>
            <a:ext cx="1862886"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folio\Desktop\rawht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56" y="5295810"/>
            <a:ext cx="2228850" cy="3143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folio\Desktop\result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759" y="6190472"/>
            <a:ext cx="1571625"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25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III.2&gt; Attributes</a:t>
            </a:r>
            <a:endParaRPr lang="en-US" dirty="0"/>
          </a:p>
        </p:txBody>
      </p:sp>
      <p:sp>
        <p:nvSpPr>
          <p:cNvPr id="3" name="Content Placeholder 2"/>
          <p:cNvSpPr>
            <a:spLocks noGrp="1"/>
          </p:cNvSpPr>
          <p:nvPr>
            <p:ph idx="1"/>
          </p:nvPr>
        </p:nvSpPr>
        <p:spPr>
          <a:xfrm>
            <a:off x="0" y="1524000"/>
            <a:ext cx="9144000" cy="5334000"/>
          </a:xfrm>
        </p:spPr>
        <p:txBody>
          <a:bodyPr/>
          <a:lstStyle/>
          <a:p>
            <a:pPr marL="0" indent="0">
              <a:buNone/>
            </a:pPr>
            <a:r>
              <a:rPr lang="en-US" dirty="0" smtClean="0"/>
              <a:t>Example:</a:t>
            </a:r>
          </a:p>
          <a:p>
            <a:pPr marL="0" indent="0">
              <a:buNone/>
            </a:pPr>
            <a:r>
              <a:rPr lang="en-US" dirty="0" smtClean="0"/>
              <a:t>+code:</a:t>
            </a:r>
          </a:p>
          <a:p>
            <a:pPr marL="0" indent="0">
              <a:buNone/>
            </a:pPr>
            <a:endParaRPr lang="en-US" dirty="0"/>
          </a:p>
          <a:p>
            <a:pPr marL="0" indent="0">
              <a:buNone/>
            </a:pPr>
            <a:endParaRPr lang="en-US" dirty="0" smtClean="0"/>
          </a:p>
          <a:p>
            <a:pPr marL="0" indent="0">
              <a:buNone/>
            </a:pPr>
            <a:r>
              <a:rPr lang="en-US" dirty="0" smtClean="0"/>
              <a:t>+result:</a:t>
            </a:r>
          </a:p>
          <a:p>
            <a:pPr marL="0" indent="0">
              <a:buNone/>
            </a:pPr>
            <a:endParaRPr lang="en-US" dirty="0" smtClean="0"/>
          </a:p>
          <a:p>
            <a:pPr marL="0" indent="0">
              <a:buNone/>
            </a:pPr>
            <a:r>
              <a:rPr lang="en-US" dirty="0"/>
              <a:t> </a:t>
            </a:r>
          </a:p>
        </p:txBody>
      </p:sp>
      <p:pic>
        <p:nvPicPr>
          <p:cNvPr id="6146" name="Picture 2" descr="C:\Users\folio\Desktop\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 y="2667001"/>
            <a:ext cx="3423249" cy="35982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folio\Desktop\resul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43350"/>
            <a:ext cx="1524000" cy="24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8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 III.3&gt; Using </a:t>
            </a:r>
            <a:r>
              <a:rPr lang="en-US" dirty="0" err="1" smtClean="0"/>
              <a:t>javascript</a:t>
            </a:r>
            <a:r>
              <a:rPr lang="en-US" dirty="0" smtClean="0"/>
              <a:t> expression</a:t>
            </a:r>
            <a:endParaRPr lang="en-US" dirty="0"/>
          </a:p>
        </p:txBody>
      </p:sp>
      <p:sp>
        <p:nvSpPr>
          <p:cNvPr id="3" name="Content Placeholder 2"/>
          <p:cNvSpPr>
            <a:spLocks noGrp="1"/>
          </p:cNvSpPr>
          <p:nvPr>
            <p:ph idx="1"/>
          </p:nvPr>
        </p:nvSpPr>
        <p:spPr>
          <a:xfrm>
            <a:off x="-17254" y="1219200"/>
            <a:ext cx="9161253" cy="5638800"/>
          </a:xfrm>
        </p:spPr>
        <p:txBody>
          <a:bodyPr/>
          <a:lstStyle/>
          <a:p>
            <a:pPr marL="0" indent="0">
              <a:buNone/>
            </a:pPr>
            <a:r>
              <a:rPr lang="en-US" dirty="0" smtClean="0"/>
              <a:t>Example:</a:t>
            </a:r>
          </a:p>
          <a:p>
            <a:pPr marL="0" indent="0">
              <a:buNone/>
            </a:pPr>
            <a:r>
              <a:rPr lang="en-US" dirty="0" smtClean="0"/>
              <a:t>+code: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+result:</a:t>
            </a:r>
          </a:p>
          <a:p>
            <a:pPr marL="0" indent="0">
              <a:buNone/>
            </a:pPr>
            <a:endParaRPr lang="en-US" dirty="0" smtClean="0"/>
          </a:p>
          <a:p>
            <a:pPr marL="0" indent="0">
              <a:buNone/>
            </a:pPr>
            <a:r>
              <a:rPr lang="en-US" dirty="0"/>
              <a:t> </a:t>
            </a:r>
          </a:p>
        </p:txBody>
      </p:sp>
      <p:pic>
        <p:nvPicPr>
          <p:cNvPr id="1026" name="Picture 2" descr="C:\Users\folio\Desktop\javascriptexpre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2749"/>
            <a:ext cx="1857375"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folio\Desktop\javaexpressi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1300"/>
            <a:ext cx="1524000" cy="24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olio\Desktop\javascriptexpressio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352800"/>
            <a:ext cx="2695576"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folio\Desktop\result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538788"/>
            <a:ext cx="1171575"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34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13"/>
            <a:ext cx="9144000" cy="1143000"/>
          </a:xfrm>
        </p:spPr>
        <p:txBody>
          <a:bodyPr/>
          <a:lstStyle/>
          <a:p>
            <a:pPr algn="ctr"/>
            <a:r>
              <a:rPr lang="en-US" dirty="0" smtClean="0"/>
              <a:t>IV&gt; Directive</a:t>
            </a:r>
            <a:endParaRPr lang="en-US" dirty="0"/>
          </a:p>
        </p:txBody>
      </p:sp>
      <p:sp>
        <p:nvSpPr>
          <p:cNvPr id="3" name="Content Placeholder 2"/>
          <p:cNvSpPr>
            <a:spLocks noGrp="1"/>
          </p:cNvSpPr>
          <p:nvPr>
            <p:ph idx="1"/>
          </p:nvPr>
        </p:nvSpPr>
        <p:spPr>
          <a:xfrm>
            <a:off x="0" y="1219200"/>
            <a:ext cx="9143999" cy="5638800"/>
          </a:xfrm>
        </p:spPr>
        <p:txBody>
          <a:bodyPr>
            <a:normAutofit/>
          </a:bodyPr>
          <a:lstStyle/>
          <a:p>
            <a:pPr marL="0" indent="0">
              <a:buNone/>
            </a:pPr>
            <a:endParaRPr lang="en-US" dirty="0" smtClean="0"/>
          </a:p>
          <a:p>
            <a:pPr marL="0" indent="0">
              <a:buNone/>
            </a:pPr>
            <a:r>
              <a:rPr lang="en-US" dirty="0" smtClean="0"/>
              <a:t>Example:</a:t>
            </a:r>
          </a:p>
          <a:p>
            <a:pPr marL="0" indent="0">
              <a:buNone/>
            </a:pPr>
            <a:r>
              <a:rPr lang="en-US" dirty="0" smtClean="0"/>
              <a:t>+Code:</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 result:</a:t>
            </a:r>
          </a:p>
          <a:p>
            <a:pPr marL="0" indent="0">
              <a:buNone/>
            </a:pPr>
            <a:endParaRPr lang="en-US" dirty="0" smtClean="0"/>
          </a:p>
          <a:p>
            <a:pPr marL="0" indent="0">
              <a:buNone/>
            </a:pPr>
            <a:endParaRPr lang="en-US" dirty="0"/>
          </a:p>
        </p:txBody>
      </p:sp>
      <p:pic>
        <p:nvPicPr>
          <p:cNvPr id="2050" name="Picture 2" descr="C:\Users\folio\Desktop\directiv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44" y="2731698"/>
            <a:ext cx="1038225"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folio\Desktop\dir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64" y="3200400"/>
            <a:ext cx="12858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folio\Desktop\directiv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64" y="4038600"/>
            <a:ext cx="27146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folio\Desktop\directiv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15" y="3733800"/>
            <a:ext cx="1609726"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folio\Desktop\result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90" y="5139545"/>
            <a:ext cx="1781175" cy="31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3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1.agrument:</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smtClean="0"/>
          </a:p>
          <a:p>
            <a:pPr marL="0" indent="0">
              <a:buNone/>
            </a:pPr>
            <a:endParaRPr lang="en-US" sz="2000" dirty="0"/>
          </a:p>
        </p:txBody>
      </p:sp>
      <p:pic>
        <p:nvPicPr>
          <p:cNvPr id="3074" name="Picture 2" descr="C:\Users\folio\Desktop\agru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11275"/>
            <a:ext cx="3600450" cy="2762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folio\Desktop\agrumen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4562"/>
            <a:ext cx="20669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folio\Desktop\result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4" y="4038599"/>
            <a:ext cx="4305301"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4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2.Modifider:</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smtClean="0"/>
          </a:p>
          <a:p>
            <a:pPr marL="0" indent="0">
              <a:buNone/>
            </a:pPr>
            <a:r>
              <a:rPr lang="en-US" sz="2000" dirty="0" smtClean="0"/>
              <a:t>After add </a:t>
            </a:r>
            <a:r>
              <a:rPr lang="en-US" sz="2000" dirty="0" err="1" smtClean="0"/>
              <a:t>modifider</a:t>
            </a:r>
            <a:r>
              <a:rPr lang="en-US" sz="2000" dirty="0" smtClean="0"/>
              <a:t> :</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smtClean="0"/>
          </a:p>
          <a:p>
            <a:pPr marL="0" indent="0">
              <a:buNone/>
            </a:pPr>
            <a:endParaRPr lang="en-US" sz="2000" dirty="0" smtClean="0"/>
          </a:p>
        </p:txBody>
      </p:sp>
      <p:pic>
        <p:nvPicPr>
          <p:cNvPr id="1026" name="Picture 2" descr="D:\present-vuejs\image-vue\modifid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7300"/>
            <a:ext cx="3076576"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esent-vuejs\image-vue\modifide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94" y="1999891"/>
            <a:ext cx="14001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present-vuejs\image-vue\modifi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07" y="2971800"/>
            <a:ext cx="1200151"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present-vuejs\image-vue\modifider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191000"/>
            <a:ext cx="48958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present-vuejs\image-vue\result1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21" y="5410200"/>
            <a:ext cx="1123950" cy="24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1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66"/>
            <a:ext cx="9144000" cy="1143000"/>
          </a:xfrm>
        </p:spPr>
        <p:txBody>
          <a:bodyPr/>
          <a:lstStyle/>
          <a:p>
            <a:pPr algn="ctr"/>
            <a:r>
              <a:rPr lang="en-US" dirty="0" smtClean="0"/>
              <a:t>V. Computed and watch</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0" indent="0">
              <a:buNone/>
            </a:pPr>
            <a:r>
              <a:rPr lang="en-US" sz="2000" dirty="0" smtClean="0"/>
              <a:t>1.Computed:</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smtClean="0"/>
          </a:p>
          <a:p>
            <a:pPr marL="0" indent="0">
              <a:buNone/>
            </a:pPr>
            <a:endParaRPr lang="en-US" sz="2000" dirty="0"/>
          </a:p>
        </p:txBody>
      </p:sp>
      <p:pic>
        <p:nvPicPr>
          <p:cNvPr id="2054" name="Picture 6" descr="D:\present-vuejs\image-vue\compu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2743200"/>
            <a:ext cx="1209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present-vuejs\image-vue\compute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7" y="3124200"/>
            <a:ext cx="3943350"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present-vuejs\image-vue\compute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4114800"/>
            <a:ext cx="41052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D:\present-vuejs\image-vue\result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7" y="5359879"/>
            <a:ext cx="36004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0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2.Computed </a:t>
            </a:r>
            <a:r>
              <a:rPr lang="en-US" dirty="0" err="1" smtClean="0"/>
              <a:t>vs</a:t>
            </a:r>
            <a:r>
              <a:rPr lang="en-US" dirty="0" smtClean="0"/>
              <a:t> Watched </a:t>
            </a:r>
            <a:r>
              <a:rPr lang="en-US" dirty="0" err="1" smtClean="0"/>
              <a:t>propety</a:t>
            </a:r>
            <a:r>
              <a:rPr lang="en-US" dirty="0" smtClean="0"/>
              <a:t>:</a:t>
            </a:r>
          </a:p>
          <a:p>
            <a:pPr marL="0" indent="0">
              <a:buNone/>
            </a:pPr>
            <a:r>
              <a:rPr lang="en-US" dirty="0" smtClean="0"/>
              <a:t>Example:</a:t>
            </a:r>
          </a:p>
          <a:p>
            <a:pPr marL="0" indent="0">
              <a:buNone/>
            </a:pPr>
            <a:r>
              <a:rPr lang="en-US" dirty="0" smtClean="0"/>
              <a:t>Code: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Result:</a:t>
            </a:r>
          </a:p>
          <a:p>
            <a:pPr marL="0" indent="0">
              <a:buNone/>
            </a:pPr>
            <a:endParaRPr lang="en-US" dirty="0" smtClean="0"/>
          </a:p>
          <a:p>
            <a:pPr marL="0" indent="0">
              <a:buNone/>
            </a:pPr>
            <a:endParaRPr lang="en-US" dirty="0"/>
          </a:p>
        </p:txBody>
      </p:sp>
      <p:pic>
        <p:nvPicPr>
          <p:cNvPr id="3074" name="Picture 2" descr="D:\present-vuejs\image-vue\Computed and wa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91933"/>
            <a:ext cx="1933576" cy="4000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present-vuejs\image-vue\computed and watch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209800"/>
            <a:ext cx="3962401" cy="590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present-vuejs\image-vue\computed and watch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99" y="3048000"/>
            <a:ext cx="4095751" cy="15811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present-vuejs\image-vue\result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499" y="5437187"/>
            <a:ext cx="1000125" cy="33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17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3.Watcher:</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+Result:</a:t>
            </a:r>
          </a:p>
          <a:p>
            <a:pPr marL="0" indent="0">
              <a:buNone/>
            </a:pPr>
            <a:endParaRPr lang="en-US" sz="2000" dirty="0" smtClean="0"/>
          </a:p>
          <a:p>
            <a:pPr marL="0" indent="0">
              <a:buNone/>
            </a:pPr>
            <a:endParaRPr lang="en-US" sz="2000" dirty="0" smtClean="0"/>
          </a:p>
          <a:p>
            <a:pPr marL="0" indent="0">
              <a:buNone/>
            </a:pPr>
            <a:endParaRPr lang="en-US" sz="2000" dirty="0"/>
          </a:p>
        </p:txBody>
      </p:sp>
      <p:pic>
        <p:nvPicPr>
          <p:cNvPr id="4098" name="Picture 2" descr="D:\present-vuejs\image-vue\watch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84587"/>
            <a:ext cx="1276350" cy="3905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present-vuejs\image-vue\watch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26765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present-vuejs\image-vue\result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1" y="4319587"/>
            <a:ext cx="5095876"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3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t>VI&gt; Data binding   </a:t>
            </a:r>
            <a:endParaRPr lang="en-US" dirty="0"/>
          </a:p>
        </p:txBody>
      </p:sp>
      <p:sp>
        <p:nvSpPr>
          <p:cNvPr id="3" name="Content Placeholder 2"/>
          <p:cNvSpPr>
            <a:spLocks noGrp="1"/>
          </p:cNvSpPr>
          <p:nvPr>
            <p:ph idx="1"/>
          </p:nvPr>
        </p:nvSpPr>
        <p:spPr>
          <a:xfrm>
            <a:off x="0" y="1066800"/>
            <a:ext cx="9144000" cy="5791200"/>
          </a:xfrm>
        </p:spPr>
        <p:txBody>
          <a:bodyPr/>
          <a:lstStyle/>
          <a:p>
            <a:pPr marL="0" indent="0">
              <a:buNone/>
            </a:pPr>
            <a:r>
              <a:rPr lang="en-US" dirty="0" smtClean="0"/>
              <a:t>1.Class and Style binding:</a:t>
            </a:r>
          </a:p>
          <a:p>
            <a:pPr marL="0" indent="0">
              <a:buNone/>
            </a:pPr>
            <a:r>
              <a:rPr lang="en-US" dirty="0" smtClean="0"/>
              <a:t>-</a:t>
            </a:r>
            <a:r>
              <a:rPr lang="en-US" b="1" dirty="0">
                <a:hlinkClick r:id="rId2" tooltip="Object Syntax"/>
              </a:rPr>
              <a:t>Object </a:t>
            </a:r>
            <a:r>
              <a:rPr lang="en-US" b="1" dirty="0" smtClean="0">
                <a:hlinkClick r:id="rId2" tooltip="Object Syntax"/>
              </a:rPr>
              <a:t>Syntax</a:t>
            </a:r>
            <a:r>
              <a:rPr lang="en-US" b="1" dirty="0" smtClean="0"/>
              <a:t>:</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Result:</a:t>
            </a:r>
          </a:p>
          <a:p>
            <a:pPr marL="0" indent="0">
              <a:buNone/>
            </a:pPr>
            <a:endParaRPr lang="en-US" b="1" dirty="0" smtClean="0"/>
          </a:p>
          <a:p>
            <a:pPr marL="0" indent="0">
              <a:buNone/>
            </a:pPr>
            <a:endParaRPr lang="en-US" b="1" dirty="0"/>
          </a:p>
          <a:p>
            <a:pPr marL="0" indent="0">
              <a:buNone/>
            </a:pPr>
            <a:endParaRPr lang="en-US" dirty="0"/>
          </a:p>
        </p:txBody>
      </p:sp>
      <p:pic>
        <p:nvPicPr>
          <p:cNvPr id="5122" name="Picture 2" descr="D:\present-vuejs\image-vue\class and style-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3619500" cy="2190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present-vuejs\image-vue\class and style-binding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1" y="2567796"/>
            <a:ext cx="20669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present-vuejs\image-vue\class and style-binding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6" y="3581400"/>
            <a:ext cx="1304926" cy="11906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present-vuejs\image-vue\result1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5358711"/>
            <a:ext cx="169545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41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0"/>
            <a:ext cx="9144000" cy="6858000"/>
          </a:xfrm>
        </p:spPr>
        <p:txBody>
          <a:bodyPr/>
          <a:lstStyle/>
          <a:p>
            <a:pPr algn="l"/>
            <a:endParaRPr lang="en-US" dirty="0"/>
          </a:p>
        </p:txBody>
      </p:sp>
      <p:sp>
        <p:nvSpPr>
          <p:cNvPr id="10" name="Rounded Rectangle 9"/>
          <p:cNvSpPr/>
          <p:nvPr/>
        </p:nvSpPr>
        <p:spPr>
          <a:xfrm>
            <a:off x="3505200" y="370548"/>
            <a:ext cx="3648834" cy="3810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What is </a:t>
            </a:r>
            <a:r>
              <a:rPr lang="en-US" dirty="0" err="1" smtClean="0">
                <a:solidFill>
                  <a:schemeClr val="accent1">
                    <a:lumMod val="75000"/>
                  </a:schemeClr>
                </a:solidFill>
              </a:rPr>
              <a:t>Vuejs</a:t>
            </a:r>
            <a:endParaRPr lang="en-US" dirty="0">
              <a:solidFill>
                <a:schemeClr val="accent1">
                  <a:lumMod val="75000"/>
                </a:schemeClr>
              </a:solidFill>
            </a:endParaRPr>
          </a:p>
        </p:txBody>
      </p:sp>
      <p:sp>
        <p:nvSpPr>
          <p:cNvPr id="11" name="Oval 10"/>
          <p:cNvSpPr/>
          <p:nvPr/>
        </p:nvSpPr>
        <p:spPr>
          <a:xfrm>
            <a:off x="2713190" y="348969"/>
            <a:ext cx="457200" cy="4572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rgbClr val="3470B8"/>
                </a:solidFill>
              </a:rPr>
              <a:t>I</a:t>
            </a:r>
          </a:p>
        </p:txBody>
      </p:sp>
      <p:sp>
        <p:nvSpPr>
          <p:cNvPr id="13" name="Oval 12"/>
          <p:cNvSpPr/>
          <p:nvPr/>
        </p:nvSpPr>
        <p:spPr>
          <a:xfrm>
            <a:off x="2674418" y="902936"/>
            <a:ext cx="533400" cy="5334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II</a:t>
            </a:r>
            <a:endParaRPr lang="en-US" dirty="0">
              <a:solidFill>
                <a:schemeClr val="accent1">
                  <a:lumMod val="75000"/>
                </a:schemeClr>
              </a:solidFill>
            </a:endParaRPr>
          </a:p>
        </p:txBody>
      </p:sp>
      <p:sp>
        <p:nvSpPr>
          <p:cNvPr id="16" name="Rounded Rectangle 15"/>
          <p:cNvSpPr/>
          <p:nvPr/>
        </p:nvSpPr>
        <p:spPr>
          <a:xfrm>
            <a:off x="3505200" y="953511"/>
            <a:ext cx="3613432" cy="48282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err="1" smtClean="0">
                <a:solidFill>
                  <a:schemeClr val="accent1">
                    <a:lumMod val="75000"/>
                  </a:schemeClr>
                </a:solidFill>
              </a:rPr>
              <a:t>Vue</a:t>
            </a:r>
            <a:r>
              <a:rPr lang="en-US" dirty="0" smtClean="0">
                <a:solidFill>
                  <a:schemeClr val="accent1">
                    <a:lumMod val="75000"/>
                  </a:schemeClr>
                </a:solidFill>
              </a:rPr>
              <a:t> instance</a:t>
            </a:r>
            <a:endParaRPr lang="en-US" dirty="0">
              <a:solidFill>
                <a:schemeClr val="accent1">
                  <a:lumMod val="75000"/>
                </a:schemeClr>
              </a:solidFill>
            </a:endParaRPr>
          </a:p>
        </p:txBody>
      </p:sp>
      <p:sp>
        <p:nvSpPr>
          <p:cNvPr id="18" name="Oval 17"/>
          <p:cNvSpPr/>
          <p:nvPr/>
        </p:nvSpPr>
        <p:spPr>
          <a:xfrm>
            <a:off x="2642131" y="1561763"/>
            <a:ext cx="609600" cy="6096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2">
                    <a:lumMod val="75000"/>
                  </a:schemeClr>
                </a:solidFill>
              </a:rPr>
              <a:t>III</a:t>
            </a:r>
            <a:endParaRPr lang="en-US" dirty="0">
              <a:solidFill>
                <a:schemeClr val="accent2">
                  <a:lumMod val="75000"/>
                </a:schemeClr>
              </a:solidFill>
            </a:endParaRPr>
          </a:p>
        </p:txBody>
      </p:sp>
      <p:sp>
        <p:nvSpPr>
          <p:cNvPr id="19" name="Rounded Rectangle 18"/>
          <p:cNvSpPr/>
          <p:nvPr/>
        </p:nvSpPr>
        <p:spPr>
          <a:xfrm>
            <a:off x="3525093" y="1561763"/>
            <a:ext cx="3685586"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Template syntax</a:t>
            </a:r>
            <a:endParaRPr lang="en-US" dirty="0">
              <a:solidFill>
                <a:schemeClr val="accent1">
                  <a:lumMod val="75000"/>
                </a:schemeClr>
              </a:solidFill>
            </a:endParaRPr>
          </a:p>
        </p:txBody>
      </p:sp>
      <p:sp>
        <p:nvSpPr>
          <p:cNvPr id="20" name="Oval 19"/>
          <p:cNvSpPr/>
          <p:nvPr/>
        </p:nvSpPr>
        <p:spPr>
          <a:xfrm>
            <a:off x="2692369" y="2362200"/>
            <a:ext cx="609432" cy="6096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2">
                    <a:lumMod val="75000"/>
                  </a:schemeClr>
                </a:solidFill>
              </a:rPr>
              <a:t>IV</a:t>
            </a:r>
            <a:endParaRPr lang="en-US" dirty="0">
              <a:solidFill>
                <a:schemeClr val="accent2">
                  <a:lumMod val="75000"/>
                </a:schemeClr>
              </a:solidFill>
            </a:endParaRPr>
          </a:p>
        </p:txBody>
      </p:sp>
      <p:sp>
        <p:nvSpPr>
          <p:cNvPr id="21" name="Rounded Rectangle 20"/>
          <p:cNvSpPr/>
          <p:nvPr/>
        </p:nvSpPr>
        <p:spPr>
          <a:xfrm>
            <a:off x="3557968" y="2400300"/>
            <a:ext cx="3707502"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Computed and watcher</a:t>
            </a:r>
            <a:endParaRPr lang="en-US" dirty="0">
              <a:solidFill>
                <a:schemeClr val="accent1">
                  <a:lumMod val="75000"/>
                </a:schemeClr>
              </a:solidFill>
            </a:endParaRPr>
          </a:p>
        </p:txBody>
      </p:sp>
      <p:sp>
        <p:nvSpPr>
          <p:cNvPr id="22" name="Oval 21"/>
          <p:cNvSpPr/>
          <p:nvPr/>
        </p:nvSpPr>
        <p:spPr>
          <a:xfrm>
            <a:off x="2671125" y="3128246"/>
            <a:ext cx="609432" cy="6096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V</a:t>
            </a:r>
            <a:endParaRPr lang="en-US" dirty="0">
              <a:solidFill>
                <a:schemeClr val="accent1">
                  <a:lumMod val="75000"/>
                </a:schemeClr>
              </a:solidFill>
            </a:endParaRPr>
          </a:p>
        </p:txBody>
      </p:sp>
      <p:sp>
        <p:nvSpPr>
          <p:cNvPr id="23" name="Rounded Rectangle 22"/>
          <p:cNvSpPr/>
          <p:nvPr/>
        </p:nvSpPr>
        <p:spPr>
          <a:xfrm>
            <a:off x="3617815" y="3166346"/>
            <a:ext cx="3685586"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Binding data</a:t>
            </a:r>
            <a:endParaRPr lang="en-US" dirty="0">
              <a:solidFill>
                <a:schemeClr val="accent1">
                  <a:lumMod val="75000"/>
                </a:schemeClr>
              </a:solidFill>
            </a:endParaRPr>
          </a:p>
        </p:txBody>
      </p:sp>
      <p:sp>
        <p:nvSpPr>
          <p:cNvPr id="24" name="Oval 23"/>
          <p:cNvSpPr/>
          <p:nvPr/>
        </p:nvSpPr>
        <p:spPr>
          <a:xfrm>
            <a:off x="2674418" y="3886874"/>
            <a:ext cx="609430" cy="6096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VI</a:t>
            </a:r>
            <a:endParaRPr lang="en-US" dirty="0">
              <a:solidFill>
                <a:schemeClr val="accent1">
                  <a:lumMod val="75000"/>
                </a:schemeClr>
              </a:solidFill>
            </a:endParaRPr>
          </a:p>
        </p:txBody>
      </p:sp>
      <p:sp>
        <p:nvSpPr>
          <p:cNvPr id="25" name="Rounded Rectangle 24"/>
          <p:cNvSpPr/>
          <p:nvPr/>
        </p:nvSpPr>
        <p:spPr>
          <a:xfrm>
            <a:off x="3657600" y="3886200"/>
            <a:ext cx="3677830" cy="533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Components</a:t>
            </a:r>
            <a:endParaRPr lang="en-US" dirty="0">
              <a:solidFill>
                <a:schemeClr val="accent1">
                  <a:lumMod val="75000"/>
                </a:schemeClr>
              </a:solidFill>
            </a:endParaRPr>
          </a:p>
        </p:txBody>
      </p:sp>
      <p:sp>
        <p:nvSpPr>
          <p:cNvPr id="26" name="Oval 25"/>
          <p:cNvSpPr/>
          <p:nvPr/>
        </p:nvSpPr>
        <p:spPr>
          <a:xfrm>
            <a:off x="2635555" y="4724400"/>
            <a:ext cx="723059" cy="66557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VII</a:t>
            </a:r>
            <a:endParaRPr lang="en-US" dirty="0">
              <a:solidFill>
                <a:schemeClr val="accent1">
                  <a:lumMod val="75000"/>
                </a:schemeClr>
              </a:solidFill>
            </a:endParaRPr>
          </a:p>
        </p:txBody>
      </p:sp>
      <p:sp>
        <p:nvSpPr>
          <p:cNvPr id="27" name="Rounded Rectangle 26"/>
          <p:cNvSpPr/>
          <p:nvPr/>
        </p:nvSpPr>
        <p:spPr>
          <a:xfrm>
            <a:off x="3657600" y="4724400"/>
            <a:ext cx="3669064" cy="6096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Transition and animations</a:t>
            </a:r>
            <a:endParaRPr lang="en-US" dirty="0">
              <a:solidFill>
                <a:schemeClr val="accent1">
                  <a:lumMod val="75000"/>
                </a:schemeClr>
              </a:solidFill>
            </a:endParaRPr>
          </a:p>
        </p:txBody>
      </p:sp>
      <p:sp>
        <p:nvSpPr>
          <p:cNvPr id="28" name="Oval 27"/>
          <p:cNvSpPr/>
          <p:nvPr/>
        </p:nvSpPr>
        <p:spPr>
          <a:xfrm>
            <a:off x="2548316" y="5519779"/>
            <a:ext cx="812238" cy="70603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VIII</a:t>
            </a:r>
            <a:endParaRPr lang="en-US" dirty="0">
              <a:solidFill>
                <a:schemeClr val="accent1">
                  <a:lumMod val="75000"/>
                </a:schemeClr>
              </a:solidFill>
            </a:endParaRPr>
          </a:p>
        </p:txBody>
      </p:sp>
      <p:sp>
        <p:nvSpPr>
          <p:cNvPr id="29" name="Rounded Rectangle 28"/>
          <p:cNvSpPr/>
          <p:nvPr/>
        </p:nvSpPr>
        <p:spPr>
          <a:xfrm>
            <a:off x="3657600" y="5562600"/>
            <a:ext cx="3707502" cy="62038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accent1">
                    <a:lumMod val="75000"/>
                  </a:schemeClr>
                </a:solidFill>
              </a:rPr>
              <a:t>Route</a:t>
            </a:r>
            <a:endParaRPr lang="en-US" dirty="0">
              <a:solidFill>
                <a:schemeClr val="accent1">
                  <a:lumMod val="75000"/>
                </a:schemeClr>
              </a:solidFill>
            </a:endParaRPr>
          </a:p>
        </p:txBody>
      </p:sp>
    </p:spTree>
    <p:extLst>
      <p:ext uri="{BB962C8B-B14F-4D97-AF65-F5344CB8AC3E}">
        <p14:creationId xmlns:p14="http://schemas.microsoft.com/office/powerpoint/2010/main" val="10170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circle(in)">
                                      <p:cBhvr>
                                        <p:cTn id="18" dur="20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3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a:hlinkClick r:id="rId2" tooltip="Array Syntax"/>
              </a:rPr>
              <a:t>Array </a:t>
            </a:r>
            <a:r>
              <a:rPr lang="en-US" b="1" dirty="0" smtClean="0">
                <a:hlinkClick r:id="rId2" tooltip="Array Syntax"/>
              </a:rPr>
              <a:t>Syntax</a:t>
            </a:r>
            <a:r>
              <a:rPr lang="en-US" b="1" dirty="0" smtClean="0"/>
              <a:t>:</a:t>
            </a:r>
          </a:p>
          <a:p>
            <a:pPr marL="0" indent="0">
              <a:buNone/>
            </a:pPr>
            <a:r>
              <a:rPr lang="en-US" b="1" dirty="0" smtClean="0"/>
              <a:t>Example:</a:t>
            </a:r>
          </a:p>
          <a:p>
            <a:pPr marL="0" indent="0">
              <a:buNone/>
            </a:pPr>
            <a:r>
              <a:rPr lang="en-US" b="1" dirty="0" smtClean="0"/>
              <a:t>Code:</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Result:</a:t>
            </a:r>
          </a:p>
          <a:p>
            <a:pPr marL="0" indent="0">
              <a:buNone/>
            </a:pPr>
            <a:endParaRPr lang="en-US" b="1" dirty="0" smtClean="0"/>
          </a:p>
          <a:p>
            <a:pPr marL="0" indent="0">
              <a:buNone/>
            </a:pPr>
            <a:endParaRPr lang="en-US" b="1" dirty="0"/>
          </a:p>
          <a:p>
            <a:pPr marL="0" indent="0">
              <a:buNone/>
            </a:pPr>
            <a:endParaRPr lang="en-US" dirty="0"/>
          </a:p>
        </p:txBody>
      </p:sp>
      <p:pic>
        <p:nvPicPr>
          <p:cNvPr id="6146" name="Picture 2" descr="D:\present-vuejs\image-vue\array-synta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47811"/>
            <a:ext cx="5868988" cy="5048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present-vuejs\image-vue\array-synta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2105025" cy="5524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present-vuejs\image-vue\result1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08" y="4267200"/>
            <a:ext cx="1838325"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05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nSpc>
                <a:spcPct val="150000"/>
              </a:lnSpc>
              <a:buNone/>
            </a:pPr>
            <a:r>
              <a:rPr lang="en-US" sz="2000" dirty="0" smtClean="0"/>
              <a:t>2.</a:t>
            </a:r>
            <a:r>
              <a:rPr lang="en-US" sz="2000" b="1" dirty="0">
                <a:hlinkClick r:id="rId2" tooltip="Binding Inline Styles"/>
              </a:rPr>
              <a:t> Binding Inline Styles</a:t>
            </a:r>
            <a:endParaRPr lang="en-US" sz="2000" b="1" dirty="0"/>
          </a:p>
          <a:p>
            <a:pPr marL="0" indent="0">
              <a:lnSpc>
                <a:spcPct val="150000"/>
              </a:lnSpc>
              <a:buNone/>
            </a:pPr>
            <a:r>
              <a:rPr lang="en-US" dirty="0" smtClean="0"/>
              <a:t>-</a:t>
            </a:r>
            <a:r>
              <a:rPr lang="en-US" sz="2000" b="1" dirty="0">
                <a:hlinkClick r:id="rId3" tooltip="Object Syntax"/>
              </a:rPr>
              <a:t>Object </a:t>
            </a:r>
            <a:r>
              <a:rPr lang="en-US" sz="2000" b="1" dirty="0" smtClean="0">
                <a:hlinkClick r:id="rId3" tooltip="Object Syntax"/>
              </a:rPr>
              <a:t>Syntax</a:t>
            </a:r>
            <a:r>
              <a:rPr lang="en-US" sz="2000" b="1" dirty="0" smtClean="0"/>
              <a:t>:</a:t>
            </a:r>
          </a:p>
          <a:p>
            <a:pPr marL="0" indent="0">
              <a:lnSpc>
                <a:spcPct val="150000"/>
              </a:lnSpc>
              <a:buNone/>
            </a:pPr>
            <a:r>
              <a:rPr lang="en-US" sz="2000" b="1" dirty="0" smtClean="0"/>
              <a:t>+Example:</a:t>
            </a:r>
          </a:p>
          <a:p>
            <a:pPr marL="0" indent="0">
              <a:lnSpc>
                <a:spcPct val="150000"/>
              </a:lnSpc>
              <a:buNone/>
            </a:pPr>
            <a:r>
              <a:rPr lang="en-US" sz="2000" b="1" dirty="0" smtClean="0"/>
              <a:t>Code:</a:t>
            </a:r>
            <a:endParaRPr lang="en-US" sz="2000" b="1" dirty="0"/>
          </a:p>
          <a:p>
            <a:pPr marL="0" indent="0">
              <a:lnSpc>
                <a:spcPct val="150000"/>
              </a:lnSpc>
              <a:buNone/>
            </a:pPr>
            <a:endParaRPr lang="en-US" sz="2000" b="1" dirty="0" smtClean="0"/>
          </a:p>
          <a:p>
            <a:pPr marL="0" indent="0">
              <a:lnSpc>
                <a:spcPct val="150000"/>
              </a:lnSpc>
              <a:buNone/>
            </a:pPr>
            <a:endParaRPr lang="en-US" sz="2000" b="1" dirty="0"/>
          </a:p>
          <a:p>
            <a:pPr marL="0" indent="0">
              <a:lnSpc>
                <a:spcPct val="150000"/>
              </a:lnSpc>
              <a:buNone/>
            </a:pPr>
            <a:r>
              <a:rPr lang="en-US" sz="2000" b="1" dirty="0" smtClean="0"/>
              <a:t>Result:</a:t>
            </a:r>
          </a:p>
          <a:p>
            <a:pPr marL="0" indent="0">
              <a:lnSpc>
                <a:spcPct val="150000"/>
              </a:lnSpc>
              <a:buNone/>
            </a:pPr>
            <a:endParaRPr lang="en-US" sz="2000" b="1" dirty="0"/>
          </a:p>
          <a:p>
            <a:pPr marL="0" indent="0">
              <a:buNone/>
            </a:pPr>
            <a:endParaRPr lang="en-US" sz="2000" dirty="0" smtClean="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a:p>
            <a:pPr marL="0" indent="0">
              <a:buNone/>
            </a:pPr>
            <a:endParaRPr lang="en-US" dirty="0"/>
          </a:p>
        </p:txBody>
      </p:sp>
      <p:pic>
        <p:nvPicPr>
          <p:cNvPr id="7170" name="Picture 2" descr="D:\present-vuejs\image-vue\style-binding-obje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28" y="3048000"/>
            <a:ext cx="5534026" cy="2190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present-vuejs\image-vue\style-binding-objec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28" y="2362200"/>
            <a:ext cx="1676400" cy="3524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present-vuejs\image-vue\result1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3962400"/>
            <a:ext cx="33528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73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nSpc>
                <a:spcPct val="200000"/>
              </a:lnSpc>
              <a:buNone/>
            </a:pPr>
            <a:r>
              <a:rPr lang="en-US" dirty="0" smtClean="0"/>
              <a:t>-</a:t>
            </a:r>
            <a:r>
              <a:rPr lang="en-US" sz="2000" b="1" dirty="0">
                <a:hlinkClick r:id="rId2" tooltip="Array Syntax"/>
              </a:rPr>
              <a:t>Array </a:t>
            </a:r>
            <a:r>
              <a:rPr lang="en-US" sz="2000" b="1" dirty="0" smtClean="0">
                <a:hlinkClick r:id="rId2" tooltip="Array Syntax"/>
              </a:rPr>
              <a:t>Syntax</a:t>
            </a:r>
            <a:r>
              <a:rPr lang="en-US" sz="2000" b="1" dirty="0" smtClean="0"/>
              <a:t>:</a:t>
            </a:r>
          </a:p>
          <a:p>
            <a:pPr marL="0" indent="0">
              <a:lnSpc>
                <a:spcPct val="200000"/>
              </a:lnSpc>
              <a:buNone/>
            </a:pPr>
            <a:r>
              <a:rPr lang="en-US" sz="2000" b="1" dirty="0" smtClean="0"/>
              <a:t>Example:</a:t>
            </a:r>
          </a:p>
          <a:p>
            <a:pPr marL="0" indent="0">
              <a:lnSpc>
                <a:spcPct val="200000"/>
              </a:lnSpc>
              <a:buNone/>
            </a:pPr>
            <a:endParaRPr lang="en-US" sz="2000" b="1" dirty="0"/>
          </a:p>
          <a:p>
            <a:pPr marL="0" indent="0">
              <a:lnSpc>
                <a:spcPct val="200000"/>
              </a:lnSpc>
              <a:buNone/>
            </a:pPr>
            <a:endParaRPr lang="en-US" sz="2000" b="1" dirty="0" smtClean="0"/>
          </a:p>
          <a:p>
            <a:pPr marL="0" indent="0">
              <a:lnSpc>
                <a:spcPct val="200000"/>
              </a:lnSpc>
              <a:buNone/>
            </a:pPr>
            <a:r>
              <a:rPr lang="en-US" sz="2000" b="1" dirty="0" smtClean="0"/>
              <a:t>Result:</a:t>
            </a:r>
          </a:p>
          <a:p>
            <a:pPr marL="0" indent="0">
              <a:lnSpc>
                <a:spcPct val="200000"/>
              </a:lnSpc>
              <a:buNone/>
            </a:pPr>
            <a:endParaRPr lang="en-US" sz="2000" b="1" dirty="0"/>
          </a:p>
          <a:p>
            <a:pPr marL="0" indent="0">
              <a:lnSpc>
                <a:spcPct val="200000"/>
              </a:lnSpc>
              <a:buNone/>
            </a:pPr>
            <a:endParaRPr lang="en-US" dirty="0"/>
          </a:p>
        </p:txBody>
      </p:sp>
      <p:pic>
        <p:nvPicPr>
          <p:cNvPr id="8194" name="Picture 2" descr="D:\present-vuejs\image-vue\styel-binding-arra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988"/>
            <a:ext cx="16573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present-vuejs\image-vue\style-binding-arra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38" y="2819400"/>
            <a:ext cx="44291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present-vuejs\image-vue\result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38" y="3962400"/>
            <a:ext cx="3352801"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46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         VI.1 </a:t>
            </a:r>
            <a:r>
              <a:rPr lang="en-US" b="1" dirty="0"/>
              <a:t>Conditional Rendering</a:t>
            </a:r>
          </a:p>
        </p:txBody>
      </p:sp>
      <p:sp>
        <p:nvSpPr>
          <p:cNvPr id="3" name="Content Placeholder 2"/>
          <p:cNvSpPr>
            <a:spLocks noGrp="1"/>
          </p:cNvSpPr>
          <p:nvPr>
            <p:ph idx="1"/>
          </p:nvPr>
        </p:nvSpPr>
        <p:spPr>
          <a:xfrm>
            <a:off x="0" y="1371600"/>
            <a:ext cx="9144000" cy="5486400"/>
          </a:xfrm>
        </p:spPr>
        <p:txBody>
          <a:bodyPr/>
          <a:lstStyle/>
          <a:p>
            <a:pPr marL="0" indent="0">
              <a:buNone/>
            </a:pPr>
            <a:r>
              <a:rPr lang="en-US" sz="2000" dirty="0" smtClean="0"/>
              <a:t>1.V-if :</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r>
              <a:rPr lang="en-US" sz="2000" dirty="0" smtClean="0"/>
              <a:t> </a:t>
            </a:r>
          </a:p>
          <a:p>
            <a:pPr marL="0" indent="0">
              <a:buNone/>
            </a:pPr>
            <a:r>
              <a:rPr lang="en-US" sz="2000" dirty="0" smtClean="0"/>
              <a:t>Result:</a:t>
            </a:r>
          </a:p>
          <a:p>
            <a:pPr marL="0" indent="0">
              <a:buNone/>
            </a:pPr>
            <a:endParaRPr lang="en-US" sz="2000" dirty="0"/>
          </a:p>
          <a:p>
            <a:pPr marL="0" indent="0">
              <a:buNone/>
            </a:pPr>
            <a:endParaRPr lang="en-US" sz="2000" dirty="0" smtClean="0"/>
          </a:p>
          <a:p>
            <a:pPr marL="0" indent="0">
              <a:buNone/>
            </a:pPr>
            <a:r>
              <a:rPr lang="en-US" sz="2000" dirty="0" smtClean="0"/>
              <a:t>2.v-else:</a:t>
            </a:r>
          </a:p>
          <a:p>
            <a:pPr marL="0" indent="0">
              <a:buNone/>
            </a:pPr>
            <a:r>
              <a:rPr lang="en-US" sz="2000" dirty="0"/>
              <a:t>Code</a:t>
            </a:r>
            <a:r>
              <a:rPr lang="en-US" sz="2000" dirty="0" smtClean="0"/>
              <a:t>:</a:t>
            </a:r>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p:txBody>
      </p:sp>
      <p:pic>
        <p:nvPicPr>
          <p:cNvPr id="9218" name="Picture 2" descr="D:\present-vuejs\image-vue\v-i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83" y="2514600"/>
            <a:ext cx="18669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D:\present-vuejs\image-vue\result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3582988"/>
            <a:ext cx="1190625" cy="4762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D:\present-vuejs\image-vue\v-if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3002352"/>
            <a:ext cx="9239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D:\present-vuejs\image-vue\v-if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5059363"/>
            <a:ext cx="9239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present-vuejs\image-vue\v-el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601" y="5380127"/>
            <a:ext cx="18954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D:\present-vuejs\image-vue\result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4" y="6168067"/>
            <a:ext cx="119062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7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3. v-else-if:</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a:p>
          <a:p>
            <a:pPr marL="0" indent="0">
              <a:buNone/>
            </a:pPr>
            <a:endParaRPr lang="en-US" sz="2000" dirty="0" smtClean="0"/>
          </a:p>
          <a:p>
            <a:pPr marL="0" indent="0">
              <a:buNone/>
            </a:pPr>
            <a:r>
              <a:rPr lang="en-US" sz="2000" dirty="0" smtClean="0"/>
              <a:t>4.v-show:</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r>
              <a:rPr lang="en-US" sz="2000" dirty="0" smtClean="0"/>
              <a:t>Result:</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p:txBody>
      </p:sp>
      <p:pic>
        <p:nvPicPr>
          <p:cNvPr id="10242" name="Picture 2" descr="D:\present-vuejs\image-vue\v-if-el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97634"/>
            <a:ext cx="25050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D:\present-vuejs\image-vue\v-if-else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15748"/>
            <a:ext cx="8953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present-vuejs\image-vue\result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3094038"/>
            <a:ext cx="847725"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D:\present-vuejs\image-vue\v-sh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63" y="4805991"/>
            <a:ext cx="2085975"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D:\present-vuejs\image-vue\result1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0" y="5562600"/>
            <a:ext cx="12858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63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4.v-for:</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Result:</a:t>
            </a:r>
          </a:p>
          <a:p>
            <a:pPr marL="0" indent="0">
              <a:buNone/>
            </a:pPr>
            <a:endParaRPr lang="en-US" sz="2000" dirty="0" smtClean="0"/>
          </a:p>
          <a:p>
            <a:pPr marL="0" indent="0">
              <a:buNone/>
            </a:pPr>
            <a:endParaRPr lang="en-US" sz="2000" dirty="0"/>
          </a:p>
        </p:txBody>
      </p:sp>
      <p:pic>
        <p:nvPicPr>
          <p:cNvPr id="11266" name="Picture 2" descr="D:\present-vuejs\image-vue\v-for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2047876" cy="89535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D:\present-vuejs\image-vue\v-f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2540869"/>
            <a:ext cx="243840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present-vuejs\image-vue\result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733800"/>
            <a:ext cx="1524001"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04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    VI.2&gt; Event handling</a:t>
            </a:r>
            <a:endParaRPr lang="en-US" dirty="0"/>
          </a:p>
        </p:txBody>
      </p:sp>
      <p:sp>
        <p:nvSpPr>
          <p:cNvPr id="3" name="Content Placeholder 2"/>
          <p:cNvSpPr>
            <a:spLocks noGrp="1"/>
          </p:cNvSpPr>
          <p:nvPr>
            <p:ph idx="1"/>
          </p:nvPr>
        </p:nvSpPr>
        <p:spPr>
          <a:xfrm>
            <a:off x="0" y="1371600"/>
            <a:ext cx="9143999" cy="5486400"/>
          </a:xfrm>
        </p:spPr>
        <p:txBody>
          <a:bodyPr>
            <a:normAutofit/>
          </a:bodyPr>
          <a:lstStyle/>
          <a:p>
            <a:pPr marL="0" indent="0">
              <a:buNone/>
            </a:pPr>
            <a:r>
              <a:rPr lang="en-US" sz="2000" b="1" dirty="0">
                <a:hlinkClick r:id="rId2" tooltip="Method Event Handlers"/>
              </a:rPr>
              <a:t>Method Event </a:t>
            </a:r>
            <a:r>
              <a:rPr lang="en-US" sz="2000" b="1" dirty="0" smtClean="0">
                <a:hlinkClick r:id="rId2" tooltip="Method Event Handlers"/>
              </a:rPr>
              <a:t>Handlers</a:t>
            </a:r>
            <a:r>
              <a:rPr lang="en-US" sz="2000" b="1" dirty="0" smtClean="0"/>
              <a:t>:</a:t>
            </a:r>
          </a:p>
          <a:p>
            <a:pPr marL="0" indent="0">
              <a:buNone/>
            </a:pPr>
            <a:r>
              <a:rPr lang="en-US" sz="2000" b="1" dirty="0" smtClean="0"/>
              <a:t>Example:</a:t>
            </a:r>
          </a:p>
          <a:p>
            <a:pPr marL="0" indent="0">
              <a:buNone/>
            </a:pPr>
            <a:r>
              <a:rPr lang="en-US" sz="2000" b="1" dirty="0" smtClean="0"/>
              <a:t>Code:</a:t>
            </a:r>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b="1" dirty="0" smtClean="0"/>
              <a:t>Result:</a:t>
            </a:r>
          </a:p>
          <a:p>
            <a:pPr marL="0" indent="0">
              <a:buNone/>
            </a:pPr>
            <a:endParaRPr lang="en-US" sz="2000" b="1" dirty="0" smtClean="0"/>
          </a:p>
          <a:p>
            <a:pPr marL="0" indent="0">
              <a:buNone/>
            </a:pPr>
            <a:endParaRPr lang="en-US" sz="2000" b="1" dirty="0"/>
          </a:p>
          <a:p>
            <a:pPr marL="0" indent="0">
              <a:buNone/>
            </a:pPr>
            <a:endParaRPr lang="en-US" sz="2000" b="1" dirty="0"/>
          </a:p>
          <a:p>
            <a:pPr marL="0" indent="0">
              <a:buNone/>
            </a:pPr>
            <a:endParaRPr lang="en-US" sz="2000" dirty="0"/>
          </a:p>
        </p:txBody>
      </p:sp>
      <p:pic>
        <p:nvPicPr>
          <p:cNvPr id="1026" name="Picture 2" descr="D:\present-vuejs\image-vue\method-event-hand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3352801"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esent-vuejs\image-vue\method-event-handle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0"/>
            <a:ext cx="28956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present-vuejs\image-vue\result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181600"/>
            <a:ext cx="42576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93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VI.3&gt; Form input bindings</a:t>
            </a:r>
            <a:endParaRPr lang="en-US" dirty="0"/>
          </a:p>
        </p:txBody>
      </p:sp>
      <p:sp>
        <p:nvSpPr>
          <p:cNvPr id="3" name="Content Placeholder 2"/>
          <p:cNvSpPr>
            <a:spLocks noGrp="1"/>
          </p:cNvSpPr>
          <p:nvPr>
            <p:ph idx="1"/>
          </p:nvPr>
        </p:nvSpPr>
        <p:spPr>
          <a:xfrm>
            <a:off x="0" y="1371600"/>
            <a:ext cx="9144000" cy="5486400"/>
          </a:xfrm>
        </p:spPr>
        <p:txBody>
          <a:bodyPr/>
          <a:lstStyle/>
          <a:p>
            <a:pPr marL="0" indent="0">
              <a:buNone/>
            </a:pPr>
            <a:r>
              <a:rPr lang="en-US" dirty="0" smtClean="0"/>
              <a:t>Example:</a:t>
            </a:r>
          </a:p>
          <a:p>
            <a:pPr marL="0" indent="0">
              <a:buNone/>
            </a:pPr>
            <a:r>
              <a:rPr lang="en-US" dirty="0" smtClean="0"/>
              <a:t>+Code: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+Result:</a:t>
            </a:r>
          </a:p>
          <a:p>
            <a:pPr marL="0" indent="0">
              <a:buNone/>
            </a:pPr>
            <a:endParaRPr lang="en-US" dirty="0" smtClean="0"/>
          </a:p>
          <a:p>
            <a:pPr marL="0" indent="0">
              <a:buNone/>
            </a:pPr>
            <a:endParaRPr lang="en-US" dirty="0"/>
          </a:p>
        </p:txBody>
      </p:sp>
      <p:pic>
        <p:nvPicPr>
          <p:cNvPr id="2050" name="Picture 2" descr="D:\present-vuejs\image-vue\form-bind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37814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present-vuejs\image-vue\form-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11" y="3200400"/>
            <a:ext cx="12573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present-vuejs\image-vue\result2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427537"/>
            <a:ext cx="29718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15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VII&gt; Components</a:t>
            </a:r>
            <a:endParaRPr lang="en-US" dirty="0"/>
          </a:p>
        </p:txBody>
      </p:sp>
      <p:sp>
        <p:nvSpPr>
          <p:cNvPr id="3" name="Content Placeholder 2"/>
          <p:cNvSpPr>
            <a:spLocks noGrp="1"/>
          </p:cNvSpPr>
          <p:nvPr>
            <p:ph idx="1"/>
          </p:nvPr>
        </p:nvSpPr>
        <p:spPr>
          <a:xfrm>
            <a:off x="0" y="1371600"/>
            <a:ext cx="9144000" cy="5486400"/>
          </a:xfrm>
        </p:spPr>
        <p:txBody>
          <a:bodyPr>
            <a:normAutofit/>
          </a:bodyPr>
          <a:lstStyle/>
          <a:p>
            <a:pPr marL="0" indent="0">
              <a:buNone/>
            </a:pPr>
            <a:r>
              <a:rPr lang="en-US" sz="2000" dirty="0" smtClean="0"/>
              <a:t>1.Prop </a:t>
            </a:r>
          </a:p>
          <a:p>
            <a:pPr marL="0" indent="0">
              <a:buNone/>
            </a:pPr>
            <a:r>
              <a:rPr lang="en-US" sz="2000" dirty="0" smtClean="0"/>
              <a:t>-Prop casing:</a:t>
            </a:r>
          </a:p>
          <a:p>
            <a:pPr marL="0" indent="0">
              <a:buNone/>
            </a:pPr>
            <a:r>
              <a:rPr lang="en-US" sz="2000" dirty="0" smtClean="0"/>
              <a:t>+Example:</a:t>
            </a:r>
          </a:p>
          <a:p>
            <a:pPr marL="0" indent="0">
              <a:buNone/>
            </a:pPr>
            <a:r>
              <a:rPr lang="en-US" sz="2000" dirty="0" smtClean="0"/>
              <a:t>Code:</a:t>
            </a:r>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Result:</a:t>
            </a:r>
          </a:p>
          <a:p>
            <a:pPr marL="0" indent="0">
              <a:buNone/>
            </a:pPr>
            <a:endParaRPr lang="en-US" sz="2000" dirty="0" smtClean="0"/>
          </a:p>
          <a:p>
            <a:pPr marL="0" indent="0">
              <a:buNone/>
            </a:pPr>
            <a:endParaRPr lang="en-US" sz="2000" dirty="0"/>
          </a:p>
        </p:txBody>
      </p:sp>
      <p:pic>
        <p:nvPicPr>
          <p:cNvPr id="3074" name="Picture 2" descr="D:\present-vuejs\image-vue\p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63850"/>
            <a:ext cx="1647825" cy="2762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present-vuejs\image-vue\pr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05200"/>
            <a:ext cx="2571751" cy="228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present-vuejs\image-vue\result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75" y="4465967"/>
            <a:ext cx="100012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084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-Prop passing number:</a:t>
            </a:r>
          </a:p>
          <a:p>
            <a:pPr marL="0" indent="0">
              <a:buNone/>
            </a:pPr>
            <a:r>
              <a:rPr lang="en-US" dirty="0" smtClean="0"/>
              <a:t>+Example:</a:t>
            </a:r>
          </a:p>
          <a:p>
            <a:pPr marL="0" indent="0">
              <a:buNone/>
            </a:pPr>
            <a:r>
              <a:rPr lang="en-US" dirty="0"/>
              <a:t> </a:t>
            </a:r>
            <a:r>
              <a:rPr lang="en-US" dirty="0" smtClean="0"/>
              <a:t>Code: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Result:</a:t>
            </a:r>
          </a:p>
          <a:p>
            <a:pPr marL="0" indent="0">
              <a:buNone/>
            </a:pPr>
            <a:endParaRPr lang="en-US" dirty="0" smtClean="0"/>
          </a:p>
          <a:p>
            <a:pPr marL="0" indent="0">
              <a:buNone/>
            </a:pPr>
            <a:endParaRPr lang="en-US" dirty="0"/>
          </a:p>
        </p:txBody>
      </p:sp>
      <p:pic>
        <p:nvPicPr>
          <p:cNvPr id="4098" name="Picture 2" descr="D:\present-vuejs\image-vue\passing-numb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44650"/>
            <a:ext cx="146685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present-vuejs\image-vue\passing-numb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1514475" cy="276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present-vuejs\image-vue\passing-numbe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3810000"/>
            <a:ext cx="15240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present-vuejs\image-vue\result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968875"/>
            <a:ext cx="1285875"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69"/>
            <a:ext cx="9144000" cy="1143000"/>
          </a:xfrm>
        </p:spPr>
        <p:txBody>
          <a:bodyPr/>
          <a:lstStyle/>
          <a:p>
            <a:pPr algn="ctr"/>
            <a:r>
              <a:rPr lang="en-US" dirty="0" smtClean="0"/>
              <a:t>I.1&gt;What is </a:t>
            </a:r>
            <a:r>
              <a:rPr lang="en-US" dirty="0" err="1" smtClean="0"/>
              <a:t>Vuejs</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marL="0" indent="0">
              <a:lnSpc>
                <a:spcPct val="200000"/>
              </a:lnSpc>
              <a:buNone/>
            </a:pPr>
            <a:r>
              <a:rPr lang="en-US" sz="2000" dirty="0" err="1">
                <a:solidFill>
                  <a:srgbClr val="00B050"/>
                </a:solidFill>
              </a:rPr>
              <a:t>Vue</a:t>
            </a:r>
            <a:r>
              <a:rPr lang="en-US" sz="2000" dirty="0">
                <a:solidFill>
                  <a:srgbClr val="00B050"/>
                </a:solidFill>
              </a:rPr>
              <a:t> (pronounced /</a:t>
            </a:r>
            <a:r>
              <a:rPr lang="en-US" sz="2000" dirty="0" err="1">
                <a:solidFill>
                  <a:srgbClr val="00B050"/>
                </a:solidFill>
              </a:rPr>
              <a:t>vju</a:t>
            </a:r>
            <a:r>
              <a:rPr lang="en-US" sz="2000" dirty="0">
                <a:solidFill>
                  <a:srgbClr val="00B050"/>
                </a:solidFill>
              </a:rPr>
              <a:t>ː/, like </a:t>
            </a:r>
            <a:r>
              <a:rPr lang="en-US" sz="2000" b="1" dirty="0">
                <a:solidFill>
                  <a:srgbClr val="00B050"/>
                </a:solidFill>
              </a:rPr>
              <a:t>view</a:t>
            </a:r>
            <a:r>
              <a:rPr lang="en-US" sz="2000" dirty="0">
                <a:solidFill>
                  <a:srgbClr val="00B050"/>
                </a:solidFill>
              </a:rPr>
              <a:t>) is a </a:t>
            </a:r>
            <a:r>
              <a:rPr lang="en-US" sz="2000" b="1" dirty="0">
                <a:solidFill>
                  <a:srgbClr val="00B050"/>
                </a:solidFill>
              </a:rPr>
              <a:t>progressive framework</a:t>
            </a:r>
            <a:r>
              <a:rPr lang="en-US" sz="2000" dirty="0">
                <a:solidFill>
                  <a:srgbClr val="00B050"/>
                </a:solidFill>
              </a:rPr>
              <a:t> for building user interfaces. Unlike other monolithic frameworks, </a:t>
            </a:r>
            <a:r>
              <a:rPr lang="en-US" sz="2000" dirty="0" err="1">
                <a:solidFill>
                  <a:srgbClr val="00B050"/>
                </a:solidFill>
              </a:rPr>
              <a:t>Vue</a:t>
            </a:r>
            <a:r>
              <a:rPr lang="en-US" sz="2000" dirty="0">
                <a:solidFill>
                  <a:srgbClr val="00B050"/>
                </a:solidFill>
              </a:rPr>
              <a:t> is designed from the ground up to be incrementally adoptable. The core library is focused on the view layer only, and is easy to pick up and integrate with other libraries or existing projects. On the other hand, </a:t>
            </a:r>
            <a:r>
              <a:rPr lang="en-US" sz="2000" dirty="0" err="1">
                <a:solidFill>
                  <a:srgbClr val="00B050"/>
                </a:solidFill>
              </a:rPr>
              <a:t>Vue</a:t>
            </a:r>
            <a:r>
              <a:rPr lang="en-US" sz="2000" dirty="0">
                <a:solidFill>
                  <a:srgbClr val="00B050"/>
                </a:solidFill>
              </a:rPr>
              <a:t> is also perfectly capable of powering sophisticated Single-Page Applications when used in combination with </a:t>
            </a:r>
            <a:r>
              <a:rPr lang="en-US" sz="2000" b="1" dirty="0">
                <a:solidFill>
                  <a:srgbClr val="00B050"/>
                </a:solidFill>
                <a:hlinkClick r:id="rId2"/>
              </a:rPr>
              <a:t>modern tooling</a:t>
            </a:r>
            <a:r>
              <a:rPr lang="en-US" sz="2000" dirty="0">
                <a:solidFill>
                  <a:srgbClr val="00B050"/>
                </a:solidFill>
              </a:rPr>
              <a:t> and </a:t>
            </a:r>
            <a:r>
              <a:rPr lang="en-US" sz="2000" b="1" dirty="0">
                <a:solidFill>
                  <a:srgbClr val="00B050"/>
                </a:solidFill>
                <a:hlinkClick r:id="rId3"/>
              </a:rPr>
              <a:t>supporting libraries</a:t>
            </a:r>
            <a:r>
              <a:rPr lang="en-US" sz="2000" dirty="0">
                <a:solidFill>
                  <a:srgbClr val="00B050"/>
                </a:solidFill>
              </a:rPr>
              <a:t>.</a:t>
            </a:r>
          </a:p>
        </p:txBody>
      </p:sp>
    </p:spTree>
    <p:extLst>
      <p:ext uri="{BB962C8B-B14F-4D97-AF65-F5344CB8AC3E}">
        <p14:creationId xmlns:p14="http://schemas.microsoft.com/office/powerpoint/2010/main" val="139743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b="1" dirty="0">
                <a:hlinkClick r:id="rId2" tooltip="One-Way Data Flow"/>
              </a:rPr>
              <a:t>One-Way Data Flow</a:t>
            </a:r>
            <a:endParaRPr lang="en-US" sz="2000" b="1" dirty="0"/>
          </a:p>
          <a:p>
            <a:pPr marL="0" indent="0">
              <a:buNone/>
            </a:pPr>
            <a:r>
              <a:rPr lang="en-US" sz="2000" dirty="0" smtClean="0"/>
              <a:t>Example:</a:t>
            </a:r>
          </a:p>
          <a:p>
            <a:pPr marL="0" indent="0">
              <a:buNone/>
            </a:pPr>
            <a:r>
              <a:rPr lang="en-US" sz="2000" dirty="0" smtClean="0"/>
              <a:t>Code</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Result:</a:t>
            </a:r>
          </a:p>
          <a:p>
            <a:pPr marL="0" indent="0">
              <a:buNone/>
            </a:pPr>
            <a:endParaRPr lang="en-US" sz="2000" dirty="0" smtClean="0"/>
          </a:p>
          <a:p>
            <a:pPr marL="0" indent="0">
              <a:buNone/>
            </a:pPr>
            <a:endParaRPr lang="en-US" sz="2000" dirty="0"/>
          </a:p>
        </p:txBody>
      </p:sp>
      <p:pic>
        <p:nvPicPr>
          <p:cNvPr id="1026" name="Picture 2" descr="D:\present-vuejs\image-vue\one-way data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1609725"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esent-vuejs\image-vue\one-way-data-flow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04" y="1941513"/>
            <a:ext cx="1162051" cy="333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present-vuejs\image-vue\one-way data-flow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475" y="2438400"/>
            <a:ext cx="40100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present-vuejs\image-vue\one-way-data-flow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3759200"/>
            <a:ext cx="1304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present-vuejs\image-vue\result2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782478"/>
            <a:ext cx="454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20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I.2&gt; How to build app </a:t>
            </a:r>
            <a:endParaRPr lang="en-US" dirty="0"/>
          </a:p>
        </p:txBody>
      </p:sp>
      <p:sp>
        <p:nvSpPr>
          <p:cNvPr id="3" name="Content Placeholder 2"/>
          <p:cNvSpPr>
            <a:spLocks noGrp="1"/>
          </p:cNvSpPr>
          <p:nvPr>
            <p:ph idx="1"/>
          </p:nvPr>
        </p:nvSpPr>
        <p:spPr/>
        <p:txBody>
          <a:bodyPr/>
          <a:lstStyle/>
          <a:p>
            <a:pPr marL="0" indent="0">
              <a:buNone/>
            </a:pPr>
            <a:r>
              <a:rPr lang="en-US" dirty="0" smtClean="0"/>
              <a:t>-Install </a:t>
            </a:r>
            <a:r>
              <a:rPr lang="en-US" dirty="0" err="1" smtClean="0"/>
              <a:t>vuecli</a:t>
            </a:r>
            <a:r>
              <a:rPr lang="en-US" dirty="0" smtClean="0"/>
              <a:t>:</a:t>
            </a:r>
          </a:p>
          <a:p>
            <a:pPr marL="0" indent="0">
              <a:buNone/>
            </a:pPr>
            <a:r>
              <a:rPr lang="en-US" dirty="0" smtClean="0"/>
              <a:t>+</a:t>
            </a:r>
            <a:r>
              <a:rPr lang="en-US" dirty="0" err="1"/>
              <a:t>npm</a:t>
            </a:r>
            <a:r>
              <a:rPr lang="en-US" dirty="0"/>
              <a:t> install -g @</a:t>
            </a:r>
            <a:r>
              <a:rPr lang="en-US" dirty="0" err="1" smtClean="0"/>
              <a:t>vue</a:t>
            </a:r>
            <a:r>
              <a:rPr lang="en-US" dirty="0" smtClean="0"/>
              <a:t>/cli</a:t>
            </a:r>
          </a:p>
          <a:p>
            <a:pPr marL="0" indent="0">
              <a:buNone/>
            </a:pPr>
            <a:r>
              <a:rPr lang="en-US" dirty="0" smtClean="0"/>
              <a:t>+</a:t>
            </a:r>
            <a:r>
              <a:rPr lang="en-US" dirty="0" err="1" smtClean="0"/>
              <a:t>creat</a:t>
            </a:r>
            <a:r>
              <a:rPr lang="en-US" dirty="0" smtClean="0"/>
              <a:t> project:</a:t>
            </a:r>
          </a:p>
          <a:p>
            <a:pPr marL="0" indent="0">
              <a:buNone/>
            </a:pPr>
            <a:r>
              <a:rPr lang="en-US" dirty="0"/>
              <a:t>-</a:t>
            </a:r>
            <a:r>
              <a:rPr lang="en-US" dirty="0" err="1"/>
              <a:t>vue</a:t>
            </a:r>
            <a:r>
              <a:rPr lang="en-US" dirty="0"/>
              <a:t> create </a:t>
            </a:r>
            <a:r>
              <a:rPr lang="en-US" dirty="0" smtClean="0"/>
              <a:t>hello-world:</a:t>
            </a:r>
          </a:p>
          <a:p>
            <a:pPr marL="0" indent="0">
              <a:buNone/>
            </a:pPr>
            <a:endParaRPr lang="en-US" dirty="0"/>
          </a:p>
        </p:txBody>
      </p:sp>
      <p:pic>
        <p:nvPicPr>
          <p:cNvPr id="1026" name="Picture 2" descr="C:\Users\folio\Desktop\terminal-as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0"/>
            <a:ext cx="6135688"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5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pPr marL="0" indent="0">
              <a:buNone/>
            </a:pPr>
            <a:r>
              <a:rPr lang="en-US" sz="2000" dirty="0" smtClean="0"/>
              <a:t>After run :</a:t>
            </a:r>
          </a:p>
          <a:p>
            <a:pPr marL="0" indent="0">
              <a:buNone/>
            </a:pPr>
            <a:r>
              <a:rPr lang="en-US" sz="2000" dirty="0" smtClean="0"/>
              <a:t>+</a:t>
            </a:r>
            <a:r>
              <a:rPr lang="en-US" sz="2000" dirty="0" err="1" smtClean="0"/>
              <a:t>npm</a:t>
            </a:r>
            <a:r>
              <a:rPr lang="en-US" sz="2000" dirty="0" smtClean="0"/>
              <a:t> run serve</a:t>
            </a:r>
            <a:endParaRPr lang="en-US" sz="2000" dirty="0"/>
          </a:p>
        </p:txBody>
      </p:sp>
      <p:pic>
        <p:nvPicPr>
          <p:cNvPr id="2050" name="Picture 2" descr="C:\Users\folio\Desktop\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35688" cy="2847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folio\Desktop\Captur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657600"/>
            <a:ext cx="5334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94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2591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 II&gt; </a:t>
            </a:r>
            <a:r>
              <a:rPr lang="en-US" dirty="0" err="1" smtClean="0"/>
              <a:t>Vue</a:t>
            </a:r>
            <a:r>
              <a:rPr lang="en-US" dirty="0" smtClean="0"/>
              <a:t> instance    </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marL="0" indent="0">
              <a:buNone/>
            </a:pPr>
            <a:r>
              <a:rPr lang="en-US" sz="2000" dirty="0" smtClean="0"/>
              <a:t>1.</a:t>
            </a:r>
            <a:r>
              <a:rPr lang="en-US" sz="2000" b="1" dirty="0"/>
              <a:t> </a:t>
            </a:r>
            <a:r>
              <a:rPr lang="en-US" sz="2000" b="1" dirty="0">
                <a:solidFill>
                  <a:schemeClr val="bg2">
                    <a:lumMod val="25000"/>
                  </a:schemeClr>
                </a:solidFill>
              </a:rPr>
              <a:t>Instance </a:t>
            </a:r>
            <a:r>
              <a:rPr lang="en-US" sz="2000" b="1" dirty="0" smtClean="0">
                <a:solidFill>
                  <a:schemeClr val="bg2">
                    <a:lumMod val="25000"/>
                  </a:schemeClr>
                </a:solidFill>
              </a:rPr>
              <a:t>Lifecycle Hooks</a:t>
            </a:r>
            <a:endParaRPr lang="en-US" sz="2000" b="1" dirty="0">
              <a:solidFill>
                <a:schemeClr val="bg2">
                  <a:lumMod val="25000"/>
                </a:schemeClr>
              </a:solidFill>
            </a:endParaRPr>
          </a:p>
          <a:p>
            <a:pPr marL="0" indent="0">
              <a:buNone/>
            </a:pPr>
            <a:r>
              <a:rPr lang="en-US" sz="2000" dirty="0" smtClean="0"/>
              <a:t>This is first code with </a:t>
            </a:r>
            <a:r>
              <a:rPr lang="en-US" sz="2000" dirty="0" err="1" smtClean="0"/>
              <a:t>vuejs</a:t>
            </a:r>
            <a:r>
              <a:rPr lang="en-US" sz="2000" dirty="0" smtClean="0"/>
              <a:t> about instance lifecycle hooks: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and result:</a:t>
            </a:r>
          </a:p>
          <a:p>
            <a:pPr marL="0" indent="0">
              <a:buNone/>
            </a:pPr>
            <a:endParaRPr lang="en-US" sz="2000" dirty="0" smtClean="0"/>
          </a:p>
          <a:p>
            <a:pPr marL="0" indent="0">
              <a:buNone/>
            </a:pPr>
            <a:endParaRPr lang="en-US" sz="2000" dirty="0"/>
          </a:p>
        </p:txBody>
      </p:sp>
      <p:pic>
        <p:nvPicPr>
          <p:cNvPr id="3074" name="Picture 2" descr="C:\Users\folio\Desktop\first-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85444"/>
            <a:ext cx="35528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folio\Desktop\resul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410200"/>
            <a:ext cx="2295526"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8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folio\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2747625"/>
            <a:ext cx="11430001" cy="289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98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7488"/>
          </a:xfrm>
        </p:spPr>
        <p:txBody>
          <a:bodyPr>
            <a:normAutofit fontScale="90000"/>
          </a:bodyPr>
          <a:lstStyle/>
          <a:p>
            <a:pPr algn="ctr"/>
            <a:r>
              <a:rPr lang="en-US" dirty="0" smtClean="0"/>
              <a:t>III&gt; </a:t>
            </a:r>
            <a:r>
              <a:rPr lang="en-US" b="1" dirty="0" smtClean="0"/>
              <a:t>Template </a:t>
            </a:r>
            <a:r>
              <a:rPr lang="en-US" b="1" dirty="0"/>
              <a:t>Syntax</a:t>
            </a:r>
            <a:br>
              <a:rPr lang="en-US" b="1" dirty="0"/>
            </a:br>
            <a:endParaRPr lang="en-US" dirty="0"/>
          </a:p>
        </p:txBody>
      </p:sp>
      <p:sp>
        <p:nvSpPr>
          <p:cNvPr id="3" name="Content Placeholder 2"/>
          <p:cNvSpPr>
            <a:spLocks noGrp="1"/>
          </p:cNvSpPr>
          <p:nvPr>
            <p:ph idx="1"/>
          </p:nvPr>
        </p:nvSpPr>
        <p:spPr>
          <a:xfrm>
            <a:off x="0" y="1219200"/>
            <a:ext cx="9148313" cy="5638800"/>
          </a:xfrm>
        </p:spPr>
        <p:txBody>
          <a:bodyPr>
            <a:normAutofit fontScale="92500" lnSpcReduction="20000"/>
          </a:bodyPr>
          <a:lstStyle/>
          <a:p>
            <a:pPr marL="0" indent="0">
              <a:lnSpc>
                <a:spcPct val="200000"/>
              </a:lnSpc>
              <a:buNone/>
            </a:pPr>
            <a:r>
              <a:rPr lang="en-US" sz="2000" dirty="0"/>
              <a:t>Vue.js uses an HTML-based template syntax that allows you to declaratively bind the rendered DOM to the underlying </a:t>
            </a:r>
            <a:r>
              <a:rPr lang="en-US" sz="2000" dirty="0" err="1"/>
              <a:t>Vue</a:t>
            </a:r>
            <a:r>
              <a:rPr lang="en-US" sz="2000" dirty="0"/>
              <a:t> instance’s data. All Vue.js templates are valid HTML that can be parsed by spec-compliant browsers and HTML parsers.</a:t>
            </a:r>
          </a:p>
          <a:p>
            <a:pPr marL="0" indent="0">
              <a:lnSpc>
                <a:spcPct val="200000"/>
              </a:lnSpc>
              <a:buNone/>
            </a:pPr>
            <a:r>
              <a:rPr lang="en-US" sz="2000" dirty="0"/>
              <a:t>Under the hood, </a:t>
            </a:r>
            <a:r>
              <a:rPr lang="en-US" sz="2000" dirty="0" err="1"/>
              <a:t>Vue</a:t>
            </a:r>
            <a:r>
              <a:rPr lang="en-US" sz="2000" dirty="0"/>
              <a:t> compiles the templates into Virtual DOM render functions. Combined with the reactivity system, </a:t>
            </a:r>
            <a:r>
              <a:rPr lang="en-US" sz="2000" dirty="0" err="1"/>
              <a:t>Vue</a:t>
            </a:r>
            <a:r>
              <a:rPr lang="en-US" sz="2000" dirty="0"/>
              <a:t> is able to intelligently figure out the minimal number of components to re-render and apply the minimal amount of DOM manipulations when the app state changes.</a:t>
            </a:r>
          </a:p>
          <a:p>
            <a:pPr marL="0" indent="0">
              <a:lnSpc>
                <a:spcPct val="200000"/>
              </a:lnSpc>
              <a:buNone/>
            </a:pPr>
            <a:r>
              <a:rPr lang="en-US" sz="2000" dirty="0"/>
              <a:t>If you are familiar with Virtual DOM concepts and prefer the raw power of JavaScript, you can also </a:t>
            </a:r>
            <a:r>
              <a:rPr lang="en-US" sz="2000" b="1" dirty="0">
                <a:hlinkClick r:id="rId2"/>
              </a:rPr>
              <a:t>directly write render functions</a:t>
            </a:r>
            <a:r>
              <a:rPr lang="en-US" sz="2000" dirty="0"/>
              <a:t> instead of templates, with optional JSX support.</a:t>
            </a:r>
          </a:p>
          <a:p>
            <a:pPr marL="0" indent="0">
              <a:buNone/>
            </a:pPr>
            <a:endParaRPr lang="en-US" dirty="0"/>
          </a:p>
        </p:txBody>
      </p:sp>
    </p:spTree>
    <p:extLst>
      <p:ext uri="{BB962C8B-B14F-4D97-AF65-F5344CB8AC3E}">
        <p14:creationId xmlns:p14="http://schemas.microsoft.com/office/powerpoint/2010/main" val="1861171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482</Words>
  <Application>Microsoft Office PowerPoint</Application>
  <PresentationFormat>On-screen Show (4:3)</PresentationFormat>
  <Paragraphs>279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PowerPoint Presentation</vt:lpstr>
      <vt:lpstr>PowerPoint Presentation</vt:lpstr>
      <vt:lpstr>I.1&gt;What is Vuejs</vt:lpstr>
      <vt:lpstr>I.2&gt; How to build app </vt:lpstr>
      <vt:lpstr>PowerPoint Presentation</vt:lpstr>
      <vt:lpstr>PowerPoint Presentation</vt:lpstr>
      <vt:lpstr> II&gt; Vue instance    </vt:lpstr>
      <vt:lpstr>PowerPoint Presentation</vt:lpstr>
      <vt:lpstr>III&gt; Template Syntax </vt:lpstr>
      <vt:lpstr> III.1&gt; Interpolations </vt:lpstr>
      <vt:lpstr>III.2&gt; Attributes</vt:lpstr>
      <vt:lpstr> III.3&gt; Using javascript expression</vt:lpstr>
      <vt:lpstr>IV&gt; Directive</vt:lpstr>
      <vt:lpstr>PowerPoint Presentation</vt:lpstr>
      <vt:lpstr>PowerPoint Presentation</vt:lpstr>
      <vt:lpstr>V. Computed and watch</vt:lpstr>
      <vt:lpstr>PowerPoint Presentation</vt:lpstr>
      <vt:lpstr>PowerPoint Presentation</vt:lpstr>
      <vt:lpstr>VI&gt; Data binding   </vt:lpstr>
      <vt:lpstr>PowerPoint Presentation</vt:lpstr>
      <vt:lpstr>PowerPoint Presentation</vt:lpstr>
      <vt:lpstr>PowerPoint Presentation</vt:lpstr>
      <vt:lpstr>         VI.1 Conditional Rendering</vt:lpstr>
      <vt:lpstr>PowerPoint Presentation</vt:lpstr>
      <vt:lpstr>PowerPoint Presentation</vt:lpstr>
      <vt:lpstr>    VI.2&gt; Event handling</vt:lpstr>
      <vt:lpstr>VI.3&gt; Form input bindings</vt:lpstr>
      <vt:lpstr>VII&gt; Components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folio</cp:lastModifiedBy>
  <cp:revision>106</cp:revision>
  <dcterms:created xsi:type="dcterms:W3CDTF">2013-10-18T15:00:19Z</dcterms:created>
  <dcterms:modified xsi:type="dcterms:W3CDTF">2018-06-10T16:14:18Z</dcterms:modified>
</cp:coreProperties>
</file>