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8"/>
  </p:notesMasterIdLst>
  <p:sldIdLst>
    <p:sldId id="256" r:id="rId2"/>
    <p:sldId id="257" r:id="rId3"/>
    <p:sldId id="332" r:id="rId4"/>
    <p:sldId id="263" r:id="rId5"/>
    <p:sldId id="323" r:id="rId6"/>
    <p:sldId id="266" r:id="rId7"/>
    <p:sldId id="267" r:id="rId8"/>
    <p:sldId id="269" r:id="rId9"/>
    <p:sldId id="270" r:id="rId10"/>
    <p:sldId id="324" r:id="rId11"/>
    <p:sldId id="333" r:id="rId12"/>
    <p:sldId id="260" r:id="rId13"/>
    <p:sldId id="261" r:id="rId14"/>
    <p:sldId id="325" r:id="rId15"/>
    <p:sldId id="326" r:id="rId16"/>
    <p:sldId id="327" r:id="rId17"/>
    <p:sldId id="328" r:id="rId18"/>
    <p:sldId id="311" r:id="rId19"/>
    <p:sldId id="334" r:id="rId20"/>
    <p:sldId id="275" r:id="rId21"/>
    <p:sldId id="276" r:id="rId22"/>
    <p:sldId id="277" r:id="rId23"/>
    <p:sldId id="278" r:id="rId24"/>
    <p:sldId id="279" r:id="rId25"/>
    <p:sldId id="280" r:id="rId26"/>
    <p:sldId id="312" r:id="rId27"/>
    <p:sldId id="313" r:id="rId28"/>
    <p:sldId id="281" r:id="rId29"/>
    <p:sldId id="283" r:id="rId30"/>
    <p:sldId id="335" r:id="rId31"/>
    <p:sldId id="284" r:id="rId32"/>
    <p:sldId id="285" r:id="rId33"/>
    <p:sldId id="329" r:id="rId34"/>
    <p:sldId id="287" r:id="rId35"/>
    <p:sldId id="336" r:id="rId36"/>
    <p:sldId id="297" r:id="rId37"/>
    <p:sldId id="298" r:id="rId38"/>
    <p:sldId id="315" r:id="rId39"/>
    <p:sldId id="304" r:id="rId40"/>
    <p:sldId id="316" r:id="rId41"/>
    <p:sldId id="317" r:id="rId42"/>
    <p:sldId id="319" r:id="rId43"/>
    <p:sldId id="321" r:id="rId44"/>
    <p:sldId id="322" r:id="rId45"/>
    <p:sldId id="330" r:id="rId46"/>
    <p:sldId id="331" r:id="rId47"/>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108" charset="0"/>
        <a:ea typeface="ＭＳ Ｐゴシック" pitchFamily="-108" charset="-128"/>
        <a:cs typeface="ＭＳ Ｐゴシック" pitchFamily="-108" charset="-128"/>
      </a:defRPr>
    </a:lvl1pPr>
    <a:lvl2pPr marL="457200" algn="l" rtl="0" eaLnBrk="0" fontAlgn="base" hangingPunct="0">
      <a:spcBef>
        <a:spcPct val="0"/>
      </a:spcBef>
      <a:spcAft>
        <a:spcPct val="0"/>
      </a:spcAft>
      <a:defRPr sz="2400" kern="1200">
        <a:solidFill>
          <a:schemeClr val="tx1"/>
        </a:solidFill>
        <a:latin typeface="Arial" pitchFamily="-108" charset="0"/>
        <a:ea typeface="ＭＳ Ｐゴシック" pitchFamily="-108" charset="-128"/>
        <a:cs typeface="ＭＳ Ｐゴシック" pitchFamily="-108" charset="-128"/>
      </a:defRPr>
    </a:lvl2pPr>
    <a:lvl3pPr marL="914400" algn="l" rtl="0" eaLnBrk="0" fontAlgn="base" hangingPunct="0">
      <a:spcBef>
        <a:spcPct val="0"/>
      </a:spcBef>
      <a:spcAft>
        <a:spcPct val="0"/>
      </a:spcAft>
      <a:defRPr sz="2400" kern="1200">
        <a:solidFill>
          <a:schemeClr val="tx1"/>
        </a:solidFill>
        <a:latin typeface="Arial" pitchFamily="-108" charset="0"/>
        <a:ea typeface="ＭＳ Ｐゴシック" pitchFamily="-108" charset="-128"/>
        <a:cs typeface="ＭＳ Ｐゴシック" pitchFamily="-108" charset="-128"/>
      </a:defRPr>
    </a:lvl3pPr>
    <a:lvl4pPr marL="1371600" algn="l" rtl="0" eaLnBrk="0" fontAlgn="base" hangingPunct="0">
      <a:spcBef>
        <a:spcPct val="0"/>
      </a:spcBef>
      <a:spcAft>
        <a:spcPct val="0"/>
      </a:spcAft>
      <a:defRPr sz="2400" kern="1200">
        <a:solidFill>
          <a:schemeClr val="tx1"/>
        </a:solidFill>
        <a:latin typeface="Arial" pitchFamily="-108" charset="0"/>
        <a:ea typeface="ＭＳ Ｐゴシック" pitchFamily="-108" charset="-128"/>
        <a:cs typeface="ＭＳ Ｐゴシック" pitchFamily="-108" charset="-128"/>
      </a:defRPr>
    </a:lvl4pPr>
    <a:lvl5pPr marL="1828800" algn="l" rtl="0" eaLnBrk="0" fontAlgn="base" hangingPunct="0">
      <a:spcBef>
        <a:spcPct val="0"/>
      </a:spcBef>
      <a:spcAft>
        <a:spcPct val="0"/>
      </a:spcAft>
      <a:defRPr sz="2400" kern="1200">
        <a:solidFill>
          <a:schemeClr val="tx1"/>
        </a:solidFill>
        <a:latin typeface="Arial" pitchFamily="-108" charset="0"/>
        <a:ea typeface="ＭＳ Ｐゴシック" pitchFamily="-108" charset="-128"/>
        <a:cs typeface="ＭＳ Ｐゴシック" pitchFamily="-108" charset="-128"/>
      </a:defRPr>
    </a:lvl5pPr>
    <a:lvl6pPr marL="2286000" algn="l" defTabSz="457200" rtl="0" eaLnBrk="1" latinLnBrk="0" hangingPunct="1">
      <a:defRPr sz="2400" kern="1200">
        <a:solidFill>
          <a:schemeClr val="tx1"/>
        </a:solidFill>
        <a:latin typeface="Arial" pitchFamily="-108" charset="0"/>
        <a:ea typeface="ＭＳ Ｐゴシック" pitchFamily="-108" charset="-128"/>
        <a:cs typeface="ＭＳ Ｐゴシック" pitchFamily="-108" charset="-128"/>
      </a:defRPr>
    </a:lvl6pPr>
    <a:lvl7pPr marL="2743200" algn="l" defTabSz="457200" rtl="0" eaLnBrk="1" latinLnBrk="0" hangingPunct="1">
      <a:defRPr sz="2400" kern="1200">
        <a:solidFill>
          <a:schemeClr val="tx1"/>
        </a:solidFill>
        <a:latin typeface="Arial" pitchFamily="-108" charset="0"/>
        <a:ea typeface="ＭＳ Ｐゴシック" pitchFamily="-108" charset="-128"/>
        <a:cs typeface="ＭＳ Ｐゴシック" pitchFamily="-108" charset="-128"/>
      </a:defRPr>
    </a:lvl7pPr>
    <a:lvl8pPr marL="3200400" algn="l" defTabSz="457200" rtl="0" eaLnBrk="1" latinLnBrk="0" hangingPunct="1">
      <a:defRPr sz="2400" kern="1200">
        <a:solidFill>
          <a:schemeClr val="tx1"/>
        </a:solidFill>
        <a:latin typeface="Arial" pitchFamily="-108" charset="0"/>
        <a:ea typeface="ＭＳ Ｐゴシック" pitchFamily="-108" charset="-128"/>
        <a:cs typeface="ＭＳ Ｐゴシック" pitchFamily="-108" charset="-128"/>
      </a:defRPr>
    </a:lvl8pPr>
    <a:lvl9pPr marL="3657600" algn="l" defTabSz="457200" rtl="0" eaLnBrk="1" latinLnBrk="0" hangingPunct="1">
      <a:defRPr sz="2400" kern="1200">
        <a:solidFill>
          <a:schemeClr val="tx1"/>
        </a:solidFill>
        <a:latin typeface="Arial" pitchFamily="-108" charset="0"/>
        <a:ea typeface="ＭＳ Ｐゴシック" pitchFamily="-108" charset="-128"/>
        <a:cs typeface="ＭＳ Ｐゴシック" pitchFamily="-108"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a:srgbClr val="238038"/>
    <a:srgbClr val="6E6E6E"/>
    <a:srgbClr val="008040"/>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098"/>
    <p:restoredTop sz="49878" autoAdjust="0"/>
  </p:normalViewPr>
  <p:slideViewPr>
    <p:cSldViewPr>
      <p:cViewPr varScale="1">
        <p:scale>
          <a:sx n="55" d="100"/>
          <a:sy n="55" d="100"/>
        </p:scale>
        <p:origin x="2832" y="60"/>
      </p:cViewPr>
      <p:guideLst>
        <p:guide orient="horz" pos="2160"/>
        <p:guide pos="2880"/>
      </p:guideLst>
    </p:cSldViewPr>
  </p:slideViewPr>
  <p:notesTextViewPr>
    <p:cViewPr>
      <p:scale>
        <a:sx n="100" d="100"/>
        <a:sy n="100" d="100"/>
      </p:scale>
      <p:origin x="0" y="-3048"/>
    </p:cViewPr>
  </p:notesTextViewPr>
  <p:sorterViewPr>
    <p:cViewPr>
      <p:scale>
        <a:sx n="100" d="100"/>
        <a:sy n="100" d="100"/>
      </p:scale>
      <p:origin x="0" y="-3413"/>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Ngoc Diep" userId="40d50aa6-3e60-47b8-ae8c-ff35a14615f5" providerId="ADAL" clId="{9E45C800-E2F1-4B5E-859A-0DA8BB6A9AC5}"/>
    <pc:docChg chg="undo custSel modSld">
      <pc:chgData name="Nguyen Ngoc Diep" userId="40d50aa6-3e60-47b8-ae8c-ff35a14615f5" providerId="ADAL" clId="{9E45C800-E2F1-4B5E-859A-0DA8BB6A9AC5}" dt="2024-01-06T16:21:46.494" v="113"/>
      <pc:docMkLst>
        <pc:docMk/>
      </pc:docMkLst>
      <pc:sldChg chg="addSp delSp modSp mod">
        <pc:chgData name="Nguyen Ngoc Diep" userId="40d50aa6-3e60-47b8-ae8c-ff35a14615f5" providerId="ADAL" clId="{9E45C800-E2F1-4B5E-859A-0DA8BB6A9AC5}" dt="2024-01-06T16:21:46.494" v="113"/>
        <pc:sldMkLst>
          <pc:docMk/>
          <pc:sldMk cId="2485158443" sldId="280"/>
        </pc:sldMkLst>
        <pc:spChg chg="add del">
          <ac:chgData name="Nguyen Ngoc Diep" userId="40d50aa6-3e60-47b8-ae8c-ff35a14615f5" providerId="ADAL" clId="{9E45C800-E2F1-4B5E-859A-0DA8BB6A9AC5}" dt="2024-01-06T16:21:12.677" v="102" actId="478"/>
          <ac:spMkLst>
            <pc:docMk/>
            <pc:sldMk cId="2485158443" sldId="280"/>
            <ac:spMk id="9" creationId="{1D93D432-30E6-4F47-8F76-F37A3FDB6CC3}"/>
          </ac:spMkLst>
        </pc:spChg>
        <pc:spChg chg="mod">
          <ac:chgData name="Nguyen Ngoc Diep" userId="40d50aa6-3e60-47b8-ae8c-ff35a14615f5" providerId="ADAL" clId="{9E45C800-E2F1-4B5E-859A-0DA8BB6A9AC5}" dt="2024-01-06T16:21:46.494" v="113"/>
          <ac:spMkLst>
            <pc:docMk/>
            <pc:sldMk cId="2485158443" sldId="280"/>
            <ac:spMk id="95238" creationId="{00000000-0000-0000-0000-000000000000}"/>
          </ac:spMkLst>
        </pc:spChg>
      </pc:sldChg>
      <pc:sldChg chg="modSp mod">
        <pc:chgData name="Nguyen Ngoc Diep" userId="40d50aa6-3e60-47b8-ae8c-ff35a14615f5" providerId="ADAL" clId="{9E45C800-E2F1-4B5E-859A-0DA8BB6A9AC5}" dt="2024-01-06T16:21:12.377" v="101" actId="20577"/>
        <pc:sldMkLst>
          <pc:docMk/>
          <pc:sldMk cId="1978719020" sldId="312"/>
        </pc:sldMkLst>
        <pc:spChg chg="mod">
          <ac:chgData name="Nguyen Ngoc Diep" userId="40d50aa6-3e60-47b8-ae8c-ff35a14615f5" providerId="ADAL" clId="{9E45C800-E2F1-4B5E-859A-0DA8BB6A9AC5}" dt="2024-01-06T16:21:12.377" v="101" actId="20577"/>
          <ac:spMkLst>
            <pc:docMk/>
            <pc:sldMk cId="1978719020" sldId="312"/>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8E0ED7-616B-1946-BFAF-3445D103BEB5}" type="datetimeFigureOut">
              <a:rPr lang="en-US" smtClean="0"/>
              <a:t>2/21/2025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5F5201-0B02-374C-9C85-2DCB7D098B21}" type="slidenum">
              <a:rPr lang="en-US" smtClean="0"/>
              <a:t>‹#›</a:t>
            </a:fld>
            <a:endParaRPr lang="en-US"/>
          </a:p>
        </p:txBody>
      </p:sp>
    </p:spTree>
    <p:extLst>
      <p:ext uri="{BB962C8B-B14F-4D97-AF65-F5344CB8AC3E}">
        <p14:creationId xmlns:p14="http://schemas.microsoft.com/office/powerpoint/2010/main" val="204742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65F5201-0B02-374C-9C85-2DCB7D098B21}" type="slidenum">
              <a:rPr lang="en-US" smtClean="0"/>
              <a:t>1</a:t>
            </a:fld>
            <a:endParaRPr lang="en-US"/>
          </a:p>
        </p:txBody>
      </p:sp>
    </p:spTree>
    <p:extLst>
      <p:ext uri="{BB962C8B-B14F-4D97-AF65-F5344CB8AC3E}">
        <p14:creationId xmlns:p14="http://schemas.microsoft.com/office/powerpoint/2010/main" val="1758781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dirty="0">
                <a:solidFill>
                  <a:srgbClr val="404040"/>
                </a:solidFill>
                <a:effectLst/>
                <a:latin typeface="Inter"/>
              </a:rPr>
              <a:t>Trong suốt nhiều năm, kiến trúc của các hệ thống cơ sở dữ liệu phân tán đã trải qua những thay đổi đáng kể. Các hệ thống cơ sở dữ liệu phân tán ban đầu như Distributed INGRES và SDD-1 được thiết kế như các hệ thống phân bố địa lý với kết nối mạng rất chậm; do đó, chúng cố gắng tối ưu hóa các hoạt động để giảm thiểu giao tiếp qua mạng. Chúng là những hệ thống ngang hàng (P2P) sớm, theo nghĩa là mỗi địa điểm có chức năng tương tự nhau trong việc quản lý dữ liệu. </a:t>
            </a:r>
            <a:endParaRPr lang="en-US" b="0" i="0" dirty="0">
              <a:solidFill>
                <a:srgbClr val="404040"/>
              </a:solidFill>
              <a:effectLst/>
              <a:latin typeface="Inte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vi-VN" b="0" i="0" dirty="0">
                <a:solidFill>
                  <a:srgbClr val="404040"/>
                </a:solidFill>
                <a:effectLst/>
                <a:latin typeface="Inter"/>
              </a:rPr>
              <a:t>Đến những năm 2000, các hệ thống P2P đã tái xuất hiện, nơi không có sự phân biệt giữa máy khách và máy chủ. Các hệ thống P2P hiện đại này có những khác biệt quan trọng so với các hệ thống trước đây mà chúng ta sẽ thảo luận sau trong chương này. Tất cả các kiến trúc này vẫn có thể được tìm thấy ngày nay, và chúng ta sẽ thảo luận chúng trong các chương tiếp theo.</a:t>
            </a:r>
            <a:endParaRPr lang="en-US" dirty="0"/>
          </a:p>
          <a:p>
            <a:endParaRPr lang="en-US" b="0" i="0" dirty="0">
              <a:solidFill>
                <a:srgbClr val="404040"/>
              </a:solidFill>
              <a:effectLst/>
              <a:latin typeface="Inter"/>
            </a:endParaRPr>
          </a:p>
        </p:txBody>
      </p:sp>
      <p:sp>
        <p:nvSpPr>
          <p:cNvPr id="4" name="Slide Number Placeholder 3"/>
          <p:cNvSpPr>
            <a:spLocks noGrp="1"/>
          </p:cNvSpPr>
          <p:nvPr>
            <p:ph type="sldNum" sz="quarter" idx="5"/>
          </p:nvPr>
        </p:nvSpPr>
        <p:spPr/>
        <p:txBody>
          <a:bodyPr/>
          <a:lstStyle/>
          <a:p>
            <a:fld id="{765F5201-0B02-374C-9C85-2DCB7D098B21}" type="slidenum">
              <a:rPr lang="en-US" smtClean="0"/>
              <a:t>14</a:t>
            </a:fld>
            <a:endParaRPr lang="en-US"/>
          </a:p>
        </p:txBody>
      </p:sp>
    </p:spTree>
    <p:extLst>
      <p:ext uri="{BB962C8B-B14F-4D97-AF65-F5344CB8AC3E}">
        <p14:creationId xmlns:p14="http://schemas.microsoft.com/office/powerpoint/2010/main" val="23384872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dirty="0">
                <a:solidFill>
                  <a:srgbClr val="404040"/>
                </a:solidFill>
                <a:effectLst/>
                <a:latin typeface="Inter"/>
              </a:rPr>
              <a:t>Với sự phát triển của máy tính cá nhân và máy trạm, mô hình phân phối phổ biến đã chuyển sang kiến trúc client/server, nơi các thao tác dữ liệu được chuyển đến máy chủ back-end, trong khi các ứng dụng người dùng chạy trên các máy trạm front-end. Các hệ thống này trở nên thống trị, đặc biệt là trong phân phối tại một địa điểm cụ thể nơi tốc độ mạng cao hơn, cho phép giao tiếp thường xuyên giữa các máy khách và máy chủ. </a:t>
            </a:r>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15</a:t>
            </a:fld>
            <a:endParaRPr lang="en-US"/>
          </a:p>
        </p:txBody>
      </p:sp>
    </p:spTree>
    <p:extLst>
      <p:ext uri="{BB962C8B-B14F-4D97-AF65-F5344CB8AC3E}">
        <p14:creationId xmlns:p14="http://schemas.microsoft.com/office/powerpoint/2010/main" val="35248420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0" i="0" dirty="0">
                <a:solidFill>
                  <a:srgbClr val="404040"/>
                </a:solidFill>
                <a:effectLst/>
                <a:latin typeface="Inter"/>
              </a:rPr>
              <a:t>Sự xuất hiện của World Wide Web (thường được gọi là web) như một nền tảng hợp tác và chia sẻ chính đã có tác động sâu sắc đến nghiên cứu quản lý dữ liệu phân tán. Một lượng dữ liệu lớn hơn nhiều đã được mở ra để truy cập, nhưng đây không phải là dữ liệu có cấu trúc rõ ràng, được định nghĩa tốt mà các hệ thống quản lý cơ sở dữ liệu (DBMS) thường xử lý; thay vào đó, nó là dữ liệu không có cấu trúc hoặc bán cấu trúc (tức là có một số cấu trúc nhưng không ở mức độ của một lược đồ cơ sở dữ liệu), với nguồn gốc không chắc chắn (do đó nó có thể "bẩn" hoặc không đáng tin cậy) và mâu thuẫn. Hơn nữa, rất nhiều dữ liệu được lưu trữ trong các hệ thống không dễ dàng truy cập (được gọi là web tối). Do đó, các nỗ lực quản lý dữ liệu phân tán tập trung vào việc truy cập dữ liệu này theo những cách có ý nghĩa.</a:t>
            </a:r>
          </a:p>
          <a:p>
            <a:pPr algn="l"/>
            <a:r>
              <a:rPr lang="vi-VN" b="0" i="0" dirty="0">
                <a:solidFill>
                  <a:srgbClr val="404040"/>
                </a:solidFill>
                <a:effectLst/>
                <a:latin typeface="Inter"/>
              </a:rPr>
              <a:t>Sự phát triển này đã thêm động lực đặc biệt cho một hướng nghiên cứu đã tồn tại từ khi bắt đầu các nỗ lực về cơ sở dữ liệu phân tán, đó là tích hợp cơ sở dữ liệu. Ban đầu, các nỗ lực này tập trung vào việc tìm cách truy cập dữ liệu trong các cơ sở dữ liệu riêng biệt (do đó, các thuật ngữ cơ sở dữ liệu liên kết (federated database) và đa cơ sở dữ liệu (multidatabase) ra đời), nhưng với sự xuất hiện của dữ liệu web, các nỗ lực này đã chuyển sang tích hợp ảo các loại dữ liệu khác nhau (và thuật ngữ tích hợp dữ liệu (data integration) trở nên phổ biến hơn). Thuật ngữ đang thịnh hành hiện nay là hồ dữ liệu (data lake), ngụ ý rằng tất cả dữ liệu được thu thập trong một kho lưu trữ logic duy nhất, từ đó dữ liệu liên quan được trích xuất cho từng ứng dụng. Chúng ta sẽ thảo luận về vấn đề đầu tiên trong Chương 7 và vấn đề sau trong Chương 10 và 12.</a:t>
            </a:r>
          </a:p>
          <a:p>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16</a:t>
            </a:fld>
            <a:endParaRPr lang="en-US"/>
          </a:p>
        </p:txBody>
      </p:sp>
    </p:spTree>
    <p:extLst>
      <p:ext uri="{BB962C8B-B14F-4D97-AF65-F5344CB8AC3E}">
        <p14:creationId xmlns:p14="http://schemas.microsoft.com/office/powerpoint/2010/main" val="42223638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dirty="0">
                <a:solidFill>
                  <a:srgbClr val="404040"/>
                </a:solidFill>
                <a:effectLst/>
                <a:latin typeface="Inter"/>
              </a:rPr>
              <a:t>Một phát triển đáng kể trong mười năm qua là sự xuất hiện của điện toán đám mây (cloud computing). Điện toán đám mây đề cập đến một mô hình tính toán trong đó một số nhà cung cấp dịch vụ cung cấp các tài nguyên tính toán được chia sẻ và phân bố địa lý sao cho người dùng có thể thuê một số tài nguyên này dựa trên nhu cầu của họ. Khách hàng có thể thuê cơ sở hạ tầng tính toán cơ bản để phát triển phần mềm của riêng họ, sau đó quyết định hệ điều hành họ muốn sử dụng và tạo các máy ảo (VMs) để thiết lập môi trường làm việc mong muốn—đây được gọi là phương pháp Cơ sở hạ tầng như một Dịch vụ (Infrastructure-as-a-Service, IaaS). Một môi trường đám mây phức tạp hơn liên quan đến việc thuê, ngoài cơ sở hạ tầng cơ bản, toàn bộ nền tảng tính toán dẫn đến Nền tảng như một Dịch vụ (Platform-as-a-Service, PaaS), trên đó khách hàng có thể phát triển phần mềm của riêng họ. Phiên bản phức tạp nhất là khi các nhà cung cấp dịch vụ cung cấp sẵn các phần mềm cụ thể mà khách hàng có thể thuê; điều này được gọi là Phần mềm như một Dịch vụ (Software-as-a-Service, SaaS). Gần đây, có xu hướng cung cấp các dịch vụ quản lý cơ sở dữ liệu phân tán trên đám mây như một phần của dịch vụ SaaS, và đây là một trong những phát triển mới nhất.</a:t>
            </a:r>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17</a:t>
            </a:fld>
            <a:endParaRPr lang="en-US"/>
          </a:p>
        </p:txBody>
      </p:sp>
    </p:spTree>
    <p:extLst>
      <p:ext uri="{BB962C8B-B14F-4D97-AF65-F5344CB8AC3E}">
        <p14:creationId xmlns:p14="http://schemas.microsoft.com/office/powerpoint/2010/main" val="12290671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0" i="0" dirty="0">
                <a:solidFill>
                  <a:srgbClr val="404040"/>
                </a:solidFill>
                <a:effectLst/>
                <a:latin typeface="Inter"/>
              </a:rPr>
              <a:t>Trong các cơ sở dữ liệu phân tán, việc truyền dữ liệu xảy ra giữa các địa điểm—có thể từ các máy chủ đến các máy khách để trả lời các truy vấn hoặc giữa nhiều máy chủ với nhau. Chúng ta đặc trưng hóa các phương thức truyền dữ liệu dọc theo ba chiều trực giao: </a:t>
            </a:r>
            <a:r>
              <a:rPr lang="vi-VN" b="1" i="0" dirty="0">
                <a:solidFill>
                  <a:srgbClr val="404040"/>
                </a:solidFill>
                <a:effectLst/>
                <a:latin typeface="Inter"/>
              </a:rPr>
              <a:t>chế độ truyền</a:t>
            </a:r>
            <a:r>
              <a:rPr lang="vi-VN" b="0" i="0" dirty="0">
                <a:solidFill>
                  <a:srgbClr val="404040"/>
                </a:solidFill>
                <a:effectLst/>
                <a:latin typeface="Inter"/>
              </a:rPr>
              <a:t>, </a:t>
            </a:r>
            <a:r>
              <a:rPr lang="vi-VN" b="1" i="0" dirty="0">
                <a:solidFill>
                  <a:srgbClr val="404040"/>
                </a:solidFill>
                <a:effectLst/>
                <a:latin typeface="Inter"/>
              </a:rPr>
              <a:t>tần suất</a:t>
            </a:r>
            <a:r>
              <a:rPr lang="vi-VN" b="0" i="0" dirty="0">
                <a:solidFill>
                  <a:srgbClr val="404040"/>
                </a:solidFill>
                <a:effectLst/>
                <a:latin typeface="Inter"/>
              </a:rPr>
              <a:t> và </a:t>
            </a:r>
            <a:r>
              <a:rPr lang="vi-VN" b="1" i="0" dirty="0">
                <a:solidFill>
                  <a:srgbClr val="404040"/>
                </a:solidFill>
                <a:effectLst/>
                <a:latin typeface="Inter"/>
              </a:rPr>
              <a:t>phương thức truyền thông</a:t>
            </a:r>
            <a:r>
              <a:rPr lang="vi-VN" b="0" i="0" dirty="0">
                <a:solidFill>
                  <a:srgbClr val="404040"/>
                </a:solidFill>
                <a:effectLst/>
                <a:latin typeface="Inter"/>
              </a:rPr>
              <a:t>. Sự kết hợp các lựa chọn dọc theo mỗi chiều này tạo ra một không gian thiết kế phong phú.</a:t>
            </a:r>
          </a:p>
          <a:p>
            <a:pPr algn="l"/>
            <a:r>
              <a:rPr lang="vi-VN" b="1" i="0" dirty="0">
                <a:solidFill>
                  <a:srgbClr val="404040"/>
                </a:solidFill>
                <a:effectLst/>
                <a:latin typeface="Inter"/>
              </a:rPr>
              <a:t>Chế độ truyền dữ liệu</a:t>
            </a:r>
          </a:p>
          <a:p>
            <a:pPr algn="l"/>
            <a:r>
              <a:rPr lang="vi-VN" b="0" i="0" dirty="0">
                <a:solidFill>
                  <a:srgbClr val="404040"/>
                </a:solidFill>
                <a:effectLst/>
                <a:latin typeface="Inter"/>
              </a:rPr>
              <a:t>Các chế độ truyền dữ liệu bao gồm: </a:t>
            </a:r>
            <a:r>
              <a:rPr lang="vi-VN" b="1" i="0" dirty="0">
                <a:solidFill>
                  <a:srgbClr val="404040"/>
                </a:solidFill>
                <a:effectLst/>
                <a:latin typeface="Inter"/>
              </a:rPr>
              <a:t>pull-only</a:t>
            </a:r>
            <a:r>
              <a:rPr lang="vi-VN" b="0" i="0" dirty="0">
                <a:solidFill>
                  <a:srgbClr val="404040"/>
                </a:solidFill>
                <a:effectLst/>
                <a:latin typeface="Inter"/>
              </a:rPr>
              <a:t> (chỉ kéo), </a:t>
            </a:r>
            <a:r>
              <a:rPr lang="vi-VN" b="1" i="0" dirty="0">
                <a:solidFill>
                  <a:srgbClr val="404040"/>
                </a:solidFill>
                <a:effectLst/>
                <a:latin typeface="Inter"/>
              </a:rPr>
              <a:t>push-only</a:t>
            </a:r>
            <a:r>
              <a:rPr lang="vi-VN" b="0" i="0" dirty="0">
                <a:solidFill>
                  <a:srgbClr val="404040"/>
                </a:solidFill>
                <a:effectLst/>
                <a:latin typeface="Inter"/>
              </a:rPr>
              <a:t> (chỉ đẩy) và </a:t>
            </a:r>
            <a:r>
              <a:rPr lang="vi-VN" b="1" i="0" dirty="0">
                <a:solidFill>
                  <a:srgbClr val="404040"/>
                </a:solidFill>
                <a:effectLst/>
                <a:latin typeface="Inter"/>
              </a:rPr>
              <a:t>hybrid</a:t>
            </a:r>
            <a:r>
              <a:rPr lang="vi-VN" b="0" i="0" dirty="0">
                <a:solidFill>
                  <a:srgbClr val="404040"/>
                </a:solidFill>
                <a:effectLst/>
                <a:latin typeface="Inter"/>
              </a:rPr>
              <a:t> (kết hợp).</a:t>
            </a:r>
          </a:p>
          <a:p>
            <a:pPr algn="l">
              <a:buFont typeface="+mj-lt"/>
              <a:buAutoNum type="arabicPeriod"/>
            </a:pPr>
            <a:r>
              <a:rPr lang="vi-VN" b="1" i="0" dirty="0">
                <a:solidFill>
                  <a:srgbClr val="404040"/>
                </a:solidFill>
                <a:effectLst/>
                <a:latin typeface="Inter"/>
              </a:rPr>
              <a:t>Pull-only (Chỉ kéo):</a:t>
            </a:r>
            <a:endParaRPr lang="vi-VN" b="0" i="0" dirty="0">
              <a:solidFill>
                <a:srgbClr val="404040"/>
              </a:solidFill>
              <a:effectLst/>
              <a:latin typeface="Inter"/>
            </a:endParaRPr>
          </a:p>
          <a:p>
            <a:pPr marL="742950" lvl="1" indent="-285750" algn="l">
              <a:buFont typeface="+mj-lt"/>
              <a:buAutoNum type="arabicPeriod"/>
            </a:pPr>
            <a:r>
              <a:rPr lang="vi-VN" b="0" i="0" dirty="0">
                <a:solidFill>
                  <a:srgbClr val="404040"/>
                </a:solidFill>
                <a:effectLst/>
                <a:latin typeface="Inter"/>
              </a:rPr>
              <a:t>Việc truyền dữ liệu được khởi xướng bởi một yêu cầu (pull) từ một địa điểm đến nhà cung cấp dữ liệu—đây có thể là một máy khách yêu cầu dữ liệu từ máy chủ hoặc một máy chủ yêu cầu dữ liệu từ máy chủ khác.</a:t>
            </a:r>
          </a:p>
          <a:p>
            <a:pPr marL="742950" lvl="1" indent="-285750" algn="l">
              <a:buFont typeface="+mj-lt"/>
              <a:buAutoNum type="arabicPeriod"/>
            </a:pPr>
            <a:r>
              <a:rPr lang="vi-VN" b="0" i="0" dirty="0">
                <a:solidFill>
                  <a:srgbClr val="404040"/>
                </a:solidFill>
                <a:effectLst/>
                <a:latin typeface="Inter"/>
              </a:rPr>
              <a:t>Đặc điểm chính của chế độ pull là người nhận chỉ nhận biết được các mục dữ liệu mới hoặc cập nhật khi họ chủ động yêu cầu.</a:t>
            </a:r>
          </a:p>
          <a:p>
            <a:pPr marL="742950" lvl="1" indent="-285750" algn="l">
              <a:buFont typeface="+mj-lt"/>
              <a:buAutoNum type="arabicPeriod"/>
            </a:pPr>
            <a:r>
              <a:rPr lang="vi-VN" b="0" i="0" dirty="0">
                <a:solidFill>
                  <a:srgbClr val="404040"/>
                </a:solidFill>
                <a:effectLst/>
                <a:latin typeface="Inter"/>
              </a:rPr>
              <a:t>Nhà cung cấp phải liên tục bị gián đoạn để xử lý các yêu cầu.</a:t>
            </a:r>
          </a:p>
          <a:p>
            <a:pPr marL="742950" lvl="1" indent="-285750" algn="l">
              <a:buFont typeface="+mj-lt"/>
              <a:buAutoNum type="arabicPeriod"/>
            </a:pPr>
            <a:r>
              <a:rPr lang="vi-VN" b="0" i="0" dirty="0">
                <a:solidFill>
                  <a:srgbClr val="404040"/>
                </a:solidFill>
                <a:effectLst/>
                <a:latin typeface="Inter"/>
              </a:rPr>
              <a:t>Dữ liệu mà người nhận có thể nhận được bị giới hạn bởi thời điểm và những gì họ biết để yêu cầu.</a:t>
            </a:r>
          </a:p>
          <a:p>
            <a:pPr marL="742950" lvl="1" indent="-285750" algn="l">
              <a:buFont typeface="+mj-lt"/>
              <a:buAutoNum type="arabicPeriod"/>
            </a:pPr>
            <a:r>
              <a:rPr lang="vi-VN" b="0" i="0" dirty="0">
                <a:solidFill>
                  <a:srgbClr val="404040"/>
                </a:solidFill>
                <a:effectLst/>
                <a:latin typeface="Inter"/>
              </a:rPr>
              <a:t>Các hệ thống DBMS truyền thống chủ yếu cung cấp chế độ truyền dữ liệu pull-based.</a:t>
            </a:r>
          </a:p>
          <a:p>
            <a:pPr algn="l">
              <a:buFont typeface="+mj-lt"/>
              <a:buAutoNum type="arabicPeriod"/>
            </a:pPr>
            <a:r>
              <a:rPr lang="vi-VN" b="1" i="0" dirty="0">
                <a:solidFill>
                  <a:srgbClr val="404040"/>
                </a:solidFill>
                <a:effectLst/>
                <a:latin typeface="Inter"/>
              </a:rPr>
              <a:t>Push-only (Chỉ đẩy):</a:t>
            </a:r>
            <a:endParaRPr lang="vi-VN" b="0" i="0" dirty="0">
              <a:solidFill>
                <a:srgbClr val="404040"/>
              </a:solidFill>
              <a:effectLst/>
              <a:latin typeface="Inter"/>
            </a:endParaRPr>
          </a:p>
          <a:p>
            <a:pPr marL="742950" lvl="1" indent="-285750" algn="l">
              <a:buFont typeface="+mj-lt"/>
              <a:buAutoNum type="arabicPeriod"/>
            </a:pPr>
            <a:r>
              <a:rPr lang="vi-VN" b="0" i="0" dirty="0">
                <a:solidFill>
                  <a:srgbClr val="404040"/>
                </a:solidFill>
                <a:effectLst/>
                <a:latin typeface="Inter"/>
              </a:rPr>
              <a:t>Việc truyền dữ liệu từ nhà cung cấp được khởi xướng mà không cần yêu cầu cụ thể.</a:t>
            </a:r>
          </a:p>
          <a:p>
            <a:pPr marL="742950" lvl="1" indent="-285750" algn="l">
              <a:buFont typeface="+mj-lt"/>
              <a:buAutoNum type="arabicPeriod"/>
            </a:pPr>
            <a:r>
              <a:rPr lang="vi-VN" b="0" i="0" dirty="0">
                <a:solidFill>
                  <a:srgbClr val="404040"/>
                </a:solidFill>
                <a:effectLst/>
                <a:latin typeface="Inter"/>
              </a:rPr>
              <a:t>Khó khăn chính của phương pháp push là quyết định dữ liệu nào sẽ được quan tâm chung và khi nào gửi nó đến những người nhận tiềm năng—các lựa chọn bao gồm định kỳ, không đều hoặc có điều kiện.</a:t>
            </a:r>
          </a:p>
          <a:p>
            <a:pPr marL="742950" lvl="1" indent="-285750" algn="l">
              <a:buFont typeface="+mj-lt"/>
              <a:buAutoNum type="arabicPeriod"/>
            </a:pPr>
            <a:r>
              <a:rPr lang="vi-VN" b="0" i="0" dirty="0">
                <a:solidFill>
                  <a:srgbClr val="404040"/>
                </a:solidFill>
                <a:effectLst/>
                <a:latin typeface="Inter"/>
              </a:rPr>
              <a:t>Trong chế độ push, nhà cung cấp phân phối thông tin đến một nhóm người nhận không giới hạn (phát sóng ngẫu nhiên) hoặc một nhóm người nhận chọn lọc (multicast) thuộc các danh mục nhất định.</a:t>
            </a:r>
          </a:p>
          <a:p>
            <a:pPr algn="l">
              <a:buFont typeface="+mj-lt"/>
              <a:buAutoNum type="arabicPeriod"/>
            </a:pPr>
            <a:r>
              <a:rPr lang="vi-VN" b="1" i="0" dirty="0">
                <a:solidFill>
                  <a:srgbClr val="404040"/>
                </a:solidFill>
                <a:effectLst/>
                <a:latin typeface="Inter"/>
              </a:rPr>
              <a:t>Hybrid (Kết hợp):</a:t>
            </a:r>
            <a:endParaRPr lang="vi-VN" b="0" i="0" dirty="0">
              <a:solidFill>
                <a:srgbClr val="404040"/>
              </a:solidFill>
              <a:effectLst/>
              <a:latin typeface="Inter"/>
            </a:endParaRPr>
          </a:p>
          <a:p>
            <a:pPr marL="742950" lvl="1" indent="-285750" algn="l">
              <a:buFont typeface="+mj-lt"/>
              <a:buAutoNum type="arabicPeriod"/>
            </a:pPr>
            <a:r>
              <a:rPr lang="vi-VN" b="0" i="0" dirty="0">
                <a:solidFill>
                  <a:srgbClr val="404040"/>
                </a:solidFill>
                <a:effectLst/>
                <a:latin typeface="Inter"/>
              </a:rPr>
              <a:t>Kết hợp cả cơ chế pull và push.</a:t>
            </a:r>
          </a:p>
          <a:p>
            <a:pPr marL="742950" lvl="1" indent="-285750" algn="l">
              <a:buFont typeface="+mj-lt"/>
              <a:buAutoNum type="arabicPeriod"/>
            </a:pPr>
            <a:r>
              <a:rPr lang="vi-VN" b="0" i="0" dirty="0">
                <a:solidFill>
                  <a:srgbClr val="404040"/>
                </a:solidFill>
                <a:effectLst/>
                <a:latin typeface="Inter"/>
              </a:rPr>
              <a:t>Ví dụ: Phương pháp truy vấn liên tục (persistent query) khởi xướng việc truyền dữ liệu bằng pull (thông qua truy vấn), sau đó các cập nhật tiếp theo được khởi xướng bằng push từ nhà cung cấp.</a:t>
            </a:r>
          </a:p>
          <a:p>
            <a:pPr algn="l"/>
            <a:r>
              <a:rPr lang="vi-VN" b="1" i="0" dirty="0">
                <a:solidFill>
                  <a:srgbClr val="404040"/>
                </a:solidFill>
                <a:effectLst/>
                <a:latin typeface="Inter"/>
              </a:rPr>
              <a:t>Tần suất truyền dữ liệu</a:t>
            </a:r>
          </a:p>
          <a:p>
            <a:pPr algn="l"/>
            <a:r>
              <a:rPr lang="vi-VN" b="0" i="0" dirty="0">
                <a:solidFill>
                  <a:srgbClr val="404040"/>
                </a:solidFill>
                <a:effectLst/>
                <a:latin typeface="Inter"/>
              </a:rPr>
              <a:t>Có ba cách đo lường tần suất chính để phân loại tính đều đặn của việc truyền dữ liệu: </a:t>
            </a:r>
            <a:r>
              <a:rPr lang="vi-VN" b="1" i="0" dirty="0">
                <a:solidFill>
                  <a:srgbClr val="404040"/>
                </a:solidFill>
                <a:effectLst/>
                <a:latin typeface="Inter"/>
              </a:rPr>
              <a:t>định kỳ</a:t>
            </a:r>
            <a:r>
              <a:rPr lang="vi-VN" b="0" i="0" dirty="0">
                <a:solidFill>
                  <a:srgbClr val="404040"/>
                </a:solidFill>
                <a:effectLst/>
                <a:latin typeface="Inter"/>
              </a:rPr>
              <a:t>, </a:t>
            </a:r>
            <a:r>
              <a:rPr lang="vi-VN" b="1" i="0" dirty="0">
                <a:solidFill>
                  <a:srgbClr val="404040"/>
                </a:solidFill>
                <a:effectLst/>
                <a:latin typeface="Inter"/>
              </a:rPr>
              <a:t>có điều kiện</a:t>
            </a:r>
            <a:r>
              <a:rPr lang="vi-VN" b="0" i="0" dirty="0">
                <a:solidFill>
                  <a:srgbClr val="404040"/>
                </a:solidFill>
                <a:effectLst/>
                <a:latin typeface="Inter"/>
              </a:rPr>
              <a:t> và </a:t>
            </a:r>
            <a:r>
              <a:rPr lang="vi-VN" b="1" i="0" dirty="0">
                <a:solidFill>
                  <a:srgbClr val="404040"/>
                </a:solidFill>
                <a:effectLst/>
                <a:latin typeface="Inter"/>
              </a:rPr>
              <a:t>ad hoc</a:t>
            </a:r>
            <a:r>
              <a:rPr lang="vi-VN" b="0" i="0" dirty="0">
                <a:solidFill>
                  <a:srgbClr val="404040"/>
                </a:solidFill>
                <a:effectLst/>
                <a:latin typeface="Inter"/>
              </a:rPr>
              <a:t> (không đều).</a:t>
            </a:r>
          </a:p>
          <a:p>
            <a:pPr algn="l">
              <a:buFont typeface="+mj-lt"/>
              <a:buAutoNum type="arabicPeriod"/>
            </a:pPr>
            <a:r>
              <a:rPr lang="vi-VN" b="1" i="0" dirty="0">
                <a:solidFill>
                  <a:srgbClr val="404040"/>
                </a:solidFill>
                <a:effectLst/>
                <a:latin typeface="Inter"/>
              </a:rPr>
              <a:t>Định kỳ:</a:t>
            </a:r>
            <a:endParaRPr lang="vi-VN" b="0" i="0" dirty="0">
              <a:solidFill>
                <a:srgbClr val="404040"/>
              </a:solidFill>
              <a:effectLst/>
              <a:latin typeface="Inter"/>
            </a:endParaRPr>
          </a:p>
          <a:p>
            <a:pPr marL="742950" lvl="1" indent="-285750" algn="l">
              <a:buFont typeface="+mj-lt"/>
              <a:buAutoNum type="arabicPeriod"/>
            </a:pPr>
            <a:r>
              <a:rPr lang="vi-VN" b="0" i="0" dirty="0">
                <a:solidFill>
                  <a:srgbClr val="404040"/>
                </a:solidFill>
                <a:effectLst/>
                <a:latin typeface="Inter"/>
              </a:rPr>
              <a:t>Dữ liệu được gửi từ nhà cung cấp theo các khoảng thời gian đều đặn.</a:t>
            </a:r>
          </a:p>
          <a:p>
            <a:pPr marL="742950" lvl="1" indent="-285750" algn="l">
              <a:buFont typeface="+mj-lt"/>
              <a:buAutoNum type="arabicPeriod"/>
            </a:pPr>
            <a:r>
              <a:rPr lang="vi-VN" b="0" i="0" dirty="0">
                <a:solidFill>
                  <a:srgbClr val="404040"/>
                </a:solidFill>
                <a:effectLst/>
                <a:latin typeface="Inter"/>
              </a:rPr>
              <a:t>Ví dụ: Yêu cầu giá cổ phiếu hàng tuần (pull định kỳ) hoặc gửi bảng giá cổ phiếu mỗi sáng (push định kỳ).</a:t>
            </a:r>
          </a:p>
          <a:p>
            <a:pPr marL="742950" lvl="1" indent="-285750" algn="l">
              <a:buFont typeface="+mj-lt"/>
              <a:buAutoNum type="arabicPeriod"/>
            </a:pPr>
            <a:r>
              <a:rPr lang="vi-VN" b="0" i="0" dirty="0">
                <a:solidFill>
                  <a:srgbClr val="404040"/>
                </a:solidFill>
                <a:effectLst/>
                <a:latin typeface="Inter"/>
              </a:rPr>
              <a:t>Push định kỳ hữu ích trong các tình huống người nhận không luôn sẵn sàng, chẳng hạn như trong môi trường di động.</a:t>
            </a:r>
          </a:p>
          <a:p>
            <a:pPr algn="l">
              <a:buFont typeface="+mj-lt"/>
              <a:buAutoNum type="arabicPeriod"/>
            </a:pPr>
            <a:r>
              <a:rPr lang="vi-VN" b="1" i="0" dirty="0">
                <a:solidFill>
                  <a:srgbClr val="404040"/>
                </a:solidFill>
                <a:effectLst/>
                <a:latin typeface="Inter"/>
              </a:rPr>
              <a:t>Có điều kiện:</a:t>
            </a:r>
            <a:endParaRPr lang="vi-VN" b="0" i="0" dirty="0">
              <a:solidFill>
                <a:srgbClr val="404040"/>
              </a:solidFill>
              <a:effectLst/>
              <a:latin typeface="Inter"/>
            </a:endParaRPr>
          </a:p>
          <a:p>
            <a:pPr marL="742950" lvl="1" indent="-285750" algn="l">
              <a:buFont typeface="+mj-lt"/>
              <a:buAutoNum type="arabicPeriod"/>
            </a:pPr>
            <a:r>
              <a:rPr lang="vi-VN" b="0" i="0" dirty="0">
                <a:solidFill>
                  <a:srgbClr val="404040"/>
                </a:solidFill>
                <a:effectLst/>
                <a:latin typeface="Inter"/>
              </a:rPr>
              <a:t>Dữ liệu được gửi khi các điều kiện nhất định được thỏa mãn.</a:t>
            </a:r>
          </a:p>
          <a:p>
            <a:pPr marL="742950" lvl="1" indent="-285750" algn="l">
              <a:buFont typeface="+mj-lt"/>
              <a:buAutoNum type="arabicPeriod"/>
            </a:pPr>
            <a:r>
              <a:rPr lang="vi-VN" b="0" i="0" dirty="0">
                <a:solidFill>
                  <a:srgbClr val="404040"/>
                </a:solidFill>
                <a:effectLst/>
                <a:latin typeface="Inter"/>
              </a:rPr>
              <a:t>Ví dụ: Gửi giá cổ phiếu chỉ khi chúng thay đổi (push có điều kiện) hoặc gửi báo cáo số dư khi tổng số dư giảm 5% so với ngưỡng định trước (push có điều kiện kết hợp).</a:t>
            </a:r>
          </a:p>
          <a:p>
            <a:pPr marL="742950" lvl="1" indent="-285750" algn="l">
              <a:buFont typeface="+mj-lt"/>
              <a:buAutoNum type="arabicPeriod"/>
            </a:pPr>
            <a:r>
              <a:rPr lang="vi-VN" b="0" i="0" dirty="0">
                <a:solidFill>
                  <a:srgbClr val="404040"/>
                </a:solidFill>
                <a:effectLst/>
                <a:latin typeface="Inter"/>
              </a:rPr>
              <a:t>Push có điều kiện giả định rằng các thay đổi là quan trọng đối với người nhận.</a:t>
            </a:r>
          </a:p>
          <a:p>
            <a:pPr algn="l">
              <a:buFont typeface="+mj-lt"/>
              <a:buAutoNum type="arabicPeriod"/>
            </a:pPr>
            <a:r>
              <a:rPr lang="vi-VN" b="1" i="0" dirty="0">
                <a:solidFill>
                  <a:srgbClr val="404040"/>
                </a:solidFill>
                <a:effectLst/>
                <a:latin typeface="Inter"/>
              </a:rPr>
              <a:t>Ad hoc (Không đều):</a:t>
            </a:r>
            <a:endParaRPr lang="vi-VN" b="0" i="0" dirty="0">
              <a:solidFill>
                <a:srgbClr val="404040"/>
              </a:solidFill>
              <a:effectLst/>
              <a:latin typeface="Inter"/>
            </a:endParaRPr>
          </a:p>
          <a:p>
            <a:pPr marL="742950" lvl="1" indent="-285750" algn="l">
              <a:buFont typeface="+mj-lt"/>
              <a:buAutoNum type="arabicPeriod"/>
            </a:pPr>
            <a:r>
              <a:rPr lang="vi-VN" b="0" i="0" dirty="0">
                <a:solidFill>
                  <a:srgbClr val="404040"/>
                </a:solidFill>
                <a:effectLst/>
                <a:latin typeface="Inter"/>
              </a:rPr>
              <a:t>Dữ liệu được kéo từ nhà cung cấp một cách không đều, thường trong hệ thống pull-based thuần túy.</a:t>
            </a:r>
          </a:p>
          <a:p>
            <a:pPr marL="742950" lvl="1" indent="-285750" algn="l">
              <a:buFont typeface="+mj-lt"/>
              <a:buAutoNum type="arabicPeriod"/>
            </a:pPr>
            <a:r>
              <a:rPr lang="vi-VN" b="0" i="0" dirty="0">
                <a:solidFill>
                  <a:srgbClr val="404040"/>
                </a:solidFill>
                <a:effectLst/>
                <a:latin typeface="Inter"/>
              </a:rPr>
              <a:t>Ví dụ: Yêu cầu dữ liệu ngẫu nhiên từ nhà cung cấp.</a:t>
            </a:r>
          </a:p>
          <a:p>
            <a:pPr algn="l"/>
            <a:r>
              <a:rPr lang="vi-VN" b="1" i="0" dirty="0">
                <a:solidFill>
                  <a:srgbClr val="404040"/>
                </a:solidFill>
                <a:effectLst/>
                <a:latin typeface="Inter"/>
              </a:rPr>
              <a:t>Phương thức truyền thông</a:t>
            </a:r>
          </a:p>
          <a:p>
            <a:pPr algn="l"/>
            <a:r>
              <a:rPr lang="vi-VN" b="0" i="0" dirty="0">
                <a:solidFill>
                  <a:srgbClr val="404040"/>
                </a:solidFill>
                <a:effectLst/>
                <a:latin typeface="Inter"/>
              </a:rPr>
              <a:t>Các phương thức truyền thông xác định cách thức nhà cung cấp và người nhận giao tiếp để truyền dữ liệu. Các lựa chọn bao gồm: </a:t>
            </a:r>
            <a:r>
              <a:rPr lang="vi-VN" b="1" i="0" dirty="0">
                <a:solidFill>
                  <a:srgbClr val="404040"/>
                </a:solidFill>
                <a:effectLst/>
                <a:latin typeface="Inter"/>
              </a:rPr>
              <a:t>unicast</a:t>
            </a:r>
            <a:r>
              <a:rPr lang="vi-VN" b="0" i="0" dirty="0">
                <a:solidFill>
                  <a:srgbClr val="404040"/>
                </a:solidFill>
                <a:effectLst/>
                <a:latin typeface="Inter"/>
              </a:rPr>
              <a:t> (một-một) và </a:t>
            </a:r>
            <a:r>
              <a:rPr lang="vi-VN" b="1" i="0" dirty="0">
                <a:solidFill>
                  <a:srgbClr val="404040"/>
                </a:solidFill>
                <a:effectLst/>
                <a:latin typeface="Inter"/>
              </a:rPr>
              <a:t>one-to-many</a:t>
            </a:r>
            <a:r>
              <a:rPr lang="vi-VN" b="0" i="0" dirty="0">
                <a:solidFill>
                  <a:srgbClr val="404040"/>
                </a:solidFill>
                <a:effectLst/>
                <a:latin typeface="Inter"/>
              </a:rPr>
              <a:t> (một-nhiều).</a:t>
            </a:r>
          </a:p>
          <a:p>
            <a:pPr algn="l">
              <a:buFont typeface="+mj-lt"/>
              <a:buAutoNum type="arabicPeriod"/>
            </a:pPr>
            <a:r>
              <a:rPr lang="vi-VN" b="1" i="0" dirty="0">
                <a:solidFill>
                  <a:srgbClr val="404040"/>
                </a:solidFill>
                <a:effectLst/>
                <a:latin typeface="Inter"/>
              </a:rPr>
              <a:t>Unicast (Một-một):</a:t>
            </a:r>
            <a:endParaRPr lang="vi-VN" b="0" i="0" dirty="0">
              <a:solidFill>
                <a:srgbClr val="404040"/>
              </a:solidFill>
              <a:effectLst/>
              <a:latin typeface="Inter"/>
            </a:endParaRPr>
          </a:p>
          <a:p>
            <a:pPr marL="742950" lvl="1" indent="-285750" algn="l">
              <a:buFont typeface="+mj-lt"/>
              <a:buAutoNum type="arabicPeriod"/>
            </a:pPr>
            <a:r>
              <a:rPr lang="vi-VN" b="0" i="0" dirty="0">
                <a:solidFill>
                  <a:srgbClr val="404040"/>
                </a:solidFill>
                <a:effectLst/>
                <a:latin typeface="Inter"/>
              </a:rPr>
              <a:t>Nhà cung cấp gửi dữ liệu đến một người nhận duy nhất.</a:t>
            </a:r>
          </a:p>
          <a:p>
            <a:pPr marL="742950" lvl="1" indent="-285750" algn="l">
              <a:buFont typeface="+mj-lt"/>
              <a:buAutoNum type="arabicPeriod"/>
            </a:pPr>
            <a:r>
              <a:rPr lang="vi-VN" b="0" i="0" dirty="0">
                <a:solidFill>
                  <a:srgbClr val="404040"/>
                </a:solidFill>
                <a:effectLst/>
                <a:latin typeface="Inter"/>
              </a:rPr>
              <a:t>Sử dụng một chế độ truyền cụ thể với tần suất nhất định.</a:t>
            </a:r>
          </a:p>
          <a:p>
            <a:pPr algn="l">
              <a:buFont typeface="+mj-lt"/>
              <a:buAutoNum type="arabicPeriod"/>
            </a:pPr>
            <a:r>
              <a:rPr lang="vi-VN" b="1" i="0" dirty="0">
                <a:solidFill>
                  <a:srgbClr val="404040"/>
                </a:solidFill>
                <a:effectLst/>
                <a:latin typeface="Inter"/>
              </a:rPr>
              <a:t>One-to-many (Một-nhiều):</a:t>
            </a:r>
            <a:endParaRPr lang="vi-VN" b="0" i="0" dirty="0">
              <a:solidFill>
                <a:srgbClr val="404040"/>
              </a:solidFill>
              <a:effectLst/>
              <a:latin typeface="Inter"/>
            </a:endParaRPr>
          </a:p>
          <a:p>
            <a:pPr marL="742950" lvl="1" indent="-285750" algn="l">
              <a:buFont typeface="+mj-lt"/>
              <a:buAutoNum type="arabicPeriod"/>
            </a:pPr>
            <a:r>
              <a:rPr lang="vi-VN" b="0" i="0" dirty="0">
                <a:solidFill>
                  <a:srgbClr val="404040"/>
                </a:solidFill>
                <a:effectLst/>
                <a:latin typeface="Inter"/>
              </a:rPr>
              <a:t>Nhà cung cấp gửi dữ liệu đến nhiều người nhận.</a:t>
            </a:r>
          </a:p>
          <a:p>
            <a:pPr marL="742950" lvl="1" indent="-285750" algn="l">
              <a:buFont typeface="+mj-lt"/>
              <a:buAutoNum type="arabicPeriod"/>
            </a:pPr>
            <a:r>
              <a:rPr lang="vi-VN" b="0" i="0" dirty="0">
                <a:solidFill>
                  <a:srgbClr val="404040"/>
                </a:solidFill>
                <a:effectLst/>
                <a:latin typeface="Inter"/>
              </a:rPr>
              <a:t>Có thể sử dụng giao thức multicast hoặc broadcast.</a:t>
            </a:r>
          </a:p>
          <a:p>
            <a:pPr algn="l"/>
            <a:r>
              <a:rPr lang="vi-VN" b="1" i="0" dirty="0">
                <a:solidFill>
                  <a:srgbClr val="404040"/>
                </a:solidFill>
                <a:effectLst/>
                <a:latin typeface="Inter"/>
              </a:rPr>
              <a:t>Kết luận</a:t>
            </a:r>
          </a:p>
          <a:p>
            <a:pPr algn="l"/>
            <a:r>
              <a:rPr lang="vi-VN" b="0" i="0" dirty="0">
                <a:solidFill>
                  <a:srgbClr val="404040"/>
                </a:solidFill>
                <a:effectLst/>
                <a:latin typeface="Inter"/>
              </a:rPr>
              <a:t>Mặc dù cách phân loại này có thể gây tranh cãi và không phải mọi điểm trong không gian thiết kế đều có ý nghĩa, nhưng nó cung cấp một đặc trưng bậc nhất về sự phức tạp của các hệ thống quản lý dữ liệu phân tán hiện đại. Trong cuốn sách này, chúng ta chủ yếu tập trung vào các hệ thống truyền dữ liệu pull-only và ad hoc, đồng thời thảo luận về các chế độ push-based và hybrid trong các hệ thống streaming</a:t>
            </a:r>
          </a:p>
          <a:p>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18</a:t>
            </a:fld>
            <a:endParaRPr lang="en-US"/>
          </a:p>
        </p:txBody>
      </p:sp>
    </p:spTree>
    <p:extLst>
      <p:ext uri="{BB962C8B-B14F-4D97-AF65-F5344CB8AC3E}">
        <p14:creationId xmlns:p14="http://schemas.microsoft.com/office/powerpoint/2010/main" val="12825499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1150938" y="692150"/>
            <a:ext cx="4556125" cy="3416300"/>
          </a:xfrm>
          <a:ln cap="flat"/>
          <a:extLst>
            <a:ext uri="{FAA26D3D-D897-4be2-8F04-BA451C77F1D7}">
              <ma14:placeholderFlag xmlns="" xmlns:ma14="http://schemas.microsoft.com/office/mac/drawingml/2011/main" val="1"/>
            </a:ext>
          </a:extLst>
        </p:spPr>
      </p:sp>
      <p:sp>
        <p:nvSpPr>
          <p:cNvPr id="2" name="Notes Placeholder 1">
            <a:extLst>
              <a:ext uri="{FF2B5EF4-FFF2-40B4-BE49-F238E27FC236}">
                <a16:creationId xmlns:a16="http://schemas.microsoft.com/office/drawing/2014/main" id="{E4B7F6B0-1C41-1FA7-57BA-BD2FEB87C7F1}"/>
              </a:ext>
            </a:extLst>
          </p:cNvPr>
          <p:cNvSpPr>
            <a:spLocks noGrp="1"/>
          </p:cNvSpPr>
          <p:nvPr>
            <p:ph type="body" idx="1"/>
          </p:nvPr>
        </p:nvSpPr>
        <p:spPr/>
        <p:txBody>
          <a:bodyPr/>
          <a:lstStyle/>
          <a:p>
            <a:r>
              <a:rPr lang="vi-VN" b="0" i="0" dirty="0">
                <a:solidFill>
                  <a:srgbClr val="404040"/>
                </a:solidFill>
                <a:effectLst/>
                <a:latin typeface="Inter"/>
              </a:rPr>
              <a:t>Nhiều lợi ích của các hệ thống quản lý cơ sở dữ liệu phân tán (Distributed DBMS) có thể được liệt kê; những lợi ích này có thể được tóm gọn thành bốn yếu tố cơ bản, cũng có thể được coi là những lời hứa của công nghệ Distributed DBMS: </a:t>
            </a:r>
            <a:endParaRPr lang="en-US" b="1" i="0" dirty="0">
              <a:solidFill>
                <a:srgbClr val="404040"/>
              </a:solidFill>
              <a:effectLst/>
              <a:latin typeface="Inter"/>
            </a:endParaRPr>
          </a:p>
          <a:p>
            <a:pPr algn="l">
              <a:buFont typeface="+mj-lt"/>
              <a:buAutoNum type="arabicPeriod"/>
            </a:pPr>
            <a:r>
              <a:rPr lang="vi-VN" b="1" i="0" dirty="0">
                <a:solidFill>
                  <a:srgbClr val="404040"/>
                </a:solidFill>
                <a:effectLst/>
                <a:latin typeface="Inter"/>
              </a:rPr>
              <a:t>Quản lý minh bạch dữ liệu phân tán, phân mảnh và sao chép</a:t>
            </a:r>
            <a:endParaRPr lang="vi-VN" b="0" i="0" dirty="0">
              <a:solidFill>
                <a:srgbClr val="404040"/>
              </a:solidFill>
              <a:effectLst/>
              <a:latin typeface="Inter"/>
            </a:endParaRPr>
          </a:p>
          <a:p>
            <a:pPr algn="l">
              <a:buFont typeface="+mj-lt"/>
              <a:buAutoNum type="arabicPeriod"/>
            </a:pPr>
            <a:r>
              <a:rPr lang="vi-VN" b="1" i="0" dirty="0">
                <a:solidFill>
                  <a:srgbClr val="404040"/>
                </a:solidFill>
                <a:effectLst/>
                <a:latin typeface="Inter"/>
              </a:rPr>
              <a:t>Nâng cao độ tin cậy/tính sẵn sàng thông qua các giao dịch phân tán</a:t>
            </a:r>
            <a:endParaRPr lang="vi-VN" b="0" i="0" dirty="0">
              <a:solidFill>
                <a:srgbClr val="404040"/>
              </a:solidFill>
              <a:effectLst/>
              <a:latin typeface="Inter"/>
            </a:endParaRPr>
          </a:p>
          <a:p>
            <a:pPr algn="l">
              <a:buFont typeface="+mj-lt"/>
              <a:buAutoNum type="arabicPeriod"/>
            </a:pPr>
            <a:r>
              <a:rPr lang="vi-VN" b="1" i="0" dirty="0">
                <a:solidFill>
                  <a:srgbClr val="404040"/>
                </a:solidFill>
                <a:effectLst/>
                <a:latin typeface="Inter"/>
              </a:rPr>
              <a:t>Cải thiện hiệu suất</a:t>
            </a:r>
            <a:endParaRPr lang="vi-VN" b="0" i="0" dirty="0">
              <a:solidFill>
                <a:srgbClr val="404040"/>
              </a:solidFill>
              <a:effectLst/>
              <a:latin typeface="Inter"/>
            </a:endParaRPr>
          </a:p>
          <a:p>
            <a:pPr algn="l">
              <a:buFont typeface="+mj-lt"/>
              <a:buAutoNum type="arabicPeriod"/>
            </a:pPr>
            <a:r>
              <a:rPr lang="vi-VN" b="1" i="0" dirty="0">
                <a:solidFill>
                  <a:srgbClr val="404040"/>
                </a:solidFill>
                <a:effectLst/>
                <a:latin typeface="Inter"/>
              </a:rPr>
              <a:t>Mở rộng hệ thống dễ dàng và tiết kiệm chi phí hơn</a:t>
            </a:r>
            <a:endParaRPr lang="vi-VN" b="0" i="0" dirty="0">
              <a:solidFill>
                <a:srgbClr val="404040"/>
              </a:solidFill>
              <a:effectLst/>
              <a:latin typeface="Inter"/>
            </a:endParaRPr>
          </a:p>
          <a:p>
            <a:endParaRPr lang="en-US" b="1" i="0" dirty="0">
              <a:solidFill>
                <a:srgbClr val="404040"/>
              </a:solidFill>
              <a:effectLst/>
              <a:latin typeface="Inter"/>
            </a:endParaRPr>
          </a:p>
          <a:p>
            <a:r>
              <a:rPr lang="vi-VN" b="0" i="0" dirty="0">
                <a:solidFill>
                  <a:srgbClr val="404040"/>
                </a:solidFill>
                <a:effectLst/>
                <a:latin typeface="Inter"/>
              </a:rPr>
              <a:t>. Trong phần này, chúng ta sẽ thảo luận về những lời hứa này và trong quá trình đó, giới thiệu nhiều khái niệm mà chúng ta sẽ nghiên cứu trong các chương tiếp theo.</a:t>
            </a:r>
            <a:endParaRPr lang="en-US" dirty="0"/>
          </a:p>
        </p:txBody>
      </p:sp>
    </p:spTree>
    <p:extLst>
      <p:ext uri="{BB962C8B-B14F-4D97-AF65-F5344CB8AC3E}">
        <p14:creationId xmlns:p14="http://schemas.microsoft.com/office/powerpoint/2010/main" val="34288740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1026"/>
          <p:cNvSpPr>
            <a:spLocks noGrp="1" noRot="1" noChangeAspect="1" noChangeArrowheads="1" noTextEdit="1"/>
          </p:cNvSpPr>
          <p:nvPr>
            <p:ph type="sldImg"/>
          </p:nvPr>
        </p:nvSpPr>
        <p:spPr>
          <a:xfrm>
            <a:off x="679450" y="336550"/>
            <a:ext cx="5486400" cy="4114800"/>
          </a:xfrm>
          <a:ln cap="flat"/>
          <a:extLst>
            <a:ext uri="{FAA26D3D-D897-4be2-8F04-BA451C77F1D7}">
              <ma14:placeholderFlag xmlns="" xmlns:ma14="http://schemas.microsoft.com/office/mac/drawingml/2011/main" val="1"/>
            </a:ext>
          </a:extLst>
        </p:spPr>
      </p:sp>
      <p:sp>
        <p:nvSpPr>
          <p:cNvPr id="2" name="Notes Placeholder 1">
            <a:extLst>
              <a:ext uri="{FF2B5EF4-FFF2-40B4-BE49-F238E27FC236}">
                <a16:creationId xmlns:a16="http://schemas.microsoft.com/office/drawing/2014/main" id="{64366696-CCCC-9201-0AD8-F603B600E13F}"/>
              </a:ext>
            </a:extLst>
          </p:cNvPr>
          <p:cNvSpPr>
            <a:spLocks noGrp="1"/>
          </p:cNvSpPr>
          <p:nvPr>
            <p:ph type="body" idx="1"/>
          </p:nvPr>
        </p:nvSpPr>
        <p:spPr/>
        <p:txBody>
          <a:bodyPr/>
          <a:lstStyle/>
          <a:p>
            <a:r>
              <a:rPr lang="vi-VN" b="1" i="0" dirty="0">
                <a:solidFill>
                  <a:srgbClr val="404040"/>
                </a:solidFill>
                <a:effectLst/>
                <a:latin typeface="Inter"/>
              </a:rPr>
              <a:t>Tính </a:t>
            </a:r>
            <a:r>
              <a:rPr lang="en-US" b="1" i="0" dirty="0">
                <a:solidFill>
                  <a:srgbClr val="404040"/>
                </a:solidFill>
                <a:effectLst/>
                <a:latin typeface="Inter"/>
              </a:rPr>
              <a:t>Trong </a:t>
            </a:r>
            <a:r>
              <a:rPr lang="en-US" b="1" i="0" dirty="0" err="1">
                <a:solidFill>
                  <a:srgbClr val="404040"/>
                </a:solidFill>
                <a:effectLst/>
                <a:latin typeface="Inter"/>
              </a:rPr>
              <a:t>Suốt</a:t>
            </a:r>
            <a:r>
              <a:rPr lang="vi-VN" b="0" i="0" dirty="0">
                <a:solidFill>
                  <a:srgbClr val="404040"/>
                </a:solidFill>
                <a:effectLst/>
                <a:latin typeface="Inter"/>
              </a:rPr>
              <a:t> đề cập đến sự tách biệt giữa ngữ nghĩa cấp cao của hệ thống với các vấn đề triển khai cấp thấp. Nói cách khác, một hệ thống minh bạch "ẩn" các chi tiết triển khai khỏi người dùng. Lợi ích của một hệ thống DBMS hoàn toàn minh bạch là mức độ hỗ trợ cao mà nó cung cấp cho việc phát triển các ứng dụng phức tạp. Tính minh bạch trong hệ thống DBMS phân tán có thể được coi là một phần mở rộng của khái niệm độc lập dữ liệu trong DBMS tập trung (sẽ được thảo luận thêm dưới đây).</a:t>
            </a:r>
            <a:endParaRPr lang="en-US" b="0" i="0" dirty="0">
              <a:solidFill>
                <a:srgbClr val="404040"/>
              </a:solidFill>
              <a:effectLst/>
              <a:latin typeface="Inter"/>
            </a:endParaRPr>
          </a:p>
          <a:p>
            <a:endParaRPr lang="en-US" dirty="0"/>
          </a:p>
        </p:txBody>
      </p:sp>
    </p:spTree>
    <p:extLst>
      <p:ext uri="{BB962C8B-B14F-4D97-AF65-F5344CB8AC3E}">
        <p14:creationId xmlns:p14="http://schemas.microsoft.com/office/powerpoint/2010/main" val="10878479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xfrm>
            <a:off x="679450" y="336550"/>
            <a:ext cx="5486400" cy="4114800"/>
          </a:xfrm>
          <a:ln cap="flat"/>
          <a:extLst>
            <a:ext uri="{FAA26D3D-D897-4be2-8F04-BA451C77F1D7}">
              <ma14:placeholderFlag xmlns="" xmlns:ma14="http://schemas.microsoft.com/office/mac/drawingml/2011/main" val="1"/>
            </a:ext>
          </a:extLst>
        </p:spPr>
      </p:sp>
      <p:sp>
        <p:nvSpPr>
          <p:cNvPr id="2" name="Notes Placeholder 1">
            <a:extLst>
              <a:ext uri="{FF2B5EF4-FFF2-40B4-BE49-F238E27FC236}">
                <a16:creationId xmlns:a16="http://schemas.microsoft.com/office/drawing/2014/main" id="{7D532196-A2FA-1CB4-041C-988CD1AFBE86}"/>
              </a:ext>
            </a:extLst>
          </p:cNvPr>
          <p:cNvSpPr>
            <a:spLocks noGrp="1"/>
          </p:cNvSpPr>
          <p:nvPr>
            <p:ph type="body" idx="1"/>
          </p:nvPr>
        </p:nvSpPr>
        <p:spPr/>
        <p:txBody>
          <a:bodyPr/>
          <a:lstStyle/>
          <a:p>
            <a:pPr algn="l">
              <a:buFont typeface="+mj-lt"/>
              <a:buAutoNum type="arabicPeriod"/>
            </a:pPr>
            <a:r>
              <a:rPr lang="vi-VN" b="1" i="0" dirty="0">
                <a:solidFill>
                  <a:srgbClr val="404040"/>
                </a:solidFill>
                <a:effectLst/>
                <a:latin typeface="Inter"/>
              </a:rPr>
              <a:t>Bảng EMP (Employee - Nhân viên)</a:t>
            </a:r>
            <a:r>
              <a:rPr lang="vi-VN" b="0" i="0" dirty="0">
                <a:solidFill>
                  <a:srgbClr val="404040"/>
                </a:solidFill>
                <a:effectLst/>
                <a:latin typeface="Inter"/>
              </a:rPr>
              <a:t>:</a:t>
            </a:r>
          </a:p>
          <a:p>
            <a:pPr marL="742950" lvl="1" indent="-285750" algn="l">
              <a:buFont typeface="+mj-lt"/>
              <a:buAutoNum type="arabicPeriod"/>
            </a:pPr>
            <a:r>
              <a:rPr lang="vi-VN" b="1" i="0" dirty="0">
                <a:solidFill>
                  <a:srgbClr val="404040"/>
                </a:solidFill>
                <a:effectLst/>
                <a:latin typeface="Inter"/>
              </a:rPr>
              <a:t>ENO</a:t>
            </a:r>
            <a:r>
              <a:rPr lang="vi-VN" b="0" i="0" dirty="0">
                <a:solidFill>
                  <a:srgbClr val="404040"/>
                </a:solidFill>
                <a:effectLst/>
                <a:latin typeface="Inter"/>
              </a:rPr>
              <a:t>: Mã số nhân viên.</a:t>
            </a:r>
          </a:p>
          <a:p>
            <a:pPr marL="742950" lvl="1" indent="-285750" algn="l">
              <a:buFont typeface="+mj-lt"/>
              <a:buAutoNum type="arabicPeriod"/>
            </a:pPr>
            <a:r>
              <a:rPr lang="vi-VN" b="1" i="0" dirty="0">
                <a:solidFill>
                  <a:srgbClr val="404040"/>
                </a:solidFill>
                <a:effectLst/>
                <a:latin typeface="Inter"/>
              </a:rPr>
              <a:t>ENAME</a:t>
            </a:r>
            <a:r>
              <a:rPr lang="vi-VN" b="0" i="0" dirty="0">
                <a:solidFill>
                  <a:srgbClr val="404040"/>
                </a:solidFill>
                <a:effectLst/>
                <a:latin typeface="Inter"/>
              </a:rPr>
              <a:t>: Tên nhân viên.</a:t>
            </a:r>
          </a:p>
          <a:p>
            <a:pPr marL="742950" lvl="1" indent="-285750" algn="l">
              <a:buFont typeface="+mj-lt"/>
              <a:buAutoNum type="arabicPeriod"/>
            </a:pPr>
            <a:r>
              <a:rPr lang="vi-VN" b="1" i="0" dirty="0">
                <a:solidFill>
                  <a:srgbClr val="404040"/>
                </a:solidFill>
                <a:effectLst/>
                <a:latin typeface="Inter"/>
              </a:rPr>
              <a:t>TITLE</a:t>
            </a:r>
            <a:r>
              <a:rPr lang="vi-VN" b="0" i="0" dirty="0">
                <a:solidFill>
                  <a:srgbClr val="404040"/>
                </a:solidFill>
                <a:effectLst/>
                <a:latin typeface="Inter"/>
              </a:rPr>
              <a:t>: Chức danh hoặc vị trí công việc của nhân viên.</a:t>
            </a:r>
          </a:p>
          <a:p>
            <a:pPr algn="l">
              <a:buFont typeface="+mj-lt"/>
              <a:buAutoNum type="arabicPeriod"/>
            </a:pPr>
            <a:r>
              <a:rPr lang="vi-VN" b="1" i="0" dirty="0">
                <a:solidFill>
                  <a:srgbClr val="404040"/>
                </a:solidFill>
                <a:effectLst/>
                <a:latin typeface="Inter"/>
              </a:rPr>
              <a:t>Bảng ASG (Assignment - Phân công)</a:t>
            </a:r>
            <a:r>
              <a:rPr lang="vi-VN" b="0" i="0" dirty="0">
                <a:solidFill>
                  <a:srgbClr val="404040"/>
                </a:solidFill>
                <a:effectLst/>
                <a:latin typeface="Inter"/>
              </a:rPr>
              <a:t>:</a:t>
            </a:r>
          </a:p>
          <a:p>
            <a:pPr marL="742950" lvl="1" indent="-285750" algn="l">
              <a:buFont typeface="+mj-lt"/>
              <a:buAutoNum type="arabicPeriod"/>
            </a:pPr>
            <a:r>
              <a:rPr lang="vi-VN" b="1" i="0" dirty="0">
                <a:solidFill>
                  <a:srgbClr val="404040"/>
                </a:solidFill>
                <a:effectLst/>
                <a:latin typeface="Inter"/>
              </a:rPr>
              <a:t>ENO</a:t>
            </a:r>
            <a:r>
              <a:rPr lang="vi-VN" b="0" i="0" dirty="0">
                <a:solidFill>
                  <a:srgbClr val="404040"/>
                </a:solidFill>
                <a:effectLst/>
                <a:latin typeface="Inter"/>
              </a:rPr>
              <a:t>: Mã số nhân viên, liên kết với bảng EMP.</a:t>
            </a:r>
          </a:p>
          <a:p>
            <a:pPr marL="742950" lvl="1" indent="-285750" algn="l">
              <a:buFont typeface="+mj-lt"/>
              <a:buAutoNum type="arabicPeriod"/>
            </a:pPr>
            <a:r>
              <a:rPr lang="vi-VN" b="1" i="0" dirty="0">
                <a:solidFill>
                  <a:srgbClr val="404040"/>
                </a:solidFill>
                <a:effectLst/>
                <a:latin typeface="Inter"/>
              </a:rPr>
              <a:t>PNO</a:t>
            </a:r>
            <a:r>
              <a:rPr lang="vi-VN" b="0" i="0" dirty="0">
                <a:solidFill>
                  <a:srgbClr val="404040"/>
                </a:solidFill>
                <a:effectLst/>
                <a:latin typeface="Inter"/>
              </a:rPr>
              <a:t>: Mã số dự án, liên kết với bảng PROJ.</a:t>
            </a:r>
          </a:p>
          <a:p>
            <a:pPr marL="742950" lvl="1" indent="-285750" algn="l">
              <a:buFont typeface="+mj-lt"/>
              <a:buAutoNum type="arabicPeriod"/>
            </a:pPr>
            <a:r>
              <a:rPr lang="vi-VN" b="1" i="0" dirty="0">
                <a:solidFill>
                  <a:srgbClr val="404040"/>
                </a:solidFill>
                <a:effectLst/>
                <a:latin typeface="Inter"/>
              </a:rPr>
              <a:t>RESP</a:t>
            </a:r>
            <a:r>
              <a:rPr lang="vi-VN" b="0" i="0" dirty="0">
                <a:solidFill>
                  <a:srgbClr val="404040"/>
                </a:solidFill>
                <a:effectLst/>
                <a:latin typeface="Inter"/>
              </a:rPr>
              <a:t>: Trách nhiệm hoặc vai trò của nhân viên trong dự án.</a:t>
            </a:r>
          </a:p>
          <a:p>
            <a:pPr marL="742950" lvl="1" indent="-285750" algn="l">
              <a:buFont typeface="+mj-lt"/>
              <a:buAutoNum type="arabicPeriod"/>
            </a:pPr>
            <a:r>
              <a:rPr lang="vi-VN" b="1" i="0" dirty="0">
                <a:solidFill>
                  <a:srgbClr val="404040"/>
                </a:solidFill>
                <a:effectLst/>
                <a:latin typeface="Inter"/>
              </a:rPr>
              <a:t>DUR</a:t>
            </a:r>
            <a:r>
              <a:rPr lang="vi-VN" b="0" i="0" dirty="0">
                <a:solidFill>
                  <a:srgbClr val="404040"/>
                </a:solidFill>
                <a:effectLst/>
                <a:latin typeface="Inter"/>
              </a:rPr>
              <a:t>: Thời gian (có thể tính bằng tháng) mà nhân viên được phân công cho dự án.</a:t>
            </a:r>
          </a:p>
          <a:p>
            <a:pPr algn="l">
              <a:buFont typeface="+mj-lt"/>
              <a:buAutoNum type="arabicPeriod"/>
            </a:pPr>
            <a:r>
              <a:rPr lang="vi-VN" b="1" i="0" dirty="0">
                <a:solidFill>
                  <a:srgbClr val="404040"/>
                </a:solidFill>
                <a:effectLst/>
                <a:latin typeface="Inter"/>
              </a:rPr>
              <a:t>Bảng PROJ (Project - Dự án)</a:t>
            </a:r>
            <a:r>
              <a:rPr lang="vi-VN" b="0" i="0" dirty="0">
                <a:solidFill>
                  <a:srgbClr val="404040"/>
                </a:solidFill>
                <a:effectLst/>
                <a:latin typeface="Inter"/>
              </a:rPr>
              <a:t>:</a:t>
            </a:r>
          </a:p>
          <a:p>
            <a:pPr marL="742950" lvl="1" indent="-285750" algn="l">
              <a:buFont typeface="+mj-lt"/>
              <a:buAutoNum type="arabicPeriod"/>
            </a:pPr>
            <a:r>
              <a:rPr lang="vi-VN" b="1" i="0" dirty="0">
                <a:solidFill>
                  <a:srgbClr val="404040"/>
                </a:solidFill>
                <a:effectLst/>
                <a:latin typeface="Inter"/>
              </a:rPr>
              <a:t>PNO</a:t>
            </a:r>
            <a:r>
              <a:rPr lang="vi-VN" b="0" i="0" dirty="0">
                <a:solidFill>
                  <a:srgbClr val="404040"/>
                </a:solidFill>
                <a:effectLst/>
                <a:latin typeface="Inter"/>
              </a:rPr>
              <a:t>: Mã số dự án.</a:t>
            </a:r>
          </a:p>
          <a:p>
            <a:pPr marL="742950" lvl="1" indent="-285750" algn="l">
              <a:buFont typeface="+mj-lt"/>
              <a:buAutoNum type="arabicPeriod"/>
            </a:pPr>
            <a:r>
              <a:rPr lang="vi-VN" b="1" i="0" dirty="0">
                <a:solidFill>
                  <a:srgbClr val="404040"/>
                </a:solidFill>
                <a:effectLst/>
                <a:latin typeface="Inter"/>
              </a:rPr>
              <a:t>PNAME</a:t>
            </a:r>
            <a:r>
              <a:rPr lang="vi-VN" b="0" i="0" dirty="0">
                <a:solidFill>
                  <a:srgbClr val="404040"/>
                </a:solidFill>
                <a:effectLst/>
                <a:latin typeface="Inter"/>
              </a:rPr>
              <a:t>: Tên dự án.</a:t>
            </a:r>
          </a:p>
          <a:p>
            <a:pPr marL="742950" lvl="1" indent="-285750" algn="l">
              <a:buFont typeface="+mj-lt"/>
              <a:buAutoNum type="arabicPeriod"/>
            </a:pPr>
            <a:r>
              <a:rPr lang="vi-VN" b="1" i="0" dirty="0">
                <a:solidFill>
                  <a:srgbClr val="404040"/>
                </a:solidFill>
                <a:effectLst/>
                <a:latin typeface="Inter"/>
              </a:rPr>
              <a:t>BUDGET</a:t>
            </a:r>
            <a:r>
              <a:rPr lang="vi-VN" b="0" i="0" dirty="0">
                <a:solidFill>
                  <a:srgbClr val="404040"/>
                </a:solidFill>
                <a:effectLst/>
                <a:latin typeface="Inter"/>
              </a:rPr>
              <a:t>: Ngân sách dự án.</a:t>
            </a:r>
          </a:p>
          <a:p>
            <a:pPr algn="l">
              <a:buFont typeface="+mj-lt"/>
              <a:buAutoNum type="arabicPeriod"/>
            </a:pPr>
            <a:r>
              <a:rPr lang="vi-VN" b="1" i="0" dirty="0">
                <a:solidFill>
                  <a:srgbClr val="404040"/>
                </a:solidFill>
                <a:effectLst/>
                <a:latin typeface="Inter"/>
              </a:rPr>
              <a:t>Bảng PAY (Lương)</a:t>
            </a:r>
            <a:r>
              <a:rPr lang="vi-VN" b="0" i="0" dirty="0">
                <a:solidFill>
                  <a:srgbClr val="404040"/>
                </a:solidFill>
                <a:effectLst/>
                <a:latin typeface="Inter"/>
              </a:rPr>
              <a:t>:</a:t>
            </a:r>
          </a:p>
          <a:p>
            <a:pPr marL="742950" lvl="1" indent="-285750" algn="l">
              <a:buFont typeface="+mj-lt"/>
              <a:buAutoNum type="arabicPeriod"/>
            </a:pPr>
            <a:r>
              <a:rPr lang="vi-VN" b="1" i="0" dirty="0">
                <a:solidFill>
                  <a:srgbClr val="404040"/>
                </a:solidFill>
                <a:effectLst/>
                <a:latin typeface="Inter"/>
              </a:rPr>
              <a:t>TITLE</a:t>
            </a:r>
            <a:r>
              <a:rPr lang="vi-VN" b="0" i="0" dirty="0">
                <a:solidFill>
                  <a:srgbClr val="404040"/>
                </a:solidFill>
                <a:effectLst/>
                <a:latin typeface="Inter"/>
              </a:rPr>
              <a:t>: Chức danh công việc, liên kết với cột TITLE trong bảng EMP.</a:t>
            </a:r>
          </a:p>
          <a:p>
            <a:pPr marL="742950" lvl="1" indent="-285750" algn="l">
              <a:buFont typeface="+mj-lt"/>
              <a:buAutoNum type="arabicPeriod"/>
            </a:pPr>
            <a:r>
              <a:rPr lang="vi-VN" b="1" i="0" dirty="0">
                <a:solidFill>
                  <a:srgbClr val="404040"/>
                </a:solidFill>
                <a:effectLst/>
                <a:latin typeface="Inter"/>
              </a:rPr>
              <a:t>SAL</a:t>
            </a:r>
            <a:r>
              <a:rPr lang="vi-VN" b="0" i="0" dirty="0">
                <a:solidFill>
                  <a:srgbClr val="404040"/>
                </a:solidFill>
                <a:effectLst/>
                <a:latin typeface="Inter"/>
              </a:rPr>
              <a:t>: Mức lương tương ứng với chức danh.</a:t>
            </a:r>
          </a:p>
          <a:p>
            <a:endParaRPr lang="en-US" dirty="0"/>
          </a:p>
        </p:txBody>
      </p:sp>
    </p:spTree>
    <p:extLst>
      <p:ext uri="{BB962C8B-B14F-4D97-AF65-F5344CB8AC3E}">
        <p14:creationId xmlns:p14="http://schemas.microsoft.com/office/powerpoint/2010/main" val="35295192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xfrm>
            <a:off x="679450" y="336550"/>
            <a:ext cx="5486400" cy="4114800"/>
          </a:xfrm>
          <a:ln cap="flat"/>
          <a:extLst>
            <a:ext uri="{FAA26D3D-D897-4be2-8F04-BA451C77F1D7}">
              <ma14:placeholderFlag xmlns="" xmlns:ma14="http://schemas.microsoft.com/office/mac/drawingml/2011/main" val="1"/>
            </a:ext>
          </a:extLst>
        </p:spPr>
      </p:sp>
      <p:sp>
        <p:nvSpPr>
          <p:cNvPr id="3" name="Notes Placeholder 2"/>
          <p:cNvSpPr>
            <a:spLocks noGrp="1"/>
          </p:cNvSpPr>
          <p:nvPr>
            <p:ph type="body" idx="1"/>
          </p:nvPr>
        </p:nvSpPr>
        <p:spPr/>
        <p:txBody>
          <a:bodyPr>
            <a:normAutofit fontScale="92500" lnSpcReduction="10000"/>
          </a:bodyPr>
          <a:lstStyle/>
          <a:p>
            <a:r>
              <a:rPr lang="en-US" dirty="0"/>
              <a:t>Trong </a:t>
            </a:r>
            <a:r>
              <a:rPr lang="en-US" dirty="0" err="1"/>
              <a:t>suốt</a:t>
            </a:r>
            <a:r>
              <a:rPr lang="en-US" dirty="0"/>
              <a:t> </a:t>
            </a:r>
            <a:r>
              <a:rPr lang="en-US" dirty="0" err="1"/>
              <a:t>về</a:t>
            </a:r>
            <a:r>
              <a:rPr lang="en-US" dirty="0"/>
              <a:t> </a:t>
            </a:r>
            <a:r>
              <a:rPr lang="en-US" dirty="0" err="1"/>
              <a:t>truy</a:t>
            </a:r>
            <a:r>
              <a:rPr lang="en-US" dirty="0"/>
              <a:t> </a:t>
            </a:r>
            <a:r>
              <a:rPr lang="en-US" dirty="0" err="1"/>
              <a:t>cập</a:t>
            </a:r>
            <a:r>
              <a:rPr lang="en-US" dirty="0"/>
              <a:t>:</a:t>
            </a:r>
          </a:p>
          <a:p>
            <a:endParaRPr lang="en-US" dirty="0"/>
          </a:p>
          <a:p>
            <a:r>
              <a:rPr lang="vi-VN" dirty="0"/>
              <a:t>Tuy nhiên, do tính chất phân tán của hoạt động kinh doanh của công ty này, trong những trường hợp như vậy, việc nội địa hóa dữ liệu là điều được ưu tiên. Cụ thể, dữ liệu về nhân viên tại văn phòng Waterloo sẽ được lưu trữ ở Waterloo, dữ liệu về nhân viên tại văn phòng Boston sẽ được lưu trữ ở Boston, và tương tự với các địa điểm khác. </a:t>
            </a:r>
            <a:endParaRPr lang="en-US" dirty="0"/>
          </a:p>
          <a:p>
            <a:endParaRPr lang="en-US" dirty="0"/>
          </a:p>
          <a:p>
            <a:r>
              <a:rPr lang="vi-VN" dirty="0"/>
              <a:t>Nguyên tắc này cũng áp dụng cho thông tin về dự án và lương. Do đó, quá trình mà chúng ta đang thực hiện là phân chia từng quan hệ dữ liệu và lưu trữ mỗi phần tại một địa điểm khác nhau. Quá trình này được gọi là phân chia dữ liệu hoặc phân mảnh dữ liệu, và chúng ta sẽ thảo luận chi tiết hơn về nó trong Chương 2.</a:t>
            </a:r>
            <a:endParaRPr lang="en-US" dirty="0"/>
          </a:p>
          <a:p>
            <a:endParaRPr lang="vi-VN" dirty="0"/>
          </a:p>
          <a:p>
            <a:r>
              <a:rPr lang="vi-VN" dirty="0"/>
              <a:t>Hơn nữa, để tăng hiệu suất và độ tin cậy, có thể cần thiết phải sao chép một số dữ liệu này tại các địa điểm khác. Kết quả là một cơ sở dữ liệu phân tán có tính phân mảnh và sao chép </a:t>
            </a:r>
            <a:r>
              <a:rPr lang="en-US" dirty="0" err="1"/>
              <a:t>như</a:t>
            </a:r>
            <a:r>
              <a:rPr lang="en-US" dirty="0"/>
              <a:t> </a:t>
            </a:r>
            <a:r>
              <a:rPr lang="en-US" dirty="0" err="1"/>
              <a:t>minh</a:t>
            </a:r>
            <a:r>
              <a:rPr lang="en-US" dirty="0"/>
              <a:t> </a:t>
            </a:r>
            <a:r>
              <a:rPr lang="en-US" dirty="0" err="1"/>
              <a:t>họa</a:t>
            </a:r>
            <a:r>
              <a:rPr lang="en-US" dirty="0"/>
              <a:t> </a:t>
            </a:r>
            <a:r>
              <a:rPr lang="en-US" dirty="0" err="1"/>
              <a:t>trên</a:t>
            </a:r>
            <a:r>
              <a:rPr lang="en-US" dirty="0"/>
              <a:t> </a:t>
            </a:r>
            <a:r>
              <a:rPr lang="en-US" dirty="0" err="1"/>
              <a:t>hình</a:t>
            </a:r>
            <a:r>
              <a:rPr lang="vi-VN" dirty="0"/>
              <a:t>. </a:t>
            </a:r>
            <a:endParaRPr lang="en-US" dirty="0"/>
          </a:p>
          <a:p>
            <a:endParaRPr lang="en-US" dirty="0"/>
          </a:p>
          <a:p>
            <a:r>
              <a:rPr lang="vi-VN" dirty="0"/>
              <a:t>Việc truy cập hoàn toàn trong suốt có nghĩa là người dùng vẫn có thể đưa ra truy vấn như đã chỉ định mà không cần quan tâm đến việc dữ liệu đã bị phân mảnh, nằm ở đâu hay được sao chép như thế nào, và hệ thống sẽ tự động xử lý các vấn đề này. Để một hệ thống có thể xử lý tốt loại truy vấn này trên một cơ sở dữ liệu phân tán, phân mảnh và sao chép, nó cần có khả năng quản lý nhiều loại tính trong suốt khác nhau như sẽ được thảo luận dưới đây.</a:t>
            </a:r>
          </a:p>
        </p:txBody>
      </p:sp>
    </p:spTree>
    <p:extLst>
      <p:ext uri="{BB962C8B-B14F-4D97-AF65-F5344CB8AC3E}">
        <p14:creationId xmlns:p14="http://schemas.microsoft.com/office/powerpoint/2010/main" val="29860482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1352550" y="808038"/>
            <a:ext cx="4202113" cy="3151187"/>
          </a:xfrm>
          <a:ln cap="flat"/>
          <a:extLst>
            <a:ext uri="{FAA26D3D-D897-4be2-8F04-BA451C77F1D7}">
              <ma14:placeholderFlag xmlns="" xmlns:ma14="http://schemas.microsoft.com/office/mac/drawingml/2011/main" val="1"/>
            </a:ext>
          </a:extLst>
        </p:spPr>
      </p:sp>
      <p:sp>
        <p:nvSpPr>
          <p:cNvPr id="2" name="Notes Placeholder 1">
            <a:extLst>
              <a:ext uri="{FF2B5EF4-FFF2-40B4-BE49-F238E27FC236}">
                <a16:creationId xmlns:a16="http://schemas.microsoft.com/office/drawing/2014/main" id="{9E44BB21-4BD8-0ED7-F5F3-870683F2AF3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Việc truy cập hoàn toàn trong suốt có nghĩa là người dùng vẫn có thể đưa ra truy vấn như đã chỉ định mà không cần quan tâm đến việc dữ liệu đã bị phân mảnh, nằm ở đâu hay được sao chép như thế nào, và hệ thống sẽ tự động xử lý các vấn đề này. </a:t>
            </a:r>
            <a:endParaRPr lang="en-US" dirty="0"/>
          </a:p>
        </p:txBody>
      </p:sp>
    </p:spTree>
    <p:extLst>
      <p:ext uri="{BB962C8B-B14F-4D97-AF65-F5344CB8AC3E}">
        <p14:creationId xmlns:p14="http://schemas.microsoft.com/office/powerpoint/2010/main" val="2613278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xfrm>
            <a:off x="1171575" y="-44450"/>
            <a:ext cx="4514850" cy="3386138"/>
          </a:xfrm>
          <a:ln cap="flat"/>
          <a:extLst>
            <a:ext uri="{FAA26D3D-D897-4be2-8F04-BA451C77F1D7}">
              <ma14:placeholderFlag xmlns="" xmlns:ma14="http://schemas.microsoft.com/office/mac/drawingml/2011/main" val="1"/>
            </a:ext>
          </a:extLst>
        </p:spPr>
      </p:sp>
      <p:sp>
        <p:nvSpPr>
          <p:cNvPr id="2" name="Notes Placeholder 1">
            <a:extLst>
              <a:ext uri="{FF2B5EF4-FFF2-40B4-BE49-F238E27FC236}">
                <a16:creationId xmlns:a16="http://schemas.microsoft.com/office/drawing/2014/main" id="{F5EF8D42-7DBB-686D-B12D-49179C988A95}"/>
              </a:ext>
            </a:extLst>
          </p:cNvPr>
          <p:cNvSpPr>
            <a:spLocks noGrp="1"/>
          </p:cNvSpPr>
          <p:nvPr>
            <p:ph type="body" idx="1"/>
          </p:nvPr>
        </p:nvSpPr>
        <p:spPr/>
        <p:txBody>
          <a:bodyPr/>
          <a:lstStyle/>
          <a:p>
            <a:r>
              <a:rPr lang="vi-VN" b="0" i="0" dirty="0">
                <a:solidFill>
                  <a:srgbClr val="404040"/>
                </a:solidFill>
                <a:effectLst/>
                <a:latin typeface="Inter"/>
              </a:rPr>
              <a:t>Một số phần tử xử lý tự trị (không nhất thiết phải đồng nhất) được kết nối với nhau thông qua mạng máy tính và hợp tác thực hiện các nhiệm vụ được giao.</a:t>
            </a:r>
            <a:r>
              <a:rPr lang="en-US" b="0" i="0" dirty="0">
                <a:solidFill>
                  <a:srgbClr val="404040"/>
                </a:solidFill>
                <a:effectLst/>
                <a:latin typeface="Inter"/>
              </a:rPr>
              <a:t> </a:t>
            </a:r>
          </a:p>
          <a:p>
            <a:r>
              <a:rPr lang="vi-VN" b="0" i="0" dirty="0">
                <a:solidFill>
                  <a:srgbClr val="404040"/>
                </a:solidFill>
                <a:effectLst/>
                <a:latin typeface="Inter"/>
              </a:rPr>
              <a:t>Cái gì được phân tán?</a:t>
            </a:r>
            <a:br>
              <a:rPr lang="vi-VN" dirty="0"/>
            </a:br>
            <a:r>
              <a:rPr lang="vi-VN" b="0" i="0" dirty="0">
                <a:solidFill>
                  <a:srgbClr val="404040"/>
                </a:solidFill>
                <a:effectLst/>
                <a:latin typeface="Inter"/>
              </a:rPr>
              <a:t>Logic xử lý</a:t>
            </a:r>
            <a:br>
              <a:rPr lang="vi-VN" dirty="0"/>
            </a:br>
            <a:r>
              <a:rPr lang="vi-VN" b="0" i="0" dirty="0">
                <a:solidFill>
                  <a:srgbClr val="404040"/>
                </a:solidFill>
                <a:effectLst/>
                <a:latin typeface="Inter"/>
              </a:rPr>
              <a:t>Chức năng</a:t>
            </a:r>
            <a:br>
              <a:rPr lang="vi-VN" dirty="0"/>
            </a:br>
            <a:r>
              <a:rPr lang="vi-VN" b="0" i="0" dirty="0">
                <a:solidFill>
                  <a:srgbClr val="404040"/>
                </a:solidFill>
                <a:effectLst/>
                <a:latin typeface="Inter"/>
              </a:rPr>
              <a:t>Dữ liệu</a:t>
            </a:r>
            <a:br>
              <a:rPr lang="vi-VN" dirty="0"/>
            </a:br>
            <a:r>
              <a:rPr lang="vi-VN" b="0" i="0" dirty="0">
                <a:solidFill>
                  <a:srgbClr val="404040"/>
                </a:solidFill>
                <a:effectLst/>
                <a:latin typeface="Inter"/>
              </a:rPr>
              <a:t>Điều khiển</a:t>
            </a:r>
            <a:endParaRPr lang="en-US" dirty="0"/>
          </a:p>
        </p:txBody>
      </p:sp>
    </p:spTree>
    <p:extLst>
      <p:ext uri="{BB962C8B-B14F-4D97-AF65-F5344CB8AC3E}">
        <p14:creationId xmlns:p14="http://schemas.microsoft.com/office/powerpoint/2010/main" val="22744378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xfrm>
            <a:off x="1352550" y="808038"/>
            <a:ext cx="4202113" cy="3151187"/>
          </a:xfrm>
          <a:ln cap="flat"/>
          <a:extLst>
            <a:ext uri="{FAA26D3D-D897-4be2-8F04-BA451C77F1D7}">
              <ma14:placeholderFlag xmlns="" xmlns:ma14="http://schemas.microsoft.com/office/mac/drawingml/2011/main" val="1"/>
            </a:ext>
          </a:extLst>
        </p:spPr>
      </p:sp>
      <p:sp>
        <p:nvSpPr>
          <p:cNvPr id="2" name="Notes Placeholder 1">
            <a:extLst>
              <a:ext uri="{FF2B5EF4-FFF2-40B4-BE49-F238E27FC236}">
                <a16:creationId xmlns:a16="http://schemas.microsoft.com/office/drawing/2014/main" id="{FFAC3571-4773-087A-6C8D-2F6F94CE11B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Để một hệ thống có thể xử lý tốt loại truy vấn này trên một cơ sở dữ liệu phân tán, phân mảnh và sao chép, nó cần có khả năng quản lý nhiều loại tính trong suốt khác nhau như sẽ được thảo luận dưới đây.</a:t>
            </a:r>
          </a:p>
          <a:p>
            <a:endParaRPr lang="en-US" dirty="0"/>
          </a:p>
        </p:txBody>
      </p:sp>
    </p:spTree>
    <p:extLst>
      <p:ext uri="{BB962C8B-B14F-4D97-AF65-F5344CB8AC3E}">
        <p14:creationId xmlns:p14="http://schemas.microsoft.com/office/powerpoint/2010/main" val="5364742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Các</a:t>
            </a:r>
            <a:r>
              <a:rPr lang="en-US" dirty="0"/>
              <a:t> </a:t>
            </a:r>
            <a:r>
              <a:rPr lang="en-US" dirty="0" err="1"/>
              <a:t>kiểu</a:t>
            </a:r>
            <a:r>
              <a:rPr lang="en-US" dirty="0"/>
              <a:t> </a:t>
            </a:r>
            <a:r>
              <a:rPr lang="en-US" dirty="0" err="1"/>
              <a:t>trong</a:t>
            </a:r>
            <a:r>
              <a:rPr lang="en-US" dirty="0"/>
              <a:t> </a:t>
            </a:r>
            <a:r>
              <a:rPr lang="en-US" dirty="0" err="1"/>
              <a:t>suốt</a:t>
            </a:r>
            <a:r>
              <a:rPr lang="en-US" dirty="0"/>
              <a:t>:</a:t>
            </a:r>
          </a:p>
          <a:p>
            <a:endParaRPr lang="en-US" dirty="0"/>
          </a:p>
          <a:p>
            <a:pPr algn="l">
              <a:buFont typeface="+mj-lt"/>
              <a:buAutoNum type="arabicPeriod"/>
            </a:pPr>
            <a:r>
              <a:rPr lang="vi-VN" b="1" i="0" dirty="0">
                <a:solidFill>
                  <a:srgbClr val="404040"/>
                </a:solidFill>
                <a:effectLst/>
                <a:latin typeface="Inter"/>
              </a:rPr>
              <a:t>Độc lập dữ liệu (Data independence)</a:t>
            </a:r>
            <a:r>
              <a:rPr lang="vi-VN" b="0" i="0" dirty="0">
                <a:solidFill>
                  <a:srgbClr val="404040"/>
                </a:solidFill>
                <a:effectLst/>
                <a:latin typeface="Inter"/>
              </a:rPr>
              <a:t>: Khả năng thay đổi cấu trúc dữ liệu mà không ảnh hưởng đến các ứng dụng đang sử dụng dữ liệu đó. Có hai loại chính: độc lập vật lý và độc lập logic.</a:t>
            </a:r>
          </a:p>
          <a:p>
            <a:pPr algn="l">
              <a:buFont typeface="+mj-lt"/>
              <a:buAutoNum type="arabicPeriod"/>
            </a:pPr>
            <a:r>
              <a:rPr lang="vi-VN" b="1" i="0" dirty="0">
                <a:solidFill>
                  <a:srgbClr val="404040"/>
                </a:solidFill>
                <a:effectLst/>
                <a:latin typeface="Inter"/>
              </a:rPr>
              <a:t>Tính </a:t>
            </a:r>
            <a:r>
              <a:rPr lang="en-US" b="1" i="0" dirty="0" err="1">
                <a:solidFill>
                  <a:srgbClr val="404040"/>
                </a:solidFill>
                <a:effectLst/>
                <a:latin typeface="Inter"/>
              </a:rPr>
              <a:t>trong</a:t>
            </a:r>
            <a:r>
              <a:rPr lang="en-US" b="1" i="0" dirty="0">
                <a:solidFill>
                  <a:srgbClr val="404040"/>
                </a:solidFill>
                <a:effectLst/>
                <a:latin typeface="Inter"/>
              </a:rPr>
              <a:t> </a:t>
            </a:r>
            <a:r>
              <a:rPr lang="en-US" b="1" i="0" dirty="0" err="1">
                <a:solidFill>
                  <a:srgbClr val="404040"/>
                </a:solidFill>
                <a:effectLst/>
                <a:latin typeface="Inter"/>
              </a:rPr>
              <a:t>suốt</a:t>
            </a:r>
            <a:r>
              <a:rPr lang="vi-VN" b="1" i="0" dirty="0">
                <a:solidFill>
                  <a:srgbClr val="404040"/>
                </a:solidFill>
                <a:effectLst/>
                <a:latin typeface="Inter"/>
              </a:rPr>
              <a:t> mạng (Network transparency hoặc Distribution transparency)</a:t>
            </a:r>
            <a:r>
              <a:rPr lang="vi-VN" b="0" i="0" dirty="0">
                <a:solidFill>
                  <a:srgbClr val="404040"/>
                </a:solidFill>
                <a:effectLst/>
                <a:latin typeface="Inter"/>
              </a:rPr>
              <a:t>: Khả năng của hệ thống phân tán để che giấu sự phức tạp của mạng lưới, cho phép người dùng và ứng dụng tương tác với hệ thống mà không cần biết chi tiết về cách dữ liệu được phân phối trên mạng.</a:t>
            </a:r>
          </a:p>
          <a:p>
            <a:pPr algn="l">
              <a:buFont typeface="+mj-lt"/>
              <a:buAutoNum type="arabicPeriod"/>
            </a:pPr>
            <a:r>
              <a:rPr lang="vi-VN" b="1" i="0" dirty="0">
                <a:solidFill>
                  <a:srgbClr val="404040"/>
                </a:solidFill>
                <a:effectLst/>
                <a:latin typeface="Inter"/>
              </a:rPr>
              <a:t>Tính </a:t>
            </a:r>
            <a:r>
              <a:rPr lang="en-US" b="1" i="0" dirty="0" err="1">
                <a:solidFill>
                  <a:srgbClr val="404040"/>
                </a:solidFill>
                <a:effectLst/>
                <a:latin typeface="Inter"/>
              </a:rPr>
              <a:t>trong</a:t>
            </a:r>
            <a:r>
              <a:rPr lang="en-US" b="1" i="0" dirty="0">
                <a:solidFill>
                  <a:srgbClr val="404040"/>
                </a:solidFill>
                <a:effectLst/>
                <a:latin typeface="Inter"/>
              </a:rPr>
              <a:t> </a:t>
            </a:r>
            <a:r>
              <a:rPr lang="en-US" b="1" i="0" dirty="0" err="1">
                <a:solidFill>
                  <a:srgbClr val="404040"/>
                </a:solidFill>
                <a:effectLst/>
                <a:latin typeface="Inter"/>
              </a:rPr>
              <a:t>suốt</a:t>
            </a:r>
            <a:r>
              <a:rPr lang="vi-VN" b="1" i="0" dirty="0">
                <a:solidFill>
                  <a:srgbClr val="404040"/>
                </a:solidFill>
                <a:effectLst/>
                <a:latin typeface="Inter"/>
              </a:rPr>
              <a:t> vị trí (Location transparency)</a:t>
            </a:r>
            <a:r>
              <a:rPr lang="vi-VN" b="0" i="0" dirty="0">
                <a:solidFill>
                  <a:srgbClr val="404040"/>
                </a:solidFill>
                <a:effectLst/>
                <a:latin typeface="Inter"/>
              </a:rPr>
              <a:t>: Khả năng truy cập dữ liệu mà không cần biết vị trí vật lý của nó trong hệ thống phân tán.</a:t>
            </a:r>
          </a:p>
          <a:p>
            <a:pPr algn="l">
              <a:buFont typeface="+mj-lt"/>
              <a:buAutoNum type="arabicPeriod"/>
            </a:pPr>
            <a:r>
              <a:rPr lang="vi-VN" b="1" i="0" dirty="0">
                <a:solidFill>
                  <a:srgbClr val="404040"/>
                </a:solidFill>
                <a:effectLst/>
                <a:latin typeface="Inter"/>
              </a:rPr>
              <a:t>Tính </a:t>
            </a:r>
            <a:r>
              <a:rPr lang="en-US" b="1" i="0" dirty="0" err="1">
                <a:solidFill>
                  <a:srgbClr val="404040"/>
                </a:solidFill>
                <a:effectLst/>
                <a:latin typeface="Inter"/>
              </a:rPr>
              <a:t>trong</a:t>
            </a:r>
            <a:r>
              <a:rPr lang="en-US" b="1" i="0" dirty="0">
                <a:solidFill>
                  <a:srgbClr val="404040"/>
                </a:solidFill>
                <a:effectLst/>
                <a:latin typeface="Inter"/>
              </a:rPr>
              <a:t> </a:t>
            </a:r>
            <a:r>
              <a:rPr lang="en-US" b="1" i="0" dirty="0" err="1">
                <a:solidFill>
                  <a:srgbClr val="404040"/>
                </a:solidFill>
                <a:effectLst/>
                <a:latin typeface="Inter"/>
              </a:rPr>
              <a:t>suốt</a:t>
            </a:r>
            <a:r>
              <a:rPr lang="vi-VN" b="1" i="0" dirty="0">
                <a:solidFill>
                  <a:srgbClr val="404040"/>
                </a:solidFill>
                <a:effectLst/>
                <a:latin typeface="Inter"/>
              </a:rPr>
              <a:t> phân mảnh (Fragmentation transparency)</a:t>
            </a:r>
            <a:r>
              <a:rPr lang="vi-VN" b="0" i="0" dirty="0">
                <a:solidFill>
                  <a:srgbClr val="404040"/>
                </a:solidFill>
                <a:effectLst/>
                <a:latin typeface="Inter"/>
              </a:rPr>
              <a:t>: Khả năng của hệ thống để che giấu việc dữ liệu được phân mảnh (chia nhỏ) và lưu trữ ở các vị trí khác nhau, cho phép người dùng truy cập dữ liệu như thể nó được lưu trữ tại một nơi duy nhất.</a:t>
            </a:r>
          </a:p>
          <a:p>
            <a:pPr algn="l">
              <a:buFont typeface="+mj-lt"/>
              <a:buAutoNum type="arabicPeriod"/>
            </a:pPr>
            <a:r>
              <a:rPr lang="vi-VN" b="1" i="0" dirty="0">
                <a:solidFill>
                  <a:srgbClr val="404040"/>
                </a:solidFill>
                <a:effectLst/>
                <a:latin typeface="Inter"/>
              </a:rPr>
              <a:t>Tính minh bạch sao chép (Replication transparency)</a:t>
            </a:r>
            <a:r>
              <a:rPr lang="vi-VN" b="0" i="0" dirty="0">
                <a:solidFill>
                  <a:srgbClr val="404040"/>
                </a:solidFill>
                <a:effectLst/>
                <a:latin typeface="Inter"/>
              </a:rPr>
              <a:t>: Khả năng của hệ thống để che giấu việc dữ liệu được sao chép và lưu trữ ở nhiều nơi, đảm bảo rằng người dùng không cần biết về các bản sao dữ liệu khi truy cập.</a:t>
            </a:r>
          </a:p>
          <a:p>
            <a:pPr algn="l"/>
            <a:r>
              <a:rPr lang="vi-VN" b="0" i="0" dirty="0">
                <a:solidFill>
                  <a:srgbClr val="404040"/>
                </a:solidFill>
                <a:effectLst/>
                <a:latin typeface="Inter"/>
              </a:rPr>
              <a:t>Những khái niệm này rất quan trọng trong việc thiết kế và quản lý các hệ thống cơ sở dữ liệu phân tán, giúp đảm bảo tính nhất quán, hiệu suất và dễ dàng bảo trì.</a:t>
            </a:r>
          </a:p>
          <a:p>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26</a:t>
            </a:fld>
            <a:endParaRPr lang="en-US"/>
          </a:p>
        </p:txBody>
      </p:sp>
    </p:spTree>
    <p:extLst>
      <p:ext uri="{BB962C8B-B14F-4D97-AF65-F5344CB8AC3E}">
        <p14:creationId xmlns:p14="http://schemas.microsoft.com/office/powerpoint/2010/main" val="7419815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b="0" i="0" dirty="0">
                <a:solidFill>
                  <a:srgbClr val="404040"/>
                </a:solidFill>
                <a:effectLst/>
                <a:latin typeface="Inter"/>
              </a:rPr>
              <a:t>Các thành phần và dữ liệu được sao chép trong Hệ quản trị cơ sở dữ liệu phân tán (Distributed DBMS) đóng vai trò quan trọng trong việc nâng cao độ tin cậy và hiệu suất của hệ thống. Dưới đây là giải thích chi tiết về các khía cạnh liên quan</a:t>
            </a:r>
            <a:r>
              <a:rPr lang="en-US" b="0" i="0" dirty="0">
                <a:solidFill>
                  <a:srgbClr val="404040"/>
                </a:solidFill>
                <a:effectLst/>
                <a:latin typeface="Inter"/>
              </a:rPr>
              <a:t>.</a:t>
            </a:r>
          </a:p>
          <a:p>
            <a:pPr marL="171450" indent="-171450">
              <a:buFontTx/>
              <a:buChar char="-"/>
            </a:pPr>
            <a:endParaRPr lang="en-US" b="0" i="0" dirty="0">
              <a:solidFill>
                <a:srgbClr val="404040"/>
              </a:solidFill>
              <a:effectLst/>
              <a:latin typeface="Inter"/>
            </a:endParaRPr>
          </a:p>
          <a:p>
            <a:pPr marL="171450" indent="-171450">
              <a:buFontTx/>
              <a:buChar char="-"/>
            </a:pPr>
            <a:r>
              <a:rPr lang="en-US" b="0" i="0" dirty="0">
                <a:solidFill>
                  <a:srgbClr val="404040"/>
                </a:solidFill>
                <a:effectLst/>
                <a:latin typeface="Inter"/>
              </a:rPr>
              <a:t>Giao </a:t>
            </a:r>
            <a:r>
              <a:rPr lang="en-US" b="0" i="0" dirty="0" err="1">
                <a:solidFill>
                  <a:srgbClr val="404040"/>
                </a:solidFill>
                <a:effectLst/>
                <a:latin typeface="Inter"/>
              </a:rPr>
              <a:t>dịch</a:t>
            </a:r>
            <a:r>
              <a:rPr lang="en-US" b="0" i="0" dirty="0">
                <a:solidFill>
                  <a:srgbClr val="404040"/>
                </a:solidFill>
                <a:effectLst/>
                <a:latin typeface="Inter"/>
              </a:rPr>
              <a:t> </a:t>
            </a:r>
            <a:r>
              <a:rPr lang="en-US" b="0" i="0" dirty="0" err="1">
                <a:solidFill>
                  <a:srgbClr val="404040"/>
                </a:solidFill>
                <a:effectLst/>
                <a:latin typeface="Inter"/>
              </a:rPr>
              <a:t>phân</a:t>
            </a:r>
            <a:r>
              <a:rPr lang="en-US" b="0" i="0" dirty="0">
                <a:solidFill>
                  <a:srgbClr val="404040"/>
                </a:solidFill>
                <a:effectLst/>
                <a:latin typeface="Inter"/>
              </a:rPr>
              <a:t> </a:t>
            </a:r>
            <a:r>
              <a:rPr lang="en-US" b="0" i="0" dirty="0" err="1">
                <a:solidFill>
                  <a:srgbClr val="404040"/>
                </a:solidFill>
                <a:effectLst/>
                <a:latin typeface="Inter"/>
              </a:rPr>
              <a:t>tán</a:t>
            </a:r>
            <a:r>
              <a:rPr lang="en-US" b="0" i="0" dirty="0">
                <a:solidFill>
                  <a:srgbClr val="404040"/>
                </a:solidFill>
                <a:effectLst/>
                <a:latin typeface="Inter"/>
              </a:rPr>
              <a:t> </a:t>
            </a:r>
            <a:r>
              <a:rPr lang="en-US" b="0" i="0" dirty="0" err="1">
                <a:solidFill>
                  <a:srgbClr val="404040"/>
                </a:solidFill>
                <a:effectLst/>
                <a:latin typeface="Inter"/>
              </a:rPr>
              <a:t>cung</a:t>
            </a:r>
            <a:r>
              <a:rPr lang="en-US" b="0" i="0" dirty="0">
                <a:solidFill>
                  <a:srgbClr val="404040"/>
                </a:solidFill>
                <a:effectLst/>
                <a:latin typeface="Inter"/>
              </a:rPr>
              <a:t> </a:t>
            </a:r>
            <a:r>
              <a:rPr lang="en-US" b="0" i="0" dirty="0" err="1">
                <a:solidFill>
                  <a:srgbClr val="404040"/>
                </a:solidFill>
                <a:effectLst/>
                <a:latin typeface="Inter"/>
              </a:rPr>
              <a:t>cấp</a:t>
            </a:r>
            <a:r>
              <a:rPr lang="en-US" b="0" i="0" dirty="0">
                <a:solidFill>
                  <a:srgbClr val="404040"/>
                </a:solidFill>
                <a:effectLst/>
                <a:latin typeface="Inter"/>
              </a:rPr>
              <a:t> </a:t>
            </a:r>
            <a:r>
              <a:rPr lang="en-US" b="0" i="0" dirty="0" err="1">
                <a:solidFill>
                  <a:srgbClr val="404040"/>
                </a:solidFill>
                <a:effectLst/>
                <a:latin typeface="Inter"/>
              </a:rPr>
              <a:t>các</a:t>
            </a:r>
            <a:r>
              <a:rPr lang="en-US" b="0" i="0" dirty="0">
                <a:solidFill>
                  <a:srgbClr val="404040"/>
                </a:solidFill>
                <a:effectLst/>
                <a:latin typeface="Inter"/>
              </a:rPr>
              <a:t> </a:t>
            </a:r>
            <a:r>
              <a:rPr lang="en-US" b="0" i="0" dirty="0" err="1">
                <a:solidFill>
                  <a:srgbClr val="404040"/>
                </a:solidFill>
                <a:effectLst/>
                <a:latin typeface="Inter"/>
              </a:rPr>
              <a:t>tính</a:t>
            </a:r>
            <a:r>
              <a:rPr lang="en-US" b="0" i="0" dirty="0">
                <a:solidFill>
                  <a:srgbClr val="404040"/>
                </a:solidFill>
                <a:effectLst/>
                <a:latin typeface="Inter"/>
              </a:rPr>
              <a:t> </a:t>
            </a:r>
            <a:r>
              <a:rPr lang="en-US" b="0" i="0" dirty="0" err="1">
                <a:solidFill>
                  <a:srgbClr val="404040"/>
                </a:solidFill>
                <a:effectLst/>
                <a:latin typeface="Inter"/>
              </a:rPr>
              <a:t>năng</a:t>
            </a:r>
            <a:r>
              <a:rPr lang="en-US" b="0" i="0" dirty="0">
                <a:solidFill>
                  <a:srgbClr val="404040"/>
                </a:solidFill>
                <a:effectLst/>
                <a:latin typeface="Inter"/>
              </a:rPr>
              <a:t> </a:t>
            </a:r>
            <a:r>
              <a:rPr lang="en-US" b="0" i="0" dirty="0" err="1">
                <a:solidFill>
                  <a:srgbClr val="404040"/>
                </a:solidFill>
                <a:effectLst/>
                <a:latin typeface="Inter"/>
              </a:rPr>
              <a:t>quan</a:t>
            </a:r>
            <a:r>
              <a:rPr lang="en-US" b="0" i="0" dirty="0">
                <a:solidFill>
                  <a:srgbClr val="404040"/>
                </a:solidFill>
                <a:effectLst/>
                <a:latin typeface="Inter"/>
              </a:rPr>
              <a:t> </a:t>
            </a:r>
            <a:r>
              <a:rPr lang="en-US" b="0" i="0" dirty="0" err="1">
                <a:solidFill>
                  <a:srgbClr val="404040"/>
                </a:solidFill>
                <a:effectLst/>
                <a:latin typeface="Inter"/>
              </a:rPr>
              <a:t>trọng</a:t>
            </a:r>
            <a:r>
              <a:rPr lang="en-US" b="0" i="0" dirty="0">
                <a:solidFill>
                  <a:srgbClr val="404040"/>
                </a:solidFill>
                <a:effectLst/>
                <a:latin typeface="Inter"/>
              </a:rPr>
              <a:t> </a:t>
            </a:r>
            <a:r>
              <a:rPr lang="en-US" b="0" i="0" dirty="0" err="1">
                <a:solidFill>
                  <a:srgbClr val="404040"/>
                </a:solidFill>
                <a:effectLst/>
                <a:latin typeface="Inter"/>
              </a:rPr>
              <a:t>để</a:t>
            </a:r>
            <a:r>
              <a:rPr lang="en-US" b="0" i="0" dirty="0">
                <a:solidFill>
                  <a:srgbClr val="404040"/>
                </a:solidFill>
                <a:effectLst/>
                <a:latin typeface="Inter"/>
              </a:rPr>
              <a:t> </a:t>
            </a:r>
            <a:r>
              <a:rPr lang="en-US" b="0" i="0" dirty="0" err="1">
                <a:solidFill>
                  <a:srgbClr val="404040"/>
                </a:solidFill>
                <a:effectLst/>
                <a:latin typeface="Inter"/>
              </a:rPr>
              <a:t>đảm</a:t>
            </a:r>
            <a:r>
              <a:rPr lang="en-US" b="0" i="0" dirty="0">
                <a:solidFill>
                  <a:srgbClr val="404040"/>
                </a:solidFill>
                <a:effectLst/>
                <a:latin typeface="Inter"/>
              </a:rPr>
              <a:t> </a:t>
            </a:r>
            <a:r>
              <a:rPr lang="en-US" b="0" i="0" dirty="0" err="1">
                <a:solidFill>
                  <a:srgbClr val="404040"/>
                </a:solidFill>
                <a:effectLst/>
                <a:latin typeface="Inter"/>
              </a:rPr>
              <a:t>bảo</a:t>
            </a:r>
            <a:r>
              <a:rPr lang="en-US" b="0" i="0" dirty="0">
                <a:solidFill>
                  <a:srgbClr val="404040"/>
                </a:solidFill>
                <a:effectLst/>
                <a:latin typeface="Inter"/>
              </a:rPr>
              <a:t> </a:t>
            </a:r>
            <a:r>
              <a:rPr lang="en-US" b="0" i="0" dirty="0" err="1">
                <a:solidFill>
                  <a:srgbClr val="404040"/>
                </a:solidFill>
                <a:effectLst/>
                <a:latin typeface="Inter"/>
              </a:rPr>
              <a:t>tính</a:t>
            </a:r>
            <a:r>
              <a:rPr lang="en-US" b="0" i="0" dirty="0">
                <a:solidFill>
                  <a:srgbClr val="404040"/>
                </a:solidFill>
                <a:effectLst/>
                <a:latin typeface="Inter"/>
              </a:rPr>
              <a:t> </a:t>
            </a:r>
            <a:r>
              <a:rPr lang="en-US" b="0" i="0" dirty="0" err="1">
                <a:solidFill>
                  <a:srgbClr val="404040"/>
                </a:solidFill>
                <a:effectLst/>
                <a:latin typeface="Inter"/>
              </a:rPr>
              <a:t>nhất</a:t>
            </a:r>
            <a:r>
              <a:rPr lang="en-US" b="0" i="0" dirty="0">
                <a:solidFill>
                  <a:srgbClr val="404040"/>
                </a:solidFill>
                <a:effectLst/>
                <a:latin typeface="Inter"/>
              </a:rPr>
              <a:t> </a:t>
            </a:r>
            <a:r>
              <a:rPr lang="en-US" b="0" i="0" dirty="0" err="1">
                <a:solidFill>
                  <a:srgbClr val="404040"/>
                </a:solidFill>
                <a:effectLst/>
                <a:latin typeface="Inter"/>
              </a:rPr>
              <a:t>quán</a:t>
            </a:r>
            <a:r>
              <a:rPr lang="en-US" b="0" i="0" dirty="0">
                <a:solidFill>
                  <a:srgbClr val="404040"/>
                </a:solidFill>
                <a:effectLst/>
                <a:latin typeface="Inter"/>
              </a:rPr>
              <a:t> </a:t>
            </a:r>
            <a:r>
              <a:rPr lang="en-US" b="0" i="0" dirty="0" err="1">
                <a:solidFill>
                  <a:srgbClr val="404040"/>
                </a:solidFill>
                <a:effectLst/>
                <a:latin typeface="Inter"/>
              </a:rPr>
              <a:t>và</a:t>
            </a:r>
            <a:r>
              <a:rPr lang="en-US" b="0" i="0" dirty="0">
                <a:solidFill>
                  <a:srgbClr val="404040"/>
                </a:solidFill>
                <a:effectLst/>
                <a:latin typeface="Inter"/>
              </a:rPr>
              <a:t> </a:t>
            </a:r>
            <a:r>
              <a:rPr lang="en-US" b="0" i="0" dirty="0" err="1">
                <a:solidFill>
                  <a:srgbClr val="404040"/>
                </a:solidFill>
                <a:effectLst/>
                <a:latin typeface="Inter"/>
              </a:rPr>
              <a:t>độ</a:t>
            </a:r>
            <a:r>
              <a:rPr lang="en-US" b="0" i="0" dirty="0">
                <a:solidFill>
                  <a:srgbClr val="404040"/>
                </a:solidFill>
                <a:effectLst/>
                <a:latin typeface="Inter"/>
              </a:rPr>
              <a:t> tin </a:t>
            </a:r>
            <a:r>
              <a:rPr lang="en-US" b="0" i="0" dirty="0" err="1">
                <a:solidFill>
                  <a:srgbClr val="404040"/>
                </a:solidFill>
                <a:effectLst/>
                <a:latin typeface="Inter"/>
              </a:rPr>
              <a:t>cậy</a:t>
            </a:r>
            <a:r>
              <a:rPr lang="en-US" b="0" i="0" dirty="0">
                <a:solidFill>
                  <a:srgbClr val="404040"/>
                </a:solidFill>
                <a:effectLst/>
                <a:latin typeface="Inter"/>
              </a:rPr>
              <a:t> </a:t>
            </a:r>
            <a:r>
              <a:rPr lang="en-US" b="0" i="0" dirty="0" err="1">
                <a:solidFill>
                  <a:srgbClr val="404040"/>
                </a:solidFill>
                <a:effectLst/>
                <a:latin typeface="Inter"/>
              </a:rPr>
              <a:t>của</a:t>
            </a:r>
            <a:r>
              <a:rPr lang="en-US" b="0" i="0" dirty="0">
                <a:solidFill>
                  <a:srgbClr val="404040"/>
                </a:solidFill>
                <a:effectLst/>
                <a:latin typeface="Inter"/>
              </a:rPr>
              <a:t> </a:t>
            </a:r>
            <a:r>
              <a:rPr lang="en-US" b="0" i="0" dirty="0" err="1">
                <a:solidFill>
                  <a:srgbClr val="404040"/>
                </a:solidFill>
                <a:effectLst/>
                <a:latin typeface="Inter"/>
              </a:rPr>
              <a:t>dữ</a:t>
            </a:r>
            <a:r>
              <a:rPr lang="en-US" b="0" i="0" dirty="0">
                <a:solidFill>
                  <a:srgbClr val="404040"/>
                </a:solidFill>
                <a:effectLst/>
                <a:latin typeface="Inter"/>
              </a:rPr>
              <a:t> </a:t>
            </a:r>
            <a:r>
              <a:rPr lang="en-US" b="0" i="0" dirty="0" err="1">
                <a:solidFill>
                  <a:srgbClr val="404040"/>
                </a:solidFill>
                <a:effectLst/>
                <a:latin typeface="Inter"/>
              </a:rPr>
              <a:t>liệu</a:t>
            </a:r>
            <a:r>
              <a:rPr lang="en-US" b="0" i="0" dirty="0">
                <a:solidFill>
                  <a:srgbClr val="404040"/>
                </a:solidFill>
                <a:effectLst/>
                <a:latin typeface="Inter"/>
              </a:rPr>
              <a:t>:</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vi-VN" b="1" i="0" dirty="0">
                <a:solidFill>
                  <a:srgbClr val="404040"/>
                </a:solidFill>
                <a:effectLst/>
                <a:latin typeface="Inter"/>
              </a:rPr>
              <a:t>Tính trong suốt của đồng thời (Concurrency Transparency)</a:t>
            </a:r>
            <a:r>
              <a:rPr lang="vi-VN" b="0" i="0" dirty="0">
                <a:solidFill>
                  <a:srgbClr val="404040"/>
                </a:solidFill>
                <a:effectLst/>
                <a:latin typeface="Inter"/>
              </a:rPr>
              <a:t>: Đảm bảo rằng nhiều giao dịch có thể thực hiện đồng thời mà không ảnh hưởng đến tính nhất quán của dữ liệu. Điều này được thực hiện thông qua các cơ chế kiểm soát đồng thời.</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1" i="0" dirty="0" err="1">
                <a:solidFill>
                  <a:srgbClr val="404040"/>
                </a:solidFill>
                <a:effectLst/>
                <a:latin typeface="Inter"/>
              </a:rPr>
              <a:t>Tính</a:t>
            </a:r>
            <a:r>
              <a:rPr lang="en-US" b="1" i="0" dirty="0">
                <a:solidFill>
                  <a:srgbClr val="404040"/>
                </a:solidFill>
                <a:effectLst/>
                <a:latin typeface="Inter"/>
              </a:rPr>
              <a:t> </a:t>
            </a:r>
            <a:r>
              <a:rPr lang="en-US" b="1" i="0" dirty="0" err="1">
                <a:solidFill>
                  <a:srgbClr val="404040"/>
                </a:solidFill>
                <a:effectLst/>
                <a:latin typeface="Inter"/>
              </a:rPr>
              <a:t>nguyên</a:t>
            </a:r>
            <a:r>
              <a:rPr lang="en-US" b="1" i="0" dirty="0">
                <a:solidFill>
                  <a:srgbClr val="404040"/>
                </a:solidFill>
                <a:effectLst/>
                <a:latin typeface="Inter"/>
              </a:rPr>
              <a:t> </a:t>
            </a:r>
            <a:r>
              <a:rPr lang="en-US" b="1" i="0" dirty="0" err="1">
                <a:solidFill>
                  <a:srgbClr val="404040"/>
                </a:solidFill>
                <a:effectLst/>
                <a:latin typeface="Inter"/>
              </a:rPr>
              <a:t>tử</a:t>
            </a:r>
            <a:r>
              <a:rPr lang="en-US" b="1" i="0" dirty="0">
                <a:solidFill>
                  <a:srgbClr val="404040"/>
                </a:solidFill>
                <a:effectLst/>
                <a:latin typeface="Inter"/>
              </a:rPr>
              <a:t> </a:t>
            </a:r>
            <a:r>
              <a:rPr lang="en-US" b="1" i="0" dirty="0" err="1">
                <a:solidFill>
                  <a:srgbClr val="404040"/>
                </a:solidFill>
                <a:effectLst/>
                <a:latin typeface="Inter"/>
              </a:rPr>
              <a:t>khi</a:t>
            </a:r>
            <a:r>
              <a:rPr lang="en-US" b="1" i="0" dirty="0">
                <a:solidFill>
                  <a:srgbClr val="404040"/>
                </a:solidFill>
                <a:effectLst/>
                <a:latin typeface="Inter"/>
              </a:rPr>
              <a:t> </a:t>
            </a:r>
            <a:r>
              <a:rPr lang="en-US" b="1" i="0" dirty="0" err="1">
                <a:solidFill>
                  <a:srgbClr val="404040"/>
                </a:solidFill>
                <a:effectLst/>
                <a:latin typeface="Inter"/>
              </a:rPr>
              <a:t>gặp</a:t>
            </a:r>
            <a:r>
              <a:rPr lang="en-US" b="1" i="0" dirty="0">
                <a:solidFill>
                  <a:srgbClr val="404040"/>
                </a:solidFill>
                <a:effectLst/>
                <a:latin typeface="Inter"/>
              </a:rPr>
              <a:t> </a:t>
            </a:r>
            <a:r>
              <a:rPr lang="en-US" b="1" i="0" dirty="0" err="1">
                <a:solidFill>
                  <a:srgbClr val="404040"/>
                </a:solidFill>
                <a:effectLst/>
                <a:latin typeface="Inter"/>
              </a:rPr>
              <a:t>lỗi</a:t>
            </a:r>
            <a:r>
              <a:rPr lang="en-US" b="1" i="0" dirty="0">
                <a:solidFill>
                  <a:srgbClr val="404040"/>
                </a:solidFill>
                <a:effectLst/>
                <a:latin typeface="Inter"/>
              </a:rPr>
              <a:t> (Atomicity in case of failure)</a:t>
            </a:r>
            <a:r>
              <a:rPr lang="en-US" b="0" i="0" dirty="0">
                <a:solidFill>
                  <a:srgbClr val="404040"/>
                </a:solidFill>
                <a:effectLst/>
                <a:latin typeface="Inter"/>
              </a:rPr>
              <a:t>: </a:t>
            </a:r>
            <a:r>
              <a:rPr lang="en-US" b="0" i="0" dirty="0" err="1">
                <a:solidFill>
                  <a:srgbClr val="404040"/>
                </a:solidFill>
                <a:effectLst/>
                <a:latin typeface="Inter"/>
              </a:rPr>
              <a:t>Đảm</a:t>
            </a:r>
            <a:r>
              <a:rPr lang="en-US" b="0" i="0" dirty="0">
                <a:solidFill>
                  <a:srgbClr val="404040"/>
                </a:solidFill>
                <a:effectLst/>
                <a:latin typeface="Inter"/>
              </a:rPr>
              <a:t> </a:t>
            </a:r>
            <a:r>
              <a:rPr lang="en-US" b="0" i="0" dirty="0" err="1">
                <a:solidFill>
                  <a:srgbClr val="404040"/>
                </a:solidFill>
                <a:effectLst/>
                <a:latin typeface="Inter"/>
              </a:rPr>
              <a:t>bảo</a:t>
            </a:r>
            <a:r>
              <a:rPr lang="en-US" b="0" i="0" dirty="0">
                <a:solidFill>
                  <a:srgbClr val="404040"/>
                </a:solidFill>
                <a:effectLst/>
                <a:latin typeface="Inter"/>
              </a:rPr>
              <a:t> </a:t>
            </a:r>
            <a:r>
              <a:rPr lang="en-US" b="0" i="0" dirty="0" err="1">
                <a:solidFill>
                  <a:srgbClr val="404040"/>
                </a:solidFill>
                <a:effectLst/>
                <a:latin typeface="Inter"/>
              </a:rPr>
              <a:t>rằng</a:t>
            </a:r>
            <a:r>
              <a:rPr lang="en-US" b="0" i="0" dirty="0">
                <a:solidFill>
                  <a:srgbClr val="404040"/>
                </a:solidFill>
                <a:effectLst/>
                <a:latin typeface="Inter"/>
              </a:rPr>
              <a:t> </a:t>
            </a:r>
            <a:r>
              <a:rPr lang="en-US" b="0" i="0" dirty="0" err="1">
                <a:solidFill>
                  <a:srgbClr val="404040"/>
                </a:solidFill>
                <a:effectLst/>
                <a:latin typeface="Inter"/>
              </a:rPr>
              <a:t>một</a:t>
            </a:r>
            <a:r>
              <a:rPr lang="en-US" b="0" i="0" dirty="0">
                <a:solidFill>
                  <a:srgbClr val="404040"/>
                </a:solidFill>
                <a:effectLst/>
                <a:latin typeface="Inter"/>
              </a:rPr>
              <a:t> </a:t>
            </a:r>
            <a:r>
              <a:rPr lang="en-US" b="0" i="0" dirty="0" err="1">
                <a:solidFill>
                  <a:srgbClr val="404040"/>
                </a:solidFill>
                <a:effectLst/>
                <a:latin typeface="Inter"/>
              </a:rPr>
              <a:t>giao</a:t>
            </a:r>
            <a:r>
              <a:rPr lang="en-US" b="0" i="0" dirty="0">
                <a:solidFill>
                  <a:srgbClr val="404040"/>
                </a:solidFill>
                <a:effectLst/>
                <a:latin typeface="Inter"/>
              </a:rPr>
              <a:t> </a:t>
            </a:r>
            <a:r>
              <a:rPr lang="en-US" b="0" i="0" dirty="0" err="1">
                <a:solidFill>
                  <a:srgbClr val="404040"/>
                </a:solidFill>
                <a:effectLst/>
                <a:latin typeface="Inter"/>
              </a:rPr>
              <a:t>dịch</a:t>
            </a:r>
            <a:r>
              <a:rPr lang="en-US" b="0" i="0" dirty="0">
                <a:solidFill>
                  <a:srgbClr val="404040"/>
                </a:solidFill>
                <a:effectLst/>
                <a:latin typeface="Inter"/>
              </a:rPr>
              <a:t> </a:t>
            </a:r>
            <a:r>
              <a:rPr lang="en-US" b="0" i="0" dirty="0" err="1">
                <a:solidFill>
                  <a:srgbClr val="404040"/>
                </a:solidFill>
                <a:effectLst/>
                <a:latin typeface="Inter"/>
              </a:rPr>
              <a:t>hoặc</a:t>
            </a:r>
            <a:r>
              <a:rPr lang="en-US" b="0" i="0" dirty="0">
                <a:solidFill>
                  <a:srgbClr val="404040"/>
                </a:solidFill>
                <a:effectLst/>
                <a:latin typeface="Inter"/>
              </a:rPr>
              <a:t> </a:t>
            </a:r>
            <a:r>
              <a:rPr lang="en-US" b="0" i="0" dirty="0" err="1">
                <a:solidFill>
                  <a:srgbClr val="404040"/>
                </a:solidFill>
                <a:effectLst/>
                <a:latin typeface="Inter"/>
              </a:rPr>
              <a:t>là</a:t>
            </a:r>
            <a:r>
              <a:rPr lang="en-US" b="0" i="0" dirty="0">
                <a:solidFill>
                  <a:srgbClr val="404040"/>
                </a:solidFill>
                <a:effectLst/>
                <a:latin typeface="Inter"/>
              </a:rPr>
              <a:t> </a:t>
            </a:r>
            <a:r>
              <a:rPr lang="en-US" b="0" i="0" dirty="0" err="1">
                <a:solidFill>
                  <a:srgbClr val="404040"/>
                </a:solidFill>
                <a:effectLst/>
                <a:latin typeface="Inter"/>
              </a:rPr>
              <a:t>hoàn</a:t>
            </a:r>
            <a:r>
              <a:rPr lang="en-US" b="0" i="0" dirty="0">
                <a:solidFill>
                  <a:srgbClr val="404040"/>
                </a:solidFill>
                <a:effectLst/>
                <a:latin typeface="Inter"/>
              </a:rPr>
              <a:t> </a:t>
            </a:r>
            <a:r>
              <a:rPr lang="en-US" b="0" i="0" dirty="0" err="1">
                <a:solidFill>
                  <a:srgbClr val="404040"/>
                </a:solidFill>
                <a:effectLst/>
                <a:latin typeface="Inter"/>
              </a:rPr>
              <a:t>thành</a:t>
            </a:r>
            <a:r>
              <a:rPr lang="en-US" b="0" i="0" dirty="0">
                <a:solidFill>
                  <a:srgbClr val="404040"/>
                </a:solidFill>
                <a:effectLst/>
                <a:latin typeface="Inter"/>
              </a:rPr>
              <a:t> </a:t>
            </a:r>
            <a:r>
              <a:rPr lang="en-US" b="0" i="0" dirty="0" err="1">
                <a:solidFill>
                  <a:srgbClr val="404040"/>
                </a:solidFill>
                <a:effectLst/>
                <a:latin typeface="Inter"/>
              </a:rPr>
              <a:t>hoàn</a:t>
            </a:r>
            <a:r>
              <a:rPr lang="en-US" b="0" i="0" dirty="0">
                <a:solidFill>
                  <a:srgbClr val="404040"/>
                </a:solidFill>
                <a:effectLst/>
                <a:latin typeface="Inter"/>
              </a:rPr>
              <a:t> </a:t>
            </a:r>
            <a:r>
              <a:rPr lang="en-US" b="0" i="0" dirty="0" err="1">
                <a:solidFill>
                  <a:srgbClr val="404040"/>
                </a:solidFill>
                <a:effectLst/>
                <a:latin typeface="Inter"/>
              </a:rPr>
              <a:t>toàn</a:t>
            </a:r>
            <a:r>
              <a:rPr lang="en-US" b="0" i="0" dirty="0">
                <a:solidFill>
                  <a:srgbClr val="404040"/>
                </a:solidFill>
                <a:effectLst/>
                <a:latin typeface="Inter"/>
              </a:rPr>
              <a:t>, </a:t>
            </a:r>
            <a:r>
              <a:rPr lang="en-US" b="0" i="0" dirty="0" err="1">
                <a:solidFill>
                  <a:srgbClr val="404040"/>
                </a:solidFill>
                <a:effectLst/>
                <a:latin typeface="Inter"/>
              </a:rPr>
              <a:t>hoặc</a:t>
            </a:r>
            <a:r>
              <a:rPr lang="en-US" b="0" i="0" dirty="0">
                <a:solidFill>
                  <a:srgbClr val="404040"/>
                </a:solidFill>
                <a:effectLst/>
                <a:latin typeface="Inter"/>
              </a:rPr>
              <a:t> </a:t>
            </a:r>
            <a:r>
              <a:rPr lang="en-US" b="0" i="0" dirty="0" err="1">
                <a:solidFill>
                  <a:srgbClr val="404040"/>
                </a:solidFill>
                <a:effectLst/>
                <a:latin typeface="Inter"/>
              </a:rPr>
              <a:t>là</a:t>
            </a:r>
            <a:r>
              <a:rPr lang="en-US" b="0" i="0" dirty="0">
                <a:solidFill>
                  <a:srgbClr val="404040"/>
                </a:solidFill>
                <a:effectLst/>
                <a:latin typeface="Inter"/>
              </a:rPr>
              <a:t> </a:t>
            </a:r>
            <a:r>
              <a:rPr lang="en-US" b="0" i="0" dirty="0" err="1">
                <a:solidFill>
                  <a:srgbClr val="404040"/>
                </a:solidFill>
                <a:effectLst/>
                <a:latin typeface="Inter"/>
              </a:rPr>
              <a:t>không</a:t>
            </a:r>
            <a:r>
              <a:rPr lang="en-US" b="0" i="0" dirty="0">
                <a:solidFill>
                  <a:srgbClr val="404040"/>
                </a:solidFill>
                <a:effectLst/>
                <a:latin typeface="Inter"/>
              </a:rPr>
              <a:t> </a:t>
            </a:r>
            <a:r>
              <a:rPr lang="en-US" b="0" i="0" dirty="0" err="1">
                <a:solidFill>
                  <a:srgbClr val="404040"/>
                </a:solidFill>
                <a:effectLst/>
                <a:latin typeface="Inter"/>
              </a:rPr>
              <a:t>thực</a:t>
            </a:r>
            <a:r>
              <a:rPr lang="en-US" b="0" i="0" dirty="0">
                <a:solidFill>
                  <a:srgbClr val="404040"/>
                </a:solidFill>
                <a:effectLst/>
                <a:latin typeface="Inter"/>
              </a:rPr>
              <a:t> </a:t>
            </a:r>
            <a:r>
              <a:rPr lang="en-US" b="0" i="0" dirty="0" err="1">
                <a:solidFill>
                  <a:srgbClr val="404040"/>
                </a:solidFill>
                <a:effectLst/>
                <a:latin typeface="Inter"/>
              </a:rPr>
              <a:t>hiện</a:t>
            </a:r>
            <a:r>
              <a:rPr lang="en-US" b="0" i="0" dirty="0">
                <a:solidFill>
                  <a:srgbClr val="404040"/>
                </a:solidFill>
                <a:effectLst/>
                <a:latin typeface="Inter"/>
              </a:rPr>
              <a:t> </a:t>
            </a:r>
            <a:r>
              <a:rPr lang="en-US" b="0" i="0" dirty="0" err="1">
                <a:solidFill>
                  <a:srgbClr val="404040"/>
                </a:solidFill>
                <a:effectLst/>
                <a:latin typeface="Inter"/>
              </a:rPr>
              <a:t>gì</a:t>
            </a:r>
            <a:r>
              <a:rPr lang="en-US" b="0" i="0" dirty="0">
                <a:solidFill>
                  <a:srgbClr val="404040"/>
                </a:solidFill>
                <a:effectLst/>
                <a:latin typeface="Inter"/>
              </a:rPr>
              <a:t> </a:t>
            </a:r>
            <a:r>
              <a:rPr lang="en-US" b="0" i="0" dirty="0" err="1">
                <a:solidFill>
                  <a:srgbClr val="404040"/>
                </a:solidFill>
                <a:effectLst/>
                <a:latin typeface="Inter"/>
              </a:rPr>
              <a:t>cả</a:t>
            </a:r>
            <a:r>
              <a:rPr lang="en-US" b="0" i="0" dirty="0">
                <a:solidFill>
                  <a:srgbClr val="404040"/>
                </a:solidFill>
                <a:effectLst/>
                <a:latin typeface="Inter"/>
              </a:rPr>
              <a:t>, </a:t>
            </a:r>
            <a:r>
              <a:rPr lang="en-US" b="0" i="0" dirty="0" err="1">
                <a:solidFill>
                  <a:srgbClr val="404040"/>
                </a:solidFill>
                <a:effectLst/>
                <a:latin typeface="Inter"/>
              </a:rPr>
              <a:t>ngay</a:t>
            </a:r>
            <a:r>
              <a:rPr lang="en-US" b="0" i="0" dirty="0">
                <a:solidFill>
                  <a:srgbClr val="404040"/>
                </a:solidFill>
                <a:effectLst/>
                <a:latin typeface="Inter"/>
              </a:rPr>
              <a:t> </a:t>
            </a:r>
            <a:r>
              <a:rPr lang="en-US" b="0" i="0" dirty="0" err="1">
                <a:solidFill>
                  <a:srgbClr val="404040"/>
                </a:solidFill>
                <a:effectLst/>
                <a:latin typeface="Inter"/>
              </a:rPr>
              <a:t>cả</a:t>
            </a:r>
            <a:r>
              <a:rPr lang="en-US" b="0" i="0" dirty="0">
                <a:solidFill>
                  <a:srgbClr val="404040"/>
                </a:solidFill>
                <a:effectLst/>
                <a:latin typeface="Inter"/>
              </a:rPr>
              <a:t> </a:t>
            </a:r>
            <a:r>
              <a:rPr lang="en-US" b="0" i="0" dirty="0" err="1">
                <a:solidFill>
                  <a:srgbClr val="404040"/>
                </a:solidFill>
                <a:effectLst/>
                <a:latin typeface="Inter"/>
              </a:rPr>
              <a:t>khi</a:t>
            </a:r>
            <a:r>
              <a:rPr lang="en-US" b="0" i="0" dirty="0">
                <a:solidFill>
                  <a:srgbClr val="404040"/>
                </a:solidFill>
                <a:effectLst/>
                <a:latin typeface="Inter"/>
              </a:rPr>
              <a:t> </a:t>
            </a:r>
            <a:r>
              <a:rPr lang="en-US" b="0" i="0" dirty="0" err="1">
                <a:solidFill>
                  <a:srgbClr val="404040"/>
                </a:solidFill>
                <a:effectLst/>
                <a:latin typeface="Inter"/>
              </a:rPr>
              <a:t>xảy</a:t>
            </a:r>
            <a:r>
              <a:rPr lang="en-US" b="0" i="0" dirty="0">
                <a:solidFill>
                  <a:srgbClr val="404040"/>
                </a:solidFill>
                <a:effectLst/>
                <a:latin typeface="Inter"/>
              </a:rPr>
              <a:t> </a:t>
            </a:r>
            <a:r>
              <a:rPr lang="en-US" b="0" i="0" dirty="0" err="1">
                <a:solidFill>
                  <a:srgbClr val="404040"/>
                </a:solidFill>
                <a:effectLst/>
                <a:latin typeface="Inter"/>
              </a:rPr>
              <a:t>ra</a:t>
            </a:r>
            <a:r>
              <a:rPr lang="en-US" b="0" i="0" dirty="0">
                <a:solidFill>
                  <a:srgbClr val="404040"/>
                </a:solidFill>
                <a:effectLst/>
                <a:latin typeface="Inter"/>
              </a:rPr>
              <a:t> </a:t>
            </a:r>
            <a:r>
              <a:rPr lang="en-US" b="0" i="0" dirty="0" err="1">
                <a:solidFill>
                  <a:srgbClr val="404040"/>
                </a:solidFill>
                <a:effectLst/>
                <a:latin typeface="Inter"/>
              </a:rPr>
              <a:t>lỗi</a:t>
            </a:r>
            <a:r>
              <a:rPr lang="en-US" b="0" i="0" dirty="0">
                <a:solidFill>
                  <a:srgbClr val="404040"/>
                </a:solidFill>
                <a:effectLst/>
                <a:latin typeface="Inter"/>
              </a:rPr>
              <a:t> </a:t>
            </a:r>
            <a:r>
              <a:rPr lang="en-US" b="0" i="0" dirty="0" err="1">
                <a:solidFill>
                  <a:srgbClr val="404040"/>
                </a:solidFill>
                <a:effectLst/>
                <a:latin typeface="Inter"/>
              </a:rPr>
              <a:t>trong</a:t>
            </a:r>
            <a:r>
              <a:rPr lang="en-US" b="0" i="0" dirty="0">
                <a:solidFill>
                  <a:srgbClr val="404040"/>
                </a:solidFill>
                <a:effectLst/>
                <a:latin typeface="Inter"/>
              </a:rPr>
              <a:t> </a:t>
            </a:r>
            <a:r>
              <a:rPr lang="en-US" b="0" i="0" dirty="0" err="1">
                <a:solidFill>
                  <a:srgbClr val="404040"/>
                </a:solidFill>
                <a:effectLst/>
                <a:latin typeface="Inter"/>
              </a:rPr>
              <a:t>quá</a:t>
            </a:r>
            <a:r>
              <a:rPr lang="en-US" b="0" i="0" dirty="0">
                <a:solidFill>
                  <a:srgbClr val="404040"/>
                </a:solidFill>
                <a:effectLst/>
                <a:latin typeface="Inter"/>
              </a:rPr>
              <a:t> </a:t>
            </a:r>
            <a:r>
              <a:rPr lang="en-US" b="0" i="0" dirty="0" err="1">
                <a:solidFill>
                  <a:srgbClr val="404040"/>
                </a:solidFill>
                <a:effectLst/>
                <a:latin typeface="Inter"/>
              </a:rPr>
              <a:t>trình</a:t>
            </a:r>
            <a:r>
              <a:rPr lang="en-US" b="0" i="0" dirty="0">
                <a:solidFill>
                  <a:srgbClr val="404040"/>
                </a:solidFill>
                <a:effectLst/>
                <a:latin typeface="Inter"/>
              </a:rPr>
              <a:t> </a:t>
            </a:r>
            <a:r>
              <a:rPr lang="en-US" b="0" i="0" dirty="0" err="1">
                <a:solidFill>
                  <a:srgbClr val="404040"/>
                </a:solidFill>
                <a:effectLst/>
                <a:latin typeface="Inter"/>
              </a:rPr>
              <a:t>thực</a:t>
            </a:r>
            <a:r>
              <a:rPr lang="en-US" b="0" i="0" dirty="0">
                <a:solidFill>
                  <a:srgbClr val="404040"/>
                </a:solidFill>
                <a:effectLst/>
                <a:latin typeface="Inter"/>
              </a:rPr>
              <a:t> </a:t>
            </a:r>
            <a:r>
              <a:rPr lang="en-US" b="0" i="0" dirty="0" err="1">
                <a:solidFill>
                  <a:srgbClr val="404040"/>
                </a:solidFill>
                <a:effectLst/>
                <a:latin typeface="Inter"/>
              </a:rPr>
              <a:t>hiện</a:t>
            </a:r>
            <a:r>
              <a:rPr lang="en-US" b="0" i="0" dirty="0">
                <a:solidFill>
                  <a:srgbClr val="404040"/>
                </a:solidFill>
                <a:effectLst/>
                <a:latin typeface="Inter"/>
              </a:rPr>
              <a:t>. </a:t>
            </a:r>
            <a:r>
              <a:rPr lang="en-US" b="0" i="0" dirty="0" err="1">
                <a:solidFill>
                  <a:srgbClr val="404040"/>
                </a:solidFill>
                <a:effectLst/>
                <a:latin typeface="Inter"/>
              </a:rPr>
              <a:t>Điều</a:t>
            </a:r>
            <a:r>
              <a:rPr lang="en-US" b="0" i="0" dirty="0">
                <a:solidFill>
                  <a:srgbClr val="404040"/>
                </a:solidFill>
                <a:effectLst/>
                <a:latin typeface="Inter"/>
              </a:rPr>
              <a:t> </a:t>
            </a:r>
            <a:r>
              <a:rPr lang="en-US" b="0" i="0" dirty="0" err="1">
                <a:solidFill>
                  <a:srgbClr val="404040"/>
                </a:solidFill>
                <a:effectLst/>
                <a:latin typeface="Inter"/>
              </a:rPr>
              <a:t>này</a:t>
            </a:r>
            <a:r>
              <a:rPr lang="en-US" b="0" i="0" dirty="0">
                <a:solidFill>
                  <a:srgbClr val="404040"/>
                </a:solidFill>
                <a:effectLst/>
                <a:latin typeface="Inter"/>
              </a:rPr>
              <a:t> </a:t>
            </a:r>
            <a:r>
              <a:rPr lang="en-US" b="0" i="0" dirty="0" err="1">
                <a:solidFill>
                  <a:srgbClr val="404040"/>
                </a:solidFill>
                <a:effectLst/>
                <a:latin typeface="Inter"/>
              </a:rPr>
              <a:t>giúp</a:t>
            </a:r>
            <a:r>
              <a:rPr lang="en-US" b="0" i="0" dirty="0">
                <a:solidFill>
                  <a:srgbClr val="404040"/>
                </a:solidFill>
                <a:effectLst/>
                <a:latin typeface="Inter"/>
              </a:rPr>
              <a:t> </a:t>
            </a:r>
            <a:r>
              <a:rPr lang="en-US" b="0" i="0" dirty="0" err="1">
                <a:solidFill>
                  <a:srgbClr val="404040"/>
                </a:solidFill>
                <a:effectLst/>
                <a:latin typeface="Inter"/>
              </a:rPr>
              <a:t>duy</a:t>
            </a:r>
            <a:r>
              <a:rPr lang="en-US" b="0" i="0" dirty="0">
                <a:solidFill>
                  <a:srgbClr val="404040"/>
                </a:solidFill>
                <a:effectLst/>
                <a:latin typeface="Inter"/>
              </a:rPr>
              <a:t> </a:t>
            </a:r>
            <a:r>
              <a:rPr lang="en-US" b="0" i="0" dirty="0" err="1">
                <a:solidFill>
                  <a:srgbClr val="404040"/>
                </a:solidFill>
                <a:effectLst/>
                <a:latin typeface="Inter"/>
              </a:rPr>
              <a:t>trì</a:t>
            </a:r>
            <a:r>
              <a:rPr lang="en-US" b="0" i="0" dirty="0">
                <a:solidFill>
                  <a:srgbClr val="404040"/>
                </a:solidFill>
                <a:effectLst/>
                <a:latin typeface="Inter"/>
              </a:rPr>
              <a:t> </a:t>
            </a:r>
            <a:r>
              <a:rPr lang="en-US" b="0" i="0" dirty="0" err="1">
                <a:solidFill>
                  <a:srgbClr val="404040"/>
                </a:solidFill>
                <a:effectLst/>
                <a:latin typeface="Inter"/>
              </a:rPr>
              <a:t>tính</a:t>
            </a:r>
            <a:r>
              <a:rPr lang="en-US" b="0" i="0" dirty="0">
                <a:solidFill>
                  <a:srgbClr val="404040"/>
                </a:solidFill>
                <a:effectLst/>
                <a:latin typeface="Inter"/>
              </a:rPr>
              <a:t> </a:t>
            </a:r>
            <a:r>
              <a:rPr lang="en-US" b="0" i="0" dirty="0" err="1">
                <a:solidFill>
                  <a:srgbClr val="404040"/>
                </a:solidFill>
                <a:effectLst/>
                <a:latin typeface="Inter"/>
              </a:rPr>
              <a:t>nhất</a:t>
            </a:r>
            <a:r>
              <a:rPr lang="en-US" b="0" i="0" dirty="0">
                <a:solidFill>
                  <a:srgbClr val="404040"/>
                </a:solidFill>
                <a:effectLst/>
                <a:latin typeface="Inter"/>
              </a:rPr>
              <a:t> </a:t>
            </a:r>
            <a:r>
              <a:rPr lang="en-US" b="0" i="0" dirty="0" err="1">
                <a:solidFill>
                  <a:srgbClr val="404040"/>
                </a:solidFill>
                <a:effectLst/>
                <a:latin typeface="Inter"/>
              </a:rPr>
              <a:t>quán</a:t>
            </a:r>
            <a:r>
              <a:rPr lang="en-US" b="0" i="0" dirty="0">
                <a:solidFill>
                  <a:srgbClr val="404040"/>
                </a:solidFill>
                <a:effectLst/>
                <a:latin typeface="Inter"/>
              </a:rPr>
              <a:t> </a:t>
            </a:r>
            <a:r>
              <a:rPr lang="en-US" b="0" i="0" dirty="0" err="1">
                <a:solidFill>
                  <a:srgbClr val="404040"/>
                </a:solidFill>
                <a:effectLst/>
                <a:latin typeface="Inter"/>
              </a:rPr>
              <a:t>của</a:t>
            </a:r>
            <a:r>
              <a:rPr lang="en-US" b="0" i="0" dirty="0">
                <a:solidFill>
                  <a:srgbClr val="404040"/>
                </a:solidFill>
                <a:effectLst/>
                <a:latin typeface="Inter"/>
              </a:rPr>
              <a:t> </a:t>
            </a:r>
            <a:r>
              <a:rPr lang="en-US" b="0" i="0" dirty="0" err="1">
                <a:solidFill>
                  <a:srgbClr val="404040"/>
                </a:solidFill>
                <a:effectLst/>
                <a:latin typeface="Inter"/>
              </a:rPr>
              <a:t>dữ</a:t>
            </a:r>
            <a:r>
              <a:rPr lang="en-US" b="0" i="0" dirty="0">
                <a:solidFill>
                  <a:srgbClr val="404040"/>
                </a:solidFill>
                <a:effectLst/>
                <a:latin typeface="Inter"/>
              </a:rPr>
              <a:t> </a:t>
            </a:r>
            <a:r>
              <a:rPr lang="en-US" b="0" i="0" dirty="0" err="1">
                <a:solidFill>
                  <a:srgbClr val="404040"/>
                </a:solidFill>
                <a:effectLst/>
                <a:latin typeface="Inter"/>
              </a:rPr>
              <a:t>liệu</a:t>
            </a:r>
            <a:r>
              <a:rPr lang="en-US" b="0" i="0" dirty="0">
                <a:solidFill>
                  <a:srgbClr val="404040"/>
                </a:solidFill>
                <a:effectLst/>
                <a:latin typeface="Inter"/>
              </a:rPr>
              <a:t>.</a:t>
            </a:r>
          </a:p>
          <a:p>
            <a:pPr marL="171450" indent="-171450">
              <a:buFontTx/>
              <a:buChar char="-"/>
            </a:pPr>
            <a:r>
              <a:rPr lang="vi-VN" b="0" i="0" dirty="0">
                <a:solidFill>
                  <a:srgbClr val="404040"/>
                </a:solidFill>
                <a:effectLst/>
                <a:latin typeface="Inter"/>
              </a:rPr>
              <a:t>Để hỗ trợ giao dịch phân tán, các giao thức sau cần được triển khai</a:t>
            </a:r>
            <a:r>
              <a:rPr lang="en-US" b="0" i="0" dirty="0">
                <a:solidFill>
                  <a:srgbClr val="404040"/>
                </a:solidFill>
                <a:effectLst/>
                <a:latin typeface="Inter"/>
              </a:rPr>
              <a:t>:</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1" i="0" dirty="0" err="1">
                <a:solidFill>
                  <a:srgbClr val="404040"/>
                </a:solidFill>
                <a:effectLst/>
                <a:latin typeface="Inter"/>
              </a:rPr>
              <a:t>Các</a:t>
            </a:r>
            <a:r>
              <a:rPr lang="en-US" b="1" i="0" dirty="0">
                <a:solidFill>
                  <a:srgbClr val="404040"/>
                </a:solidFill>
                <a:effectLst/>
                <a:latin typeface="Inter"/>
              </a:rPr>
              <a:t> </a:t>
            </a:r>
            <a:r>
              <a:rPr lang="en-US" b="1" i="0" dirty="0" err="1">
                <a:solidFill>
                  <a:srgbClr val="404040"/>
                </a:solidFill>
                <a:effectLst/>
                <a:latin typeface="Inter"/>
              </a:rPr>
              <a:t>giao</a:t>
            </a:r>
            <a:r>
              <a:rPr lang="en-US" b="1" i="0" dirty="0">
                <a:solidFill>
                  <a:srgbClr val="404040"/>
                </a:solidFill>
                <a:effectLst/>
                <a:latin typeface="Inter"/>
              </a:rPr>
              <a:t> </a:t>
            </a:r>
            <a:r>
              <a:rPr lang="en-US" b="1" i="0" dirty="0" err="1">
                <a:solidFill>
                  <a:srgbClr val="404040"/>
                </a:solidFill>
                <a:effectLst/>
                <a:latin typeface="Inter"/>
              </a:rPr>
              <a:t>thức</a:t>
            </a:r>
            <a:r>
              <a:rPr lang="en-US" b="1" i="0" dirty="0">
                <a:solidFill>
                  <a:srgbClr val="404040"/>
                </a:solidFill>
                <a:effectLst/>
                <a:latin typeface="Inter"/>
              </a:rPr>
              <a:t> </a:t>
            </a:r>
            <a:r>
              <a:rPr lang="en-US" b="1" i="0" dirty="0" err="1">
                <a:solidFill>
                  <a:srgbClr val="404040"/>
                </a:solidFill>
                <a:effectLst/>
                <a:latin typeface="Inter"/>
              </a:rPr>
              <a:t>kiểm</a:t>
            </a:r>
            <a:r>
              <a:rPr lang="en-US" b="1" i="0" dirty="0">
                <a:solidFill>
                  <a:srgbClr val="404040"/>
                </a:solidFill>
                <a:effectLst/>
                <a:latin typeface="Inter"/>
              </a:rPr>
              <a:t> </a:t>
            </a:r>
            <a:r>
              <a:rPr lang="en-US" b="1" i="0" dirty="0" err="1">
                <a:solidFill>
                  <a:srgbClr val="404040"/>
                </a:solidFill>
                <a:effectLst/>
                <a:latin typeface="Inter"/>
              </a:rPr>
              <a:t>soát</a:t>
            </a:r>
            <a:r>
              <a:rPr lang="en-US" b="1" i="0" dirty="0">
                <a:solidFill>
                  <a:srgbClr val="404040"/>
                </a:solidFill>
                <a:effectLst/>
                <a:latin typeface="Inter"/>
              </a:rPr>
              <a:t> </a:t>
            </a:r>
            <a:r>
              <a:rPr lang="en-US" b="1" i="0" dirty="0" err="1">
                <a:solidFill>
                  <a:srgbClr val="404040"/>
                </a:solidFill>
                <a:effectLst/>
                <a:latin typeface="Inter"/>
              </a:rPr>
              <a:t>đồng</a:t>
            </a:r>
            <a:r>
              <a:rPr lang="en-US" b="1" i="0" dirty="0">
                <a:solidFill>
                  <a:srgbClr val="404040"/>
                </a:solidFill>
                <a:effectLst/>
                <a:latin typeface="Inter"/>
              </a:rPr>
              <a:t> </a:t>
            </a:r>
            <a:r>
              <a:rPr lang="en-US" b="1" i="0" dirty="0" err="1">
                <a:solidFill>
                  <a:srgbClr val="404040"/>
                </a:solidFill>
                <a:effectLst/>
                <a:latin typeface="Inter"/>
              </a:rPr>
              <a:t>thời</a:t>
            </a:r>
            <a:r>
              <a:rPr lang="en-US" b="1" i="0" dirty="0">
                <a:solidFill>
                  <a:srgbClr val="404040"/>
                </a:solidFill>
                <a:effectLst/>
                <a:latin typeface="Inter"/>
              </a:rPr>
              <a:t> </a:t>
            </a:r>
            <a:r>
              <a:rPr lang="en-US" b="1" i="0" dirty="0" err="1">
                <a:solidFill>
                  <a:srgbClr val="404040"/>
                </a:solidFill>
                <a:effectLst/>
                <a:latin typeface="Inter"/>
              </a:rPr>
              <a:t>phân</a:t>
            </a:r>
            <a:r>
              <a:rPr lang="en-US" b="1" i="0" dirty="0">
                <a:solidFill>
                  <a:srgbClr val="404040"/>
                </a:solidFill>
                <a:effectLst/>
                <a:latin typeface="Inter"/>
              </a:rPr>
              <a:t> </a:t>
            </a:r>
            <a:r>
              <a:rPr lang="en-US" b="1" i="0" dirty="0" err="1">
                <a:solidFill>
                  <a:srgbClr val="404040"/>
                </a:solidFill>
                <a:effectLst/>
                <a:latin typeface="Inter"/>
              </a:rPr>
              <a:t>tán</a:t>
            </a:r>
            <a:r>
              <a:rPr lang="en-US" b="1" i="0" dirty="0">
                <a:solidFill>
                  <a:srgbClr val="404040"/>
                </a:solidFill>
                <a:effectLst/>
                <a:latin typeface="Inter"/>
              </a:rPr>
              <a:t> (Distributed Concurrency Control Protocols)</a:t>
            </a:r>
            <a:r>
              <a:rPr lang="en-US" b="0" i="0" dirty="0">
                <a:solidFill>
                  <a:srgbClr val="404040"/>
                </a:solidFill>
                <a:effectLst/>
                <a:latin typeface="Inter"/>
              </a:rPr>
              <a:t>: </a:t>
            </a:r>
            <a:r>
              <a:rPr lang="en-US" b="0" i="0" dirty="0" err="1">
                <a:solidFill>
                  <a:srgbClr val="404040"/>
                </a:solidFill>
                <a:effectLst/>
                <a:latin typeface="Inter"/>
              </a:rPr>
              <a:t>Đảm</a:t>
            </a:r>
            <a:r>
              <a:rPr lang="en-US" b="0" i="0" dirty="0">
                <a:solidFill>
                  <a:srgbClr val="404040"/>
                </a:solidFill>
                <a:effectLst/>
                <a:latin typeface="Inter"/>
              </a:rPr>
              <a:t> </a:t>
            </a:r>
            <a:r>
              <a:rPr lang="en-US" b="0" i="0" dirty="0" err="1">
                <a:solidFill>
                  <a:srgbClr val="404040"/>
                </a:solidFill>
                <a:effectLst/>
                <a:latin typeface="Inter"/>
              </a:rPr>
              <a:t>bảo</a:t>
            </a:r>
            <a:r>
              <a:rPr lang="en-US" b="0" i="0" dirty="0">
                <a:solidFill>
                  <a:srgbClr val="404040"/>
                </a:solidFill>
                <a:effectLst/>
                <a:latin typeface="Inter"/>
              </a:rPr>
              <a:t> </a:t>
            </a:r>
            <a:r>
              <a:rPr lang="en-US" b="0" i="0" dirty="0" err="1">
                <a:solidFill>
                  <a:srgbClr val="404040"/>
                </a:solidFill>
                <a:effectLst/>
                <a:latin typeface="Inter"/>
              </a:rPr>
              <a:t>rằng</a:t>
            </a:r>
            <a:r>
              <a:rPr lang="en-US" b="0" i="0" dirty="0">
                <a:solidFill>
                  <a:srgbClr val="404040"/>
                </a:solidFill>
                <a:effectLst/>
                <a:latin typeface="Inter"/>
              </a:rPr>
              <a:t> </a:t>
            </a:r>
            <a:r>
              <a:rPr lang="en-US" b="0" i="0" dirty="0" err="1">
                <a:solidFill>
                  <a:srgbClr val="404040"/>
                </a:solidFill>
                <a:effectLst/>
                <a:latin typeface="Inter"/>
              </a:rPr>
              <a:t>các</a:t>
            </a:r>
            <a:r>
              <a:rPr lang="en-US" b="0" i="0" dirty="0">
                <a:solidFill>
                  <a:srgbClr val="404040"/>
                </a:solidFill>
                <a:effectLst/>
                <a:latin typeface="Inter"/>
              </a:rPr>
              <a:t> </a:t>
            </a:r>
            <a:r>
              <a:rPr lang="en-US" b="0" i="0" dirty="0" err="1">
                <a:solidFill>
                  <a:srgbClr val="404040"/>
                </a:solidFill>
                <a:effectLst/>
                <a:latin typeface="Inter"/>
              </a:rPr>
              <a:t>giao</a:t>
            </a:r>
            <a:r>
              <a:rPr lang="en-US" b="0" i="0" dirty="0">
                <a:solidFill>
                  <a:srgbClr val="404040"/>
                </a:solidFill>
                <a:effectLst/>
                <a:latin typeface="Inter"/>
              </a:rPr>
              <a:t> </a:t>
            </a:r>
            <a:r>
              <a:rPr lang="en-US" b="0" i="0" dirty="0" err="1">
                <a:solidFill>
                  <a:srgbClr val="404040"/>
                </a:solidFill>
                <a:effectLst/>
                <a:latin typeface="Inter"/>
              </a:rPr>
              <a:t>dịch</a:t>
            </a:r>
            <a:r>
              <a:rPr lang="en-US" b="0" i="0" dirty="0">
                <a:solidFill>
                  <a:srgbClr val="404040"/>
                </a:solidFill>
                <a:effectLst/>
                <a:latin typeface="Inter"/>
              </a:rPr>
              <a:t> </a:t>
            </a:r>
            <a:r>
              <a:rPr lang="en-US" b="0" i="0" dirty="0" err="1">
                <a:solidFill>
                  <a:srgbClr val="404040"/>
                </a:solidFill>
                <a:effectLst/>
                <a:latin typeface="Inter"/>
              </a:rPr>
              <a:t>đồng</a:t>
            </a:r>
            <a:r>
              <a:rPr lang="en-US" b="0" i="0" dirty="0">
                <a:solidFill>
                  <a:srgbClr val="404040"/>
                </a:solidFill>
                <a:effectLst/>
                <a:latin typeface="Inter"/>
              </a:rPr>
              <a:t> </a:t>
            </a:r>
            <a:r>
              <a:rPr lang="en-US" b="0" i="0" dirty="0" err="1">
                <a:solidFill>
                  <a:srgbClr val="404040"/>
                </a:solidFill>
                <a:effectLst/>
                <a:latin typeface="Inter"/>
              </a:rPr>
              <a:t>thời</a:t>
            </a:r>
            <a:r>
              <a:rPr lang="en-US" b="0" i="0" dirty="0">
                <a:solidFill>
                  <a:srgbClr val="404040"/>
                </a:solidFill>
                <a:effectLst/>
                <a:latin typeface="Inter"/>
              </a:rPr>
              <a:t> </a:t>
            </a:r>
            <a:r>
              <a:rPr lang="en-US" b="0" i="0" dirty="0" err="1">
                <a:solidFill>
                  <a:srgbClr val="404040"/>
                </a:solidFill>
                <a:effectLst/>
                <a:latin typeface="Inter"/>
              </a:rPr>
              <a:t>không</a:t>
            </a:r>
            <a:r>
              <a:rPr lang="en-US" b="0" i="0" dirty="0">
                <a:solidFill>
                  <a:srgbClr val="404040"/>
                </a:solidFill>
                <a:effectLst/>
                <a:latin typeface="Inter"/>
              </a:rPr>
              <a:t> can </a:t>
            </a:r>
            <a:r>
              <a:rPr lang="en-US" b="0" i="0" dirty="0" err="1">
                <a:solidFill>
                  <a:srgbClr val="404040"/>
                </a:solidFill>
                <a:effectLst/>
                <a:latin typeface="Inter"/>
              </a:rPr>
              <a:t>thiệp</a:t>
            </a:r>
            <a:r>
              <a:rPr lang="en-US" b="0" i="0" dirty="0">
                <a:solidFill>
                  <a:srgbClr val="404040"/>
                </a:solidFill>
                <a:effectLst/>
                <a:latin typeface="Inter"/>
              </a:rPr>
              <a:t> </a:t>
            </a:r>
            <a:r>
              <a:rPr lang="en-US" b="0" i="0" dirty="0" err="1">
                <a:solidFill>
                  <a:srgbClr val="404040"/>
                </a:solidFill>
                <a:effectLst/>
                <a:latin typeface="Inter"/>
              </a:rPr>
              <a:t>lẫn</a:t>
            </a:r>
            <a:r>
              <a:rPr lang="en-US" b="0" i="0" dirty="0">
                <a:solidFill>
                  <a:srgbClr val="404040"/>
                </a:solidFill>
                <a:effectLst/>
                <a:latin typeface="Inter"/>
              </a:rPr>
              <a:t> </a:t>
            </a:r>
            <a:r>
              <a:rPr lang="en-US" b="0" i="0" dirty="0" err="1">
                <a:solidFill>
                  <a:srgbClr val="404040"/>
                </a:solidFill>
                <a:effectLst/>
                <a:latin typeface="Inter"/>
              </a:rPr>
              <a:t>nhau</a:t>
            </a:r>
            <a:r>
              <a:rPr lang="en-US" b="0" i="0" dirty="0">
                <a:solidFill>
                  <a:srgbClr val="404040"/>
                </a:solidFill>
                <a:effectLst/>
                <a:latin typeface="Inter"/>
              </a:rPr>
              <a:t>, </a:t>
            </a:r>
            <a:r>
              <a:rPr lang="en-US" b="0" i="0" dirty="0" err="1">
                <a:solidFill>
                  <a:srgbClr val="404040"/>
                </a:solidFill>
                <a:effectLst/>
                <a:latin typeface="Inter"/>
              </a:rPr>
              <a:t>duy</a:t>
            </a:r>
            <a:r>
              <a:rPr lang="en-US" b="0" i="0" dirty="0">
                <a:solidFill>
                  <a:srgbClr val="404040"/>
                </a:solidFill>
                <a:effectLst/>
                <a:latin typeface="Inter"/>
              </a:rPr>
              <a:t> </a:t>
            </a:r>
            <a:r>
              <a:rPr lang="en-US" b="0" i="0" dirty="0" err="1">
                <a:solidFill>
                  <a:srgbClr val="404040"/>
                </a:solidFill>
                <a:effectLst/>
                <a:latin typeface="Inter"/>
              </a:rPr>
              <a:t>trì</a:t>
            </a:r>
            <a:r>
              <a:rPr lang="en-US" b="0" i="0" dirty="0">
                <a:solidFill>
                  <a:srgbClr val="404040"/>
                </a:solidFill>
                <a:effectLst/>
                <a:latin typeface="Inter"/>
              </a:rPr>
              <a:t> </a:t>
            </a:r>
            <a:r>
              <a:rPr lang="en-US" b="0" i="0" dirty="0" err="1">
                <a:solidFill>
                  <a:srgbClr val="404040"/>
                </a:solidFill>
                <a:effectLst/>
                <a:latin typeface="Inter"/>
              </a:rPr>
              <a:t>tính</a:t>
            </a:r>
            <a:r>
              <a:rPr lang="en-US" b="0" i="0" dirty="0">
                <a:solidFill>
                  <a:srgbClr val="404040"/>
                </a:solidFill>
                <a:effectLst/>
                <a:latin typeface="Inter"/>
              </a:rPr>
              <a:t> </a:t>
            </a:r>
            <a:r>
              <a:rPr lang="en-US" b="0" i="0" dirty="0" err="1">
                <a:solidFill>
                  <a:srgbClr val="404040"/>
                </a:solidFill>
                <a:effectLst/>
                <a:latin typeface="Inter"/>
              </a:rPr>
              <a:t>nhất</a:t>
            </a:r>
            <a:r>
              <a:rPr lang="en-US" b="0" i="0" dirty="0">
                <a:solidFill>
                  <a:srgbClr val="404040"/>
                </a:solidFill>
                <a:effectLst/>
                <a:latin typeface="Inter"/>
              </a:rPr>
              <a:t> </a:t>
            </a:r>
            <a:r>
              <a:rPr lang="en-US" b="0" i="0" dirty="0" err="1">
                <a:solidFill>
                  <a:srgbClr val="404040"/>
                </a:solidFill>
                <a:effectLst/>
                <a:latin typeface="Inter"/>
              </a:rPr>
              <a:t>quán</a:t>
            </a:r>
            <a:r>
              <a:rPr lang="en-US" b="0" i="0" dirty="0">
                <a:solidFill>
                  <a:srgbClr val="404040"/>
                </a:solidFill>
                <a:effectLst/>
                <a:latin typeface="Inter"/>
              </a:rPr>
              <a:t> </a:t>
            </a:r>
            <a:r>
              <a:rPr lang="en-US" b="0" i="0" dirty="0" err="1">
                <a:solidFill>
                  <a:srgbClr val="404040"/>
                </a:solidFill>
                <a:effectLst/>
                <a:latin typeface="Inter"/>
              </a:rPr>
              <a:t>của</a:t>
            </a:r>
            <a:r>
              <a:rPr lang="en-US" b="0" i="0" dirty="0">
                <a:solidFill>
                  <a:srgbClr val="404040"/>
                </a:solidFill>
                <a:effectLst/>
                <a:latin typeface="Inter"/>
              </a:rPr>
              <a:t> </a:t>
            </a:r>
            <a:r>
              <a:rPr lang="en-US" b="0" i="0" dirty="0" err="1">
                <a:solidFill>
                  <a:srgbClr val="404040"/>
                </a:solidFill>
                <a:effectLst/>
                <a:latin typeface="Inter"/>
              </a:rPr>
              <a:t>dữ</a:t>
            </a:r>
            <a:r>
              <a:rPr lang="en-US" b="0" i="0" dirty="0">
                <a:solidFill>
                  <a:srgbClr val="404040"/>
                </a:solidFill>
                <a:effectLst/>
                <a:latin typeface="Inter"/>
              </a:rPr>
              <a:t> </a:t>
            </a:r>
            <a:r>
              <a:rPr lang="en-US" b="0" i="0" dirty="0" err="1">
                <a:solidFill>
                  <a:srgbClr val="404040"/>
                </a:solidFill>
                <a:effectLst/>
                <a:latin typeface="Inter"/>
              </a:rPr>
              <a:t>liệu</a:t>
            </a:r>
            <a:r>
              <a:rPr lang="en-US" b="0" i="0" dirty="0">
                <a:solidFill>
                  <a:srgbClr val="404040"/>
                </a:solidFill>
                <a:effectLst/>
                <a:latin typeface="Inter"/>
              </a:rPr>
              <a:t>.</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vi-VN" b="1" i="0" dirty="0">
                <a:solidFill>
                  <a:srgbClr val="404040"/>
                </a:solidFill>
                <a:effectLst/>
                <a:latin typeface="Inter"/>
              </a:rPr>
              <a:t>Các giao thức cam kết (Commit Protocols)</a:t>
            </a:r>
            <a:r>
              <a:rPr lang="vi-VN" b="0" i="0" dirty="0">
                <a:solidFill>
                  <a:srgbClr val="404040"/>
                </a:solidFill>
                <a:effectLst/>
                <a:latin typeface="Inter"/>
              </a:rPr>
              <a:t>: Đảm bảo rằng tất cả các phần của giao dịch phân tán đều được cam kết hoặc hủy bỏ một cách nhất quán. Ví dụ phổ biến là giao thức hai pha (Two-Phase Commit - 2PC).</a:t>
            </a:r>
            <a:endParaRPr lang="en-US" b="0" i="0" dirty="0">
              <a:solidFill>
                <a:srgbClr val="404040"/>
              </a:solidFill>
              <a:effectLst/>
              <a:latin typeface="Inter"/>
            </a:endParaRPr>
          </a:p>
          <a:p>
            <a:pPr algn="l">
              <a:buFont typeface="+mj-lt"/>
              <a:buNone/>
            </a:pPr>
            <a:endParaRPr lang="en-US" b="1" i="0" dirty="0">
              <a:solidFill>
                <a:srgbClr val="404040"/>
              </a:solidFill>
              <a:effectLst/>
              <a:latin typeface="Inter"/>
            </a:endParaRPr>
          </a:p>
          <a:p>
            <a:pPr marL="171450" indent="-171450" algn="l">
              <a:buFontTx/>
              <a:buChar char="-"/>
            </a:pPr>
            <a:r>
              <a:rPr lang="en-US" b="1" i="0" dirty="0">
                <a:solidFill>
                  <a:srgbClr val="404040"/>
                </a:solidFill>
                <a:effectLst/>
                <a:latin typeface="Inter"/>
              </a:rPr>
              <a:t>Sao </a:t>
            </a:r>
            <a:r>
              <a:rPr lang="en-US" b="1" i="0" dirty="0" err="1">
                <a:solidFill>
                  <a:srgbClr val="404040"/>
                </a:solidFill>
                <a:effectLst/>
                <a:latin typeface="Inter"/>
              </a:rPr>
              <a:t>chép</a:t>
            </a:r>
            <a:r>
              <a:rPr lang="en-US" b="1" i="0" dirty="0">
                <a:solidFill>
                  <a:srgbClr val="404040"/>
                </a:solidFill>
                <a:effectLst/>
                <a:latin typeface="Inter"/>
              </a:rPr>
              <a:t> </a:t>
            </a:r>
            <a:r>
              <a:rPr lang="en-US" b="1" i="0" dirty="0" err="1">
                <a:solidFill>
                  <a:srgbClr val="404040"/>
                </a:solidFill>
                <a:effectLst/>
                <a:latin typeface="Inter"/>
              </a:rPr>
              <a:t>dữ</a:t>
            </a:r>
            <a:r>
              <a:rPr lang="en-US" b="1" i="0" dirty="0">
                <a:solidFill>
                  <a:srgbClr val="404040"/>
                </a:solidFill>
                <a:effectLst/>
                <a:latin typeface="Inter"/>
              </a:rPr>
              <a:t> </a:t>
            </a:r>
            <a:r>
              <a:rPr lang="en-US" b="1" i="0" dirty="0" err="1">
                <a:solidFill>
                  <a:srgbClr val="404040"/>
                </a:solidFill>
                <a:effectLst/>
                <a:latin typeface="Inter"/>
              </a:rPr>
              <a:t>liệu</a:t>
            </a:r>
            <a:r>
              <a:rPr lang="en-US" b="1" i="0" dirty="0">
                <a:solidFill>
                  <a:srgbClr val="404040"/>
                </a:solidFill>
                <a:effectLst/>
                <a:latin typeface="Inter"/>
              </a:rPr>
              <a:t> (Data Replication)</a:t>
            </a:r>
            <a:r>
              <a:rPr lang="en-US" b="0" i="0" dirty="0">
                <a:solidFill>
                  <a:srgbClr val="404040"/>
                </a:solidFill>
                <a:effectLst/>
                <a:latin typeface="Inter"/>
              </a:rPr>
              <a:t>: </a:t>
            </a:r>
          </a:p>
          <a:p>
            <a:pPr marL="628650" lvl="1" indent="-171450" algn="l">
              <a:buFontTx/>
              <a:buChar char="-"/>
            </a:pPr>
            <a:r>
              <a:rPr lang="en-US" b="0" i="0" dirty="0">
                <a:solidFill>
                  <a:srgbClr val="404040"/>
                </a:solidFill>
                <a:effectLst/>
                <a:latin typeface="Inter"/>
              </a:rPr>
              <a:t>Sao </a:t>
            </a:r>
            <a:r>
              <a:rPr lang="en-US" b="0" i="0" dirty="0" err="1">
                <a:solidFill>
                  <a:srgbClr val="404040"/>
                </a:solidFill>
                <a:effectLst/>
                <a:latin typeface="Inter"/>
              </a:rPr>
              <a:t>chép</a:t>
            </a:r>
            <a:r>
              <a:rPr lang="en-US" b="0" i="0" dirty="0">
                <a:solidFill>
                  <a:srgbClr val="404040"/>
                </a:solidFill>
                <a:effectLst/>
                <a:latin typeface="Inter"/>
              </a:rPr>
              <a:t> </a:t>
            </a:r>
            <a:r>
              <a:rPr lang="en-US" b="0" i="0" dirty="0" err="1">
                <a:solidFill>
                  <a:srgbClr val="404040"/>
                </a:solidFill>
                <a:effectLst/>
                <a:latin typeface="Inter"/>
              </a:rPr>
              <a:t>dữ</a:t>
            </a:r>
            <a:r>
              <a:rPr lang="en-US" b="0" i="0" dirty="0">
                <a:solidFill>
                  <a:srgbClr val="404040"/>
                </a:solidFill>
                <a:effectLst/>
                <a:latin typeface="Inter"/>
              </a:rPr>
              <a:t> </a:t>
            </a:r>
            <a:r>
              <a:rPr lang="en-US" b="0" i="0" dirty="0" err="1">
                <a:solidFill>
                  <a:srgbClr val="404040"/>
                </a:solidFill>
                <a:effectLst/>
                <a:latin typeface="Inter"/>
              </a:rPr>
              <a:t>liệu</a:t>
            </a:r>
            <a:r>
              <a:rPr lang="en-US" b="0" i="0" dirty="0">
                <a:solidFill>
                  <a:srgbClr val="404040"/>
                </a:solidFill>
                <a:effectLst/>
                <a:latin typeface="Inter"/>
              </a:rPr>
              <a:t> </a:t>
            </a:r>
            <a:r>
              <a:rPr lang="en-US" b="0" i="0" dirty="0" err="1">
                <a:solidFill>
                  <a:srgbClr val="404040"/>
                </a:solidFill>
                <a:effectLst/>
                <a:latin typeface="Inter"/>
              </a:rPr>
              <a:t>cho</a:t>
            </a:r>
            <a:r>
              <a:rPr lang="en-US" b="0" i="0" dirty="0">
                <a:solidFill>
                  <a:srgbClr val="404040"/>
                </a:solidFill>
                <a:effectLst/>
                <a:latin typeface="Inter"/>
              </a:rPr>
              <a:t> </a:t>
            </a:r>
            <a:r>
              <a:rPr lang="en-US" b="0" i="0" dirty="0" err="1">
                <a:solidFill>
                  <a:srgbClr val="404040"/>
                </a:solidFill>
                <a:effectLst/>
                <a:latin typeface="Inter"/>
              </a:rPr>
              <a:t>phép</a:t>
            </a:r>
            <a:r>
              <a:rPr lang="en-US" b="0" i="0" dirty="0">
                <a:solidFill>
                  <a:srgbClr val="404040"/>
                </a:solidFill>
                <a:effectLst/>
                <a:latin typeface="Inter"/>
              </a:rPr>
              <a:t> </a:t>
            </a:r>
            <a:r>
              <a:rPr lang="en-US" b="0" i="0" dirty="0" err="1">
                <a:solidFill>
                  <a:srgbClr val="404040"/>
                </a:solidFill>
                <a:effectLst/>
                <a:latin typeface="Inter"/>
              </a:rPr>
              <a:t>nhiều</a:t>
            </a:r>
            <a:r>
              <a:rPr lang="en-US" b="0" i="0" dirty="0">
                <a:solidFill>
                  <a:srgbClr val="404040"/>
                </a:solidFill>
                <a:effectLst/>
                <a:latin typeface="Inter"/>
              </a:rPr>
              <a:t> </a:t>
            </a:r>
            <a:r>
              <a:rPr lang="en-US" b="0" i="0" dirty="0" err="1">
                <a:solidFill>
                  <a:srgbClr val="404040"/>
                </a:solidFill>
                <a:effectLst/>
                <a:latin typeface="Inter"/>
              </a:rPr>
              <a:t>nút</a:t>
            </a:r>
            <a:r>
              <a:rPr lang="en-US" b="0" i="0" dirty="0">
                <a:solidFill>
                  <a:srgbClr val="404040"/>
                </a:solidFill>
                <a:effectLst/>
                <a:latin typeface="Inter"/>
              </a:rPr>
              <a:t> </a:t>
            </a:r>
            <a:r>
              <a:rPr lang="en-US" b="0" i="0" dirty="0" err="1">
                <a:solidFill>
                  <a:srgbClr val="404040"/>
                </a:solidFill>
                <a:effectLst/>
                <a:latin typeface="Inter"/>
              </a:rPr>
              <a:t>cùng</a:t>
            </a:r>
            <a:r>
              <a:rPr lang="en-US" b="0" i="0" dirty="0">
                <a:solidFill>
                  <a:srgbClr val="404040"/>
                </a:solidFill>
                <a:effectLst/>
                <a:latin typeface="Inter"/>
              </a:rPr>
              <a:t> </a:t>
            </a:r>
            <a:r>
              <a:rPr lang="en-US" b="0" i="0" dirty="0" err="1">
                <a:solidFill>
                  <a:srgbClr val="404040"/>
                </a:solidFill>
                <a:effectLst/>
                <a:latin typeface="Inter"/>
              </a:rPr>
              <a:t>đọc</a:t>
            </a:r>
            <a:r>
              <a:rPr lang="en-US" b="0" i="0" dirty="0">
                <a:solidFill>
                  <a:srgbClr val="404040"/>
                </a:solidFill>
                <a:effectLst/>
                <a:latin typeface="Inter"/>
              </a:rPr>
              <a:t> </a:t>
            </a:r>
            <a:r>
              <a:rPr lang="en-US" b="0" i="0" dirty="0" err="1">
                <a:solidFill>
                  <a:srgbClr val="404040"/>
                </a:solidFill>
                <a:effectLst/>
                <a:latin typeface="Inter"/>
              </a:rPr>
              <a:t>dữ</a:t>
            </a:r>
            <a:r>
              <a:rPr lang="en-US" b="0" i="0" dirty="0">
                <a:solidFill>
                  <a:srgbClr val="404040"/>
                </a:solidFill>
                <a:effectLst/>
                <a:latin typeface="Inter"/>
              </a:rPr>
              <a:t> </a:t>
            </a:r>
            <a:r>
              <a:rPr lang="en-US" b="0" i="0" dirty="0" err="1">
                <a:solidFill>
                  <a:srgbClr val="404040"/>
                </a:solidFill>
                <a:effectLst/>
                <a:latin typeface="Inter"/>
              </a:rPr>
              <a:t>liệu</a:t>
            </a:r>
            <a:r>
              <a:rPr lang="en-US" b="0" i="0" dirty="0">
                <a:solidFill>
                  <a:srgbClr val="404040"/>
                </a:solidFill>
                <a:effectLst/>
                <a:latin typeface="Inter"/>
              </a:rPr>
              <a:t>, </a:t>
            </a:r>
            <a:r>
              <a:rPr lang="en-US" b="0" i="0" dirty="0" err="1">
                <a:solidFill>
                  <a:srgbClr val="404040"/>
                </a:solidFill>
                <a:effectLst/>
                <a:latin typeface="Inter"/>
              </a:rPr>
              <a:t>giúp</a:t>
            </a:r>
            <a:r>
              <a:rPr lang="en-US" b="0" i="0" dirty="0">
                <a:solidFill>
                  <a:srgbClr val="404040"/>
                </a:solidFill>
                <a:effectLst/>
                <a:latin typeface="Inter"/>
              </a:rPr>
              <a:t> </a:t>
            </a:r>
            <a:r>
              <a:rPr lang="en-US" b="0" i="0" dirty="0" err="1">
                <a:solidFill>
                  <a:srgbClr val="404040"/>
                </a:solidFill>
                <a:effectLst/>
                <a:latin typeface="Inter"/>
              </a:rPr>
              <a:t>cải</a:t>
            </a:r>
            <a:r>
              <a:rPr lang="en-US" b="0" i="0" dirty="0">
                <a:solidFill>
                  <a:srgbClr val="404040"/>
                </a:solidFill>
                <a:effectLst/>
                <a:latin typeface="Inter"/>
              </a:rPr>
              <a:t> </a:t>
            </a:r>
            <a:r>
              <a:rPr lang="en-US" b="0" i="0" dirty="0" err="1">
                <a:solidFill>
                  <a:srgbClr val="404040"/>
                </a:solidFill>
                <a:effectLst/>
                <a:latin typeface="Inter"/>
              </a:rPr>
              <a:t>thiện</a:t>
            </a:r>
            <a:r>
              <a:rPr lang="en-US" b="0" i="0" dirty="0">
                <a:solidFill>
                  <a:srgbClr val="404040"/>
                </a:solidFill>
                <a:effectLst/>
                <a:latin typeface="Inter"/>
              </a:rPr>
              <a:t> </a:t>
            </a:r>
            <a:r>
              <a:rPr lang="en-US" b="0" i="0" dirty="0" err="1">
                <a:solidFill>
                  <a:srgbClr val="404040"/>
                </a:solidFill>
                <a:effectLst/>
                <a:latin typeface="Inter"/>
              </a:rPr>
              <a:t>hiệu</a:t>
            </a:r>
            <a:r>
              <a:rPr lang="en-US" b="0" i="0" dirty="0">
                <a:solidFill>
                  <a:srgbClr val="404040"/>
                </a:solidFill>
                <a:effectLst/>
                <a:latin typeface="Inter"/>
              </a:rPr>
              <a:t> </a:t>
            </a:r>
            <a:r>
              <a:rPr lang="en-US" b="0" i="0" dirty="0" err="1">
                <a:solidFill>
                  <a:srgbClr val="404040"/>
                </a:solidFill>
                <a:effectLst/>
                <a:latin typeface="Inter"/>
              </a:rPr>
              <a:t>suất</a:t>
            </a:r>
            <a:r>
              <a:rPr lang="en-US" b="0" i="0" dirty="0">
                <a:solidFill>
                  <a:srgbClr val="404040"/>
                </a:solidFill>
                <a:effectLst/>
                <a:latin typeface="Inter"/>
              </a:rPr>
              <a:t> </a:t>
            </a:r>
            <a:r>
              <a:rPr lang="en-US" b="0" i="0" dirty="0" err="1">
                <a:solidFill>
                  <a:srgbClr val="404040"/>
                </a:solidFill>
                <a:effectLst/>
                <a:latin typeface="Inter"/>
              </a:rPr>
              <a:t>đọc</a:t>
            </a:r>
            <a:r>
              <a:rPr lang="en-US" b="0" i="0" dirty="0">
                <a:solidFill>
                  <a:srgbClr val="404040"/>
                </a:solidFill>
                <a:effectLst/>
                <a:latin typeface="Inter"/>
              </a:rPr>
              <a:t>. </a:t>
            </a:r>
            <a:r>
              <a:rPr lang="vi-VN" b="0" i="0" dirty="0">
                <a:solidFill>
                  <a:srgbClr val="404040"/>
                </a:solidFill>
                <a:effectLst/>
                <a:latin typeface="Inter"/>
              </a:rPr>
              <a:t>Nếu một nút bị lỗi, dữ liệu vẫn có thể được truy cập từ các nút khác.</a:t>
            </a:r>
            <a:endParaRPr lang="en-US" b="0" i="0" dirty="0">
              <a:solidFill>
                <a:srgbClr val="404040"/>
              </a:solidFill>
              <a:effectLst/>
              <a:latin typeface="Inter"/>
            </a:endParaRPr>
          </a:p>
          <a:p>
            <a:pPr marL="628650" lvl="1" indent="-171450" algn="l">
              <a:buFontTx/>
              <a:buChar char="-"/>
            </a:pPr>
            <a:r>
              <a:rPr lang="en-US" b="0" i="0" dirty="0" err="1">
                <a:solidFill>
                  <a:srgbClr val="404040"/>
                </a:solidFill>
                <a:effectLst/>
                <a:latin typeface="Inter"/>
              </a:rPr>
              <a:t>Việc</a:t>
            </a:r>
            <a:r>
              <a:rPr lang="en-US" b="0" i="0" dirty="0">
                <a:solidFill>
                  <a:srgbClr val="404040"/>
                </a:solidFill>
                <a:effectLst/>
                <a:latin typeface="Inter"/>
              </a:rPr>
              <a:t> </a:t>
            </a:r>
            <a:r>
              <a:rPr lang="en-US" b="0" i="0" dirty="0" err="1">
                <a:solidFill>
                  <a:srgbClr val="404040"/>
                </a:solidFill>
                <a:effectLst/>
                <a:latin typeface="Inter"/>
              </a:rPr>
              <a:t>cập</a:t>
            </a:r>
            <a:r>
              <a:rPr lang="en-US" b="0" i="0" dirty="0">
                <a:solidFill>
                  <a:srgbClr val="404040"/>
                </a:solidFill>
                <a:effectLst/>
                <a:latin typeface="Inter"/>
              </a:rPr>
              <a:t> </a:t>
            </a:r>
            <a:r>
              <a:rPr lang="en-US" b="0" i="0" dirty="0" err="1">
                <a:solidFill>
                  <a:srgbClr val="404040"/>
                </a:solidFill>
                <a:effectLst/>
                <a:latin typeface="Inter"/>
              </a:rPr>
              <a:t>nhật</a:t>
            </a:r>
            <a:r>
              <a:rPr lang="en-US" b="0" i="0" dirty="0">
                <a:solidFill>
                  <a:srgbClr val="404040"/>
                </a:solidFill>
                <a:effectLst/>
                <a:latin typeface="Inter"/>
              </a:rPr>
              <a:t> </a:t>
            </a:r>
            <a:r>
              <a:rPr lang="en-US" b="0" i="0" dirty="0" err="1">
                <a:solidFill>
                  <a:srgbClr val="404040"/>
                </a:solidFill>
                <a:effectLst/>
                <a:latin typeface="Inter"/>
              </a:rPr>
              <a:t>dữ</a:t>
            </a:r>
            <a:r>
              <a:rPr lang="en-US" b="0" i="0" dirty="0">
                <a:solidFill>
                  <a:srgbClr val="404040"/>
                </a:solidFill>
                <a:effectLst/>
                <a:latin typeface="Inter"/>
              </a:rPr>
              <a:t> </a:t>
            </a:r>
            <a:r>
              <a:rPr lang="en-US" b="0" i="0" dirty="0" err="1">
                <a:solidFill>
                  <a:srgbClr val="404040"/>
                </a:solidFill>
                <a:effectLst/>
                <a:latin typeface="Inter"/>
              </a:rPr>
              <a:t>liệu</a:t>
            </a:r>
            <a:r>
              <a:rPr lang="en-US" b="0" i="0" dirty="0">
                <a:solidFill>
                  <a:srgbClr val="404040"/>
                </a:solidFill>
                <a:effectLst/>
                <a:latin typeface="Inter"/>
              </a:rPr>
              <a:t> </a:t>
            </a:r>
            <a:r>
              <a:rPr lang="en-US" b="0" i="0" dirty="0" err="1">
                <a:solidFill>
                  <a:srgbClr val="404040"/>
                </a:solidFill>
                <a:effectLst/>
                <a:latin typeface="Inter"/>
              </a:rPr>
              <a:t>trên</a:t>
            </a:r>
            <a:r>
              <a:rPr lang="en-US" b="0" i="0" dirty="0">
                <a:solidFill>
                  <a:srgbClr val="404040"/>
                </a:solidFill>
                <a:effectLst/>
                <a:latin typeface="Inter"/>
              </a:rPr>
              <a:t> </a:t>
            </a:r>
            <a:r>
              <a:rPr lang="en-US" b="0" i="0" dirty="0" err="1">
                <a:solidFill>
                  <a:srgbClr val="404040"/>
                </a:solidFill>
                <a:effectLst/>
                <a:latin typeface="Inter"/>
              </a:rPr>
              <a:t>nhiều</a:t>
            </a:r>
            <a:r>
              <a:rPr lang="en-US" b="0" i="0" dirty="0">
                <a:solidFill>
                  <a:srgbClr val="404040"/>
                </a:solidFill>
                <a:effectLst/>
                <a:latin typeface="Inter"/>
              </a:rPr>
              <a:t> </a:t>
            </a:r>
            <a:r>
              <a:rPr lang="en-US" b="0" i="0" dirty="0" err="1">
                <a:solidFill>
                  <a:srgbClr val="404040"/>
                </a:solidFill>
                <a:effectLst/>
                <a:latin typeface="Inter"/>
              </a:rPr>
              <a:t>bản</a:t>
            </a:r>
            <a:r>
              <a:rPr lang="en-US" b="0" i="0" dirty="0">
                <a:solidFill>
                  <a:srgbClr val="404040"/>
                </a:solidFill>
                <a:effectLst/>
                <a:latin typeface="Inter"/>
              </a:rPr>
              <a:t> </a:t>
            </a:r>
            <a:r>
              <a:rPr lang="en-US" b="0" i="0" dirty="0" err="1">
                <a:solidFill>
                  <a:srgbClr val="404040"/>
                </a:solidFill>
                <a:effectLst/>
                <a:latin typeface="Inter"/>
              </a:rPr>
              <a:t>sao</a:t>
            </a:r>
            <a:r>
              <a:rPr lang="en-US" b="0" i="0" dirty="0">
                <a:solidFill>
                  <a:srgbClr val="404040"/>
                </a:solidFill>
                <a:effectLst/>
                <a:latin typeface="Inter"/>
              </a:rPr>
              <a:t> </a:t>
            </a:r>
            <a:r>
              <a:rPr lang="en-US" b="0" i="0" dirty="0" err="1">
                <a:solidFill>
                  <a:srgbClr val="404040"/>
                </a:solidFill>
                <a:effectLst/>
                <a:latin typeface="Inter"/>
              </a:rPr>
              <a:t>có</a:t>
            </a:r>
            <a:r>
              <a:rPr lang="en-US" b="0" i="0" dirty="0">
                <a:solidFill>
                  <a:srgbClr val="404040"/>
                </a:solidFill>
                <a:effectLst/>
                <a:latin typeface="Inter"/>
              </a:rPr>
              <a:t> </a:t>
            </a:r>
            <a:r>
              <a:rPr lang="en-US" b="0" i="0" dirty="0" err="1">
                <a:solidFill>
                  <a:srgbClr val="404040"/>
                </a:solidFill>
                <a:effectLst/>
                <a:latin typeface="Inter"/>
              </a:rPr>
              <a:t>thể</a:t>
            </a:r>
            <a:r>
              <a:rPr lang="en-US" b="0" i="0" dirty="0">
                <a:solidFill>
                  <a:srgbClr val="404040"/>
                </a:solidFill>
                <a:effectLst/>
                <a:latin typeface="Inter"/>
              </a:rPr>
              <a:t> </a:t>
            </a:r>
            <a:r>
              <a:rPr lang="en-US" b="0" i="0" dirty="0" err="1">
                <a:solidFill>
                  <a:srgbClr val="404040"/>
                </a:solidFill>
                <a:effectLst/>
                <a:latin typeface="Inter"/>
              </a:rPr>
              <a:t>dẫn</a:t>
            </a:r>
            <a:r>
              <a:rPr lang="en-US" b="0" i="0" dirty="0">
                <a:solidFill>
                  <a:srgbClr val="404040"/>
                </a:solidFill>
                <a:effectLst/>
                <a:latin typeface="Inter"/>
              </a:rPr>
              <a:t> </a:t>
            </a:r>
            <a:r>
              <a:rPr lang="en-US" b="0" i="0" dirty="0" err="1">
                <a:solidFill>
                  <a:srgbClr val="404040"/>
                </a:solidFill>
                <a:effectLst/>
                <a:latin typeface="Inter"/>
              </a:rPr>
              <a:t>đến</a:t>
            </a:r>
            <a:r>
              <a:rPr lang="en-US" b="0" i="0" dirty="0">
                <a:solidFill>
                  <a:srgbClr val="404040"/>
                </a:solidFill>
                <a:effectLst/>
                <a:latin typeface="Inter"/>
              </a:rPr>
              <a:t> </a:t>
            </a:r>
            <a:r>
              <a:rPr lang="en-US" b="0" i="0" dirty="0" err="1">
                <a:solidFill>
                  <a:srgbClr val="404040"/>
                </a:solidFill>
                <a:effectLst/>
                <a:latin typeface="Inter"/>
              </a:rPr>
              <a:t>vấn</a:t>
            </a:r>
            <a:r>
              <a:rPr lang="en-US" b="0" i="0" dirty="0">
                <a:solidFill>
                  <a:srgbClr val="404040"/>
                </a:solidFill>
                <a:effectLst/>
                <a:latin typeface="Inter"/>
              </a:rPr>
              <a:t> </a:t>
            </a:r>
            <a:r>
              <a:rPr lang="en-US" b="0" i="0" dirty="0" err="1">
                <a:solidFill>
                  <a:srgbClr val="404040"/>
                </a:solidFill>
                <a:effectLst/>
                <a:latin typeface="Inter"/>
              </a:rPr>
              <a:t>đề</a:t>
            </a:r>
            <a:r>
              <a:rPr lang="en-US" b="0" i="0" dirty="0">
                <a:solidFill>
                  <a:srgbClr val="404040"/>
                </a:solidFill>
                <a:effectLst/>
                <a:latin typeface="Inter"/>
              </a:rPr>
              <a:t> </a:t>
            </a:r>
            <a:r>
              <a:rPr lang="en-US" b="0" i="0" dirty="0" err="1">
                <a:solidFill>
                  <a:srgbClr val="404040"/>
                </a:solidFill>
                <a:effectLst/>
                <a:latin typeface="Inter"/>
              </a:rPr>
              <a:t>về</a:t>
            </a:r>
            <a:r>
              <a:rPr lang="en-US" b="0" i="0" dirty="0">
                <a:solidFill>
                  <a:srgbClr val="404040"/>
                </a:solidFill>
                <a:effectLst/>
                <a:latin typeface="Inter"/>
              </a:rPr>
              <a:t> </a:t>
            </a:r>
            <a:r>
              <a:rPr lang="en-US" b="0" i="0" dirty="0" err="1">
                <a:solidFill>
                  <a:srgbClr val="404040"/>
                </a:solidFill>
                <a:effectLst/>
                <a:latin typeface="Inter"/>
              </a:rPr>
              <a:t>tính</a:t>
            </a:r>
            <a:r>
              <a:rPr lang="en-US" b="0" i="0" dirty="0">
                <a:solidFill>
                  <a:srgbClr val="404040"/>
                </a:solidFill>
                <a:effectLst/>
                <a:latin typeface="Inter"/>
              </a:rPr>
              <a:t> </a:t>
            </a:r>
            <a:r>
              <a:rPr lang="en-US" b="0" i="0" dirty="0" err="1">
                <a:solidFill>
                  <a:srgbClr val="404040"/>
                </a:solidFill>
                <a:effectLst/>
                <a:latin typeface="Inter"/>
              </a:rPr>
              <a:t>nhất</a:t>
            </a:r>
            <a:r>
              <a:rPr lang="en-US" b="0" i="0" dirty="0">
                <a:solidFill>
                  <a:srgbClr val="404040"/>
                </a:solidFill>
                <a:effectLst/>
                <a:latin typeface="Inter"/>
              </a:rPr>
              <a:t> </a:t>
            </a:r>
            <a:r>
              <a:rPr lang="en-US" b="0" i="0" dirty="0" err="1">
                <a:solidFill>
                  <a:srgbClr val="404040"/>
                </a:solidFill>
                <a:effectLst/>
                <a:latin typeface="Inter"/>
              </a:rPr>
              <a:t>quán</a:t>
            </a:r>
            <a:r>
              <a:rPr lang="en-US" b="0" i="0" dirty="0">
                <a:solidFill>
                  <a:srgbClr val="404040"/>
                </a:solidFill>
                <a:effectLst/>
                <a:latin typeface="Inter"/>
              </a:rPr>
              <a:t> </a:t>
            </a:r>
            <a:r>
              <a:rPr lang="en-US" b="0" i="0" dirty="0" err="1">
                <a:solidFill>
                  <a:srgbClr val="404040"/>
                </a:solidFill>
                <a:effectLst/>
                <a:latin typeface="Inter"/>
              </a:rPr>
              <a:t>và</a:t>
            </a:r>
            <a:r>
              <a:rPr lang="en-US" b="0" i="0" dirty="0">
                <a:solidFill>
                  <a:srgbClr val="404040"/>
                </a:solidFill>
                <a:effectLst/>
                <a:latin typeface="Inter"/>
              </a:rPr>
              <a:t> </a:t>
            </a:r>
            <a:r>
              <a:rPr lang="en-US" b="0" i="0" dirty="0" err="1">
                <a:solidFill>
                  <a:srgbClr val="404040"/>
                </a:solidFill>
                <a:effectLst/>
                <a:latin typeface="Inter"/>
              </a:rPr>
              <a:t>độ</a:t>
            </a:r>
            <a:r>
              <a:rPr lang="en-US" b="0" i="0" dirty="0">
                <a:solidFill>
                  <a:srgbClr val="404040"/>
                </a:solidFill>
                <a:effectLst/>
                <a:latin typeface="Inter"/>
              </a:rPr>
              <a:t> </a:t>
            </a:r>
            <a:r>
              <a:rPr lang="en-US" b="0" i="0" dirty="0" err="1">
                <a:solidFill>
                  <a:srgbClr val="404040"/>
                </a:solidFill>
                <a:effectLst/>
                <a:latin typeface="Inter"/>
              </a:rPr>
              <a:t>trễ</a:t>
            </a:r>
            <a:r>
              <a:rPr lang="en-US" b="0" i="0" dirty="0">
                <a:solidFill>
                  <a:srgbClr val="404040"/>
                </a:solidFill>
                <a:effectLst/>
                <a:latin typeface="Inter"/>
              </a:rPr>
              <a:t>.</a:t>
            </a:r>
          </a:p>
          <a:p>
            <a:pPr marL="628650" lvl="1" indent="-171450" algn="l">
              <a:buFontTx/>
              <a:buChar char="-"/>
            </a:pPr>
            <a:r>
              <a:rPr lang="en-US" b="0" i="0" dirty="0" err="1">
                <a:solidFill>
                  <a:srgbClr val="404040"/>
                </a:solidFill>
                <a:effectLst/>
                <a:latin typeface="Inter"/>
              </a:rPr>
              <a:t>Việc</a:t>
            </a:r>
            <a:r>
              <a:rPr lang="en-US" b="0" i="0" dirty="0">
                <a:solidFill>
                  <a:srgbClr val="404040"/>
                </a:solidFill>
                <a:effectLst/>
                <a:latin typeface="Inter"/>
              </a:rPr>
              <a:t> </a:t>
            </a:r>
            <a:r>
              <a:rPr lang="en-US" b="0" i="0" dirty="0" err="1">
                <a:solidFill>
                  <a:srgbClr val="404040"/>
                </a:solidFill>
                <a:effectLst/>
                <a:latin typeface="Inter"/>
              </a:rPr>
              <a:t>quản</a:t>
            </a:r>
            <a:r>
              <a:rPr lang="en-US" b="0" i="0" dirty="0">
                <a:solidFill>
                  <a:srgbClr val="404040"/>
                </a:solidFill>
                <a:effectLst/>
                <a:latin typeface="Inter"/>
              </a:rPr>
              <a:t> </a:t>
            </a:r>
            <a:r>
              <a:rPr lang="en-US" b="0" i="0" dirty="0" err="1">
                <a:solidFill>
                  <a:srgbClr val="404040"/>
                </a:solidFill>
                <a:effectLst/>
                <a:latin typeface="Inter"/>
              </a:rPr>
              <a:t>lý</a:t>
            </a:r>
            <a:r>
              <a:rPr lang="en-US" b="0" i="0" dirty="0">
                <a:solidFill>
                  <a:srgbClr val="404040"/>
                </a:solidFill>
                <a:effectLst/>
                <a:latin typeface="Inter"/>
              </a:rPr>
              <a:t> </a:t>
            </a:r>
            <a:r>
              <a:rPr lang="en-US" b="0" i="0" dirty="0" err="1">
                <a:solidFill>
                  <a:srgbClr val="404040"/>
                </a:solidFill>
                <a:effectLst/>
                <a:latin typeface="Inter"/>
              </a:rPr>
              <a:t>và</a:t>
            </a:r>
            <a:r>
              <a:rPr lang="en-US" b="0" i="0" dirty="0">
                <a:solidFill>
                  <a:srgbClr val="404040"/>
                </a:solidFill>
                <a:effectLst/>
                <a:latin typeface="Inter"/>
              </a:rPr>
              <a:t> </a:t>
            </a:r>
            <a:r>
              <a:rPr lang="en-US" b="0" i="0" dirty="0" err="1">
                <a:solidFill>
                  <a:srgbClr val="404040"/>
                </a:solidFill>
                <a:effectLst/>
                <a:latin typeface="Inter"/>
              </a:rPr>
              <a:t>đồng</a:t>
            </a:r>
            <a:r>
              <a:rPr lang="en-US" b="0" i="0" dirty="0">
                <a:solidFill>
                  <a:srgbClr val="404040"/>
                </a:solidFill>
                <a:effectLst/>
                <a:latin typeface="Inter"/>
              </a:rPr>
              <a:t> </a:t>
            </a:r>
            <a:r>
              <a:rPr lang="en-US" b="0" i="0" dirty="0" err="1">
                <a:solidFill>
                  <a:srgbClr val="404040"/>
                </a:solidFill>
                <a:effectLst/>
                <a:latin typeface="Inter"/>
              </a:rPr>
              <a:t>bộ</a:t>
            </a:r>
            <a:r>
              <a:rPr lang="en-US" b="0" i="0" dirty="0">
                <a:solidFill>
                  <a:srgbClr val="404040"/>
                </a:solidFill>
                <a:effectLst/>
                <a:latin typeface="Inter"/>
              </a:rPr>
              <a:t> </a:t>
            </a:r>
            <a:r>
              <a:rPr lang="en-US" b="0" i="0" dirty="0" err="1">
                <a:solidFill>
                  <a:srgbClr val="404040"/>
                </a:solidFill>
                <a:effectLst/>
                <a:latin typeface="Inter"/>
              </a:rPr>
              <a:t>hóa</a:t>
            </a:r>
            <a:r>
              <a:rPr lang="en-US" b="0" i="0" dirty="0">
                <a:solidFill>
                  <a:srgbClr val="404040"/>
                </a:solidFill>
                <a:effectLst/>
                <a:latin typeface="Inter"/>
              </a:rPr>
              <a:t> </a:t>
            </a:r>
            <a:r>
              <a:rPr lang="en-US" b="0" i="0" dirty="0" err="1">
                <a:solidFill>
                  <a:srgbClr val="404040"/>
                </a:solidFill>
                <a:effectLst/>
                <a:latin typeface="Inter"/>
              </a:rPr>
              <a:t>các</a:t>
            </a:r>
            <a:r>
              <a:rPr lang="en-US" b="0" i="0" dirty="0">
                <a:solidFill>
                  <a:srgbClr val="404040"/>
                </a:solidFill>
                <a:effectLst/>
                <a:latin typeface="Inter"/>
              </a:rPr>
              <a:t> </a:t>
            </a:r>
            <a:r>
              <a:rPr lang="en-US" b="0" i="0" dirty="0" err="1">
                <a:solidFill>
                  <a:srgbClr val="404040"/>
                </a:solidFill>
                <a:effectLst/>
                <a:latin typeface="Inter"/>
              </a:rPr>
              <a:t>bản</a:t>
            </a:r>
            <a:r>
              <a:rPr lang="en-US" b="0" i="0" dirty="0">
                <a:solidFill>
                  <a:srgbClr val="404040"/>
                </a:solidFill>
                <a:effectLst/>
                <a:latin typeface="Inter"/>
              </a:rPr>
              <a:t> </a:t>
            </a:r>
            <a:r>
              <a:rPr lang="en-US" b="0" i="0" dirty="0" err="1">
                <a:solidFill>
                  <a:srgbClr val="404040"/>
                </a:solidFill>
                <a:effectLst/>
                <a:latin typeface="Inter"/>
              </a:rPr>
              <a:t>sao</a:t>
            </a:r>
            <a:r>
              <a:rPr lang="en-US" b="0" i="0" dirty="0">
                <a:solidFill>
                  <a:srgbClr val="404040"/>
                </a:solidFill>
                <a:effectLst/>
                <a:latin typeface="Inter"/>
              </a:rPr>
              <a:t> </a:t>
            </a:r>
            <a:r>
              <a:rPr lang="en-US" b="0" i="0" dirty="0" err="1">
                <a:solidFill>
                  <a:srgbClr val="404040"/>
                </a:solidFill>
                <a:effectLst/>
                <a:latin typeface="Inter"/>
              </a:rPr>
              <a:t>dữ</a:t>
            </a:r>
            <a:r>
              <a:rPr lang="en-US" b="0" i="0" dirty="0">
                <a:solidFill>
                  <a:srgbClr val="404040"/>
                </a:solidFill>
                <a:effectLst/>
                <a:latin typeface="Inter"/>
              </a:rPr>
              <a:t> </a:t>
            </a:r>
            <a:r>
              <a:rPr lang="en-US" b="0" i="0" dirty="0" err="1">
                <a:solidFill>
                  <a:srgbClr val="404040"/>
                </a:solidFill>
                <a:effectLst/>
                <a:latin typeface="Inter"/>
              </a:rPr>
              <a:t>liệu</a:t>
            </a:r>
            <a:r>
              <a:rPr lang="en-US" b="0" i="0" dirty="0">
                <a:solidFill>
                  <a:srgbClr val="404040"/>
                </a:solidFill>
                <a:effectLst/>
                <a:latin typeface="Inter"/>
              </a:rPr>
              <a:t> </a:t>
            </a:r>
            <a:r>
              <a:rPr lang="en-US" b="0" i="0" dirty="0" err="1">
                <a:solidFill>
                  <a:srgbClr val="404040"/>
                </a:solidFill>
                <a:effectLst/>
                <a:latin typeface="Inter"/>
              </a:rPr>
              <a:t>đòi</a:t>
            </a:r>
            <a:r>
              <a:rPr lang="en-US" b="0" i="0" dirty="0">
                <a:solidFill>
                  <a:srgbClr val="404040"/>
                </a:solidFill>
                <a:effectLst/>
                <a:latin typeface="Inter"/>
              </a:rPr>
              <a:t> </a:t>
            </a:r>
            <a:r>
              <a:rPr lang="en-US" b="0" i="0" dirty="0" err="1">
                <a:solidFill>
                  <a:srgbClr val="404040"/>
                </a:solidFill>
                <a:effectLst/>
                <a:latin typeface="Inter"/>
              </a:rPr>
              <a:t>hỏi</a:t>
            </a:r>
            <a:r>
              <a:rPr lang="en-US" b="0" i="0" dirty="0">
                <a:solidFill>
                  <a:srgbClr val="404040"/>
                </a:solidFill>
                <a:effectLst/>
                <a:latin typeface="Inter"/>
              </a:rPr>
              <a:t> </a:t>
            </a:r>
            <a:r>
              <a:rPr lang="en-US" b="0" i="0" dirty="0" err="1">
                <a:solidFill>
                  <a:srgbClr val="404040"/>
                </a:solidFill>
                <a:effectLst/>
                <a:latin typeface="Inter"/>
              </a:rPr>
              <a:t>các</a:t>
            </a:r>
            <a:r>
              <a:rPr lang="en-US" b="0" i="0" dirty="0">
                <a:solidFill>
                  <a:srgbClr val="404040"/>
                </a:solidFill>
                <a:effectLst/>
                <a:latin typeface="Inter"/>
              </a:rPr>
              <a:t> </a:t>
            </a:r>
            <a:r>
              <a:rPr lang="en-US" b="0" i="0" dirty="0" err="1">
                <a:solidFill>
                  <a:srgbClr val="404040"/>
                </a:solidFill>
                <a:effectLst/>
                <a:latin typeface="Inter"/>
              </a:rPr>
              <a:t>giao</a:t>
            </a:r>
            <a:r>
              <a:rPr lang="en-US" b="0" i="0" dirty="0">
                <a:solidFill>
                  <a:srgbClr val="404040"/>
                </a:solidFill>
                <a:effectLst/>
                <a:latin typeface="Inter"/>
              </a:rPr>
              <a:t> </a:t>
            </a:r>
            <a:r>
              <a:rPr lang="en-US" b="0" i="0" dirty="0" err="1">
                <a:solidFill>
                  <a:srgbClr val="404040"/>
                </a:solidFill>
                <a:effectLst/>
                <a:latin typeface="Inter"/>
              </a:rPr>
              <a:t>thức</a:t>
            </a:r>
            <a:r>
              <a:rPr lang="en-US" b="0" i="0" dirty="0">
                <a:solidFill>
                  <a:srgbClr val="404040"/>
                </a:solidFill>
                <a:effectLst/>
                <a:latin typeface="Inter"/>
              </a:rPr>
              <a:t> </a:t>
            </a:r>
            <a:r>
              <a:rPr lang="en-US" b="0" i="0" dirty="0" err="1">
                <a:solidFill>
                  <a:srgbClr val="404040"/>
                </a:solidFill>
                <a:effectLst/>
                <a:latin typeface="Inter"/>
              </a:rPr>
              <a:t>phức</a:t>
            </a:r>
            <a:r>
              <a:rPr lang="en-US" b="0" i="0" dirty="0">
                <a:solidFill>
                  <a:srgbClr val="404040"/>
                </a:solidFill>
                <a:effectLst/>
                <a:latin typeface="Inter"/>
              </a:rPr>
              <a:t> </a:t>
            </a:r>
            <a:r>
              <a:rPr lang="en-US" b="0" i="0" dirty="0" err="1">
                <a:solidFill>
                  <a:srgbClr val="404040"/>
                </a:solidFill>
                <a:effectLst/>
                <a:latin typeface="Inter"/>
              </a:rPr>
              <a:t>tạp</a:t>
            </a:r>
            <a:r>
              <a:rPr lang="en-US" b="0" i="0" dirty="0">
                <a:solidFill>
                  <a:srgbClr val="404040"/>
                </a:solidFill>
                <a:effectLst/>
                <a:latin typeface="Inter"/>
              </a:rPr>
              <a:t> </a:t>
            </a:r>
            <a:r>
              <a:rPr lang="en-US" b="0" i="0" dirty="0" err="1">
                <a:solidFill>
                  <a:srgbClr val="404040"/>
                </a:solidFill>
                <a:effectLst/>
                <a:latin typeface="Inter"/>
              </a:rPr>
              <a:t>và</a:t>
            </a:r>
            <a:r>
              <a:rPr lang="en-US" b="0" i="0" dirty="0">
                <a:solidFill>
                  <a:srgbClr val="404040"/>
                </a:solidFill>
                <a:effectLst/>
                <a:latin typeface="Inter"/>
              </a:rPr>
              <a:t> </a:t>
            </a:r>
            <a:r>
              <a:rPr lang="en-US" b="0" i="0" dirty="0" err="1">
                <a:solidFill>
                  <a:srgbClr val="404040"/>
                </a:solidFill>
                <a:effectLst/>
                <a:latin typeface="Inter"/>
              </a:rPr>
              <a:t>có</a:t>
            </a:r>
            <a:r>
              <a:rPr lang="en-US" b="0" i="0" dirty="0">
                <a:solidFill>
                  <a:srgbClr val="404040"/>
                </a:solidFill>
                <a:effectLst/>
                <a:latin typeface="Inter"/>
              </a:rPr>
              <a:t> </a:t>
            </a:r>
            <a:r>
              <a:rPr lang="en-US" b="0" i="0" dirty="0" err="1">
                <a:solidFill>
                  <a:srgbClr val="404040"/>
                </a:solidFill>
                <a:effectLst/>
                <a:latin typeface="Inter"/>
              </a:rPr>
              <a:t>thể</a:t>
            </a:r>
            <a:r>
              <a:rPr lang="en-US" b="0" i="0" dirty="0">
                <a:solidFill>
                  <a:srgbClr val="404040"/>
                </a:solidFill>
                <a:effectLst/>
                <a:latin typeface="Inter"/>
              </a:rPr>
              <a:t> </a:t>
            </a:r>
            <a:r>
              <a:rPr lang="en-US" b="0" i="0" dirty="0" err="1">
                <a:solidFill>
                  <a:srgbClr val="404040"/>
                </a:solidFill>
                <a:effectLst/>
                <a:latin typeface="Inter"/>
              </a:rPr>
              <a:t>tăng</a:t>
            </a:r>
            <a:r>
              <a:rPr lang="en-US" b="0" i="0" dirty="0">
                <a:solidFill>
                  <a:srgbClr val="404040"/>
                </a:solidFill>
                <a:effectLst/>
                <a:latin typeface="Inter"/>
              </a:rPr>
              <a:t> chi </a:t>
            </a:r>
            <a:r>
              <a:rPr lang="en-US" b="0" i="0" dirty="0" err="1">
                <a:solidFill>
                  <a:srgbClr val="404040"/>
                </a:solidFill>
                <a:effectLst/>
                <a:latin typeface="Inter"/>
              </a:rPr>
              <a:t>phí</a:t>
            </a:r>
            <a:r>
              <a:rPr lang="en-US" b="0" i="0" dirty="0">
                <a:solidFill>
                  <a:srgbClr val="404040"/>
                </a:solidFill>
                <a:effectLst/>
                <a:latin typeface="Inter"/>
              </a:rPr>
              <a:t> </a:t>
            </a:r>
            <a:r>
              <a:rPr lang="en-US" b="0" i="0" dirty="0" err="1">
                <a:solidFill>
                  <a:srgbClr val="404040"/>
                </a:solidFill>
                <a:effectLst/>
                <a:latin typeface="Inter"/>
              </a:rPr>
              <a:t>hệ</a:t>
            </a:r>
            <a:r>
              <a:rPr lang="en-US" b="0" i="0" dirty="0">
                <a:solidFill>
                  <a:srgbClr val="404040"/>
                </a:solidFill>
                <a:effectLst/>
                <a:latin typeface="Inter"/>
              </a:rPr>
              <a:t> </a:t>
            </a:r>
            <a:r>
              <a:rPr lang="en-US" b="0" i="0" dirty="0" err="1">
                <a:solidFill>
                  <a:srgbClr val="404040"/>
                </a:solidFill>
                <a:effectLst/>
                <a:latin typeface="Inter"/>
              </a:rPr>
              <a:t>thống</a:t>
            </a:r>
            <a:r>
              <a:rPr lang="en-US" b="0" i="0" dirty="0">
                <a:solidFill>
                  <a:srgbClr val="404040"/>
                </a:solidFill>
                <a:effectLst/>
                <a:latin typeface="Inter"/>
              </a:rPr>
              <a:t>.</a:t>
            </a:r>
            <a:endParaRPr lang="vi-VN" b="0" i="0" dirty="0">
              <a:solidFill>
                <a:srgbClr val="404040"/>
              </a:solidFill>
              <a:effectLst/>
              <a:latin typeface="Inter"/>
            </a:endParaRPr>
          </a:p>
        </p:txBody>
      </p:sp>
      <p:sp>
        <p:nvSpPr>
          <p:cNvPr id="4" name="Slide Number Placeholder 3"/>
          <p:cNvSpPr>
            <a:spLocks noGrp="1"/>
          </p:cNvSpPr>
          <p:nvPr>
            <p:ph type="sldNum" sz="quarter" idx="5"/>
          </p:nvPr>
        </p:nvSpPr>
        <p:spPr/>
        <p:txBody>
          <a:bodyPr/>
          <a:lstStyle/>
          <a:p>
            <a:fld id="{765F5201-0B02-374C-9C85-2DCB7D098B21}" type="slidenum">
              <a:rPr lang="en-US" smtClean="0"/>
              <a:t>27</a:t>
            </a:fld>
            <a:endParaRPr lang="en-US"/>
          </a:p>
        </p:txBody>
      </p:sp>
    </p:spTree>
    <p:extLst>
      <p:ext uri="{BB962C8B-B14F-4D97-AF65-F5344CB8AC3E}">
        <p14:creationId xmlns:p14="http://schemas.microsoft.com/office/powerpoint/2010/main" val="3810467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xfrm>
            <a:off x="1150938" y="692150"/>
            <a:ext cx="4556125" cy="3416300"/>
          </a:xfrm>
          <a:ln cap="flat"/>
          <a:extLst>
            <a:ext uri="{FAA26D3D-D897-4be2-8F04-BA451C77F1D7}">
              <ma14:placeholderFlag xmlns="" xmlns:ma14="http://schemas.microsoft.com/office/mac/drawingml/2011/main" val="1"/>
            </a:ext>
          </a:extLst>
        </p:spPr>
      </p:sp>
      <p:sp>
        <p:nvSpPr>
          <p:cNvPr id="2" name="Notes Placeholder 1">
            <a:extLst>
              <a:ext uri="{FF2B5EF4-FFF2-40B4-BE49-F238E27FC236}">
                <a16:creationId xmlns:a16="http://schemas.microsoft.com/office/drawing/2014/main" id="{241848C4-5C80-B1A2-734C-B72046C240FE}"/>
              </a:ext>
            </a:extLst>
          </p:cNvPr>
          <p:cNvSpPr>
            <a:spLocks noGrp="1"/>
          </p:cNvSpPr>
          <p:nvPr>
            <p:ph type="body" idx="1"/>
          </p:nvPr>
        </p:nvSpPr>
        <p:spPr/>
        <p:txBody>
          <a:bodyPr/>
          <a:lstStyle/>
          <a:p>
            <a:pPr algn="l"/>
            <a:r>
              <a:rPr lang="vi-VN" b="0" i="0" dirty="0">
                <a:solidFill>
                  <a:srgbClr val="404040"/>
                </a:solidFill>
                <a:effectLst/>
                <a:latin typeface="Inter"/>
              </a:rPr>
              <a:t>Hiệu suất trong hệ thống cơ sở dữ liệu phân tán có thể được cải thiện thông qua nhiều phương pháp khác nhau. Dưới đây là các cách tiếp cận chính:</a:t>
            </a:r>
          </a:p>
          <a:p>
            <a:pPr algn="l"/>
            <a:r>
              <a:rPr lang="vi-VN" b="1" i="0" dirty="0">
                <a:solidFill>
                  <a:srgbClr val="404040"/>
                </a:solidFill>
                <a:effectLst/>
                <a:latin typeface="Inter"/>
              </a:rPr>
              <a:t>Gần dữ liệu hơn với các điểm sử dụng</a:t>
            </a:r>
          </a:p>
          <a:p>
            <a:pPr algn="l">
              <a:buFont typeface="Arial" panose="020B0604020202020204" pitchFamily="34" charset="0"/>
              <a:buChar char="•"/>
            </a:pPr>
            <a:r>
              <a:rPr lang="vi-VN" b="1" i="0" dirty="0">
                <a:solidFill>
                  <a:srgbClr val="404040"/>
                </a:solidFill>
                <a:effectLst/>
                <a:latin typeface="Inter"/>
              </a:rPr>
              <a:t>Đặt dữ liệu gần hơn với các điểm sử dụng</a:t>
            </a:r>
            <a:r>
              <a:rPr lang="vi-VN" b="0" i="0" dirty="0">
                <a:solidFill>
                  <a:srgbClr val="404040"/>
                </a:solidFill>
                <a:effectLst/>
                <a:latin typeface="Inter"/>
              </a:rPr>
              <a:t>: Bằng cách lưu trữ dữ liệu gần hơn với các ứng dụng hoặc người dùng cuối, thời gian truy cập dữ liệu có thể được giảm đáng kể. Điều này giúp giảm độ trễ mạng và cải thiện tốc độ phản hồi.</a:t>
            </a:r>
          </a:p>
          <a:p>
            <a:pPr algn="l"/>
            <a:r>
              <a:rPr lang="vi-VN" b="1" i="0" dirty="0">
                <a:solidFill>
                  <a:srgbClr val="404040"/>
                </a:solidFill>
                <a:effectLst/>
                <a:latin typeface="Inter"/>
              </a:rPr>
              <a:t>Yêu cầu hỗ trợ cho việc phân mảnh và sao chép dữ liệu</a:t>
            </a:r>
          </a:p>
          <a:p>
            <a:pPr algn="l">
              <a:buFont typeface="Arial" panose="020B0604020202020204" pitchFamily="34" charset="0"/>
              <a:buChar char="•"/>
            </a:pPr>
            <a:r>
              <a:rPr lang="vi-VN" b="1" i="0" dirty="0">
                <a:solidFill>
                  <a:srgbClr val="404040"/>
                </a:solidFill>
                <a:effectLst/>
                <a:latin typeface="Inter"/>
              </a:rPr>
              <a:t>Phân mảnh dữ liệu (Data Fragmentation)</a:t>
            </a:r>
            <a:r>
              <a:rPr lang="vi-VN" b="0" i="0" dirty="0">
                <a:solidFill>
                  <a:srgbClr val="404040"/>
                </a:solidFill>
                <a:effectLst/>
                <a:latin typeface="Inter"/>
              </a:rPr>
              <a:t>: Chia nhỏ dữ liệu thành các phần nhỏ hơn và phân phối chúng trên các nút khác nhau. Điều này giúp cân bằng tải và cải thiện hiệu suất truy vấn.</a:t>
            </a:r>
          </a:p>
          <a:p>
            <a:pPr algn="l">
              <a:buFont typeface="Arial" panose="020B0604020202020204" pitchFamily="34" charset="0"/>
              <a:buChar char="•"/>
            </a:pPr>
            <a:r>
              <a:rPr lang="vi-VN" b="1" i="0" dirty="0">
                <a:solidFill>
                  <a:srgbClr val="404040"/>
                </a:solidFill>
                <a:effectLst/>
                <a:latin typeface="Inter"/>
              </a:rPr>
              <a:t>Sao chép dữ liệu (Data Replication)</a:t>
            </a:r>
            <a:r>
              <a:rPr lang="vi-VN" b="0" i="0" dirty="0">
                <a:solidFill>
                  <a:srgbClr val="404040"/>
                </a:solidFill>
                <a:effectLst/>
                <a:latin typeface="Inter"/>
              </a:rPr>
              <a:t>: Sao chép dữ liệu trên nhiều nút để tăng tính sẵn sàng và giảm thời gian truy cập. Tuy nhiên, cần quản lý cẩn thận để đảm bảo tính nhất quán.</a:t>
            </a:r>
          </a:p>
          <a:p>
            <a:pPr algn="l"/>
            <a:r>
              <a:rPr lang="vi-VN" b="1" i="0" dirty="0">
                <a:solidFill>
                  <a:srgbClr val="404040"/>
                </a:solidFill>
                <a:effectLst/>
                <a:latin typeface="Inter"/>
              </a:rPr>
              <a:t>Tính song song trong thực thi</a:t>
            </a:r>
          </a:p>
          <a:p>
            <a:pPr algn="l">
              <a:buFont typeface="Arial" panose="020B0604020202020204" pitchFamily="34" charset="0"/>
              <a:buChar char="•"/>
            </a:pPr>
            <a:r>
              <a:rPr lang="vi-VN" b="1" i="0" dirty="0">
                <a:solidFill>
                  <a:srgbClr val="404040"/>
                </a:solidFill>
                <a:effectLst/>
                <a:latin typeface="Inter"/>
              </a:rPr>
              <a:t>Song song giữa các truy vấn (Inter-query parallelism)</a:t>
            </a:r>
            <a:r>
              <a:rPr lang="vi-VN" b="0" i="0" dirty="0">
                <a:solidFill>
                  <a:srgbClr val="404040"/>
                </a:solidFill>
                <a:effectLst/>
                <a:latin typeface="Inter"/>
              </a:rPr>
              <a:t>: Thực hiện nhiều truy vấn đồng thời trên các nút khác nhau. Điều này giúp tận dụng tài nguyên hệ thống và cải thiện thông lượng tổng thể.</a:t>
            </a:r>
          </a:p>
          <a:p>
            <a:pPr algn="l">
              <a:buFont typeface="Arial" panose="020B0604020202020204" pitchFamily="34" charset="0"/>
              <a:buChar char="•"/>
            </a:pPr>
            <a:r>
              <a:rPr lang="vi-VN" b="1" i="0" dirty="0">
                <a:solidFill>
                  <a:srgbClr val="404040"/>
                </a:solidFill>
                <a:effectLst/>
                <a:latin typeface="Inter"/>
              </a:rPr>
              <a:t>Song song trong một truy vấn (Intra-query parallelism)</a:t>
            </a:r>
            <a:r>
              <a:rPr lang="vi-VN" b="0" i="0" dirty="0">
                <a:solidFill>
                  <a:srgbClr val="404040"/>
                </a:solidFill>
                <a:effectLst/>
                <a:latin typeface="Inter"/>
              </a:rPr>
              <a:t>: Chia một truy vấn lớn thành các phần nhỏ hơn và thực hiện chúng đồng thời trên các nút khác nhau. Điều này giúp giảm thời gian thực thi của các truy vấn phức tạp.</a:t>
            </a:r>
          </a:p>
          <a:p>
            <a:pPr algn="l"/>
            <a:r>
              <a:rPr lang="vi-VN" b="1" i="0" dirty="0">
                <a:solidFill>
                  <a:srgbClr val="404040"/>
                </a:solidFill>
                <a:effectLst/>
                <a:latin typeface="Inter"/>
              </a:rPr>
              <a:t>Các phương pháp cụ thể</a:t>
            </a:r>
          </a:p>
          <a:p>
            <a:pPr algn="l">
              <a:buFont typeface="+mj-lt"/>
              <a:buAutoNum type="arabicPeriod"/>
            </a:pPr>
            <a:r>
              <a:rPr lang="vi-VN" b="1" i="0" dirty="0">
                <a:solidFill>
                  <a:srgbClr val="404040"/>
                </a:solidFill>
                <a:effectLst/>
                <a:latin typeface="Inter"/>
              </a:rPr>
              <a:t>Song song giữa các truy vấn (Inter-query parallelism)</a:t>
            </a:r>
            <a:r>
              <a:rPr lang="vi-VN" b="0" i="0" dirty="0">
                <a:solidFill>
                  <a:srgbClr val="404040"/>
                </a:solidFill>
                <a:effectLst/>
                <a:latin typeface="Inter"/>
              </a:rPr>
              <a:t>:</a:t>
            </a:r>
          </a:p>
          <a:p>
            <a:pPr marL="742950" lvl="1" indent="-285750" algn="l">
              <a:buFont typeface="+mj-lt"/>
              <a:buAutoNum type="arabicPeriod"/>
            </a:pPr>
            <a:r>
              <a:rPr lang="vi-VN" b="1" i="0" dirty="0">
                <a:solidFill>
                  <a:srgbClr val="404040"/>
                </a:solidFill>
                <a:effectLst/>
                <a:latin typeface="Inter"/>
              </a:rPr>
              <a:t>Phân phối truy vấn</a:t>
            </a:r>
            <a:r>
              <a:rPr lang="vi-VN" b="0" i="0" dirty="0">
                <a:solidFill>
                  <a:srgbClr val="404040"/>
                </a:solidFill>
                <a:effectLst/>
                <a:latin typeface="Inter"/>
              </a:rPr>
              <a:t>: Phân phối các truy vấn độc lập đến các nút khác nhau để thực hiện đồng thời.</a:t>
            </a:r>
          </a:p>
          <a:p>
            <a:pPr marL="742950" lvl="1" indent="-285750" algn="l">
              <a:buFont typeface="+mj-lt"/>
              <a:buAutoNum type="arabicPeriod"/>
            </a:pPr>
            <a:r>
              <a:rPr lang="vi-VN" b="1" i="0" dirty="0">
                <a:solidFill>
                  <a:srgbClr val="404040"/>
                </a:solidFill>
                <a:effectLst/>
                <a:latin typeface="Inter"/>
              </a:rPr>
              <a:t>Cân bằng tải</a:t>
            </a:r>
            <a:r>
              <a:rPr lang="vi-VN" b="0" i="0" dirty="0">
                <a:solidFill>
                  <a:srgbClr val="404040"/>
                </a:solidFill>
                <a:effectLst/>
                <a:latin typeface="Inter"/>
              </a:rPr>
              <a:t>: Đảm bảo rằng tải công việc được phân phối đều trên các nút để tránh tình trạng nghẽn cổ chai.</a:t>
            </a:r>
          </a:p>
          <a:p>
            <a:pPr algn="l">
              <a:buFont typeface="+mj-lt"/>
              <a:buAutoNum type="arabicPeriod"/>
            </a:pPr>
            <a:r>
              <a:rPr lang="vi-VN" b="1" i="0" dirty="0">
                <a:solidFill>
                  <a:srgbClr val="404040"/>
                </a:solidFill>
                <a:effectLst/>
                <a:latin typeface="Inter"/>
              </a:rPr>
              <a:t>Song song trong một truy vấn (Intra-query parallelism)</a:t>
            </a:r>
            <a:r>
              <a:rPr lang="vi-VN" b="0" i="0" dirty="0">
                <a:solidFill>
                  <a:srgbClr val="404040"/>
                </a:solidFill>
                <a:effectLst/>
                <a:latin typeface="Inter"/>
              </a:rPr>
              <a:t>:</a:t>
            </a:r>
          </a:p>
          <a:p>
            <a:pPr marL="742950" lvl="1" indent="-285750" algn="l">
              <a:buFont typeface="+mj-lt"/>
              <a:buAutoNum type="arabicPeriod"/>
            </a:pPr>
            <a:r>
              <a:rPr lang="vi-VN" b="1" i="0" dirty="0">
                <a:solidFill>
                  <a:srgbClr val="404040"/>
                </a:solidFill>
                <a:effectLst/>
                <a:latin typeface="Inter"/>
              </a:rPr>
              <a:t>Phân tán dữ liệu</a:t>
            </a:r>
            <a:r>
              <a:rPr lang="vi-VN" b="0" i="0" dirty="0">
                <a:solidFill>
                  <a:srgbClr val="404040"/>
                </a:solidFill>
                <a:effectLst/>
                <a:latin typeface="Inter"/>
              </a:rPr>
              <a:t>: Chia nhỏ dữ liệu và phân phối chúng trên các nút để xử lý song song.</a:t>
            </a:r>
          </a:p>
          <a:p>
            <a:pPr marL="742950" lvl="1" indent="-285750" algn="l">
              <a:buFont typeface="+mj-lt"/>
              <a:buAutoNum type="arabicPeriod"/>
            </a:pPr>
            <a:r>
              <a:rPr lang="vi-VN" b="1" i="0" dirty="0">
                <a:solidFill>
                  <a:srgbClr val="404040"/>
                </a:solidFill>
                <a:effectLst/>
                <a:latin typeface="Inter"/>
              </a:rPr>
              <a:t>Xử lý song song các phép toán</a:t>
            </a:r>
            <a:r>
              <a:rPr lang="vi-VN" b="0" i="0" dirty="0">
                <a:solidFill>
                  <a:srgbClr val="404040"/>
                </a:solidFill>
                <a:effectLst/>
                <a:latin typeface="Inter"/>
              </a:rPr>
              <a:t>: Thực hiện các phép toán như join, sort, và aggregation song song trên các nút khác nhau.</a:t>
            </a:r>
          </a:p>
          <a:p>
            <a:pPr algn="l"/>
            <a:r>
              <a:rPr lang="vi-VN" b="1" i="0" dirty="0">
                <a:solidFill>
                  <a:srgbClr val="404040"/>
                </a:solidFill>
                <a:effectLst/>
                <a:latin typeface="Inter"/>
              </a:rPr>
              <a:t>Lợi ích và thách thức</a:t>
            </a:r>
          </a:p>
          <a:p>
            <a:pPr algn="l">
              <a:buFont typeface="Arial" panose="020B0604020202020204" pitchFamily="34" charset="0"/>
              <a:buChar char="•"/>
            </a:pPr>
            <a:r>
              <a:rPr lang="vi-VN" b="1" i="0" dirty="0">
                <a:solidFill>
                  <a:srgbClr val="404040"/>
                </a:solidFill>
                <a:effectLst/>
                <a:latin typeface="Inter"/>
              </a:rPr>
              <a:t>Lợi ích</a:t>
            </a:r>
            <a:r>
              <a:rPr lang="vi-VN" b="0" i="0" dirty="0">
                <a:solidFill>
                  <a:srgbClr val="404040"/>
                </a:solidFill>
                <a:effectLst/>
                <a:latin typeface="Inter"/>
              </a:rPr>
              <a:t>:</a:t>
            </a:r>
          </a:p>
          <a:p>
            <a:pPr marL="742950" lvl="1" indent="-285750" algn="l">
              <a:buFont typeface="Arial" panose="020B0604020202020204" pitchFamily="34" charset="0"/>
              <a:buChar char="•"/>
            </a:pPr>
            <a:r>
              <a:rPr lang="vi-VN" b="1" i="0" dirty="0">
                <a:solidFill>
                  <a:srgbClr val="404040"/>
                </a:solidFill>
                <a:effectLst/>
                <a:latin typeface="Inter"/>
              </a:rPr>
              <a:t>Cải thiện thời gian phản hồi</a:t>
            </a:r>
            <a:r>
              <a:rPr lang="vi-VN" b="0" i="0" dirty="0">
                <a:solidFill>
                  <a:srgbClr val="404040"/>
                </a:solidFill>
                <a:effectLst/>
                <a:latin typeface="Inter"/>
              </a:rPr>
              <a:t>: Giảm thời gian thực thi truy vấn và tăng tốc độ phản hồi.</a:t>
            </a:r>
          </a:p>
          <a:p>
            <a:pPr marL="742950" lvl="1" indent="-285750" algn="l">
              <a:buFont typeface="Arial" panose="020B0604020202020204" pitchFamily="34" charset="0"/>
              <a:buChar char="•"/>
            </a:pPr>
            <a:r>
              <a:rPr lang="vi-VN" b="1" i="0" dirty="0">
                <a:solidFill>
                  <a:srgbClr val="404040"/>
                </a:solidFill>
                <a:effectLst/>
                <a:latin typeface="Inter"/>
              </a:rPr>
              <a:t>Tăng thông lượng</a:t>
            </a:r>
            <a:r>
              <a:rPr lang="vi-VN" b="0" i="0" dirty="0">
                <a:solidFill>
                  <a:srgbClr val="404040"/>
                </a:solidFill>
                <a:effectLst/>
                <a:latin typeface="Inter"/>
              </a:rPr>
              <a:t>: Xử lý nhiều truy vấn hoặc phần của truy vấn đồng thời, tăng thông lượng tổng thể.</a:t>
            </a:r>
          </a:p>
          <a:p>
            <a:pPr marL="742950" lvl="1" indent="-285750" algn="l">
              <a:buFont typeface="Arial" panose="020B0604020202020204" pitchFamily="34" charset="0"/>
              <a:buChar char="•"/>
            </a:pPr>
            <a:r>
              <a:rPr lang="vi-VN" b="1" i="0" dirty="0">
                <a:solidFill>
                  <a:srgbClr val="404040"/>
                </a:solidFill>
                <a:effectLst/>
                <a:latin typeface="Inter"/>
              </a:rPr>
              <a:t>Tận dụng tài nguyên</a:t>
            </a:r>
            <a:r>
              <a:rPr lang="vi-VN" b="0" i="0" dirty="0">
                <a:solidFill>
                  <a:srgbClr val="404040"/>
                </a:solidFill>
                <a:effectLst/>
                <a:latin typeface="Inter"/>
              </a:rPr>
              <a:t>: Sử dụng hiệu quả tài nguyên hệ thống bằng cách phân phối công việc trên nhiều nút.</a:t>
            </a:r>
          </a:p>
          <a:p>
            <a:pPr algn="l">
              <a:buFont typeface="Arial" panose="020B0604020202020204" pitchFamily="34" charset="0"/>
              <a:buChar char="•"/>
            </a:pPr>
            <a:r>
              <a:rPr lang="vi-VN" b="1" i="0" dirty="0">
                <a:solidFill>
                  <a:srgbClr val="404040"/>
                </a:solidFill>
                <a:effectLst/>
                <a:latin typeface="Inter"/>
              </a:rPr>
              <a:t>Thách thức</a:t>
            </a:r>
            <a:r>
              <a:rPr lang="vi-VN" b="0" i="0" dirty="0">
                <a:solidFill>
                  <a:srgbClr val="404040"/>
                </a:solidFill>
                <a:effectLst/>
                <a:latin typeface="Inter"/>
              </a:rPr>
              <a:t>:</a:t>
            </a:r>
          </a:p>
          <a:p>
            <a:pPr marL="742950" lvl="1" indent="-285750" algn="l">
              <a:buFont typeface="Arial" panose="020B0604020202020204" pitchFamily="34" charset="0"/>
              <a:buChar char="•"/>
            </a:pPr>
            <a:r>
              <a:rPr lang="vi-VN" b="1" i="0" dirty="0">
                <a:solidFill>
                  <a:srgbClr val="404040"/>
                </a:solidFill>
                <a:effectLst/>
                <a:latin typeface="Inter"/>
              </a:rPr>
              <a:t>Quản lý phức tạp</a:t>
            </a:r>
            <a:r>
              <a:rPr lang="vi-VN" b="0" i="0" dirty="0">
                <a:solidFill>
                  <a:srgbClr val="404040"/>
                </a:solidFill>
                <a:effectLst/>
                <a:latin typeface="Inter"/>
              </a:rPr>
              <a:t>: Đòi hỏi các cơ chế quản lý và điều phối phức tạp để đảm bảo tính nhất quán và hiệu suất.</a:t>
            </a:r>
          </a:p>
          <a:p>
            <a:pPr marL="742950" lvl="1" indent="-285750" algn="l">
              <a:buFont typeface="Arial" panose="020B0604020202020204" pitchFamily="34" charset="0"/>
              <a:buChar char="•"/>
            </a:pPr>
            <a:r>
              <a:rPr lang="vi-VN" b="1" i="0" dirty="0">
                <a:solidFill>
                  <a:srgbClr val="404040"/>
                </a:solidFill>
                <a:effectLst/>
                <a:latin typeface="Inter"/>
              </a:rPr>
              <a:t>Chi phí đồng bộ hóa</a:t>
            </a:r>
            <a:r>
              <a:rPr lang="vi-VN" b="0" i="0" dirty="0">
                <a:solidFill>
                  <a:srgbClr val="404040"/>
                </a:solidFill>
                <a:effectLst/>
                <a:latin typeface="Inter"/>
              </a:rPr>
              <a:t>: Cần đồng bộ hóa các phần của truy vấn hoặc các truy vấn khác nhau, có thể gây ra chi phí phụ.</a:t>
            </a:r>
          </a:p>
          <a:p>
            <a:pPr algn="l"/>
            <a:r>
              <a:rPr lang="vi-VN" b="0" i="0" dirty="0">
                <a:solidFill>
                  <a:srgbClr val="404040"/>
                </a:solidFill>
                <a:effectLst/>
                <a:latin typeface="Inter"/>
              </a:rPr>
              <a:t>Những phương pháp này giúp tối ưu hóa hiệu suất của hệ thống cơ sở dữ liệu phân tán, đặc biệt là trong các môi trường có khối lượng công việc lớn và yêu cầu cao về thời gian phản hồi.</a:t>
            </a:r>
          </a:p>
          <a:p>
            <a:endParaRPr lang="en-US" dirty="0"/>
          </a:p>
        </p:txBody>
      </p:sp>
    </p:spTree>
    <p:extLst>
      <p:ext uri="{BB962C8B-B14F-4D97-AF65-F5344CB8AC3E}">
        <p14:creationId xmlns:p14="http://schemas.microsoft.com/office/powerpoint/2010/main" val="24650728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xfrm>
            <a:off x="1150938" y="692150"/>
            <a:ext cx="4556125" cy="3416300"/>
          </a:xfrm>
          <a:ln cap="flat"/>
          <a:extLst>
            <a:ext uri="{FAA26D3D-D897-4be2-8F04-BA451C77F1D7}">
              <ma14:placeholderFlag xmlns="" xmlns:ma14="http://schemas.microsoft.com/office/mac/drawingml/2011/main" val="1"/>
            </a:ext>
          </a:extLst>
        </p:spPr>
      </p:sp>
      <p:sp>
        <p:nvSpPr>
          <p:cNvPr id="2" name="Notes Placeholder 1">
            <a:extLst>
              <a:ext uri="{FF2B5EF4-FFF2-40B4-BE49-F238E27FC236}">
                <a16:creationId xmlns:a16="http://schemas.microsoft.com/office/drawing/2014/main" id="{FBEFE7BE-9F02-6DFA-1101-1B483B0F2C9E}"/>
              </a:ext>
            </a:extLst>
          </p:cNvPr>
          <p:cNvSpPr>
            <a:spLocks noGrp="1"/>
          </p:cNvSpPr>
          <p:nvPr>
            <p:ph type="body" idx="1"/>
          </p:nvPr>
        </p:nvSpPr>
        <p:spPr/>
        <p:txBody>
          <a:bodyPr/>
          <a:lstStyle/>
          <a:p>
            <a:pPr algn="l"/>
            <a:r>
              <a:rPr lang="vi-VN" b="0" i="0" dirty="0">
                <a:solidFill>
                  <a:srgbClr val="404040"/>
                </a:solidFill>
                <a:effectLst/>
                <a:latin typeface="Inter"/>
              </a:rPr>
              <a:t>Khả năng mở rộng (Scalability) là một yếu tố quan trọng trong thiết kế và quản lý hệ thống cơ sở dữ liệu, đặc biệt là trong bối cảnh khối lượng công việc và dữ liệu ngày càng tăng. Dưới đây là các khía cạnh chính liên quan đến khả năng mở rộng:</a:t>
            </a:r>
          </a:p>
          <a:p>
            <a:pPr algn="l"/>
            <a:r>
              <a:rPr lang="vi-VN" b="1" i="0" dirty="0">
                <a:solidFill>
                  <a:srgbClr val="404040"/>
                </a:solidFill>
                <a:effectLst/>
                <a:latin typeface="Inter"/>
              </a:rPr>
              <a:t>Vấn đề mở rộng cơ sở dữ liệu và khối lượng công việc</a:t>
            </a:r>
          </a:p>
          <a:p>
            <a:pPr algn="l">
              <a:buFont typeface="Arial" panose="020B0604020202020204" pitchFamily="34" charset="0"/>
              <a:buChar char="•"/>
            </a:pPr>
            <a:r>
              <a:rPr lang="vi-VN" b="1" i="0" dirty="0">
                <a:solidFill>
                  <a:srgbClr val="404040"/>
                </a:solidFill>
                <a:effectLst/>
                <a:latin typeface="Inter"/>
              </a:rPr>
              <a:t>Tăng khối lượng dữ liệu</a:t>
            </a:r>
            <a:r>
              <a:rPr lang="vi-VN" b="0" i="0" dirty="0">
                <a:solidFill>
                  <a:srgbClr val="404040"/>
                </a:solidFill>
                <a:effectLst/>
                <a:latin typeface="Inter"/>
              </a:rPr>
              <a:t>: Khi lượng dữ liệu tăng lên, hệ thống cần có khả năng xử lý và lưu trữ hiệu quả.</a:t>
            </a:r>
          </a:p>
          <a:p>
            <a:pPr algn="l">
              <a:buFont typeface="Arial" panose="020B0604020202020204" pitchFamily="34" charset="0"/>
              <a:buChar char="•"/>
            </a:pPr>
            <a:r>
              <a:rPr lang="vi-VN" b="1" i="0" dirty="0">
                <a:solidFill>
                  <a:srgbClr val="404040"/>
                </a:solidFill>
                <a:effectLst/>
                <a:latin typeface="Inter"/>
              </a:rPr>
              <a:t>Tăng khối lượng công việc</a:t>
            </a:r>
            <a:r>
              <a:rPr lang="vi-VN" b="0" i="0" dirty="0">
                <a:solidFill>
                  <a:srgbClr val="404040"/>
                </a:solidFill>
                <a:effectLst/>
                <a:latin typeface="Inter"/>
              </a:rPr>
              <a:t>: Số lượng truy vấn và giao dịch tăng lên đòi hỏi hệ thống phải có khả năng xử lý đồng thời và nhanh chóng.</a:t>
            </a:r>
          </a:p>
          <a:p>
            <a:pPr algn="l"/>
            <a:r>
              <a:rPr lang="vi-VN" b="1" i="0" dirty="0">
                <a:solidFill>
                  <a:srgbClr val="404040"/>
                </a:solidFill>
                <a:effectLst/>
                <a:latin typeface="Inter"/>
              </a:rPr>
              <a:t>Bổ sung sức mạnh xử lý và lưu trữ</a:t>
            </a:r>
          </a:p>
          <a:p>
            <a:pPr algn="l">
              <a:buFont typeface="Arial" panose="020B0604020202020204" pitchFamily="34" charset="0"/>
              <a:buChar char="•"/>
            </a:pPr>
            <a:r>
              <a:rPr lang="vi-VN" b="1" i="0" dirty="0">
                <a:solidFill>
                  <a:srgbClr val="404040"/>
                </a:solidFill>
                <a:effectLst/>
                <a:latin typeface="Inter"/>
              </a:rPr>
              <a:t>Tăng cường sức mạnh xử lý</a:t>
            </a:r>
            <a:r>
              <a:rPr lang="vi-VN" b="0" i="0" dirty="0">
                <a:solidFill>
                  <a:srgbClr val="404040"/>
                </a:solidFill>
                <a:effectLst/>
                <a:latin typeface="Inter"/>
              </a:rPr>
              <a:t>: Nâng cao khả năng tính toán để xử lý nhiều truy vấn và giao dịch hơn.</a:t>
            </a:r>
          </a:p>
          <a:p>
            <a:pPr algn="l">
              <a:buFont typeface="Arial" panose="020B0604020202020204" pitchFamily="34" charset="0"/>
              <a:buChar char="•"/>
            </a:pPr>
            <a:r>
              <a:rPr lang="vi-VN" b="1" i="0" dirty="0">
                <a:solidFill>
                  <a:srgbClr val="404040"/>
                </a:solidFill>
                <a:effectLst/>
                <a:latin typeface="Inter"/>
              </a:rPr>
              <a:t>Mở rộng dung lượng lưu trữ</a:t>
            </a:r>
            <a:r>
              <a:rPr lang="vi-VN" b="0" i="0" dirty="0">
                <a:solidFill>
                  <a:srgbClr val="404040"/>
                </a:solidFill>
                <a:effectLst/>
                <a:latin typeface="Inter"/>
              </a:rPr>
              <a:t>: Tăng không gian lưu trữ để đáp ứng nhu cầu lưu trữ dữ liệu ngày càng lớn.</a:t>
            </a:r>
          </a:p>
          <a:p>
            <a:pPr algn="l"/>
            <a:r>
              <a:rPr lang="vi-VN" b="1" i="0" dirty="0">
                <a:solidFill>
                  <a:srgbClr val="404040"/>
                </a:solidFill>
                <a:effectLst/>
                <a:latin typeface="Inter"/>
              </a:rPr>
              <a:t>Các phương pháp mở rộng</a:t>
            </a:r>
          </a:p>
          <a:p>
            <a:pPr algn="l">
              <a:buFont typeface="+mj-lt"/>
              <a:buAutoNum type="arabicPeriod"/>
            </a:pPr>
            <a:r>
              <a:rPr lang="vi-VN" b="1" i="0" dirty="0">
                <a:solidFill>
                  <a:srgbClr val="404040"/>
                </a:solidFill>
                <a:effectLst/>
                <a:latin typeface="Inter"/>
              </a:rPr>
              <a:t>Scale-out (Mở rộng ngang)</a:t>
            </a:r>
            <a:r>
              <a:rPr lang="vi-VN" b="0" i="0" dirty="0">
                <a:solidFill>
                  <a:srgbClr val="404040"/>
                </a:solidFill>
                <a:effectLst/>
                <a:latin typeface="Inter"/>
              </a:rPr>
              <a:t>:</a:t>
            </a:r>
          </a:p>
          <a:p>
            <a:pPr marL="742950" lvl="1" indent="-285750" algn="l">
              <a:buFont typeface="+mj-lt"/>
              <a:buAutoNum type="arabicPeriod"/>
            </a:pPr>
            <a:r>
              <a:rPr lang="vi-VN" b="1" i="0" dirty="0">
                <a:solidFill>
                  <a:srgbClr val="404040"/>
                </a:solidFill>
                <a:effectLst/>
                <a:latin typeface="Inter"/>
              </a:rPr>
              <a:t>Thêm nhiều máy chủ</a:t>
            </a:r>
            <a:r>
              <a:rPr lang="vi-VN" b="0" i="0" dirty="0">
                <a:solidFill>
                  <a:srgbClr val="404040"/>
                </a:solidFill>
                <a:effectLst/>
                <a:latin typeface="Inter"/>
              </a:rPr>
              <a:t>: Phân phối khối lượng công việc trên nhiều máy chủ để tăng khả năng xử lý và lưu trữ.</a:t>
            </a:r>
          </a:p>
          <a:p>
            <a:pPr marL="742950" lvl="1" indent="-285750" algn="l">
              <a:buFont typeface="+mj-lt"/>
              <a:buAutoNum type="arabicPeriod"/>
            </a:pPr>
            <a:r>
              <a:rPr lang="vi-VN" b="1" i="0" dirty="0">
                <a:solidFill>
                  <a:srgbClr val="404040"/>
                </a:solidFill>
                <a:effectLst/>
                <a:latin typeface="Inter"/>
              </a:rPr>
              <a:t>Ưu điểm</a:t>
            </a:r>
            <a:r>
              <a:rPr lang="vi-VN" b="0" i="0" dirty="0">
                <a:solidFill>
                  <a:srgbClr val="404040"/>
                </a:solidFill>
                <a:effectLst/>
                <a:latin typeface="Inter"/>
              </a:rPr>
              <a:t>:</a:t>
            </a:r>
          </a:p>
          <a:p>
            <a:pPr marL="1143000" lvl="2" indent="-228600" algn="l">
              <a:buFont typeface="+mj-lt"/>
              <a:buAutoNum type="arabicPeriod"/>
            </a:pPr>
            <a:r>
              <a:rPr lang="vi-VN" b="0" i="0" dirty="0">
                <a:solidFill>
                  <a:srgbClr val="404040"/>
                </a:solidFill>
                <a:effectLst/>
                <a:latin typeface="Inter"/>
              </a:rPr>
              <a:t>Khả năng mở rộng gần như vô hạn bằng cách thêm nhiều nút.</a:t>
            </a:r>
          </a:p>
          <a:p>
            <a:pPr marL="1143000" lvl="2" indent="-228600" algn="l">
              <a:buFont typeface="+mj-lt"/>
              <a:buAutoNum type="arabicPeriod"/>
            </a:pPr>
            <a:r>
              <a:rPr lang="vi-VN" b="0" i="0" dirty="0">
                <a:solidFill>
                  <a:srgbClr val="404040"/>
                </a:solidFill>
                <a:effectLst/>
                <a:latin typeface="Inter"/>
              </a:rPr>
              <a:t>Tăng tính sẵn sàng và độ tin cậy do dữ liệu và công việc được phân tán.</a:t>
            </a:r>
          </a:p>
          <a:p>
            <a:pPr marL="742950" lvl="1" indent="-285750" algn="l">
              <a:buFont typeface="+mj-lt"/>
              <a:buAutoNum type="arabicPeriod"/>
            </a:pPr>
            <a:r>
              <a:rPr lang="vi-VN" b="1" i="0" dirty="0">
                <a:solidFill>
                  <a:srgbClr val="404040"/>
                </a:solidFill>
                <a:effectLst/>
                <a:latin typeface="Inter"/>
              </a:rPr>
              <a:t>Thách thức</a:t>
            </a:r>
            <a:r>
              <a:rPr lang="vi-VN" b="0" i="0" dirty="0">
                <a:solidFill>
                  <a:srgbClr val="404040"/>
                </a:solidFill>
                <a:effectLst/>
                <a:latin typeface="Inter"/>
              </a:rPr>
              <a:t>:</a:t>
            </a:r>
          </a:p>
          <a:p>
            <a:pPr marL="1143000" lvl="2" indent="-228600" algn="l">
              <a:buFont typeface="+mj-lt"/>
              <a:buAutoNum type="arabicPeriod"/>
            </a:pPr>
            <a:r>
              <a:rPr lang="vi-VN" b="0" i="0" dirty="0">
                <a:solidFill>
                  <a:srgbClr val="404040"/>
                </a:solidFill>
                <a:effectLst/>
                <a:latin typeface="Inter"/>
              </a:rPr>
              <a:t>Quản lý phức tạp hơn do cần đồng bộ hóa và điều phối giữa các nút.</a:t>
            </a:r>
          </a:p>
          <a:p>
            <a:pPr marL="1143000" lvl="2" indent="-228600" algn="l">
              <a:buFont typeface="+mj-lt"/>
              <a:buAutoNum type="arabicPeriod"/>
            </a:pPr>
            <a:r>
              <a:rPr lang="vi-VN" b="0" i="0" dirty="0">
                <a:solidFill>
                  <a:srgbClr val="404040"/>
                </a:solidFill>
                <a:effectLst/>
                <a:latin typeface="Inter"/>
              </a:rPr>
              <a:t>Chi phí mạng và độ trễ có thể tăng.</a:t>
            </a:r>
          </a:p>
          <a:p>
            <a:pPr algn="l">
              <a:buFont typeface="+mj-lt"/>
              <a:buAutoNum type="arabicPeriod"/>
            </a:pPr>
            <a:r>
              <a:rPr lang="vi-VN" b="1" i="0" dirty="0">
                <a:solidFill>
                  <a:srgbClr val="404040"/>
                </a:solidFill>
                <a:effectLst/>
                <a:latin typeface="Inter"/>
              </a:rPr>
              <a:t>Scale-up (Mở rộng dọc)</a:t>
            </a:r>
            <a:r>
              <a:rPr lang="vi-VN" b="0" i="0" dirty="0">
                <a:solidFill>
                  <a:srgbClr val="404040"/>
                </a:solidFill>
                <a:effectLst/>
                <a:latin typeface="Inter"/>
              </a:rPr>
              <a:t>:</a:t>
            </a:r>
          </a:p>
          <a:p>
            <a:pPr marL="742950" lvl="1" indent="-285750" algn="l">
              <a:buFont typeface="+mj-lt"/>
              <a:buAutoNum type="arabicPeriod"/>
            </a:pPr>
            <a:r>
              <a:rPr lang="vi-VN" b="1" i="0" dirty="0">
                <a:solidFill>
                  <a:srgbClr val="404040"/>
                </a:solidFill>
                <a:effectLst/>
                <a:latin typeface="Inter"/>
              </a:rPr>
              <a:t>Tăng dung lượng của một máy chủ</a:t>
            </a:r>
            <a:r>
              <a:rPr lang="vi-VN" b="0" i="0" dirty="0">
                <a:solidFill>
                  <a:srgbClr val="404040"/>
                </a:solidFill>
                <a:effectLst/>
                <a:latin typeface="Inter"/>
              </a:rPr>
              <a:t>: Nâng cấp phần cứng của một máy chủ duy nhất (ví dụ: thêm CPU, RAM, ổ cứng).</a:t>
            </a:r>
          </a:p>
          <a:p>
            <a:pPr marL="742950" lvl="1" indent="-285750" algn="l">
              <a:buFont typeface="+mj-lt"/>
              <a:buAutoNum type="arabicPeriod"/>
            </a:pPr>
            <a:r>
              <a:rPr lang="vi-VN" b="1" i="0" dirty="0">
                <a:solidFill>
                  <a:srgbClr val="404040"/>
                </a:solidFill>
                <a:effectLst/>
                <a:latin typeface="Inter"/>
              </a:rPr>
              <a:t>Ưu điểm</a:t>
            </a:r>
            <a:r>
              <a:rPr lang="vi-VN" b="0" i="0" dirty="0">
                <a:solidFill>
                  <a:srgbClr val="404040"/>
                </a:solidFill>
                <a:effectLst/>
                <a:latin typeface="Inter"/>
              </a:rPr>
              <a:t>:</a:t>
            </a:r>
          </a:p>
          <a:p>
            <a:pPr marL="1143000" lvl="2" indent="-228600" algn="l">
              <a:buFont typeface="+mj-lt"/>
              <a:buAutoNum type="arabicPeriod"/>
            </a:pPr>
            <a:r>
              <a:rPr lang="vi-VN" b="0" i="0" dirty="0">
                <a:solidFill>
                  <a:srgbClr val="404040"/>
                </a:solidFill>
                <a:effectLst/>
                <a:latin typeface="Inter"/>
              </a:rPr>
              <a:t>Đơn giản hơn trong quản lý và triển khai.</a:t>
            </a:r>
          </a:p>
          <a:p>
            <a:pPr marL="1143000" lvl="2" indent="-228600" algn="l">
              <a:buFont typeface="+mj-lt"/>
              <a:buAutoNum type="arabicPeriod"/>
            </a:pPr>
            <a:r>
              <a:rPr lang="vi-VN" b="0" i="0" dirty="0">
                <a:solidFill>
                  <a:srgbClr val="404040"/>
                </a:solidFill>
                <a:effectLst/>
                <a:latin typeface="Inter"/>
              </a:rPr>
              <a:t>Phù hợp với các hệ thống nhỏ hoặc trung bình.</a:t>
            </a:r>
          </a:p>
          <a:p>
            <a:pPr marL="742950" lvl="1" indent="-285750" algn="l">
              <a:buFont typeface="+mj-lt"/>
              <a:buAutoNum type="arabicPeriod"/>
            </a:pPr>
            <a:r>
              <a:rPr lang="vi-VN" b="1" i="0" dirty="0">
                <a:solidFill>
                  <a:srgbClr val="404040"/>
                </a:solidFill>
                <a:effectLst/>
                <a:latin typeface="Inter"/>
              </a:rPr>
              <a:t>Thách thức</a:t>
            </a:r>
            <a:r>
              <a:rPr lang="vi-VN" b="0" i="0" dirty="0">
                <a:solidFill>
                  <a:srgbClr val="404040"/>
                </a:solidFill>
                <a:effectLst/>
                <a:latin typeface="Inter"/>
              </a:rPr>
              <a:t>:</a:t>
            </a:r>
          </a:p>
          <a:p>
            <a:pPr marL="1143000" lvl="2" indent="-228600" algn="l">
              <a:buFont typeface="+mj-lt"/>
              <a:buAutoNum type="arabicPeriod"/>
            </a:pPr>
            <a:r>
              <a:rPr lang="vi-VN" b="0" i="0" dirty="0">
                <a:solidFill>
                  <a:srgbClr val="404040"/>
                </a:solidFill>
                <a:effectLst/>
                <a:latin typeface="Inter"/>
              </a:rPr>
              <a:t>Có giới hạn về khả năng nâng cấp phần cứng.</a:t>
            </a:r>
          </a:p>
          <a:p>
            <a:pPr marL="1143000" lvl="2" indent="-228600" algn="l">
              <a:buFont typeface="+mj-lt"/>
              <a:buAutoNum type="arabicPeriod"/>
            </a:pPr>
            <a:r>
              <a:rPr lang="vi-VN" b="0" i="0" dirty="0">
                <a:solidFill>
                  <a:srgbClr val="404040"/>
                </a:solidFill>
                <a:effectLst/>
                <a:latin typeface="Inter"/>
              </a:rPr>
              <a:t>Chi phí cao khi nâng cấp các thành phần phần cứng cao cấp.</a:t>
            </a:r>
          </a:p>
          <a:p>
            <a:pPr marL="1143000" lvl="2" indent="-228600" algn="l">
              <a:buFont typeface="+mj-lt"/>
              <a:buAutoNum type="arabicPeriod"/>
            </a:pPr>
            <a:r>
              <a:rPr lang="vi-VN" b="0" i="0" dirty="0">
                <a:solidFill>
                  <a:srgbClr val="404040"/>
                </a:solidFill>
                <a:effectLst/>
                <a:latin typeface="Inter"/>
              </a:rPr>
              <a:t>Điểm hỏng hóc duy nhất (single point of failure) nếu máy chủ chính gặp sự cố.</a:t>
            </a:r>
          </a:p>
          <a:p>
            <a:pPr algn="l"/>
            <a:r>
              <a:rPr lang="vi-VN" b="1" i="0" dirty="0">
                <a:solidFill>
                  <a:srgbClr val="404040"/>
                </a:solidFill>
                <a:effectLst/>
                <a:latin typeface="Inter"/>
              </a:rPr>
              <a:t>Lựa chọn phương pháp mở rộng</a:t>
            </a:r>
          </a:p>
          <a:p>
            <a:pPr algn="l">
              <a:buFont typeface="Arial" panose="020B0604020202020204" pitchFamily="34" charset="0"/>
              <a:buChar char="•"/>
            </a:pPr>
            <a:r>
              <a:rPr lang="vi-VN" b="1" i="0" dirty="0">
                <a:solidFill>
                  <a:srgbClr val="404040"/>
                </a:solidFill>
                <a:effectLst/>
                <a:latin typeface="Inter"/>
              </a:rPr>
              <a:t>Scale-out</a:t>
            </a:r>
            <a:r>
              <a:rPr lang="vi-VN" b="0" i="0" dirty="0">
                <a:solidFill>
                  <a:srgbClr val="404040"/>
                </a:solidFill>
                <a:effectLst/>
                <a:latin typeface="Inter"/>
              </a:rPr>
              <a:t> thường được ưa chuộng trong các hệ thống lớn và phân tán do khả năng mở rộng linh hoạt và tăng tính sẵn sàng.</a:t>
            </a:r>
          </a:p>
          <a:p>
            <a:pPr algn="l">
              <a:buFont typeface="Arial" panose="020B0604020202020204" pitchFamily="34" charset="0"/>
              <a:buChar char="•"/>
            </a:pPr>
            <a:r>
              <a:rPr lang="vi-VN" b="1" i="0" dirty="0">
                <a:solidFill>
                  <a:srgbClr val="404040"/>
                </a:solidFill>
                <a:effectLst/>
                <a:latin typeface="Inter"/>
              </a:rPr>
              <a:t>Scale-up</a:t>
            </a:r>
            <a:r>
              <a:rPr lang="vi-VN" b="0" i="0" dirty="0">
                <a:solidFill>
                  <a:srgbClr val="404040"/>
                </a:solidFill>
                <a:effectLst/>
                <a:latin typeface="Inter"/>
              </a:rPr>
              <a:t> có thể phù hợp với các hệ thống nhỏ hơn hoặc khi cần giải pháp đơn giản và nhanh chóng.</a:t>
            </a:r>
          </a:p>
          <a:p>
            <a:pPr algn="l"/>
            <a:r>
              <a:rPr lang="vi-VN" b="1" i="0" dirty="0">
                <a:solidFill>
                  <a:srgbClr val="404040"/>
                </a:solidFill>
                <a:effectLst/>
                <a:latin typeface="Inter"/>
              </a:rPr>
              <a:t>Kết hợp cả hai phương pháp</a:t>
            </a:r>
          </a:p>
          <a:p>
            <a:pPr algn="l"/>
            <a:r>
              <a:rPr lang="vi-VN" b="0" i="0" dirty="0">
                <a:solidFill>
                  <a:srgbClr val="404040"/>
                </a:solidFill>
                <a:effectLst/>
                <a:latin typeface="Inter"/>
              </a:rPr>
              <a:t>Trong nhiều trường hợp, kết hợp cả hai phương pháp </a:t>
            </a:r>
            <a:r>
              <a:rPr lang="vi-VN" b="1" i="0" dirty="0">
                <a:solidFill>
                  <a:srgbClr val="404040"/>
                </a:solidFill>
                <a:effectLst/>
                <a:latin typeface="Inter"/>
              </a:rPr>
              <a:t>scale-out</a:t>
            </a:r>
            <a:r>
              <a:rPr lang="vi-VN" b="0" i="0" dirty="0">
                <a:solidFill>
                  <a:srgbClr val="404040"/>
                </a:solidFill>
                <a:effectLst/>
                <a:latin typeface="Inter"/>
              </a:rPr>
              <a:t> và </a:t>
            </a:r>
            <a:r>
              <a:rPr lang="vi-VN" b="1" i="0" dirty="0">
                <a:solidFill>
                  <a:srgbClr val="404040"/>
                </a:solidFill>
                <a:effectLst/>
                <a:latin typeface="Inter"/>
              </a:rPr>
              <a:t>scale-up</a:t>
            </a:r>
            <a:r>
              <a:rPr lang="vi-VN" b="0" i="0" dirty="0">
                <a:solidFill>
                  <a:srgbClr val="404040"/>
                </a:solidFill>
                <a:effectLst/>
                <a:latin typeface="Inter"/>
              </a:rPr>
              <a:t> có thể mang lại hiệu quả tối ưu:</a:t>
            </a:r>
          </a:p>
          <a:p>
            <a:pPr algn="l">
              <a:buFont typeface="Arial" panose="020B0604020202020204" pitchFamily="34" charset="0"/>
              <a:buChar char="•"/>
            </a:pPr>
            <a:r>
              <a:rPr lang="vi-VN" b="1" i="0" dirty="0">
                <a:solidFill>
                  <a:srgbClr val="404040"/>
                </a:solidFill>
                <a:effectLst/>
                <a:latin typeface="Inter"/>
              </a:rPr>
              <a:t>Scale-up</a:t>
            </a:r>
            <a:r>
              <a:rPr lang="vi-VN" b="0" i="0" dirty="0">
                <a:solidFill>
                  <a:srgbClr val="404040"/>
                </a:solidFill>
                <a:effectLst/>
                <a:latin typeface="Inter"/>
              </a:rPr>
              <a:t> để tăng sức mạnh xử lý và lưu trữ cho các máy chủ hiện có.</a:t>
            </a:r>
          </a:p>
          <a:p>
            <a:pPr algn="l">
              <a:buFont typeface="Arial" panose="020B0604020202020204" pitchFamily="34" charset="0"/>
              <a:buChar char="•"/>
            </a:pPr>
            <a:r>
              <a:rPr lang="vi-VN" b="1" i="0" dirty="0">
                <a:solidFill>
                  <a:srgbClr val="404040"/>
                </a:solidFill>
                <a:effectLst/>
                <a:latin typeface="Inter"/>
              </a:rPr>
              <a:t>Scale-out</a:t>
            </a:r>
            <a:r>
              <a:rPr lang="vi-VN" b="0" i="0" dirty="0">
                <a:solidFill>
                  <a:srgbClr val="404040"/>
                </a:solidFill>
                <a:effectLst/>
                <a:latin typeface="Inter"/>
              </a:rPr>
              <a:t> để phân phối khối lượng công việc trên nhiều máy chủ, đảm bảo khả năng mở rộng và độ tin cậy.</a:t>
            </a:r>
          </a:p>
          <a:p>
            <a:pPr algn="l"/>
            <a:r>
              <a:rPr lang="vi-VN" b="0" i="0" dirty="0">
                <a:solidFill>
                  <a:srgbClr val="404040"/>
                </a:solidFill>
                <a:effectLst/>
                <a:latin typeface="Inter"/>
              </a:rPr>
              <a:t>Việc lựa chọn phương pháp mở rộng phụ thuộc vào nhu cầu cụ thể của hệ thống, ngân sách, và các yêu cầu về hiệu suất và độ tin cậy.</a:t>
            </a:r>
          </a:p>
          <a:p>
            <a:endParaRPr lang="en-US" dirty="0"/>
          </a:p>
        </p:txBody>
      </p:sp>
    </p:spTree>
    <p:extLst>
      <p:ext uri="{BB962C8B-B14F-4D97-AF65-F5344CB8AC3E}">
        <p14:creationId xmlns:p14="http://schemas.microsoft.com/office/powerpoint/2010/main" val="20938327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1150938" y="692150"/>
            <a:ext cx="4556125" cy="3416300"/>
          </a:xfrm>
          <a:ln cap="flat"/>
          <a:extLst>
            <a:ext uri="{FAA26D3D-D897-4be2-8F04-BA451C77F1D7}">
              <ma14:placeholderFlag xmlns="" xmlns:ma14="http://schemas.microsoft.com/office/mac/drawingml/2011/main" val="1"/>
            </a:ext>
          </a:extLst>
        </p:spPr>
      </p:sp>
      <p:sp>
        <p:nvSpPr>
          <p:cNvPr id="2" name="Notes Placeholder 1">
            <a:extLst>
              <a:ext uri="{FF2B5EF4-FFF2-40B4-BE49-F238E27FC236}">
                <a16:creationId xmlns:a16="http://schemas.microsoft.com/office/drawing/2014/main" id="{327F6573-920C-04BC-7453-3AA3C7953E4F}"/>
              </a:ext>
            </a:extLst>
          </p:cNvPr>
          <p:cNvSpPr>
            <a:spLocks noGrp="1"/>
          </p:cNvSpPr>
          <p:nvPr>
            <p:ph type="body" idx="1"/>
          </p:nvPr>
        </p:nvSpPr>
        <p:spPr/>
        <p:txBody>
          <a:bodyPr/>
          <a:lstStyle/>
          <a:p>
            <a:pPr algn="l"/>
            <a:r>
              <a:rPr lang="vi-VN" b="0" i="0" dirty="0">
                <a:solidFill>
                  <a:srgbClr val="404040"/>
                </a:solidFill>
                <a:effectLst/>
                <a:latin typeface="Inter"/>
              </a:rPr>
              <a:t>Hệ quản trị cơ sở dữ liệu phân tán (Distributed DBMS) đối mặt với nhiều vấn đề phức tạp do tính chất phân tán của hệ thống. Dưới đây là các vấn đề chính và cách tiếp cận để giải quyết chúng:</a:t>
            </a:r>
          </a:p>
          <a:p>
            <a:pPr algn="l"/>
            <a:r>
              <a:rPr lang="vi-VN" b="1" i="0" dirty="0">
                <a:solidFill>
                  <a:srgbClr val="404040"/>
                </a:solidFill>
                <a:effectLst/>
                <a:latin typeface="Inter"/>
              </a:rPr>
              <a:t>Thiết kế cơ sở dữ liệu phân tán (Distributed Database Design)</a:t>
            </a:r>
          </a:p>
          <a:p>
            <a:pPr algn="l">
              <a:buFont typeface="+mj-lt"/>
              <a:buAutoNum type="arabicPeriod"/>
            </a:pPr>
            <a:r>
              <a:rPr lang="vi-VN" b="1" i="0" dirty="0">
                <a:solidFill>
                  <a:srgbClr val="404040"/>
                </a:solidFill>
                <a:effectLst/>
                <a:latin typeface="Inter"/>
              </a:rPr>
              <a:t>Cách phân phối cơ sở dữ liệu</a:t>
            </a:r>
            <a:r>
              <a:rPr lang="vi-VN" b="0" i="0" dirty="0">
                <a:solidFill>
                  <a:srgbClr val="404040"/>
                </a:solidFill>
                <a:effectLst/>
                <a:latin typeface="Inter"/>
              </a:rPr>
              <a:t>:</a:t>
            </a:r>
          </a:p>
          <a:p>
            <a:pPr marL="742950" lvl="1" indent="-285750" algn="l">
              <a:buFont typeface="+mj-lt"/>
              <a:buAutoNum type="arabicPeriod"/>
            </a:pPr>
            <a:r>
              <a:rPr lang="vi-VN" b="1" i="0" dirty="0">
                <a:solidFill>
                  <a:srgbClr val="404040"/>
                </a:solidFill>
                <a:effectLst/>
                <a:latin typeface="Inter"/>
              </a:rPr>
              <a:t>Phân mảnh dữ liệu (Data Fragmentation)</a:t>
            </a:r>
            <a:r>
              <a:rPr lang="vi-VN" b="0" i="0" dirty="0">
                <a:solidFill>
                  <a:srgbClr val="404040"/>
                </a:solidFill>
                <a:effectLst/>
                <a:latin typeface="Inter"/>
              </a:rPr>
              <a:t>: Chia nhỏ dữ liệu thành các phần nhỏ hơn và phân phối chúng trên các nút khác nhau. Có hai loại phân mảnh chính:</a:t>
            </a:r>
          </a:p>
          <a:p>
            <a:pPr marL="1143000" lvl="2" indent="-228600" algn="l">
              <a:buFont typeface="+mj-lt"/>
              <a:buAutoNum type="arabicPeriod"/>
            </a:pPr>
            <a:r>
              <a:rPr lang="vi-VN" b="1" i="0" dirty="0">
                <a:solidFill>
                  <a:srgbClr val="404040"/>
                </a:solidFill>
                <a:effectLst/>
                <a:latin typeface="Inter"/>
              </a:rPr>
              <a:t>Phân mảnh ngang (Horizontal Fragmentation)</a:t>
            </a:r>
            <a:r>
              <a:rPr lang="vi-VN" b="0" i="0" dirty="0">
                <a:solidFill>
                  <a:srgbClr val="404040"/>
                </a:solidFill>
                <a:effectLst/>
                <a:latin typeface="Inter"/>
              </a:rPr>
              <a:t>: Chia dữ liệu theo hàng.</a:t>
            </a:r>
          </a:p>
          <a:p>
            <a:pPr marL="1143000" lvl="2" indent="-228600" algn="l">
              <a:buFont typeface="+mj-lt"/>
              <a:buAutoNum type="arabicPeriod"/>
            </a:pPr>
            <a:r>
              <a:rPr lang="vi-VN" b="1" i="0" dirty="0">
                <a:solidFill>
                  <a:srgbClr val="404040"/>
                </a:solidFill>
                <a:effectLst/>
                <a:latin typeface="Inter"/>
              </a:rPr>
              <a:t>Phân mảnh dọc (Vertical Fragmentation)</a:t>
            </a:r>
            <a:r>
              <a:rPr lang="vi-VN" b="0" i="0" dirty="0">
                <a:solidFill>
                  <a:srgbClr val="404040"/>
                </a:solidFill>
                <a:effectLst/>
                <a:latin typeface="Inter"/>
              </a:rPr>
              <a:t>: Chia dữ liệu theo cột.</a:t>
            </a:r>
          </a:p>
          <a:p>
            <a:pPr marL="742950" lvl="1" indent="-285750" algn="l">
              <a:buFont typeface="+mj-lt"/>
              <a:buAutoNum type="arabicPeriod"/>
            </a:pPr>
            <a:r>
              <a:rPr lang="vi-VN" b="1" i="0" dirty="0">
                <a:solidFill>
                  <a:srgbClr val="404040"/>
                </a:solidFill>
                <a:effectLst/>
                <a:latin typeface="Inter"/>
              </a:rPr>
              <a:t>Phân phối dữ liệu (Data Allocation)</a:t>
            </a:r>
            <a:r>
              <a:rPr lang="vi-VN" b="0" i="0" dirty="0">
                <a:solidFill>
                  <a:srgbClr val="404040"/>
                </a:solidFill>
                <a:effectLst/>
                <a:latin typeface="Inter"/>
              </a:rPr>
              <a:t>: Quyết định vị trí lưu trữ các phân mảnh dữ liệu trên các nút.</a:t>
            </a:r>
          </a:p>
          <a:p>
            <a:pPr algn="l">
              <a:buFont typeface="+mj-lt"/>
              <a:buAutoNum type="arabicPeriod"/>
            </a:pPr>
            <a:r>
              <a:rPr lang="vi-VN" b="1" i="0" dirty="0">
                <a:solidFill>
                  <a:srgbClr val="404040"/>
                </a:solidFill>
                <a:effectLst/>
                <a:latin typeface="Inter"/>
              </a:rPr>
              <a:t>Phân phối cơ sở dữ liệu có sao chép và không sao chép</a:t>
            </a:r>
            <a:r>
              <a:rPr lang="vi-VN" b="0" i="0" dirty="0">
                <a:solidFill>
                  <a:srgbClr val="404040"/>
                </a:solidFill>
                <a:effectLst/>
                <a:latin typeface="Inter"/>
              </a:rPr>
              <a:t>:</a:t>
            </a:r>
          </a:p>
          <a:p>
            <a:pPr marL="742950" lvl="1" indent="-285750" algn="l">
              <a:buFont typeface="+mj-lt"/>
              <a:buAutoNum type="arabicPeriod"/>
            </a:pPr>
            <a:r>
              <a:rPr lang="vi-VN" b="1" i="0" dirty="0">
                <a:solidFill>
                  <a:srgbClr val="404040"/>
                </a:solidFill>
                <a:effectLst/>
                <a:latin typeface="Inter"/>
              </a:rPr>
              <a:t>Không sao chép (Non-replicated)</a:t>
            </a:r>
            <a:r>
              <a:rPr lang="vi-VN" b="0" i="0" dirty="0">
                <a:solidFill>
                  <a:srgbClr val="404040"/>
                </a:solidFill>
                <a:effectLst/>
                <a:latin typeface="Inter"/>
              </a:rPr>
              <a:t>: Mỗi phân mảnh dữ liệu chỉ được lưu trữ trên một nút duy nhất.</a:t>
            </a:r>
          </a:p>
          <a:p>
            <a:pPr marL="742950" lvl="1" indent="-285750" algn="l">
              <a:buFont typeface="+mj-lt"/>
              <a:buAutoNum type="arabicPeriod"/>
            </a:pPr>
            <a:r>
              <a:rPr lang="vi-VN" b="1" i="0" dirty="0">
                <a:solidFill>
                  <a:srgbClr val="404040"/>
                </a:solidFill>
                <a:effectLst/>
                <a:latin typeface="Inter"/>
              </a:rPr>
              <a:t>Có sao chép (Replicated)</a:t>
            </a:r>
            <a:r>
              <a:rPr lang="vi-VN" b="0" i="0" dirty="0">
                <a:solidFill>
                  <a:srgbClr val="404040"/>
                </a:solidFill>
                <a:effectLst/>
                <a:latin typeface="Inter"/>
              </a:rPr>
              <a:t>: Mỗi phân mảnh dữ liệu được sao chép và lưu trữ trên nhiều nút để tăng tính sẵn sàng và độ tin cậy.</a:t>
            </a:r>
          </a:p>
          <a:p>
            <a:pPr algn="l">
              <a:buFont typeface="+mj-lt"/>
              <a:buAutoNum type="arabicPeriod"/>
            </a:pPr>
            <a:r>
              <a:rPr lang="vi-VN" b="1" i="0" dirty="0">
                <a:solidFill>
                  <a:srgbClr val="404040"/>
                </a:solidFill>
                <a:effectLst/>
                <a:latin typeface="Inter"/>
              </a:rPr>
              <a:t>Vấn đề liên quan trong quản lý thư mục</a:t>
            </a:r>
            <a:r>
              <a:rPr lang="vi-VN" b="0" i="0" dirty="0">
                <a:solidFill>
                  <a:srgbClr val="404040"/>
                </a:solidFill>
                <a:effectLst/>
                <a:latin typeface="Inter"/>
              </a:rPr>
              <a:t>:</a:t>
            </a:r>
          </a:p>
          <a:p>
            <a:pPr marL="742950" lvl="1" indent="-285750" algn="l">
              <a:buFont typeface="+mj-lt"/>
              <a:buAutoNum type="arabicPeriod"/>
            </a:pPr>
            <a:r>
              <a:rPr lang="vi-VN" b="1" i="0" dirty="0">
                <a:solidFill>
                  <a:srgbClr val="404040"/>
                </a:solidFill>
                <a:effectLst/>
                <a:latin typeface="Inter"/>
              </a:rPr>
              <a:t>Quản lý thông tin vị trí dữ liệu</a:t>
            </a:r>
            <a:r>
              <a:rPr lang="vi-VN" b="0" i="0" dirty="0">
                <a:solidFill>
                  <a:srgbClr val="404040"/>
                </a:solidFill>
                <a:effectLst/>
                <a:latin typeface="Inter"/>
              </a:rPr>
              <a:t>: Cần có cơ chế quản lý thư mục để theo dõi vị trí của các phân mảnh dữ liệu và các bản sao.</a:t>
            </a:r>
          </a:p>
          <a:p>
            <a:pPr marL="742950" lvl="1" indent="-285750" algn="l">
              <a:buFont typeface="+mj-lt"/>
              <a:buAutoNum type="arabicPeriod"/>
            </a:pPr>
            <a:r>
              <a:rPr lang="vi-VN" b="1" i="0" dirty="0">
                <a:solidFill>
                  <a:srgbClr val="404040"/>
                </a:solidFill>
                <a:effectLst/>
                <a:latin typeface="Inter"/>
              </a:rPr>
              <a:t>Cập nhật thông tin thư mục</a:t>
            </a:r>
            <a:r>
              <a:rPr lang="vi-VN" b="0" i="0" dirty="0">
                <a:solidFill>
                  <a:srgbClr val="404040"/>
                </a:solidFill>
                <a:effectLst/>
                <a:latin typeface="Inter"/>
              </a:rPr>
              <a:t>: Đảm bảo thông tin thư mục luôn được cập nhật khi dữ liệu được phân phối lại hoặc sao chép.</a:t>
            </a:r>
          </a:p>
          <a:p>
            <a:pPr algn="l"/>
            <a:r>
              <a:rPr lang="vi-VN" b="1" i="0" dirty="0">
                <a:solidFill>
                  <a:srgbClr val="404040"/>
                </a:solidFill>
                <a:effectLst/>
                <a:latin typeface="Inter"/>
              </a:rPr>
              <a:t>Xử lý truy vấn phân tán (Distributed Query Processing)</a:t>
            </a:r>
          </a:p>
          <a:p>
            <a:pPr algn="l">
              <a:buFont typeface="+mj-lt"/>
              <a:buAutoNum type="arabicPeriod"/>
            </a:pPr>
            <a:r>
              <a:rPr lang="vi-VN" b="1" i="0" dirty="0">
                <a:solidFill>
                  <a:srgbClr val="404040"/>
                </a:solidFill>
                <a:effectLst/>
                <a:latin typeface="Inter"/>
              </a:rPr>
              <a:t>Chuyển đổi các giao dịch của người dùng thành các lệnh thao tác dữ liệu</a:t>
            </a:r>
            <a:r>
              <a:rPr lang="vi-VN" b="0" i="0" dirty="0">
                <a:solidFill>
                  <a:srgbClr val="404040"/>
                </a:solidFill>
                <a:effectLst/>
                <a:latin typeface="Inter"/>
              </a:rPr>
              <a:t>:</a:t>
            </a:r>
          </a:p>
          <a:p>
            <a:pPr marL="742950" lvl="1" indent="-285750" algn="l">
              <a:buFont typeface="+mj-lt"/>
              <a:buAutoNum type="arabicPeriod"/>
            </a:pPr>
            <a:r>
              <a:rPr lang="vi-VN" b="1" i="0" dirty="0">
                <a:solidFill>
                  <a:srgbClr val="404040"/>
                </a:solidFill>
                <a:effectLst/>
                <a:latin typeface="Inter"/>
              </a:rPr>
              <a:t>Phân tích và tối ưu hóa truy vấn</a:t>
            </a:r>
            <a:r>
              <a:rPr lang="vi-VN" b="0" i="0" dirty="0">
                <a:solidFill>
                  <a:srgbClr val="404040"/>
                </a:solidFill>
                <a:effectLst/>
                <a:latin typeface="Inter"/>
              </a:rPr>
              <a:t>: Chuyển đổi truy vấn của người dùng thành các lệnh thao tác dữ liệu hiệu quả trên các nút phân tán.</a:t>
            </a:r>
          </a:p>
          <a:p>
            <a:pPr marL="742950" lvl="1" indent="-285750" algn="l">
              <a:buFont typeface="+mj-lt"/>
              <a:buAutoNum type="arabicPeriod"/>
            </a:pPr>
            <a:r>
              <a:rPr lang="vi-VN" b="1" i="0" dirty="0">
                <a:solidFill>
                  <a:srgbClr val="404040"/>
                </a:solidFill>
                <a:effectLst/>
                <a:latin typeface="Inter"/>
              </a:rPr>
              <a:t>Thực thi truy vấn</a:t>
            </a:r>
            <a:r>
              <a:rPr lang="vi-VN" b="0" i="0" dirty="0">
                <a:solidFill>
                  <a:srgbClr val="404040"/>
                </a:solidFill>
                <a:effectLst/>
                <a:latin typeface="Inter"/>
              </a:rPr>
              <a:t>: Phân phối các lệnh thao tác dữ liệu đến các nút phù hợp và thu thập kết quả.</a:t>
            </a:r>
          </a:p>
          <a:p>
            <a:pPr algn="l">
              <a:buFont typeface="+mj-lt"/>
              <a:buAutoNum type="arabicPeriod"/>
            </a:pPr>
            <a:r>
              <a:rPr lang="vi-VN" b="1" i="0" dirty="0">
                <a:solidFill>
                  <a:srgbClr val="404040"/>
                </a:solidFill>
                <a:effectLst/>
                <a:latin typeface="Inter"/>
              </a:rPr>
              <a:t>Bài toán tối ưu hóa</a:t>
            </a:r>
            <a:r>
              <a:rPr lang="vi-VN" b="0" i="0" dirty="0">
                <a:solidFill>
                  <a:srgbClr val="404040"/>
                </a:solidFill>
                <a:effectLst/>
                <a:latin typeface="Inter"/>
              </a:rPr>
              <a:t>:</a:t>
            </a:r>
          </a:p>
          <a:p>
            <a:pPr marL="742950" lvl="1" indent="-285750" algn="l">
              <a:buFont typeface="+mj-lt"/>
              <a:buAutoNum type="arabicPeriod"/>
            </a:pPr>
            <a:r>
              <a:rPr lang="vi-VN" b="1" i="0" dirty="0">
                <a:solidFill>
                  <a:srgbClr val="404040"/>
                </a:solidFill>
                <a:effectLst/>
                <a:latin typeface="Inter"/>
              </a:rPr>
              <a:t>Mục tiêu</a:t>
            </a:r>
            <a:r>
              <a:rPr lang="vi-VN" b="0" i="0" dirty="0">
                <a:solidFill>
                  <a:srgbClr val="404040"/>
                </a:solidFill>
                <a:effectLst/>
                <a:latin typeface="Inter"/>
              </a:rPr>
              <a:t>: Tối thiểu hóa chi phí thực thi truy vấn, bao gồm chi phí truyền dữ liệu và chi phí xử lý cục bộ.</a:t>
            </a:r>
          </a:p>
          <a:p>
            <a:pPr marL="742950" lvl="1" indent="-285750" algn="l">
              <a:buFont typeface="+mj-lt"/>
              <a:buAutoNum type="arabicPeriod"/>
            </a:pPr>
            <a:r>
              <a:rPr lang="vi-VN" b="1" i="0" dirty="0">
                <a:solidFill>
                  <a:srgbClr val="404040"/>
                </a:solidFill>
                <a:effectLst/>
                <a:latin typeface="Inter"/>
              </a:rPr>
              <a:t>Công thức tổng quát</a:t>
            </a:r>
            <a:r>
              <a:rPr lang="vi-VN" b="0" i="0" dirty="0">
                <a:solidFill>
                  <a:srgbClr val="404040"/>
                </a:solidFill>
                <a:effectLst/>
                <a:latin typeface="Inter"/>
              </a:rPr>
              <a:t>:</a:t>
            </a:r>
          </a:p>
          <a:p>
            <a:pPr marL="742950" lvl="1" indent="-285750" algn="l">
              <a:buFont typeface="+mj-lt"/>
              <a:buAutoNum type="arabicPeriod"/>
            </a:pPr>
            <a:r>
              <a:rPr lang="vi-VN" b="0" i="0" dirty="0">
                <a:solidFill>
                  <a:srgbClr val="404040"/>
                </a:solidFill>
                <a:effectLst/>
                <a:latin typeface="KaTeX_Main"/>
              </a:rPr>
              <a:t>Chi phıˊ=Chi phıˊ truyeˆˋn dữ liệu+Chi phıˊ xử lyˊ cục bộChi phıˊ=Chi phıˊ truyeˆˋn dữ liệu+Chi phıˊ xử lyˊ​ cục bộ</a:t>
            </a:r>
            <a:endParaRPr lang="vi-VN" b="0" i="0" dirty="0">
              <a:solidFill>
                <a:srgbClr val="404040"/>
              </a:solidFill>
              <a:effectLst/>
              <a:latin typeface="Inter"/>
            </a:endParaRPr>
          </a:p>
          <a:p>
            <a:pPr marL="742950" lvl="1" indent="-285750" algn="l">
              <a:buFont typeface="+mj-lt"/>
              <a:buAutoNum type="arabicPeriod"/>
            </a:pPr>
            <a:r>
              <a:rPr lang="vi-VN" b="1" i="0" dirty="0">
                <a:solidFill>
                  <a:srgbClr val="404040"/>
                </a:solidFill>
                <a:effectLst/>
                <a:latin typeface="Inter"/>
              </a:rPr>
              <a:t>Bài toán NP-khó (NP-hard)</a:t>
            </a:r>
            <a:r>
              <a:rPr lang="vi-VN" b="0" i="0" dirty="0">
                <a:solidFill>
                  <a:srgbClr val="404040"/>
                </a:solidFill>
                <a:effectLst/>
                <a:latin typeface="Inter"/>
              </a:rPr>
              <a:t>: Việc tìm kiếm giải pháp tối ưu cho bài toán này là một bài toán NP-khó, đòi hỏi các thuật toán heuristic và phương pháp gần đúng để giải quyết trong thời gian hợp lý.</a:t>
            </a:r>
          </a:p>
          <a:p>
            <a:pPr algn="l"/>
            <a:r>
              <a:rPr lang="vi-VN" b="1" i="0" dirty="0">
                <a:solidFill>
                  <a:srgbClr val="404040"/>
                </a:solidFill>
                <a:effectLst/>
                <a:latin typeface="Inter"/>
              </a:rPr>
              <a:t>Các phương pháp tiếp cận</a:t>
            </a:r>
          </a:p>
          <a:p>
            <a:pPr algn="l">
              <a:buFont typeface="+mj-lt"/>
              <a:buAutoNum type="arabicPeriod"/>
            </a:pPr>
            <a:r>
              <a:rPr lang="vi-VN" b="1" i="0" dirty="0">
                <a:solidFill>
                  <a:srgbClr val="404040"/>
                </a:solidFill>
                <a:effectLst/>
                <a:latin typeface="Inter"/>
              </a:rPr>
              <a:t>Thuật toán heuristic</a:t>
            </a:r>
            <a:r>
              <a:rPr lang="vi-VN" b="0" i="0" dirty="0">
                <a:solidFill>
                  <a:srgbClr val="404040"/>
                </a:solidFill>
                <a:effectLst/>
                <a:latin typeface="Inter"/>
              </a:rPr>
              <a:t>: Sử dụng các quy tắc và kinh nghiệm để tìm ra giải pháp gần đúng trong thời gian hợp lý.</a:t>
            </a:r>
          </a:p>
          <a:p>
            <a:pPr algn="l">
              <a:buFont typeface="+mj-lt"/>
              <a:buAutoNum type="arabicPeriod"/>
            </a:pPr>
            <a:r>
              <a:rPr lang="vi-VN" b="1" i="0" dirty="0">
                <a:solidFill>
                  <a:srgbClr val="404040"/>
                </a:solidFill>
                <a:effectLst/>
                <a:latin typeface="Inter"/>
              </a:rPr>
              <a:t>Phân phối tải (Load Balancing)</a:t>
            </a:r>
            <a:r>
              <a:rPr lang="vi-VN" b="0" i="0" dirty="0">
                <a:solidFill>
                  <a:srgbClr val="404040"/>
                </a:solidFill>
                <a:effectLst/>
                <a:latin typeface="Inter"/>
              </a:rPr>
              <a:t>: Phân phối công việc đồng đều trên các nút để tối ưu hóa hiệu suất.</a:t>
            </a:r>
          </a:p>
          <a:p>
            <a:pPr algn="l">
              <a:buFont typeface="+mj-lt"/>
              <a:buAutoNum type="arabicPeriod"/>
            </a:pPr>
            <a:r>
              <a:rPr lang="vi-VN" b="1" i="0" dirty="0">
                <a:solidFill>
                  <a:srgbClr val="404040"/>
                </a:solidFill>
                <a:effectLst/>
                <a:latin typeface="Inter"/>
              </a:rPr>
              <a:t>Các giao thức đồng bộ hóa</a:t>
            </a:r>
            <a:r>
              <a:rPr lang="vi-VN" b="0" i="0" dirty="0">
                <a:solidFill>
                  <a:srgbClr val="404040"/>
                </a:solidFill>
                <a:effectLst/>
                <a:latin typeface="Inter"/>
              </a:rPr>
              <a:t>: Đảm bảo tính nhất quán dữ liệu khi thực hiện các truy vấn và giao dịch phân tán.</a:t>
            </a:r>
          </a:p>
          <a:p>
            <a:pPr algn="l"/>
            <a:r>
              <a:rPr lang="vi-VN" b="1" i="0" dirty="0">
                <a:solidFill>
                  <a:srgbClr val="404040"/>
                </a:solidFill>
                <a:effectLst/>
                <a:latin typeface="Inter"/>
              </a:rPr>
              <a:t>Kết luận</a:t>
            </a:r>
          </a:p>
          <a:p>
            <a:pPr algn="l"/>
            <a:r>
              <a:rPr lang="vi-VN" b="0" i="0" dirty="0">
                <a:solidFill>
                  <a:srgbClr val="404040"/>
                </a:solidFill>
                <a:effectLst/>
                <a:latin typeface="Inter"/>
              </a:rPr>
              <a:t>Các vấn đề trong Hệ quản trị cơ sở dữ liệu phân tán đòi hỏi các giải pháp phức tạp và tinh vi để đảm bảo tính nhất quán, hiệu suất và độ tin cậy. Việc thiết kế và tối ưu hóa hệ thống phân tán là một thách thức lớn, nhưng cũng mang lại nhiều lợi ích trong việc xử lý khối lượng dữ liệu và công việc lớn.</a:t>
            </a:r>
          </a:p>
          <a:p>
            <a:endParaRPr lang="en-US" dirty="0"/>
          </a:p>
        </p:txBody>
      </p:sp>
    </p:spTree>
    <p:extLst>
      <p:ext uri="{BB962C8B-B14F-4D97-AF65-F5344CB8AC3E}">
        <p14:creationId xmlns:p14="http://schemas.microsoft.com/office/powerpoint/2010/main" val="20312519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xfrm>
            <a:off x="1150938" y="692150"/>
            <a:ext cx="4556125" cy="3416300"/>
          </a:xfrm>
          <a:ln cap="flat"/>
          <a:extLst>
            <a:ext uri="{FAA26D3D-D897-4be2-8F04-BA451C77F1D7}">
              <ma14:placeholderFlag xmlns="" xmlns:ma14="http://schemas.microsoft.com/office/mac/drawingml/2011/main" val="1"/>
            </a:ext>
          </a:extLst>
        </p:spPr>
      </p:sp>
      <p:sp>
        <p:nvSpPr>
          <p:cNvPr id="2" name="Notes Placeholder 1">
            <a:extLst>
              <a:ext uri="{FF2B5EF4-FFF2-40B4-BE49-F238E27FC236}">
                <a16:creationId xmlns:a16="http://schemas.microsoft.com/office/drawing/2014/main" id="{F0CEA888-1681-54C5-80FC-7051A1BD7B37}"/>
              </a:ext>
            </a:extLst>
          </p:cNvPr>
          <p:cNvSpPr>
            <a:spLocks noGrp="1"/>
          </p:cNvSpPr>
          <p:nvPr>
            <p:ph type="body" idx="1"/>
          </p:nvPr>
        </p:nvSpPr>
        <p:spPr/>
        <p:txBody>
          <a:bodyPr/>
          <a:lstStyle/>
          <a:p>
            <a:pPr algn="l"/>
            <a:r>
              <a:rPr lang="vi-VN" b="0" i="0" dirty="0">
                <a:solidFill>
                  <a:srgbClr val="404040"/>
                </a:solidFill>
                <a:effectLst/>
                <a:latin typeface="Inter"/>
              </a:rPr>
              <a:t>Kiểm soát đồng thời phân tán (Distributed Concurrency Control) và độ tin cậy (Reliability) là hai khía cạnh quan trọng trong Hệ quản trị cơ sở dữ liệu phân tán (Distributed DBMS). Dưới đây là chi tiết về các vấn đề và giải pháp liên quan:</a:t>
            </a:r>
          </a:p>
          <a:p>
            <a:pPr algn="l"/>
            <a:r>
              <a:rPr lang="vi-VN" b="1" i="0" dirty="0">
                <a:solidFill>
                  <a:srgbClr val="404040"/>
                </a:solidFill>
                <a:effectLst/>
                <a:latin typeface="Inter"/>
              </a:rPr>
              <a:t>Kiểm soát đồng thời phân tán (Distributed Concurrency Control)</a:t>
            </a:r>
          </a:p>
          <a:p>
            <a:pPr algn="l">
              <a:buFont typeface="+mj-lt"/>
              <a:buAutoNum type="arabicPeriod"/>
            </a:pPr>
            <a:r>
              <a:rPr lang="vi-VN" b="1" i="0" dirty="0">
                <a:solidFill>
                  <a:srgbClr val="404040"/>
                </a:solidFill>
                <a:effectLst/>
                <a:latin typeface="Inter"/>
              </a:rPr>
              <a:t>Đồng bộ hóa các truy cập đồng thời</a:t>
            </a:r>
            <a:r>
              <a:rPr lang="vi-VN" b="0" i="0" dirty="0">
                <a:solidFill>
                  <a:srgbClr val="404040"/>
                </a:solidFill>
                <a:effectLst/>
                <a:latin typeface="Inter"/>
              </a:rPr>
              <a:t>:</a:t>
            </a:r>
          </a:p>
          <a:p>
            <a:pPr marL="742950" lvl="1" indent="-285750" algn="l">
              <a:buFont typeface="+mj-lt"/>
              <a:buAutoNum type="arabicPeriod"/>
            </a:pPr>
            <a:r>
              <a:rPr lang="vi-VN" b="1" i="0" dirty="0">
                <a:solidFill>
                  <a:srgbClr val="404040"/>
                </a:solidFill>
                <a:effectLst/>
                <a:latin typeface="Inter"/>
              </a:rPr>
              <a:t>Mục tiêu</a:t>
            </a:r>
            <a:r>
              <a:rPr lang="vi-VN" b="0" i="0" dirty="0">
                <a:solidFill>
                  <a:srgbClr val="404040"/>
                </a:solidFill>
                <a:effectLst/>
                <a:latin typeface="Inter"/>
              </a:rPr>
              <a:t>: Đảm bảo rằng nhiều giao dịch có thể thực hiện đồng thời mà không gây ra xung đột hoặc làm mất tính nhất quán của dữ liệu.</a:t>
            </a:r>
          </a:p>
          <a:p>
            <a:pPr marL="742950" lvl="1" indent="-285750" algn="l">
              <a:buFont typeface="+mj-lt"/>
              <a:buAutoNum type="arabicPeriod"/>
            </a:pPr>
            <a:r>
              <a:rPr lang="vi-VN" b="1" i="0" dirty="0">
                <a:solidFill>
                  <a:srgbClr val="404040"/>
                </a:solidFill>
                <a:effectLst/>
                <a:latin typeface="Inter"/>
              </a:rPr>
              <a:t>Cơ chế khóa (Locking)</a:t>
            </a:r>
            <a:r>
              <a:rPr lang="vi-VN" b="0" i="0" dirty="0">
                <a:solidFill>
                  <a:srgbClr val="404040"/>
                </a:solidFill>
                <a:effectLst/>
                <a:latin typeface="Inter"/>
              </a:rPr>
              <a:t>: Sử dụng các khóa để kiểm soát truy cập vào dữ liệu. Có hai loại khóa chính:</a:t>
            </a:r>
          </a:p>
          <a:p>
            <a:pPr marL="1143000" lvl="2" indent="-228600" algn="l">
              <a:buFont typeface="+mj-lt"/>
              <a:buAutoNum type="arabicPeriod"/>
            </a:pPr>
            <a:r>
              <a:rPr lang="vi-VN" b="1" i="0" dirty="0">
                <a:solidFill>
                  <a:srgbClr val="404040"/>
                </a:solidFill>
                <a:effectLst/>
                <a:latin typeface="Inter"/>
              </a:rPr>
              <a:t>Khóa chia sẻ (Shared Lock)</a:t>
            </a:r>
            <a:r>
              <a:rPr lang="vi-VN" b="0" i="0" dirty="0">
                <a:solidFill>
                  <a:srgbClr val="404040"/>
                </a:solidFill>
                <a:effectLst/>
                <a:latin typeface="Inter"/>
              </a:rPr>
              <a:t>: Cho phép nhiều giao dịch đọc dữ liệu cùng lúc.</a:t>
            </a:r>
          </a:p>
          <a:p>
            <a:pPr marL="1143000" lvl="2" indent="-228600" algn="l">
              <a:buFont typeface="+mj-lt"/>
              <a:buAutoNum type="arabicPeriod"/>
            </a:pPr>
            <a:r>
              <a:rPr lang="vi-VN" b="1" i="0" dirty="0">
                <a:solidFill>
                  <a:srgbClr val="404040"/>
                </a:solidFill>
                <a:effectLst/>
                <a:latin typeface="Inter"/>
              </a:rPr>
              <a:t>Khóa độc quyền (Exclusive Lock)</a:t>
            </a:r>
            <a:r>
              <a:rPr lang="vi-VN" b="0" i="0" dirty="0">
                <a:solidFill>
                  <a:srgbClr val="404040"/>
                </a:solidFill>
                <a:effectLst/>
                <a:latin typeface="Inter"/>
              </a:rPr>
              <a:t>: Chỉ cho phép một giao dịch ghi dữ liệu tại một thời điểm.</a:t>
            </a:r>
          </a:p>
          <a:p>
            <a:pPr algn="l">
              <a:buFont typeface="+mj-lt"/>
              <a:buAutoNum type="arabicPeriod"/>
            </a:pPr>
            <a:r>
              <a:rPr lang="vi-VN" b="1" i="0" dirty="0">
                <a:solidFill>
                  <a:srgbClr val="404040"/>
                </a:solidFill>
                <a:effectLst/>
                <a:latin typeface="Inter"/>
              </a:rPr>
              <a:t>Đảm bảo tính nhất quán và cô lập của các giao dịch</a:t>
            </a:r>
            <a:r>
              <a:rPr lang="vi-VN" b="0" i="0" dirty="0">
                <a:solidFill>
                  <a:srgbClr val="404040"/>
                </a:solidFill>
                <a:effectLst/>
                <a:latin typeface="Inter"/>
              </a:rPr>
              <a:t>:</a:t>
            </a:r>
          </a:p>
          <a:p>
            <a:pPr marL="742950" lvl="1" indent="-285750" algn="l">
              <a:buFont typeface="+mj-lt"/>
              <a:buAutoNum type="arabicPeriod"/>
            </a:pPr>
            <a:r>
              <a:rPr lang="vi-VN" b="1" i="0" dirty="0">
                <a:solidFill>
                  <a:srgbClr val="404040"/>
                </a:solidFill>
                <a:effectLst/>
                <a:latin typeface="Inter"/>
              </a:rPr>
              <a:t>Tính nhất quán (Consistency)</a:t>
            </a:r>
            <a:r>
              <a:rPr lang="vi-VN" b="0" i="0" dirty="0">
                <a:solidFill>
                  <a:srgbClr val="404040"/>
                </a:solidFill>
                <a:effectLst/>
                <a:latin typeface="Inter"/>
              </a:rPr>
              <a:t>: Đảm bảo rằng dữ liệu luôn ở trạng thái hợp lệ trước và sau khi thực hiện giao dịch.</a:t>
            </a:r>
          </a:p>
          <a:p>
            <a:pPr marL="742950" lvl="1" indent="-285750" algn="l">
              <a:buFont typeface="+mj-lt"/>
              <a:buAutoNum type="arabicPeriod"/>
            </a:pPr>
            <a:r>
              <a:rPr lang="vi-VN" b="1" i="0" dirty="0">
                <a:solidFill>
                  <a:srgbClr val="404040"/>
                </a:solidFill>
                <a:effectLst/>
                <a:latin typeface="Inter"/>
              </a:rPr>
              <a:t>Tính cô lập (Isolation)</a:t>
            </a:r>
            <a:r>
              <a:rPr lang="vi-VN" b="0" i="0" dirty="0">
                <a:solidFill>
                  <a:srgbClr val="404040"/>
                </a:solidFill>
                <a:effectLst/>
                <a:latin typeface="Inter"/>
              </a:rPr>
              <a:t>: Đảm bảo rằng các giao dịch thực hiện đồng thời không ảnh hưởng lẫn nhau.</a:t>
            </a:r>
          </a:p>
          <a:p>
            <a:pPr algn="l">
              <a:buFont typeface="+mj-lt"/>
              <a:buAutoNum type="arabicPeriod"/>
            </a:pPr>
            <a:r>
              <a:rPr lang="vi-VN" b="1" i="0" dirty="0">
                <a:solidFill>
                  <a:srgbClr val="404040"/>
                </a:solidFill>
                <a:effectLst/>
                <a:latin typeface="Inter"/>
              </a:rPr>
              <a:t>Quản lý deadlock (khoá chết)</a:t>
            </a:r>
            <a:r>
              <a:rPr lang="vi-VN" b="0" i="0" dirty="0">
                <a:solidFill>
                  <a:srgbClr val="404040"/>
                </a:solidFill>
                <a:effectLst/>
                <a:latin typeface="Inter"/>
              </a:rPr>
              <a:t>:</a:t>
            </a:r>
          </a:p>
          <a:p>
            <a:pPr marL="742950" lvl="1" indent="-285750" algn="l">
              <a:buFont typeface="+mj-lt"/>
              <a:buAutoNum type="arabicPeriod"/>
            </a:pPr>
            <a:r>
              <a:rPr lang="vi-VN" b="1" i="0" dirty="0">
                <a:solidFill>
                  <a:srgbClr val="404040"/>
                </a:solidFill>
                <a:effectLst/>
                <a:latin typeface="Inter"/>
              </a:rPr>
              <a:t>Deadlock</a:t>
            </a:r>
            <a:r>
              <a:rPr lang="vi-VN" b="0" i="0" dirty="0">
                <a:solidFill>
                  <a:srgbClr val="404040"/>
                </a:solidFill>
                <a:effectLst/>
                <a:latin typeface="Inter"/>
              </a:rPr>
              <a:t>: Xảy ra khi hai hoặc nhiều giao dịch chờ đợi lẫn nhau để giải phóng khóa, dẫn đến tình trạng bế tắc.</a:t>
            </a:r>
          </a:p>
          <a:p>
            <a:pPr marL="742950" lvl="1" indent="-285750" algn="l">
              <a:buFont typeface="+mj-lt"/>
              <a:buAutoNum type="arabicPeriod"/>
            </a:pPr>
            <a:r>
              <a:rPr lang="vi-VN" b="1" i="0" dirty="0">
                <a:solidFill>
                  <a:srgbClr val="404040"/>
                </a:solidFill>
                <a:effectLst/>
                <a:latin typeface="Inter"/>
              </a:rPr>
              <a:t>Phát hiện và giải quyết deadlock</a:t>
            </a:r>
            <a:r>
              <a:rPr lang="vi-VN" b="0" i="0" dirty="0">
                <a:solidFill>
                  <a:srgbClr val="404040"/>
                </a:solidFill>
                <a:effectLst/>
                <a:latin typeface="Inter"/>
              </a:rPr>
              <a:t>:</a:t>
            </a:r>
          </a:p>
          <a:p>
            <a:pPr marL="1143000" lvl="2" indent="-228600" algn="l">
              <a:buFont typeface="+mj-lt"/>
              <a:buAutoNum type="arabicPeriod"/>
            </a:pPr>
            <a:r>
              <a:rPr lang="vi-VN" b="1" i="0" dirty="0">
                <a:solidFill>
                  <a:srgbClr val="404040"/>
                </a:solidFill>
                <a:effectLst/>
                <a:latin typeface="Inter"/>
              </a:rPr>
              <a:t>Phát hiện deadlock</a:t>
            </a:r>
            <a:r>
              <a:rPr lang="vi-VN" b="0" i="0" dirty="0">
                <a:solidFill>
                  <a:srgbClr val="404040"/>
                </a:solidFill>
                <a:effectLst/>
                <a:latin typeface="Inter"/>
              </a:rPr>
              <a:t>: Sử dụng đồ thị chờ đợi (wait-for graph) để phát hiện chu trình deadlock.</a:t>
            </a:r>
          </a:p>
          <a:p>
            <a:pPr marL="1143000" lvl="2" indent="-228600" algn="l">
              <a:buFont typeface="+mj-lt"/>
              <a:buAutoNum type="arabicPeriod"/>
            </a:pPr>
            <a:r>
              <a:rPr lang="vi-VN" b="1" i="0" dirty="0">
                <a:solidFill>
                  <a:srgbClr val="404040"/>
                </a:solidFill>
                <a:effectLst/>
                <a:latin typeface="Inter"/>
              </a:rPr>
              <a:t>Giải quyết deadlock</a:t>
            </a:r>
            <a:r>
              <a:rPr lang="vi-VN" b="0" i="0" dirty="0">
                <a:solidFill>
                  <a:srgbClr val="404040"/>
                </a:solidFill>
                <a:effectLst/>
                <a:latin typeface="Inter"/>
              </a:rPr>
              <a:t>: Hủy bỏ một trong các giao dịch để phá vỡ chu trình deadlock.</a:t>
            </a:r>
          </a:p>
          <a:p>
            <a:pPr algn="l"/>
            <a:r>
              <a:rPr lang="vi-VN" b="1" i="0" dirty="0">
                <a:solidFill>
                  <a:srgbClr val="404040"/>
                </a:solidFill>
                <a:effectLst/>
                <a:latin typeface="Inter"/>
              </a:rPr>
              <a:t>Độ tin cậy (Reliability)</a:t>
            </a:r>
          </a:p>
          <a:p>
            <a:pPr algn="l">
              <a:buFont typeface="+mj-lt"/>
              <a:buAutoNum type="arabicPeriod"/>
            </a:pPr>
            <a:r>
              <a:rPr lang="vi-VN" b="1" i="0" dirty="0">
                <a:solidFill>
                  <a:srgbClr val="404040"/>
                </a:solidFill>
                <a:effectLst/>
                <a:latin typeface="Inter"/>
              </a:rPr>
              <a:t>Cách làm cho hệ thống có khả năng chịu lỗi</a:t>
            </a:r>
            <a:r>
              <a:rPr lang="vi-VN" b="0" i="0" dirty="0">
                <a:solidFill>
                  <a:srgbClr val="404040"/>
                </a:solidFill>
                <a:effectLst/>
                <a:latin typeface="Inter"/>
              </a:rPr>
              <a:t>:</a:t>
            </a:r>
          </a:p>
          <a:p>
            <a:pPr marL="742950" lvl="1" indent="-285750" algn="l">
              <a:buFont typeface="+mj-lt"/>
              <a:buAutoNum type="arabicPeriod"/>
            </a:pPr>
            <a:r>
              <a:rPr lang="vi-VN" b="1" i="0" dirty="0">
                <a:solidFill>
                  <a:srgbClr val="404040"/>
                </a:solidFill>
                <a:effectLst/>
                <a:latin typeface="Inter"/>
              </a:rPr>
              <a:t>Sao chép dữ liệu (Data Replication)</a:t>
            </a:r>
            <a:r>
              <a:rPr lang="vi-VN" b="0" i="0" dirty="0">
                <a:solidFill>
                  <a:srgbClr val="404040"/>
                </a:solidFill>
                <a:effectLst/>
                <a:latin typeface="Inter"/>
              </a:rPr>
              <a:t>: Sao chép dữ liệu trên nhiều nút để đảm bảo rằng dữ liệu vẫn có thể truy cập được ngay cả khi một số nút bị lỗi.</a:t>
            </a:r>
          </a:p>
          <a:p>
            <a:pPr marL="742950" lvl="1" indent="-285750" algn="l">
              <a:buFont typeface="+mj-lt"/>
              <a:buAutoNum type="arabicPeriod"/>
            </a:pPr>
            <a:r>
              <a:rPr lang="vi-VN" b="1" i="0" dirty="0">
                <a:solidFill>
                  <a:srgbClr val="404040"/>
                </a:solidFill>
                <a:effectLst/>
                <a:latin typeface="Inter"/>
              </a:rPr>
              <a:t>Phân tán dữ liệu (Data Distribution)</a:t>
            </a:r>
            <a:r>
              <a:rPr lang="vi-VN" b="0" i="0" dirty="0">
                <a:solidFill>
                  <a:srgbClr val="404040"/>
                </a:solidFill>
                <a:effectLst/>
                <a:latin typeface="Inter"/>
              </a:rPr>
              <a:t>: Phân phối dữ liệu trên nhiều nút để giảm thiểu rủi ro mất mát dữ liệu.</a:t>
            </a:r>
          </a:p>
          <a:p>
            <a:pPr algn="l">
              <a:buFont typeface="+mj-lt"/>
              <a:buAutoNum type="arabicPeriod"/>
            </a:pPr>
            <a:r>
              <a:rPr lang="vi-VN" b="1" i="0" dirty="0">
                <a:solidFill>
                  <a:srgbClr val="404040"/>
                </a:solidFill>
                <a:effectLst/>
                <a:latin typeface="Inter"/>
              </a:rPr>
              <a:t>Đảm bảo tính nguyên tử (Atomicity) và bền vững (Durability)</a:t>
            </a:r>
            <a:r>
              <a:rPr lang="vi-VN" b="0" i="0" dirty="0">
                <a:solidFill>
                  <a:srgbClr val="404040"/>
                </a:solidFill>
                <a:effectLst/>
                <a:latin typeface="Inter"/>
              </a:rPr>
              <a:t>:</a:t>
            </a:r>
          </a:p>
          <a:p>
            <a:pPr marL="742950" lvl="1" indent="-285750" algn="l">
              <a:buFont typeface="+mj-lt"/>
              <a:buAutoNum type="arabicPeriod"/>
            </a:pPr>
            <a:r>
              <a:rPr lang="vi-VN" b="1" i="0" dirty="0">
                <a:solidFill>
                  <a:srgbClr val="404040"/>
                </a:solidFill>
                <a:effectLst/>
                <a:latin typeface="Inter"/>
              </a:rPr>
              <a:t>Tính nguyên tử (Atomicity)</a:t>
            </a:r>
            <a:r>
              <a:rPr lang="vi-VN" b="0" i="0" dirty="0">
                <a:solidFill>
                  <a:srgbClr val="404040"/>
                </a:solidFill>
                <a:effectLst/>
                <a:latin typeface="Inter"/>
              </a:rPr>
              <a:t>: Đảm bảo rằng một giao dịch hoặc là hoàn thành hoàn toàn, hoặc là không thực hiện gì cả. Điều này thường được thực hiện thông qua các giao thức cam kết (commit protocols) như Giao thức hai pha (Two-Phase Commit - 2PC).</a:t>
            </a:r>
          </a:p>
          <a:p>
            <a:pPr marL="742950" lvl="1" indent="-285750" algn="l">
              <a:buFont typeface="+mj-lt"/>
              <a:buAutoNum type="arabicPeriod"/>
            </a:pPr>
            <a:r>
              <a:rPr lang="vi-VN" b="1" i="0" dirty="0">
                <a:solidFill>
                  <a:srgbClr val="404040"/>
                </a:solidFill>
                <a:effectLst/>
                <a:latin typeface="Inter"/>
              </a:rPr>
              <a:t>Tính bền vững (Durability)</a:t>
            </a:r>
            <a:r>
              <a:rPr lang="vi-VN" b="0" i="0" dirty="0">
                <a:solidFill>
                  <a:srgbClr val="404040"/>
                </a:solidFill>
                <a:effectLst/>
                <a:latin typeface="Inter"/>
              </a:rPr>
              <a:t>: Đảm bảo rằng một khi giao dịch đã được cam kết, các thay đổi sẽ được lưu trữ vĩnh viễn và không bị mất ngay cả khi hệ thống gặp sự cố. Điều này thường được thực hiện thông qua việc ghi nhật ký (logging) và sao lưu (backup).</a:t>
            </a:r>
          </a:p>
          <a:p>
            <a:pPr algn="l"/>
            <a:r>
              <a:rPr lang="vi-VN" b="1" i="0" dirty="0">
                <a:solidFill>
                  <a:srgbClr val="404040"/>
                </a:solidFill>
                <a:effectLst/>
                <a:latin typeface="Inter"/>
              </a:rPr>
              <a:t>Các phương pháp và công nghệ hỗ trợ</a:t>
            </a:r>
          </a:p>
          <a:p>
            <a:pPr algn="l">
              <a:buFont typeface="+mj-lt"/>
              <a:buAutoNum type="arabicPeriod"/>
            </a:pPr>
            <a:r>
              <a:rPr lang="vi-VN" b="1" i="0" dirty="0">
                <a:solidFill>
                  <a:srgbClr val="404040"/>
                </a:solidFill>
                <a:effectLst/>
                <a:latin typeface="Inter"/>
              </a:rPr>
              <a:t>Giao thức hai pha (Two-Phase Commit - 2PC)</a:t>
            </a:r>
            <a:r>
              <a:rPr lang="vi-VN" b="0" i="0" dirty="0">
                <a:solidFill>
                  <a:srgbClr val="404040"/>
                </a:solidFill>
                <a:effectLst/>
                <a:latin typeface="Inter"/>
              </a:rPr>
              <a:t>:</a:t>
            </a:r>
          </a:p>
          <a:p>
            <a:pPr marL="742950" lvl="1" indent="-285750" algn="l">
              <a:buFont typeface="+mj-lt"/>
              <a:buAutoNum type="arabicPeriod"/>
            </a:pPr>
            <a:r>
              <a:rPr lang="vi-VN" b="1" i="0" dirty="0">
                <a:solidFill>
                  <a:srgbClr val="404040"/>
                </a:solidFill>
                <a:effectLst/>
                <a:latin typeface="Inter"/>
              </a:rPr>
              <a:t>Giai đoạn chuẩn bị (Prepare Phase)</a:t>
            </a:r>
            <a:r>
              <a:rPr lang="vi-VN" b="0" i="0" dirty="0">
                <a:solidFill>
                  <a:srgbClr val="404040"/>
                </a:solidFill>
                <a:effectLst/>
                <a:latin typeface="Inter"/>
              </a:rPr>
              <a:t>: Điều phối viên (coordinator) yêu cầu các nút tham gia chuẩn bị cam kết giao dịch.</a:t>
            </a:r>
          </a:p>
          <a:p>
            <a:pPr marL="742950" lvl="1" indent="-285750" algn="l">
              <a:buFont typeface="+mj-lt"/>
              <a:buAutoNum type="arabicPeriod"/>
            </a:pPr>
            <a:r>
              <a:rPr lang="vi-VN" b="1" i="0" dirty="0">
                <a:solidFill>
                  <a:srgbClr val="404040"/>
                </a:solidFill>
                <a:effectLst/>
                <a:latin typeface="Inter"/>
              </a:rPr>
              <a:t>Giai đoạn cam kết (Commit Phase)</a:t>
            </a:r>
            <a:r>
              <a:rPr lang="vi-VN" b="0" i="0" dirty="0">
                <a:solidFill>
                  <a:srgbClr val="404040"/>
                </a:solidFill>
                <a:effectLst/>
                <a:latin typeface="Inter"/>
              </a:rPr>
              <a:t>: Nếu tất cả các nút đồng ý, điều phối viên yêu cầu các nút cam kết giao dịch.</a:t>
            </a:r>
          </a:p>
          <a:p>
            <a:pPr algn="l">
              <a:buFont typeface="+mj-lt"/>
              <a:buAutoNum type="arabicPeriod"/>
            </a:pPr>
            <a:r>
              <a:rPr lang="vi-VN" b="1" i="0" dirty="0">
                <a:solidFill>
                  <a:srgbClr val="404040"/>
                </a:solidFill>
                <a:effectLst/>
                <a:latin typeface="Inter"/>
              </a:rPr>
              <a:t>Nhật ký giao dịch (Transaction Logging)</a:t>
            </a:r>
            <a:r>
              <a:rPr lang="vi-VN" b="0" i="0" dirty="0">
                <a:solidFill>
                  <a:srgbClr val="404040"/>
                </a:solidFill>
                <a:effectLst/>
                <a:latin typeface="Inter"/>
              </a:rPr>
              <a:t>:</a:t>
            </a:r>
          </a:p>
          <a:p>
            <a:pPr marL="742950" lvl="1" indent="-285750" algn="l">
              <a:buFont typeface="+mj-lt"/>
              <a:buAutoNum type="arabicPeriod"/>
            </a:pPr>
            <a:r>
              <a:rPr lang="vi-VN" b="1" i="0" dirty="0">
                <a:solidFill>
                  <a:srgbClr val="404040"/>
                </a:solidFill>
                <a:effectLst/>
                <a:latin typeface="Inter"/>
              </a:rPr>
              <a:t>Ghi nhật ký</a:t>
            </a:r>
            <a:r>
              <a:rPr lang="vi-VN" b="0" i="0" dirty="0">
                <a:solidFill>
                  <a:srgbClr val="404040"/>
                </a:solidFill>
                <a:effectLst/>
                <a:latin typeface="Inter"/>
              </a:rPr>
              <a:t>: Lưu lại các thay đổi của giao dịch trước khi thực hiện để có thể khôi phục lại trong trường hợp lỗi.</a:t>
            </a:r>
          </a:p>
          <a:p>
            <a:pPr marL="742950" lvl="1" indent="-285750" algn="l">
              <a:buFont typeface="+mj-lt"/>
              <a:buAutoNum type="arabicPeriod"/>
            </a:pPr>
            <a:r>
              <a:rPr lang="vi-VN" b="1" i="0" dirty="0">
                <a:solidFill>
                  <a:srgbClr val="404040"/>
                </a:solidFill>
                <a:effectLst/>
                <a:latin typeface="Inter"/>
              </a:rPr>
              <a:t>Khôi phục (Recovery)</a:t>
            </a:r>
            <a:r>
              <a:rPr lang="vi-VN" b="0" i="0" dirty="0">
                <a:solidFill>
                  <a:srgbClr val="404040"/>
                </a:solidFill>
                <a:effectLst/>
                <a:latin typeface="Inter"/>
              </a:rPr>
              <a:t>: Sử dụng nhật ký để khôi phục hệ thống về trạng thái nhất quán sau khi gặp sự cố.</a:t>
            </a:r>
          </a:p>
          <a:p>
            <a:pPr algn="l">
              <a:buFont typeface="+mj-lt"/>
              <a:buAutoNum type="arabicPeriod"/>
            </a:pPr>
            <a:r>
              <a:rPr lang="vi-VN" b="1" i="0" dirty="0">
                <a:solidFill>
                  <a:srgbClr val="404040"/>
                </a:solidFill>
                <a:effectLst/>
                <a:latin typeface="Inter"/>
              </a:rPr>
              <a:t>Cơ chế sao lưu và phục hồi (Backup and Recovery)</a:t>
            </a:r>
            <a:r>
              <a:rPr lang="vi-VN" b="0" i="0" dirty="0">
                <a:solidFill>
                  <a:srgbClr val="404040"/>
                </a:solidFill>
                <a:effectLst/>
                <a:latin typeface="Inter"/>
              </a:rPr>
              <a:t>:</a:t>
            </a:r>
          </a:p>
          <a:p>
            <a:pPr marL="742950" lvl="1" indent="-285750" algn="l">
              <a:buFont typeface="+mj-lt"/>
              <a:buAutoNum type="arabicPeriod"/>
            </a:pPr>
            <a:r>
              <a:rPr lang="vi-VN" b="1" i="0" dirty="0">
                <a:solidFill>
                  <a:srgbClr val="404040"/>
                </a:solidFill>
                <a:effectLst/>
                <a:latin typeface="Inter"/>
              </a:rPr>
              <a:t>Sao lưu định kỳ</a:t>
            </a:r>
            <a:r>
              <a:rPr lang="vi-VN" b="0" i="0" dirty="0">
                <a:solidFill>
                  <a:srgbClr val="404040"/>
                </a:solidFill>
                <a:effectLst/>
                <a:latin typeface="Inter"/>
              </a:rPr>
              <a:t>: Tạo bản sao lưu dữ liệu định kỳ để phòng ngừa mất mát dữ liệu.</a:t>
            </a:r>
          </a:p>
          <a:p>
            <a:pPr marL="742950" lvl="1" indent="-285750" algn="l">
              <a:buFont typeface="+mj-lt"/>
              <a:buAutoNum type="arabicPeriod"/>
            </a:pPr>
            <a:r>
              <a:rPr lang="vi-VN" b="1" i="0" dirty="0">
                <a:solidFill>
                  <a:srgbClr val="404040"/>
                </a:solidFill>
                <a:effectLst/>
                <a:latin typeface="Inter"/>
              </a:rPr>
              <a:t>Phục hồi dữ liệu</a:t>
            </a:r>
            <a:r>
              <a:rPr lang="vi-VN" b="0" i="0" dirty="0">
                <a:solidFill>
                  <a:srgbClr val="404040"/>
                </a:solidFill>
                <a:effectLst/>
                <a:latin typeface="Inter"/>
              </a:rPr>
              <a:t>: Sử dụng bản sao lưu để khôi phục dữ liệu khi cần thiết.</a:t>
            </a:r>
          </a:p>
          <a:p>
            <a:pPr algn="l"/>
            <a:r>
              <a:rPr lang="vi-VN" b="1" i="0" dirty="0">
                <a:solidFill>
                  <a:srgbClr val="404040"/>
                </a:solidFill>
                <a:effectLst/>
                <a:latin typeface="Inter"/>
              </a:rPr>
              <a:t>Kết luận</a:t>
            </a:r>
          </a:p>
          <a:p>
            <a:pPr algn="l"/>
            <a:r>
              <a:rPr lang="vi-VN" b="0" i="0" dirty="0">
                <a:solidFill>
                  <a:srgbClr val="404040"/>
                </a:solidFill>
                <a:effectLst/>
                <a:latin typeface="Inter"/>
              </a:rPr>
              <a:t>Kiểm soát đồng thời phân tán và độ tin cậy là những yếu tố quan trọng để đảm bảo tính nhất quán, hiệu suất và khả năng chịu lỗi của hệ thống cơ sở dữ liệu phân tán. Các cơ chế và giao thức như khóa, phát hiện deadlock, sao chép dữ liệu, và giao thức hai pha đóng vai trò thiết yếu trong việc quản lý các vấn đề này.</a:t>
            </a:r>
          </a:p>
          <a:p>
            <a:endParaRPr lang="en-US" dirty="0"/>
          </a:p>
        </p:txBody>
      </p:sp>
    </p:spTree>
    <p:extLst>
      <p:ext uri="{BB962C8B-B14F-4D97-AF65-F5344CB8AC3E}">
        <p14:creationId xmlns:p14="http://schemas.microsoft.com/office/powerpoint/2010/main" val="18487958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0" i="0" dirty="0">
                <a:solidFill>
                  <a:srgbClr val="404040"/>
                </a:solidFill>
                <a:effectLst/>
                <a:latin typeface="Inter"/>
              </a:rPr>
              <a:t>Sao chép dữ liệu (Replication) và Hệ quản trị cơ sở dữ liệu song song (Parallel DBMS) là hai khía cạnh quan trọng trong việc quản lý và tối ưu hóa hiệu suất của các hệ thống cơ sở dữ liệu. Dưới đây là chi tiết về các vấn đề và giải pháp liên quan:</a:t>
            </a:r>
          </a:p>
          <a:p>
            <a:pPr algn="l"/>
            <a:r>
              <a:rPr lang="vi-VN" b="1" i="0" dirty="0">
                <a:solidFill>
                  <a:srgbClr val="404040"/>
                </a:solidFill>
                <a:effectLst/>
                <a:latin typeface="Inter"/>
              </a:rPr>
              <a:t>Sao chép dữ liệu (Replication)</a:t>
            </a:r>
          </a:p>
          <a:p>
            <a:pPr algn="l">
              <a:buFont typeface="+mj-lt"/>
              <a:buAutoNum type="arabicPeriod"/>
            </a:pPr>
            <a:r>
              <a:rPr lang="vi-VN" b="1" i="0" dirty="0">
                <a:solidFill>
                  <a:srgbClr val="404040"/>
                </a:solidFill>
                <a:effectLst/>
                <a:latin typeface="Inter"/>
              </a:rPr>
              <a:t>Tính nhất quán lẫn nhau</a:t>
            </a:r>
            <a:r>
              <a:rPr lang="vi-VN" b="0" i="0" dirty="0">
                <a:solidFill>
                  <a:srgbClr val="404040"/>
                </a:solidFill>
                <a:effectLst/>
                <a:latin typeface="Inter"/>
              </a:rPr>
              <a:t>:</a:t>
            </a:r>
          </a:p>
          <a:p>
            <a:pPr marL="742950" lvl="1" indent="-285750" algn="l">
              <a:buFont typeface="+mj-lt"/>
              <a:buAutoNum type="arabicPeriod"/>
            </a:pPr>
            <a:r>
              <a:rPr lang="vi-VN" b="1" i="0" dirty="0">
                <a:solidFill>
                  <a:srgbClr val="404040"/>
                </a:solidFill>
                <a:effectLst/>
                <a:latin typeface="Inter"/>
              </a:rPr>
              <a:t>Mục tiêu</a:t>
            </a:r>
            <a:r>
              <a:rPr lang="vi-VN" b="0" i="0" dirty="0">
                <a:solidFill>
                  <a:srgbClr val="404040"/>
                </a:solidFill>
                <a:effectLst/>
                <a:latin typeface="Inter"/>
              </a:rPr>
              <a:t>: Đảm bảo rằng tất cả các bản sao dữ liệu trên các nút khác nhau luôn đồng nhất và nhất quán với nhau.</a:t>
            </a:r>
          </a:p>
          <a:p>
            <a:pPr marL="742950" lvl="1" indent="-285750" algn="l">
              <a:buFont typeface="+mj-lt"/>
              <a:buAutoNum type="arabicPeriod"/>
            </a:pPr>
            <a:r>
              <a:rPr lang="vi-VN" b="1" i="0" dirty="0">
                <a:solidFill>
                  <a:srgbClr val="404040"/>
                </a:solidFill>
                <a:effectLst/>
                <a:latin typeface="Inter"/>
              </a:rPr>
              <a:t>Cơ chế đồng bộ hóa</a:t>
            </a:r>
            <a:r>
              <a:rPr lang="vi-VN" b="0" i="0" dirty="0">
                <a:solidFill>
                  <a:srgbClr val="404040"/>
                </a:solidFill>
                <a:effectLst/>
                <a:latin typeface="Inter"/>
              </a:rPr>
              <a:t>: Sử dụng các giao thức đồng bộ hóa để cập nhật các bản sao dữ liệu một cách nhất quán.</a:t>
            </a:r>
          </a:p>
          <a:p>
            <a:pPr algn="l">
              <a:buFont typeface="+mj-lt"/>
              <a:buAutoNum type="arabicPeriod"/>
            </a:pPr>
            <a:r>
              <a:rPr lang="vi-VN" b="1" i="0" dirty="0">
                <a:solidFill>
                  <a:srgbClr val="404040"/>
                </a:solidFill>
                <a:effectLst/>
                <a:latin typeface="Inter"/>
              </a:rPr>
              <a:t>Độ mới của các bản sao</a:t>
            </a:r>
            <a:r>
              <a:rPr lang="vi-VN" b="0" i="0" dirty="0">
                <a:solidFill>
                  <a:srgbClr val="404040"/>
                </a:solidFill>
                <a:effectLst/>
                <a:latin typeface="Inter"/>
              </a:rPr>
              <a:t>:</a:t>
            </a:r>
          </a:p>
          <a:p>
            <a:pPr marL="742950" lvl="1" indent="-285750" algn="l">
              <a:buFont typeface="+mj-lt"/>
              <a:buAutoNum type="arabicPeriod"/>
            </a:pPr>
            <a:r>
              <a:rPr lang="vi-VN" b="1" i="0" dirty="0">
                <a:solidFill>
                  <a:srgbClr val="404040"/>
                </a:solidFill>
                <a:effectLst/>
                <a:latin typeface="Inter"/>
              </a:rPr>
              <a:t>Đảm bảo độ mới</a:t>
            </a:r>
            <a:r>
              <a:rPr lang="vi-VN" b="0" i="0" dirty="0">
                <a:solidFill>
                  <a:srgbClr val="404040"/>
                </a:solidFill>
                <a:effectLst/>
                <a:latin typeface="Inter"/>
              </a:rPr>
              <a:t>: Các bản sao dữ liệu cần được cập nhật kịp thời để phản ánh các thay đổi mới nhất.</a:t>
            </a:r>
          </a:p>
          <a:p>
            <a:pPr marL="742950" lvl="1" indent="-285750" algn="l">
              <a:buFont typeface="+mj-lt"/>
              <a:buAutoNum type="arabicPeriod"/>
            </a:pPr>
            <a:r>
              <a:rPr lang="vi-VN" b="1" i="0" dirty="0">
                <a:solidFill>
                  <a:srgbClr val="404040"/>
                </a:solidFill>
                <a:effectLst/>
                <a:latin typeface="Inter"/>
              </a:rPr>
              <a:t>Chiến lược cập nhật</a:t>
            </a:r>
            <a:r>
              <a:rPr lang="vi-VN" b="0" i="0" dirty="0">
                <a:solidFill>
                  <a:srgbClr val="404040"/>
                </a:solidFill>
                <a:effectLst/>
                <a:latin typeface="Inter"/>
              </a:rPr>
              <a:t>: Có thể sử dụng các chiến lược cập nhật đồng thời hoặc không đồng thời tùy thuộc vào yêu cầu về tính nhất quán và hiệu suất.</a:t>
            </a:r>
          </a:p>
          <a:p>
            <a:pPr algn="l">
              <a:buFont typeface="+mj-lt"/>
              <a:buAutoNum type="arabicPeriod"/>
            </a:pPr>
            <a:r>
              <a:rPr lang="vi-VN" b="1" i="0" dirty="0">
                <a:solidFill>
                  <a:srgbClr val="404040"/>
                </a:solidFill>
                <a:effectLst/>
                <a:latin typeface="Inter"/>
              </a:rPr>
              <a:t>Sao chép chủ động (Eager) vs bị động (Lazy)</a:t>
            </a:r>
            <a:r>
              <a:rPr lang="vi-VN" b="0" i="0" dirty="0">
                <a:solidFill>
                  <a:srgbClr val="404040"/>
                </a:solidFill>
                <a:effectLst/>
                <a:latin typeface="Inter"/>
              </a:rPr>
              <a:t>:</a:t>
            </a:r>
          </a:p>
          <a:p>
            <a:pPr marL="742950" lvl="1" indent="-285750" algn="l">
              <a:buFont typeface="+mj-lt"/>
              <a:buAutoNum type="arabicPeriod"/>
            </a:pPr>
            <a:r>
              <a:rPr lang="vi-VN" b="1" i="0" dirty="0">
                <a:solidFill>
                  <a:srgbClr val="404040"/>
                </a:solidFill>
                <a:effectLst/>
                <a:latin typeface="Inter"/>
              </a:rPr>
              <a:t>Sao chép chủ động (Eager)</a:t>
            </a:r>
            <a:r>
              <a:rPr lang="vi-VN" b="0" i="0" dirty="0">
                <a:solidFill>
                  <a:srgbClr val="404040"/>
                </a:solidFill>
                <a:effectLst/>
                <a:latin typeface="Inter"/>
              </a:rPr>
              <a:t>: Cập nhật tất cả các bản sao dữ liệu ngay lập tức khi có thay đổi. Đảm bảo tính nhất quán cao nhưng có thể gây độ trễ.</a:t>
            </a:r>
          </a:p>
          <a:p>
            <a:pPr marL="742950" lvl="1" indent="-285750" algn="l">
              <a:buFont typeface="+mj-lt"/>
              <a:buAutoNum type="arabicPeriod"/>
            </a:pPr>
            <a:r>
              <a:rPr lang="vi-VN" b="1" i="0" dirty="0">
                <a:solidFill>
                  <a:srgbClr val="404040"/>
                </a:solidFill>
                <a:effectLst/>
                <a:latin typeface="Inter"/>
              </a:rPr>
              <a:t>Sao chép bị động (Lazy)</a:t>
            </a:r>
            <a:r>
              <a:rPr lang="vi-VN" b="0" i="0" dirty="0">
                <a:solidFill>
                  <a:srgbClr val="404040"/>
                </a:solidFill>
                <a:effectLst/>
                <a:latin typeface="Inter"/>
              </a:rPr>
              <a:t>: Cập nhật các bản sao dữ liệu sau một khoảng thời gian hoặc khi có yêu cầu. Giảm độ trễ nhưng có thể dẫn đến tình trạng không nhất quán tạm thời.</a:t>
            </a:r>
          </a:p>
          <a:p>
            <a:pPr algn="l">
              <a:buFont typeface="+mj-lt"/>
              <a:buAutoNum type="arabicPeriod"/>
            </a:pPr>
            <a:r>
              <a:rPr lang="vi-VN" b="1" i="0" dirty="0">
                <a:solidFill>
                  <a:srgbClr val="404040"/>
                </a:solidFill>
                <a:effectLst/>
                <a:latin typeface="Inter"/>
              </a:rPr>
              <a:t>Mô hình tập trung (Centralized) vs phân tán (Distributed)</a:t>
            </a:r>
            <a:r>
              <a:rPr lang="vi-VN" b="0" i="0" dirty="0">
                <a:solidFill>
                  <a:srgbClr val="404040"/>
                </a:solidFill>
                <a:effectLst/>
                <a:latin typeface="Inter"/>
              </a:rPr>
              <a:t>:</a:t>
            </a:r>
          </a:p>
          <a:p>
            <a:pPr marL="742950" lvl="1" indent="-285750" algn="l">
              <a:buFont typeface="+mj-lt"/>
              <a:buAutoNum type="arabicPeriod"/>
            </a:pPr>
            <a:r>
              <a:rPr lang="vi-VN" b="1" i="0" dirty="0">
                <a:solidFill>
                  <a:srgbClr val="404040"/>
                </a:solidFill>
                <a:effectLst/>
                <a:latin typeface="Inter"/>
              </a:rPr>
              <a:t>Mô hình tập trung (Centralized)</a:t>
            </a:r>
            <a:r>
              <a:rPr lang="vi-VN" b="0" i="0" dirty="0">
                <a:solidFill>
                  <a:srgbClr val="404040"/>
                </a:solidFill>
                <a:effectLst/>
                <a:latin typeface="Inter"/>
              </a:rPr>
              <a:t>: Tất cả các bản sao dữ liệu được quản lý và đồng bộ hóa từ một nút trung tâm. Đơn giản nhưng có thể trở thành điểm hỏng hóc duy nhất.</a:t>
            </a:r>
          </a:p>
          <a:p>
            <a:pPr marL="742950" lvl="1" indent="-285750" algn="l">
              <a:buFont typeface="+mj-lt"/>
              <a:buAutoNum type="arabicPeriod"/>
            </a:pPr>
            <a:r>
              <a:rPr lang="vi-VN" b="1" i="0" dirty="0">
                <a:solidFill>
                  <a:srgbClr val="404040"/>
                </a:solidFill>
                <a:effectLst/>
                <a:latin typeface="Inter"/>
              </a:rPr>
              <a:t>Mô hình phân tán (Distributed)</a:t>
            </a:r>
            <a:r>
              <a:rPr lang="vi-VN" b="0" i="0" dirty="0">
                <a:solidFill>
                  <a:srgbClr val="404040"/>
                </a:solidFill>
                <a:effectLst/>
                <a:latin typeface="Inter"/>
              </a:rPr>
              <a:t>: Các bản sao dữ liệu được quản lý và đồng bộ hóa trên nhiều nút. Tăng tính sẵn sàng và độ tin cậy nhưng phức tạp hơn trong quản lý.</a:t>
            </a:r>
          </a:p>
          <a:p>
            <a:pPr algn="l"/>
            <a:r>
              <a:rPr lang="vi-VN" b="1" i="0" dirty="0">
                <a:solidFill>
                  <a:srgbClr val="404040"/>
                </a:solidFill>
                <a:effectLst/>
                <a:latin typeface="Inter"/>
              </a:rPr>
              <a:t>Hệ quản trị cơ sở dữ liệu song song (Parallel DBMS)</a:t>
            </a:r>
          </a:p>
          <a:p>
            <a:pPr algn="l">
              <a:buFont typeface="+mj-lt"/>
              <a:buAutoNum type="arabicPeriod"/>
            </a:pPr>
            <a:r>
              <a:rPr lang="vi-VN" b="1" i="0" dirty="0">
                <a:solidFill>
                  <a:srgbClr val="404040"/>
                </a:solidFill>
                <a:effectLst/>
                <a:latin typeface="Inter"/>
              </a:rPr>
              <a:t>Mục tiêu: Khả năng mở rộng cao và hiệu suất tốt</a:t>
            </a:r>
            <a:r>
              <a:rPr lang="vi-VN" b="0" i="0" dirty="0">
                <a:solidFill>
                  <a:srgbClr val="404040"/>
                </a:solidFill>
                <a:effectLst/>
                <a:latin typeface="Inter"/>
              </a:rPr>
              <a:t>:</a:t>
            </a:r>
          </a:p>
          <a:p>
            <a:pPr marL="742950" lvl="1" indent="-285750" algn="l">
              <a:buFont typeface="+mj-lt"/>
              <a:buAutoNum type="arabicPeriod"/>
            </a:pPr>
            <a:r>
              <a:rPr lang="vi-VN" b="1" i="0" dirty="0">
                <a:solidFill>
                  <a:srgbClr val="404040"/>
                </a:solidFill>
                <a:effectLst/>
                <a:latin typeface="Inter"/>
              </a:rPr>
              <a:t>Khả năng mở rộng</a:t>
            </a:r>
            <a:r>
              <a:rPr lang="vi-VN" b="0" i="0" dirty="0">
                <a:solidFill>
                  <a:srgbClr val="404040"/>
                </a:solidFill>
                <a:effectLst/>
                <a:latin typeface="Inter"/>
              </a:rPr>
              <a:t>: Hệ thống có thể mở rộng bằng cách thêm nhiều nút xử lý để tăng khả năng xử lý dữ liệu.</a:t>
            </a:r>
          </a:p>
          <a:p>
            <a:pPr marL="742950" lvl="1" indent="-285750" algn="l">
              <a:buFont typeface="+mj-lt"/>
              <a:buAutoNum type="arabicPeriod"/>
            </a:pPr>
            <a:r>
              <a:rPr lang="vi-VN" b="1" i="0" dirty="0">
                <a:solidFill>
                  <a:srgbClr val="404040"/>
                </a:solidFill>
                <a:effectLst/>
                <a:latin typeface="Inter"/>
              </a:rPr>
              <a:t>Hiệu suất tốt</a:t>
            </a:r>
            <a:r>
              <a:rPr lang="vi-VN" b="0" i="0" dirty="0">
                <a:solidFill>
                  <a:srgbClr val="404040"/>
                </a:solidFill>
                <a:effectLst/>
                <a:latin typeface="Inter"/>
              </a:rPr>
              <a:t>: Tận dụng khả năng xử lý song song để cải thiện thời gian phản hồi và thông lượng của hệ thống.</a:t>
            </a:r>
          </a:p>
          <a:p>
            <a:pPr algn="l">
              <a:buFont typeface="+mj-lt"/>
              <a:buAutoNum type="arabicPeriod"/>
            </a:pPr>
            <a:r>
              <a:rPr lang="vi-VN" b="1" i="0" dirty="0">
                <a:solidFill>
                  <a:srgbClr val="404040"/>
                </a:solidFill>
                <a:effectLst/>
                <a:latin typeface="Inter"/>
              </a:rPr>
              <a:t>Không phân tán theo vị trí địa lý</a:t>
            </a:r>
            <a:r>
              <a:rPr lang="vi-VN" b="0" i="0" dirty="0">
                <a:solidFill>
                  <a:srgbClr val="404040"/>
                </a:solidFill>
                <a:effectLst/>
                <a:latin typeface="Inter"/>
              </a:rPr>
              <a:t>:</a:t>
            </a:r>
          </a:p>
          <a:p>
            <a:pPr marL="742950" lvl="1" indent="-285750" algn="l">
              <a:buFont typeface="+mj-lt"/>
              <a:buAutoNum type="arabicPeriod"/>
            </a:pPr>
            <a:r>
              <a:rPr lang="vi-VN" b="1" i="0" dirty="0">
                <a:solidFill>
                  <a:srgbClr val="404040"/>
                </a:solidFill>
                <a:effectLst/>
                <a:latin typeface="Inter"/>
              </a:rPr>
              <a:t>Các nút xử lý nằm gần nhau</a:t>
            </a:r>
            <a:r>
              <a:rPr lang="vi-VN" b="0" i="0" dirty="0">
                <a:solidFill>
                  <a:srgbClr val="404040"/>
                </a:solidFill>
                <a:effectLst/>
                <a:latin typeface="Inter"/>
              </a:rPr>
              <a:t>: Thường được triển khai trong một trung tâm dữ liệu hoặc một cụm máy tính (cluster) để giảm độ trễ mạng và tăng tốc độ truyền dữ liệu.</a:t>
            </a:r>
          </a:p>
          <a:p>
            <a:pPr algn="l">
              <a:buFont typeface="+mj-lt"/>
              <a:buAutoNum type="arabicPeriod"/>
            </a:pPr>
            <a:r>
              <a:rPr lang="vi-VN" b="1" i="0" dirty="0">
                <a:solidFill>
                  <a:srgbClr val="404040"/>
                </a:solidFill>
                <a:effectLst/>
                <a:latin typeface="Inter"/>
              </a:rPr>
              <a:t>Điện toán cụm (Cluster computing)</a:t>
            </a:r>
            <a:r>
              <a:rPr lang="vi-VN" b="0" i="0" dirty="0">
                <a:solidFill>
                  <a:srgbClr val="404040"/>
                </a:solidFill>
                <a:effectLst/>
                <a:latin typeface="Inter"/>
              </a:rPr>
              <a:t>:</a:t>
            </a:r>
          </a:p>
          <a:p>
            <a:pPr marL="742950" lvl="1" indent="-285750" algn="l">
              <a:buFont typeface="+mj-lt"/>
              <a:buAutoNum type="arabicPeriod"/>
            </a:pPr>
            <a:r>
              <a:rPr lang="vi-VN" b="1" i="0" dirty="0">
                <a:solidFill>
                  <a:srgbClr val="404040"/>
                </a:solidFill>
                <a:effectLst/>
                <a:latin typeface="Inter"/>
              </a:rPr>
              <a:t>Cụm máy tính</a:t>
            </a:r>
            <a:r>
              <a:rPr lang="vi-VN" b="0" i="0" dirty="0">
                <a:solidFill>
                  <a:srgbClr val="404040"/>
                </a:solidFill>
                <a:effectLst/>
                <a:latin typeface="Inter"/>
              </a:rPr>
              <a:t>: Một nhóm các máy tính được kết nối với nhau để hoạt động như một hệ thống duy nhất. Các máy tính trong cụm chia sẻ tài nguyên và công việc để đạt được hiệu suất cao hơn.</a:t>
            </a:r>
          </a:p>
          <a:p>
            <a:pPr marL="742950" lvl="1" indent="-285750" algn="l">
              <a:buFont typeface="+mj-lt"/>
              <a:buAutoNum type="arabicPeriod"/>
            </a:pPr>
            <a:r>
              <a:rPr lang="vi-VN" b="1" i="0" dirty="0">
                <a:solidFill>
                  <a:srgbClr val="404040"/>
                </a:solidFill>
                <a:effectLst/>
                <a:latin typeface="Inter"/>
              </a:rPr>
              <a:t>Cân bằng tải (Load Balancing)</a:t>
            </a:r>
            <a:r>
              <a:rPr lang="vi-VN" b="0" i="0" dirty="0">
                <a:solidFill>
                  <a:srgbClr val="404040"/>
                </a:solidFill>
                <a:effectLst/>
                <a:latin typeface="Inter"/>
              </a:rPr>
              <a:t>: Phân phối công việc đồng đều trên các nút trong cụm để tối ưu hóa hiệu suất.</a:t>
            </a:r>
          </a:p>
          <a:p>
            <a:pPr algn="l"/>
            <a:r>
              <a:rPr lang="vi-VN" b="1" i="0" dirty="0">
                <a:solidFill>
                  <a:srgbClr val="404040"/>
                </a:solidFill>
                <a:effectLst/>
                <a:latin typeface="Inter"/>
              </a:rPr>
              <a:t>Các phương pháp và công nghệ hỗ trợ</a:t>
            </a:r>
          </a:p>
          <a:p>
            <a:pPr algn="l">
              <a:buFont typeface="+mj-lt"/>
              <a:buAutoNum type="arabicPeriod"/>
            </a:pPr>
            <a:r>
              <a:rPr lang="vi-VN" b="1" i="0" dirty="0">
                <a:solidFill>
                  <a:srgbClr val="404040"/>
                </a:solidFill>
                <a:effectLst/>
                <a:latin typeface="Inter"/>
              </a:rPr>
              <a:t>Phân tán dữ liệu (Data Partitioning)</a:t>
            </a:r>
            <a:r>
              <a:rPr lang="vi-VN" b="0" i="0" dirty="0">
                <a:solidFill>
                  <a:srgbClr val="404040"/>
                </a:solidFill>
                <a:effectLst/>
                <a:latin typeface="Inter"/>
              </a:rPr>
              <a:t>:</a:t>
            </a:r>
          </a:p>
          <a:p>
            <a:pPr marL="742950" lvl="1" indent="-285750" algn="l">
              <a:buFont typeface="+mj-lt"/>
              <a:buAutoNum type="arabicPeriod"/>
            </a:pPr>
            <a:r>
              <a:rPr lang="vi-VN" b="1" i="0" dirty="0">
                <a:solidFill>
                  <a:srgbClr val="404040"/>
                </a:solidFill>
                <a:effectLst/>
                <a:latin typeface="Inter"/>
              </a:rPr>
              <a:t>Phân mảnh dữ liệu</a:t>
            </a:r>
            <a:r>
              <a:rPr lang="vi-VN" b="0" i="0" dirty="0">
                <a:solidFill>
                  <a:srgbClr val="404040"/>
                </a:solidFill>
                <a:effectLst/>
                <a:latin typeface="Inter"/>
              </a:rPr>
              <a:t>: Chia nhỏ dữ liệu thành các phần nhỏ hơn và phân phối chúng trên các nút khác nhau để xử lý song song.</a:t>
            </a:r>
          </a:p>
          <a:p>
            <a:pPr marL="742950" lvl="1" indent="-285750" algn="l">
              <a:buFont typeface="+mj-lt"/>
              <a:buAutoNum type="arabicPeriod"/>
            </a:pPr>
            <a:r>
              <a:rPr lang="vi-VN" b="1" i="0" dirty="0">
                <a:solidFill>
                  <a:srgbClr val="404040"/>
                </a:solidFill>
                <a:effectLst/>
                <a:latin typeface="Inter"/>
              </a:rPr>
              <a:t>Phân phối dữ liệu</a:t>
            </a:r>
            <a:r>
              <a:rPr lang="vi-VN" b="0" i="0" dirty="0">
                <a:solidFill>
                  <a:srgbClr val="404040"/>
                </a:solidFill>
                <a:effectLst/>
                <a:latin typeface="Inter"/>
              </a:rPr>
              <a:t>: Quyết định vị trí lưu trữ các phân mảnh dữ liệu trên các nút.</a:t>
            </a:r>
          </a:p>
          <a:p>
            <a:pPr algn="l">
              <a:buFont typeface="+mj-lt"/>
              <a:buAutoNum type="arabicPeriod"/>
            </a:pPr>
            <a:r>
              <a:rPr lang="vi-VN" b="1" i="0" dirty="0">
                <a:solidFill>
                  <a:srgbClr val="404040"/>
                </a:solidFill>
                <a:effectLst/>
                <a:latin typeface="Inter"/>
              </a:rPr>
              <a:t>Xử lý song song (Parallel Processing)</a:t>
            </a:r>
            <a:r>
              <a:rPr lang="vi-VN" b="0" i="0" dirty="0">
                <a:solidFill>
                  <a:srgbClr val="404040"/>
                </a:solidFill>
                <a:effectLst/>
                <a:latin typeface="Inter"/>
              </a:rPr>
              <a:t>:</a:t>
            </a:r>
          </a:p>
          <a:p>
            <a:pPr marL="742950" lvl="1" indent="-285750" algn="l">
              <a:buFont typeface="+mj-lt"/>
              <a:buAutoNum type="arabicPeriod"/>
            </a:pPr>
            <a:r>
              <a:rPr lang="vi-VN" b="1" i="0" dirty="0">
                <a:solidFill>
                  <a:srgbClr val="404040"/>
                </a:solidFill>
                <a:effectLst/>
                <a:latin typeface="Inter"/>
              </a:rPr>
              <a:t>Song song giữa các truy vấn (Inter-query parallelism)</a:t>
            </a:r>
            <a:r>
              <a:rPr lang="vi-VN" b="0" i="0" dirty="0">
                <a:solidFill>
                  <a:srgbClr val="404040"/>
                </a:solidFill>
                <a:effectLst/>
                <a:latin typeface="Inter"/>
              </a:rPr>
              <a:t>: Thực hiện nhiều truy vấn đồng thời trên các nút khác nhau.</a:t>
            </a:r>
          </a:p>
          <a:p>
            <a:pPr marL="742950" lvl="1" indent="-285750" algn="l">
              <a:buFont typeface="+mj-lt"/>
              <a:buAutoNum type="arabicPeriod"/>
            </a:pPr>
            <a:r>
              <a:rPr lang="vi-VN" b="1" i="0" dirty="0">
                <a:solidFill>
                  <a:srgbClr val="404040"/>
                </a:solidFill>
                <a:effectLst/>
                <a:latin typeface="Inter"/>
              </a:rPr>
              <a:t>Song song trong một truy vấn (Intra-query parallelism)</a:t>
            </a:r>
            <a:r>
              <a:rPr lang="vi-VN" b="0" i="0" dirty="0">
                <a:solidFill>
                  <a:srgbClr val="404040"/>
                </a:solidFill>
                <a:effectLst/>
                <a:latin typeface="Inter"/>
              </a:rPr>
              <a:t>: Chia một truy vấn lớn thành các phần nhỏ hơn và thực hiện chúng đồng thời trên các nút khác nhau.</a:t>
            </a:r>
          </a:p>
          <a:p>
            <a:pPr algn="l">
              <a:buFont typeface="+mj-lt"/>
              <a:buAutoNum type="arabicPeriod"/>
            </a:pPr>
            <a:r>
              <a:rPr lang="vi-VN" b="1" i="0" dirty="0">
                <a:solidFill>
                  <a:srgbClr val="404040"/>
                </a:solidFill>
                <a:effectLst/>
                <a:latin typeface="Inter"/>
              </a:rPr>
              <a:t>Các giao thức đồng bộ hóa (Synchronization Protocols)</a:t>
            </a:r>
            <a:r>
              <a:rPr lang="vi-VN" b="0" i="0" dirty="0">
                <a:solidFill>
                  <a:srgbClr val="404040"/>
                </a:solidFill>
                <a:effectLst/>
                <a:latin typeface="Inter"/>
              </a:rPr>
              <a:t>:</a:t>
            </a:r>
          </a:p>
          <a:p>
            <a:pPr marL="742950" lvl="1" indent="-285750" algn="l">
              <a:buFont typeface="+mj-lt"/>
              <a:buAutoNum type="arabicPeriod"/>
            </a:pPr>
            <a:r>
              <a:rPr lang="vi-VN" b="1" i="0" dirty="0">
                <a:solidFill>
                  <a:srgbClr val="404040"/>
                </a:solidFill>
                <a:effectLst/>
                <a:latin typeface="Inter"/>
              </a:rPr>
              <a:t>Đồng bộ hóa dữ liệu</a:t>
            </a:r>
            <a:r>
              <a:rPr lang="vi-VN" b="0" i="0" dirty="0">
                <a:solidFill>
                  <a:srgbClr val="404040"/>
                </a:solidFill>
                <a:effectLst/>
                <a:latin typeface="Inter"/>
              </a:rPr>
              <a:t>: Đảm bảo rằng các bản sao dữ liệu trên các nút khác nhau luôn đồng nhất và nhất quán.</a:t>
            </a:r>
          </a:p>
          <a:p>
            <a:pPr marL="742950" lvl="1" indent="-285750" algn="l">
              <a:buFont typeface="+mj-lt"/>
              <a:buAutoNum type="arabicPeriod"/>
            </a:pPr>
            <a:r>
              <a:rPr lang="vi-VN" b="1" i="0" dirty="0">
                <a:solidFill>
                  <a:srgbClr val="404040"/>
                </a:solidFill>
                <a:effectLst/>
                <a:latin typeface="Inter"/>
              </a:rPr>
              <a:t>Quản lý khóa (Lock Management)</a:t>
            </a:r>
            <a:r>
              <a:rPr lang="vi-VN" b="0" i="0" dirty="0">
                <a:solidFill>
                  <a:srgbClr val="404040"/>
                </a:solidFill>
                <a:effectLst/>
                <a:latin typeface="Inter"/>
              </a:rPr>
              <a:t>: Kiểm soát truy cập đồng thời vào dữ liệu để đảm bảo tính nhất quán.</a:t>
            </a:r>
          </a:p>
          <a:p>
            <a:pPr algn="l"/>
            <a:r>
              <a:rPr lang="vi-VN" b="1" i="0" dirty="0">
                <a:solidFill>
                  <a:srgbClr val="404040"/>
                </a:solidFill>
                <a:effectLst/>
                <a:latin typeface="Inter"/>
              </a:rPr>
              <a:t>Kết luận</a:t>
            </a:r>
          </a:p>
          <a:p>
            <a:pPr algn="l"/>
            <a:r>
              <a:rPr lang="vi-VN" b="0" i="0" dirty="0">
                <a:solidFill>
                  <a:srgbClr val="404040"/>
                </a:solidFill>
                <a:effectLst/>
                <a:latin typeface="Inter"/>
              </a:rPr>
              <a:t>Sao chép dữ liệu và Hệ quản trị cơ sở dữ liệu song song là những công nghệ quan trọng để đảm bảo tính nhất quán, hiệu suất và khả năng mở rộng của hệ thống cơ sở dữ liệu. Các phương pháp và công nghệ như sao chép chủ động/bị động, mô hình tập trung/phân tán, và xử lý song song giúp tối ưu hóa hiệu suất và độ tin cậy của hệ thống.</a:t>
            </a:r>
          </a:p>
          <a:p>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33</a:t>
            </a:fld>
            <a:endParaRPr lang="en-US"/>
          </a:p>
        </p:txBody>
      </p:sp>
    </p:spTree>
    <p:extLst>
      <p:ext uri="{BB962C8B-B14F-4D97-AF65-F5344CB8AC3E}">
        <p14:creationId xmlns:p14="http://schemas.microsoft.com/office/powerpoint/2010/main" val="27914854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1171575" y="-44450"/>
            <a:ext cx="4514850" cy="3386138"/>
          </a:xfrm>
          <a:ln cap="flat"/>
          <a:extLst>
            <a:ext uri="{FAA26D3D-D897-4be2-8F04-BA451C77F1D7}">
              <ma14:placeholderFlag xmlns="" xmlns:ma14="http://schemas.microsoft.com/office/mac/drawingml/2011/main" val="1"/>
            </a:ext>
          </a:extLst>
        </p:spPr>
      </p:sp>
      <p:sp>
        <p:nvSpPr>
          <p:cNvPr id="2" name="Notes Placeholder 1">
            <a:extLst>
              <a:ext uri="{FF2B5EF4-FFF2-40B4-BE49-F238E27FC236}">
                <a16:creationId xmlns:a16="http://schemas.microsoft.com/office/drawing/2014/main" id="{8F81EF76-2639-4CF9-2FC6-B5F9D793D961}"/>
              </a:ext>
            </a:extLst>
          </p:cNvPr>
          <p:cNvSpPr>
            <a:spLocks noGrp="1"/>
          </p:cNvSpPr>
          <p:nvPr>
            <p:ph type="body" idx="1"/>
          </p:nvPr>
        </p:nvSpPr>
        <p:spPr/>
        <p:txBody>
          <a:bodyPr/>
          <a:lstStyle/>
          <a:p>
            <a:pPr algn="l"/>
            <a:r>
              <a:rPr lang="vi-VN" b="0" i="0" dirty="0">
                <a:solidFill>
                  <a:srgbClr val="404040"/>
                </a:solidFill>
                <a:effectLst/>
                <a:latin typeface="Inter"/>
              </a:rPr>
              <a:t>Các vấn đề liên quan đến phân phối và xử lý dữ liệu trong các hệ thống hiện đại bao gồm nhiều cách tiếp cận và công nghệ khác nhau. Dưới đây là chi tiết về các vấn đề và giải pháp liên quan:</a:t>
            </a:r>
          </a:p>
          <a:p>
            <a:pPr algn="l"/>
            <a:r>
              <a:rPr lang="vi-VN" b="1" i="0" dirty="0">
                <a:solidFill>
                  <a:srgbClr val="404040"/>
                </a:solidFill>
                <a:effectLst/>
                <a:latin typeface="Inter"/>
              </a:rPr>
              <a:t>Các cách tiếp cận phân phối thay thế</a:t>
            </a:r>
          </a:p>
          <a:p>
            <a:pPr algn="l">
              <a:buFont typeface="+mj-lt"/>
              <a:buAutoNum type="arabicPeriod"/>
            </a:pPr>
            <a:r>
              <a:rPr lang="vi-VN" b="1" i="0" dirty="0">
                <a:solidFill>
                  <a:srgbClr val="404040"/>
                </a:solidFill>
                <a:effectLst/>
                <a:latin typeface="Inter"/>
              </a:rPr>
              <a:t>Mạng ngang hàng hiện đại (Modern P2P)</a:t>
            </a:r>
            <a:r>
              <a:rPr lang="vi-VN" b="0" i="0" dirty="0">
                <a:solidFill>
                  <a:srgbClr val="404040"/>
                </a:solidFill>
                <a:effectLst/>
                <a:latin typeface="Inter"/>
              </a:rPr>
              <a:t>:</a:t>
            </a:r>
          </a:p>
          <a:p>
            <a:pPr marL="742950" lvl="1" indent="-285750" algn="l">
              <a:buFont typeface="+mj-lt"/>
              <a:buAutoNum type="arabicPeriod"/>
            </a:pPr>
            <a:r>
              <a:rPr lang="vi-VN" b="1" i="0" dirty="0">
                <a:solidFill>
                  <a:srgbClr val="404040"/>
                </a:solidFill>
                <a:effectLst/>
                <a:latin typeface="Inter"/>
              </a:rPr>
              <a:t>Mô hình phân tán</a:t>
            </a:r>
            <a:r>
              <a:rPr lang="vi-VN" b="0" i="0" dirty="0">
                <a:solidFill>
                  <a:srgbClr val="404040"/>
                </a:solidFill>
                <a:effectLst/>
                <a:latin typeface="Inter"/>
              </a:rPr>
              <a:t>: Các nút trong mạng có vai trò ngang hàng, chia sẻ tài nguyên và dữ liệu mà không cần máy chủ trung tâm.</a:t>
            </a:r>
          </a:p>
          <a:p>
            <a:pPr marL="742950" lvl="1" indent="-285750" algn="l">
              <a:buFont typeface="+mj-lt"/>
              <a:buAutoNum type="arabicPeriod"/>
            </a:pPr>
            <a:r>
              <a:rPr lang="vi-VN" b="1" i="0" dirty="0">
                <a:solidFill>
                  <a:srgbClr val="404040"/>
                </a:solidFill>
                <a:effectLst/>
                <a:latin typeface="Inter"/>
              </a:rPr>
              <a:t>Ứng dụng</a:t>
            </a:r>
            <a:r>
              <a:rPr lang="vi-VN" b="0" i="0" dirty="0">
                <a:solidFill>
                  <a:srgbClr val="404040"/>
                </a:solidFill>
                <a:effectLst/>
                <a:latin typeface="Inter"/>
              </a:rPr>
              <a:t>: Phân phối tệp, chia sẻ tài nguyên, và các hệ thống phân tán như blockchain.</a:t>
            </a:r>
          </a:p>
          <a:p>
            <a:pPr algn="l">
              <a:buFont typeface="+mj-lt"/>
              <a:buAutoNum type="arabicPeriod"/>
            </a:pPr>
            <a:r>
              <a:rPr lang="vi-VN" b="1" i="0" dirty="0">
                <a:solidFill>
                  <a:srgbClr val="404040"/>
                </a:solidFill>
                <a:effectLst/>
                <a:latin typeface="Inter"/>
              </a:rPr>
              <a:t>World Wide Web (WWW hoặc Web)</a:t>
            </a:r>
            <a:r>
              <a:rPr lang="vi-VN" b="0" i="0" dirty="0">
                <a:solidFill>
                  <a:srgbClr val="404040"/>
                </a:solidFill>
                <a:effectLst/>
                <a:latin typeface="Inter"/>
              </a:rPr>
              <a:t>:</a:t>
            </a:r>
          </a:p>
          <a:p>
            <a:pPr marL="742950" lvl="1" indent="-285750" algn="l">
              <a:buFont typeface="+mj-lt"/>
              <a:buAutoNum type="arabicPeriod"/>
            </a:pPr>
            <a:r>
              <a:rPr lang="vi-VN" b="1" i="0" dirty="0">
                <a:solidFill>
                  <a:srgbClr val="404040"/>
                </a:solidFill>
                <a:effectLst/>
                <a:latin typeface="Inter"/>
              </a:rPr>
              <a:t>Mô hình client-server</a:t>
            </a:r>
            <a:r>
              <a:rPr lang="vi-VN" b="0" i="0" dirty="0">
                <a:solidFill>
                  <a:srgbClr val="404040"/>
                </a:solidFill>
                <a:effectLst/>
                <a:latin typeface="Inter"/>
              </a:rPr>
              <a:t>: Các máy chủ lưu trữ và cung cấp dữ liệu, trong khi các máy khách truy cập và sử dụng dữ liệu.</a:t>
            </a:r>
          </a:p>
          <a:p>
            <a:pPr marL="742950" lvl="1" indent="-285750" algn="l">
              <a:buFont typeface="+mj-lt"/>
              <a:buAutoNum type="arabicPeriod"/>
            </a:pPr>
            <a:r>
              <a:rPr lang="vi-VN" b="1" i="0" dirty="0">
                <a:solidFill>
                  <a:srgbClr val="404040"/>
                </a:solidFill>
                <a:effectLst/>
                <a:latin typeface="Inter"/>
              </a:rPr>
              <a:t>Ứng dụng</a:t>
            </a:r>
            <a:r>
              <a:rPr lang="vi-VN" b="0" i="0" dirty="0">
                <a:solidFill>
                  <a:srgbClr val="404040"/>
                </a:solidFill>
                <a:effectLst/>
                <a:latin typeface="Inter"/>
              </a:rPr>
              <a:t>: Truy cập và chia sẻ thông tin trên toàn cầu thông qua các trình duyệt web.</a:t>
            </a:r>
          </a:p>
          <a:p>
            <a:pPr algn="l"/>
            <a:r>
              <a:rPr lang="vi-VN" b="1" i="0" dirty="0">
                <a:solidFill>
                  <a:srgbClr val="404040"/>
                </a:solidFill>
                <a:effectLst/>
                <a:latin typeface="Inter"/>
              </a:rPr>
              <a:t>Xử lý dữ liệu lớn (Big Data Processing)</a:t>
            </a:r>
          </a:p>
          <a:p>
            <a:pPr algn="l">
              <a:buFont typeface="+mj-lt"/>
              <a:buAutoNum type="arabicPeriod"/>
            </a:pPr>
            <a:r>
              <a:rPr lang="vi-VN" b="1" i="0" dirty="0">
                <a:solidFill>
                  <a:srgbClr val="404040"/>
                </a:solidFill>
                <a:effectLst/>
                <a:latin typeface="Inter"/>
              </a:rPr>
              <a:t>4V của dữ liệu lớn</a:t>
            </a:r>
            <a:r>
              <a:rPr lang="vi-VN" b="0" i="0" dirty="0">
                <a:solidFill>
                  <a:srgbClr val="404040"/>
                </a:solidFill>
                <a:effectLst/>
                <a:latin typeface="Inter"/>
              </a:rPr>
              <a:t>:</a:t>
            </a:r>
          </a:p>
          <a:p>
            <a:pPr marL="742950" lvl="1" indent="-285750" algn="l">
              <a:buFont typeface="+mj-lt"/>
              <a:buAutoNum type="arabicPeriod"/>
            </a:pPr>
            <a:r>
              <a:rPr lang="vi-VN" b="1" i="0" dirty="0">
                <a:solidFill>
                  <a:srgbClr val="404040"/>
                </a:solidFill>
                <a:effectLst/>
                <a:latin typeface="Inter"/>
              </a:rPr>
              <a:t>Khối lượng (Volume)</a:t>
            </a:r>
            <a:r>
              <a:rPr lang="vi-VN" b="0" i="0" dirty="0">
                <a:solidFill>
                  <a:srgbClr val="404040"/>
                </a:solidFill>
                <a:effectLst/>
                <a:latin typeface="Inter"/>
              </a:rPr>
              <a:t>: Lượng dữ liệu khổng lồ được tạo ra và lưu trữ.</a:t>
            </a:r>
          </a:p>
          <a:p>
            <a:pPr marL="742950" lvl="1" indent="-285750" algn="l">
              <a:buFont typeface="+mj-lt"/>
              <a:buAutoNum type="arabicPeriod"/>
            </a:pPr>
            <a:r>
              <a:rPr lang="vi-VN" b="1" i="0" dirty="0">
                <a:solidFill>
                  <a:srgbClr val="404040"/>
                </a:solidFill>
                <a:effectLst/>
                <a:latin typeface="Inter"/>
              </a:rPr>
              <a:t>Đa dạng (Variety)</a:t>
            </a:r>
            <a:r>
              <a:rPr lang="vi-VN" b="0" i="0" dirty="0">
                <a:solidFill>
                  <a:srgbClr val="404040"/>
                </a:solidFill>
                <a:effectLst/>
                <a:latin typeface="Inter"/>
              </a:rPr>
              <a:t>: Dữ liệu đến từ nhiều nguồn và định dạng khác nhau (văn bản, hình ảnh, video, v.v.).</a:t>
            </a:r>
          </a:p>
          <a:p>
            <a:pPr marL="742950" lvl="1" indent="-285750" algn="l">
              <a:buFont typeface="+mj-lt"/>
              <a:buAutoNum type="arabicPeriod"/>
            </a:pPr>
            <a:r>
              <a:rPr lang="vi-VN" b="1" i="0" dirty="0">
                <a:solidFill>
                  <a:srgbClr val="404040"/>
                </a:solidFill>
                <a:effectLst/>
                <a:latin typeface="Inter"/>
              </a:rPr>
              <a:t>Tốc độ (Velocity)</a:t>
            </a:r>
            <a:r>
              <a:rPr lang="vi-VN" b="0" i="0" dirty="0">
                <a:solidFill>
                  <a:srgbClr val="404040"/>
                </a:solidFill>
                <a:effectLst/>
                <a:latin typeface="Inter"/>
              </a:rPr>
              <a:t>: Tốc độ dữ liệu được tạo ra và cần được xử lý.</a:t>
            </a:r>
          </a:p>
          <a:p>
            <a:pPr marL="742950" lvl="1" indent="-285750" algn="l">
              <a:buFont typeface="+mj-lt"/>
              <a:buAutoNum type="arabicPeriod"/>
            </a:pPr>
            <a:r>
              <a:rPr lang="vi-VN" b="1" i="0" dirty="0">
                <a:solidFill>
                  <a:srgbClr val="404040"/>
                </a:solidFill>
                <a:effectLst/>
                <a:latin typeface="Inter"/>
              </a:rPr>
              <a:t>Độ chính xác (Veracity)</a:t>
            </a:r>
            <a:r>
              <a:rPr lang="vi-VN" b="0" i="0" dirty="0">
                <a:solidFill>
                  <a:srgbClr val="404040"/>
                </a:solidFill>
                <a:effectLst/>
                <a:latin typeface="Inter"/>
              </a:rPr>
              <a:t>: Độ tin cậy và chất lượng của dữ liệu.</a:t>
            </a:r>
          </a:p>
          <a:p>
            <a:pPr algn="l">
              <a:buFont typeface="+mj-lt"/>
              <a:buAutoNum type="arabicPeriod"/>
            </a:pPr>
            <a:r>
              <a:rPr lang="vi-VN" b="1" i="0" dirty="0">
                <a:solidFill>
                  <a:srgbClr val="404040"/>
                </a:solidFill>
                <a:effectLst/>
                <a:latin typeface="Inter"/>
              </a:rPr>
              <a:t>Công nghệ xử lý</a:t>
            </a:r>
            <a:r>
              <a:rPr lang="vi-VN" b="0" i="0" dirty="0">
                <a:solidFill>
                  <a:srgbClr val="404040"/>
                </a:solidFill>
                <a:effectLst/>
                <a:latin typeface="Inter"/>
              </a:rPr>
              <a:t>:</a:t>
            </a:r>
          </a:p>
          <a:p>
            <a:pPr marL="742950" lvl="1" indent="-285750" algn="l">
              <a:buFont typeface="+mj-lt"/>
              <a:buAutoNum type="arabicPeriod"/>
            </a:pPr>
            <a:r>
              <a:rPr lang="vi-VN" b="1" i="0" dirty="0">
                <a:solidFill>
                  <a:srgbClr val="404040"/>
                </a:solidFill>
                <a:effectLst/>
                <a:latin typeface="Inter"/>
              </a:rPr>
              <a:t>MapReduce &amp; Spark</a:t>
            </a:r>
            <a:r>
              <a:rPr lang="vi-VN" b="0" i="0" dirty="0">
                <a:solidFill>
                  <a:srgbClr val="404040"/>
                </a:solidFill>
                <a:effectLst/>
                <a:latin typeface="Inter"/>
              </a:rPr>
              <a:t>:</a:t>
            </a:r>
          </a:p>
          <a:p>
            <a:pPr marL="1143000" lvl="2" indent="-228600" algn="l">
              <a:buFont typeface="+mj-lt"/>
              <a:buAutoNum type="arabicPeriod"/>
            </a:pPr>
            <a:r>
              <a:rPr lang="vi-VN" b="1" i="0" dirty="0">
                <a:solidFill>
                  <a:srgbClr val="404040"/>
                </a:solidFill>
                <a:effectLst/>
                <a:latin typeface="Inter"/>
              </a:rPr>
              <a:t>MapReduce</a:t>
            </a:r>
            <a:r>
              <a:rPr lang="vi-VN" b="0" i="0" dirty="0">
                <a:solidFill>
                  <a:srgbClr val="404040"/>
                </a:solidFill>
                <a:effectLst/>
                <a:latin typeface="Inter"/>
              </a:rPr>
              <a:t>: Mô hình lập trình để xử lý dữ liệu lớn bằng cách chia nhỏ công việc thành các nhiệm vụ nhỏ hơn và xử lý song song.</a:t>
            </a:r>
          </a:p>
          <a:p>
            <a:pPr marL="1143000" lvl="2" indent="-228600" algn="l">
              <a:buFont typeface="+mj-lt"/>
              <a:buAutoNum type="arabicPeriod"/>
            </a:pPr>
            <a:r>
              <a:rPr lang="vi-VN" b="1" i="0" dirty="0">
                <a:solidFill>
                  <a:srgbClr val="404040"/>
                </a:solidFill>
                <a:effectLst/>
                <a:latin typeface="Inter"/>
              </a:rPr>
              <a:t>Spark</a:t>
            </a:r>
            <a:r>
              <a:rPr lang="vi-VN" b="0" i="0" dirty="0">
                <a:solidFill>
                  <a:srgbClr val="404040"/>
                </a:solidFill>
                <a:effectLst/>
                <a:latin typeface="Inter"/>
              </a:rPr>
              <a:t>: Công cụ xử lý dữ liệu lớn nhanh hơn và linh hoạt hơn MapReduce, hỗ trợ xử lý bộ nhớ trong (in-memory processing).</a:t>
            </a:r>
          </a:p>
          <a:p>
            <a:pPr marL="742950" lvl="1" indent="-285750" algn="l">
              <a:buFont typeface="+mj-lt"/>
              <a:buAutoNum type="arabicPeriod"/>
            </a:pPr>
            <a:r>
              <a:rPr lang="vi-VN" b="1" i="0" dirty="0">
                <a:solidFill>
                  <a:srgbClr val="404040"/>
                </a:solidFill>
                <a:effectLst/>
                <a:latin typeface="Inter"/>
              </a:rPr>
              <a:t>Dữ liệu dòng (Stream Data)</a:t>
            </a:r>
            <a:r>
              <a:rPr lang="vi-VN" b="0" i="0" dirty="0">
                <a:solidFill>
                  <a:srgbClr val="404040"/>
                </a:solidFill>
                <a:effectLst/>
                <a:latin typeface="Inter"/>
              </a:rPr>
              <a:t>: Xử lý dữ liệu theo thời gian thực khi dữ liệu được tạo ra liên tục.</a:t>
            </a:r>
          </a:p>
          <a:p>
            <a:pPr marL="742950" lvl="1" indent="-285750" algn="l">
              <a:buFont typeface="+mj-lt"/>
              <a:buAutoNum type="arabicPeriod"/>
            </a:pPr>
            <a:r>
              <a:rPr lang="vi-VN" b="1" i="0" dirty="0">
                <a:solidFill>
                  <a:srgbClr val="404040"/>
                </a:solidFill>
                <a:effectLst/>
                <a:latin typeface="Inter"/>
              </a:rPr>
              <a:t>Phân tích đồ thị (Graph Analytics)</a:t>
            </a:r>
            <a:r>
              <a:rPr lang="vi-VN" b="0" i="0" dirty="0">
                <a:solidFill>
                  <a:srgbClr val="404040"/>
                </a:solidFill>
                <a:effectLst/>
                <a:latin typeface="Inter"/>
              </a:rPr>
              <a:t>: Phân tích dữ liệu được biểu diễn dưới dạng đồ thị để tìm ra các mối quan hệ và mẫu.</a:t>
            </a:r>
          </a:p>
          <a:p>
            <a:pPr algn="l">
              <a:buFont typeface="+mj-lt"/>
              <a:buAutoNum type="arabicPeriod"/>
            </a:pPr>
            <a:r>
              <a:rPr lang="vi-VN" b="1" i="0" dirty="0">
                <a:solidFill>
                  <a:srgbClr val="404040"/>
                </a:solidFill>
                <a:effectLst/>
                <a:latin typeface="Inter"/>
              </a:rPr>
              <a:t>Các hệ thống quản lý dữ liệu</a:t>
            </a:r>
            <a:r>
              <a:rPr lang="vi-VN" b="0" i="0" dirty="0">
                <a:solidFill>
                  <a:srgbClr val="404040"/>
                </a:solidFill>
                <a:effectLst/>
                <a:latin typeface="Inter"/>
              </a:rPr>
              <a:t>:</a:t>
            </a:r>
          </a:p>
          <a:p>
            <a:pPr marL="742950" lvl="1" indent="-285750" algn="l">
              <a:buFont typeface="+mj-lt"/>
              <a:buAutoNum type="arabicPeriod"/>
            </a:pPr>
            <a:r>
              <a:rPr lang="vi-VN" b="1" i="0" dirty="0">
                <a:solidFill>
                  <a:srgbClr val="404040"/>
                </a:solidFill>
                <a:effectLst/>
                <a:latin typeface="Inter"/>
              </a:rPr>
              <a:t>NoSQL</a:t>
            </a:r>
            <a:r>
              <a:rPr lang="vi-VN" b="0" i="0" dirty="0">
                <a:solidFill>
                  <a:srgbClr val="404040"/>
                </a:solidFill>
                <a:effectLst/>
                <a:latin typeface="Inter"/>
              </a:rPr>
              <a:t>: Các hệ thống cơ sở dữ liệu không sử dụng mô hình quan hệ, phù hợp với dữ liệu phi cấu trúc và bán cấu trúc. Ví dụ: MongoDB, Cassandra.</a:t>
            </a:r>
          </a:p>
          <a:p>
            <a:pPr marL="742950" lvl="1" indent="-285750" algn="l">
              <a:buFont typeface="+mj-lt"/>
              <a:buAutoNum type="arabicPeriod"/>
            </a:pPr>
            <a:r>
              <a:rPr lang="vi-VN" b="1" i="0" dirty="0">
                <a:solidFill>
                  <a:srgbClr val="404040"/>
                </a:solidFill>
                <a:effectLst/>
                <a:latin typeface="Inter"/>
              </a:rPr>
              <a:t>NewSQL</a:t>
            </a:r>
            <a:r>
              <a:rPr lang="vi-VN" b="0" i="0" dirty="0">
                <a:solidFill>
                  <a:srgbClr val="404040"/>
                </a:solidFill>
                <a:effectLst/>
                <a:latin typeface="Inter"/>
              </a:rPr>
              <a:t>: Các hệ thống cơ sở dữ liệu kết hợp tính nhất quán của SQL với khả năng mở rộng của NoSQL. Ví dụ: Google Spanner, CockroachDB.</a:t>
            </a:r>
          </a:p>
          <a:p>
            <a:pPr marL="742950" lvl="1" indent="-285750" algn="l">
              <a:buFont typeface="+mj-lt"/>
              <a:buAutoNum type="arabicPeriod"/>
            </a:pPr>
            <a:r>
              <a:rPr lang="vi-VN" b="1" i="0" dirty="0">
                <a:solidFill>
                  <a:srgbClr val="404040"/>
                </a:solidFill>
                <a:effectLst/>
                <a:latin typeface="Inter"/>
              </a:rPr>
              <a:t>Polystores (Kho dữ liệu hỗn hợp)</a:t>
            </a:r>
            <a:r>
              <a:rPr lang="vi-VN" b="0" i="0" dirty="0">
                <a:solidFill>
                  <a:srgbClr val="404040"/>
                </a:solidFill>
                <a:effectLst/>
                <a:latin typeface="Inter"/>
              </a:rPr>
              <a:t>: Hệ thống quản lý dữ liệu kết hợp nhiều loại cơ sở dữ liệu khác nhau để tận dụng ưu điểm của từng loại.</a:t>
            </a:r>
          </a:p>
          <a:p>
            <a:pPr algn="l"/>
            <a:r>
              <a:rPr lang="vi-VN" b="1" i="0" dirty="0">
                <a:solidFill>
                  <a:srgbClr val="404040"/>
                </a:solidFill>
                <a:effectLst/>
                <a:latin typeface="Inter"/>
              </a:rPr>
              <a:t>Các vấn đề và thách thức</a:t>
            </a:r>
          </a:p>
          <a:p>
            <a:pPr algn="l">
              <a:buFont typeface="+mj-lt"/>
              <a:buAutoNum type="arabicPeriod"/>
            </a:pPr>
            <a:r>
              <a:rPr lang="vi-VN" b="1" i="0" dirty="0">
                <a:solidFill>
                  <a:srgbClr val="404040"/>
                </a:solidFill>
                <a:effectLst/>
                <a:latin typeface="Inter"/>
              </a:rPr>
              <a:t>Quản lý dữ liệu phân tán</a:t>
            </a:r>
            <a:r>
              <a:rPr lang="vi-VN" b="0" i="0" dirty="0">
                <a:solidFill>
                  <a:srgbClr val="404040"/>
                </a:solidFill>
                <a:effectLst/>
                <a:latin typeface="Inter"/>
              </a:rPr>
              <a:t>:</a:t>
            </a:r>
          </a:p>
          <a:p>
            <a:pPr marL="742950" lvl="1" indent="-285750" algn="l">
              <a:buFont typeface="+mj-lt"/>
              <a:buAutoNum type="arabicPeriod"/>
            </a:pPr>
            <a:r>
              <a:rPr lang="vi-VN" b="1" i="0" dirty="0">
                <a:solidFill>
                  <a:srgbClr val="404040"/>
                </a:solidFill>
                <a:effectLst/>
                <a:latin typeface="Inter"/>
              </a:rPr>
              <a:t>Đồng bộ hóa dữ liệu</a:t>
            </a:r>
            <a:r>
              <a:rPr lang="vi-VN" b="0" i="0" dirty="0">
                <a:solidFill>
                  <a:srgbClr val="404040"/>
                </a:solidFill>
                <a:effectLst/>
                <a:latin typeface="Inter"/>
              </a:rPr>
              <a:t>: Đảm bảo tính nhất quán của dữ liệu trên các nút khác nhau.</a:t>
            </a:r>
          </a:p>
          <a:p>
            <a:pPr marL="742950" lvl="1" indent="-285750" algn="l">
              <a:buFont typeface="+mj-lt"/>
              <a:buAutoNum type="arabicPeriod"/>
            </a:pPr>
            <a:r>
              <a:rPr lang="vi-VN" b="1" i="0" dirty="0">
                <a:solidFill>
                  <a:srgbClr val="404040"/>
                </a:solidFill>
                <a:effectLst/>
                <a:latin typeface="Inter"/>
              </a:rPr>
              <a:t>Bảo mật và quyền riêng tư</a:t>
            </a:r>
            <a:r>
              <a:rPr lang="vi-VN" b="0" i="0" dirty="0">
                <a:solidFill>
                  <a:srgbClr val="404040"/>
                </a:solidFill>
                <a:effectLst/>
                <a:latin typeface="Inter"/>
              </a:rPr>
              <a:t>: Bảo vệ dữ liệu khỏi truy cập trái phép và đảm bảo tuân thủ các quy định về quyền riêng tư.</a:t>
            </a:r>
          </a:p>
          <a:p>
            <a:pPr algn="l">
              <a:buFont typeface="+mj-lt"/>
              <a:buAutoNum type="arabicPeriod"/>
            </a:pPr>
            <a:r>
              <a:rPr lang="vi-VN" b="1" i="0" dirty="0">
                <a:solidFill>
                  <a:srgbClr val="404040"/>
                </a:solidFill>
                <a:effectLst/>
                <a:latin typeface="Inter"/>
              </a:rPr>
              <a:t>Hiệu suất và khả năng mở rộng</a:t>
            </a:r>
            <a:r>
              <a:rPr lang="vi-VN" b="0" i="0" dirty="0">
                <a:solidFill>
                  <a:srgbClr val="404040"/>
                </a:solidFill>
                <a:effectLst/>
                <a:latin typeface="Inter"/>
              </a:rPr>
              <a:t>:</a:t>
            </a:r>
          </a:p>
          <a:p>
            <a:pPr marL="742950" lvl="1" indent="-285750" algn="l">
              <a:buFont typeface="+mj-lt"/>
              <a:buAutoNum type="arabicPeriod"/>
            </a:pPr>
            <a:r>
              <a:rPr lang="vi-VN" b="1" i="0" dirty="0">
                <a:solidFill>
                  <a:srgbClr val="404040"/>
                </a:solidFill>
                <a:effectLst/>
                <a:latin typeface="Inter"/>
              </a:rPr>
              <a:t>Tối ưu hóa hiệu suất</a:t>
            </a:r>
            <a:r>
              <a:rPr lang="vi-VN" b="0" i="0" dirty="0">
                <a:solidFill>
                  <a:srgbClr val="404040"/>
                </a:solidFill>
                <a:effectLst/>
                <a:latin typeface="Inter"/>
              </a:rPr>
              <a:t>: Đảm bảo hệ thống có thể xử lý khối lượng dữ liệu lớn một cách hiệu quả.</a:t>
            </a:r>
          </a:p>
          <a:p>
            <a:pPr marL="742950" lvl="1" indent="-285750" algn="l">
              <a:buFont typeface="+mj-lt"/>
              <a:buAutoNum type="arabicPeriod"/>
            </a:pPr>
            <a:r>
              <a:rPr lang="vi-VN" b="1" i="0" dirty="0">
                <a:solidFill>
                  <a:srgbClr val="404040"/>
                </a:solidFill>
                <a:effectLst/>
                <a:latin typeface="Inter"/>
              </a:rPr>
              <a:t>Khả năng mở rộng</a:t>
            </a:r>
            <a:r>
              <a:rPr lang="vi-VN" b="0" i="0" dirty="0">
                <a:solidFill>
                  <a:srgbClr val="404040"/>
                </a:solidFill>
                <a:effectLst/>
                <a:latin typeface="Inter"/>
              </a:rPr>
              <a:t>: Hệ thống cần có khả năng mở rộng để đáp ứng nhu cầu ngày càng tăng.</a:t>
            </a:r>
          </a:p>
          <a:p>
            <a:pPr algn="l">
              <a:buFont typeface="+mj-lt"/>
              <a:buAutoNum type="arabicPeriod"/>
            </a:pPr>
            <a:r>
              <a:rPr lang="vi-VN" b="1" i="0" dirty="0">
                <a:solidFill>
                  <a:srgbClr val="404040"/>
                </a:solidFill>
                <a:effectLst/>
                <a:latin typeface="Inter"/>
              </a:rPr>
              <a:t>Phân tích và khai phá dữ liệu</a:t>
            </a:r>
            <a:r>
              <a:rPr lang="vi-VN" b="0" i="0" dirty="0">
                <a:solidFill>
                  <a:srgbClr val="404040"/>
                </a:solidFill>
                <a:effectLst/>
                <a:latin typeface="Inter"/>
              </a:rPr>
              <a:t>:</a:t>
            </a:r>
          </a:p>
          <a:p>
            <a:pPr marL="742950" lvl="1" indent="-285750" algn="l">
              <a:buFont typeface="+mj-lt"/>
              <a:buAutoNum type="arabicPeriod"/>
            </a:pPr>
            <a:r>
              <a:rPr lang="vi-VN" b="1" i="0" dirty="0">
                <a:solidFill>
                  <a:srgbClr val="404040"/>
                </a:solidFill>
                <a:effectLst/>
                <a:latin typeface="Inter"/>
              </a:rPr>
              <a:t>Phân tích dữ liệu lớn</a:t>
            </a:r>
            <a:r>
              <a:rPr lang="vi-VN" b="0" i="0" dirty="0">
                <a:solidFill>
                  <a:srgbClr val="404040"/>
                </a:solidFill>
                <a:effectLst/>
                <a:latin typeface="Inter"/>
              </a:rPr>
              <a:t>: Sử dụng các công cụ và kỹ thuật để phân tích và trích xuất thông tin có giá trị từ dữ liệu lớn.</a:t>
            </a:r>
          </a:p>
          <a:p>
            <a:pPr marL="742950" lvl="1" indent="-285750" algn="l">
              <a:buFont typeface="+mj-lt"/>
              <a:buAutoNum type="arabicPeriod"/>
            </a:pPr>
            <a:r>
              <a:rPr lang="vi-VN" b="1" i="0" dirty="0">
                <a:solidFill>
                  <a:srgbClr val="404040"/>
                </a:solidFill>
                <a:effectLst/>
                <a:latin typeface="Inter"/>
              </a:rPr>
              <a:t>Học máy và AI</a:t>
            </a:r>
            <a:r>
              <a:rPr lang="vi-VN" b="0" i="0" dirty="0">
                <a:solidFill>
                  <a:srgbClr val="404040"/>
                </a:solidFill>
                <a:effectLst/>
                <a:latin typeface="Inter"/>
              </a:rPr>
              <a:t>: Áp dụng các thuật toán học máy và trí tuệ nhân tạo để dự đoán và phân tích dữ liệu.</a:t>
            </a:r>
          </a:p>
          <a:p>
            <a:pPr algn="l"/>
            <a:r>
              <a:rPr lang="vi-VN" b="1" i="0" dirty="0">
                <a:solidFill>
                  <a:srgbClr val="404040"/>
                </a:solidFill>
                <a:effectLst/>
                <a:latin typeface="Inter"/>
              </a:rPr>
              <a:t>Kết luận</a:t>
            </a:r>
          </a:p>
          <a:p>
            <a:pPr algn="l"/>
            <a:r>
              <a:rPr lang="vi-VN" b="0" i="0" dirty="0">
                <a:solidFill>
                  <a:srgbClr val="404040"/>
                </a:solidFill>
                <a:effectLst/>
                <a:latin typeface="Inter"/>
              </a:rPr>
              <a:t>Các vấn đề liên quan đến phân phối và xử lý dữ liệu lớn đòi hỏi các giải pháp công nghệ tiên tiến và cách tiếp cận đa dạng. Các công nghệ như MapReduce, Spark, NoSQL, NewSQL, và Polystores giúp quản lý và xử lý dữ liệu hiệu quả, trong khi các phương pháp phân tích dữ liệu và học máy giúp khai phá giá trị từ dữ liệu.</a:t>
            </a:r>
          </a:p>
          <a:p>
            <a:endParaRPr lang="en-US" dirty="0"/>
          </a:p>
        </p:txBody>
      </p:sp>
    </p:spTree>
    <p:extLst>
      <p:ext uri="{BB962C8B-B14F-4D97-AF65-F5344CB8AC3E}">
        <p14:creationId xmlns:p14="http://schemas.microsoft.com/office/powerpoint/2010/main" val="27203209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Các</a:t>
            </a:r>
            <a:r>
              <a:rPr lang="en-US" dirty="0"/>
              <a:t> </a:t>
            </a:r>
            <a:r>
              <a:rPr lang="en-US" dirty="0" err="1"/>
              <a:t>lựa</a:t>
            </a:r>
            <a:r>
              <a:rPr lang="en-US" dirty="0"/>
              <a:t> </a:t>
            </a:r>
            <a:r>
              <a:rPr lang="en-US" dirty="0" err="1"/>
              <a:t>chọn</a:t>
            </a:r>
            <a:r>
              <a:rPr lang="en-US" dirty="0"/>
              <a:t> </a:t>
            </a:r>
            <a:r>
              <a:rPr lang="en-US" dirty="0" err="1"/>
              <a:t>về</a:t>
            </a:r>
            <a:r>
              <a:rPr lang="en-US" dirty="0"/>
              <a:t> </a:t>
            </a:r>
            <a:r>
              <a:rPr lang="en-US" dirty="0" err="1"/>
              <a:t>kiến</a:t>
            </a:r>
            <a:r>
              <a:rPr lang="en-US" dirty="0"/>
              <a:t> </a:t>
            </a:r>
            <a:r>
              <a:rPr lang="en-US" dirty="0" err="1"/>
              <a:t>trúc</a:t>
            </a:r>
            <a:r>
              <a:rPr lang="en-US" dirty="0"/>
              <a:t>:</a:t>
            </a:r>
          </a:p>
          <a:p>
            <a:endParaRPr lang="en-US" dirty="0"/>
          </a:p>
          <a:p>
            <a:r>
              <a:rPr lang="en-US" dirty="0"/>
              <a:t>Ở </a:t>
            </a:r>
            <a:r>
              <a:rPr lang="en-US" dirty="0" err="1"/>
              <a:t>đây</a:t>
            </a:r>
            <a:r>
              <a:rPr lang="en-US" dirty="0"/>
              <a:t> c</a:t>
            </a:r>
            <a:r>
              <a:rPr lang="vi-VN" dirty="0"/>
              <a:t>húng t</a:t>
            </a:r>
            <a:r>
              <a:rPr lang="en-US" dirty="0"/>
              <a:t>a</a:t>
            </a:r>
            <a:r>
              <a:rPr lang="vi-VN" dirty="0"/>
              <a:t> sử dụng một </a:t>
            </a:r>
            <a:r>
              <a:rPr lang="en-US" dirty="0" err="1"/>
              <a:t>mô</a:t>
            </a:r>
            <a:r>
              <a:rPr lang="en-US" dirty="0"/>
              <a:t> </a:t>
            </a:r>
            <a:r>
              <a:rPr lang="en-US" dirty="0" err="1"/>
              <a:t>hình</a:t>
            </a:r>
            <a:r>
              <a:rPr lang="en-US" dirty="0"/>
              <a:t> </a:t>
            </a:r>
            <a:r>
              <a:rPr lang="vi-VN" dirty="0"/>
              <a:t>phân loại dựa trên ba khía cạnh chính để xác định kiến trúc của các hệ quản trị cơ sở dữ liệu phân tán (Distributed DBMS): </a:t>
            </a:r>
            <a:endParaRPr lang="en-US" dirty="0"/>
          </a:p>
          <a:p>
            <a:pPr marL="228600" indent="-228600">
              <a:buAutoNum type="arabicParenBoth"/>
            </a:pPr>
            <a:r>
              <a:rPr lang="vi-VN" dirty="0"/>
              <a:t>mức độ tự chủ của các hệ thống cục bộ, </a:t>
            </a:r>
            <a:endParaRPr lang="en-US" dirty="0"/>
          </a:p>
          <a:p>
            <a:pPr marL="0" indent="0">
              <a:buNone/>
            </a:pPr>
            <a:r>
              <a:rPr lang="vi-VN" dirty="0"/>
              <a:t>(2) mức độ phân tán của chúng</a:t>
            </a:r>
            <a:endParaRPr lang="en-US" dirty="0"/>
          </a:p>
          <a:p>
            <a:pPr marL="0" indent="0">
              <a:buNone/>
            </a:pPr>
            <a:r>
              <a:rPr lang="vi-VN" dirty="0"/>
              <a:t>(3) tính không đồng nhất của chúng.</a:t>
            </a:r>
            <a:endParaRPr lang="en-US" dirty="0"/>
          </a:p>
          <a:p>
            <a:pPr marL="0" indent="0">
              <a:buNone/>
            </a:pPr>
            <a:r>
              <a:rPr lang="vi-VN" dirty="0"/>
              <a:t>Ba khía cạnh này là độc lập với nhau, và trong mỗi khía cạnh, chúng </a:t>
            </a:r>
            <a:r>
              <a:rPr lang="en-US" dirty="0"/>
              <a:t>ta</a:t>
            </a:r>
            <a:r>
              <a:rPr lang="vi-VN" dirty="0"/>
              <a:t> xác định một số lựa chọn khác nhau. Do đó, có tổng cộng 18 kiến trúc khả thi trong không gian thiết kế; tuy nhiên, không phải tất cả các lựa chọn kiến trúc này đều có ý nghĩa, và hầu hết không phù hợp trong phạm vi cuốn sách này. Ba kiến trúc quan trọng mà chúng tôi tập trung vào được thể hiện trong </a:t>
            </a:r>
            <a:r>
              <a:rPr lang="en-US" dirty="0" err="1"/>
              <a:t>hình</a:t>
            </a:r>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36</a:t>
            </a:fld>
            <a:endParaRPr lang="en-US"/>
          </a:p>
        </p:txBody>
      </p:sp>
    </p:spTree>
    <p:extLst>
      <p:ext uri="{BB962C8B-B14F-4D97-AF65-F5344CB8AC3E}">
        <p14:creationId xmlns:p14="http://schemas.microsoft.com/office/powerpoint/2010/main" val="1567831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dirty="0">
                <a:solidFill>
                  <a:srgbClr val="404040"/>
                </a:solidFill>
                <a:effectLst/>
                <a:latin typeface="Inter"/>
              </a:rPr>
              <a:t>Môi trường tính toán hiện tại phần lớn là phân tán—các máy tính được kết nối với Internet để tạo thành một hệ thống phân tán trên toàn cầu. Các tổ chức có các trung tâm dữ liệu phân bố địa lý và kết nối với nhau, mỗi trung tâm chứa hàng trăm hoặc hàng nghìn máy tính được kết nối bằng mạng tốc độ cao, tạo thành sự kết hợp giữa các hệ thống phân tán và song song (Hình 1.1). Trong môi trường này, lượng dữ liệu được thu thập đã tăng lên đáng kể. Không phải tất cả dữ liệu này đều được lưu trữ trong các hệ thống cơ sở dữ liệu (trên thực tế, chỉ một phần nhỏ được lưu trữ), nhưng có mong muốn cung cấp một số khả năng quản lý dữ liệu trên các dữ liệu phân tán rộng rãi này. Đây là phạm vi của các hệ thống cơ sở dữ liệu phân tán và song song, vốn đã chuyển từ một phần nhỏ trong môi trường tính toán toàn cầu cách đây vài thập kỷ trở thành xu hướng chính. Trong chương này, chúng tôi sẽ cung cấp một cái nhìn tổng quan về công nghệ này, trước khi đi sâu vào chi tiết trong các chương tiếp theo.</a:t>
            </a:r>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5</a:t>
            </a:fld>
            <a:endParaRPr lang="en-US"/>
          </a:p>
        </p:txBody>
      </p:sp>
    </p:spTree>
    <p:extLst>
      <p:ext uri="{BB962C8B-B14F-4D97-AF65-F5344CB8AC3E}">
        <p14:creationId xmlns:p14="http://schemas.microsoft.com/office/powerpoint/2010/main" val="1064005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679450" y="336550"/>
            <a:ext cx="5486400" cy="4114800"/>
          </a:xfrm>
          <a:ln cap="flat"/>
          <a:extLst>
            <a:ext uri="{FAA26D3D-D897-4be2-8F04-BA451C77F1D7}">
              <ma14:placeholderFlag xmlns="" xmlns:ma14="http://schemas.microsoft.com/office/mac/drawingml/2011/main" val="1"/>
            </a:ext>
          </a:extLst>
        </p:spPr>
      </p:sp>
      <p:sp>
        <p:nvSpPr>
          <p:cNvPr id="2" name="Notes Placeholder 1">
            <a:extLst>
              <a:ext uri="{FF2B5EF4-FFF2-40B4-BE49-F238E27FC236}">
                <a16:creationId xmlns:a16="http://schemas.microsoft.com/office/drawing/2014/main" id="{44F3EBCA-8FFA-C287-5F06-203D465D3891}"/>
              </a:ext>
            </a:extLst>
          </p:cNvPr>
          <p:cNvSpPr>
            <a:spLocks noGrp="1"/>
          </p:cNvSpPr>
          <p:nvPr>
            <p:ph type="body" idx="1"/>
          </p:nvPr>
        </p:nvSpPr>
        <p:spPr/>
        <p:txBody>
          <a:bodyPr/>
          <a:lstStyle/>
          <a:p>
            <a:pPr algn="l"/>
            <a:r>
              <a:rPr lang="vi-VN" b="0" i="0" dirty="0">
                <a:solidFill>
                  <a:srgbClr val="404040"/>
                </a:solidFill>
                <a:effectLst/>
                <a:latin typeface="Inter"/>
              </a:rPr>
              <a:t>Các khía cạnh của vấn đề trong hệ thống cơ sở dữ liệu phân tán (Distributed DBMS) bao gồm nhiều yếu tố phức tạp và đa dạng. Dưới đây là giải thích chi tiết về các khía cạnh này:</a:t>
            </a:r>
          </a:p>
          <a:p>
            <a:pPr algn="l"/>
            <a:r>
              <a:rPr lang="vi-VN" b="1" i="0" dirty="0">
                <a:solidFill>
                  <a:srgbClr val="404040"/>
                </a:solidFill>
                <a:effectLst/>
                <a:latin typeface="Inter"/>
              </a:rPr>
              <a:t>Phân tán (Distribution)</a:t>
            </a:r>
          </a:p>
          <a:p>
            <a:pPr algn="l">
              <a:buFont typeface="+mj-lt"/>
              <a:buAutoNum type="arabicPeriod"/>
            </a:pPr>
            <a:r>
              <a:rPr lang="vi-VN" b="1" i="0" dirty="0">
                <a:solidFill>
                  <a:srgbClr val="404040"/>
                </a:solidFill>
                <a:effectLst/>
                <a:latin typeface="Inter"/>
              </a:rPr>
              <a:t>Xác định liệu các thành phần của hệ thống có được đặt trên cùng một máy hay không</a:t>
            </a:r>
            <a:r>
              <a:rPr lang="vi-VN" b="0" i="0" dirty="0">
                <a:solidFill>
                  <a:srgbClr val="404040"/>
                </a:solidFill>
                <a:effectLst/>
                <a:latin typeface="Inter"/>
              </a:rPr>
              <a:t>:</a:t>
            </a:r>
          </a:p>
          <a:p>
            <a:pPr marL="742950" lvl="1" indent="-285750" algn="l">
              <a:buFont typeface="+mj-lt"/>
              <a:buAutoNum type="arabicPeriod"/>
            </a:pPr>
            <a:r>
              <a:rPr lang="vi-VN" b="1" i="0" dirty="0">
                <a:solidFill>
                  <a:srgbClr val="404040"/>
                </a:solidFill>
                <a:effectLst/>
                <a:latin typeface="Inter"/>
              </a:rPr>
              <a:t>Phân tán vật lý</a:t>
            </a:r>
            <a:r>
              <a:rPr lang="vi-VN" b="0" i="0" dirty="0">
                <a:solidFill>
                  <a:srgbClr val="404040"/>
                </a:solidFill>
                <a:effectLst/>
                <a:latin typeface="Inter"/>
              </a:rPr>
              <a:t>: Các thành phần của hệ thống có thể được đặt trên nhiều máy tính khác nhau, có thể ở các vị trí địa lý khác nhau.</a:t>
            </a:r>
          </a:p>
          <a:p>
            <a:pPr marL="742950" lvl="1" indent="-285750" algn="l">
              <a:buFont typeface="+mj-lt"/>
              <a:buAutoNum type="arabicPeriod"/>
            </a:pPr>
            <a:r>
              <a:rPr lang="vi-VN" b="1" i="0" dirty="0">
                <a:solidFill>
                  <a:srgbClr val="404040"/>
                </a:solidFill>
                <a:effectLst/>
                <a:latin typeface="Inter"/>
              </a:rPr>
              <a:t>Phân tán logic</a:t>
            </a:r>
            <a:r>
              <a:rPr lang="vi-VN" b="0" i="0" dirty="0">
                <a:solidFill>
                  <a:srgbClr val="404040"/>
                </a:solidFill>
                <a:effectLst/>
                <a:latin typeface="Inter"/>
              </a:rPr>
              <a:t>: Dữ liệu và các chức năng có thể được phân chia và quản lý trên nhiều nút khác nhau, ngay cả khi chúng nằm trên cùng một máy tính.</a:t>
            </a:r>
          </a:p>
          <a:p>
            <a:pPr algn="l"/>
            <a:r>
              <a:rPr lang="vi-VN" b="1" i="0" dirty="0">
                <a:solidFill>
                  <a:srgbClr val="404040"/>
                </a:solidFill>
                <a:effectLst/>
                <a:latin typeface="Inter"/>
              </a:rPr>
              <a:t>Không đồng nhất (Heterogeneity)</a:t>
            </a:r>
          </a:p>
          <a:p>
            <a:pPr algn="l">
              <a:buFont typeface="+mj-lt"/>
              <a:buAutoNum type="arabicPeriod"/>
            </a:pPr>
            <a:r>
              <a:rPr lang="vi-VN" b="1" i="0" dirty="0">
                <a:solidFill>
                  <a:srgbClr val="404040"/>
                </a:solidFill>
                <a:effectLst/>
                <a:latin typeface="Inter"/>
              </a:rPr>
              <a:t>Xuất hiện ở nhiều cấp độ khác nhau</a:t>
            </a:r>
            <a:r>
              <a:rPr lang="vi-VN" b="0" i="0" dirty="0">
                <a:solidFill>
                  <a:srgbClr val="404040"/>
                </a:solidFill>
                <a:effectLst/>
                <a:latin typeface="Inter"/>
              </a:rPr>
              <a:t>:</a:t>
            </a:r>
          </a:p>
          <a:p>
            <a:pPr marL="742950" lvl="1" indent="-285750" algn="l">
              <a:buFont typeface="+mj-lt"/>
              <a:buAutoNum type="arabicPeriod"/>
            </a:pPr>
            <a:r>
              <a:rPr lang="vi-VN" b="1" i="0" dirty="0">
                <a:solidFill>
                  <a:srgbClr val="404040"/>
                </a:solidFill>
                <a:effectLst/>
                <a:latin typeface="Inter"/>
              </a:rPr>
              <a:t>Phần cứng</a:t>
            </a:r>
            <a:r>
              <a:rPr lang="vi-VN" b="0" i="0" dirty="0">
                <a:solidFill>
                  <a:srgbClr val="404040"/>
                </a:solidFill>
                <a:effectLst/>
                <a:latin typeface="Inter"/>
              </a:rPr>
              <a:t>: Các máy tính trong hệ thống có thể có cấu hình và khả năng xử lý khác nhau.</a:t>
            </a:r>
          </a:p>
          <a:p>
            <a:pPr marL="742950" lvl="1" indent="-285750" algn="l">
              <a:buFont typeface="+mj-lt"/>
              <a:buAutoNum type="arabicPeriod"/>
            </a:pPr>
            <a:r>
              <a:rPr lang="vi-VN" b="1" i="0" dirty="0">
                <a:solidFill>
                  <a:srgbClr val="404040"/>
                </a:solidFill>
                <a:effectLst/>
                <a:latin typeface="Inter"/>
              </a:rPr>
              <a:t>Truyền thông</a:t>
            </a:r>
            <a:r>
              <a:rPr lang="vi-VN" b="0" i="0" dirty="0">
                <a:solidFill>
                  <a:srgbClr val="404040"/>
                </a:solidFill>
                <a:effectLst/>
                <a:latin typeface="Inter"/>
              </a:rPr>
              <a:t>: Các giao thức và công nghệ mạng có thể khác nhau giữa các nút.</a:t>
            </a:r>
          </a:p>
          <a:p>
            <a:pPr marL="742950" lvl="1" indent="-285750" algn="l">
              <a:buFont typeface="+mj-lt"/>
              <a:buAutoNum type="arabicPeriod"/>
            </a:pPr>
            <a:r>
              <a:rPr lang="vi-VN" b="1" i="0" dirty="0">
                <a:solidFill>
                  <a:srgbClr val="404040"/>
                </a:solidFill>
                <a:effectLst/>
                <a:latin typeface="Inter"/>
              </a:rPr>
              <a:t>Hệ điều hành</a:t>
            </a:r>
            <a:r>
              <a:rPr lang="vi-VN" b="0" i="0" dirty="0">
                <a:solidFill>
                  <a:srgbClr val="404040"/>
                </a:solidFill>
                <a:effectLst/>
                <a:latin typeface="Inter"/>
              </a:rPr>
              <a:t>: Các nút có thể chạy các hệ điều hành khác nhau.</a:t>
            </a:r>
          </a:p>
          <a:p>
            <a:pPr algn="l">
              <a:buFont typeface="+mj-lt"/>
              <a:buAutoNum type="arabicPeriod"/>
            </a:pPr>
            <a:r>
              <a:rPr lang="vi-VN" b="1" i="0" dirty="0">
                <a:solidFill>
                  <a:srgbClr val="404040"/>
                </a:solidFill>
                <a:effectLst/>
                <a:latin typeface="Inter"/>
              </a:rPr>
              <a:t>DBMS là yếu tố quan trọng, bao gồm</a:t>
            </a:r>
            <a:r>
              <a:rPr lang="vi-VN" b="0" i="0" dirty="0">
                <a:solidFill>
                  <a:srgbClr val="404040"/>
                </a:solidFill>
                <a:effectLst/>
                <a:latin typeface="Inter"/>
              </a:rPr>
              <a:t>:</a:t>
            </a:r>
          </a:p>
          <a:p>
            <a:pPr marL="742950" lvl="1" indent="-285750" algn="l">
              <a:buFont typeface="+mj-lt"/>
              <a:buAutoNum type="arabicPeriod"/>
            </a:pPr>
            <a:r>
              <a:rPr lang="vi-VN" b="1" i="0" dirty="0">
                <a:solidFill>
                  <a:srgbClr val="404040"/>
                </a:solidFill>
                <a:effectLst/>
                <a:latin typeface="Inter"/>
              </a:rPr>
              <a:t>Mô hình dữ liệu (data model)</a:t>
            </a:r>
            <a:r>
              <a:rPr lang="vi-VN" b="0" i="0" dirty="0">
                <a:solidFill>
                  <a:srgbClr val="404040"/>
                </a:solidFill>
                <a:effectLst/>
                <a:latin typeface="Inter"/>
              </a:rPr>
              <a:t>: Các hệ thống có thể sử dụng các mô hình dữ liệu khác nhau (quan hệ, hướng đối tượng, NoSQL, v.v.).</a:t>
            </a:r>
          </a:p>
          <a:p>
            <a:pPr marL="742950" lvl="1" indent="-285750" algn="l">
              <a:buFont typeface="+mj-lt"/>
              <a:buAutoNum type="arabicPeriod"/>
            </a:pPr>
            <a:r>
              <a:rPr lang="vi-VN" b="1" i="0" dirty="0">
                <a:solidFill>
                  <a:srgbClr val="404040"/>
                </a:solidFill>
                <a:effectLst/>
                <a:latin typeface="Inter"/>
              </a:rPr>
              <a:t>Ngôn ngữ truy vấn (query language)</a:t>
            </a:r>
            <a:r>
              <a:rPr lang="vi-VN" b="0" i="0" dirty="0">
                <a:solidFill>
                  <a:srgbClr val="404040"/>
                </a:solidFill>
                <a:effectLst/>
                <a:latin typeface="Inter"/>
              </a:rPr>
              <a:t>: Các hệ thống có thể sử dụng các ngôn ngữ truy vấn khác nhau (SQL, NoSQL query languages, v.v.).</a:t>
            </a:r>
          </a:p>
          <a:p>
            <a:pPr marL="742950" lvl="1" indent="-285750" algn="l">
              <a:buFont typeface="+mj-lt"/>
              <a:buAutoNum type="arabicPeriod"/>
            </a:pPr>
            <a:r>
              <a:rPr lang="vi-VN" b="1" i="0" dirty="0">
                <a:solidFill>
                  <a:srgbClr val="404040"/>
                </a:solidFill>
                <a:effectLst/>
                <a:latin typeface="Inter"/>
              </a:rPr>
              <a:t>Thuật toán quản lý giao dịch (transaction management algorithms)</a:t>
            </a:r>
            <a:r>
              <a:rPr lang="vi-VN" b="0" i="0" dirty="0">
                <a:solidFill>
                  <a:srgbClr val="404040"/>
                </a:solidFill>
                <a:effectLst/>
                <a:latin typeface="Inter"/>
              </a:rPr>
              <a:t>: Các hệ thống có thể sử dụng các thuật toán khác nhau để quản lý giao dịch, đảm bảo tính nhất quán và độ tin cậy.</a:t>
            </a:r>
          </a:p>
          <a:p>
            <a:pPr algn="l"/>
            <a:r>
              <a:rPr lang="vi-VN" b="1" i="0" dirty="0">
                <a:solidFill>
                  <a:srgbClr val="404040"/>
                </a:solidFill>
                <a:effectLst/>
                <a:latin typeface="Inter"/>
              </a:rPr>
              <a:t>Tính tự chủ (Autonomy)</a:t>
            </a:r>
          </a:p>
          <a:p>
            <a:pPr algn="l">
              <a:buFont typeface="+mj-lt"/>
              <a:buAutoNum type="arabicPeriod"/>
            </a:pPr>
            <a:r>
              <a:rPr lang="vi-VN" b="1" i="0" dirty="0">
                <a:solidFill>
                  <a:srgbClr val="404040"/>
                </a:solidFill>
                <a:effectLst/>
                <a:latin typeface="Inter"/>
              </a:rPr>
              <a:t>Chưa được hiểu rõ hoàn toàn và là khía cạnh gây nhiều khó khăn nhất</a:t>
            </a:r>
            <a:r>
              <a:rPr lang="vi-VN" b="0" i="0" dirty="0">
                <a:solidFill>
                  <a:srgbClr val="404040"/>
                </a:solidFill>
                <a:effectLst/>
                <a:latin typeface="Inter"/>
              </a:rPr>
              <a:t>:</a:t>
            </a:r>
          </a:p>
          <a:p>
            <a:pPr marL="742950" lvl="1" indent="-285750" algn="l">
              <a:buFont typeface="+mj-lt"/>
              <a:buAutoNum type="arabicPeriod"/>
            </a:pPr>
            <a:r>
              <a:rPr lang="vi-VN" b="1" i="0" dirty="0">
                <a:solidFill>
                  <a:srgbClr val="404040"/>
                </a:solidFill>
                <a:effectLst/>
                <a:latin typeface="Inter"/>
              </a:rPr>
              <a:t>Tự chủ thiết kế (Design autonomy)</a:t>
            </a:r>
            <a:r>
              <a:rPr lang="vi-VN" b="0" i="0" dirty="0">
                <a:solidFill>
                  <a:srgbClr val="404040"/>
                </a:solidFill>
                <a:effectLst/>
                <a:latin typeface="Inter"/>
              </a:rPr>
              <a:t>: Khả năng của một DBMS thành phần trong việc tự quyết định các vấn đề liên quan đến thiết kế của chính nó. Ví dụ, quyết định về cấu trúc dữ liệu và lược đồ.</a:t>
            </a:r>
          </a:p>
          <a:p>
            <a:pPr marL="742950" lvl="1" indent="-285750" algn="l">
              <a:buFont typeface="+mj-lt"/>
              <a:buAutoNum type="arabicPeriod"/>
            </a:pPr>
            <a:r>
              <a:rPr lang="vi-VN" b="1" i="0" dirty="0">
                <a:solidFill>
                  <a:srgbClr val="404040"/>
                </a:solidFill>
                <a:effectLst/>
                <a:latin typeface="Inter"/>
              </a:rPr>
              <a:t>Tự chủ giao tiếp (Communication autonomy)</a:t>
            </a:r>
            <a:r>
              <a:rPr lang="vi-VN" b="0" i="0" dirty="0">
                <a:solidFill>
                  <a:srgbClr val="404040"/>
                </a:solidFill>
                <a:effectLst/>
                <a:latin typeface="Inter"/>
              </a:rPr>
              <a:t>: Khả năng của một DBMS thành phần quyết định có giao tiếp với DBMS khác hay không và nếu có, thì giao tiếp như thế nào. Ví dụ, quyết định về các giao thức và định dạng trao đổi dữ liệu.</a:t>
            </a:r>
          </a:p>
          <a:p>
            <a:pPr marL="742950" lvl="1" indent="-285750" algn="l">
              <a:buFont typeface="+mj-lt"/>
              <a:buAutoNum type="arabicPeriod"/>
            </a:pPr>
            <a:r>
              <a:rPr lang="vi-VN" b="1" i="0" dirty="0">
                <a:solidFill>
                  <a:srgbClr val="404040"/>
                </a:solidFill>
                <a:effectLst/>
                <a:latin typeface="Inter"/>
              </a:rPr>
              <a:t>Tự chủ thực thi (Execution autonomy)</a:t>
            </a:r>
            <a:r>
              <a:rPr lang="vi-VN" b="0" i="0" dirty="0">
                <a:solidFill>
                  <a:srgbClr val="404040"/>
                </a:solidFill>
                <a:effectLst/>
                <a:latin typeface="Inter"/>
              </a:rPr>
              <a:t>: Khả năng của một DBMS thành phần trong việc thực thi các hoạt động cục bộ theo bất kỳ cách nào mà nó muốn. Ví dụ, quyết định về thời điểm và cách thức thực hiện các giao dịch cục bộ.</a:t>
            </a:r>
          </a:p>
          <a:p>
            <a:pPr algn="l"/>
            <a:r>
              <a:rPr lang="vi-VN" b="1" i="0" dirty="0">
                <a:solidFill>
                  <a:srgbClr val="404040"/>
                </a:solidFill>
                <a:effectLst/>
                <a:latin typeface="Inter"/>
              </a:rPr>
              <a:t>Kết luận</a:t>
            </a:r>
          </a:p>
          <a:p>
            <a:pPr algn="l"/>
            <a:r>
              <a:rPr lang="vi-VN" b="0" i="0" dirty="0">
                <a:solidFill>
                  <a:srgbClr val="404040"/>
                </a:solidFill>
                <a:effectLst/>
                <a:latin typeface="Inter"/>
              </a:rPr>
              <a:t>Các khía cạnh của vấn đề trong hệ thống cơ sở dữ liệu phân tán bao gồm sự phân tán, không đồng nhất và tính tự chủ. Mỗi khía cạnh đều có những thách thức riêng và đòi hỏi các giải pháp cụ thể để đảm bảo tính nhất quán, hiệu suất và độ tin cậy của hệ thống. Việc hiểu và quản lý tốt các khía cạnh này là chìa khóa để xây dựng và vận hành các hệ thống cơ sở dữ liệu phân tán hiệu quả.</a:t>
            </a:r>
          </a:p>
          <a:p>
            <a:endParaRPr lang="en-US" dirty="0"/>
          </a:p>
        </p:txBody>
      </p:sp>
    </p:spTree>
    <p:extLst>
      <p:ext uri="{BB962C8B-B14F-4D97-AF65-F5344CB8AC3E}">
        <p14:creationId xmlns:p14="http://schemas.microsoft.com/office/powerpoint/2010/main" val="22030925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effectLst/>
              </a:rPr>
              <a:t>Kiến trúc Client/Server là một mô hình phổ biến trong các hệ thống máy tính và cơ sở dữ liệu, nơi các tác vụ được phân chia giữa các nhà cung cấp tài nguyên hoặc dịch vụ, được gọi là máy chủ (server), và những người yêu cầu tài nguyên hoặc dịch vụ, được gọi là máy khách (client). Dưới đây là giải thích chi tiết về các thành phần trong kiến trúc Client/Server dựa trên hình vẽ mà bạn cung cấp:</a:t>
            </a:r>
          </a:p>
          <a:p>
            <a:r>
              <a:rPr lang="vi-VN" b="1" dirty="0">
                <a:effectLst/>
              </a:rPr>
              <a:t>Các thành phần chính</a:t>
            </a:r>
          </a:p>
          <a:p>
            <a:pPr>
              <a:buFont typeface="+mj-lt"/>
              <a:buAutoNum type="arabicPeriod"/>
            </a:pPr>
            <a:r>
              <a:rPr lang="vi-VN" b="1" dirty="0">
                <a:effectLst/>
              </a:rPr>
              <a:t>User</a:t>
            </a:r>
            <a:r>
              <a:rPr lang="en-US" b="1" dirty="0">
                <a:effectLst/>
              </a:rPr>
              <a:t> Interface</a:t>
            </a:r>
            <a:r>
              <a:rPr lang="vi-VN" b="1" dirty="0">
                <a:effectLst/>
              </a:rPr>
              <a:t> (Người dùng)</a:t>
            </a:r>
            <a:r>
              <a:rPr lang="vi-VN" dirty="0">
                <a:effectLst/>
              </a:rPr>
              <a:t>:</a:t>
            </a:r>
          </a:p>
          <a:p>
            <a:pPr marL="742950" lvl="1" indent="-285750">
              <a:buFont typeface="+mj-lt"/>
              <a:buAutoNum type="arabicPeriod"/>
            </a:pPr>
            <a:r>
              <a:rPr lang="vi-VN" dirty="0">
                <a:effectLst/>
              </a:rPr>
              <a:t>Người dùng cuối tương tác với hệ thống thông qua các ứng dụng hoặc giao diện người dùng.</a:t>
            </a:r>
          </a:p>
          <a:p>
            <a:pPr>
              <a:buFont typeface="+mj-lt"/>
              <a:buAutoNum type="arabicPeriod"/>
            </a:pPr>
            <a:r>
              <a:rPr lang="vi-VN" b="1" dirty="0">
                <a:effectLst/>
              </a:rPr>
              <a:t>Application Program (Chương trình ứng dụng)</a:t>
            </a:r>
            <a:r>
              <a:rPr lang="vi-VN" dirty="0">
                <a:effectLst/>
              </a:rPr>
              <a:t>:</a:t>
            </a:r>
          </a:p>
          <a:p>
            <a:pPr marL="742950" lvl="1" indent="-285750">
              <a:buFont typeface="+mj-lt"/>
              <a:buAutoNum type="arabicPeriod"/>
            </a:pPr>
            <a:r>
              <a:rPr lang="vi-VN" dirty="0">
                <a:effectLst/>
              </a:rPr>
              <a:t>Các ứng dụng mà người dùng sử dụng để thực hiện các tác vụ cụ thể. Các ứng dụng này gửi yêu cầu đến máy chủ để xử lý dữ liệu.</a:t>
            </a:r>
          </a:p>
          <a:p>
            <a:pPr>
              <a:buFont typeface="+mj-lt"/>
              <a:buAutoNum type="arabicPeriod"/>
            </a:pPr>
            <a:r>
              <a:rPr lang="vi-VN" b="1" dirty="0">
                <a:effectLst/>
              </a:rPr>
              <a:t>Client DBMS (Hệ quản trị cơ sở dữ liệu máy khách)</a:t>
            </a:r>
            <a:r>
              <a:rPr lang="vi-VN" dirty="0">
                <a:effectLst/>
              </a:rPr>
              <a:t>:</a:t>
            </a:r>
          </a:p>
          <a:p>
            <a:pPr marL="742950" lvl="1" indent="-285750">
              <a:buFont typeface="+mj-lt"/>
              <a:buAutoNum type="arabicPeriod"/>
            </a:pPr>
            <a:r>
              <a:rPr lang="vi-VN" dirty="0">
                <a:effectLst/>
              </a:rPr>
              <a:t>Phần mềm quản lý cơ sở dữ liệu trên phía máy khách, thường xử lý các tác vụ như giao diện người dùng và một phần logic nghiệp vụ.</a:t>
            </a:r>
          </a:p>
          <a:p>
            <a:pPr>
              <a:buFont typeface="+mj-lt"/>
              <a:buAutoNum type="arabicPeriod"/>
            </a:pPr>
            <a:r>
              <a:rPr lang="vi-VN" b="1" dirty="0">
                <a:effectLst/>
              </a:rPr>
              <a:t>Communication Software (Phần mềm truyền thông)</a:t>
            </a:r>
            <a:r>
              <a:rPr lang="vi-VN" dirty="0">
                <a:effectLst/>
              </a:rPr>
              <a:t>:</a:t>
            </a:r>
          </a:p>
          <a:p>
            <a:pPr marL="742950" lvl="1" indent="-285750">
              <a:buFont typeface="+mj-lt"/>
              <a:buAutoNum type="arabicPeriod"/>
            </a:pPr>
            <a:r>
              <a:rPr lang="vi-VN" dirty="0">
                <a:effectLst/>
              </a:rPr>
              <a:t>Phần mềm quản lý việc truyền thông giữa máy khách và máy chủ, đảm bảo rằng các yêu cầu và phản hồi được truyền tải một cách hiệu quả.</a:t>
            </a:r>
          </a:p>
          <a:p>
            <a:pPr>
              <a:buFont typeface="+mj-lt"/>
              <a:buAutoNum type="arabicPeriod"/>
            </a:pPr>
            <a:r>
              <a:rPr lang="vi-VN" b="1" dirty="0">
                <a:effectLst/>
              </a:rPr>
              <a:t>SQL Query (Truy vấn SQL)</a:t>
            </a:r>
            <a:r>
              <a:rPr lang="vi-VN" dirty="0">
                <a:effectLst/>
              </a:rPr>
              <a:t>:</a:t>
            </a:r>
          </a:p>
          <a:p>
            <a:pPr marL="742950" lvl="1" indent="-285750">
              <a:buFont typeface="+mj-lt"/>
              <a:buAutoNum type="arabicPeriod"/>
            </a:pPr>
            <a:r>
              <a:rPr lang="vi-VN" dirty="0">
                <a:effectLst/>
              </a:rPr>
              <a:t>Các truy vấn SQL được gửi từ máy khách đến máy chủ để thực hiện các thao tác trên cơ sở dữ liệu.</a:t>
            </a:r>
          </a:p>
          <a:p>
            <a:pPr>
              <a:buFont typeface="+mj-lt"/>
              <a:buAutoNum type="arabicPeriod"/>
            </a:pPr>
            <a:r>
              <a:rPr lang="vi-VN" b="1" dirty="0">
                <a:effectLst/>
              </a:rPr>
              <a:t>Semantic Data Controller (Bộ điều khiển dữ liệu ngữ nghĩa)</a:t>
            </a:r>
            <a:r>
              <a:rPr lang="vi-VN" dirty="0">
                <a:effectLst/>
              </a:rPr>
              <a:t>:</a:t>
            </a:r>
          </a:p>
          <a:p>
            <a:pPr marL="742950" lvl="1" indent="-285750">
              <a:buFont typeface="+mj-lt"/>
              <a:buAutoNum type="arabicPeriod"/>
            </a:pPr>
            <a:r>
              <a:rPr lang="vi-VN" dirty="0">
                <a:effectLst/>
              </a:rPr>
              <a:t>Thành phần quản lý việc truy cập và xử lý dữ liệu dựa trên ngữ nghĩa của dữ liệu, đảm bảo rằng các thao tác trên dữ liệu tuân thủ các quy tắc nghiệp vụ.</a:t>
            </a:r>
          </a:p>
          <a:p>
            <a:pPr>
              <a:buFont typeface="+mj-lt"/>
              <a:buAutoNum type="arabicPeriod"/>
            </a:pPr>
            <a:r>
              <a:rPr lang="vi-VN" b="1" dirty="0">
                <a:effectLst/>
              </a:rPr>
              <a:t>Query Optimizer (Bộ tối ưu hóa truy vấn)</a:t>
            </a:r>
            <a:r>
              <a:rPr lang="vi-VN" dirty="0">
                <a:effectLst/>
              </a:rPr>
              <a:t>:</a:t>
            </a:r>
          </a:p>
          <a:p>
            <a:pPr marL="742950" lvl="1" indent="-285750">
              <a:buFont typeface="+mj-lt"/>
              <a:buAutoNum type="arabicPeriod"/>
            </a:pPr>
            <a:r>
              <a:rPr lang="vi-VN" dirty="0">
                <a:effectLst/>
              </a:rPr>
              <a:t>Thành phần tối ưu hóa các truy vấn SQL để cải thiện hiệu suất thực thi, bằng cách chọn các kế hoạch thực thi hiệu quả nhất.</a:t>
            </a:r>
          </a:p>
          <a:p>
            <a:pPr>
              <a:buFont typeface="+mj-lt"/>
              <a:buAutoNum type="arabicPeriod"/>
            </a:pPr>
            <a:r>
              <a:rPr lang="vi-VN" b="1" dirty="0">
                <a:effectLst/>
              </a:rPr>
              <a:t>Transaction Manager (Quản lý giao dịch)</a:t>
            </a:r>
            <a:r>
              <a:rPr lang="vi-VN" dirty="0">
                <a:effectLst/>
              </a:rPr>
              <a:t>:</a:t>
            </a:r>
          </a:p>
          <a:p>
            <a:pPr marL="742950" lvl="1" indent="-285750">
              <a:buFont typeface="+mj-lt"/>
              <a:buAutoNum type="arabicPeriod"/>
            </a:pPr>
            <a:r>
              <a:rPr lang="vi-VN" dirty="0">
                <a:effectLst/>
              </a:rPr>
              <a:t>Thành phần quản lý các giao dịch, đảm bảo tính nhất quán và độ tin cậy của dữ liệu thông qua các cơ chế như ACID (Atomicity, Consistency, Isolation, Durability).</a:t>
            </a:r>
          </a:p>
          <a:p>
            <a:pPr>
              <a:buFont typeface="+mj-lt"/>
              <a:buAutoNum type="arabicPeriod"/>
            </a:pPr>
            <a:r>
              <a:rPr lang="vi-VN" b="1" dirty="0">
                <a:effectLst/>
              </a:rPr>
              <a:t>Recovery Manager (Quản lý phục hồi)</a:t>
            </a:r>
            <a:r>
              <a:rPr lang="vi-VN" dirty="0">
                <a:effectLst/>
              </a:rPr>
              <a:t>:</a:t>
            </a:r>
          </a:p>
          <a:p>
            <a:pPr marL="742950" lvl="1" indent="-285750">
              <a:buFont typeface="+mj-lt"/>
              <a:buAutoNum type="arabicPeriod"/>
            </a:pPr>
            <a:r>
              <a:rPr lang="vi-VN" dirty="0">
                <a:effectLst/>
              </a:rPr>
              <a:t>Thành phần quản lý việc phục hồi dữ liệu sau các sự cố, đảm bảo rằng dữ liệu có thể được khôi phục về trạng thái nhất quán.</a:t>
            </a:r>
          </a:p>
          <a:p>
            <a:pPr>
              <a:buFont typeface="+mj-lt"/>
              <a:buAutoNum type="arabicPeriod"/>
            </a:pPr>
            <a:r>
              <a:rPr lang="vi-VN" b="1" dirty="0">
                <a:effectLst/>
              </a:rPr>
              <a:t>Runtime Support Processor (Bộ xử lý hỗ trợ thời gian chạy)</a:t>
            </a:r>
            <a:r>
              <a:rPr lang="vi-VN" dirty="0">
                <a:effectLst/>
              </a:rPr>
              <a:t>:</a:t>
            </a:r>
          </a:p>
          <a:p>
            <a:pPr marL="742950" lvl="1" indent="-285750">
              <a:buFont typeface="+mj-lt"/>
              <a:buAutoNum type="arabicPeriod"/>
            </a:pPr>
            <a:r>
              <a:rPr lang="vi-VN" dirty="0">
                <a:effectLst/>
              </a:rPr>
              <a:t>Thành phần hỗ trợ thực thi các tác vụ trong thời gian chạy, bao gồm quản lý bộ nhớ, xử lý đồng thời, và các tác vụ hệ thống khác.</a:t>
            </a:r>
          </a:p>
          <a:p>
            <a:pPr>
              <a:buFont typeface="+mj-lt"/>
              <a:buAutoNum type="arabicPeriod"/>
            </a:pPr>
            <a:r>
              <a:rPr lang="vi-VN" b="1" dirty="0">
                <a:effectLst/>
              </a:rPr>
              <a:t>Database (Cơ sở dữ liệu)</a:t>
            </a:r>
            <a:r>
              <a:rPr lang="vi-VN" dirty="0">
                <a:effectLst/>
              </a:rPr>
              <a:t>:</a:t>
            </a:r>
          </a:p>
          <a:p>
            <a:pPr marL="742950" lvl="1" indent="-285750">
              <a:buFont typeface="+mj-lt"/>
              <a:buAutoNum type="arabicPeriod"/>
            </a:pPr>
            <a:r>
              <a:rPr lang="vi-VN" dirty="0">
                <a:effectLst/>
              </a:rPr>
              <a:t>Nơi lưu trữ dữ liệu được quản lý bởi hệ thống. Dữ liệu có thể được tổ chức theo nhiều mô hình khác nhau như quan hệ, hướng đối tượng, v.v.</a:t>
            </a:r>
          </a:p>
          <a:p>
            <a:r>
              <a:rPr lang="vi-VN" b="1" dirty="0">
                <a:effectLst/>
              </a:rPr>
              <a:t>Luồng hoạt động</a:t>
            </a:r>
          </a:p>
          <a:p>
            <a:pPr>
              <a:buFont typeface="+mj-lt"/>
              <a:buAutoNum type="arabicPeriod"/>
            </a:pPr>
            <a:r>
              <a:rPr lang="vi-VN" b="1" dirty="0">
                <a:effectLst/>
              </a:rPr>
              <a:t>Yêu cầu từ người dùng</a:t>
            </a:r>
            <a:r>
              <a:rPr lang="vi-VN" dirty="0">
                <a:effectLst/>
              </a:rPr>
              <a:t>: Người dùng thực hiện các thao tác thông qua ứng dụng hoặc giao diện người dùng.</a:t>
            </a:r>
          </a:p>
          <a:p>
            <a:pPr>
              <a:buFont typeface="+mj-lt"/>
              <a:buAutoNum type="arabicPeriod"/>
            </a:pPr>
            <a:r>
              <a:rPr lang="vi-VN" b="1" dirty="0">
                <a:effectLst/>
              </a:rPr>
              <a:t>Gửi yêu cầu đến máy chủ</a:t>
            </a:r>
            <a:r>
              <a:rPr lang="vi-VN" dirty="0">
                <a:effectLst/>
              </a:rPr>
              <a:t>: Ứng dụng gửi các yêu cầu (ví dụ: truy vấn SQL) đến máy chủ thông qua phần mềm truyền thông.</a:t>
            </a:r>
          </a:p>
          <a:p>
            <a:pPr>
              <a:buFont typeface="+mj-lt"/>
              <a:buAutoNum type="arabicPeriod"/>
            </a:pPr>
            <a:r>
              <a:rPr lang="vi-VN" b="1" dirty="0">
                <a:effectLst/>
              </a:rPr>
              <a:t>Xử lý yêu cầu</a:t>
            </a:r>
            <a:r>
              <a:rPr lang="vi-VN" dirty="0">
                <a:effectLst/>
              </a:rPr>
              <a:t>: Máy chủ nhận yêu cầu, xử lý thông qua các thành phần như bộ điều khiển dữ liệu ngữ nghĩa, bộ tối ưu hóa truy vấn, quản lý giao dịch, và quản lý phục hồi.</a:t>
            </a:r>
          </a:p>
          <a:p>
            <a:pPr>
              <a:buFont typeface="+mj-lt"/>
              <a:buAutoNum type="arabicPeriod"/>
            </a:pPr>
            <a:r>
              <a:rPr lang="vi-VN" b="1" dirty="0">
                <a:effectLst/>
              </a:rPr>
              <a:t>Truy cập và xử lý dữ liệu</a:t>
            </a:r>
            <a:r>
              <a:rPr lang="vi-VN" dirty="0">
                <a:effectLst/>
              </a:rPr>
              <a:t>: Máy chủ truy cập và xử lý dữ liệu từ cơ sở dữ liệu.</a:t>
            </a:r>
          </a:p>
          <a:p>
            <a:pPr>
              <a:buFont typeface="+mj-lt"/>
              <a:buAutoNum type="arabicPeriod"/>
            </a:pPr>
            <a:r>
              <a:rPr lang="vi-VN" b="1" dirty="0">
                <a:effectLst/>
              </a:rPr>
              <a:t>Gửi kết quả về máy khách</a:t>
            </a:r>
            <a:r>
              <a:rPr lang="vi-VN" dirty="0">
                <a:effectLst/>
              </a:rPr>
              <a:t>: Kết quả được gửi trở lại máy khách thông qua phần mềm truyền thông.</a:t>
            </a:r>
          </a:p>
          <a:p>
            <a:pPr>
              <a:buFont typeface="+mj-lt"/>
              <a:buAutoNum type="arabicPeriod"/>
            </a:pPr>
            <a:r>
              <a:rPr lang="vi-VN" b="1" dirty="0">
                <a:effectLst/>
              </a:rPr>
              <a:t>Hiển thị kết quả cho người dùng</a:t>
            </a:r>
            <a:r>
              <a:rPr lang="vi-VN" dirty="0">
                <a:effectLst/>
              </a:rPr>
              <a:t>: Ứng dụng hiển thị kết quả cho người dùng.</a:t>
            </a:r>
          </a:p>
          <a:p>
            <a:r>
              <a:rPr lang="vi-VN" b="1" dirty="0">
                <a:effectLst/>
              </a:rPr>
              <a:t>Kết luận</a:t>
            </a:r>
          </a:p>
          <a:p>
            <a:r>
              <a:rPr lang="vi-VN" dirty="0">
                <a:effectLst/>
              </a:rPr>
              <a:t>Kiến trúc Client/Server phân chia rõ ràng các nhiệm vụ giữa máy khách và máy chủ, giúp tối ưu hóa hiệu suất và khả năng mở rộng của hệ thống. Máy khách tập trung vào giao diện người dùng và một phần logic nghiệp vụ, trong khi máy chủ đảm nhiệm việc xử lý dữ liệu và quản lý tài nguyên. Sự phân chia này giúp hệ thống dễ dàng bảo trì, nâng cấp và mở rộng.</a:t>
            </a:r>
          </a:p>
          <a:p>
            <a:br>
              <a:rPr lang="vi-VN" dirty="0">
                <a:solidFill>
                  <a:srgbClr val="4D6BFE"/>
                </a:solidFill>
                <a:effectLst/>
              </a:rPr>
            </a:br>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38</a:t>
            </a:fld>
            <a:endParaRPr lang="en-US"/>
          </a:p>
        </p:txBody>
      </p:sp>
    </p:spTree>
    <p:extLst>
      <p:ext uri="{BB962C8B-B14F-4D97-AF65-F5344CB8AC3E}">
        <p14:creationId xmlns:p14="http://schemas.microsoft.com/office/powerpoint/2010/main" val="2972170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1150938" y="692150"/>
            <a:ext cx="4556125" cy="3416300"/>
          </a:xfrm>
          <a:ln cap="flat"/>
          <a:extLst>
            <a:ext uri="{FAA26D3D-D897-4be2-8F04-BA451C77F1D7}">
              <ma14:placeholderFlag xmlns="" xmlns:ma14="http://schemas.microsoft.com/office/mac/drawingml/2011/main" val="1"/>
            </a:ext>
          </a:extLst>
        </p:spPr>
      </p:sp>
      <p:sp>
        <p:nvSpPr>
          <p:cNvPr id="2" name="Notes Placeholder 1">
            <a:extLst>
              <a:ext uri="{FF2B5EF4-FFF2-40B4-BE49-F238E27FC236}">
                <a16:creationId xmlns:a16="http://schemas.microsoft.com/office/drawing/2014/main" id="{628C02D3-2688-7FE6-841C-79F3A4641BF1}"/>
              </a:ext>
            </a:extLst>
          </p:cNvPr>
          <p:cNvSpPr>
            <a:spLocks noGrp="1"/>
          </p:cNvSpPr>
          <p:nvPr>
            <p:ph type="body" idx="1"/>
          </p:nvPr>
        </p:nvSpPr>
        <p:spPr/>
        <p:txBody>
          <a:bodyPr/>
          <a:lstStyle/>
          <a:p>
            <a:pPr algn="l"/>
            <a:r>
              <a:rPr lang="vi-VN" b="0" i="0" dirty="0">
                <a:solidFill>
                  <a:srgbClr val="404040"/>
                </a:solidFill>
                <a:effectLst/>
                <a:latin typeface="Inter"/>
              </a:rPr>
              <a:t>Kiến trúc Client-Server có nhiều ưu điểm nổi bật, giúp nó trở thành một mô hình phổ biến trong các hệ thống máy tính và cơ sở dữ liệu. Dưới đây là các ưu điểm chính của kiến trúc này:</a:t>
            </a:r>
          </a:p>
          <a:p>
            <a:pPr algn="l"/>
            <a:r>
              <a:rPr lang="vi-VN" b="1" i="0" dirty="0">
                <a:solidFill>
                  <a:srgbClr val="404040"/>
                </a:solidFill>
                <a:effectLst/>
                <a:latin typeface="Inter"/>
              </a:rPr>
              <a:t>1. Phân chia công việc hiệu quả hơn</a:t>
            </a:r>
          </a:p>
          <a:p>
            <a:pPr algn="l">
              <a:buFont typeface="Arial" panose="020B0604020202020204" pitchFamily="34" charset="0"/>
              <a:buChar char="•"/>
            </a:pPr>
            <a:r>
              <a:rPr lang="vi-VN" b="1" i="0" dirty="0">
                <a:solidFill>
                  <a:srgbClr val="404040"/>
                </a:solidFill>
                <a:effectLst/>
                <a:latin typeface="Inter"/>
              </a:rPr>
              <a:t>Chuyên môn hóa</a:t>
            </a:r>
            <a:r>
              <a:rPr lang="vi-VN" b="0" i="0" dirty="0">
                <a:solidFill>
                  <a:srgbClr val="404040"/>
                </a:solidFill>
                <a:effectLst/>
                <a:latin typeface="Inter"/>
              </a:rPr>
              <a:t>: Máy chủ tập trung vào việc xử lý dữ liệu và quản lý tài nguyên, trong khi máy khách tập trung vào giao diện người dùng và một phần logic nghiệp vụ. Sự phân chia này giúp tối ưu hóa hiệu suất và hiệu quả công việc.</a:t>
            </a:r>
          </a:p>
          <a:p>
            <a:pPr algn="l">
              <a:buFont typeface="Arial" panose="020B0604020202020204" pitchFamily="34" charset="0"/>
              <a:buChar char="•"/>
            </a:pPr>
            <a:r>
              <a:rPr lang="vi-VN" b="1" i="0" dirty="0">
                <a:solidFill>
                  <a:srgbClr val="404040"/>
                </a:solidFill>
                <a:effectLst/>
                <a:latin typeface="Inter"/>
              </a:rPr>
              <a:t>Giảm tải cho máy khách</a:t>
            </a:r>
            <a:r>
              <a:rPr lang="vi-VN" b="0" i="0" dirty="0">
                <a:solidFill>
                  <a:srgbClr val="404040"/>
                </a:solidFill>
                <a:effectLst/>
                <a:latin typeface="Inter"/>
              </a:rPr>
              <a:t>: Máy khách không cần phải xử lý các tác vụ phức tạp, giúp giảm tải và cải thiện hiệu suất.</a:t>
            </a:r>
          </a:p>
          <a:p>
            <a:pPr algn="l"/>
            <a:r>
              <a:rPr lang="vi-VN" b="1" i="0" dirty="0">
                <a:solidFill>
                  <a:srgbClr val="404040"/>
                </a:solidFill>
                <a:effectLst/>
                <a:latin typeface="Inter"/>
              </a:rPr>
              <a:t>2. Mở rộng tài nguyên theo chiều ngang và chiều dọc</a:t>
            </a:r>
          </a:p>
          <a:p>
            <a:pPr algn="l">
              <a:buFont typeface="Arial" panose="020B0604020202020204" pitchFamily="34" charset="0"/>
              <a:buChar char="•"/>
            </a:pPr>
            <a:r>
              <a:rPr lang="vi-VN" b="1" i="0" dirty="0">
                <a:solidFill>
                  <a:srgbClr val="404040"/>
                </a:solidFill>
                <a:effectLst/>
                <a:latin typeface="Inter"/>
              </a:rPr>
              <a:t>Mở rộng theo chiều ngang (Scale-out)</a:t>
            </a:r>
            <a:r>
              <a:rPr lang="vi-VN" b="0" i="0" dirty="0">
                <a:solidFill>
                  <a:srgbClr val="404040"/>
                </a:solidFill>
                <a:effectLst/>
                <a:latin typeface="Inter"/>
              </a:rPr>
              <a:t>: Có thể thêm nhiều máy chủ để phân phối tải và tăng khả năng xử lý.</a:t>
            </a:r>
          </a:p>
          <a:p>
            <a:pPr algn="l">
              <a:buFont typeface="Arial" panose="020B0604020202020204" pitchFamily="34" charset="0"/>
              <a:buChar char="•"/>
            </a:pPr>
            <a:r>
              <a:rPr lang="vi-VN" b="1" i="0" dirty="0">
                <a:solidFill>
                  <a:srgbClr val="404040"/>
                </a:solidFill>
                <a:effectLst/>
                <a:latin typeface="Inter"/>
              </a:rPr>
              <a:t>Mở rộng theo chiều dọc (Scale-up)</a:t>
            </a:r>
            <a:r>
              <a:rPr lang="vi-VN" b="0" i="0" dirty="0">
                <a:solidFill>
                  <a:srgbClr val="404040"/>
                </a:solidFill>
                <a:effectLst/>
                <a:latin typeface="Inter"/>
              </a:rPr>
              <a:t>: Có thể nâng cấp phần cứng của máy chủ (như CPU, RAM, ổ cứng) để tăng hiệu suất.</a:t>
            </a:r>
          </a:p>
          <a:p>
            <a:pPr algn="l"/>
            <a:r>
              <a:rPr lang="vi-VN" b="1" i="0" dirty="0">
                <a:solidFill>
                  <a:srgbClr val="404040"/>
                </a:solidFill>
                <a:effectLst/>
                <a:latin typeface="Inter"/>
              </a:rPr>
              <a:t>3. Hiệu suất/chi phí tốt hơn trên máy khách</a:t>
            </a:r>
          </a:p>
          <a:p>
            <a:pPr algn="l">
              <a:buFont typeface="Arial" panose="020B0604020202020204" pitchFamily="34" charset="0"/>
              <a:buChar char="•"/>
            </a:pPr>
            <a:r>
              <a:rPr lang="vi-VN" b="1" i="0" dirty="0">
                <a:solidFill>
                  <a:srgbClr val="404040"/>
                </a:solidFill>
                <a:effectLst/>
                <a:latin typeface="Inter"/>
              </a:rPr>
              <a:t>Tối ưu hóa chi phí</a:t>
            </a:r>
            <a:r>
              <a:rPr lang="vi-VN" b="0" i="0" dirty="0">
                <a:solidFill>
                  <a:srgbClr val="404040"/>
                </a:solidFill>
                <a:effectLst/>
                <a:latin typeface="Inter"/>
              </a:rPr>
              <a:t>: Máy khách không cần cấu hình mạnh như máy chủ, giúp giảm chi phí phần cứng.</a:t>
            </a:r>
          </a:p>
          <a:p>
            <a:pPr algn="l">
              <a:buFont typeface="Arial" panose="020B0604020202020204" pitchFamily="34" charset="0"/>
              <a:buChar char="•"/>
            </a:pPr>
            <a:r>
              <a:rPr lang="vi-VN" b="1" i="0" dirty="0">
                <a:solidFill>
                  <a:srgbClr val="404040"/>
                </a:solidFill>
                <a:effectLst/>
                <a:latin typeface="Inter"/>
              </a:rPr>
              <a:t>Hiệu suất tốt hơn</a:t>
            </a:r>
            <a:r>
              <a:rPr lang="vi-VN" b="0" i="0" dirty="0">
                <a:solidFill>
                  <a:srgbClr val="404040"/>
                </a:solidFill>
                <a:effectLst/>
                <a:latin typeface="Inter"/>
              </a:rPr>
              <a:t>: Máy khách có thể tập trung vào các tác vụ đơn giản và giao diện người dùng, giúp cải thiện trải nghiệm người dùng.</a:t>
            </a:r>
          </a:p>
          <a:p>
            <a:pPr algn="l"/>
            <a:r>
              <a:rPr lang="vi-VN" b="1" i="0" dirty="0">
                <a:solidFill>
                  <a:srgbClr val="404040"/>
                </a:solidFill>
                <a:effectLst/>
                <a:latin typeface="Inter"/>
              </a:rPr>
              <a:t>4. Có thể sử dụng các công cụ quen thuộc trên máy khách</a:t>
            </a:r>
          </a:p>
          <a:p>
            <a:pPr algn="l">
              <a:buFont typeface="Arial" panose="020B0604020202020204" pitchFamily="34" charset="0"/>
              <a:buChar char="•"/>
            </a:pPr>
            <a:r>
              <a:rPr lang="vi-VN" b="1" i="0" dirty="0">
                <a:solidFill>
                  <a:srgbClr val="404040"/>
                </a:solidFill>
                <a:effectLst/>
                <a:latin typeface="Inter"/>
              </a:rPr>
              <a:t>Tương thích với các công cụ phổ biến</a:t>
            </a:r>
            <a:r>
              <a:rPr lang="vi-VN" b="0" i="0" dirty="0">
                <a:solidFill>
                  <a:srgbClr val="404040"/>
                </a:solidFill>
                <a:effectLst/>
                <a:latin typeface="Inter"/>
              </a:rPr>
              <a:t>: Máy khách có thể sử dụng các công cụ và phần mềm quen thuộc, giúp người dùng dễ dàng làm việc và giảm thời gian học tập.</a:t>
            </a:r>
          </a:p>
          <a:p>
            <a:pPr algn="l">
              <a:buFont typeface="Arial" panose="020B0604020202020204" pitchFamily="34" charset="0"/>
              <a:buChar char="•"/>
            </a:pPr>
            <a:r>
              <a:rPr lang="vi-VN" b="1" i="0" dirty="0">
                <a:solidFill>
                  <a:srgbClr val="404040"/>
                </a:solidFill>
                <a:effectLst/>
                <a:latin typeface="Inter"/>
              </a:rPr>
              <a:t>Tích hợp dễ dàng</a:t>
            </a:r>
            <a:r>
              <a:rPr lang="vi-VN" b="0" i="0" dirty="0">
                <a:solidFill>
                  <a:srgbClr val="404040"/>
                </a:solidFill>
                <a:effectLst/>
                <a:latin typeface="Inter"/>
              </a:rPr>
              <a:t>: Các ứng dụng trên máy khách có thể dễ dàng tích hợp với các hệ thống và dịch vụ khác.</a:t>
            </a:r>
          </a:p>
          <a:p>
            <a:pPr algn="l"/>
            <a:r>
              <a:rPr lang="vi-VN" b="1" i="0" dirty="0">
                <a:solidFill>
                  <a:srgbClr val="404040"/>
                </a:solidFill>
                <a:effectLst/>
                <a:latin typeface="Inter"/>
              </a:rPr>
              <a:t>5. Máy khách có thể truy cập dữ liệu từ xa (thông qua các tiêu chuẩn)</a:t>
            </a:r>
          </a:p>
          <a:p>
            <a:pPr algn="l">
              <a:buFont typeface="Arial" panose="020B0604020202020204" pitchFamily="34" charset="0"/>
              <a:buChar char="•"/>
            </a:pPr>
            <a:r>
              <a:rPr lang="vi-VN" b="1" i="0" dirty="0">
                <a:solidFill>
                  <a:srgbClr val="404040"/>
                </a:solidFill>
                <a:effectLst/>
                <a:latin typeface="Inter"/>
              </a:rPr>
              <a:t>Truy cập từ xa</a:t>
            </a:r>
            <a:r>
              <a:rPr lang="vi-VN" b="0" i="0" dirty="0">
                <a:solidFill>
                  <a:srgbClr val="404040"/>
                </a:solidFill>
                <a:effectLst/>
                <a:latin typeface="Inter"/>
              </a:rPr>
              <a:t>: Máy khách có thể truy cập dữ liệu từ máy chủ thông qua mạng, giúp người dùng làm việc từ bất kỳ đâu.</a:t>
            </a:r>
          </a:p>
          <a:p>
            <a:pPr algn="l">
              <a:buFont typeface="Arial" panose="020B0604020202020204" pitchFamily="34" charset="0"/>
              <a:buChar char="•"/>
            </a:pPr>
            <a:r>
              <a:rPr lang="vi-VN" b="1" i="0" dirty="0">
                <a:solidFill>
                  <a:srgbClr val="404040"/>
                </a:solidFill>
                <a:effectLst/>
                <a:latin typeface="Inter"/>
              </a:rPr>
              <a:t>Tiêu chuẩn hóa</a:t>
            </a:r>
            <a:r>
              <a:rPr lang="vi-VN" b="0" i="0" dirty="0">
                <a:solidFill>
                  <a:srgbClr val="404040"/>
                </a:solidFill>
                <a:effectLst/>
                <a:latin typeface="Inter"/>
              </a:rPr>
              <a:t>: Các giao thức và tiêu chuẩn truyền thông (như HTTP, SQL) giúp đảm bảo tính tương thích và dễ dàng tích hợp.</a:t>
            </a:r>
          </a:p>
          <a:p>
            <a:pPr algn="l"/>
            <a:r>
              <a:rPr lang="vi-VN" b="1" i="0" dirty="0">
                <a:solidFill>
                  <a:srgbClr val="404040"/>
                </a:solidFill>
                <a:effectLst/>
                <a:latin typeface="Inter"/>
              </a:rPr>
              <a:t>6. Cung cấp đầy đủ chức năng DBMS cho các máy trạm của khách hàng</a:t>
            </a:r>
          </a:p>
          <a:p>
            <a:pPr algn="l">
              <a:buFont typeface="Arial" panose="020B0604020202020204" pitchFamily="34" charset="0"/>
              <a:buChar char="•"/>
            </a:pPr>
            <a:r>
              <a:rPr lang="vi-VN" b="1" i="0" dirty="0">
                <a:solidFill>
                  <a:srgbClr val="404040"/>
                </a:solidFill>
                <a:effectLst/>
                <a:latin typeface="Inter"/>
              </a:rPr>
              <a:t>Chức năng đầy đủ</a:t>
            </a:r>
            <a:r>
              <a:rPr lang="vi-VN" b="0" i="0" dirty="0">
                <a:solidFill>
                  <a:srgbClr val="404040"/>
                </a:solidFill>
                <a:effectLst/>
                <a:latin typeface="Inter"/>
              </a:rPr>
              <a:t>: Máy chủ cung cấp đầy đủ các chức năng của hệ quản trị cơ sở dữ liệu (DBMS), bao gồm quản lý giao dịch, bảo mật, sao lưu và phục hồi.</a:t>
            </a:r>
          </a:p>
          <a:p>
            <a:pPr algn="l">
              <a:buFont typeface="Arial" panose="020B0604020202020204" pitchFamily="34" charset="0"/>
              <a:buChar char="•"/>
            </a:pPr>
            <a:r>
              <a:rPr lang="vi-VN" b="1" i="0" dirty="0">
                <a:solidFill>
                  <a:srgbClr val="404040"/>
                </a:solidFill>
                <a:effectLst/>
                <a:latin typeface="Inter"/>
              </a:rPr>
              <a:t>Hỗ trợ đa người dùng</a:t>
            </a:r>
            <a:r>
              <a:rPr lang="vi-VN" b="0" i="0" dirty="0">
                <a:solidFill>
                  <a:srgbClr val="404040"/>
                </a:solidFill>
                <a:effectLst/>
                <a:latin typeface="Inter"/>
              </a:rPr>
              <a:t>: Máy chủ có thể quản lý và xử lý yêu cầu từ nhiều máy khách đồng thời, đảm bảo tính nhất quán và hiệu suất.</a:t>
            </a:r>
          </a:p>
          <a:p>
            <a:pPr algn="l"/>
            <a:r>
              <a:rPr lang="vi-VN" b="1" i="0" dirty="0">
                <a:solidFill>
                  <a:srgbClr val="404040"/>
                </a:solidFill>
                <a:effectLst/>
                <a:latin typeface="Inter"/>
              </a:rPr>
              <a:t>Kết luận</a:t>
            </a:r>
          </a:p>
          <a:p>
            <a:pPr algn="l"/>
            <a:r>
              <a:rPr lang="vi-VN" b="0" i="0" dirty="0">
                <a:solidFill>
                  <a:srgbClr val="404040"/>
                </a:solidFill>
                <a:effectLst/>
                <a:latin typeface="Inter"/>
              </a:rPr>
              <a:t>Kiến trúc Client-Server mang lại nhiều ưu điểm vượt trội, bao gồm phân chia công việc hiệu quả, khả năng mở rộng linh hoạt, hiệu suất/chi phí tốt hơn, và khả năng truy cập dữ liệu từ xa. Những ưu điểm này giúp kiến trúc Client-Server trở thành lựa chọn hàng đầu cho nhiều hệ thống máy tính và cơ sở dữ liệu hiện đại.</a:t>
            </a:r>
          </a:p>
          <a:p>
            <a:endParaRPr lang="en-US" dirty="0"/>
          </a:p>
        </p:txBody>
      </p:sp>
    </p:spTree>
    <p:extLst>
      <p:ext uri="{BB962C8B-B14F-4D97-AF65-F5344CB8AC3E}">
        <p14:creationId xmlns:p14="http://schemas.microsoft.com/office/powerpoint/2010/main" val="40926520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0" i="0" dirty="0">
                <a:solidFill>
                  <a:srgbClr val="404040"/>
                </a:solidFill>
                <a:effectLst/>
                <a:latin typeface="Inter"/>
              </a:rPr>
              <a:t>Mô hình Database Server trong hình là một kiến trúc phổ biến trong các hệ thống máy tính và cơ sở dữ liệu, nơi các tác vụ được phân chia giữa các máy khách (Client), máy chủ ứng dụng (Application Server), và máy chủ cơ sở dữ liệu (Database Server). Dưới đây là giải thích chi tiết về các thành phần và luồng hoạt động trong mô hình này:</a:t>
            </a:r>
          </a:p>
          <a:p>
            <a:pPr algn="l"/>
            <a:r>
              <a:rPr lang="vi-VN" b="1" i="0" dirty="0">
                <a:solidFill>
                  <a:srgbClr val="404040"/>
                </a:solidFill>
                <a:effectLst/>
                <a:latin typeface="Inter"/>
              </a:rPr>
              <a:t>Các thành phần chính</a:t>
            </a:r>
          </a:p>
          <a:p>
            <a:pPr algn="l">
              <a:buFont typeface="+mj-lt"/>
              <a:buAutoNum type="arabicPeriod"/>
            </a:pPr>
            <a:r>
              <a:rPr lang="vi-VN" b="1" i="0" dirty="0">
                <a:solidFill>
                  <a:srgbClr val="404040"/>
                </a:solidFill>
                <a:effectLst/>
                <a:latin typeface="Inter"/>
              </a:rPr>
              <a:t>Client (Máy khách)</a:t>
            </a:r>
            <a:r>
              <a:rPr lang="vi-VN" b="0" i="0" dirty="0">
                <a:solidFill>
                  <a:srgbClr val="404040"/>
                </a:solidFill>
                <a:effectLst/>
                <a:latin typeface="Inter"/>
              </a:rPr>
              <a:t>:</a:t>
            </a:r>
          </a:p>
          <a:p>
            <a:pPr marL="742950" lvl="1" indent="-285750" algn="l">
              <a:buFont typeface="+mj-lt"/>
              <a:buAutoNum type="arabicPeriod"/>
            </a:pPr>
            <a:r>
              <a:rPr lang="vi-VN" b="1" i="0" dirty="0">
                <a:solidFill>
                  <a:srgbClr val="404040"/>
                </a:solidFill>
                <a:effectLst/>
                <a:latin typeface="Inter"/>
              </a:rPr>
              <a:t>Người dùng cuối</a:t>
            </a:r>
            <a:r>
              <a:rPr lang="vi-VN" b="0" i="0" dirty="0">
                <a:solidFill>
                  <a:srgbClr val="404040"/>
                </a:solidFill>
                <a:effectLst/>
                <a:latin typeface="Inter"/>
              </a:rPr>
              <a:t>: Tương tác với hệ thống thông qua các ứng dụng hoặc giao diện người dùng.</a:t>
            </a:r>
          </a:p>
          <a:p>
            <a:pPr marL="742950" lvl="1" indent="-285750" algn="l">
              <a:buFont typeface="+mj-lt"/>
              <a:buAutoNum type="arabicPeriod"/>
            </a:pPr>
            <a:r>
              <a:rPr lang="vi-VN" b="1" i="0" dirty="0">
                <a:solidFill>
                  <a:srgbClr val="404040"/>
                </a:solidFill>
                <a:effectLst/>
                <a:latin typeface="Inter"/>
              </a:rPr>
              <a:t>Gửi yêu cầu</a:t>
            </a:r>
            <a:r>
              <a:rPr lang="vi-VN" b="0" i="0" dirty="0">
                <a:solidFill>
                  <a:srgbClr val="404040"/>
                </a:solidFill>
                <a:effectLst/>
                <a:latin typeface="Inter"/>
              </a:rPr>
              <a:t>: Máy khách gửi các yêu cầu (ví dụ: truy vấn dữ liệu) đến máy chủ ứng dụng thông qua mạng.</a:t>
            </a:r>
          </a:p>
          <a:p>
            <a:pPr algn="l">
              <a:buFont typeface="+mj-lt"/>
              <a:buAutoNum type="arabicPeriod"/>
            </a:pPr>
            <a:r>
              <a:rPr lang="vi-VN" b="1" i="0" dirty="0">
                <a:solidFill>
                  <a:srgbClr val="404040"/>
                </a:solidFill>
                <a:effectLst/>
                <a:latin typeface="Inter"/>
              </a:rPr>
              <a:t>Application Server (Máy chủ ứng dụng)</a:t>
            </a:r>
            <a:r>
              <a:rPr lang="vi-VN" b="0" i="0" dirty="0">
                <a:solidFill>
                  <a:srgbClr val="404040"/>
                </a:solidFill>
                <a:effectLst/>
                <a:latin typeface="Inter"/>
              </a:rPr>
              <a:t>:</a:t>
            </a:r>
          </a:p>
          <a:p>
            <a:pPr marL="742950" lvl="1" indent="-285750" algn="l">
              <a:buFont typeface="+mj-lt"/>
              <a:buAutoNum type="arabicPeriod"/>
            </a:pPr>
            <a:r>
              <a:rPr lang="vi-VN" b="1" i="0" dirty="0">
                <a:solidFill>
                  <a:srgbClr val="404040"/>
                </a:solidFill>
                <a:effectLst/>
                <a:latin typeface="Inter"/>
              </a:rPr>
              <a:t>Xử lý logic nghiệp vụ</a:t>
            </a:r>
            <a:r>
              <a:rPr lang="vi-VN" b="0" i="0" dirty="0">
                <a:solidFill>
                  <a:srgbClr val="404040"/>
                </a:solidFill>
                <a:effectLst/>
                <a:latin typeface="Inter"/>
              </a:rPr>
              <a:t>: Máy chủ ứng dụng nhận yêu cầu từ máy khách, xử lý logic nghiệp vụ và chuẩn bị các truy vấn dữ liệu cần thiết.</a:t>
            </a:r>
          </a:p>
          <a:p>
            <a:pPr marL="742950" lvl="1" indent="-285750" algn="l">
              <a:buFont typeface="+mj-lt"/>
              <a:buAutoNum type="arabicPeriod"/>
            </a:pPr>
            <a:r>
              <a:rPr lang="vi-VN" b="1" i="0" dirty="0">
                <a:solidFill>
                  <a:srgbClr val="404040"/>
                </a:solidFill>
                <a:effectLst/>
                <a:latin typeface="Inter"/>
              </a:rPr>
              <a:t>Giao tiếp với Database Server</a:t>
            </a:r>
            <a:r>
              <a:rPr lang="vi-VN" b="0" i="0" dirty="0">
                <a:solidFill>
                  <a:srgbClr val="404040"/>
                </a:solidFill>
                <a:effectLst/>
                <a:latin typeface="Inter"/>
              </a:rPr>
              <a:t>: Máy chủ ứng dụng gửi các truy vấn dữ liệu đến máy chủ cơ sở dữ liệu thông qua mạng.</a:t>
            </a:r>
          </a:p>
          <a:p>
            <a:pPr algn="l">
              <a:buFont typeface="+mj-lt"/>
              <a:buAutoNum type="arabicPeriod"/>
            </a:pPr>
            <a:r>
              <a:rPr lang="vi-VN" b="1" i="0" dirty="0">
                <a:solidFill>
                  <a:srgbClr val="404040"/>
                </a:solidFill>
                <a:effectLst/>
                <a:latin typeface="Inter"/>
              </a:rPr>
              <a:t>Database Server (Máy chủ cơ sở dữ liệu)</a:t>
            </a:r>
            <a:r>
              <a:rPr lang="vi-VN" b="0" i="0" dirty="0">
                <a:solidFill>
                  <a:srgbClr val="404040"/>
                </a:solidFill>
                <a:effectLst/>
                <a:latin typeface="Inter"/>
              </a:rPr>
              <a:t>:</a:t>
            </a:r>
          </a:p>
          <a:p>
            <a:pPr marL="742950" lvl="1" indent="-285750" algn="l">
              <a:buFont typeface="+mj-lt"/>
              <a:buAutoNum type="arabicPeriod"/>
            </a:pPr>
            <a:r>
              <a:rPr lang="vi-VN" b="1" i="0" dirty="0">
                <a:solidFill>
                  <a:srgbClr val="404040"/>
                </a:solidFill>
                <a:effectLst/>
                <a:latin typeface="Inter"/>
              </a:rPr>
              <a:t>Lưu trữ và quản lý dữ liệu</a:t>
            </a:r>
            <a:r>
              <a:rPr lang="vi-VN" b="0" i="0" dirty="0">
                <a:solidFill>
                  <a:srgbClr val="404040"/>
                </a:solidFill>
                <a:effectLst/>
                <a:latin typeface="Inter"/>
              </a:rPr>
              <a:t>: Máy chủ cơ sở dữ liệu lưu trữ dữ liệu và quản lý các thao tác trên dữ liệu như truy vấn, cập nhật, xóa, v.v.</a:t>
            </a:r>
          </a:p>
          <a:p>
            <a:pPr marL="742950" lvl="1" indent="-285750" algn="l">
              <a:buFont typeface="+mj-lt"/>
              <a:buAutoNum type="arabicPeriod"/>
            </a:pPr>
            <a:r>
              <a:rPr lang="vi-VN" b="1" i="0" dirty="0">
                <a:solidFill>
                  <a:srgbClr val="404040"/>
                </a:solidFill>
                <a:effectLst/>
                <a:latin typeface="Inter"/>
              </a:rPr>
              <a:t>Xử lý truy vấn</a:t>
            </a:r>
            <a:r>
              <a:rPr lang="vi-VN" b="0" i="0" dirty="0">
                <a:solidFill>
                  <a:srgbClr val="404040"/>
                </a:solidFill>
                <a:effectLst/>
                <a:latin typeface="Inter"/>
              </a:rPr>
              <a:t>: Máy chủ cơ sở dữ liệu nhận các truy vấn từ máy chủ ứng dụng, xử lý chúng và trả về kết quả.</a:t>
            </a:r>
          </a:p>
          <a:p>
            <a:pPr algn="l"/>
            <a:r>
              <a:rPr lang="vi-VN" b="1" i="0" dirty="0">
                <a:solidFill>
                  <a:srgbClr val="404040"/>
                </a:solidFill>
                <a:effectLst/>
                <a:latin typeface="Inter"/>
              </a:rPr>
              <a:t>Luồng hoạt động</a:t>
            </a:r>
          </a:p>
          <a:p>
            <a:pPr algn="l">
              <a:buFont typeface="+mj-lt"/>
              <a:buAutoNum type="arabicPeriod"/>
            </a:pPr>
            <a:r>
              <a:rPr lang="vi-VN" b="1" i="0" dirty="0">
                <a:solidFill>
                  <a:srgbClr val="404040"/>
                </a:solidFill>
                <a:effectLst/>
                <a:latin typeface="Inter"/>
              </a:rPr>
              <a:t>Yêu cầu từ máy khách</a:t>
            </a:r>
            <a:r>
              <a:rPr lang="vi-VN" b="0" i="0" dirty="0">
                <a:solidFill>
                  <a:srgbClr val="404040"/>
                </a:solidFill>
                <a:effectLst/>
                <a:latin typeface="Inter"/>
              </a:rPr>
              <a:t>: Người dùng thực hiện các thao tác thông qua ứng dụng hoặc giao diện người dùng trên máy khách.</a:t>
            </a:r>
          </a:p>
          <a:p>
            <a:pPr algn="l">
              <a:buFont typeface="+mj-lt"/>
              <a:buAutoNum type="arabicPeriod"/>
            </a:pPr>
            <a:r>
              <a:rPr lang="vi-VN" b="1" i="0" dirty="0">
                <a:solidFill>
                  <a:srgbClr val="404040"/>
                </a:solidFill>
                <a:effectLst/>
                <a:latin typeface="Inter"/>
              </a:rPr>
              <a:t>Gửi yêu cầu đến máy chủ ứng dụng</a:t>
            </a:r>
            <a:r>
              <a:rPr lang="vi-VN" b="0" i="0" dirty="0">
                <a:solidFill>
                  <a:srgbClr val="404040"/>
                </a:solidFill>
                <a:effectLst/>
                <a:latin typeface="Inter"/>
              </a:rPr>
              <a:t>: Máy khách gửi các yêu cầu đến máy chủ ứng dụng thông qua mạng.</a:t>
            </a:r>
          </a:p>
          <a:p>
            <a:pPr algn="l">
              <a:buFont typeface="+mj-lt"/>
              <a:buAutoNum type="arabicPeriod"/>
            </a:pPr>
            <a:r>
              <a:rPr lang="vi-VN" b="1" i="0" dirty="0">
                <a:solidFill>
                  <a:srgbClr val="404040"/>
                </a:solidFill>
                <a:effectLst/>
                <a:latin typeface="Inter"/>
              </a:rPr>
              <a:t>Xử lý logic nghiệp vụ</a:t>
            </a:r>
            <a:r>
              <a:rPr lang="vi-VN" b="0" i="0" dirty="0">
                <a:solidFill>
                  <a:srgbClr val="404040"/>
                </a:solidFill>
                <a:effectLst/>
                <a:latin typeface="Inter"/>
              </a:rPr>
              <a:t>: Máy chủ ứng dụng nhận yêu cầu, xử lý logic nghiệp vụ và chuẩn bị các truy vấn dữ liệu cần thiết.</a:t>
            </a:r>
          </a:p>
          <a:p>
            <a:pPr algn="l">
              <a:buFont typeface="+mj-lt"/>
              <a:buAutoNum type="arabicPeriod"/>
            </a:pPr>
            <a:r>
              <a:rPr lang="vi-VN" b="1" i="0" dirty="0">
                <a:solidFill>
                  <a:srgbClr val="404040"/>
                </a:solidFill>
                <a:effectLst/>
                <a:latin typeface="Inter"/>
              </a:rPr>
              <a:t>Gửi truy vấn đến máy chủ cơ sở dữ liệu</a:t>
            </a:r>
            <a:r>
              <a:rPr lang="vi-VN" b="0" i="0" dirty="0">
                <a:solidFill>
                  <a:srgbClr val="404040"/>
                </a:solidFill>
                <a:effectLst/>
                <a:latin typeface="Inter"/>
              </a:rPr>
              <a:t>: Máy chủ ứng dụng gửi các truy vấn dữ liệu đến máy chủ cơ sở dữ liệu thông qua mạng.</a:t>
            </a:r>
          </a:p>
          <a:p>
            <a:pPr algn="l">
              <a:buFont typeface="+mj-lt"/>
              <a:buAutoNum type="arabicPeriod"/>
            </a:pPr>
            <a:r>
              <a:rPr lang="vi-VN" b="1" i="0" dirty="0">
                <a:solidFill>
                  <a:srgbClr val="404040"/>
                </a:solidFill>
                <a:effectLst/>
                <a:latin typeface="Inter"/>
              </a:rPr>
              <a:t>Xử lý truy vấn và trả về kết quả</a:t>
            </a:r>
            <a:r>
              <a:rPr lang="vi-VN" b="0" i="0" dirty="0">
                <a:solidFill>
                  <a:srgbClr val="404040"/>
                </a:solidFill>
                <a:effectLst/>
                <a:latin typeface="Inter"/>
              </a:rPr>
              <a:t>: Máy chủ cơ sở dữ liệu nhận các truy vấn, xử lý chúng và trả về kết quả cho máy chủ ứng dụng.</a:t>
            </a:r>
          </a:p>
          <a:p>
            <a:pPr algn="l">
              <a:buFont typeface="+mj-lt"/>
              <a:buAutoNum type="arabicPeriod"/>
            </a:pPr>
            <a:r>
              <a:rPr lang="vi-VN" b="1" i="0" dirty="0">
                <a:solidFill>
                  <a:srgbClr val="404040"/>
                </a:solidFill>
                <a:effectLst/>
                <a:latin typeface="Inter"/>
              </a:rPr>
              <a:t>Gửi kết quả về máy khách</a:t>
            </a:r>
            <a:r>
              <a:rPr lang="vi-VN" b="0" i="0" dirty="0">
                <a:solidFill>
                  <a:srgbClr val="404040"/>
                </a:solidFill>
                <a:effectLst/>
                <a:latin typeface="Inter"/>
              </a:rPr>
              <a:t>: Máy chủ ứng dụng nhận kết quả từ máy chủ cơ sở dữ liệu và gửi lại cho máy khách thông qua mạng.</a:t>
            </a:r>
          </a:p>
          <a:p>
            <a:pPr algn="l">
              <a:buFont typeface="+mj-lt"/>
              <a:buAutoNum type="arabicPeriod"/>
            </a:pPr>
            <a:r>
              <a:rPr lang="vi-VN" b="1" i="0" dirty="0">
                <a:solidFill>
                  <a:srgbClr val="404040"/>
                </a:solidFill>
                <a:effectLst/>
                <a:latin typeface="Inter"/>
              </a:rPr>
              <a:t>Hiển thị kết quả cho người dùng</a:t>
            </a:r>
            <a:r>
              <a:rPr lang="vi-VN" b="0" i="0" dirty="0">
                <a:solidFill>
                  <a:srgbClr val="404040"/>
                </a:solidFill>
                <a:effectLst/>
                <a:latin typeface="Inter"/>
              </a:rPr>
              <a:t>: Ứng dụng trên máy khách hiển thị kết quả cho người dùng.</a:t>
            </a:r>
          </a:p>
          <a:p>
            <a:pPr algn="l"/>
            <a:r>
              <a:rPr lang="vi-VN" b="1" i="0" dirty="0">
                <a:solidFill>
                  <a:srgbClr val="404040"/>
                </a:solidFill>
                <a:effectLst/>
                <a:latin typeface="Inter"/>
              </a:rPr>
              <a:t>Ưu điểm của mô hình Database Server</a:t>
            </a:r>
          </a:p>
          <a:p>
            <a:pPr algn="l">
              <a:buFont typeface="+mj-lt"/>
              <a:buAutoNum type="arabicPeriod"/>
            </a:pPr>
            <a:r>
              <a:rPr lang="vi-VN" b="1" i="0" dirty="0">
                <a:solidFill>
                  <a:srgbClr val="404040"/>
                </a:solidFill>
                <a:effectLst/>
                <a:latin typeface="Inter"/>
              </a:rPr>
              <a:t>Phân chia công việc hiệu quả</a:t>
            </a:r>
            <a:r>
              <a:rPr lang="vi-VN" b="0" i="0" dirty="0">
                <a:solidFill>
                  <a:srgbClr val="404040"/>
                </a:solidFill>
                <a:effectLst/>
                <a:latin typeface="Inter"/>
              </a:rPr>
              <a:t>: Mỗi thành phần trong hệ thống tập trung vào các tác vụ cụ thể, giúp tối ưu hóa hiệu suất và hiệu quả công việc.</a:t>
            </a:r>
          </a:p>
          <a:p>
            <a:pPr algn="l">
              <a:buFont typeface="+mj-lt"/>
              <a:buAutoNum type="arabicPeriod"/>
            </a:pPr>
            <a:r>
              <a:rPr lang="vi-VN" b="1" i="0" dirty="0">
                <a:solidFill>
                  <a:srgbClr val="404040"/>
                </a:solidFill>
                <a:effectLst/>
                <a:latin typeface="Inter"/>
              </a:rPr>
              <a:t>Khả năng mở rộng</a:t>
            </a:r>
            <a:r>
              <a:rPr lang="vi-VN" b="0" i="0" dirty="0">
                <a:solidFill>
                  <a:srgbClr val="404040"/>
                </a:solidFill>
                <a:effectLst/>
                <a:latin typeface="Inter"/>
              </a:rPr>
              <a:t>: Có thể dễ dàng mở rộng hệ thống bằng cách thêm nhiều máy chủ ứng dụng hoặc máy chủ cơ sở dữ liệu.</a:t>
            </a:r>
          </a:p>
          <a:p>
            <a:pPr algn="l">
              <a:buFont typeface="+mj-lt"/>
              <a:buAutoNum type="arabicPeriod"/>
            </a:pPr>
            <a:r>
              <a:rPr lang="vi-VN" b="1" i="0" dirty="0">
                <a:solidFill>
                  <a:srgbClr val="404040"/>
                </a:solidFill>
                <a:effectLst/>
                <a:latin typeface="Inter"/>
              </a:rPr>
              <a:t>Bảo mật tốt hơn</a:t>
            </a:r>
            <a:r>
              <a:rPr lang="vi-VN" b="0" i="0" dirty="0">
                <a:solidFill>
                  <a:srgbClr val="404040"/>
                </a:solidFill>
                <a:effectLst/>
                <a:latin typeface="Inter"/>
              </a:rPr>
              <a:t>: Dữ liệu được quản lý tập trung trên máy chủ cơ sở dữ liệu, giúp dễ dàng kiểm soát và bảo vệ dữ liệu.</a:t>
            </a:r>
          </a:p>
          <a:p>
            <a:pPr algn="l">
              <a:buFont typeface="+mj-lt"/>
              <a:buAutoNum type="arabicPeriod"/>
            </a:pPr>
            <a:r>
              <a:rPr lang="vi-VN" b="1" i="0" dirty="0">
                <a:solidFill>
                  <a:srgbClr val="404040"/>
                </a:solidFill>
                <a:effectLst/>
                <a:latin typeface="Inter"/>
              </a:rPr>
              <a:t>Hiệu suất cao</a:t>
            </a:r>
            <a:r>
              <a:rPr lang="vi-VN" b="0" i="0" dirty="0">
                <a:solidFill>
                  <a:srgbClr val="404040"/>
                </a:solidFill>
                <a:effectLst/>
                <a:latin typeface="Inter"/>
              </a:rPr>
              <a:t>: Máy chủ cơ sở dữ liệu được tối ưu hóa để xử lý các thao tác trên dữ liệu, giúp cải thiện hiệu suất tổng thể của hệ thống.</a:t>
            </a:r>
          </a:p>
          <a:p>
            <a:pPr algn="l"/>
            <a:r>
              <a:rPr lang="vi-VN" b="1" i="0" dirty="0">
                <a:solidFill>
                  <a:srgbClr val="404040"/>
                </a:solidFill>
                <a:effectLst/>
                <a:latin typeface="Inter"/>
              </a:rPr>
              <a:t>Kết luận</a:t>
            </a:r>
          </a:p>
          <a:p>
            <a:pPr algn="l"/>
            <a:r>
              <a:rPr lang="vi-VN" b="0" i="0" dirty="0">
                <a:solidFill>
                  <a:srgbClr val="404040"/>
                </a:solidFill>
                <a:effectLst/>
                <a:latin typeface="Inter"/>
              </a:rPr>
              <a:t>Mô hình Database Server trong hình mà bạn cung cấp là một kiến trúc hiệu quả và phổ biến, giúp phân chia công việc giữa các máy khách, máy chủ ứng dụng và máy chủ cơ sở dữ liệu. Sự phân chia này giúp tối ưu hóa hiệu suất, khả năng mở rộng và bảo mật của hệ thống, đồng thời cung cấp trải nghiệm người dùng tốt hơn.</a:t>
            </a:r>
          </a:p>
        </p:txBody>
      </p:sp>
      <p:sp>
        <p:nvSpPr>
          <p:cNvPr id="4" name="Slide Number Placeholder 3"/>
          <p:cNvSpPr>
            <a:spLocks noGrp="1"/>
          </p:cNvSpPr>
          <p:nvPr>
            <p:ph type="sldNum" sz="quarter" idx="5"/>
          </p:nvPr>
        </p:nvSpPr>
        <p:spPr/>
        <p:txBody>
          <a:bodyPr/>
          <a:lstStyle/>
          <a:p>
            <a:fld id="{765F5201-0B02-374C-9C85-2DCB7D098B21}" type="slidenum">
              <a:rPr lang="en-US" smtClean="0"/>
              <a:t>40</a:t>
            </a:fld>
            <a:endParaRPr lang="en-US"/>
          </a:p>
        </p:txBody>
      </p:sp>
    </p:spTree>
    <p:extLst>
      <p:ext uri="{BB962C8B-B14F-4D97-AF65-F5344CB8AC3E}">
        <p14:creationId xmlns:p14="http://schemas.microsoft.com/office/powerpoint/2010/main" val="19460958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0" i="0" dirty="0">
                <a:solidFill>
                  <a:srgbClr val="404040"/>
                </a:solidFill>
                <a:effectLst/>
                <a:latin typeface="Inter"/>
              </a:rPr>
              <a:t>Kiến trúc </a:t>
            </a:r>
            <a:r>
              <a:rPr lang="vi-VN" b="1" i="0" dirty="0">
                <a:solidFill>
                  <a:srgbClr val="404040"/>
                </a:solidFill>
                <a:effectLst/>
                <a:latin typeface="Inter"/>
              </a:rPr>
              <a:t>Distributed Database Server</a:t>
            </a:r>
            <a:r>
              <a:rPr lang="vi-VN" b="0" i="0" dirty="0">
                <a:solidFill>
                  <a:srgbClr val="404040"/>
                </a:solidFill>
                <a:effectLst/>
                <a:latin typeface="Inter"/>
              </a:rPr>
              <a:t> (Hệ thống cơ sở dữ liệu phân tán) trong hình là một mô hình phức tạp và mạnh mẽ, cho phép phân tán dữ liệu và xử lý trên nhiều máy chủ khác nhau. Dưới đây là mô tả và giải thích chi tiết về các thành phần và cách hoạt động của kiến trúc này:</a:t>
            </a:r>
          </a:p>
          <a:p>
            <a:pPr algn="l"/>
            <a:r>
              <a:rPr lang="vi-VN" b="1" i="0" dirty="0">
                <a:solidFill>
                  <a:srgbClr val="404040"/>
                </a:solidFill>
                <a:effectLst/>
                <a:latin typeface="Inter"/>
              </a:rPr>
              <a:t>Các thành phần chính trong kiến trúc</a:t>
            </a:r>
          </a:p>
          <a:p>
            <a:pPr algn="l">
              <a:buFont typeface="+mj-lt"/>
              <a:buAutoNum type="arabicPeriod"/>
            </a:pPr>
            <a:r>
              <a:rPr lang="vi-VN" b="1" i="0" dirty="0">
                <a:solidFill>
                  <a:srgbClr val="404040"/>
                </a:solidFill>
                <a:effectLst/>
                <a:latin typeface="Inter"/>
              </a:rPr>
              <a:t>Client (Máy khách)</a:t>
            </a:r>
            <a:r>
              <a:rPr lang="vi-VN" b="0" i="0" dirty="0">
                <a:solidFill>
                  <a:srgbClr val="404040"/>
                </a:solidFill>
                <a:effectLst/>
                <a:latin typeface="Inter"/>
              </a:rPr>
              <a:t>:</a:t>
            </a:r>
          </a:p>
          <a:p>
            <a:pPr marL="742950" lvl="1" indent="-285750" algn="l">
              <a:buFont typeface="+mj-lt"/>
              <a:buAutoNum type="arabicPeriod"/>
            </a:pPr>
            <a:r>
              <a:rPr lang="vi-VN" b="1" i="0" dirty="0">
                <a:solidFill>
                  <a:srgbClr val="404040"/>
                </a:solidFill>
                <a:effectLst/>
                <a:latin typeface="Inter"/>
              </a:rPr>
              <a:t>Người dùng cuối</a:t>
            </a:r>
            <a:r>
              <a:rPr lang="vi-VN" b="0" i="0" dirty="0">
                <a:solidFill>
                  <a:srgbClr val="404040"/>
                </a:solidFill>
                <a:effectLst/>
                <a:latin typeface="Inter"/>
              </a:rPr>
              <a:t>: Tương tác với hệ thống thông qua các ứng dụng hoặc giao diện người dùng.</a:t>
            </a:r>
          </a:p>
          <a:p>
            <a:pPr marL="742950" lvl="1" indent="-285750" algn="l">
              <a:buFont typeface="+mj-lt"/>
              <a:buAutoNum type="arabicPeriod"/>
            </a:pPr>
            <a:r>
              <a:rPr lang="vi-VN" b="1" i="0" dirty="0">
                <a:solidFill>
                  <a:srgbClr val="404040"/>
                </a:solidFill>
                <a:effectLst/>
                <a:latin typeface="Inter"/>
              </a:rPr>
              <a:t>Gửi yêu cầu</a:t>
            </a:r>
            <a:r>
              <a:rPr lang="vi-VN" b="0" i="0" dirty="0">
                <a:solidFill>
                  <a:srgbClr val="404040"/>
                </a:solidFill>
                <a:effectLst/>
                <a:latin typeface="Inter"/>
              </a:rPr>
              <a:t>: Máy khách gửi các yêu cầu (ví dụ: truy vấn dữ liệu) đến máy chủ ứng dụng thông qua mạng.</a:t>
            </a:r>
          </a:p>
          <a:p>
            <a:pPr algn="l">
              <a:buFont typeface="+mj-lt"/>
              <a:buAutoNum type="arabicPeriod"/>
            </a:pPr>
            <a:r>
              <a:rPr lang="vi-VN" b="1" i="0" dirty="0">
                <a:solidFill>
                  <a:srgbClr val="404040"/>
                </a:solidFill>
                <a:effectLst/>
                <a:latin typeface="Inter"/>
              </a:rPr>
              <a:t>Application Service Server (Máy chủ dịch vụ ứng dụng)</a:t>
            </a:r>
            <a:r>
              <a:rPr lang="vi-VN" b="0" i="0" dirty="0">
                <a:solidFill>
                  <a:srgbClr val="404040"/>
                </a:solidFill>
                <a:effectLst/>
                <a:latin typeface="Inter"/>
              </a:rPr>
              <a:t>:</a:t>
            </a:r>
          </a:p>
          <a:p>
            <a:pPr marL="742950" lvl="1" indent="-285750" algn="l">
              <a:buFont typeface="+mj-lt"/>
              <a:buAutoNum type="arabicPeriod"/>
            </a:pPr>
            <a:r>
              <a:rPr lang="vi-VN" b="1" i="0" dirty="0">
                <a:solidFill>
                  <a:srgbClr val="404040"/>
                </a:solidFill>
                <a:effectLst/>
                <a:latin typeface="Inter"/>
              </a:rPr>
              <a:t>Xử lý logic nghiệp vụ</a:t>
            </a:r>
            <a:r>
              <a:rPr lang="vi-VN" b="0" i="0" dirty="0">
                <a:solidFill>
                  <a:srgbClr val="404040"/>
                </a:solidFill>
                <a:effectLst/>
                <a:latin typeface="Inter"/>
              </a:rPr>
              <a:t>: Máy chủ ứng dụng nhận yêu cầu từ máy khách, xử lý logic nghiệp vụ và chuẩn bị các truy vấn dữ liệu cần thiết.</a:t>
            </a:r>
          </a:p>
          <a:p>
            <a:pPr marL="742950" lvl="1" indent="-285750" algn="l">
              <a:buFont typeface="+mj-lt"/>
              <a:buAutoNum type="arabicPeriod"/>
            </a:pPr>
            <a:r>
              <a:rPr lang="vi-VN" b="1" i="0" dirty="0">
                <a:solidFill>
                  <a:srgbClr val="404040"/>
                </a:solidFill>
                <a:effectLst/>
                <a:latin typeface="Inter"/>
              </a:rPr>
              <a:t>Giao tiếp với các máy chủ cơ sở dữ liệu</a:t>
            </a:r>
            <a:r>
              <a:rPr lang="vi-VN" b="0" i="0" dirty="0">
                <a:solidFill>
                  <a:srgbClr val="404040"/>
                </a:solidFill>
                <a:effectLst/>
                <a:latin typeface="Inter"/>
              </a:rPr>
              <a:t>: Máy chủ ứng dụng gửi các truy vấn dữ liệu đến các máy chủ cơ sở dữ liệu phân tán thông qua mạng.</a:t>
            </a:r>
          </a:p>
          <a:p>
            <a:pPr algn="l">
              <a:buFont typeface="+mj-lt"/>
              <a:buAutoNum type="arabicPeriod"/>
            </a:pPr>
            <a:r>
              <a:rPr lang="vi-VN" b="1" i="0" dirty="0">
                <a:solidFill>
                  <a:srgbClr val="404040"/>
                </a:solidFill>
                <a:effectLst/>
                <a:latin typeface="Inter"/>
              </a:rPr>
              <a:t>Database Servers (Các máy chủ cơ sở dữ liệu phân tán)</a:t>
            </a:r>
            <a:r>
              <a:rPr lang="vi-VN" b="0" i="0" dirty="0">
                <a:solidFill>
                  <a:srgbClr val="404040"/>
                </a:solidFill>
                <a:effectLst/>
                <a:latin typeface="Inter"/>
              </a:rPr>
              <a:t>:</a:t>
            </a:r>
          </a:p>
          <a:p>
            <a:pPr marL="742950" lvl="1" indent="-285750" algn="l">
              <a:buFont typeface="+mj-lt"/>
              <a:buAutoNum type="arabicPeriod"/>
            </a:pPr>
            <a:r>
              <a:rPr lang="vi-VN" b="1" i="0" dirty="0">
                <a:solidFill>
                  <a:srgbClr val="404040"/>
                </a:solidFill>
                <a:effectLst/>
                <a:latin typeface="Inter"/>
              </a:rPr>
              <a:t>Lưu trữ và quản lý dữ liệu phân tán</a:t>
            </a:r>
            <a:r>
              <a:rPr lang="vi-VN" b="0" i="0" dirty="0">
                <a:solidFill>
                  <a:srgbClr val="404040"/>
                </a:solidFill>
                <a:effectLst/>
                <a:latin typeface="Inter"/>
              </a:rPr>
              <a:t>: Dữ liệu được phân tán trên nhiều máy chủ cơ sở dữ liệu, mỗi máy chủ quản lý một phần dữ liệu.</a:t>
            </a:r>
          </a:p>
          <a:p>
            <a:pPr marL="742950" lvl="1" indent="-285750" algn="l">
              <a:buFont typeface="+mj-lt"/>
              <a:buAutoNum type="arabicPeriod"/>
            </a:pPr>
            <a:r>
              <a:rPr lang="vi-VN" b="1" i="0" dirty="0">
                <a:solidFill>
                  <a:srgbClr val="404040"/>
                </a:solidFill>
                <a:effectLst/>
                <a:latin typeface="Inter"/>
              </a:rPr>
              <a:t>Xử lý truy vấn cục bộ</a:t>
            </a:r>
            <a:r>
              <a:rPr lang="vi-VN" b="0" i="0" dirty="0">
                <a:solidFill>
                  <a:srgbClr val="404040"/>
                </a:solidFill>
                <a:effectLst/>
                <a:latin typeface="Inter"/>
              </a:rPr>
              <a:t>: Mỗi máy chủ cơ sở dữ liệu xử lý các truy vấn liên quan đến phần dữ liệu mà nó quản lý.</a:t>
            </a:r>
          </a:p>
          <a:p>
            <a:pPr marL="742950" lvl="1" indent="-285750" algn="l">
              <a:buFont typeface="+mj-lt"/>
              <a:buAutoNum type="arabicPeriod"/>
            </a:pPr>
            <a:r>
              <a:rPr lang="vi-VN" b="1" i="0" dirty="0">
                <a:solidFill>
                  <a:srgbClr val="404040"/>
                </a:solidFill>
                <a:effectLst/>
                <a:latin typeface="Inter"/>
              </a:rPr>
              <a:t>Đồng bộ hóa dữ liệu</a:t>
            </a:r>
            <a:r>
              <a:rPr lang="vi-VN" b="0" i="0" dirty="0">
                <a:solidFill>
                  <a:srgbClr val="404040"/>
                </a:solidFill>
                <a:effectLst/>
                <a:latin typeface="Inter"/>
              </a:rPr>
              <a:t>: Các máy chủ cơ sở dữ liệu cần đồng bộ hóa dữ liệu với nhau để đảm bảo tính nhất quán.</a:t>
            </a:r>
          </a:p>
          <a:p>
            <a:pPr algn="l">
              <a:buFont typeface="+mj-lt"/>
              <a:buAutoNum type="arabicPeriod"/>
            </a:pPr>
            <a:r>
              <a:rPr lang="vi-VN" b="1" i="0" dirty="0">
                <a:solidFill>
                  <a:srgbClr val="404040"/>
                </a:solidFill>
                <a:effectLst/>
                <a:latin typeface="Inter"/>
              </a:rPr>
              <a:t>Network (Mạng)</a:t>
            </a:r>
            <a:r>
              <a:rPr lang="vi-VN" b="0" i="0" dirty="0">
                <a:solidFill>
                  <a:srgbClr val="404040"/>
                </a:solidFill>
                <a:effectLst/>
                <a:latin typeface="Inter"/>
              </a:rPr>
              <a:t>:</a:t>
            </a:r>
          </a:p>
          <a:p>
            <a:pPr marL="742950" lvl="1" indent="-285750" algn="l">
              <a:buFont typeface="+mj-lt"/>
              <a:buAutoNum type="arabicPeriod"/>
            </a:pPr>
            <a:r>
              <a:rPr lang="vi-VN" b="1" i="0" dirty="0">
                <a:solidFill>
                  <a:srgbClr val="404040"/>
                </a:solidFill>
                <a:effectLst/>
                <a:latin typeface="Inter"/>
              </a:rPr>
              <a:t>Kết nối giữa các thành phần</a:t>
            </a:r>
            <a:r>
              <a:rPr lang="vi-VN" b="0" i="0" dirty="0">
                <a:solidFill>
                  <a:srgbClr val="404040"/>
                </a:solidFill>
                <a:effectLst/>
                <a:latin typeface="Inter"/>
              </a:rPr>
              <a:t>: Mạng kết nối các máy khách, máy chủ ứng dụng và các máy chủ cơ sở dữ liệu phân tán, cho phép truyền tải yêu cầu và dữ liệu giữa các thành phần.</a:t>
            </a:r>
          </a:p>
          <a:p>
            <a:pPr algn="l"/>
            <a:r>
              <a:rPr lang="vi-VN" b="1" i="0" dirty="0">
                <a:solidFill>
                  <a:srgbClr val="404040"/>
                </a:solidFill>
                <a:effectLst/>
                <a:latin typeface="Inter"/>
              </a:rPr>
              <a:t>Luồng hoạt động</a:t>
            </a:r>
          </a:p>
          <a:p>
            <a:pPr algn="l">
              <a:buFont typeface="+mj-lt"/>
              <a:buAutoNum type="arabicPeriod"/>
            </a:pPr>
            <a:r>
              <a:rPr lang="vi-VN" b="1" i="0" dirty="0">
                <a:solidFill>
                  <a:srgbClr val="404040"/>
                </a:solidFill>
                <a:effectLst/>
                <a:latin typeface="Inter"/>
              </a:rPr>
              <a:t>Yêu cầu từ máy khách</a:t>
            </a:r>
            <a:r>
              <a:rPr lang="vi-VN" b="0" i="0" dirty="0">
                <a:solidFill>
                  <a:srgbClr val="404040"/>
                </a:solidFill>
                <a:effectLst/>
                <a:latin typeface="Inter"/>
              </a:rPr>
              <a:t>:</a:t>
            </a:r>
          </a:p>
          <a:p>
            <a:pPr marL="742950" lvl="1" indent="-285750" algn="l">
              <a:buFont typeface="+mj-lt"/>
              <a:buAutoNum type="arabicPeriod"/>
            </a:pPr>
            <a:r>
              <a:rPr lang="vi-VN" b="0" i="0" dirty="0">
                <a:solidFill>
                  <a:srgbClr val="404040"/>
                </a:solidFill>
                <a:effectLst/>
                <a:latin typeface="Inter"/>
              </a:rPr>
              <a:t>Người dùng thực hiện các thao tác thông qua ứng dụng hoặc giao diện người dùng trên máy khách.</a:t>
            </a:r>
          </a:p>
          <a:p>
            <a:pPr marL="742950" lvl="1" indent="-285750" algn="l">
              <a:buFont typeface="+mj-lt"/>
              <a:buAutoNum type="arabicPeriod"/>
            </a:pPr>
            <a:r>
              <a:rPr lang="vi-VN" b="0" i="0" dirty="0">
                <a:solidFill>
                  <a:srgbClr val="404040"/>
                </a:solidFill>
                <a:effectLst/>
                <a:latin typeface="Inter"/>
              </a:rPr>
              <a:t>Máy khách gửi yêu cầu (ví dụ: truy vấn dữ liệu) đến máy chủ ứng dụng thông qua mạng.</a:t>
            </a:r>
          </a:p>
          <a:p>
            <a:pPr algn="l">
              <a:buFont typeface="+mj-lt"/>
              <a:buAutoNum type="arabicPeriod"/>
            </a:pPr>
            <a:r>
              <a:rPr lang="vi-VN" b="1" i="0" dirty="0">
                <a:solidFill>
                  <a:srgbClr val="404040"/>
                </a:solidFill>
                <a:effectLst/>
                <a:latin typeface="Inter"/>
              </a:rPr>
              <a:t>Xử lý logic nghiệp vụ trên máy chủ ứng dụng</a:t>
            </a:r>
            <a:r>
              <a:rPr lang="vi-VN" b="0" i="0" dirty="0">
                <a:solidFill>
                  <a:srgbClr val="404040"/>
                </a:solidFill>
                <a:effectLst/>
                <a:latin typeface="Inter"/>
              </a:rPr>
              <a:t>:</a:t>
            </a:r>
          </a:p>
          <a:p>
            <a:pPr marL="742950" lvl="1" indent="-285750" algn="l">
              <a:buFont typeface="+mj-lt"/>
              <a:buAutoNum type="arabicPeriod"/>
            </a:pPr>
            <a:r>
              <a:rPr lang="vi-VN" b="0" i="0" dirty="0">
                <a:solidFill>
                  <a:srgbClr val="404040"/>
                </a:solidFill>
                <a:effectLst/>
                <a:latin typeface="Inter"/>
              </a:rPr>
              <a:t>Máy chủ ứng dụng nhận yêu cầu từ máy khách, xử lý logic nghiệp vụ và xác định các truy vấn dữ liệu cần thiết.</a:t>
            </a:r>
          </a:p>
          <a:p>
            <a:pPr marL="742950" lvl="1" indent="-285750" algn="l">
              <a:buFont typeface="+mj-lt"/>
              <a:buAutoNum type="arabicPeriod"/>
            </a:pPr>
            <a:r>
              <a:rPr lang="vi-VN" b="0" i="0" dirty="0">
                <a:solidFill>
                  <a:srgbClr val="404040"/>
                </a:solidFill>
                <a:effectLst/>
                <a:latin typeface="Inter"/>
              </a:rPr>
              <a:t>Máy chủ ứng dụng gửi các truy vấn dữ liệu đến các máy chủ cơ sở dữ liệu phân tán thông qua mạng.</a:t>
            </a:r>
          </a:p>
          <a:p>
            <a:pPr algn="l">
              <a:buFont typeface="+mj-lt"/>
              <a:buAutoNum type="arabicPeriod"/>
            </a:pPr>
            <a:r>
              <a:rPr lang="vi-VN" b="1" i="0" dirty="0">
                <a:solidFill>
                  <a:srgbClr val="404040"/>
                </a:solidFill>
                <a:effectLst/>
                <a:latin typeface="Inter"/>
              </a:rPr>
              <a:t>Xử lý truy vấn trên các máy chủ cơ sở dữ liệu phân tán</a:t>
            </a:r>
            <a:r>
              <a:rPr lang="vi-VN" b="0" i="0" dirty="0">
                <a:solidFill>
                  <a:srgbClr val="404040"/>
                </a:solidFill>
                <a:effectLst/>
                <a:latin typeface="Inter"/>
              </a:rPr>
              <a:t>:</a:t>
            </a:r>
          </a:p>
          <a:p>
            <a:pPr marL="742950" lvl="1" indent="-285750" algn="l">
              <a:buFont typeface="+mj-lt"/>
              <a:buAutoNum type="arabicPeriod"/>
            </a:pPr>
            <a:r>
              <a:rPr lang="vi-VN" b="0" i="0" dirty="0">
                <a:solidFill>
                  <a:srgbClr val="404040"/>
                </a:solidFill>
                <a:effectLst/>
                <a:latin typeface="Inter"/>
              </a:rPr>
              <a:t>Mỗi máy chủ cơ sở dữ liệu nhận các truy vấn liên quan đến phần dữ liệu mà nó quản lý.</a:t>
            </a:r>
          </a:p>
          <a:p>
            <a:pPr marL="742950" lvl="1" indent="-285750" algn="l">
              <a:buFont typeface="+mj-lt"/>
              <a:buAutoNum type="arabicPeriod"/>
            </a:pPr>
            <a:r>
              <a:rPr lang="vi-VN" b="0" i="0" dirty="0">
                <a:solidFill>
                  <a:srgbClr val="404040"/>
                </a:solidFill>
                <a:effectLst/>
                <a:latin typeface="Inter"/>
              </a:rPr>
              <a:t>Các máy chủ cơ sở dữ liệu xử lý truy vấn cục bộ và trả về kết quả cho máy chủ ứng dụng.</a:t>
            </a:r>
          </a:p>
          <a:p>
            <a:pPr algn="l">
              <a:buFont typeface="+mj-lt"/>
              <a:buAutoNum type="arabicPeriod"/>
            </a:pPr>
            <a:r>
              <a:rPr lang="vi-VN" b="1" i="0" dirty="0">
                <a:solidFill>
                  <a:srgbClr val="404040"/>
                </a:solidFill>
                <a:effectLst/>
                <a:latin typeface="Inter"/>
              </a:rPr>
              <a:t>Tổng hợp kết quả và trả về máy khách</a:t>
            </a:r>
            <a:r>
              <a:rPr lang="vi-VN" b="0" i="0" dirty="0">
                <a:solidFill>
                  <a:srgbClr val="404040"/>
                </a:solidFill>
                <a:effectLst/>
                <a:latin typeface="Inter"/>
              </a:rPr>
              <a:t>:</a:t>
            </a:r>
          </a:p>
          <a:p>
            <a:pPr marL="742950" lvl="1" indent="-285750" algn="l">
              <a:buFont typeface="+mj-lt"/>
              <a:buAutoNum type="arabicPeriod"/>
            </a:pPr>
            <a:r>
              <a:rPr lang="vi-VN" b="0" i="0" dirty="0">
                <a:solidFill>
                  <a:srgbClr val="404040"/>
                </a:solidFill>
                <a:effectLst/>
                <a:latin typeface="Inter"/>
              </a:rPr>
              <a:t>Máy chủ ứng dụng nhận kết quả từ các máy chủ cơ sở dữ liệu phân tán, tổng hợp chúng và gửi lại cho máy khách thông qua mạng.</a:t>
            </a:r>
          </a:p>
          <a:p>
            <a:pPr marL="742950" lvl="1" indent="-285750" algn="l">
              <a:buFont typeface="+mj-lt"/>
              <a:buAutoNum type="arabicPeriod"/>
            </a:pPr>
            <a:r>
              <a:rPr lang="vi-VN" b="0" i="0" dirty="0">
                <a:solidFill>
                  <a:srgbClr val="404040"/>
                </a:solidFill>
                <a:effectLst/>
                <a:latin typeface="Inter"/>
              </a:rPr>
              <a:t>Ứng dụng trên máy khách hiển thị kết quả cho người dùng.</a:t>
            </a:r>
          </a:p>
          <a:p>
            <a:pPr algn="l"/>
            <a:r>
              <a:rPr lang="vi-VN" b="1" i="0" dirty="0">
                <a:solidFill>
                  <a:srgbClr val="404040"/>
                </a:solidFill>
                <a:effectLst/>
                <a:latin typeface="Inter"/>
              </a:rPr>
              <a:t>Ưu điểm của kiến trúc Distributed Database Server</a:t>
            </a:r>
          </a:p>
          <a:p>
            <a:pPr algn="l">
              <a:buFont typeface="+mj-lt"/>
              <a:buAutoNum type="arabicPeriod"/>
            </a:pPr>
            <a:r>
              <a:rPr lang="vi-VN" b="1" i="0" dirty="0">
                <a:solidFill>
                  <a:srgbClr val="404040"/>
                </a:solidFill>
                <a:effectLst/>
                <a:latin typeface="Inter"/>
              </a:rPr>
              <a:t>Khả năng mở rộng cao (Scalability)</a:t>
            </a:r>
            <a:r>
              <a:rPr lang="vi-VN" b="0" i="0" dirty="0">
                <a:solidFill>
                  <a:srgbClr val="404040"/>
                </a:solidFill>
                <a:effectLst/>
                <a:latin typeface="Inter"/>
              </a:rPr>
              <a:t>:</a:t>
            </a:r>
          </a:p>
          <a:p>
            <a:pPr marL="742950" lvl="1" indent="-285750" algn="l">
              <a:buFont typeface="+mj-lt"/>
              <a:buAutoNum type="arabicPeriod"/>
            </a:pPr>
            <a:r>
              <a:rPr lang="vi-VN" b="0" i="0" dirty="0">
                <a:solidFill>
                  <a:srgbClr val="404040"/>
                </a:solidFill>
                <a:effectLst/>
                <a:latin typeface="Inter"/>
              </a:rPr>
              <a:t>Dữ liệu được phân tán trên nhiều máy chủ, cho phép hệ thống mở rộng dễ dàng bằng cách thêm nhiều máy chủ cơ sở dữ liệu.</a:t>
            </a:r>
          </a:p>
          <a:p>
            <a:pPr algn="l">
              <a:buFont typeface="+mj-lt"/>
              <a:buAutoNum type="arabicPeriod"/>
            </a:pPr>
            <a:r>
              <a:rPr lang="vi-VN" b="1" i="0" dirty="0">
                <a:solidFill>
                  <a:srgbClr val="404040"/>
                </a:solidFill>
                <a:effectLst/>
                <a:latin typeface="Inter"/>
              </a:rPr>
              <a:t>Hiệu suất tốt hơn</a:t>
            </a:r>
            <a:r>
              <a:rPr lang="vi-VN" b="0" i="0" dirty="0">
                <a:solidFill>
                  <a:srgbClr val="404040"/>
                </a:solidFill>
                <a:effectLst/>
                <a:latin typeface="Inter"/>
              </a:rPr>
              <a:t>:</a:t>
            </a:r>
          </a:p>
          <a:p>
            <a:pPr marL="742950" lvl="1" indent="-285750" algn="l">
              <a:buFont typeface="+mj-lt"/>
              <a:buAutoNum type="arabicPeriod"/>
            </a:pPr>
            <a:r>
              <a:rPr lang="vi-VN" b="0" i="0" dirty="0">
                <a:solidFill>
                  <a:srgbClr val="404040"/>
                </a:solidFill>
                <a:effectLst/>
                <a:latin typeface="Inter"/>
              </a:rPr>
              <a:t>Các truy vấn được xử lý song song trên nhiều máy chủ, giúp giảm thời gian phản hồi và tăng thông lượng hệ thống.</a:t>
            </a:r>
          </a:p>
          <a:p>
            <a:pPr algn="l">
              <a:buFont typeface="+mj-lt"/>
              <a:buAutoNum type="arabicPeriod"/>
            </a:pPr>
            <a:r>
              <a:rPr lang="vi-VN" b="1" i="0" dirty="0">
                <a:solidFill>
                  <a:srgbClr val="404040"/>
                </a:solidFill>
                <a:effectLst/>
                <a:latin typeface="Inter"/>
              </a:rPr>
              <a:t>Tính sẵn sàng cao (High Availability)</a:t>
            </a:r>
            <a:r>
              <a:rPr lang="vi-VN" b="0" i="0" dirty="0">
                <a:solidFill>
                  <a:srgbClr val="404040"/>
                </a:solidFill>
                <a:effectLst/>
                <a:latin typeface="Inter"/>
              </a:rPr>
              <a:t>:</a:t>
            </a:r>
          </a:p>
          <a:p>
            <a:pPr marL="742950" lvl="1" indent="-285750" algn="l">
              <a:buFont typeface="+mj-lt"/>
              <a:buAutoNum type="arabicPeriod"/>
            </a:pPr>
            <a:r>
              <a:rPr lang="vi-VN" b="0" i="0" dirty="0">
                <a:solidFill>
                  <a:srgbClr val="404040"/>
                </a:solidFill>
                <a:effectLst/>
                <a:latin typeface="Inter"/>
              </a:rPr>
              <a:t>Dữ liệu được sao chép và phân tán trên nhiều máy chủ, giúp hệ thống tiếp tục hoạt động ngay cả khi một số máy chủ gặp sự cố.</a:t>
            </a:r>
          </a:p>
          <a:p>
            <a:pPr algn="l">
              <a:buFont typeface="+mj-lt"/>
              <a:buAutoNum type="arabicPeriod"/>
            </a:pPr>
            <a:r>
              <a:rPr lang="vi-VN" b="1" i="0" dirty="0">
                <a:solidFill>
                  <a:srgbClr val="404040"/>
                </a:solidFill>
                <a:effectLst/>
                <a:latin typeface="Inter"/>
              </a:rPr>
              <a:t>Tính nhất quán và đồng bộ hóa</a:t>
            </a:r>
            <a:r>
              <a:rPr lang="vi-VN" b="0" i="0" dirty="0">
                <a:solidFill>
                  <a:srgbClr val="404040"/>
                </a:solidFill>
                <a:effectLst/>
                <a:latin typeface="Inter"/>
              </a:rPr>
              <a:t>:</a:t>
            </a:r>
          </a:p>
          <a:p>
            <a:pPr marL="742950" lvl="1" indent="-285750" algn="l">
              <a:buFont typeface="+mj-lt"/>
              <a:buAutoNum type="arabicPeriod"/>
            </a:pPr>
            <a:r>
              <a:rPr lang="vi-VN" b="0" i="0" dirty="0">
                <a:solidFill>
                  <a:srgbClr val="404040"/>
                </a:solidFill>
                <a:effectLst/>
                <a:latin typeface="Inter"/>
              </a:rPr>
              <a:t>Các máy chủ cơ sở dữ liệu đồng bộ hóa dữ liệu với nhau để đảm bảo tính nhất quán, ngay cả khi dữ liệu được phân tán.</a:t>
            </a:r>
          </a:p>
          <a:p>
            <a:pPr algn="l">
              <a:buFont typeface="+mj-lt"/>
              <a:buAutoNum type="arabicPeriod"/>
            </a:pPr>
            <a:r>
              <a:rPr lang="vi-VN" b="1" i="0" dirty="0">
                <a:solidFill>
                  <a:srgbClr val="404040"/>
                </a:solidFill>
                <a:effectLst/>
                <a:latin typeface="Inter"/>
              </a:rPr>
              <a:t>Phân tán theo vị trí địa lý</a:t>
            </a:r>
            <a:r>
              <a:rPr lang="vi-VN" b="0" i="0" dirty="0">
                <a:solidFill>
                  <a:srgbClr val="404040"/>
                </a:solidFill>
                <a:effectLst/>
                <a:latin typeface="Inter"/>
              </a:rPr>
              <a:t>:</a:t>
            </a:r>
          </a:p>
          <a:p>
            <a:pPr marL="742950" lvl="1" indent="-285750" algn="l">
              <a:buFont typeface="+mj-lt"/>
              <a:buAutoNum type="arabicPeriod"/>
            </a:pPr>
            <a:r>
              <a:rPr lang="vi-VN" b="0" i="0" dirty="0">
                <a:solidFill>
                  <a:srgbClr val="404040"/>
                </a:solidFill>
                <a:effectLst/>
                <a:latin typeface="Inter"/>
              </a:rPr>
              <a:t>Dữ liệu có thể được lưu trữ gần hơn với người dùng, giúp giảm độ trễ và cải thiện hiệu suất truy cập.</a:t>
            </a:r>
          </a:p>
          <a:p>
            <a:pPr algn="l"/>
            <a:r>
              <a:rPr lang="vi-VN" b="1" i="0" dirty="0">
                <a:solidFill>
                  <a:srgbClr val="404040"/>
                </a:solidFill>
                <a:effectLst/>
                <a:latin typeface="Inter"/>
              </a:rPr>
              <a:t>Thách thức của kiến trúc Distributed Database Server</a:t>
            </a:r>
          </a:p>
          <a:p>
            <a:pPr algn="l">
              <a:buFont typeface="+mj-lt"/>
              <a:buAutoNum type="arabicPeriod"/>
            </a:pPr>
            <a:r>
              <a:rPr lang="vi-VN" b="1" i="0" dirty="0">
                <a:solidFill>
                  <a:srgbClr val="404040"/>
                </a:solidFill>
                <a:effectLst/>
                <a:latin typeface="Inter"/>
              </a:rPr>
              <a:t>Độ phức tạp cao</a:t>
            </a:r>
            <a:r>
              <a:rPr lang="vi-VN" b="0" i="0" dirty="0">
                <a:solidFill>
                  <a:srgbClr val="404040"/>
                </a:solidFill>
                <a:effectLst/>
                <a:latin typeface="Inter"/>
              </a:rPr>
              <a:t>:</a:t>
            </a:r>
          </a:p>
          <a:p>
            <a:pPr marL="742950" lvl="1" indent="-285750" algn="l">
              <a:buFont typeface="+mj-lt"/>
              <a:buAutoNum type="arabicPeriod"/>
            </a:pPr>
            <a:r>
              <a:rPr lang="vi-VN" b="0" i="0" dirty="0">
                <a:solidFill>
                  <a:srgbClr val="404040"/>
                </a:solidFill>
                <a:effectLst/>
                <a:latin typeface="Inter"/>
              </a:rPr>
              <a:t>Quản lý và đồng bộ hóa dữ liệu trên nhiều máy chủ đòi hỏi các cơ chế phức tạp và chi phí cao.</a:t>
            </a:r>
          </a:p>
          <a:p>
            <a:pPr algn="l">
              <a:buFont typeface="+mj-lt"/>
              <a:buAutoNum type="arabicPeriod"/>
            </a:pPr>
            <a:r>
              <a:rPr lang="vi-VN" b="1" i="0" dirty="0">
                <a:solidFill>
                  <a:srgbClr val="404040"/>
                </a:solidFill>
                <a:effectLst/>
                <a:latin typeface="Inter"/>
              </a:rPr>
              <a:t>Quản lý tính nhất quán</a:t>
            </a:r>
            <a:r>
              <a:rPr lang="vi-VN" b="0" i="0" dirty="0">
                <a:solidFill>
                  <a:srgbClr val="404040"/>
                </a:solidFill>
                <a:effectLst/>
                <a:latin typeface="Inter"/>
              </a:rPr>
              <a:t>:</a:t>
            </a:r>
          </a:p>
          <a:p>
            <a:pPr marL="742950" lvl="1" indent="-285750" algn="l">
              <a:buFont typeface="+mj-lt"/>
              <a:buAutoNum type="arabicPeriod"/>
            </a:pPr>
            <a:r>
              <a:rPr lang="vi-VN" b="0" i="0" dirty="0">
                <a:solidFill>
                  <a:srgbClr val="404040"/>
                </a:solidFill>
                <a:effectLst/>
                <a:latin typeface="Inter"/>
              </a:rPr>
              <a:t>Đảm bảo tính nhất quán dữ liệu giữa các máy chủ phân tán là một thách thức lớn, đặc biệt khi có nhiều thao tác cập nhật đồng thời.</a:t>
            </a:r>
          </a:p>
          <a:p>
            <a:pPr algn="l">
              <a:buFont typeface="+mj-lt"/>
              <a:buAutoNum type="arabicPeriod"/>
            </a:pPr>
            <a:r>
              <a:rPr lang="vi-VN" b="1" i="0" dirty="0">
                <a:solidFill>
                  <a:srgbClr val="404040"/>
                </a:solidFill>
                <a:effectLst/>
                <a:latin typeface="Inter"/>
              </a:rPr>
              <a:t>Chi phí mạng</a:t>
            </a:r>
            <a:r>
              <a:rPr lang="vi-VN" b="0" i="0" dirty="0">
                <a:solidFill>
                  <a:srgbClr val="404040"/>
                </a:solidFill>
                <a:effectLst/>
                <a:latin typeface="Inter"/>
              </a:rPr>
              <a:t>:</a:t>
            </a:r>
          </a:p>
          <a:p>
            <a:pPr marL="742950" lvl="1" indent="-285750" algn="l">
              <a:buFont typeface="+mj-lt"/>
              <a:buAutoNum type="arabicPeriod"/>
            </a:pPr>
            <a:r>
              <a:rPr lang="vi-VN" b="0" i="0" dirty="0">
                <a:solidFill>
                  <a:srgbClr val="404040"/>
                </a:solidFill>
                <a:effectLst/>
                <a:latin typeface="Inter"/>
              </a:rPr>
              <a:t>Việc truyền tải dữ liệu giữa các máy chủ qua mạng có thể gây ra chi phí và độ trễ đáng kể.</a:t>
            </a:r>
          </a:p>
          <a:p>
            <a:pPr algn="l">
              <a:buFont typeface="+mj-lt"/>
              <a:buAutoNum type="arabicPeriod"/>
            </a:pPr>
            <a:r>
              <a:rPr lang="vi-VN" b="1" i="0" dirty="0">
                <a:solidFill>
                  <a:srgbClr val="404040"/>
                </a:solidFill>
                <a:effectLst/>
                <a:latin typeface="Inter"/>
              </a:rPr>
              <a:t>Quản lý deadlock (khoá chết)</a:t>
            </a:r>
            <a:r>
              <a:rPr lang="vi-VN" b="0" i="0" dirty="0">
                <a:solidFill>
                  <a:srgbClr val="404040"/>
                </a:solidFill>
                <a:effectLst/>
                <a:latin typeface="Inter"/>
              </a:rPr>
              <a:t>:</a:t>
            </a:r>
          </a:p>
          <a:p>
            <a:pPr marL="742950" lvl="1" indent="-285750" algn="l">
              <a:buFont typeface="+mj-lt"/>
              <a:buAutoNum type="arabicPeriod"/>
            </a:pPr>
            <a:r>
              <a:rPr lang="vi-VN" b="0" i="0" dirty="0">
                <a:solidFill>
                  <a:srgbClr val="404040"/>
                </a:solidFill>
                <a:effectLst/>
                <a:latin typeface="Inter"/>
              </a:rPr>
              <a:t>Trong môi trường phân tán, việc quản lý deadlock trở nên phức tạp hơn do các giao dịch có thể được thực hiện trên nhiều máy chủ.</a:t>
            </a:r>
          </a:p>
          <a:p>
            <a:pPr algn="l"/>
            <a:r>
              <a:rPr lang="vi-VN" b="1" i="0" dirty="0">
                <a:solidFill>
                  <a:srgbClr val="404040"/>
                </a:solidFill>
                <a:effectLst/>
                <a:latin typeface="Inter"/>
              </a:rPr>
              <a:t>Kết luận</a:t>
            </a:r>
          </a:p>
          <a:p>
            <a:pPr algn="l"/>
            <a:r>
              <a:rPr lang="vi-VN" b="0" i="0" dirty="0">
                <a:solidFill>
                  <a:srgbClr val="404040"/>
                </a:solidFill>
                <a:effectLst/>
                <a:latin typeface="Inter"/>
              </a:rPr>
              <a:t>Kiến trúc </a:t>
            </a:r>
            <a:r>
              <a:rPr lang="vi-VN" b="1" i="0" dirty="0">
                <a:solidFill>
                  <a:srgbClr val="404040"/>
                </a:solidFill>
                <a:effectLst/>
                <a:latin typeface="Inter"/>
              </a:rPr>
              <a:t>Distributed Database Server</a:t>
            </a:r>
            <a:r>
              <a:rPr lang="vi-VN" b="0" i="0" dirty="0">
                <a:solidFill>
                  <a:srgbClr val="404040"/>
                </a:solidFill>
                <a:effectLst/>
                <a:latin typeface="Inter"/>
              </a:rPr>
              <a:t> trong hình là một mô hình mạnh mẽ, cho phép phân tán dữ liệu và xử lý trên nhiều máy chủ để đạt được khả năng mở rộng, hiệu suất và tính sẵn sàng cao. Tuy nhiên, nó cũng đòi hỏi các cơ chế quản lý phức tạp để đảm bảo tính nhất quán, đồng bộ hóa và hiệu suất trong môi trường phân tán. Kiến trúc này phù hợp với các hệ thống lớn, yêu cầu xử lý dữ liệu phân tán và có khối lượng công việc cao.</a:t>
            </a:r>
          </a:p>
          <a:p>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41</a:t>
            </a:fld>
            <a:endParaRPr lang="en-US"/>
          </a:p>
        </p:txBody>
      </p:sp>
    </p:spTree>
    <p:extLst>
      <p:ext uri="{BB962C8B-B14F-4D97-AF65-F5344CB8AC3E}">
        <p14:creationId xmlns:p14="http://schemas.microsoft.com/office/powerpoint/2010/main" val="35254816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body" idx="1"/>
          </p:nvPr>
        </p:nvSpPr>
        <p:spPr>
          <a:ln/>
        </p:spPr>
        <p:txBody>
          <a:bodyPr/>
          <a:lstStyle/>
          <a:p>
            <a:pPr algn="l"/>
            <a:r>
              <a:rPr lang="vi-VN" b="0" i="0" dirty="0">
                <a:solidFill>
                  <a:srgbClr val="404040"/>
                </a:solidFill>
                <a:effectLst/>
                <a:latin typeface="Inter"/>
              </a:rPr>
              <a:t>Kiến trúc </a:t>
            </a:r>
            <a:r>
              <a:rPr lang="vi-VN" b="1" i="0" dirty="0">
                <a:solidFill>
                  <a:srgbClr val="404040"/>
                </a:solidFill>
                <a:effectLst/>
                <a:latin typeface="Inter"/>
              </a:rPr>
              <a:t>Peer-to-Peer (P2P) Component Architecture</a:t>
            </a:r>
            <a:r>
              <a:rPr lang="vi-VN" b="0" i="0" dirty="0">
                <a:solidFill>
                  <a:srgbClr val="404040"/>
                </a:solidFill>
                <a:effectLst/>
                <a:latin typeface="Inter"/>
              </a:rPr>
              <a:t> trong hình là một mô hình phân tán, nơi các nút (peer) trong hệ thống có vai trò ngang hàng và có thể hoạt động độc lập hoặc hợp tác với nhau để thực hiện các tác vụ. Dưới đây là mô tả và giải thích chi tiết về các thành phần và cách hoạt động của kiến trúc này:</a:t>
            </a:r>
          </a:p>
          <a:p>
            <a:pPr algn="l"/>
            <a:r>
              <a:rPr lang="vi-VN" b="1" i="0" dirty="0">
                <a:solidFill>
                  <a:srgbClr val="404040"/>
                </a:solidFill>
                <a:effectLst/>
                <a:latin typeface="Inter"/>
              </a:rPr>
              <a:t>Các thành phần chính trong kiến trúc</a:t>
            </a:r>
          </a:p>
          <a:p>
            <a:pPr algn="l">
              <a:buFont typeface="+mj-lt"/>
              <a:buAutoNum type="arabicPeriod"/>
            </a:pPr>
            <a:r>
              <a:rPr lang="vi-VN" b="1" i="0" dirty="0">
                <a:solidFill>
                  <a:srgbClr val="404040"/>
                </a:solidFill>
                <a:effectLst/>
                <a:latin typeface="Inter"/>
              </a:rPr>
              <a:t>User (Người dùng)</a:t>
            </a:r>
            <a:r>
              <a:rPr lang="vi-VN" b="0" i="0" dirty="0">
                <a:solidFill>
                  <a:srgbClr val="404040"/>
                </a:solidFill>
                <a:effectLst/>
                <a:latin typeface="Inter"/>
              </a:rPr>
              <a:t>:</a:t>
            </a:r>
          </a:p>
          <a:p>
            <a:pPr marL="742950" lvl="1" indent="-285750" algn="l">
              <a:buFont typeface="+mj-lt"/>
              <a:buAutoNum type="arabicPeriod"/>
            </a:pPr>
            <a:r>
              <a:rPr lang="vi-VN" b="1" i="0" dirty="0">
                <a:solidFill>
                  <a:srgbClr val="404040"/>
                </a:solidFill>
                <a:effectLst/>
                <a:latin typeface="Inter"/>
              </a:rPr>
              <a:t>Người dùng cuối</a:t>
            </a:r>
            <a:r>
              <a:rPr lang="vi-VN" b="0" i="0" dirty="0">
                <a:solidFill>
                  <a:srgbClr val="404040"/>
                </a:solidFill>
                <a:effectLst/>
                <a:latin typeface="Inter"/>
              </a:rPr>
              <a:t>: Tương tác với hệ thống thông qua giao diện người dùng.</a:t>
            </a:r>
          </a:p>
          <a:p>
            <a:pPr marL="742950" lvl="1" indent="-285750" algn="l">
              <a:buFont typeface="+mj-lt"/>
              <a:buAutoNum type="arabicPeriod"/>
            </a:pPr>
            <a:r>
              <a:rPr lang="vi-VN" b="1" i="0" dirty="0">
                <a:solidFill>
                  <a:srgbClr val="404040"/>
                </a:solidFill>
                <a:effectLst/>
                <a:latin typeface="Inter"/>
              </a:rPr>
              <a:t>Gửi yêu cầu (Requests)</a:t>
            </a:r>
            <a:r>
              <a:rPr lang="vi-VN" b="0" i="0" dirty="0">
                <a:solidFill>
                  <a:srgbClr val="404040"/>
                </a:solidFill>
                <a:effectLst/>
                <a:latin typeface="Inter"/>
              </a:rPr>
              <a:t>: Người dùng gửi các yêu cầu (ví dụ: truy vấn dữ liệu) đến hệ thống.</a:t>
            </a:r>
          </a:p>
          <a:p>
            <a:pPr marL="742950" lvl="1" indent="-285750" algn="l">
              <a:buFont typeface="+mj-lt"/>
              <a:buAutoNum type="arabicPeriod"/>
            </a:pPr>
            <a:r>
              <a:rPr lang="vi-VN" b="1" i="0" dirty="0">
                <a:solidFill>
                  <a:srgbClr val="404040"/>
                </a:solidFill>
                <a:effectLst/>
                <a:latin typeface="Inter"/>
              </a:rPr>
              <a:t>Nhận phản hồi (Response)</a:t>
            </a:r>
            <a:r>
              <a:rPr lang="vi-VN" b="0" i="0" dirty="0">
                <a:solidFill>
                  <a:srgbClr val="404040"/>
                </a:solidFill>
                <a:effectLst/>
                <a:latin typeface="Inter"/>
              </a:rPr>
              <a:t>: Người dùng nhận kết quả từ hệ thống sau khi yêu cầu được xử lý.</a:t>
            </a:r>
          </a:p>
          <a:p>
            <a:pPr algn="l">
              <a:buFont typeface="+mj-lt"/>
              <a:buAutoNum type="arabicPeriod"/>
            </a:pPr>
            <a:r>
              <a:rPr lang="vi-VN" b="1" i="0" dirty="0">
                <a:solidFill>
                  <a:srgbClr val="404040"/>
                </a:solidFill>
                <a:effectLst/>
                <a:latin typeface="Inter"/>
              </a:rPr>
              <a:t>User Processor (Bộ xử lý người dùng)</a:t>
            </a:r>
            <a:r>
              <a:rPr lang="vi-VN" b="0" i="0" dirty="0">
                <a:solidFill>
                  <a:srgbClr val="404040"/>
                </a:solidFill>
                <a:effectLst/>
                <a:latin typeface="Inter"/>
              </a:rPr>
              <a:t>:</a:t>
            </a:r>
          </a:p>
          <a:p>
            <a:pPr marL="742950" lvl="1" indent="-285750" algn="l">
              <a:buFont typeface="+mj-lt"/>
              <a:buAutoNum type="arabicPeriod"/>
            </a:pPr>
            <a:r>
              <a:rPr lang="vi-VN" b="1" i="0" dirty="0">
                <a:solidFill>
                  <a:srgbClr val="404040"/>
                </a:solidFill>
                <a:effectLst/>
                <a:latin typeface="Inter"/>
              </a:rPr>
              <a:t>User Interface Handler</a:t>
            </a:r>
            <a:r>
              <a:rPr lang="vi-VN" b="0" i="0" dirty="0">
                <a:solidFill>
                  <a:srgbClr val="404040"/>
                </a:solidFill>
                <a:effectLst/>
                <a:latin typeface="Inter"/>
              </a:rPr>
              <a:t>: Xử lý giao diện người dùng, nhận yêu cầu từ người dùng và chuyển chúng đến các thành phần khác trong hệ thống.</a:t>
            </a:r>
          </a:p>
          <a:p>
            <a:pPr marL="742950" lvl="1" indent="-285750" algn="l">
              <a:buFont typeface="+mj-lt"/>
              <a:buAutoNum type="arabicPeriod"/>
            </a:pPr>
            <a:r>
              <a:rPr lang="vi-VN" b="1" i="0" dirty="0">
                <a:solidFill>
                  <a:srgbClr val="404040"/>
                </a:solidFill>
                <a:effectLst/>
                <a:latin typeface="Inter"/>
              </a:rPr>
              <a:t>External Schema</a:t>
            </a:r>
            <a:r>
              <a:rPr lang="vi-VN" b="0" i="0" dirty="0">
                <a:solidFill>
                  <a:srgbClr val="404040"/>
                </a:solidFill>
                <a:effectLst/>
                <a:latin typeface="Inter"/>
              </a:rPr>
              <a:t>: Là một phần của bộ xử lý người dùng, chứa thông tin về cách dữ liệu được trình bày cho người dùng.</a:t>
            </a:r>
          </a:p>
          <a:p>
            <a:pPr algn="l">
              <a:buFont typeface="+mj-lt"/>
              <a:buAutoNum type="arabicPeriod"/>
            </a:pPr>
            <a:r>
              <a:rPr lang="vi-VN" b="1" i="0" dirty="0">
                <a:solidFill>
                  <a:srgbClr val="404040"/>
                </a:solidFill>
                <a:effectLst/>
                <a:latin typeface="Inter"/>
              </a:rPr>
              <a:t>Data Processor (Bộ xử lý dữ liệu)</a:t>
            </a:r>
            <a:r>
              <a:rPr lang="vi-VN" b="0" i="0" dirty="0">
                <a:solidFill>
                  <a:srgbClr val="404040"/>
                </a:solidFill>
                <a:effectLst/>
                <a:latin typeface="Inter"/>
              </a:rPr>
              <a:t>:</a:t>
            </a:r>
          </a:p>
          <a:p>
            <a:pPr marL="742950" lvl="1" indent="-285750" algn="l">
              <a:buFont typeface="+mj-lt"/>
              <a:buAutoNum type="arabicPeriod"/>
            </a:pPr>
            <a:r>
              <a:rPr lang="vi-VN" b="1" i="0" dirty="0">
                <a:solidFill>
                  <a:srgbClr val="404040"/>
                </a:solidFill>
                <a:effectLst/>
                <a:latin typeface="Inter"/>
              </a:rPr>
              <a:t>Data Controller</a:t>
            </a:r>
            <a:r>
              <a:rPr lang="vi-VN" b="0" i="0" dirty="0">
                <a:solidFill>
                  <a:srgbClr val="404040"/>
                </a:solidFill>
                <a:effectLst/>
                <a:latin typeface="Inter"/>
              </a:rPr>
              <a:t>: Quản lý việc truy cập và xử lý dữ liệu, đảm bảo tính nhất quán và toàn vẹn dữ liệu.</a:t>
            </a:r>
          </a:p>
          <a:p>
            <a:pPr marL="742950" lvl="1" indent="-285750" algn="l">
              <a:buFont typeface="+mj-lt"/>
              <a:buAutoNum type="arabicPeriod"/>
            </a:pPr>
            <a:r>
              <a:rPr lang="vi-VN" b="1" i="0" dirty="0">
                <a:solidFill>
                  <a:srgbClr val="404040"/>
                </a:solidFill>
                <a:effectLst/>
                <a:latin typeface="Inter"/>
              </a:rPr>
              <a:t>Global Conceptual Schema</a:t>
            </a:r>
            <a:r>
              <a:rPr lang="vi-VN" b="0" i="0" dirty="0">
                <a:solidFill>
                  <a:srgbClr val="404040"/>
                </a:solidFill>
                <a:effectLst/>
                <a:latin typeface="Inter"/>
              </a:rPr>
              <a:t>: Là một phần của bộ xử lý dữ liệu, chứa thông tin về cấu trúc logic toàn cục của dữ liệu.</a:t>
            </a:r>
          </a:p>
          <a:p>
            <a:pPr marL="742950" lvl="1" indent="-285750" algn="l">
              <a:buFont typeface="+mj-lt"/>
              <a:buAutoNum type="arabicPeriod"/>
            </a:pPr>
            <a:r>
              <a:rPr lang="vi-VN" b="1" i="0" dirty="0">
                <a:solidFill>
                  <a:srgbClr val="404040"/>
                </a:solidFill>
                <a:effectLst/>
                <a:latin typeface="Inter"/>
              </a:rPr>
              <a:t>Global Query Optimizer</a:t>
            </a:r>
            <a:r>
              <a:rPr lang="vi-VN" b="0" i="0" dirty="0">
                <a:solidFill>
                  <a:srgbClr val="404040"/>
                </a:solidFill>
                <a:effectLst/>
                <a:latin typeface="Inter"/>
              </a:rPr>
              <a:t>: Tối ưu hóa các truy vấn toàn cục để cải thiện hiệu suất thực thi.</a:t>
            </a:r>
          </a:p>
          <a:p>
            <a:pPr marL="742950" lvl="1" indent="-285750" algn="l">
              <a:buFont typeface="+mj-lt"/>
              <a:buAutoNum type="arabicPeriod"/>
            </a:pPr>
            <a:r>
              <a:rPr lang="vi-VN" b="1" i="0" dirty="0">
                <a:solidFill>
                  <a:srgbClr val="404040"/>
                </a:solidFill>
                <a:effectLst/>
                <a:latin typeface="Inter"/>
              </a:rPr>
              <a:t>Distributed Execution Monitor</a:t>
            </a:r>
            <a:r>
              <a:rPr lang="vi-VN" b="0" i="0" dirty="0">
                <a:solidFill>
                  <a:srgbClr val="404040"/>
                </a:solidFill>
                <a:effectLst/>
                <a:latin typeface="Inter"/>
              </a:rPr>
              <a:t>: Giám sát việc thực thi các truy vấn phân tán trên các nút khác nhau trong hệ thống.</a:t>
            </a:r>
          </a:p>
          <a:p>
            <a:pPr algn="l">
              <a:buFont typeface="+mj-lt"/>
              <a:buAutoNum type="arabicPeriod"/>
            </a:pPr>
            <a:r>
              <a:rPr lang="vi-VN" b="1" i="0" dirty="0">
                <a:solidFill>
                  <a:srgbClr val="404040"/>
                </a:solidFill>
                <a:effectLst/>
                <a:latin typeface="Inter"/>
              </a:rPr>
              <a:t>Local Processor (Bộ xử lý cục bộ)</a:t>
            </a:r>
            <a:r>
              <a:rPr lang="vi-VN" b="0" i="0" dirty="0">
                <a:solidFill>
                  <a:srgbClr val="404040"/>
                </a:solidFill>
                <a:effectLst/>
                <a:latin typeface="Inter"/>
              </a:rPr>
              <a:t>:</a:t>
            </a:r>
          </a:p>
          <a:p>
            <a:pPr marL="742950" lvl="1" indent="-285750" algn="l">
              <a:buFont typeface="+mj-lt"/>
              <a:buAutoNum type="arabicPeriod"/>
            </a:pPr>
            <a:r>
              <a:rPr lang="vi-VN" b="1" i="0" dirty="0">
                <a:solidFill>
                  <a:srgbClr val="404040"/>
                </a:solidFill>
                <a:effectLst/>
                <a:latin typeface="Inter"/>
              </a:rPr>
              <a:t>Local Conceptual Schema</a:t>
            </a:r>
            <a:r>
              <a:rPr lang="vi-VN" b="0" i="0" dirty="0">
                <a:solidFill>
                  <a:srgbClr val="404040"/>
                </a:solidFill>
                <a:effectLst/>
                <a:latin typeface="Inter"/>
              </a:rPr>
              <a:t>: Chứa thông tin về cấu trúc logic cục bộ của dữ liệu trên một nút cụ thể.</a:t>
            </a:r>
          </a:p>
          <a:p>
            <a:pPr marL="742950" lvl="1" indent="-285750" algn="l">
              <a:buFont typeface="+mj-lt"/>
              <a:buAutoNum type="arabicPeriod"/>
            </a:pPr>
            <a:r>
              <a:rPr lang="vi-VN" b="1" i="0" dirty="0">
                <a:solidFill>
                  <a:srgbClr val="404040"/>
                </a:solidFill>
                <a:effectLst/>
                <a:latin typeface="Inter"/>
              </a:rPr>
              <a:t>Local Recovery System Manager</a:t>
            </a:r>
            <a:r>
              <a:rPr lang="vi-VN" b="0" i="0" dirty="0">
                <a:solidFill>
                  <a:srgbClr val="404040"/>
                </a:solidFill>
                <a:effectLst/>
                <a:latin typeface="Inter"/>
              </a:rPr>
              <a:t>: Quản lý việc phục hồi dữ liệu cục bộ sau các sự cố.</a:t>
            </a:r>
          </a:p>
          <a:p>
            <a:pPr marL="742950" lvl="1" indent="-285750" algn="l">
              <a:buFont typeface="+mj-lt"/>
              <a:buAutoNum type="arabicPeriod"/>
            </a:pPr>
            <a:r>
              <a:rPr lang="vi-VN" b="1" i="0" dirty="0">
                <a:solidFill>
                  <a:srgbClr val="404040"/>
                </a:solidFill>
                <a:effectLst/>
                <a:latin typeface="Inter"/>
              </a:rPr>
              <a:t>Runtime Support Processor</a:t>
            </a:r>
            <a:r>
              <a:rPr lang="vi-VN" b="0" i="0" dirty="0">
                <a:solidFill>
                  <a:srgbClr val="404040"/>
                </a:solidFill>
                <a:effectLst/>
                <a:latin typeface="Inter"/>
              </a:rPr>
              <a:t>: Hỗ trợ thực thi các tác vụ cục bộ trong thời gian chạy.</a:t>
            </a:r>
          </a:p>
          <a:p>
            <a:pPr marL="742950" lvl="1" indent="-285750" algn="l">
              <a:buFont typeface="+mj-lt"/>
              <a:buAutoNum type="arabicPeriod"/>
            </a:pPr>
            <a:r>
              <a:rPr lang="vi-VN" b="1" i="0" dirty="0">
                <a:solidFill>
                  <a:srgbClr val="404040"/>
                </a:solidFill>
                <a:effectLst/>
                <a:latin typeface="Inter"/>
              </a:rPr>
              <a:t>Local Internal Schema</a:t>
            </a:r>
            <a:r>
              <a:rPr lang="vi-VN" b="0" i="0" dirty="0">
                <a:solidFill>
                  <a:srgbClr val="404040"/>
                </a:solidFill>
                <a:effectLst/>
                <a:latin typeface="Inter"/>
              </a:rPr>
              <a:t>: Chứa thông tin về cấu trúc vật lý cục bộ của dữ liệu trên một nút cụ thể.</a:t>
            </a:r>
          </a:p>
          <a:p>
            <a:pPr algn="l"/>
            <a:r>
              <a:rPr lang="vi-VN" b="1" i="0" dirty="0">
                <a:solidFill>
                  <a:srgbClr val="404040"/>
                </a:solidFill>
                <a:effectLst/>
                <a:latin typeface="Inter"/>
              </a:rPr>
              <a:t>Luồng hoạt động</a:t>
            </a:r>
          </a:p>
          <a:p>
            <a:pPr algn="l">
              <a:buFont typeface="+mj-lt"/>
              <a:buAutoNum type="arabicPeriod"/>
            </a:pPr>
            <a:r>
              <a:rPr lang="vi-VN" b="1" i="0" dirty="0">
                <a:solidFill>
                  <a:srgbClr val="404040"/>
                </a:solidFill>
                <a:effectLst/>
                <a:latin typeface="Inter"/>
              </a:rPr>
              <a:t>Yêu cầu từ người dùng</a:t>
            </a:r>
            <a:r>
              <a:rPr lang="vi-VN" b="0" i="0" dirty="0">
                <a:solidFill>
                  <a:srgbClr val="404040"/>
                </a:solidFill>
                <a:effectLst/>
                <a:latin typeface="Inter"/>
              </a:rPr>
              <a:t>:</a:t>
            </a:r>
          </a:p>
          <a:p>
            <a:pPr marL="742950" lvl="1" indent="-285750" algn="l">
              <a:buFont typeface="+mj-lt"/>
              <a:buAutoNum type="arabicPeriod"/>
            </a:pPr>
            <a:r>
              <a:rPr lang="vi-VN" b="0" i="0" dirty="0">
                <a:solidFill>
                  <a:srgbClr val="404040"/>
                </a:solidFill>
                <a:effectLst/>
                <a:latin typeface="Inter"/>
              </a:rPr>
              <a:t>Người dùng gửi yêu cầu (ví dụ: truy vấn dữ liệu) thông qua giao diện người dùng.</a:t>
            </a:r>
          </a:p>
          <a:p>
            <a:pPr marL="742950" lvl="1" indent="-285750" algn="l">
              <a:buFont typeface="+mj-lt"/>
              <a:buAutoNum type="arabicPeriod"/>
            </a:pPr>
            <a:r>
              <a:rPr lang="vi-VN" b="1" i="0" dirty="0">
                <a:solidFill>
                  <a:srgbClr val="404040"/>
                </a:solidFill>
                <a:effectLst/>
                <a:latin typeface="Inter"/>
              </a:rPr>
              <a:t>User Interface Handler</a:t>
            </a:r>
            <a:r>
              <a:rPr lang="vi-VN" b="0" i="0" dirty="0">
                <a:solidFill>
                  <a:srgbClr val="404040"/>
                </a:solidFill>
                <a:effectLst/>
                <a:latin typeface="Inter"/>
              </a:rPr>
              <a:t> nhận yêu cầu và chuyển nó đến </a:t>
            </a:r>
            <a:r>
              <a:rPr lang="vi-VN" b="1" i="0" dirty="0">
                <a:solidFill>
                  <a:srgbClr val="404040"/>
                </a:solidFill>
                <a:effectLst/>
                <a:latin typeface="Inter"/>
              </a:rPr>
              <a:t>Data Controller</a:t>
            </a:r>
            <a:r>
              <a:rPr lang="vi-VN" b="0" i="0" dirty="0">
                <a:solidFill>
                  <a:srgbClr val="404040"/>
                </a:solidFill>
                <a:effectLst/>
                <a:latin typeface="Inter"/>
              </a:rPr>
              <a:t>.</a:t>
            </a:r>
          </a:p>
          <a:p>
            <a:pPr algn="l">
              <a:buFont typeface="+mj-lt"/>
              <a:buAutoNum type="arabicPeriod"/>
            </a:pPr>
            <a:r>
              <a:rPr lang="vi-VN" b="1" i="0" dirty="0">
                <a:solidFill>
                  <a:srgbClr val="404040"/>
                </a:solidFill>
                <a:effectLst/>
                <a:latin typeface="Inter"/>
              </a:rPr>
              <a:t>Xử lý yêu cầu toàn cục</a:t>
            </a:r>
            <a:r>
              <a:rPr lang="vi-VN" b="0" i="0" dirty="0">
                <a:solidFill>
                  <a:srgbClr val="404040"/>
                </a:solidFill>
                <a:effectLst/>
                <a:latin typeface="Inter"/>
              </a:rPr>
              <a:t>:</a:t>
            </a:r>
          </a:p>
          <a:p>
            <a:pPr marL="742950" lvl="1" indent="-285750" algn="l">
              <a:buFont typeface="+mj-lt"/>
              <a:buAutoNum type="arabicPeriod"/>
            </a:pPr>
            <a:r>
              <a:rPr lang="vi-VN" b="1" i="0" dirty="0">
                <a:solidFill>
                  <a:srgbClr val="404040"/>
                </a:solidFill>
                <a:effectLst/>
                <a:latin typeface="Inter"/>
              </a:rPr>
              <a:t>Data Controller</a:t>
            </a:r>
            <a:r>
              <a:rPr lang="vi-VN" b="0" i="0" dirty="0">
                <a:solidFill>
                  <a:srgbClr val="404040"/>
                </a:solidFill>
                <a:effectLst/>
                <a:latin typeface="Inter"/>
              </a:rPr>
              <a:t> xác định các truy vấn cần thiết dựa trên </a:t>
            </a:r>
            <a:r>
              <a:rPr lang="vi-VN" b="1" i="0" dirty="0">
                <a:solidFill>
                  <a:srgbClr val="404040"/>
                </a:solidFill>
                <a:effectLst/>
                <a:latin typeface="Inter"/>
              </a:rPr>
              <a:t>Global Conceptual Schema</a:t>
            </a:r>
            <a:r>
              <a:rPr lang="vi-VN" b="0" i="0" dirty="0">
                <a:solidFill>
                  <a:srgbClr val="404040"/>
                </a:solidFill>
                <a:effectLst/>
                <a:latin typeface="Inter"/>
              </a:rPr>
              <a:t>.</a:t>
            </a:r>
          </a:p>
          <a:p>
            <a:pPr marL="742950" lvl="1" indent="-285750" algn="l">
              <a:buFont typeface="+mj-lt"/>
              <a:buAutoNum type="arabicPeriod"/>
            </a:pPr>
            <a:r>
              <a:rPr lang="vi-VN" b="1" i="0" dirty="0">
                <a:solidFill>
                  <a:srgbClr val="404040"/>
                </a:solidFill>
                <a:effectLst/>
                <a:latin typeface="Inter"/>
              </a:rPr>
              <a:t>Global Query Optimizer</a:t>
            </a:r>
            <a:r>
              <a:rPr lang="vi-VN" b="0" i="0" dirty="0">
                <a:solidFill>
                  <a:srgbClr val="404040"/>
                </a:solidFill>
                <a:effectLst/>
                <a:latin typeface="Inter"/>
              </a:rPr>
              <a:t> tối ưu hóa các truy vấn để cải thiện hiệu suất.</a:t>
            </a:r>
          </a:p>
          <a:p>
            <a:pPr marL="742950" lvl="1" indent="-285750" algn="l">
              <a:buFont typeface="+mj-lt"/>
              <a:buAutoNum type="arabicPeriod"/>
            </a:pPr>
            <a:r>
              <a:rPr lang="vi-VN" b="1" i="0" dirty="0">
                <a:solidFill>
                  <a:srgbClr val="404040"/>
                </a:solidFill>
                <a:effectLst/>
                <a:latin typeface="Inter"/>
              </a:rPr>
              <a:t>Distributed Execution Monitor</a:t>
            </a:r>
            <a:r>
              <a:rPr lang="vi-VN" b="0" i="0" dirty="0">
                <a:solidFill>
                  <a:srgbClr val="404040"/>
                </a:solidFill>
                <a:effectLst/>
                <a:latin typeface="Inter"/>
              </a:rPr>
              <a:t> giám sát việc thực thi các truy vấn phân tán trên các nút khác nhau.</a:t>
            </a:r>
          </a:p>
          <a:p>
            <a:pPr algn="l">
              <a:buFont typeface="+mj-lt"/>
              <a:buAutoNum type="arabicPeriod"/>
            </a:pPr>
            <a:r>
              <a:rPr lang="vi-VN" b="1" i="0" dirty="0">
                <a:solidFill>
                  <a:srgbClr val="404040"/>
                </a:solidFill>
                <a:effectLst/>
                <a:latin typeface="Inter"/>
              </a:rPr>
              <a:t>Xử lý yêu cầu cục bộ</a:t>
            </a:r>
            <a:r>
              <a:rPr lang="vi-VN" b="0" i="0" dirty="0">
                <a:solidFill>
                  <a:srgbClr val="404040"/>
                </a:solidFill>
                <a:effectLst/>
                <a:latin typeface="Inter"/>
              </a:rPr>
              <a:t>:</a:t>
            </a:r>
          </a:p>
          <a:p>
            <a:pPr marL="742950" lvl="1" indent="-285750" algn="l">
              <a:buFont typeface="+mj-lt"/>
              <a:buAutoNum type="arabicPeriod"/>
            </a:pPr>
            <a:r>
              <a:rPr lang="vi-VN" b="0" i="0" dirty="0">
                <a:solidFill>
                  <a:srgbClr val="404040"/>
                </a:solidFill>
                <a:effectLst/>
                <a:latin typeface="Inter"/>
              </a:rPr>
              <a:t>Các truy vấn được chuyển đến các </a:t>
            </a:r>
            <a:r>
              <a:rPr lang="vi-VN" b="1" i="0" dirty="0">
                <a:solidFill>
                  <a:srgbClr val="404040"/>
                </a:solidFill>
                <a:effectLst/>
                <a:latin typeface="Inter"/>
              </a:rPr>
              <a:t>Local Processor</a:t>
            </a:r>
            <a:r>
              <a:rPr lang="vi-VN" b="0" i="0" dirty="0">
                <a:solidFill>
                  <a:srgbClr val="404040"/>
                </a:solidFill>
                <a:effectLst/>
                <a:latin typeface="Inter"/>
              </a:rPr>
              <a:t> trên các nút khác nhau.</a:t>
            </a:r>
          </a:p>
          <a:p>
            <a:pPr marL="742950" lvl="1" indent="-285750" algn="l">
              <a:buFont typeface="+mj-lt"/>
              <a:buAutoNum type="arabicPeriod"/>
            </a:pPr>
            <a:r>
              <a:rPr lang="vi-VN" b="1" i="0" dirty="0">
                <a:solidFill>
                  <a:srgbClr val="404040"/>
                </a:solidFill>
                <a:effectLst/>
                <a:latin typeface="Inter"/>
              </a:rPr>
              <a:t>Local Processor</a:t>
            </a:r>
            <a:r>
              <a:rPr lang="vi-VN" b="0" i="0" dirty="0">
                <a:solidFill>
                  <a:srgbClr val="404040"/>
                </a:solidFill>
                <a:effectLst/>
                <a:latin typeface="Inter"/>
              </a:rPr>
              <a:t> xử lý các truy vấn dựa trên </a:t>
            </a:r>
            <a:r>
              <a:rPr lang="vi-VN" b="1" i="0" dirty="0">
                <a:solidFill>
                  <a:srgbClr val="404040"/>
                </a:solidFill>
                <a:effectLst/>
                <a:latin typeface="Inter"/>
              </a:rPr>
              <a:t>Local Conceptual Schema</a:t>
            </a:r>
            <a:r>
              <a:rPr lang="vi-VN" b="0" i="0" dirty="0">
                <a:solidFill>
                  <a:srgbClr val="404040"/>
                </a:solidFill>
                <a:effectLst/>
                <a:latin typeface="Inter"/>
              </a:rPr>
              <a:t> và </a:t>
            </a:r>
            <a:r>
              <a:rPr lang="vi-VN" b="1" i="0" dirty="0">
                <a:solidFill>
                  <a:srgbClr val="404040"/>
                </a:solidFill>
                <a:effectLst/>
                <a:latin typeface="Inter"/>
              </a:rPr>
              <a:t>Local Internal Schema</a:t>
            </a:r>
            <a:r>
              <a:rPr lang="vi-VN" b="0" i="0" dirty="0">
                <a:solidFill>
                  <a:srgbClr val="404040"/>
                </a:solidFill>
                <a:effectLst/>
                <a:latin typeface="Inter"/>
              </a:rPr>
              <a:t>.</a:t>
            </a:r>
          </a:p>
          <a:p>
            <a:pPr marL="742950" lvl="1" indent="-285750" algn="l">
              <a:buFont typeface="+mj-lt"/>
              <a:buAutoNum type="arabicPeriod"/>
            </a:pPr>
            <a:r>
              <a:rPr lang="vi-VN" b="1" i="0" dirty="0">
                <a:solidFill>
                  <a:srgbClr val="404040"/>
                </a:solidFill>
                <a:effectLst/>
                <a:latin typeface="Inter"/>
              </a:rPr>
              <a:t>Local Recovery System Manager</a:t>
            </a:r>
            <a:r>
              <a:rPr lang="vi-VN" b="0" i="0" dirty="0">
                <a:solidFill>
                  <a:srgbClr val="404040"/>
                </a:solidFill>
                <a:effectLst/>
                <a:latin typeface="Inter"/>
              </a:rPr>
              <a:t> đảm bảo tính nhất quán và khả năng phục hồi dữ liệu cục bộ.</a:t>
            </a:r>
          </a:p>
          <a:p>
            <a:pPr algn="l">
              <a:buFont typeface="+mj-lt"/>
              <a:buAutoNum type="arabicPeriod"/>
            </a:pPr>
            <a:r>
              <a:rPr lang="vi-VN" b="1" i="0" dirty="0">
                <a:solidFill>
                  <a:srgbClr val="404040"/>
                </a:solidFill>
                <a:effectLst/>
                <a:latin typeface="Inter"/>
              </a:rPr>
              <a:t>Tổng hợp kết quả và trả về người dùng</a:t>
            </a:r>
            <a:r>
              <a:rPr lang="vi-VN" b="0" i="0" dirty="0">
                <a:solidFill>
                  <a:srgbClr val="404040"/>
                </a:solidFill>
                <a:effectLst/>
                <a:latin typeface="Inter"/>
              </a:rPr>
              <a:t>:</a:t>
            </a:r>
          </a:p>
          <a:p>
            <a:pPr marL="742950" lvl="1" indent="-285750" algn="l">
              <a:buFont typeface="+mj-lt"/>
              <a:buAutoNum type="arabicPeriod"/>
            </a:pPr>
            <a:r>
              <a:rPr lang="vi-VN" b="0" i="0" dirty="0">
                <a:solidFill>
                  <a:srgbClr val="404040"/>
                </a:solidFill>
                <a:effectLst/>
                <a:latin typeface="Inter"/>
              </a:rPr>
              <a:t>Các kết quả từ các </a:t>
            </a:r>
            <a:r>
              <a:rPr lang="vi-VN" b="1" i="0" dirty="0">
                <a:solidFill>
                  <a:srgbClr val="404040"/>
                </a:solidFill>
                <a:effectLst/>
                <a:latin typeface="Inter"/>
              </a:rPr>
              <a:t>Local Processor</a:t>
            </a:r>
            <a:r>
              <a:rPr lang="vi-VN" b="0" i="0" dirty="0">
                <a:solidFill>
                  <a:srgbClr val="404040"/>
                </a:solidFill>
                <a:effectLst/>
                <a:latin typeface="Inter"/>
              </a:rPr>
              <a:t> được tổng hợp và gửi trở lại </a:t>
            </a:r>
            <a:r>
              <a:rPr lang="vi-VN" b="1" i="0" dirty="0">
                <a:solidFill>
                  <a:srgbClr val="404040"/>
                </a:solidFill>
                <a:effectLst/>
                <a:latin typeface="Inter"/>
              </a:rPr>
              <a:t>Data Controller</a:t>
            </a:r>
            <a:r>
              <a:rPr lang="vi-VN" b="0" i="0" dirty="0">
                <a:solidFill>
                  <a:srgbClr val="404040"/>
                </a:solidFill>
                <a:effectLst/>
                <a:latin typeface="Inter"/>
              </a:rPr>
              <a:t>.</a:t>
            </a:r>
          </a:p>
          <a:p>
            <a:pPr marL="742950" lvl="1" indent="-285750" algn="l">
              <a:buFont typeface="+mj-lt"/>
              <a:buAutoNum type="arabicPeriod"/>
            </a:pPr>
            <a:r>
              <a:rPr lang="vi-VN" b="1" i="0" dirty="0">
                <a:solidFill>
                  <a:srgbClr val="404040"/>
                </a:solidFill>
                <a:effectLst/>
                <a:latin typeface="Inter"/>
              </a:rPr>
              <a:t>Data Controller</a:t>
            </a:r>
            <a:r>
              <a:rPr lang="vi-VN" b="0" i="0" dirty="0">
                <a:solidFill>
                  <a:srgbClr val="404040"/>
                </a:solidFill>
                <a:effectLst/>
                <a:latin typeface="Inter"/>
              </a:rPr>
              <a:t> chuyển kết quả đến </a:t>
            </a:r>
            <a:r>
              <a:rPr lang="vi-VN" b="1" i="0" dirty="0">
                <a:solidFill>
                  <a:srgbClr val="404040"/>
                </a:solidFill>
                <a:effectLst/>
                <a:latin typeface="Inter"/>
              </a:rPr>
              <a:t>User Interface Handler</a:t>
            </a:r>
            <a:r>
              <a:rPr lang="vi-VN" b="0" i="0" dirty="0">
                <a:solidFill>
                  <a:srgbClr val="404040"/>
                </a:solidFill>
                <a:effectLst/>
                <a:latin typeface="Inter"/>
              </a:rPr>
              <a:t>.</a:t>
            </a:r>
          </a:p>
          <a:p>
            <a:pPr marL="742950" lvl="1" indent="-285750" algn="l">
              <a:buFont typeface="+mj-lt"/>
              <a:buAutoNum type="arabicPeriod"/>
            </a:pPr>
            <a:r>
              <a:rPr lang="vi-VN" b="1" i="0" dirty="0">
                <a:solidFill>
                  <a:srgbClr val="404040"/>
                </a:solidFill>
                <a:effectLst/>
                <a:latin typeface="Inter"/>
              </a:rPr>
              <a:t>User Interface Handler</a:t>
            </a:r>
            <a:r>
              <a:rPr lang="vi-VN" b="0" i="0" dirty="0">
                <a:solidFill>
                  <a:srgbClr val="404040"/>
                </a:solidFill>
                <a:effectLst/>
                <a:latin typeface="Inter"/>
              </a:rPr>
              <a:t> hiển thị kết quả cho người dùng.</a:t>
            </a:r>
          </a:p>
          <a:p>
            <a:pPr algn="l"/>
            <a:r>
              <a:rPr lang="vi-VN" b="1" i="0" dirty="0">
                <a:solidFill>
                  <a:srgbClr val="404040"/>
                </a:solidFill>
                <a:effectLst/>
                <a:latin typeface="Inter"/>
              </a:rPr>
              <a:t>Ưu điểm của kiến trúc Peer-to-Peer Component Architecture</a:t>
            </a:r>
          </a:p>
          <a:p>
            <a:pPr algn="l">
              <a:buFont typeface="+mj-lt"/>
              <a:buAutoNum type="arabicPeriod"/>
            </a:pPr>
            <a:r>
              <a:rPr lang="vi-VN" b="1" i="0" dirty="0">
                <a:solidFill>
                  <a:srgbClr val="404040"/>
                </a:solidFill>
                <a:effectLst/>
                <a:latin typeface="Inter"/>
              </a:rPr>
              <a:t>Khả năng mở rộng cao (Scalability)</a:t>
            </a:r>
            <a:r>
              <a:rPr lang="vi-VN" b="0" i="0" dirty="0">
                <a:solidFill>
                  <a:srgbClr val="404040"/>
                </a:solidFill>
                <a:effectLst/>
                <a:latin typeface="Inter"/>
              </a:rPr>
              <a:t>:</a:t>
            </a:r>
          </a:p>
          <a:p>
            <a:pPr marL="742950" lvl="1" indent="-285750" algn="l">
              <a:buFont typeface="+mj-lt"/>
              <a:buAutoNum type="arabicPeriod"/>
            </a:pPr>
            <a:r>
              <a:rPr lang="vi-VN" b="0" i="0" dirty="0">
                <a:solidFill>
                  <a:srgbClr val="404040"/>
                </a:solidFill>
                <a:effectLst/>
                <a:latin typeface="Inter"/>
              </a:rPr>
              <a:t>Hệ thống có thể dễ dàng mở rộng bằng cách thêm các nút mới mà không cần thay đổi cấu trúc tổng thể.</a:t>
            </a:r>
          </a:p>
          <a:p>
            <a:pPr algn="l">
              <a:buFont typeface="+mj-lt"/>
              <a:buAutoNum type="arabicPeriod"/>
            </a:pPr>
            <a:r>
              <a:rPr lang="vi-VN" b="1" i="0" dirty="0">
                <a:solidFill>
                  <a:srgbClr val="404040"/>
                </a:solidFill>
                <a:effectLst/>
                <a:latin typeface="Inter"/>
              </a:rPr>
              <a:t>Tính sẵn sàng cao (High Availability)</a:t>
            </a:r>
            <a:r>
              <a:rPr lang="vi-VN" b="0" i="0" dirty="0">
                <a:solidFill>
                  <a:srgbClr val="404040"/>
                </a:solidFill>
                <a:effectLst/>
                <a:latin typeface="Inter"/>
              </a:rPr>
              <a:t>:</a:t>
            </a:r>
          </a:p>
          <a:p>
            <a:pPr marL="742950" lvl="1" indent="-285750" algn="l">
              <a:buFont typeface="+mj-lt"/>
              <a:buAutoNum type="arabicPeriod"/>
            </a:pPr>
            <a:r>
              <a:rPr lang="vi-VN" b="0" i="0" dirty="0">
                <a:solidFill>
                  <a:srgbClr val="404040"/>
                </a:solidFill>
                <a:effectLst/>
                <a:latin typeface="Inter"/>
              </a:rPr>
              <a:t>Dữ liệu và dịch vụ có thể được sao chép và phân tán trên nhiều nút, giúp hệ thống tiếp tục hoạt động ngay cả khi một số nút gặp sự cố.</a:t>
            </a:r>
          </a:p>
          <a:p>
            <a:pPr algn="l">
              <a:buFont typeface="+mj-lt"/>
              <a:buAutoNum type="arabicPeriod"/>
            </a:pPr>
            <a:r>
              <a:rPr lang="vi-VN" b="1" i="0" dirty="0">
                <a:solidFill>
                  <a:srgbClr val="404040"/>
                </a:solidFill>
                <a:effectLst/>
                <a:latin typeface="Inter"/>
              </a:rPr>
              <a:t>Tính linh hoạt (Flexibility)</a:t>
            </a:r>
            <a:r>
              <a:rPr lang="vi-VN" b="0" i="0" dirty="0">
                <a:solidFill>
                  <a:srgbClr val="404040"/>
                </a:solidFill>
                <a:effectLst/>
                <a:latin typeface="Inter"/>
              </a:rPr>
              <a:t>:</a:t>
            </a:r>
          </a:p>
          <a:p>
            <a:pPr marL="742950" lvl="1" indent="-285750" algn="l">
              <a:buFont typeface="+mj-lt"/>
              <a:buAutoNum type="arabicPeriod"/>
            </a:pPr>
            <a:r>
              <a:rPr lang="vi-VN" b="0" i="0" dirty="0">
                <a:solidFill>
                  <a:srgbClr val="404040"/>
                </a:solidFill>
                <a:effectLst/>
                <a:latin typeface="Inter"/>
              </a:rPr>
              <a:t>Các nút có thể hoạt động độc lập hoặc hợp tác với nhau, giúp hệ thống linh hoạt trong việc xử lý các yêu cầu khác nhau.</a:t>
            </a:r>
          </a:p>
          <a:p>
            <a:pPr algn="l">
              <a:buFont typeface="+mj-lt"/>
              <a:buAutoNum type="arabicPeriod"/>
            </a:pPr>
            <a:r>
              <a:rPr lang="vi-VN" b="1" i="0" dirty="0">
                <a:solidFill>
                  <a:srgbClr val="404040"/>
                </a:solidFill>
                <a:effectLst/>
                <a:latin typeface="Inter"/>
              </a:rPr>
              <a:t>Phân tán theo vị trí địa lý</a:t>
            </a:r>
            <a:r>
              <a:rPr lang="vi-VN" b="0" i="0" dirty="0">
                <a:solidFill>
                  <a:srgbClr val="404040"/>
                </a:solidFill>
                <a:effectLst/>
                <a:latin typeface="Inter"/>
              </a:rPr>
              <a:t>:</a:t>
            </a:r>
          </a:p>
          <a:p>
            <a:pPr marL="742950" lvl="1" indent="-285750" algn="l">
              <a:buFont typeface="+mj-lt"/>
              <a:buAutoNum type="arabicPeriod"/>
            </a:pPr>
            <a:r>
              <a:rPr lang="vi-VN" b="0" i="0" dirty="0">
                <a:solidFill>
                  <a:srgbClr val="404040"/>
                </a:solidFill>
                <a:effectLst/>
                <a:latin typeface="Inter"/>
              </a:rPr>
              <a:t>Dữ liệu và dịch vụ có thể được phân tán trên nhiều vị trí địa lý khác nhau, giúp giảm độ trễ và cải thiện hiệu suất truy cập.</a:t>
            </a:r>
          </a:p>
          <a:p>
            <a:pPr algn="l"/>
            <a:r>
              <a:rPr lang="vi-VN" b="1" i="0" dirty="0">
                <a:solidFill>
                  <a:srgbClr val="404040"/>
                </a:solidFill>
                <a:effectLst/>
                <a:latin typeface="Inter"/>
              </a:rPr>
              <a:t>Thách thức của kiến trúc Peer-to-Peer Component Architecture</a:t>
            </a:r>
          </a:p>
          <a:p>
            <a:pPr algn="l">
              <a:buFont typeface="+mj-lt"/>
              <a:buAutoNum type="arabicPeriod"/>
            </a:pPr>
            <a:r>
              <a:rPr lang="vi-VN" b="1" i="0" dirty="0">
                <a:solidFill>
                  <a:srgbClr val="404040"/>
                </a:solidFill>
                <a:effectLst/>
                <a:latin typeface="Inter"/>
              </a:rPr>
              <a:t>Độ phức tạp cao</a:t>
            </a:r>
            <a:r>
              <a:rPr lang="vi-VN" b="0" i="0" dirty="0">
                <a:solidFill>
                  <a:srgbClr val="404040"/>
                </a:solidFill>
                <a:effectLst/>
                <a:latin typeface="Inter"/>
              </a:rPr>
              <a:t>:</a:t>
            </a:r>
          </a:p>
          <a:p>
            <a:pPr marL="742950" lvl="1" indent="-285750" algn="l">
              <a:buFont typeface="+mj-lt"/>
              <a:buAutoNum type="arabicPeriod"/>
            </a:pPr>
            <a:r>
              <a:rPr lang="vi-VN" b="0" i="0" dirty="0">
                <a:solidFill>
                  <a:srgbClr val="404040"/>
                </a:solidFill>
                <a:effectLst/>
                <a:latin typeface="Inter"/>
              </a:rPr>
              <a:t>Quản lý và đồng bộ hóa dữ liệu trên nhiều nút đòi hỏi các cơ chế phức tạp và chi phí cao.</a:t>
            </a:r>
          </a:p>
          <a:p>
            <a:pPr algn="l">
              <a:buFont typeface="+mj-lt"/>
              <a:buAutoNum type="arabicPeriod"/>
            </a:pPr>
            <a:r>
              <a:rPr lang="vi-VN" b="1" i="0" dirty="0">
                <a:solidFill>
                  <a:srgbClr val="404040"/>
                </a:solidFill>
                <a:effectLst/>
                <a:latin typeface="Inter"/>
              </a:rPr>
              <a:t>Quản lý tính nhất quán</a:t>
            </a:r>
            <a:r>
              <a:rPr lang="vi-VN" b="0" i="0" dirty="0">
                <a:solidFill>
                  <a:srgbClr val="404040"/>
                </a:solidFill>
                <a:effectLst/>
                <a:latin typeface="Inter"/>
              </a:rPr>
              <a:t>:</a:t>
            </a:r>
          </a:p>
          <a:p>
            <a:pPr marL="742950" lvl="1" indent="-285750" algn="l">
              <a:buFont typeface="+mj-lt"/>
              <a:buAutoNum type="arabicPeriod"/>
            </a:pPr>
            <a:r>
              <a:rPr lang="vi-VN" b="0" i="0" dirty="0">
                <a:solidFill>
                  <a:srgbClr val="404040"/>
                </a:solidFill>
                <a:effectLst/>
                <a:latin typeface="Inter"/>
              </a:rPr>
              <a:t>Đảm bảo tính nhất quán dữ liệu giữa các nút là một thách thức lớn, đặc biệt khi có nhiều thao tác cập nhật đồng thời.</a:t>
            </a:r>
          </a:p>
          <a:p>
            <a:pPr algn="l">
              <a:buFont typeface="+mj-lt"/>
              <a:buAutoNum type="arabicPeriod"/>
            </a:pPr>
            <a:r>
              <a:rPr lang="vi-VN" b="1" i="0" dirty="0">
                <a:solidFill>
                  <a:srgbClr val="404040"/>
                </a:solidFill>
                <a:effectLst/>
                <a:latin typeface="Inter"/>
              </a:rPr>
              <a:t>Chi phí mạng</a:t>
            </a:r>
            <a:r>
              <a:rPr lang="vi-VN" b="0" i="0" dirty="0">
                <a:solidFill>
                  <a:srgbClr val="404040"/>
                </a:solidFill>
                <a:effectLst/>
                <a:latin typeface="Inter"/>
              </a:rPr>
              <a:t>:</a:t>
            </a:r>
          </a:p>
          <a:p>
            <a:pPr marL="742950" lvl="1" indent="-285750" algn="l">
              <a:buFont typeface="+mj-lt"/>
              <a:buAutoNum type="arabicPeriod"/>
            </a:pPr>
            <a:r>
              <a:rPr lang="vi-VN" b="0" i="0" dirty="0">
                <a:solidFill>
                  <a:srgbClr val="404040"/>
                </a:solidFill>
                <a:effectLst/>
                <a:latin typeface="Inter"/>
              </a:rPr>
              <a:t>Việc truyền tải dữ liệu giữa các nút qua mạng có thể gây ra chi phí và độ trễ đáng kể.</a:t>
            </a:r>
          </a:p>
          <a:p>
            <a:pPr algn="l">
              <a:buFont typeface="+mj-lt"/>
              <a:buAutoNum type="arabicPeriod"/>
            </a:pPr>
            <a:r>
              <a:rPr lang="vi-VN" b="1" i="0" dirty="0">
                <a:solidFill>
                  <a:srgbClr val="404040"/>
                </a:solidFill>
                <a:effectLst/>
                <a:latin typeface="Inter"/>
              </a:rPr>
              <a:t>Quản lý deadlock (khoá chết)</a:t>
            </a:r>
            <a:r>
              <a:rPr lang="vi-VN" b="0" i="0" dirty="0">
                <a:solidFill>
                  <a:srgbClr val="404040"/>
                </a:solidFill>
                <a:effectLst/>
                <a:latin typeface="Inter"/>
              </a:rPr>
              <a:t>:</a:t>
            </a:r>
          </a:p>
          <a:p>
            <a:pPr marL="742950" lvl="1" indent="-285750" algn="l">
              <a:buFont typeface="+mj-lt"/>
              <a:buAutoNum type="arabicPeriod"/>
            </a:pPr>
            <a:r>
              <a:rPr lang="vi-VN" b="0" i="0" dirty="0">
                <a:solidFill>
                  <a:srgbClr val="404040"/>
                </a:solidFill>
                <a:effectLst/>
                <a:latin typeface="Inter"/>
              </a:rPr>
              <a:t>Trong môi trường phân tán, việc quản lý deadlock trở nên phức tạp hơn do các giao dịch có thể được thực hiện trên nhiều nút.</a:t>
            </a:r>
          </a:p>
          <a:p>
            <a:pPr algn="l"/>
            <a:r>
              <a:rPr lang="vi-VN" b="1" i="0" dirty="0">
                <a:solidFill>
                  <a:srgbClr val="404040"/>
                </a:solidFill>
                <a:effectLst/>
                <a:latin typeface="Inter"/>
              </a:rPr>
              <a:t>Kết luận</a:t>
            </a:r>
          </a:p>
          <a:p>
            <a:pPr algn="l"/>
            <a:r>
              <a:rPr lang="vi-VN" b="0" i="0" dirty="0">
                <a:solidFill>
                  <a:srgbClr val="404040"/>
                </a:solidFill>
                <a:effectLst/>
                <a:latin typeface="Inter"/>
              </a:rPr>
              <a:t>Kiến trúc </a:t>
            </a:r>
            <a:r>
              <a:rPr lang="vi-VN" b="1" i="0" dirty="0">
                <a:solidFill>
                  <a:srgbClr val="404040"/>
                </a:solidFill>
                <a:effectLst/>
                <a:latin typeface="Inter"/>
              </a:rPr>
              <a:t>Peer-to-Peer Component Architecture</a:t>
            </a:r>
            <a:r>
              <a:rPr lang="vi-VN" b="0" i="0" dirty="0">
                <a:solidFill>
                  <a:srgbClr val="404040"/>
                </a:solidFill>
                <a:effectLst/>
                <a:latin typeface="Inter"/>
              </a:rPr>
              <a:t> trong hình là một mô hình phân tán mạnh mẽ, cho phép các nút hoạt động độc lập hoặc hợp tác với nhau để thực hiện các tác vụ. Kiến trúc này mang lại khả năng mở rộng, tính sẵn sàng cao và tính linh hoạt, nhưng cũng đòi hỏi các cơ chế quản lý phức tạp để đảm bảo tính nhất quán, đồng bộ hóa và hiệu suất trong môi trường phân tán. Kiến trúc này phù hợp với các hệ thống lớn, yêu cầu xử lý dữ liệu phân tán và có khối lượng công việc cao.</a:t>
            </a:r>
          </a:p>
          <a:p>
            <a:endParaRPr lang="en-US" dirty="0"/>
          </a:p>
        </p:txBody>
      </p:sp>
      <p:sp>
        <p:nvSpPr>
          <p:cNvPr id="53251" name="Rectangle 3"/>
          <p:cNvSpPr>
            <a:spLocks noGrp="1" noRot="1" noChangeAspect="1" noChangeArrowheads="1" noTextEdit="1"/>
          </p:cNvSpPr>
          <p:nvPr>
            <p:ph type="sldImg"/>
          </p:nvPr>
        </p:nvSpPr>
        <p:spPr>
          <a:xfrm>
            <a:off x="1150938" y="692150"/>
            <a:ext cx="4556125" cy="3416300"/>
          </a:xfrm>
          <a:ln cap="flat"/>
          <a:extLs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11076372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1150938" y="692150"/>
            <a:ext cx="4556125" cy="3416300"/>
          </a:xfrm>
          <a:ln cap="flat"/>
        </p:spPr>
      </p:sp>
      <p:sp>
        <p:nvSpPr>
          <p:cNvPr id="2" name="Notes Placeholder 1">
            <a:extLst>
              <a:ext uri="{FF2B5EF4-FFF2-40B4-BE49-F238E27FC236}">
                <a16:creationId xmlns:a16="http://schemas.microsoft.com/office/drawing/2014/main" id="{E10F196D-88AD-A74A-1FB7-FB3DE63FE85A}"/>
              </a:ext>
            </a:extLst>
          </p:cNvPr>
          <p:cNvSpPr>
            <a:spLocks noGrp="1"/>
          </p:cNvSpPr>
          <p:nvPr>
            <p:ph type="body" idx="1"/>
          </p:nvPr>
        </p:nvSpPr>
        <p:spPr/>
        <p:txBody>
          <a:bodyPr/>
          <a:lstStyle/>
          <a:p>
            <a:pPr algn="l"/>
            <a:r>
              <a:rPr lang="vi-VN" b="0" i="0" dirty="0">
                <a:solidFill>
                  <a:srgbClr val="404040"/>
                </a:solidFill>
                <a:effectLst/>
                <a:latin typeface="Inter"/>
              </a:rPr>
              <a:t>Hình mà bạn cung cấp mô tả kiến trúc của một </a:t>
            </a:r>
            <a:r>
              <a:rPr lang="vi-VN" b="1" i="0" dirty="0">
                <a:solidFill>
                  <a:srgbClr val="404040"/>
                </a:solidFill>
                <a:effectLst/>
                <a:latin typeface="Inter"/>
              </a:rPr>
              <a:t>Multidatabase System (MDBS)</a:t>
            </a:r>
            <a:r>
              <a:rPr lang="vi-VN" b="0" i="0" dirty="0">
                <a:solidFill>
                  <a:srgbClr val="404040"/>
                </a:solidFill>
                <a:effectLst/>
                <a:latin typeface="Inter"/>
              </a:rPr>
              <a:t> - Hệ thống đa cơ sở dữ liệu. Đây là một hệ thống tích hợp nhiều cơ sở dữ liệu độc lập (Component DBMS) thành một hệ thống thống nhất, cho phép người dùng truy vấn và tương tác với dữ liệu từ nhiều nguồn khác nhau. Dưới đây là mô tả và giải thích chi tiết về các thành phần và cách hoạt động của kiến trúc này:</a:t>
            </a:r>
          </a:p>
          <a:p>
            <a:pPr algn="l"/>
            <a:r>
              <a:rPr lang="vi-VN" b="1" i="0" dirty="0">
                <a:solidFill>
                  <a:srgbClr val="404040"/>
                </a:solidFill>
                <a:effectLst/>
                <a:latin typeface="Inter"/>
              </a:rPr>
              <a:t>Các thành phần chính trong kiến trúc</a:t>
            </a:r>
          </a:p>
          <a:p>
            <a:pPr algn="l">
              <a:buFont typeface="+mj-lt"/>
              <a:buAutoNum type="arabicPeriod"/>
            </a:pPr>
            <a:r>
              <a:rPr lang="vi-VN" b="1" i="0" dirty="0">
                <a:solidFill>
                  <a:srgbClr val="404040"/>
                </a:solidFill>
                <a:effectLst/>
                <a:latin typeface="Inter"/>
              </a:rPr>
              <a:t>User (Người dùng)</a:t>
            </a:r>
            <a:r>
              <a:rPr lang="vi-VN" b="0" i="0" dirty="0">
                <a:solidFill>
                  <a:srgbClr val="404040"/>
                </a:solidFill>
                <a:effectLst/>
                <a:latin typeface="Inter"/>
              </a:rPr>
              <a:t>:</a:t>
            </a:r>
          </a:p>
          <a:p>
            <a:pPr marL="742950" lvl="1" indent="-285750" algn="l">
              <a:buFont typeface="+mj-lt"/>
              <a:buAutoNum type="arabicPeriod"/>
            </a:pPr>
            <a:r>
              <a:rPr lang="vi-VN" b="1" i="0" dirty="0">
                <a:solidFill>
                  <a:srgbClr val="404040"/>
                </a:solidFill>
                <a:effectLst/>
                <a:latin typeface="Inter"/>
              </a:rPr>
              <a:t>Người dùng cuối</a:t>
            </a:r>
            <a:r>
              <a:rPr lang="vi-VN" b="0" i="0" dirty="0">
                <a:solidFill>
                  <a:srgbClr val="404040"/>
                </a:solidFill>
                <a:effectLst/>
                <a:latin typeface="Inter"/>
              </a:rPr>
              <a:t>: Tương tác với hệ thống thông qua giao diện người dùng.</a:t>
            </a:r>
          </a:p>
          <a:p>
            <a:pPr marL="742950" lvl="1" indent="-285750" algn="l">
              <a:buFont typeface="+mj-lt"/>
              <a:buAutoNum type="arabicPeriod"/>
            </a:pPr>
            <a:r>
              <a:rPr lang="vi-VN" b="1" i="0" dirty="0">
                <a:solidFill>
                  <a:srgbClr val="404040"/>
                </a:solidFill>
                <a:effectLst/>
                <a:latin typeface="Inter"/>
              </a:rPr>
              <a:t>Gửi yêu cầu (Requests)</a:t>
            </a:r>
            <a:r>
              <a:rPr lang="vi-VN" b="0" i="0" dirty="0">
                <a:solidFill>
                  <a:srgbClr val="404040"/>
                </a:solidFill>
                <a:effectLst/>
                <a:latin typeface="Inter"/>
              </a:rPr>
              <a:t>: Người dùng gửi các yêu cầu (ví dụ: truy vấn dữ liệu) đến hệ thống.</a:t>
            </a:r>
          </a:p>
          <a:p>
            <a:pPr marL="742950" lvl="1" indent="-285750" algn="l">
              <a:buFont typeface="+mj-lt"/>
              <a:buAutoNum type="arabicPeriod"/>
            </a:pPr>
            <a:r>
              <a:rPr lang="vi-VN" b="1" i="0" dirty="0">
                <a:solidFill>
                  <a:srgbClr val="404040"/>
                </a:solidFill>
                <a:effectLst/>
                <a:latin typeface="Inter"/>
              </a:rPr>
              <a:t>Nhận phản hồi (Responses)</a:t>
            </a:r>
            <a:r>
              <a:rPr lang="vi-VN" b="0" i="0" dirty="0">
                <a:solidFill>
                  <a:srgbClr val="404040"/>
                </a:solidFill>
                <a:effectLst/>
                <a:latin typeface="Inter"/>
              </a:rPr>
              <a:t>: Người dùng nhận kết quả từ hệ thống sau khi yêu cầu được xử lý.</a:t>
            </a:r>
          </a:p>
          <a:p>
            <a:pPr algn="l">
              <a:buFont typeface="+mj-lt"/>
              <a:buAutoNum type="arabicPeriod"/>
            </a:pPr>
            <a:r>
              <a:rPr lang="vi-VN" b="1" i="0" dirty="0">
                <a:solidFill>
                  <a:srgbClr val="404040"/>
                </a:solidFill>
                <a:effectLst/>
                <a:latin typeface="Inter"/>
              </a:rPr>
              <a:t>MDBS Layer (Lớp hệ thống đa cơ sở dữ liệu)</a:t>
            </a:r>
            <a:r>
              <a:rPr lang="vi-VN" b="0" i="0" dirty="0">
                <a:solidFill>
                  <a:srgbClr val="404040"/>
                </a:solidFill>
                <a:effectLst/>
                <a:latin typeface="Inter"/>
              </a:rPr>
              <a:t>:</a:t>
            </a:r>
          </a:p>
          <a:p>
            <a:pPr marL="742950" lvl="1" indent="-285750" algn="l">
              <a:buFont typeface="+mj-lt"/>
              <a:buAutoNum type="arabicPeriod"/>
            </a:pPr>
            <a:r>
              <a:rPr lang="vi-VN" b="1" i="0" dirty="0">
                <a:solidFill>
                  <a:srgbClr val="404040"/>
                </a:solidFill>
                <a:effectLst/>
                <a:latin typeface="Inter"/>
              </a:rPr>
              <a:t>Lớp trung gian</a:t>
            </a:r>
            <a:r>
              <a:rPr lang="vi-VN" b="0" i="0" dirty="0">
                <a:solidFill>
                  <a:srgbClr val="404040"/>
                </a:solidFill>
                <a:effectLst/>
                <a:latin typeface="Inter"/>
              </a:rPr>
              <a:t>: Đóng vai trò là lớp trung gian giữa người dùng và các cơ sở dữ liệu thành phần (Component DBMS).</a:t>
            </a:r>
          </a:p>
          <a:p>
            <a:pPr marL="742950" lvl="1" indent="-285750" algn="l">
              <a:buFont typeface="+mj-lt"/>
              <a:buAutoNum type="arabicPeriod"/>
            </a:pPr>
            <a:r>
              <a:rPr lang="vi-VN" b="1" i="0" dirty="0">
                <a:solidFill>
                  <a:srgbClr val="404040"/>
                </a:solidFill>
                <a:effectLst/>
                <a:latin typeface="Inter"/>
              </a:rPr>
              <a:t>Xử lý yêu cầu</a:t>
            </a:r>
            <a:r>
              <a:rPr lang="vi-VN" b="0" i="0" dirty="0">
                <a:solidFill>
                  <a:srgbClr val="404040"/>
                </a:solidFill>
                <a:effectLst/>
                <a:latin typeface="Inter"/>
              </a:rPr>
              <a:t>: Nhận yêu cầu từ người dùng, phân tích và chuyển đổi chúng thành các truy vấn phù hợp với từng cơ sở dữ liệu thành phần.</a:t>
            </a:r>
          </a:p>
          <a:p>
            <a:pPr marL="742950" lvl="1" indent="-285750" algn="l">
              <a:buFont typeface="+mj-lt"/>
              <a:buAutoNum type="arabicPeriod"/>
            </a:pPr>
            <a:r>
              <a:rPr lang="vi-VN" b="1" i="0" dirty="0">
                <a:solidFill>
                  <a:srgbClr val="404040"/>
                </a:solidFill>
                <a:effectLst/>
                <a:latin typeface="Inter"/>
              </a:rPr>
              <a:t>Tổng hợp kết quả</a:t>
            </a:r>
            <a:r>
              <a:rPr lang="vi-VN" b="0" i="0" dirty="0">
                <a:solidFill>
                  <a:srgbClr val="404040"/>
                </a:solidFill>
                <a:effectLst/>
                <a:latin typeface="Inter"/>
              </a:rPr>
              <a:t>: Thu thập kết quả từ các cơ sở dữ liệu thành phần và tổng hợp chúng trước khi trả về cho người dùng.</a:t>
            </a:r>
          </a:p>
          <a:p>
            <a:pPr algn="l">
              <a:buFont typeface="+mj-lt"/>
              <a:buAutoNum type="arabicPeriod"/>
            </a:pPr>
            <a:r>
              <a:rPr lang="vi-VN" b="1" i="0" dirty="0">
                <a:solidFill>
                  <a:srgbClr val="404040"/>
                </a:solidFill>
                <a:effectLst/>
                <a:latin typeface="Inter"/>
              </a:rPr>
              <a:t>Component DBMS (Các cơ sở dữ liệu thành phần)</a:t>
            </a:r>
            <a:r>
              <a:rPr lang="vi-VN" b="0" i="0" dirty="0">
                <a:solidFill>
                  <a:srgbClr val="404040"/>
                </a:solidFill>
                <a:effectLst/>
                <a:latin typeface="Inter"/>
              </a:rPr>
              <a:t>:</a:t>
            </a:r>
          </a:p>
          <a:p>
            <a:pPr marL="742950" lvl="1" indent="-285750" algn="l">
              <a:buFont typeface="+mj-lt"/>
              <a:buAutoNum type="arabicPeriod"/>
            </a:pPr>
            <a:r>
              <a:rPr lang="vi-VN" b="1" i="0" dirty="0">
                <a:solidFill>
                  <a:srgbClr val="404040"/>
                </a:solidFill>
                <a:effectLst/>
                <a:latin typeface="Inter"/>
              </a:rPr>
              <a:t>Các cơ sở dữ liệu độc lập</a:t>
            </a:r>
            <a:r>
              <a:rPr lang="vi-VN" b="0" i="0" dirty="0">
                <a:solidFill>
                  <a:srgbClr val="404040"/>
                </a:solidFill>
                <a:effectLst/>
                <a:latin typeface="Inter"/>
              </a:rPr>
              <a:t>: Mỗi Component DBMS là một hệ thống quản lý cơ sở dữ liệu độc lập, có thể sử dụng các mô hình dữ liệu, ngôn ngữ truy vấn và giao thức khác nhau.</a:t>
            </a:r>
          </a:p>
          <a:p>
            <a:pPr marL="742950" lvl="1" indent="-285750" algn="l">
              <a:buFont typeface="+mj-lt"/>
              <a:buAutoNum type="arabicPeriod"/>
            </a:pPr>
            <a:r>
              <a:rPr lang="vi-VN" b="1" i="0" dirty="0">
                <a:solidFill>
                  <a:srgbClr val="404040"/>
                </a:solidFill>
                <a:effectLst/>
                <a:latin typeface="Inter"/>
              </a:rPr>
              <a:t>Xử lý truy vấn cục bộ</a:t>
            </a:r>
            <a:r>
              <a:rPr lang="vi-VN" b="0" i="0" dirty="0">
                <a:solidFill>
                  <a:srgbClr val="404040"/>
                </a:solidFill>
                <a:effectLst/>
                <a:latin typeface="Inter"/>
              </a:rPr>
              <a:t>: Mỗi Component DBMS xử lý các truy vấn liên quan đến dữ liệu mà nó quản lý và trả về kết quả cho MDBS Layer.</a:t>
            </a:r>
          </a:p>
          <a:p>
            <a:pPr algn="l"/>
            <a:r>
              <a:rPr lang="vi-VN" b="1" i="0" dirty="0">
                <a:solidFill>
                  <a:srgbClr val="404040"/>
                </a:solidFill>
                <a:effectLst/>
                <a:latin typeface="Inter"/>
              </a:rPr>
              <a:t>Luồng hoạt động</a:t>
            </a:r>
          </a:p>
          <a:p>
            <a:pPr algn="l">
              <a:buFont typeface="+mj-lt"/>
              <a:buAutoNum type="arabicPeriod"/>
            </a:pPr>
            <a:r>
              <a:rPr lang="vi-VN" b="1" i="0" dirty="0">
                <a:solidFill>
                  <a:srgbClr val="404040"/>
                </a:solidFill>
                <a:effectLst/>
                <a:latin typeface="Inter"/>
              </a:rPr>
              <a:t>Yêu cầu từ người dùng</a:t>
            </a:r>
            <a:r>
              <a:rPr lang="vi-VN" b="0" i="0" dirty="0">
                <a:solidFill>
                  <a:srgbClr val="404040"/>
                </a:solidFill>
                <a:effectLst/>
                <a:latin typeface="Inter"/>
              </a:rPr>
              <a:t>:</a:t>
            </a:r>
          </a:p>
          <a:p>
            <a:pPr marL="742950" lvl="1" indent="-285750" algn="l">
              <a:buFont typeface="+mj-lt"/>
              <a:buAutoNum type="arabicPeriod"/>
            </a:pPr>
            <a:r>
              <a:rPr lang="vi-VN" b="0" i="0" dirty="0">
                <a:solidFill>
                  <a:srgbClr val="404040"/>
                </a:solidFill>
                <a:effectLst/>
                <a:latin typeface="Inter"/>
              </a:rPr>
              <a:t>Người dùng gửi yêu cầu (ví dụ: truy vấn dữ liệu) thông qua giao diện người dùng.</a:t>
            </a:r>
          </a:p>
          <a:p>
            <a:pPr marL="742950" lvl="1" indent="-285750" algn="l">
              <a:buFont typeface="+mj-lt"/>
              <a:buAutoNum type="arabicPeriod"/>
            </a:pPr>
            <a:r>
              <a:rPr lang="vi-VN" b="0" i="0" dirty="0">
                <a:solidFill>
                  <a:srgbClr val="404040"/>
                </a:solidFill>
                <a:effectLst/>
                <a:latin typeface="Inter"/>
              </a:rPr>
              <a:t>Yêu cầu được chuyển đến </a:t>
            </a:r>
            <a:r>
              <a:rPr lang="vi-VN" b="1" i="0" dirty="0">
                <a:solidFill>
                  <a:srgbClr val="404040"/>
                </a:solidFill>
                <a:effectLst/>
                <a:latin typeface="Inter"/>
              </a:rPr>
              <a:t>MDBS Layer</a:t>
            </a:r>
            <a:r>
              <a:rPr lang="vi-VN" b="0" i="0" dirty="0">
                <a:solidFill>
                  <a:srgbClr val="404040"/>
                </a:solidFill>
                <a:effectLst/>
                <a:latin typeface="Inter"/>
              </a:rPr>
              <a:t>.</a:t>
            </a:r>
          </a:p>
          <a:p>
            <a:pPr algn="l">
              <a:buFont typeface="+mj-lt"/>
              <a:buAutoNum type="arabicPeriod"/>
            </a:pPr>
            <a:r>
              <a:rPr lang="vi-VN" b="1" i="0" dirty="0">
                <a:solidFill>
                  <a:srgbClr val="404040"/>
                </a:solidFill>
                <a:effectLst/>
                <a:latin typeface="Inter"/>
              </a:rPr>
              <a:t>Xử lý yêu cầu trong MDBS Layer</a:t>
            </a:r>
            <a:r>
              <a:rPr lang="vi-VN" b="0" i="0" dirty="0">
                <a:solidFill>
                  <a:srgbClr val="404040"/>
                </a:solidFill>
                <a:effectLst/>
                <a:latin typeface="Inter"/>
              </a:rPr>
              <a:t>:</a:t>
            </a:r>
          </a:p>
          <a:p>
            <a:pPr marL="742950" lvl="1" indent="-285750" algn="l">
              <a:buFont typeface="+mj-lt"/>
              <a:buAutoNum type="arabicPeriod"/>
            </a:pPr>
            <a:r>
              <a:rPr lang="vi-VN" b="1" i="0" dirty="0">
                <a:solidFill>
                  <a:srgbClr val="404040"/>
                </a:solidFill>
                <a:effectLst/>
                <a:latin typeface="Inter"/>
              </a:rPr>
              <a:t>MDBS Layer</a:t>
            </a:r>
            <a:r>
              <a:rPr lang="vi-VN" b="0" i="0" dirty="0">
                <a:solidFill>
                  <a:srgbClr val="404040"/>
                </a:solidFill>
                <a:effectLst/>
                <a:latin typeface="Inter"/>
              </a:rPr>
              <a:t> nhận yêu cầu từ người dùng, phân tích và xác định các truy vấn cần thiết để thực hiện yêu cầu đó.</a:t>
            </a:r>
          </a:p>
          <a:p>
            <a:pPr marL="742950" lvl="1" indent="-285750" algn="l">
              <a:buFont typeface="+mj-lt"/>
              <a:buAutoNum type="arabicPeriod"/>
            </a:pPr>
            <a:r>
              <a:rPr lang="vi-VN" b="1" i="0" dirty="0">
                <a:solidFill>
                  <a:srgbClr val="404040"/>
                </a:solidFill>
                <a:effectLst/>
                <a:latin typeface="Inter"/>
              </a:rPr>
              <a:t>MDBS Layer</a:t>
            </a:r>
            <a:r>
              <a:rPr lang="vi-VN" b="0" i="0" dirty="0">
                <a:solidFill>
                  <a:srgbClr val="404040"/>
                </a:solidFill>
                <a:effectLst/>
                <a:latin typeface="Inter"/>
              </a:rPr>
              <a:t> chuyển đổi yêu cầu thành các truy vấn phù hợp với từng </a:t>
            </a:r>
            <a:r>
              <a:rPr lang="vi-VN" b="1" i="0" dirty="0">
                <a:solidFill>
                  <a:srgbClr val="404040"/>
                </a:solidFill>
                <a:effectLst/>
                <a:latin typeface="Inter"/>
              </a:rPr>
              <a:t>Component DBMS</a:t>
            </a:r>
            <a:r>
              <a:rPr lang="vi-VN" b="0" i="0" dirty="0">
                <a:solidFill>
                  <a:srgbClr val="404040"/>
                </a:solidFill>
                <a:effectLst/>
                <a:latin typeface="Inter"/>
              </a:rPr>
              <a:t>.</a:t>
            </a:r>
          </a:p>
          <a:p>
            <a:pPr algn="l">
              <a:buFont typeface="+mj-lt"/>
              <a:buAutoNum type="arabicPeriod"/>
            </a:pPr>
            <a:r>
              <a:rPr lang="vi-VN" b="1" i="0" dirty="0">
                <a:solidFill>
                  <a:srgbClr val="404040"/>
                </a:solidFill>
                <a:effectLst/>
                <a:latin typeface="Inter"/>
              </a:rPr>
              <a:t>Xử lý truy vấn trong các Component DBMS</a:t>
            </a:r>
            <a:r>
              <a:rPr lang="vi-VN" b="0" i="0" dirty="0">
                <a:solidFill>
                  <a:srgbClr val="404040"/>
                </a:solidFill>
                <a:effectLst/>
                <a:latin typeface="Inter"/>
              </a:rPr>
              <a:t>:</a:t>
            </a:r>
          </a:p>
          <a:p>
            <a:pPr marL="742950" lvl="1" indent="-285750" algn="l">
              <a:buFont typeface="+mj-lt"/>
              <a:buAutoNum type="arabicPeriod"/>
            </a:pPr>
            <a:r>
              <a:rPr lang="vi-VN" b="0" i="0" dirty="0">
                <a:solidFill>
                  <a:srgbClr val="404040"/>
                </a:solidFill>
                <a:effectLst/>
                <a:latin typeface="Inter"/>
              </a:rPr>
              <a:t>Các truy vấn được gửi đến các </a:t>
            </a:r>
            <a:r>
              <a:rPr lang="vi-VN" b="1" i="0" dirty="0">
                <a:solidFill>
                  <a:srgbClr val="404040"/>
                </a:solidFill>
                <a:effectLst/>
                <a:latin typeface="Inter"/>
              </a:rPr>
              <a:t>Component DBMS</a:t>
            </a:r>
            <a:r>
              <a:rPr lang="vi-VN" b="0" i="0" dirty="0">
                <a:solidFill>
                  <a:srgbClr val="404040"/>
                </a:solidFill>
                <a:effectLst/>
                <a:latin typeface="Inter"/>
              </a:rPr>
              <a:t> tương ứng.</a:t>
            </a:r>
          </a:p>
          <a:p>
            <a:pPr marL="742950" lvl="1" indent="-285750" algn="l">
              <a:buFont typeface="+mj-lt"/>
              <a:buAutoNum type="arabicPeriod"/>
            </a:pPr>
            <a:r>
              <a:rPr lang="vi-VN" b="0" i="0" dirty="0">
                <a:solidFill>
                  <a:srgbClr val="404040"/>
                </a:solidFill>
                <a:effectLst/>
                <a:latin typeface="Inter"/>
              </a:rPr>
              <a:t>Mỗi </a:t>
            </a:r>
            <a:r>
              <a:rPr lang="vi-VN" b="1" i="0" dirty="0">
                <a:solidFill>
                  <a:srgbClr val="404040"/>
                </a:solidFill>
                <a:effectLst/>
                <a:latin typeface="Inter"/>
              </a:rPr>
              <a:t>Component DBMS</a:t>
            </a:r>
            <a:r>
              <a:rPr lang="vi-VN" b="0" i="0" dirty="0">
                <a:solidFill>
                  <a:srgbClr val="404040"/>
                </a:solidFill>
                <a:effectLst/>
                <a:latin typeface="Inter"/>
              </a:rPr>
              <a:t> xử lý truy vấn cục bộ và trả về kết quả cho </a:t>
            </a:r>
            <a:r>
              <a:rPr lang="vi-VN" b="1" i="0" dirty="0">
                <a:solidFill>
                  <a:srgbClr val="404040"/>
                </a:solidFill>
                <a:effectLst/>
                <a:latin typeface="Inter"/>
              </a:rPr>
              <a:t>MDBS Layer</a:t>
            </a:r>
            <a:r>
              <a:rPr lang="vi-VN" b="0" i="0" dirty="0">
                <a:solidFill>
                  <a:srgbClr val="404040"/>
                </a:solidFill>
                <a:effectLst/>
                <a:latin typeface="Inter"/>
              </a:rPr>
              <a:t>.</a:t>
            </a:r>
          </a:p>
          <a:p>
            <a:pPr algn="l">
              <a:buFont typeface="+mj-lt"/>
              <a:buAutoNum type="arabicPeriod"/>
            </a:pPr>
            <a:r>
              <a:rPr lang="vi-VN" b="1" i="0" dirty="0">
                <a:solidFill>
                  <a:srgbClr val="404040"/>
                </a:solidFill>
                <a:effectLst/>
                <a:latin typeface="Inter"/>
              </a:rPr>
              <a:t>Tổng hợp kết quả và trả về người dùng</a:t>
            </a:r>
            <a:r>
              <a:rPr lang="vi-VN" b="0" i="0" dirty="0">
                <a:solidFill>
                  <a:srgbClr val="404040"/>
                </a:solidFill>
                <a:effectLst/>
                <a:latin typeface="Inter"/>
              </a:rPr>
              <a:t>:</a:t>
            </a:r>
          </a:p>
          <a:p>
            <a:pPr marL="742950" lvl="1" indent="-285750" algn="l">
              <a:buFont typeface="+mj-lt"/>
              <a:buAutoNum type="arabicPeriod"/>
            </a:pPr>
            <a:r>
              <a:rPr lang="vi-VN" b="1" i="0" dirty="0">
                <a:solidFill>
                  <a:srgbClr val="404040"/>
                </a:solidFill>
                <a:effectLst/>
                <a:latin typeface="Inter"/>
              </a:rPr>
              <a:t>MDBS Layer</a:t>
            </a:r>
            <a:r>
              <a:rPr lang="vi-VN" b="0" i="0" dirty="0">
                <a:solidFill>
                  <a:srgbClr val="404040"/>
                </a:solidFill>
                <a:effectLst/>
                <a:latin typeface="Inter"/>
              </a:rPr>
              <a:t> thu thập kết quả từ các </a:t>
            </a:r>
            <a:r>
              <a:rPr lang="vi-VN" b="1" i="0" dirty="0">
                <a:solidFill>
                  <a:srgbClr val="404040"/>
                </a:solidFill>
                <a:effectLst/>
                <a:latin typeface="Inter"/>
              </a:rPr>
              <a:t>Component DBMS</a:t>
            </a:r>
            <a:r>
              <a:rPr lang="vi-VN" b="0" i="0" dirty="0">
                <a:solidFill>
                  <a:srgbClr val="404040"/>
                </a:solidFill>
                <a:effectLst/>
                <a:latin typeface="Inter"/>
              </a:rPr>
              <a:t>, tổng hợp chúng và chuẩn bị phản hồi cho người dùng.</a:t>
            </a:r>
          </a:p>
          <a:p>
            <a:pPr marL="742950" lvl="1" indent="-285750" algn="l">
              <a:buFont typeface="+mj-lt"/>
              <a:buAutoNum type="arabicPeriod"/>
            </a:pPr>
            <a:r>
              <a:rPr lang="vi-VN" b="0" i="0" dirty="0">
                <a:solidFill>
                  <a:srgbClr val="404040"/>
                </a:solidFill>
                <a:effectLst/>
                <a:latin typeface="Inter"/>
              </a:rPr>
              <a:t>Kết quả được gửi trở lại người dùng thông qua giao diện người dùng.</a:t>
            </a:r>
          </a:p>
          <a:p>
            <a:pPr algn="l"/>
            <a:r>
              <a:rPr lang="vi-VN" b="1" i="0" dirty="0">
                <a:solidFill>
                  <a:srgbClr val="404040"/>
                </a:solidFill>
                <a:effectLst/>
                <a:latin typeface="Inter"/>
              </a:rPr>
              <a:t>Ưu điểm của kiến trúc MDBS</a:t>
            </a:r>
          </a:p>
          <a:p>
            <a:pPr algn="l">
              <a:buFont typeface="+mj-lt"/>
              <a:buAutoNum type="arabicPeriod"/>
            </a:pPr>
            <a:r>
              <a:rPr lang="vi-VN" b="1" i="0" dirty="0">
                <a:solidFill>
                  <a:srgbClr val="404040"/>
                </a:solidFill>
                <a:effectLst/>
                <a:latin typeface="Inter"/>
              </a:rPr>
              <a:t>Tích hợp dữ liệu đa dạng</a:t>
            </a:r>
            <a:r>
              <a:rPr lang="vi-VN" b="0" i="0" dirty="0">
                <a:solidFill>
                  <a:srgbClr val="404040"/>
                </a:solidFill>
                <a:effectLst/>
                <a:latin typeface="Inter"/>
              </a:rPr>
              <a:t>:</a:t>
            </a:r>
          </a:p>
          <a:p>
            <a:pPr marL="742950" lvl="1" indent="-285750" algn="l">
              <a:buFont typeface="+mj-lt"/>
              <a:buAutoNum type="arabicPeriod"/>
            </a:pPr>
            <a:r>
              <a:rPr lang="vi-VN" b="0" i="0" dirty="0">
                <a:solidFill>
                  <a:srgbClr val="404040"/>
                </a:solidFill>
                <a:effectLst/>
                <a:latin typeface="Inter"/>
              </a:rPr>
              <a:t>Cho phép tích hợp dữ liệu từ nhiều cơ sở dữ liệu độc lập, có thể sử dụng các mô hình dữ liệu và ngôn ngữ truy vấn khác nhau.</a:t>
            </a:r>
          </a:p>
          <a:p>
            <a:pPr algn="l">
              <a:buFont typeface="+mj-lt"/>
              <a:buAutoNum type="arabicPeriod"/>
            </a:pPr>
            <a:r>
              <a:rPr lang="vi-VN" b="1" i="0" dirty="0">
                <a:solidFill>
                  <a:srgbClr val="404040"/>
                </a:solidFill>
                <a:effectLst/>
                <a:latin typeface="Inter"/>
              </a:rPr>
              <a:t>Tính linh hoạt</a:t>
            </a:r>
            <a:r>
              <a:rPr lang="vi-VN" b="0" i="0" dirty="0">
                <a:solidFill>
                  <a:srgbClr val="404040"/>
                </a:solidFill>
                <a:effectLst/>
                <a:latin typeface="Inter"/>
              </a:rPr>
              <a:t>:</a:t>
            </a:r>
          </a:p>
          <a:p>
            <a:pPr marL="742950" lvl="1" indent="-285750" algn="l">
              <a:buFont typeface="+mj-lt"/>
              <a:buAutoNum type="arabicPeriod"/>
            </a:pPr>
            <a:r>
              <a:rPr lang="vi-VN" b="0" i="0" dirty="0">
                <a:solidFill>
                  <a:srgbClr val="404040"/>
                </a:solidFill>
                <a:effectLst/>
                <a:latin typeface="Inter"/>
              </a:rPr>
              <a:t>Người dùng có thể truy vấn dữ liệu từ nhiều nguồn khác nhau mà không cần biết chi tiết về cấu trúc và vị trí của từng cơ sở dữ liệu.</a:t>
            </a:r>
          </a:p>
          <a:p>
            <a:pPr algn="l">
              <a:buFont typeface="+mj-lt"/>
              <a:buAutoNum type="arabicPeriod"/>
            </a:pPr>
            <a:r>
              <a:rPr lang="vi-VN" b="1" i="0" dirty="0">
                <a:solidFill>
                  <a:srgbClr val="404040"/>
                </a:solidFill>
                <a:effectLst/>
                <a:latin typeface="Inter"/>
              </a:rPr>
              <a:t>Bảo toàn tính tự chủ của các cơ sở dữ liệu thành phần</a:t>
            </a:r>
            <a:r>
              <a:rPr lang="vi-VN" b="0" i="0" dirty="0">
                <a:solidFill>
                  <a:srgbClr val="404040"/>
                </a:solidFill>
                <a:effectLst/>
                <a:latin typeface="Inter"/>
              </a:rPr>
              <a:t>:</a:t>
            </a:r>
          </a:p>
          <a:p>
            <a:pPr marL="742950" lvl="1" indent="-285750" algn="l">
              <a:buFont typeface="+mj-lt"/>
              <a:buAutoNum type="arabicPeriod"/>
            </a:pPr>
            <a:r>
              <a:rPr lang="vi-VN" b="0" i="0" dirty="0">
                <a:solidFill>
                  <a:srgbClr val="404040"/>
                </a:solidFill>
                <a:effectLst/>
                <a:latin typeface="Inter"/>
              </a:rPr>
              <a:t>Các </a:t>
            </a:r>
            <a:r>
              <a:rPr lang="vi-VN" b="1" i="0" dirty="0">
                <a:solidFill>
                  <a:srgbClr val="404040"/>
                </a:solidFill>
                <a:effectLst/>
                <a:latin typeface="Inter"/>
              </a:rPr>
              <a:t>Component DBMS</a:t>
            </a:r>
            <a:r>
              <a:rPr lang="vi-VN" b="0" i="0" dirty="0">
                <a:solidFill>
                  <a:srgbClr val="404040"/>
                </a:solidFill>
                <a:effectLst/>
                <a:latin typeface="Inter"/>
              </a:rPr>
              <a:t> vẫn duy trì tính tự chủ của mình, không cần thay đổi cấu trúc hoặc cách thức hoạt động.</a:t>
            </a:r>
          </a:p>
          <a:p>
            <a:pPr algn="l">
              <a:buFont typeface="+mj-lt"/>
              <a:buAutoNum type="arabicPeriod"/>
            </a:pPr>
            <a:r>
              <a:rPr lang="vi-VN" b="1" i="0" dirty="0">
                <a:solidFill>
                  <a:srgbClr val="404040"/>
                </a:solidFill>
                <a:effectLst/>
                <a:latin typeface="Inter"/>
              </a:rPr>
              <a:t>Tính nhất quán toàn cục</a:t>
            </a:r>
            <a:r>
              <a:rPr lang="vi-VN" b="0" i="0" dirty="0">
                <a:solidFill>
                  <a:srgbClr val="404040"/>
                </a:solidFill>
                <a:effectLst/>
                <a:latin typeface="Inter"/>
              </a:rPr>
              <a:t>:</a:t>
            </a:r>
          </a:p>
          <a:p>
            <a:pPr marL="742950" lvl="1" indent="-285750" algn="l">
              <a:buFont typeface="+mj-lt"/>
              <a:buAutoNum type="arabicPeriod"/>
            </a:pPr>
            <a:r>
              <a:rPr lang="vi-VN" b="1" i="0" dirty="0">
                <a:solidFill>
                  <a:srgbClr val="404040"/>
                </a:solidFill>
                <a:effectLst/>
                <a:latin typeface="Inter"/>
              </a:rPr>
              <a:t>MDBS Layer</a:t>
            </a:r>
            <a:r>
              <a:rPr lang="vi-VN" b="0" i="0" dirty="0">
                <a:solidFill>
                  <a:srgbClr val="404040"/>
                </a:solidFill>
                <a:effectLst/>
                <a:latin typeface="Inter"/>
              </a:rPr>
              <a:t> đảm bảo tính nhất quán của dữ liệu khi tổng hợp kết quả từ các cơ sở dữ liệu thành phần.</a:t>
            </a:r>
          </a:p>
          <a:p>
            <a:pPr algn="l"/>
            <a:r>
              <a:rPr lang="vi-VN" b="1" i="0" dirty="0">
                <a:solidFill>
                  <a:srgbClr val="404040"/>
                </a:solidFill>
                <a:effectLst/>
                <a:latin typeface="Inter"/>
              </a:rPr>
              <a:t>Thách thức của kiến trúc MDBS</a:t>
            </a:r>
          </a:p>
          <a:p>
            <a:pPr algn="l">
              <a:buFont typeface="+mj-lt"/>
              <a:buAutoNum type="arabicPeriod"/>
            </a:pPr>
            <a:r>
              <a:rPr lang="vi-VN" b="1" i="0" dirty="0">
                <a:solidFill>
                  <a:srgbClr val="404040"/>
                </a:solidFill>
                <a:effectLst/>
                <a:latin typeface="Inter"/>
              </a:rPr>
              <a:t>Độ phức tạp cao</a:t>
            </a:r>
            <a:r>
              <a:rPr lang="vi-VN" b="0" i="0" dirty="0">
                <a:solidFill>
                  <a:srgbClr val="404040"/>
                </a:solidFill>
                <a:effectLst/>
                <a:latin typeface="Inter"/>
              </a:rPr>
              <a:t>:</a:t>
            </a:r>
          </a:p>
          <a:p>
            <a:pPr marL="742950" lvl="1" indent="-285750" algn="l">
              <a:buFont typeface="+mj-lt"/>
              <a:buAutoNum type="arabicPeriod"/>
            </a:pPr>
            <a:r>
              <a:rPr lang="vi-VN" b="0" i="0" dirty="0">
                <a:solidFill>
                  <a:srgbClr val="404040"/>
                </a:solidFill>
                <a:effectLst/>
                <a:latin typeface="Inter"/>
              </a:rPr>
              <a:t>Việc tích hợp và quản lý nhiều cơ sở dữ liệu độc lập đòi hỏi các cơ chế phức tạp để đảm bảo tính nhất quán và hiệu suất.</a:t>
            </a:r>
          </a:p>
          <a:p>
            <a:pPr algn="l">
              <a:buFont typeface="+mj-lt"/>
              <a:buAutoNum type="arabicPeriod"/>
            </a:pPr>
            <a:r>
              <a:rPr lang="vi-VN" b="1" i="0" dirty="0">
                <a:solidFill>
                  <a:srgbClr val="404040"/>
                </a:solidFill>
                <a:effectLst/>
                <a:latin typeface="Inter"/>
              </a:rPr>
              <a:t>Khả năng tương thích</a:t>
            </a:r>
            <a:r>
              <a:rPr lang="vi-VN" b="0" i="0" dirty="0">
                <a:solidFill>
                  <a:srgbClr val="404040"/>
                </a:solidFill>
                <a:effectLst/>
                <a:latin typeface="Inter"/>
              </a:rPr>
              <a:t>:</a:t>
            </a:r>
          </a:p>
          <a:p>
            <a:pPr marL="742950" lvl="1" indent="-285750" algn="l">
              <a:buFont typeface="+mj-lt"/>
              <a:buAutoNum type="arabicPeriod"/>
            </a:pPr>
            <a:r>
              <a:rPr lang="vi-VN" b="0" i="0" dirty="0">
                <a:solidFill>
                  <a:srgbClr val="404040"/>
                </a:solidFill>
                <a:effectLst/>
                <a:latin typeface="Inter"/>
              </a:rPr>
              <a:t>Các </a:t>
            </a:r>
            <a:r>
              <a:rPr lang="vi-VN" b="1" i="0" dirty="0">
                <a:solidFill>
                  <a:srgbClr val="404040"/>
                </a:solidFill>
                <a:effectLst/>
                <a:latin typeface="Inter"/>
              </a:rPr>
              <a:t>Component DBMS</a:t>
            </a:r>
            <a:r>
              <a:rPr lang="vi-VN" b="0" i="0" dirty="0">
                <a:solidFill>
                  <a:srgbClr val="404040"/>
                </a:solidFill>
                <a:effectLst/>
                <a:latin typeface="Inter"/>
              </a:rPr>
              <a:t> có thể sử dụng các mô hình dữ liệu, ngôn ngữ truy vấn và giao thức khác nhau, gây khó khăn trong việc tích hợp.</a:t>
            </a:r>
          </a:p>
          <a:p>
            <a:pPr algn="l">
              <a:buFont typeface="+mj-lt"/>
              <a:buAutoNum type="arabicPeriod"/>
            </a:pPr>
            <a:r>
              <a:rPr lang="vi-VN" b="1" i="0" dirty="0">
                <a:solidFill>
                  <a:srgbClr val="404040"/>
                </a:solidFill>
                <a:effectLst/>
                <a:latin typeface="Inter"/>
              </a:rPr>
              <a:t>Hiệu suất</a:t>
            </a:r>
            <a:r>
              <a:rPr lang="vi-VN" b="0" i="0" dirty="0">
                <a:solidFill>
                  <a:srgbClr val="404040"/>
                </a:solidFill>
                <a:effectLst/>
                <a:latin typeface="Inter"/>
              </a:rPr>
              <a:t>:</a:t>
            </a:r>
          </a:p>
          <a:p>
            <a:pPr marL="742950" lvl="1" indent="-285750" algn="l">
              <a:buFont typeface="+mj-lt"/>
              <a:buAutoNum type="arabicPeriod"/>
            </a:pPr>
            <a:r>
              <a:rPr lang="vi-VN" b="0" i="0" dirty="0">
                <a:solidFill>
                  <a:srgbClr val="404040"/>
                </a:solidFill>
                <a:effectLst/>
                <a:latin typeface="Inter"/>
              </a:rPr>
              <a:t>Việc xử lý và tổng hợp dữ liệu từ nhiều nguồn có thể gây ra độ trễ và ảnh hưởng đến hiệu suất tổng thể của hệ thống.</a:t>
            </a:r>
          </a:p>
          <a:p>
            <a:pPr algn="l">
              <a:buFont typeface="+mj-lt"/>
              <a:buAutoNum type="arabicPeriod"/>
            </a:pPr>
            <a:r>
              <a:rPr lang="vi-VN" b="1" i="0" dirty="0">
                <a:solidFill>
                  <a:srgbClr val="404040"/>
                </a:solidFill>
                <a:effectLst/>
                <a:latin typeface="Inter"/>
              </a:rPr>
              <a:t>Quản lý giao dịch phân tán</a:t>
            </a:r>
            <a:r>
              <a:rPr lang="vi-VN" b="0" i="0" dirty="0">
                <a:solidFill>
                  <a:srgbClr val="404040"/>
                </a:solidFill>
                <a:effectLst/>
                <a:latin typeface="Inter"/>
              </a:rPr>
              <a:t>:</a:t>
            </a:r>
          </a:p>
          <a:p>
            <a:pPr marL="742950" lvl="1" indent="-285750" algn="l">
              <a:buFont typeface="+mj-lt"/>
              <a:buAutoNum type="arabicPeriod"/>
            </a:pPr>
            <a:r>
              <a:rPr lang="vi-VN" b="0" i="0" dirty="0">
                <a:solidFill>
                  <a:srgbClr val="404040"/>
                </a:solidFill>
                <a:effectLst/>
                <a:latin typeface="Inter"/>
              </a:rPr>
              <a:t>Đảm bảo tính nhất quán và nguyên tử của các giao dịch phân tán trên nhiều cơ sở dữ liệu là một thách thức lớn.</a:t>
            </a:r>
          </a:p>
          <a:p>
            <a:pPr algn="l"/>
            <a:r>
              <a:rPr lang="vi-VN" b="1" i="0" dirty="0">
                <a:solidFill>
                  <a:srgbClr val="404040"/>
                </a:solidFill>
                <a:effectLst/>
                <a:latin typeface="Inter"/>
              </a:rPr>
              <a:t>Kết luận</a:t>
            </a:r>
          </a:p>
          <a:p>
            <a:pPr algn="l"/>
            <a:r>
              <a:rPr lang="vi-VN" b="0" i="0" dirty="0">
                <a:solidFill>
                  <a:srgbClr val="404040"/>
                </a:solidFill>
                <a:effectLst/>
                <a:latin typeface="Inter"/>
              </a:rPr>
              <a:t>Kiến trúc </a:t>
            </a:r>
            <a:r>
              <a:rPr lang="vi-VN" b="1" i="0" dirty="0">
                <a:solidFill>
                  <a:srgbClr val="404040"/>
                </a:solidFill>
                <a:effectLst/>
                <a:latin typeface="Inter"/>
              </a:rPr>
              <a:t>Multidatabase System (MDBS)</a:t>
            </a:r>
            <a:r>
              <a:rPr lang="vi-VN" b="0" i="0" dirty="0">
                <a:solidFill>
                  <a:srgbClr val="404040"/>
                </a:solidFill>
                <a:effectLst/>
                <a:latin typeface="Inter"/>
              </a:rPr>
              <a:t> trong hình là một mô hình tích hợp mạnh mẽ, cho phép người dùng truy vấn và tương tác với dữ liệu từ nhiều cơ sở dữ liệu độc lập. Kiến trúc này mang lại tính linh hoạt, khả năng tích hợp dữ liệu đa dạng và bảo toàn tính tự chủ của các cơ sở dữ liệu thành phần. Tuy nhiên, nó cũng đòi hỏi các cơ chế quản lý phức tạp để đảm bảo tính nhất quán, hiệu suất và khả năng tương thích trong môi trường đa cơ sở dữ liệu. Kiến trúc này phù hợp với các hệ thống lớn, yêu cầu tích hợp dữ liệu từ nhiều nguồn khác nhau.</a:t>
            </a:r>
          </a:p>
          <a:p>
            <a:endParaRPr lang="en-US" dirty="0"/>
          </a:p>
        </p:txBody>
      </p:sp>
    </p:spTree>
    <p:extLst>
      <p:ext uri="{BB962C8B-B14F-4D97-AF65-F5344CB8AC3E}">
        <p14:creationId xmlns:p14="http://schemas.microsoft.com/office/powerpoint/2010/main" val="42127455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0" i="0" dirty="0">
                <a:solidFill>
                  <a:srgbClr val="404040"/>
                </a:solidFill>
                <a:effectLst/>
                <a:latin typeface="Inter"/>
              </a:rPr>
              <a:t>Kiến trúc </a:t>
            </a:r>
            <a:r>
              <a:rPr lang="vi-VN" b="1" i="0" dirty="0">
                <a:solidFill>
                  <a:srgbClr val="404040"/>
                </a:solidFill>
                <a:effectLst/>
                <a:latin typeface="Inter"/>
              </a:rPr>
              <a:t>Mediator/Wrapper Architecture</a:t>
            </a:r>
            <a:r>
              <a:rPr lang="vi-VN" b="0" i="0" dirty="0">
                <a:solidFill>
                  <a:srgbClr val="404040"/>
                </a:solidFill>
                <a:effectLst/>
                <a:latin typeface="Inter"/>
              </a:rPr>
              <a:t> trong hình mà bạn cung cấp là một mô hình phổ biến để tích hợp dữ liệu từ nhiều nguồn khác nhau, đặc biệt trong các hệ thống đa cơ sở dữ liệu (Multidatabase Systems). Kiến trúc này sử dụng các thành phần </a:t>
            </a:r>
            <a:r>
              <a:rPr lang="vi-VN" b="1" i="0" dirty="0">
                <a:solidFill>
                  <a:srgbClr val="404040"/>
                </a:solidFill>
                <a:effectLst/>
                <a:latin typeface="Inter"/>
              </a:rPr>
              <a:t>Mediator</a:t>
            </a:r>
            <a:r>
              <a:rPr lang="vi-VN" b="0" i="0" dirty="0">
                <a:solidFill>
                  <a:srgbClr val="404040"/>
                </a:solidFill>
                <a:effectLst/>
                <a:latin typeface="Inter"/>
              </a:rPr>
              <a:t> và </a:t>
            </a:r>
            <a:r>
              <a:rPr lang="vi-VN" b="1" i="0" dirty="0">
                <a:solidFill>
                  <a:srgbClr val="404040"/>
                </a:solidFill>
                <a:effectLst/>
                <a:latin typeface="Inter"/>
              </a:rPr>
              <a:t>Wrapper</a:t>
            </a:r>
            <a:r>
              <a:rPr lang="vi-VN" b="0" i="0" dirty="0">
                <a:solidFill>
                  <a:srgbClr val="404040"/>
                </a:solidFill>
                <a:effectLst/>
                <a:latin typeface="Inter"/>
              </a:rPr>
              <a:t> để kết nối và truy vấn dữ liệu từ các cơ sở dữ liệu độc lập. Dưới đây là mô tả và giải thích chi tiết về các thành phần và cách hoạt động của kiến trúc này:</a:t>
            </a:r>
          </a:p>
          <a:p>
            <a:pPr algn="l"/>
            <a:r>
              <a:rPr lang="vi-VN" b="1" i="0" dirty="0">
                <a:solidFill>
                  <a:srgbClr val="404040"/>
                </a:solidFill>
                <a:effectLst/>
                <a:latin typeface="Inter"/>
              </a:rPr>
              <a:t>Các thành phần chính trong kiến trúc</a:t>
            </a:r>
          </a:p>
          <a:p>
            <a:pPr algn="l">
              <a:buFont typeface="+mj-lt"/>
              <a:buAutoNum type="arabicPeriod"/>
            </a:pPr>
            <a:r>
              <a:rPr lang="vi-VN" b="1" i="0" dirty="0">
                <a:solidFill>
                  <a:srgbClr val="404040"/>
                </a:solidFill>
                <a:effectLst/>
                <a:latin typeface="Inter"/>
              </a:rPr>
              <a:t>User (Người dùng)</a:t>
            </a:r>
            <a:r>
              <a:rPr lang="vi-VN" b="0" i="0" dirty="0">
                <a:solidFill>
                  <a:srgbClr val="404040"/>
                </a:solidFill>
                <a:effectLst/>
                <a:latin typeface="Inter"/>
              </a:rPr>
              <a:t>:</a:t>
            </a:r>
          </a:p>
          <a:p>
            <a:pPr marL="742950" lvl="1" indent="-285750" algn="l">
              <a:buFont typeface="+mj-lt"/>
              <a:buAutoNum type="arabicPeriod"/>
            </a:pPr>
            <a:r>
              <a:rPr lang="vi-VN" b="1" i="0" dirty="0">
                <a:solidFill>
                  <a:srgbClr val="404040"/>
                </a:solidFill>
                <a:effectLst/>
                <a:latin typeface="Inter"/>
              </a:rPr>
              <a:t>Người dùng cuối</a:t>
            </a:r>
            <a:r>
              <a:rPr lang="vi-VN" b="0" i="0" dirty="0">
                <a:solidFill>
                  <a:srgbClr val="404040"/>
                </a:solidFill>
                <a:effectLst/>
                <a:latin typeface="Inter"/>
              </a:rPr>
              <a:t>: Tương tác với hệ thống thông qua giao diện người dùng.</a:t>
            </a:r>
          </a:p>
          <a:p>
            <a:pPr marL="742950" lvl="1" indent="-285750" algn="l">
              <a:buFont typeface="+mj-lt"/>
              <a:buAutoNum type="arabicPeriod"/>
            </a:pPr>
            <a:r>
              <a:rPr lang="vi-VN" b="1" i="0" dirty="0">
                <a:solidFill>
                  <a:srgbClr val="404040"/>
                </a:solidFill>
                <a:effectLst/>
                <a:latin typeface="Inter"/>
              </a:rPr>
              <a:t>Gửi yêu cầu (Requests)</a:t>
            </a:r>
            <a:r>
              <a:rPr lang="vi-VN" b="0" i="0" dirty="0">
                <a:solidFill>
                  <a:srgbClr val="404040"/>
                </a:solidFill>
                <a:effectLst/>
                <a:latin typeface="Inter"/>
              </a:rPr>
              <a:t>: Người dùng gửi các yêu cầu (ví dụ: truy vấn dữ liệu) đến hệ thống.</a:t>
            </a:r>
          </a:p>
          <a:p>
            <a:pPr marL="742950" lvl="1" indent="-285750" algn="l">
              <a:buFont typeface="+mj-lt"/>
              <a:buAutoNum type="arabicPeriod"/>
            </a:pPr>
            <a:r>
              <a:rPr lang="vi-VN" b="1" i="0" dirty="0">
                <a:solidFill>
                  <a:srgbClr val="404040"/>
                </a:solidFill>
                <a:effectLst/>
                <a:latin typeface="Inter"/>
              </a:rPr>
              <a:t>Nhận phản hồi (Responses)</a:t>
            </a:r>
            <a:r>
              <a:rPr lang="vi-VN" b="0" i="0" dirty="0">
                <a:solidFill>
                  <a:srgbClr val="404040"/>
                </a:solidFill>
                <a:effectLst/>
                <a:latin typeface="Inter"/>
              </a:rPr>
              <a:t>: Người dùng nhận kết quả từ hệ thống sau khi yêu cầu được xử lý.</a:t>
            </a:r>
          </a:p>
          <a:p>
            <a:pPr algn="l">
              <a:buFont typeface="+mj-lt"/>
              <a:buAutoNum type="arabicPeriod"/>
            </a:pPr>
            <a:r>
              <a:rPr lang="vi-VN" b="1" i="0" dirty="0">
                <a:solidFill>
                  <a:srgbClr val="404040"/>
                </a:solidFill>
                <a:effectLst/>
                <a:latin typeface="Inter"/>
              </a:rPr>
              <a:t>Mediator (Trung gian)</a:t>
            </a:r>
            <a:r>
              <a:rPr lang="vi-VN" b="0" i="0" dirty="0">
                <a:solidFill>
                  <a:srgbClr val="404040"/>
                </a:solidFill>
                <a:effectLst/>
                <a:latin typeface="Inter"/>
              </a:rPr>
              <a:t>:</a:t>
            </a:r>
          </a:p>
          <a:p>
            <a:pPr marL="742950" lvl="1" indent="-285750" algn="l">
              <a:buFont typeface="+mj-lt"/>
              <a:buAutoNum type="arabicPeriod"/>
            </a:pPr>
            <a:r>
              <a:rPr lang="vi-VN" b="1" i="0" dirty="0">
                <a:solidFill>
                  <a:srgbClr val="404040"/>
                </a:solidFill>
                <a:effectLst/>
                <a:latin typeface="Inter"/>
              </a:rPr>
              <a:t>Lớp trung gian</a:t>
            </a:r>
            <a:r>
              <a:rPr lang="vi-VN" b="0" i="0" dirty="0">
                <a:solidFill>
                  <a:srgbClr val="404040"/>
                </a:solidFill>
                <a:effectLst/>
                <a:latin typeface="Inter"/>
              </a:rPr>
              <a:t>: Đóng vai trò là lớp trung gian giữa người dùng và các nguồn dữ liệu (DBMS).</a:t>
            </a:r>
          </a:p>
          <a:p>
            <a:pPr marL="742950" lvl="1" indent="-285750" algn="l">
              <a:buFont typeface="+mj-lt"/>
              <a:buAutoNum type="arabicPeriod"/>
            </a:pPr>
            <a:r>
              <a:rPr lang="vi-VN" b="1" i="0" dirty="0">
                <a:solidFill>
                  <a:srgbClr val="404040"/>
                </a:solidFill>
                <a:effectLst/>
                <a:latin typeface="Inter"/>
              </a:rPr>
              <a:t>Xử lý yêu cầu</a:t>
            </a:r>
            <a:r>
              <a:rPr lang="vi-VN" b="0" i="0" dirty="0">
                <a:solidFill>
                  <a:srgbClr val="404040"/>
                </a:solidFill>
                <a:effectLst/>
                <a:latin typeface="Inter"/>
              </a:rPr>
              <a:t>: Nhận yêu cầu từ người dùng, phân tích và chuyển đổi chúng thành các truy vấn phù hợp với từng nguồn dữ liệu.</a:t>
            </a:r>
          </a:p>
          <a:p>
            <a:pPr marL="742950" lvl="1" indent="-285750" algn="l">
              <a:buFont typeface="+mj-lt"/>
              <a:buAutoNum type="arabicPeriod"/>
            </a:pPr>
            <a:r>
              <a:rPr lang="vi-VN" b="1" i="0" dirty="0">
                <a:solidFill>
                  <a:srgbClr val="404040"/>
                </a:solidFill>
                <a:effectLst/>
                <a:latin typeface="Inter"/>
              </a:rPr>
              <a:t>Tổng hợp kết quả</a:t>
            </a:r>
            <a:r>
              <a:rPr lang="vi-VN" b="0" i="0" dirty="0">
                <a:solidFill>
                  <a:srgbClr val="404040"/>
                </a:solidFill>
                <a:effectLst/>
                <a:latin typeface="Inter"/>
              </a:rPr>
              <a:t>: Thu thập kết quả từ các </a:t>
            </a:r>
            <a:r>
              <a:rPr lang="vi-VN" b="1" i="0" dirty="0">
                <a:solidFill>
                  <a:srgbClr val="404040"/>
                </a:solidFill>
                <a:effectLst/>
                <a:latin typeface="Inter"/>
              </a:rPr>
              <a:t>Wrapper</a:t>
            </a:r>
            <a:r>
              <a:rPr lang="vi-VN" b="0" i="0" dirty="0">
                <a:solidFill>
                  <a:srgbClr val="404040"/>
                </a:solidFill>
                <a:effectLst/>
                <a:latin typeface="Inter"/>
              </a:rPr>
              <a:t>, tổng hợp chúng và chuẩn bị phản hồi cho người dùng.</a:t>
            </a:r>
          </a:p>
          <a:p>
            <a:pPr marL="742950" lvl="1" indent="-285750" algn="l">
              <a:buFont typeface="+mj-lt"/>
              <a:buAutoNum type="arabicPeriod"/>
            </a:pPr>
            <a:r>
              <a:rPr lang="vi-VN" b="1" i="0" dirty="0">
                <a:solidFill>
                  <a:srgbClr val="404040"/>
                </a:solidFill>
                <a:effectLst/>
                <a:latin typeface="Inter"/>
              </a:rPr>
              <a:t>Quản lý logic tích hợp</a:t>
            </a:r>
            <a:r>
              <a:rPr lang="vi-VN" b="0" i="0" dirty="0">
                <a:solidFill>
                  <a:srgbClr val="404040"/>
                </a:solidFill>
                <a:effectLst/>
                <a:latin typeface="Inter"/>
              </a:rPr>
              <a:t>: Mediator chứa logic để tích hợp dữ liệu từ nhiều nguồn khác nhau, đảm bảo tính nhất quán và toàn vẹn dữ liệu.</a:t>
            </a:r>
          </a:p>
          <a:p>
            <a:pPr algn="l">
              <a:buFont typeface="+mj-lt"/>
              <a:buAutoNum type="arabicPeriod"/>
            </a:pPr>
            <a:r>
              <a:rPr lang="vi-VN" b="1" i="0" dirty="0">
                <a:solidFill>
                  <a:srgbClr val="404040"/>
                </a:solidFill>
                <a:effectLst/>
                <a:latin typeface="Inter"/>
              </a:rPr>
              <a:t>Wrapper (Trình bao bọc)</a:t>
            </a:r>
            <a:r>
              <a:rPr lang="vi-VN" b="0" i="0" dirty="0">
                <a:solidFill>
                  <a:srgbClr val="404040"/>
                </a:solidFill>
                <a:effectLst/>
                <a:latin typeface="Inter"/>
              </a:rPr>
              <a:t>:</a:t>
            </a:r>
          </a:p>
          <a:p>
            <a:pPr marL="742950" lvl="1" indent="-285750" algn="l">
              <a:buFont typeface="+mj-lt"/>
              <a:buAutoNum type="arabicPeriod"/>
            </a:pPr>
            <a:r>
              <a:rPr lang="vi-VN" b="1" i="0" dirty="0">
                <a:solidFill>
                  <a:srgbClr val="404040"/>
                </a:solidFill>
                <a:effectLst/>
                <a:latin typeface="Inter"/>
              </a:rPr>
              <a:t>Kết nối với nguồn dữ liệu</a:t>
            </a:r>
            <a:r>
              <a:rPr lang="vi-VN" b="0" i="0" dirty="0">
                <a:solidFill>
                  <a:srgbClr val="404040"/>
                </a:solidFill>
                <a:effectLst/>
                <a:latin typeface="Inter"/>
              </a:rPr>
              <a:t>: Mỗi </a:t>
            </a:r>
            <a:r>
              <a:rPr lang="vi-VN" b="1" i="0" dirty="0">
                <a:solidFill>
                  <a:srgbClr val="404040"/>
                </a:solidFill>
                <a:effectLst/>
                <a:latin typeface="Inter"/>
              </a:rPr>
              <a:t>Wrapper</a:t>
            </a:r>
            <a:r>
              <a:rPr lang="vi-VN" b="0" i="0" dirty="0">
                <a:solidFill>
                  <a:srgbClr val="404040"/>
                </a:solidFill>
                <a:effectLst/>
                <a:latin typeface="Inter"/>
              </a:rPr>
              <a:t> kết nối với một nguồn dữ liệu cụ thể (ví dụ: DBMS) và chịu trách nhiệm chuyển đổi các truy vấn từ Mediator thành định dạng phù hợp với nguồn dữ liệu đó.</a:t>
            </a:r>
          </a:p>
          <a:p>
            <a:pPr marL="742950" lvl="1" indent="-285750" algn="l">
              <a:buFont typeface="+mj-lt"/>
              <a:buAutoNum type="arabicPeriod"/>
            </a:pPr>
            <a:r>
              <a:rPr lang="vi-VN" b="1" i="0" dirty="0">
                <a:solidFill>
                  <a:srgbClr val="404040"/>
                </a:solidFill>
                <a:effectLst/>
                <a:latin typeface="Inter"/>
              </a:rPr>
              <a:t>Trích xuất dữ liệu</a:t>
            </a:r>
            <a:r>
              <a:rPr lang="vi-VN" b="0" i="0" dirty="0">
                <a:solidFill>
                  <a:srgbClr val="404040"/>
                </a:solidFill>
                <a:effectLst/>
                <a:latin typeface="Inter"/>
              </a:rPr>
              <a:t>: Wrapper trích xuất dữ liệu từ nguồn dữ liệu và chuyển đổi nó thành định dạng mà Mediator có thể hiểu được.</a:t>
            </a:r>
          </a:p>
          <a:p>
            <a:pPr marL="742950" lvl="1" indent="-285750" algn="l">
              <a:buFont typeface="+mj-lt"/>
              <a:buAutoNum type="arabicPeriod"/>
            </a:pPr>
            <a:r>
              <a:rPr lang="vi-VN" b="1" i="0" dirty="0">
                <a:solidFill>
                  <a:srgbClr val="404040"/>
                </a:solidFill>
                <a:effectLst/>
                <a:latin typeface="Inter"/>
              </a:rPr>
              <a:t>Đóng gói dữ liệu</a:t>
            </a:r>
            <a:r>
              <a:rPr lang="vi-VN" b="0" i="0" dirty="0">
                <a:solidFill>
                  <a:srgbClr val="404040"/>
                </a:solidFill>
                <a:effectLst/>
                <a:latin typeface="Inter"/>
              </a:rPr>
              <a:t>: Wrapper đóng gói dữ liệu từ nguồn dữ liệu và gửi nó trở lại Mediator.</a:t>
            </a:r>
          </a:p>
          <a:p>
            <a:pPr algn="l">
              <a:buFont typeface="+mj-lt"/>
              <a:buAutoNum type="arabicPeriod"/>
            </a:pPr>
            <a:r>
              <a:rPr lang="vi-VN" b="1" i="0" dirty="0">
                <a:solidFill>
                  <a:srgbClr val="404040"/>
                </a:solidFill>
                <a:effectLst/>
                <a:latin typeface="Inter"/>
              </a:rPr>
              <a:t>DBMS (Các cơ sở dữ liệu)</a:t>
            </a:r>
            <a:r>
              <a:rPr lang="vi-VN" b="0" i="0" dirty="0">
                <a:solidFill>
                  <a:srgbClr val="404040"/>
                </a:solidFill>
                <a:effectLst/>
                <a:latin typeface="Inter"/>
              </a:rPr>
              <a:t>:</a:t>
            </a:r>
          </a:p>
          <a:p>
            <a:pPr marL="742950" lvl="1" indent="-285750" algn="l">
              <a:buFont typeface="+mj-lt"/>
              <a:buAutoNum type="arabicPeriod"/>
            </a:pPr>
            <a:r>
              <a:rPr lang="vi-VN" b="1" i="0" dirty="0">
                <a:solidFill>
                  <a:srgbClr val="404040"/>
                </a:solidFill>
                <a:effectLst/>
                <a:latin typeface="Inter"/>
              </a:rPr>
              <a:t>Các nguồn dữ liệu độc lập</a:t>
            </a:r>
            <a:r>
              <a:rPr lang="vi-VN" b="0" i="0" dirty="0">
                <a:solidFill>
                  <a:srgbClr val="404040"/>
                </a:solidFill>
                <a:effectLst/>
                <a:latin typeface="Inter"/>
              </a:rPr>
              <a:t>: Mỗi DBMS là một hệ thống quản lý cơ sở dữ liệu độc lập, có thể sử dụng các mô hình dữ liệu, ngôn ngữ truy vấn và giao thức khác nhau.</a:t>
            </a:r>
          </a:p>
          <a:p>
            <a:pPr marL="742950" lvl="1" indent="-285750" algn="l">
              <a:buFont typeface="+mj-lt"/>
              <a:buAutoNum type="arabicPeriod"/>
            </a:pPr>
            <a:r>
              <a:rPr lang="vi-VN" b="1" i="0" dirty="0">
                <a:solidFill>
                  <a:srgbClr val="404040"/>
                </a:solidFill>
                <a:effectLst/>
                <a:latin typeface="Inter"/>
              </a:rPr>
              <a:t>Xử lý truy vấn cục bộ</a:t>
            </a:r>
            <a:r>
              <a:rPr lang="vi-VN" b="0" i="0" dirty="0">
                <a:solidFill>
                  <a:srgbClr val="404040"/>
                </a:solidFill>
                <a:effectLst/>
                <a:latin typeface="Inter"/>
              </a:rPr>
              <a:t>: Mỗi DBMS xử lý các truy vấn liên quan đến dữ liệu mà nó quản lý và trả về kết quả cho Wrapper.</a:t>
            </a:r>
          </a:p>
          <a:p>
            <a:pPr algn="l"/>
            <a:r>
              <a:rPr lang="vi-VN" b="1" i="0" dirty="0">
                <a:solidFill>
                  <a:srgbClr val="404040"/>
                </a:solidFill>
                <a:effectLst/>
                <a:latin typeface="Inter"/>
              </a:rPr>
              <a:t>Luồng hoạt động</a:t>
            </a:r>
          </a:p>
          <a:p>
            <a:pPr algn="l">
              <a:buFont typeface="+mj-lt"/>
              <a:buAutoNum type="arabicPeriod"/>
            </a:pPr>
            <a:r>
              <a:rPr lang="vi-VN" b="1" i="0" dirty="0">
                <a:solidFill>
                  <a:srgbClr val="404040"/>
                </a:solidFill>
                <a:effectLst/>
                <a:latin typeface="Inter"/>
              </a:rPr>
              <a:t>Yêu cầu từ người dùng</a:t>
            </a:r>
            <a:r>
              <a:rPr lang="vi-VN" b="0" i="0" dirty="0">
                <a:solidFill>
                  <a:srgbClr val="404040"/>
                </a:solidFill>
                <a:effectLst/>
                <a:latin typeface="Inter"/>
              </a:rPr>
              <a:t>:</a:t>
            </a:r>
          </a:p>
          <a:p>
            <a:pPr marL="742950" lvl="1" indent="-285750" algn="l">
              <a:buFont typeface="+mj-lt"/>
              <a:buAutoNum type="arabicPeriod"/>
            </a:pPr>
            <a:r>
              <a:rPr lang="vi-VN" b="0" i="0" dirty="0">
                <a:solidFill>
                  <a:srgbClr val="404040"/>
                </a:solidFill>
                <a:effectLst/>
                <a:latin typeface="Inter"/>
              </a:rPr>
              <a:t>Người dùng gửi yêu cầu (ví dụ: truy vấn dữ liệu) thông qua giao diện người dùng.</a:t>
            </a:r>
          </a:p>
          <a:p>
            <a:pPr marL="742950" lvl="1" indent="-285750" algn="l">
              <a:buFont typeface="+mj-lt"/>
              <a:buAutoNum type="arabicPeriod"/>
            </a:pPr>
            <a:r>
              <a:rPr lang="vi-VN" b="0" i="0" dirty="0">
                <a:solidFill>
                  <a:srgbClr val="404040"/>
                </a:solidFill>
                <a:effectLst/>
                <a:latin typeface="Inter"/>
              </a:rPr>
              <a:t>Yêu cầu được chuyển đến </a:t>
            </a:r>
            <a:r>
              <a:rPr lang="vi-VN" b="1" i="0" dirty="0">
                <a:solidFill>
                  <a:srgbClr val="404040"/>
                </a:solidFill>
                <a:effectLst/>
                <a:latin typeface="Inter"/>
              </a:rPr>
              <a:t>Mediator</a:t>
            </a:r>
            <a:r>
              <a:rPr lang="vi-VN" b="0" i="0" dirty="0">
                <a:solidFill>
                  <a:srgbClr val="404040"/>
                </a:solidFill>
                <a:effectLst/>
                <a:latin typeface="Inter"/>
              </a:rPr>
              <a:t>.</a:t>
            </a:r>
          </a:p>
          <a:p>
            <a:pPr algn="l">
              <a:buFont typeface="+mj-lt"/>
              <a:buAutoNum type="arabicPeriod"/>
            </a:pPr>
            <a:r>
              <a:rPr lang="vi-VN" b="1" i="0" dirty="0">
                <a:solidFill>
                  <a:srgbClr val="404040"/>
                </a:solidFill>
                <a:effectLst/>
                <a:latin typeface="Inter"/>
              </a:rPr>
              <a:t>Xử lý yêu cầu trong Mediator</a:t>
            </a:r>
            <a:r>
              <a:rPr lang="vi-VN" b="0" i="0" dirty="0">
                <a:solidFill>
                  <a:srgbClr val="404040"/>
                </a:solidFill>
                <a:effectLst/>
                <a:latin typeface="Inter"/>
              </a:rPr>
              <a:t>:</a:t>
            </a:r>
          </a:p>
          <a:p>
            <a:pPr marL="742950" lvl="1" indent="-285750" algn="l">
              <a:buFont typeface="+mj-lt"/>
              <a:buAutoNum type="arabicPeriod"/>
            </a:pPr>
            <a:r>
              <a:rPr lang="vi-VN" b="1" i="0" dirty="0">
                <a:solidFill>
                  <a:srgbClr val="404040"/>
                </a:solidFill>
                <a:effectLst/>
                <a:latin typeface="Inter"/>
              </a:rPr>
              <a:t>Mediator</a:t>
            </a:r>
            <a:r>
              <a:rPr lang="vi-VN" b="0" i="0" dirty="0">
                <a:solidFill>
                  <a:srgbClr val="404040"/>
                </a:solidFill>
                <a:effectLst/>
                <a:latin typeface="Inter"/>
              </a:rPr>
              <a:t> nhận yêu cầu từ người dùng, phân tích và xác định các truy vấn cần thiết để thực hiện yêu cầu đó.</a:t>
            </a:r>
          </a:p>
          <a:p>
            <a:pPr marL="742950" lvl="1" indent="-285750" algn="l">
              <a:buFont typeface="+mj-lt"/>
              <a:buAutoNum type="arabicPeriod"/>
            </a:pPr>
            <a:r>
              <a:rPr lang="vi-VN" b="1" i="0" dirty="0">
                <a:solidFill>
                  <a:srgbClr val="404040"/>
                </a:solidFill>
                <a:effectLst/>
                <a:latin typeface="Inter"/>
              </a:rPr>
              <a:t>Mediator</a:t>
            </a:r>
            <a:r>
              <a:rPr lang="vi-VN" b="0" i="0" dirty="0">
                <a:solidFill>
                  <a:srgbClr val="404040"/>
                </a:solidFill>
                <a:effectLst/>
                <a:latin typeface="Inter"/>
              </a:rPr>
              <a:t> chuyển đổi yêu cầu thành các truy vấn phù hợp với từng nguồn dữ liệu và gửi chúng đến các </a:t>
            </a:r>
            <a:r>
              <a:rPr lang="vi-VN" b="1" i="0" dirty="0">
                <a:solidFill>
                  <a:srgbClr val="404040"/>
                </a:solidFill>
                <a:effectLst/>
                <a:latin typeface="Inter"/>
              </a:rPr>
              <a:t>Wrapper</a:t>
            </a:r>
            <a:r>
              <a:rPr lang="vi-VN" b="0" i="0" dirty="0">
                <a:solidFill>
                  <a:srgbClr val="404040"/>
                </a:solidFill>
                <a:effectLst/>
                <a:latin typeface="Inter"/>
              </a:rPr>
              <a:t> tương ứng.</a:t>
            </a:r>
          </a:p>
          <a:p>
            <a:pPr algn="l">
              <a:buFont typeface="+mj-lt"/>
              <a:buAutoNum type="arabicPeriod"/>
            </a:pPr>
            <a:r>
              <a:rPr lang="vi-VN" b="1" i="0" dirty="0">
                <a:solidFill>
                  <a:srgbClr val="404040"/>
                </a:solidFill>
                <a:effectLst/>
                <a:latin typeface="Inter"/>
              </a:rPr>
              <a:t>Xử lý truy vấn trong Wrapper</a:t>
            </a:r>
            <a:r>
              <a:rPr lang="vi-VN" b="0" i="0" dirty="0">
                <a:solidFill>
                  <a:srgbClr val="404040"/>
                </a:solidFill>
                <a:effectLst/>
                <a:latin typeface="Inter"/>
              </a:rPr>
              <a:t>:</a:t>
            </a:r>
          </a:p>
          <a:p>
            <a:pPr marL="742950" lvl="1" indent="-285750" algn="l">
              <a:buFont typeface="+mj-lt"/>
              <a:buAutoNum type="arabicPeriod"/>
            </a:pPr>
            <a:r>
              <a:rPr lang="vi-VN" b="0" i="0" dirty="0">
                <a:solidFill>
                  <a:srgbClr val="404040"/>
                </a:solidFill>
                <a:effectLst/>
                <a:latin typeface="Inter"/>
              </a:rPr>
              <a:t>Mỗi </a:t>
            </a:r>
            <a:r>
              <a:rPr lang="vi-VN" b="1" i="0" dirty="0">
                <a:solidFill>
                  <a:srgbClr val="404040"/>
                </a:solidFill>
                <a:effectLst/>
                <a:latin typeface="Inter"/>
              </a:rPr>
              <a:t>Wrapper</a:t>
            </a:r>
            <a:r>
              <a:rPr lang="vi-VN" b="0" i="0" dirty="0">
                <a:solidFill>
                  <a:srgbClr val="404040"/>
                </a:solidFill>
                <a:effectLst/>
                <a:latin typeface="Inter"/>
              </a:rPr>
              <a:t> nhận truy vấn từ Mediator, chuyển đổi nó thành định dạng phù hợp với nguồn dữ liệu mà nó kết nối.</a:t>
            </a:r>
          </a:p>
          <a:p>
            <a:pPr marL="742950" lvl="1" indent="-285750" algn="l">
              <a:buFont typeface="+mj-lt"/>
              <a:buAutoNum type="arabicPeriod"/>
            </a:pPr>
            <a:r>
              <a:rPr lang="vi-VN" b="1" i="0" dirty="0">
                <a:solidFill>
                  <a:srgbClr val="404040"/>
                </a:solidFill>
                <a:effectLst/>
                <a:latin typeface="Inter"/>
              </a:rPr>
              <a:t>Wrapper</a:t>
            </a:r>
            <a:r>
              <a:rPr lang="vi-VN" b="0" i="0" dirty="0">
                <a:solidFill>
                  <a:srgbClr val="404040"/>
                </a:solidFill>
                <a:effectLst/>
                <a:latin typeface="Inter"/>
              </a:rPr>
              <a:t> gửi truy vấn đến </a:t>
            </a:r>
            <a:r>
              <a:rPr lang="vi-VN" b="1" i="0" dirty="0">
                <a:solidFill>
                  <a:srgbClr val="404040"/>
                </a:solidFill>
                <a:effectLst/>
                <a:latin typeface="Inter"/>
              </a:rPr>
              <a:t>DBMS</a:t>
            </a:r>
            <a:r>
              <a:rPr lang="vi-VN" b="0" i="0" dirty="0">
                <a:solidFill>
                  <a:srgbClr val="404040"/>
                </a:solidFill>
                <a:effectLst/>
                <a:latin typeface="Inter"/>
              </a:rPr>
              <a:t> tương ứng và nhận kết quả trả về.</a:t>
            </a:r>
          </a:p>
          <a:p>
            <a:pPr algn="l">
              <a:buFont typeface="+mj-lt"/>
              <a:buAutoNum type="arabicPeriod"/>
            </a:pPr>
            <a:r>
              <a:rPr lang="vi-VN" b="1" i="0" dirty="0">
                <a:solidFill>
                  <a:srgbClr val="404040"/>
                </a:solidFill>
                <a:effectLst/>
                <a:latin typeface="Inter"/>
              </a:rPr>
              <a:t>Trích xuất và đóng gói dữ liệu</a:t>
            </a:r>
            <a:r>
              <a:rPr lang="vi-VN" b="0" i="0" dirty="0">
                <a:solidFill>
                  <a:srgbClr val="404040"/>
                </a:solidFill>
                <a:effectLst/>
                <a:latin typeface="Inter"/>
              </a:rPr>
              <a:t>:</a:t>
            </a:r>
          </a:p>
          <a:p>
            <a:pPr marL="742950" lvl="1" indent="-285750" algn="l">
              <a:buFont typeface="+mj-lt"/>
              <a:buAutoNum type="arabicPeriod"/>
            </a:pPr>
            <a:r>
              <a:rPr lang="vi-VN" b="1" i="0" dirty="0">
                <a:solidFill>
                  <a:srgbClr val="404040"/>
                </a:solidFill>
                <a:effectLst/>
                <a:latin typeface="Inter"/>
              </a:rPr>
              <a:t>Wrapper</a:t>
            </a:r>
            <a:r>
              <a:rPr lang="vi-VN" b="0" i="0" dirty="0">
                <a:solidFill>
                  <a:srgbClr val="404040"/>
                </a:solidFill>
                <a:effectLst/>
                <a:latin typeface="Inter"/>
              </a:rPr>
              <a:t> trích xuất dữ liệu từ </a:t>
            </a:r>
            <a:r>
              <a:rPr lang="vi-VN" b="1" i="0" dirty="0">
                <a:solidFill>
                  <a:srgbClr val="404040"/>
                </a:solidFill>
                <a:effectLst/>
                <a:latin typeface="Inter"/>
              </a:rPr>
              <a:t>DBMS</a:t>
            </a:r>
            <a:r>
              <a:rPr lang="vi-VN" b="0" i="0" dirty="0">
                <a:solidFill>
                  <a:srgbClr val="404040"/>
                </a:solidFill>
                <a:effectLst/>
                <a:latin typeface="Inter"/>
              </a:rPr>
              <a:t>, chuyển đổi nó thành định dạng mà Mediator có thể hiểu được, và gửi nó trở lại Mediator.</a:t>
            </a:r>
          </a:p>
          <a:p>
            <a:pPr algn="l">
              <a:buFont typeface="+mj-lt"/>
              <a:buAutoNum type="arabicPeriod"/>
            </a:pPr>
            <a:r>
              <a:rPr lang="vi-VN" b="1" i="0" dirty="0">
                <a:solidFill>
                  <a:srgbClr val="404040"/>
                </a:solidFill>
                <a:effectLst/>
                <a:latin typeface="Inter"/>
              </a:rPr>
              <a:t>Tổng hợp kết quả và trả về người dùng</a:t>
            </a:r>
            <a:r>
              <a:rPr lang="vi-VN" b="0" i="0" dirty="0">
                <a:solidFill>
                  <a:srgbClr val="404040"/>
                </a:solidFill>
                <a:effectLst/>
                <a:latin typeface="Inter"/>
              </a:rPr>
              <a:t>:</a:t>
            </a:r>
          </a:p>
          <a:p>
            <a:pPr marL="742950" lvl="1" indent="-285750" algn="l">
              <a:buFont typeface="+mj-lt"/>
              <a:buAutoNum type="arabicPeriod"/>
            </a:pPr>
            <a:r>
              <a:rPr lang="vi-VN" b="1" i="0" dirty="0">
                <a:solidFill>
                  <a:srgbClr val="404040"/>
                </a:solidFill>
                <a:effectLst/>
                <a:latin typeface="Inter"/>
              </a:rPr>
              <a:t>Mediator</a:t>
            </a:r>
            <a:r>
              <a:rPr lang="vi-VN" b="0" i="0" dirty="0">
                <a:solidFill>
                  <a:srgbClr val="404040"/>
                </a:solidFill>
                <a:effectLst/>
                <a:latin typeface="Inter"/>
              </a:rPr>
              <a:t> thu thập kết quả từ các </a:t>
            </a:r>
            <a:r>
              <a:rPr lang="vi-VN" b="1" i="0" dirty="0">
                <a:solidFill>
                  <a:srgbClr val="404040"/>
                </a:solidFill>
                <a:effectLst/>
                <a:latin typeface="Inter"/>
              </a:rPr>
              <a:t>Wrapper</a:t>
            </a:r>
            <a:r>
              <a:rPr lang="vi-VN" b="0" i="0" dirty="0">
                <a:solidFill>
                  <a:srgbClr val="404040"/>
                </a:solidFill>
                <a:effectLst/>
                <a:latin typeface="Inter"/>
              </a:rPr>
              <a:t>, tổng hợp chúng và chuẩn bị phản hồi cho người dùng.</a:t>
            </a:r>
          </a:p>
          <a:p>
            <a:pPr marL="742950" lvl="1" indent="-285750" algn="l">
              <a:buFont typeface="+mj-lt"/>
              <a:buAutoNum type="arabicPeriod"/>
            </a:pPr>
            <a:r>
              <a:rPr lang="vi-VN" b="0" i="0" dirty="0">
                <a:solidFill>
                  <a:srgbClr val="404040"/>
                </a:solidFill>
                <a:effectLst/>
                <a:latin typeface="Inter"/>
              </a:rPr>
              <a:t>Kết quả được gửi trở lại người dùng thông qua giao diện người dùng.</a:t>
            </a:r>
          </a:p>
          <a:p>
            <a:pPr algn="l"/>
            <a:r>
              <a:rPr lang="vi-VN" b="1" i="0" dirty="0">
                <a:solidFill>
                  <a:srgbClr val="404040"/>
                </a:solidFill>
                <a:effectLst/>
                <a:latin typeface="Inter"/>
              </a:rPr>
              <a:t>Ưu điểm của kiến trúc Mediator/Wrapper</a:t>
            </a:r>
          </a:p>
          <a:p>
            <a:pPr algn="l">
              <a:buFont typeface="+mj-lt"/>
              <a:buAutoNum type="arabicPeriod"/>
            </a:pPr>
            <a:r>
              <a:rPr lang="vi-VN" b="1" i="0" dirty="0">
                <a:solidFill>
                  <a:srgbClr val="404040"/>
                </a:solidFill>
                <a:effectLst/>
                <a:latin typeface="Inter"/>
              </a:rPr>
              <a:t>Tích hợp dữ liệu đa dạng</a:t>
            </a:r>
            <a:r>
              <a:rPr lang="vi-VN" b="0" i="0" dirty="0">
                <a:solidFill>
                  <a:srgbClr val="404040"/>
                </a:solidFill>
                <a:effectLst/>
                <a:latin typeface="Inter"/>
              </a:rPr>
              <a:t>:</a:t>
            </a:r>
          </a:p>
          <a:p>
            <a:pPr marL="742950" lvl="1" indent="-285750" algn="l">
              <a:buFont typeface="+mj-lt"/>
              <a:buAutoNum type="arabicPeriod"/>
            </a:pPr>
            <a:r>
              <a:rPr lang="vi-VN" b="0" i="0" dirty="0">
                <a:solidFill>
                  <a:srgbClr val="404040"/>
                </a:solidFill>
                <a:effectLst/>
                <a:latin typeface="Inter"/>
              </a:rPr>
              <a:t>Cho phép tích hợp dữ liệu từ nhiều nguồn khác nhau, có thể sử dụng các mô hình dữ liệu, ngôn ngữ truy vấn và giao thức khác nhau.</a:t>
            </a:r>
          </a:p>
          <a:p>
            <a:pPr algn="l">
              <a:buFont typeface="+mj-lt"/>
              <a:buAutoNum type="arabicPeriod"/>
            </a:pPr>
            <a:r>
              <a:rPr lang="vi-VN" b="1" i="0" dirty="0">
                <a:solidFill>
                  <a:srgbClr val="404040"/>
                </a:solidFill>
                <a:effectLst/>
                <a:latin typeface="Inter"/>
              </a:rPr>
              <a:t>Tính linh hoạt</a:t>
            </a:r>
            <a:r>
              <a:rPr lang="vi-VN" b="0" i="0" dirty="0">
                <a:solidFill>
                  <a:srgbClr val="404040"/>
                </a:solidFill>
                <a:effectLst/>
                <a:latin typeface="Inter"/>
              </a:rPr>
              <a:t>:</a:t>
            </a:r>
          </a:p>
          <a:p>
            <a:pPr marL="742950" lvl="1" indent="-285750" algn="l">
              <a:buFont typeface="+mj-lt"/>
              <a:buAutoNum type="arabicPeriod"/>
            </a:pPr>
            <a:r>
              <a:rPr lang="vi-VN" b="0" i="0" dirty="0">
                <a:solidFill>
                  <a:srgbClr val="404040"/>
                </a:solidFill>
                <a:effectLst/>
                <a:latin typeface="Inter"/>
              </a:rPr>
              <a:t>Người dùng có thể truy vấn dữ liệu từ nhiều nguồn khác nhau mà không cần biết chi tiết về cấu trúc và vị trí của từng nguồn dữ liệu.</a:t>
            </a:r>
          </a:p>
          <a:p>
            <a:pPr algn="l">
              <a:buFont typeface="+mj-lt"/>
              <a:buAutoNum type="arabicPeriod"/>
            </a:pPr>
            <a:r>
              <a:rPr lang="vi-VN" b="1" i="0" dirty="0">
                <a:solidFill>
                  <a:srgbClr val="404040"/>
                </a:solidFill>
                <a:effectLst/>
                <a:latin typeface="Inter"/>
              </a:rPr>
              <a:t>Bảo toàn tính tự chủ của các nguồn dữ liệu</a:t>
            </a:r>
            <a:r>
              <a:rPr lang="vi-VN" b="0" i="0" dirty="0">
                <a:solidFill>
                  <a:srgbClr val="404040"/>
                </a:solidFill>
                <a:effectLst/>
                <a:latin typeface="Inter"/>
              </a:rPr>
              <a:t>:</a:t>
            </a:r>
          </a:p>
          <a:p>
            <a:pPr marL="742950" lvl="1" indent="-285750" algn="l">
              <a:buFont typeface="+mj-lt"/>
              <a:buAutoNum type="arabicPeriod"/>
            </a:pPr>
            <a:r>
              <a:rPr lang="vi-VN" b="0" i="0" dirty="0">
                <a:solidFill>
                  <a:srgbClr val="404040"/>
                </a:solidFill>
                <a:effectLst/>
                <a:latin typeface="Inter"/>
              </a:rPr>
              <a:t>Các </a:t>
            </a:r>
            <a:r>
              <a:rPr lang="vi-VN" b="1" i="0" dirty="0">
                <a:solidFill>
                  <a:srgbClr val="404040"/>
                </a:solidFill>
                <a:effectLst/>
                <a:latin typeface="Inter"/>
              </a:rPr>
              <a:t>DBMS</a:t>
            </a:r>
            <a:r>
              <a:rPr lang="vi-VN" b="0" i="0" dirty="0">
                <a:solidFill>
                  <a:srgbClr val="404040"/>
                </a:solidFill>
                <a:effectLst/>
                <a:latin typeface="Inter"/>
              </a:rPr>
              <a:t> vẫn duy trì tính tự chủ của mình, không cần thay đổi cấu trúc hoặc cách thức hoạt động.</a:t>
            </a:r>
          </a:p>
          <a:p>
            <a:pPr algn="l">
              <a:buFont typeface="+mj-lt"/>
              <a:buAutoNum type="arabicPeriod"/>
            </a:pPr>
            <a:r>
              <a:rPr lang="vi-VN" b="1" i="0" dirty="0">
                <a:solidFill>
                  <a:srgbClr val="404040"/>
                </a:solidFill>
                <a:effectLst/>
                <a:latin typeface="Inter"/>
              </a:rPr>
              <a:t>Tính nhất quán toàn cục</a:t>
            </a:r>
            <a:r>
              <a:rPr lang="vi-VN" b="0" i="0" dirty="0">
                <a:solidFill>
                  <a:srgbClr val="404040"/>
                </a:solidFill>
                <a:effectLst/>
                <a:latin typeface="Inter"/>
              </a:rPr>
              <a:t>:</a:t>
            </a:r>
          </a:p>
          <a:p>
            <a:pPr marL="742950" lvl="1" indent="-285750" algn="l">
              <a:buFont typeface="+mj-lt"/>
              <a:buAutoNum type="arabicPeriod"/>
            </a:pPr>
            <a:r>
              <a:rPr lang="vi-VN" b="1" i="0" dirty="0">
                <a:solidFill>
                  <a:srgbClr val="404040"/>
                </a:solidFill>
                <a:effectLst/>
                <a:latin typeface="Inter"/>
              </a:rPr>
              <a:t>Mediator</a:t>
            </a:r>
            <a:r>
              <a:rPr lang="vi-VN" b="0" i="0" dirty="0">
                <a:solidFill>
                  <a:srgbClr val="404040"/>
                </a:solidFill>
                <a:effectLst/>
                <a:latin typeface="Inter"/>
              </a:rPr>
              <a:t> đảm bảo tính nhất quán của dữ liệu khi tổng hợp kết quả từ các nguồn dữ liệu khác nhau.</a:t>
            </a:r>
          </a:p>
          <a:p>
            <a:pPr algn="l"/>
            <a:r>
              <a:rPr lang="vi-VN" b="1" i="0" dirty="0">
                <a:solidFill>
                  <a:srgbClr val="404040"/>
                </a:solidFill>
                <a:effectLst/>
                <a:latin typeface="Inter"/>
              </a:rPr>
              <a:t>Thách thức của kiến trúc Mediator/Wrapper</a:t>
            </a:r>
          </a:p>
          <a:p>
            <a:pPr algn="l">
              <a:buFont typeface="+mj-lt"/>
              <a:buAutoNum type="arabicPeriod"/>
            </a:pPr>
            <a:r>
              <a:rPr lang="vi-VN" b="1" i="0" dirty="0">
                <a:solidFill>
                  <a:srgbClr val="404040"/>
                </a:solidFill>
                <a:effectLst/>
                <a:latin typeface="Inter"/>
              </a:rPr>
              <a:t>Độ phức tạp cao</a:t>
            </a:r>
            <a:r>
              <a:rPr lang="vi-VN" b="0" i="0" dirty="0">
                <a:solidFill>
                  <a:srgbClr val="404040"/>
                </a:solidFill>
                <a:effectLst/>
                <a:latin typeface="Inter"/>
              </a:rPr>
              <a:t>:</a:t>
            </a:r>
          </a:p>
          <a:p>
            <a:pPr marL="742950" lvl="1" indent="-285750" algn="l">
              <a:buFont typeface="+mj-lt"/>
              <a:buAutoNum type="arabicPeriod"/>
            </a:pPr>
            <a:r>
              <a:rPr lang="vi-VN" b="0" i="0" dirty="0">
                <a:solidFill>
                  <a:srgbClr val="404040"/>
                </a:solidFill>
                <a:effectLst/>
                <a:latin typeface="Inter"/>
              </a:rPr>
              <a:t>Việc tích hợp và quản lý nhiều nguồn dữ liệu độc lập đòi hỏi các cơ chế phức tạp để đảm bảo tính nhất quán và hiệu suất.</a:t>
            </a:r>
          </a:p>
          <a:p>
            <a:pPr algn="l">
              <a:buFont typeface="+mj-lt"/>
              <a:buAutoNum type="arabicPeriod"/>
            </a:pPr>
            <a:r>
              <a:rPr lang="vi-VN" b="1" i="0" dirty="0">
                <a:solidFill>
                  <a:srgbClr val="404040"/>
                </a:solidFill>
                <a:effectLst/>
                <a:latin typeface="Inter"/>
              </a:rPr>
              <a:t>Khả năng tương thích</a:t>
            </a:r>
            <a:r>
              <a:rPr lang="vi-VN" b="0" i="0" dirty="0">
                <a:solidFill>
                  <a:srgbClr val="404040"/>
                </a:solidFill>
                <a:effectLst/>
                <a:latin typeface="Inter"/>
              </a:rPr>
              <a:t>:</a:t>
            </a:r>
          </a:p>
          <a:p>
            <a:pPr marL="742950" lvl="1" indent="-285750" algn="l">
              <a:buFont typeface="+mj-lt"/>
              <a:buAutoNum type="arabicPeriod"/>
            </a:pPr>
            <a:r>
              <a:rPr lang="vi-VN" b="0" i="0" dirty="0">
                <a:solidFill>
                  <a:srgbClr val="404040"/>
                </a:solidFill>
                <a:effectLst/>
                <a:latin typeface="Inter"/>
              </a:rPr>
              <a:t>Các </a:t>
            </a:r>
            <a:r>
              <a:rPr lang="vi-VN" b="1" i="0" dirty="0">
                <a:solidFill>
                  <a:srgbClr val="404040"/>
                </a:solidFill>
                <a:effectLst/>
                <a:latin typeface="Inter"/>
              </a:rPr>
              <a:t>DBMS</a:t>
            </a:r>
            <a:r>
              <a:rPr lang="vi-VN" b="0" i="0" dirty="0">
                <a:solidFill>
                  <a:srgbClr val="404040"/>
                </a:solidFill>
                <a:effectLst/>
                <a:latin typeface="Inter"/>
              </a:rPr>
              <a:t> có thể sử dụng các mô hình dữ liệu, ngôn ngữ truy vấn và giao thức khác nhau, gây khó khăn trong việc tích hợp.</a:t>
            </a:r>
          </a:p>
          <a:p>
            <a:pPr algn="l">
              <a:buFont typeface="+mj-lt"/>
              <a:buAutoNum type="arabicPeriod"/>
            </a:pPr>
            <a:r>
              <a:rPr lang="vi-VN" b="1" i="0" dirty="0">
                <a:solidFill>
                  <a:srgbClr val="404040"/>
                </a:solidFill>
                <a:effectLst/>
                <a:latin typeface="Inter"/>
              </a:rPr>
              <a:t>Hiệu suất</a:t>
            </a:r>
            <a:r>
              <a:rPr lang="vi-VN" b="0" i="0" dirty="0">
                <a:solidFill>
                  <a:srgbClr val="404040"/>
                </a:solidFill>
                <a:effectLst/>
                <a:latin typeface="Inter"/>
              </a:rPr>
              <a:t>:</a:t>
            </a:r>
          </a:p>
          <a:p>
            <a:pPr marL="742950" lvl="1" indent="-285750" algn="l">
              <a:buFont typeface="+mj-lt"/>
              <a:buAutoNum type="arabicPeriod"/>
            </a:pPr>
            <a:r>
              <a:rPr lang="vi-VN" b="0" i="0" dirty="0">
                <a:solidFill>
                  <a:srgbClr val="404040"/>
                </a:solidFill>
                <a:effectLst/>
                <a:latin typeface="Inter"/>
              </a:rPr>
              <a:t>Việc xử lý và tổng hợp dữ liệu từ nhiều nguồn có thể gây ra độ trễ và ảnh hưởng đến hiệu suất tổng thể của hệ thống.</a:t>
            </a:r>
          </a:p>
          <a:p>
            <a:pPr algn="l">
              <a:buFont typeface="+mj-lt"/>
              <a:buAutoNum type="arabicPeriod"/>
            </a:pPr>
            <a:r>
              <a:rPr lang="vi-VN" b="1" i="0" dirty="0">
                <a:solidFill>
                  <a:srgbClr val="404040"/>
                </a:solidFill>
                <a:effectLst/>
                <a:latin typeface="Inter"/>
              </a:rPr>
              <a:t>Quản lý giao dịch phân tán</a:t>
            </a:r>
            <a:r>
              <a:rPr lang="vi-VN" b="0" i="0" dirty="0">
                <a:solidFill>
                  <a:srgbClr val="404040"/>
                </a:solidFill>
                <a:effectLst/>
                <a:latin typeface="Inter"/>
              </a:rPr>
              <a:t>:</a:t>
            </a:r>
          </a:p>
          <a:p>
            <a:pPr marL="742950" lvl="1" indent="-285750" algn="l">
              <a:buFont typeface="+mj-lt"/>
              <a:buAutoNum type="arabicPeriod"/>
            </a:pPr>
            <a:r>
              <a:rPr lang="vi-VN" b="0" i="0" dirty="0">
                <a:solidFill>
                  <a:srgbClr val="404040"/>
                </a:solidFill>
                <a:effectLst/>
                <a:latin typeface="Inter"/>
              </a:rPr>
              <a:t>Đảm bảo tính nhất quán và nguyên tử của các giao dịch phân tán trên nhiều nguồn dữ liệu là một thách thức lớn.</a:t>
            </a:r>
          </a:p>
          <a:p>
            <a:pPr algn="l"/>
            <a:r>
              <a:rPr lang="vi-VN" b="1" i="0" dirty="0">
                <a:solidFill>
                  <a:srgbClr val="404040"/>
                </a:solidFill>
                <a:effectLst/>
                <a:latin typeface="Inter"/>
              </a:rPr>
              <a:t>Kết luận</a:t>
            </a:r>
          </a:p>
          <a:p>
            <a:pPr algn="l"/>
            <a:r>
              <a:rPr lang="vi-VN" b="0" i="0" dirty="0">
                <a:solidFill>
                  <a:srgbClr val="404040"/>
                </a:solidFill>
                <a:effectLst/>
                <a:latin typeface="Inter"/>
              </a:rPr>
              <a:t>Kiến trúc </a:t>
            </a:r>
            <a:r>
              <a:rPr lang="vi-VN" b="1" i="0" dirty="0">
                <a:solidFill>
                  <a:srgbClr val="404040"/>
                </a:solidFill>
                <a:effectLst/>
                <a:latin typeface="Inter"/>
              </a:rPr>
              <a:t>Mediator/Wrapper</a:t>
            </a:r>
            <a:r>
              <a:rPr lang="vi-VN" b="0" i="0" dirty="0">
                <a:solidFill>
                  <a:srgbClr val="404040"/>
                </a:solidFill>
                <a:effectLst/>
                <a:latin typeface="Inter"/>
              </a:rPr>
              <a:t> trong hình là một mô hình tích hợp mạnh mẽ, cho phép người dùng truy vấn và tương tác với dữ liệu từ nhiều nguồn khác nhau. Kiến trúc này mang lại tính linh hoạt, khả năng tích hợp dữ liệu đa dạng và bảo toàn tính tự chủ của các nguồn dữ liệu. Tuy nhiên, nó cũng đòi hỏi các cơ chế quản lý phức tạp để đảm bảo tính nhất quán, hiệu suất và khả năng tương thích trong môi trường đa nguồn dữ liệu. Kiến trúc này phù hợp với các hệ thống lớn, yêu cầu tích hợp dữ liệu từ nhiều nguồn khác nhau.</a:t>
            </a:r>
          </a:p>
          <a:p>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44</a:t>
            </a:fld>
            <a:endParaRPr lang="en-US"/>
          </a:p>
        </p:txBody>
      </p:sp>
    </p:spTree>
    <p:extLst>
      <p:ext uri="{BB962C8B-B14F-4D97-AF65-F5344CB8AC3E}">
        <p14:creationId xmlns:p14="http://schemas.microsoft.com/office/powerpoint/2010/main" val="39792185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0" i="0" dirty="0">
                <a:solidFill>
                  <a:srgbClr val="404040"/>
                </a:solidFill>
                <a:effectLst/>
                <a:latin typeface="Inter"/>
              </a:rPr>
              <a:t>Điện toán đám mây (Cloud Computing) là một mô hình cung cấp các dịch vụ công nghệ thông tin theo nhu cầu, cho phép người dùng truy cập và sử dụng tài nguyên máy tính (như máy chủ, lưu trữ, cơ sở dữ liệu, phần mềm) thông qua Internet một cách linh hoạt và tiết kiệm chi phí. Dưới đây là giải thích chi tiết về các loại dịch vụ chính trong điện toán đám mây:</a:t>
            </a:r>
          </a:p>
          <a:p>
            <a:pPr algn="l"/>
            <a:r>
              <a:rPr lang="vi-VN" b="1" i="0" dirty="0">
                <a:solidFill>
                  <a:srgbClr val="404040"/>
                </a:solidFill>
                <a:effectLst/>
                <a:latin typeface="Inter"/>
              </a:rPr>
              <a:t>Các dịch vụ chính trong điện toán đám mây</a:t>
            </a:r>
          </a:p>
          <a:p>
            <a:pPr algn="l">
              <a:buFont typeface="+mj-lt"/>
              <a:buAutoNum type="arabicPeriod"/>
            </a:pPr>
            <a:r>
              <a:rPr lang="vi-VN" b="1" i="0" dirty="0">
                <a:solidFill>
                  <a:srgbClr val="404040"/>
                </a:solidFill>
                <a:effectLst/>
                <a:latin typeface="Inter"/>
              </a:rPr>
              <a:t>IaaS – Cơ sở hạ tầng như một dịch vụ (Infrastructure-as-a-Service)</a:t>
            </a:r>
            <a:r>
              <a:rPr lang="vi-VN" b="0" i="0" dirty="0">
                <a:solidFill>
                  <a:srgbClr val="404040"/>
                </a:solidFill>
                <a:effectLst/>
                <a:latin typeface="Inter"/>
              </a:rPr>
              <a:t>:</a:t>
            </a:r>
          </a:p>
          <a:p>
            <a:pPr marL="742950" lvl="1" indent="-285750" algn="l">
              <a:buFont typeface="+mj-lt"/>
              <a:buAutoNum type="arabicPeriod"/>
            </a:pPr>
            <a:r>
              <a:rPr lang="vi-VN" b="1" i="0" dirty="0">
                <a:solidFill>
                  <a:srgbClr val="404040"/>
                </a:solidFill>
                <a:effectLst/>
                <a:latin typeface="Inter"/>
              </a:rPr>
              <a:t>Mô tả</a:t>
            </a:r>
            <a:r>
              <a:rPr lang="vi-VN" b="0" i="0" dirty="0">
                <a:solidFill>
                  <a:srgbClr val="404040"/>
                </a:solidFill>
                <a:effectLst/>
                <a:latin typeface="Inter"/>
              </a:rPr>
              <a:t>: Cung cấp các tài nguyên cơ sở hạ tầng máy tính (như máy ảo, lưu trữ, mạng) dưới dạng dịch vụ qua Internet.</a:t>
            </a:r>
          </a:p>
          <a:p>
            <a:pPr marL="742950" lvl="1" indent="-285750" algn="l">
              <a:buFont typeface="+mj-lt"/>
              <a:buAutoNum type="arabicPeriod"/>
            </a:pPr>
            <a:r>
              <a:rPr lang="vi-VN" b="1" i="0" dirty="0">
                <a:solidFill>
                  <a:srgbClr val="404040"/>
                </a:solidFill>
                <a:effectLst/>
                <a:latin typeface="Inter"/>
              </a:rPr>
              <a:t>Đặc điểm</a:t>
            </a:r>
            <a:r>
              <a:rPr lang="vi-VN" b="0" i="0" dirty="0">
                <a:solidFill>
                  <a:srgbClr val="404040"/>
                </a:solidFill>
                <a:effectLst/>
                <a:latin typeface="Inter"/>
              </a:rPr>
              <a:t>:</a:t>
            </a:r>
          </a:p>
          <a:p>
            <a:pPr marL="1143000" lvl="2" indent="-228600" algn="l">
              <a:buFont typeface="+mj-lt"/>
              <a:buAutoNum type="arabicPeriod"/>
            </a:pPr>
            <a:r>
              <a:rPr lang="vi-VN" b="0" i="0" dirty="0">
                <a:solidFill>
                  <a:srgbClr val="404040"/>
                </a:solidFill>
                <a:effectLst/>
                <a:latin typeface="Inter"/>
              </a:rPr>
              <a:t>Người dùng có toàn quyền kiểm soát hệ điều hành, ứng dụng và dữ liệu.</a:t>
            </a:r>
          </a:p>
          <a:p>
            <a:pPr marL="1143000" lvl="2" indent="-228600" algn="l">
              <a:buFont typeface="+mj-lt"/>
              <a:buAutoNum type="arabicPeriod"/>
            </a:pPr>
            <a:r>
              <a:rPr lang="vi-VN" b="0" i="0" dirty="0">
                <a:solidFill>
                  <a:srgbClr val="404040"/>
                </a:solidFill>
                <a:effectLst/>
                <a:latin typeface="Inter"/>
              </a:rPr>
              <a:t>Nhà cung cấp quản lý phần cứng và cơ sở hạ tầng vật lý.</a:t>
            </a:r>
          </a:p>
          <a:p>
            <a:pPr marL="742950" lvl="1" indent="-285750" algn="l">
              <a:buFont typeface="+mj-lt"/>
              <a:buAutoNum type="arabicPeriod"/>
            </a:pPr>
            <a:r>
              <a:rPr lang="vi-VN" b="1" i="0" dirty="0">
                <a:solidFill>
                  <a:srgbClr val="404040"/>
                </a:solidFill>
                <a:effectLst/>
                <a:latin typeface="Inter"/>
              </a:rPr>
              <a:t>Ví dụ</a:t>
            </a:r>
            <a:r>
              <a:rPr lang="vi-VN" b="0" i="0" dirty="0">
                <a:solidFill>
                  <a:srgbClr val="404040"/>
                </a:solidFill>
                <a:effectLst/>
                <a:latin typeface="Inter"/>
              </a:rPr>
              <a:t>: Amazon Web Services (AWS) EC2, Microsoft Azure Virtual Machines, Google Compute Engine (GCE).</a:t>
            </a:r>
          </a:p>
          <a:p>
            <a:pPr algn="l">
              <a:buFont typeface="+mj-lt"/>
              <a:buAutoNum type="arabicPeriod"/>
            </a:pPr>
            <a:r>
              <a:rPr lang="vi-VN" b="1" i="0" dirty="0">
                <a:solidFill>
                  <a:srgbClr val="404040"/>
                </a:solidFill>
                <a:effectLst/>
                <a:latin typeface="Inter"/>
              </a:rPr>
              <a:t>PaaS – Nền tảng như một dịch vụ (Platform-as-a-Service)</a:t>
            </a:r>
            <a:r>
              <a:rPr lang="vi-VN" b="0" i="0" dirty="0">
                <a:solidFill>
                  <a:srgbClr val="404040"/>
                </a:solidFill>
                <a:effectLst/>
                <a:latin typeface="Inter"/>
              </a:rPr>
              <a:t>:</a:t>
            </a:r>
          </a:p>
          <a:p>
            <a:pPr marL="742950" lvl="1" indent="-285750" algn="l">
              <a:buFont typeface="+mj-lt"/>
              <a:buAutoNum type="arabicPeriod"/>
            </a:pPr>
            <a:r>
              <a:rPr lang="vi-VN" b="1" i="0" dirty="0">
                <a:solidFill>
                  <a:srgbClr val="404040"/>
                </a:solidFill>
                <a:effectLst/>
                <a:latin typeface="Inter"/>
              </a:rPr>
              <a:t>Mô tả</a:t>
            </a:r>
            <a:r>
              <a:rPr lang="vi-VN" b="0" i="0" dirty="0">
                <a:solidFill>
                  <a:srgbClr val="404040"/>
                </a:solidFill>
                <a:effectLst/>
                <a:latin typeface="Inter"/>
              </a:rPr>
              <a:t>: Cung cấp một nền tảng để phát triển, triển khai và quản lý ứng dụng mà không cần quan tâm đến cơ sở hạ tầng bên dưới.</a:t>
            </a:r>
          </a:p>
          <a:p>
            <a:pPr marL="742950" lvl="1" indent="-285750" algn="l">
              <a:buFont typeface="+mj-lt"/>
              <a:buAutoNum type="arabicPeriod"/>
            </a:pPr>
            <a:r>
              <a:rPr lang="vi-VN" b="1" i="0" dirty="0">
                <a:solidFill>
                  <a:srgbClr val="404040"/>
                </a:solidFill>
                <a:effectLst/>
                <a:latin typeface="Inter"/>
              </a:rPr>
              <a:t>Đặc điểm</a:t>
            </a:r>
            <a:r>
              <a:rPr lang="vi-VN" b="0" i="0" dirty="0">
                <a:solidFill>
                  <a:srgbClr val="404040"/>
                </a:solidFill>
                <a:effectLst/>
                <a:latin typeface="Inter"/>
              </a:rPr>
              <a:t>:</a:t>
            </a:r>
          </a:p>
          <a:p>
            <a:pPr marL="1143000" lvl="2" indent="-228600" algn="l">
              <a:buFont typeface="+mj-lt"/>
              <a:buAutoNum type="arabicPeriod"/>
            </a:pPr>
            <a:r>
              <a:rPr lang="vi-VN" b="0" i="0" dirty="0">
                <a:solidFill>
                  <a:srgbClr val="404040"/>
                </a:solidFill>
                <a:effectLst/>
                <a:latin typeface="Inter"/>
              </a:rPr>
              <a:t>Nhà cung cấp quản lý hệ điều hành, phần cứng và cơ sở hạ tầng.</a:t>
            </a:r>
          </a:p>
          <a:p>
            <a:pPr marL="1143000" lvl="2" indent="-228600" algn="l">
              <a:buFont typeface="+mj-lt"/>
              <a:buAutoNum type="arabicPeriod"/>
            </a:pPr>
            <a:r>
              <a:rPr lang="vi-VN" b="0" i="0" dirty="0">
                <a:solidFill>
                  <a:srgbClr val="404040"/>
                </a:solidFill>
                <a:effectLst/>
                <a:latin typeface="Inter"/>
              </a:rPr>
              <a:t>Người dùng tập trung vào phát triển ứng dụng và dữ liệu.</a:t>
            </a:r>
          </a:p>
          <a:p>
            <a:pPr marL="742950" lvl="1" indent="-285750" algn="l">
              <a:buFont typeface="+mj-lt"/>
              <a:buAutoNum type="arabicPeriod"/>
            </a:pPr>
            <a:r>
              <a:rPr lang="vi-VN" b="1" i="0" dirty="0">
                <a:solidFill>
                  <a:srgbClr val="404040"/>
                </a:solidFill>
                <a:effectLst/>
                <a:latin typeface="Inter"/>
              </a:rPr>
              <a:t>Ví dụ</a:t>
            </a:r>
            <a:r>
              <a:rPr lang="vi-VN" b="0" i="0" dirty="0">
                <a:solidFill>
                  <a:srgbClr val="404040"/>
                </a:solidFill>
                <a:effectLst/>
                <a:latin typeface="Inter"/>
              </a:rPr>
              <a:t>: Google App Engine, Microsoft Azure App Services, Heroku.</a:t>
            </a:r>
          </a:p>
          <a:p>
            <a:pPr algn="l">
              <a:buFont typeface="+mj-lt"/>
              <a:buAutoNum type="arabicPeriod"/>
            </a:pPr>
            <a:r>
              <a:rPr lang="vi-VN" b="1" i="0" dirty="0">
                <a:solidFill>
                  <a:srgbClr val="404040"/>
                </a:solidFill>
                <a:effectLst/>
                <a:latin typeface="Inter"/>
              </a:rPr>
              <a:t>SaaS – Phần mềm như một dịch vụ (Software-as-a-Service)</a:t>
            </a:r>
            <a:r>
              <a:rPr lang="vi-VN" b="0" i="0" dirty="0">
                <a:solidFill>
                  <a:srgbClr val="404040"/>
                </a:solidFill>
                <a:effectLst/>
                <a:latin typeface="Inter"/>
              </a:rPr>
              <a:t>:</a:t>
            </a:r>
          </a:p>
          <a:p>
            <a:pPr marL="742950" lvl="1" indent="-285750" algn="l">
              <a:buFont typeface="+mj-lt"/>
              <a:buAutoNum type="arabicPeriod"/>
            </a:pPr>
            <a:r>
              <a:rPr lang="vi-VN" b="1" i="0" dirty="0">
                <a:solidFill>
                  <a:srgbClr val="404040"/>
                </a:solidFill>
                <a:effectLst/>
                <a:latin typeface="Inter"/>
              </a:rPr>
              <a:t>Mô tả</a:t>
            </a:r>
            <a:r>
              <a:rPr lang="vi-VN" b="0" i="0" dirty="0">
                <a:solidFill>
                  <a:srgbClr val="404040"/>
                </a:solidFill>
                <a:effectLst/>
                <a:latin typeface="Inter"/>
              </a:rPr>
              <a:t>: Cung cấp phần mềm và ứng dụng dưới dạng dịch vụ qua Internet, người dùng truy cập thông qua trình duyệt web.</a:t>
            </a:r>
          </a:p>
          <a:p>
            <a:pPr marL="742950" lvl="1" indent="-285750" algn="l">
              <a:buFont typeface="+mj-lt"/>
              <a:buAutoNum type="arabicPeriod"/>
            </a:pPr>
            <a:r>
              <a:rPr lang="vi-VN" b="1" i="0" dirty="0">
                <a:solidFill>
                  <a:srgbClr val="404040"/>
                </a:solidFill>
                <a:effectLst/>
                <a:latin typeface="Inter"/>
              </a:rPr>
              <a:t>Đặc điểm</a:t>
            </a:r>
            <a:r>
              <a:rPr lang="vi-VN" b="0" i="0" dirty="0">
                <a:solidFill>
                  <a:srgbClr val="404040"/>
                </a:solidFill>
                <a:effectLst/>
                <a:latin typeface="Inter"/>
              </a:rPr>
              <a:t>:</a:t>
            </a:r>
          </a:p>
          <a:p>
            <a:pPr marL="1143000" lvl="2" indent="-228600" algn="l">
              <a:buFont typeface="+mj-lt"/>
              <a:buAutoNum type="arabicPeriod"/>
            </a:pPr>
            <a:r>
              <a:rPr lang="vi-VN" b="0" i="0" dirty="0">
                <a:solidFill>
                  <a:srgbClr val="404040"/>
                </a:solidFill>
                <a:effectLst/>
                <a:latin typeface="Inter"/>
              </a:rPr>
              <a:t>Nhà cung cấp quản lý toàn bộ cơ sở hạ tầng, nền tảng và ứng dụng.</a:t>
            </a:r>
          </a:p>
          <a:p>
            <a:pPr marL="1143000" lvl="2" indent="-228600" algn="l">
              <a:buFont typeface="+mj-lt"/>
              <a:buAutoNum type="arabicPeriod"/>
            </a:pPr>
            <a:r>
              <a:rPr lang="vi-VN" b="0" i="0" dirty="0">
                <a:solidFill>
                  <a:srgbClr val="404040"/>
                </a:solidFill>
                <a:effectLst/>
                <a:latin typeface="Inter"/>
              </a:rPr>
              <a:t>Người dùng chỉ cần sử dụng phần mềm mà không cần cài đặt hoặc bảo trì.</a:t>
            </a:r>
          </a:p>
          <a:p>
            <a:pPr marL="742950" lvl="1" indent="-285750" algn="l">
              <a:buFont typeface="+mj-lt"/>
              <a:buAutoNum type="arabicPeriod"/>
            </a:pPr>
            <a:r>
              <a:rPr lang="vi-VN" b="1" i="0" dirty="0">
                <a:solidFill>
                  <a:srgbClr val="404040"/>
                </a:solidFill>
                <a:effectLst/>
                <a:latin typeface="Inter"/>
              </a:rPr>
              <a:t>Ví dụ</a:t>
            </a:r>
            <a:r>
              <a:rPr lang="vi-VN" b="0" i="0" dirty="0">
                <a:solidFill>
                  <a:srgbClr val="404040"/>
                </a:solidFill>
                <a:effectLst/>
                <a:latin typeface="Inter"/>
              </a:rPr>
              <a:t>: Google Workspace (Gmail, Google Docs), Microsoft 365, Salesforce.</a:t>
            </a:r>
          </a:p>
          <a:p>
            <a:pPr algn="l">
              <a:buFont typeface="+mj-lt"/>
              <a:buAutoNum type="arabicPeriod"/>
            </a:pPr>
            <a:r>
              <a:rPr lang="vi-VN" b="1" i="0" dirty="0">
                <a:solidFill>
                  <a:srgbClr val="404040"/>
                </a:solidFill>
                <a:effectLst/>
                <a:latin typeface="Inter"/>
              </a:rPr>
              <a:t>DaaS – Cơ sở dữ liệu như một dịch vụ (Database-as-a-Service)</a:t>
            </a:r>
            <a:r>
              <a:rPr lang="vi-VN" b="0" i="0" dirty="0">
                <a:solidFill>
                  <a:srgbClr val="404040"/>
                </a:solidFill>
                <a:effectLst/>
                <a:latin typeface="Inter"/>
              </a:rPr>
              <a:t>:</a:t>
            </a:r>
          </a:p>
          <a:p>
            <a:pPr marL="742950" lvl="1" indent="-285750" algn="l">
              <a:buFont typeface="+mj-lt"/>
              <a:buAutoNum type="arabicPeriod"/>
            </a:pPr>
            <a:r>
              <a:rPr lang="vi-VN" b="1" i="0" dirty="0">
                <a:solidFill>
                  <a:srgbClr val="404040"/>
                </a:solidFill>
                <a:effectLst/>
                <a:latin typeface="Inter"/>
              </a:rPr>
              <a:t>Mô tả</a:t>
            </a:r>
            <a:r>
              <a:rPr lang="vi-VN" b="0" i="0" dirty="0">
                <a:solidFill>
                  <a:srgbClr val="404040"/>
                </a:solidFill>
                <a:effectLst/>
                <a:latin typeface="Inter"/>
              </a:rPr>
              <a:t>: Cung cấp các dịch vụ quản lý cơ sở dữ liệu trên đám mây, cho phép người dùng lưu trữ, truy vấn và quản lý dữ liệu mà không cần tự quản lý cơ sở hạ tầng cơ sở dữ liệu.</a:t>
            </a:r>
          </a:p>
          <a:p>
            <a:pPr marL="742950" lvl="1" indent="-285750" algn="l">
              <a:buFont typeface="+mj-lt"/>
              <a:buAutoNum type="arabicPeriod"/>
            </a:pPr>
            <a:r>
              <a:rPr lang="vi-VN" b="1" i="0" dirty="0">
                <a:solidFill>
                  <a:srgbClr val="404040"/>
                </a:solidFill>
                <a:effectLst/>
                <a:latin typeface="Inter"/>
              </a:rPr>
              <a:t>Đặc điểm</a:t>
            </a:r>
            <a:r>
              <a:rPr lang="vi-VN" b="0" i="0" dirty="0">
                <a:solidFill>
                  <a:srgbClr val="404040"/>
                </a:solidFill>
                <a:effectLst/>
                <a:latin typeface="Inter"/>
              </a:rPr>
              <a:t>:</a:t>
            </a:r>
          </a:p>
          <a:p>
            <a:pPr marL="1143000" lvl="2" indent="-228600" algn="l">
              <a:buFont typeface="+mj-lt"/>
              <a:buAutoNum type="arabicPeriod"/>
            </a:pPr>
            <a:r>
              <a:rPr lang="vi-VN" b="0" i="0" dirty="0">
                <a:solidFill>
                  <a:srgbClr val="404040"/>
                </a:solidFill>
                <a:effectLst/>
                <a:latin typeface="Inter"/>
              </a:rPr>
              <a:t>Nhà cung cấp quản lý cơ sở hạ tầng, sao lưu, bảo mật và nâng cấp cơ sở dữ liệu.</a:t>
            </a:r>
          </a:p>
          <a:p>
            <a:pPr marL="1143000" lvl="2" indent="-228600" algn="l">
              <a:buFont typeface="+mj-lt"/>
              <a:buAutoNum type="arabicPeriod"/>
            </a:pPr>
            <a:r>
              <a:rPr lang="vi-VN" b="0" i="0" dirty="0">
                <a:solidFill>
                  <a:srgbClr val="404040"/>
                </a:solidFill>
                <a:effectLst/>
                <a:latin typeface="Inter"/>
              </a:rPr>
              <a:t>Người dùng tập trung vào việc sử dụng và phân tích dữ liệu.</a:t>
            </a:r>
          </a:p>
          <a:p>
            <a:pPr marL="742950" lvl="1" indent="-285750" algn="l">
              <a:buFont typeface="+mj-lt"/>
              <a:buAutoNum type="arabicPeriod"/>
            </a:pPr>
            <a:r>
              <a:rPr lang="vi-VN" b="1" i="0" dirty="0">
                <a:solidFill>
                  <a:srgbClr val="404040"/>
                </a:solidFill>
                <a:effectLst/>
                <a:latin typeface="Inter"/>
              </a:rPr>
              <a:t>Ví dụ</a:t>
            </a:r>
            <a:r>
              <a:rPr lang="vi-VN" b="0" i="0" dirty="0">
                <a:solidFill>
                  <a:srgbClr val="404040"/>
                </a:solidFill>
                <a:effectLst/>
                <a:latin typeface="Inter"/>
              </a:rPr>
              <a:t>: Amazon RDS, Google Cloud SQL, Microsoft Azure SQL Database.</a:t>
            </a:r>
          </a:p>
          <a:p>
            <a:pPr algn="l"/>
            <a:r>
              <a:rPr lang="vi-VN" b="1" i="0" dirty="0">
                <a:solidFill>
                  <a:srgbClr val="404040"/>
                </a:solidFill>
                <a:effectLst/>
                <a:latin typeface="Inter"/>
              </a:rPr>
              <a:t>Ưu điểm của điện toán đám mây</a:t>
            </a:r>
          </a:p>
          <a:p>
            <a:pPr algn="l">
              <a:buFont typeface="+mj-lt"/>
              <a:buAutoNum type="arabicPeriod"/>
            </a:pPr>
            <a:r>
              <a:rPr lang="vi-VN" b="1" i="0" dirty="0">
                <a:solidFill>
                  <a:srgbClr val="404040"/>
                </a:solidFill>
                <a:effectLst/>
                <a:latin typeface="Inter"/>
              </a:rPr>
              <a:t>Tiết kiệm chi phí</a:t>
            </a:r>
            <a:r>
              <a:rPr lang="vi-VN" b="0" i="0" dirty="0">
                <a:solidFill>
                  <a:srgbClr val="404040"/>
                </a:solidFill>
                <a:effectLst/>
                <a:latin typeface="Inter"/>
              </a:rPr>
              <a:t>:</a:t>
            </a:r>
          </a:p>
          <a:p>
            <a:pPr marL="742950" lvl="1" indent="-285750" algn="l">
              <a:buFont typeface="+mj-lt"/>
              <a:buAutoNum type="arabicPeriod"/>
            </a:pPr>
            <a:r>
              <a:rPr lang="vi-VN" b="0" i="0" dirty="0">
                <a:solidFill>
                  <a:srgbClr val="404040"/>
                </a:solidFill>
                <a:effectLst/>
                <a:latin typeface="Inter"/>
              </a:rPr>
              <a:t>Người dùng chỉ trả tiền cho các tài nguyên mà họ sử dụng (pay-as-you-go), giảm chi phí đầu tư ban đầu vào phần cứng và phần mềm.</a:t>
            </a:r>
          </a:p>
          <a:p>
            <a:pPr algn="l">
              <a:buFont typeface="+mj-lt"/>
              <a:buAutoNum type="arabicPeriod"/>
            </a:pPr>
            <a:r>
              <a:rPr lang="vi-VN" b="1" i="0" dirty="0">
                <a:solidFill>
                  <a:srgbClr val="404040"/>
                </a:solidFill>
                <a:effectLst/>
                <a:latin typeface="Inter"/>
              </a:rPr>
              <a:t>Tính linh hoạt và khả năng mở rộng</a:t>
            </a:r>
            <a:r>
              <a:rPr lang="vi-VN" b="0" i="0" dirty="0">
                <a:solidFill>
                  <a:srgbClr val="404040"/>
                </a:solidFill>
                <a:effectLst/>
                <a:latin typeface="Inter"/>
              </a:rPr>
              <a:t>:</a:t>
            </a:r>
          </a:p>
          <a:p>
            <a:pPr marL="742950" lvl="1" indent="-285750" algn="l">
              <a:buFont typeface="+mj-lt"/>
              <a:buAutoNum type="arabicPeriod"/>
            </a:pPr>
            <a:r>
              <a:rPr lang="vi-VN" b="0" i="0" dirty="0">
                <a:solidFill>
                  <a:srgbClr val="404040"/>
                </a:solidFill>
                <a:effectLst/>
                <a:latin typeface="Inter"/>
              </a:rPr>
              <a:t>Người dùng có thể dễ dàng mở rộng hoặc thu hẹp tài nguyên theo nhu cầu, giúp đáp ứng nhanh chóng các yêu cầu thay đổi.</a:t>
            </a:r>
          </a:p>
          <a:p>
            <a:pPr algn="l">
              <a:buFont typeface="+mj-lt"/>
              <a:buAutoNum type="arabicPeriod"/>
            </a:pPr>
            <a:r>
              <a:rPr lang="vi-VN" b="1" i="0" dirty="0">
                <a:solidFill>
                  <a:srgbClr val="404040"/>
                </a:solidFill>
                <a:effectLst/>
                <a:latin typeface="Inter"/>
              </a:rPr>
              <a:t>Truy cập từ mọi nơi</a:t>
            </a:r>
            <a:r>
              <a:rPr lang="vi-VN" b="0" i="0" dirty="0">
                <a:solidFill>
                  <a:srgbClr val="404040"/>
                </a:solidFill>
                <a:effectLst/>
                <a:latin typeface="Inter"/>
              </a:rPr>
              <a:t>:</a:t>
            </a:r>
          </a:p>
          <a:p>
            <a:pPr marL="742950" lvl="1" indent="-285750" algn="l">
              <a:buFont typeface="+mj-lt"/>
              <a:buAutoNum type="arabicPeriod"/>
            </a:pPr>
            <a:r>
              <a:rPr lang="vi-VN" b="0" i="0" dirty="0">
                <a:solidFill>
                  <a:srgbClr val="404040"/>
                </a:solidFill>
                <a:effectLst/>
                <a:latin typeface="Inter"/>
              </a:rPr>
              <a:t>Các dịch vụ đám mây có thể được truy cập từ bất kỳ đâu thông qua Internet, giúp tăng tính di động và làm việc từ xa.</a:t>
            </a:r>
          </a:p>
          <a:p>
            <a:pPr algn="l">
              <a:buFont typeface="+mj-lt"/>
              <a:buAutoNum type="arabicPeriod"/>
            </a:pPr>
            <a:r>
              <a:rPr lang="vi-VN" b="1" i="0" dirty="0">
                <a:solidFill>
                  <a:srgbClr val="404040"/>
                </a:solidFill>
                <a:effectLst/>
                <a:latin typeface="Inter"/>
              </a:rPr>
              <a:t>Độ tin cậy và khả năng phục hồi cao</a:t>
            </a:r>
            <a:r>
              <a:rPr lang="vi-VN" b="0" i="0" dirty="0">
                <a:solidFill>
                  <a:srgbClr val="404040"/>
                </a:solidFill>
                <a:effectLst/>
                <a:latin typeface="Inter"/>
              </a:rPr>
              <a:t>:</a:t>
            </a:r>
          </a:p>
          <a:p>
            <a:pPr marL="742950" lvl="1" indent="-285750" algn="l">
              <a:buFont typeface="+mj-lt"/>
              <a:buAutoNum type="arabicPeriod"/>
            </a:pPr>
            <a:r>
              <a:rPr lang="vi-VN" b="0" i="0" dirty="0">
                <a:solidFill>
                  <a:srgbClr val="404040"/>
                </a:solidFill>
                <a:effectLst/>
                <a:latin typeface="Inter"/>
              </a:rPr>
              <a:t>Các nhà cung cấp đám mây thường có các hệ thống dự phòng và sao lưu tự động, đảm bảo tính sẵn sàng cao và khả năng phục hồi sau sự cố.</a:t>
            </a:r>
          </a:p>
          <a:p>
            <a:pPr algn="l">
              <a:buFont typeface="+mj-lt"/>
              <a:buAutoNum type="arabicPeriod"/>
            </a:pPr>
            <a:r>
              <a:rPr lang="vi-VN" b="1" i="0" dirty="0">
                <a:solidFill>
                  <a:srgbClr val="404040"/>
                </a:solidFill>
                <a:effectLst/>
                <a:latin typeface="Inter"/>
              </a:rPr>
              <a:t>Bảo mật và tuân thủ</a:t>
            </a:r>
            <a:r>
              <a:rPr lang="vi-VN" b="0" i="0" dirty="0">
                <a:solidFill>
                  <a:srgbClr val="404040"/>
                </a:solidFill>
                <a:effectLst/>
                <a:latin typeface="Inter"/>
              </a:rPr>
              <a:t>:</a:t>
            </a:r>
          </a:p>
          <a:p>
            <a:pPr marL="742950" lvl="1" indent="-285750" algn="l">
              <a:buFont typeface="+mj-lt"/>
              <a:buAutoNum type="arabicPeriod"/>
            </a:pPr>
            <a:r>
              <a:rPr lang="vi-VN" b="0" i="0" dirty="0">
                <a:solidFill>
                  <a:srgbClr val="404040"/>
                </a:solidFill>
                <a:effectLst/>
                <a:latin typeface="Inter"/>
              </a:rPr>
              <a:t>Các nhà cung cấp đám mây lớn thường có các biện pháp bảo mật tiên tiến và tuân thủ các tiêu chuẩn quốc tế về bảo mật dữ liệu.</a:t>
            </a:r>
          </a:p>
          <a:p>
            <a:pPr algn="l"/>
            <a:r>
              <a:rPr lang="vi-VN" b="1" i="0" dirty="0">
                <a:solidFill>
                  <a:srgbClr val="404040"/>
                </a:solidFill>
                <a:effectLst/>
                <a:latin typeface="Inter"/>
              </a:rPr>
              <a:t>Thách thức của điện toán đám mây</a:t>
            </a:r>
          </a:p>
          <a:p>
            <a:pPr algn="l">
              <a:buFont typeface="+mj-lt"/>
              <a:buAutoNum type="arabicPeriod"/>
            </a:pPr>
            <a:r>
              <a:rPr lang="vi-VN" b="1" i="0" dirty="0">
                <a:solidFill>
                  <a:srgbClr val="404040"/>
                </a:solidFill>
                <a:effectLst/>
                <a:latin typeface="Inter"/>
              </a:rPr>
              <a:t>Phụ thuộc vào nhà cung cấp</a:t>
            </a:r>
            <a:r>
              <a:rPr lang="vi-VN" b="0" i="0" dirty="0">
                <a:solidFill>
                  <a:srgbClr val="404040"/>
                </a:solidFill>
                <a:effectLst/>
                <a:latin typeface="Inter"/>
              </a:rPr>
              <a:t>:</a:t>
            </a:r>
          </a:p>
          <a:p>
            <a:pPr marL="742950" lvl="1" indent="-285750" algn="l">
              <a:buFont typeface="+mj-lt"/>
              <a:buAutoNum type="arabicPeriod"/>
            </a:pPr>
            <a:r>
              <a:rPr lang="vi-VN" b="0" i="0" dirty="0">
                <a:solidFill>
                  <a:srgbClr val="404040"/>
                </a:solidFill>
                <a:effectLst/>
                <a:latin typeface="Inter"/>
              </a:rPr>
              <a:t>Người dùng có thể bị phụ thuộc vào nhà cung cấp dịch vụ đám mây, gây khó khăn khi chuyển đổi nhà cung cấp hoặc hệ thống.</a:t>
            </a:r>
          </a:p>
          <a:p>
            <a:pPr algn="l">
              <a:buFont typeface="+mj-lt"/>
              <a:buAutoNum type="arabicPeriod"/>
            </a:pPr>
            <a:r>
              <a:rPr lang="vi-VN" b="1" i="0" dirty="0">
                <a:solidFill>
                  <a:srgbClr val="404040"/>
                </a:solidFill>
                <a:effectLst/>
                <a:latin typeface="Inter"/>
              </a:rPr>
              <a:t>Bảo mật và quyền riêng tư</a:t>
            </a:r>
            <a:r>
              <a:rPr lang="vi-VN" b="0" i="0" dirty="0">
                <a:solidFill>
                  <a:srgbClr val="404040"/>
                </a:solidFill>
                <a:effectLst/>
                <a:latin typeface="Inter"/>
              </a:rPr>
              <a:t>:</a:t>
            </a:r>
          </a:p>
          <a:p>
            <a:pPr marL="742950" lvl="1" indent="-285750" algn="l">
              <a:buFont typeface="+mj-lt"/>
              <a:buAutoNum type="arabicPeriod"/>
            </a:pPr>
            <a:r>
              <a:rPr lang="vi-VN" b="0" i="0" dirty="0">
                <a:solidFill>
                  <a:srgbClr val="404040"/>
                </a:solidFill>
                <a:effectLst/>
                <a:latin typeface="Inter"/>
              </a:rPr>
              <a:t>Việc lưu trữ dữ liệu trên đám mây có thể gây lo ngại về bảo mật và quyền riêng tư, đặc biệt với dữ liệu nhạy cảm.</a:t>
            </a:r>
          </a:p>
          <a:p>
            <a:pPr algn="l">
              <a:buFont typeface="+mj-lt"/>
              <a:buAutoNum type="arabicPeriod"/>
            </a:pPr>
            <a:r>
              <a:rPr lang="vi-VN" b="1" i="0" dirty="0">
                <a:solidFill>
                  <a:srgbClr val="404040"/>
                </a:solidFill>
                <a:effectLst/>
                <a:latin typeface="Inter"/>
              </a:rPr>
              <a:t>Chi phí tiềm ẩn</a:t>
            </a:r>
            <a:r>
              <a:rPr lang="vi-VN" b="0" i="0" dirty="0">
                <a:solidFill>
                  <a:srgbClr val="404040"/>
                </a:solidFill>
                <a:effectLst/>
                <a:latin typeface="Inter"/>
              </a:rPr>
              <a:t>:</a:t>
            </a:r>
          </a:p>
          <a:p>
            <a:pPr marL="742950" lvl="1" indent="-285750" algn="l">
              <a:buFont typeface="+mj-lt"/>
              <a:buAutoNum type="arabicPeriod"/>
            </a:pPr>
            <a:r>
              <a:rPr lang="vi-VN" b="0" i="0" dirty="0">
                <a:solidFill>
                  <a:srgbClr val="404040"/>
                </a:solidFill>
                <a:effectLst/>
                <a:latin typeface="Inter"/>
              </a:rPr>
              <a:t>Mặc dù tiết kiệm chi phí ban đầu, nhưng việc sử dụng nhiều dịch vụ đám mây có thể dẫn đến chi phí phát sinh cao nếu không quản lý tốt.</a:t>
            </a:r>
          </a:p>
          <a:p>
            <a:pPr algn="l">
              <a:buFont typeface="+mj-lt"/>
              <a:buAutoNum type="arabicPeriod"/>
            </a:pPr>
            <a:r>
              <a:rPr lang="vi-VN" b="1" i="0" dirty="0">
                <a:solidFill>
                  <a:srgbClr val="404040"/>
                </a:solidFill>
                <a:effectLst/>
                <a:latin typeface="Inter"/>
              </a:rPr>
              <a:t>Hiệu suất mạng</a:t>
            </a:r>
            <a:r>
              <a:rPr lang="vi-VN" b="0" i="0" dirty="0">
                <a:solidFill>
                  <a:srgbClr val="404040"/>
                </a:solidFill>
                <a:effectLst/>
                <a:latin typeface="Inter"/>
              </a:rPr>
              <a:t>:</a:t>
            </a:r>
          </a:p>
          <a:p>
            <a:pPr marL="742950" lvl="1" indent="-285750" algn="l">
              <a:buFont typeface="+mj-lt"/>
              <a:buAutoNum type="arabicPeriod"/>
            </a:pPr>
            <a:r>
              <a:rPr lang="vi-VN" b="0" i="0" dirty="0">
                <a:solidFill>
                  <a:srgbClr val="404040"/>
                </a:solidFill>
                <a:effectLst/>
                <a:latin typeface="Inter"/>
              </a:rPr>
              <a:t>Hiệu suất của các dịch vụ đám mây phụ thuộc vào chất lượng kết nối Internet, có thể gây ra độ trễ hoặc gián đoạn.</a:t>
            </a:r>
          </a:p>
          <a:p>
            <a:pPr algn="l"/>
            <a:r>
              <a:rPr lang="vi-VN" b="1" i="0" dirty="0">
                <a:solidFill>
                  <a:srgbClr val="404040"/>
                </a:solidFill>
                <a:effectLst/>
                <a:latin typeface="Inter"/>
              </a:rPr>
              <a:t>Kết luận</a:t>
            </a:r>
          </a:p>
          <a:p>
            <a:pPr algn="l"/>
            <a:r>
              <a:rPr lang="vi-VN" b="0" i="0" dirty="0">
                <a:solidFill>
                  <a:srgbClr val="404040"/>
                </a:solidFill>
                <a:effectLst/>
                <a:latin typeface="Inter"/>
              </a:rPr>
              <a:t>Điện toán đám mây đã cách mạng hóa cách các tổ chức và cá nhân sử dụng công nghệ thông tin. Với các dịch vụ như IaaS, PaaS, SaaS và DaaS, người dùng có thể truy cập và sử dụng tài nguyên máy tính một cách linh hoạt, tiết kiệm chi phí và hiệu quả. Tuy nhiên, việc áp dụng điện toán đám mây cũng đòi hỏi sự cân nhắc kỹ lưỡng về bảo mật, chi phí và phụ thuộc vào nhà cung cấp.</a:t>
            </a:r>
          </a:p>
          <a:p>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45</a:t>
            </a:fld>
            <a:endParaRPr lang="en-US"/>
          </a:p>
        </p:txBody>
      </p:sp>
    </p:spTree>
    <p:extLst>
      <p:ext uri="{BB962C8B-B14F-4D97-AF65-F5344CB8AC3E}">
        <p14:creationId xmlns:p14="http://schemas.microsoft.com/office/powerpoint/2010/main" val="18628095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0" i="0" dirty="0">
                <a:solidFill>
                  <a:srgbClr val="404040"/>
                </a:solidFill>
                <a:effectLst/>
                <a:latin typeface="Inter"/>
              </a:rPr>
              <a:t>Kiến trúc </a:t>
            </a:r>
            <a:r>
              <a:rPr lang="vi-VN" b="1" i="0" dirty="0">
                <a:solidFill>
                  <a:srgbClr val="404040"/>
                </a:solidFill>
                <a:effectLst/>
                <a:latin typeface="Inter"/>
              </a:rPr>
              <a:t>Simplified Cloud Architecture</a:t>
            </a:r>
            <a:r>
              <a:rPr lang="vi-VN" b="0" i="0" dirty="0">
                <a:solidFill>
                  <a:srgbClr val="404040"/>
                </a:solidFill>
                <a:effectLst/>
                <a:latin typeface="Inter"/>
              </a:rPr>
              <a:t> trong hình mà bạn cung cấp mô tả một mô hình đơn giản của hệ thống điện toán đám mây, nơi người dùng tương tác với các dịch vụ đám mây để tạo, quản lý và sử dụng tài nguyên máy tính. Dưới đây là mô tả và giải thích chi tiết về các thành phần và cách hoạt động của kiến trúc này:</a:t>
            </a:r>
          </a:p>
          <a:p>
            <a:pPr algn="l"/>
            <a:r>
              <a:rPr lang="vi-VN" b="1" i="0" dirty="0">
                <a:solidFill>
                  <a:srgbClr val="404040"/>
                </a:solidFill>
                <a:effectLst/>
                <a:latin typeface="Inter"/>
              </a:rPr>
              <a:t>Các thành phần chính trong kiến trúc</a:t>
            </a:r>
          </a:p>
          <a:p>
            <a:pPr algn="l">
              <a:buFont typeface="+mj-lt"/>
              <a:buAutoNum type="arabicPeriod"/>
            </a:pPr>
            <a:r>
              <a:rPr lang="vi-VN" b="1" i="0" dirty="0">
                <a:solidFill>
                  <a:srgbClr val="404040"/>
                </a:solidFill>
                <a:effectLst/>
                <a:latin typeface="Inter"/>
              </a:rPr>
              <a:t>User (Người dùng)</a:t>
            </a:r>
            <a:r>
              <a:rPr lang="vi-VN" b="0" i="0" dirty="0">
                <a:solidFill>
                  <a:srgbClr val="404040"/>
                </a:solidFill>
                <a:effectLst/>
                <a:latin typeface="Inter"/>
              </a:rPr>
              <a:t>:</a:t>
            </a:r>
          </a:p>
          <a:p>
            <a:pPr marL="742950" lvl="1" indent="-285750" algn="l">
              <a:buFont typeface="+mj-lt"/>
              <a:buAutoNum type="arabicPeriod"/>
            </a:pPr>
            <a:r>
              <a:rPr lang="vi-VN" b="1" i="0" dirty="0">
                <a:solidFill>
                  <a:srgbClr val="404040"/>
                </a:solidFill>
                <a:effectLst/>
                <a:latin typeface="Inter"/>
              </a:rPr>
              <a:t>User 1 và User 2</a:t>
            </a:r>
            <a:r>
              <a:rPr lang="vi-VN" b="0" i="0" dirty="0">
                <a:solidFill>
                  <a:srgbClr val="404040"/>
                </a:solidFill>
                <a:effectLst/>
                <a:latin typeface="Inter"/>
              </a:rPr>
              <a:t>: Đại diện cho các người dùng cuối (có thể là cá nhân hoặc tổ chức) tương tác với hệ thống đám mây.</a:t>
            </a:r>
          </a:p>
          <a:p>
            <a:pPr marL="742950" lvl="1" indent="-285750" algn="l">
              <a:buFont typeface="+mj-lt"/>
              <a:buAutoNum type="arabicPeriod"/>
            </a:pPr>
            <a:r>
              <a:rPr lang="vi-VN" b="1" i="0" dirty="0">
                <a:solidFill>
                  <a:srgbClr val="404040"/>
                </a:solidFill>
                <a:effectLst/>
                <a:latin typeface="Inter"/>
              </a:rPr>
              <a:t>Các hành động của người dùng</a:t>
            </a:r>
            <a:r>
              <a:rPr lang="vi-VN" b="0" i="0" dirty="0">
                <a:solidFill>
                  <a:srgbClr val="404040"/>
                </a:solidFill>
                <a:effectLst/>
                <a:latin typeface="Inter"/>
              </a:rPr>
              <a:t>:</a:t>
            </a:r>
          </a:p>
          <a:p>
            <a:pPr marL="1143000" lvl="2" indent="-228600" algn="l">
              <a:buFont typeface="+mj-lt"/>
              <a:buAutoNum type="arabicPeriod"/>
            </a:pPr>
            <a:r>
              <a:rPr lang="vi-VN" b="1" i="0" dirty="0">
                <a:solidFill>
                  <a:srgbClr val="404040"/>
                </a:solidFill>
                <a:effectLst/>
                <a:latin typeface="Inter"/>
              </a:rPr>
              <a:t>Tạo máy ảo (create VMs)</a:t>
            </a:r>
            <a:r>
              <a:rPr lang="vi-VN" b="0" i="0" dirty="0">
                <a:solidFill>
                  <a:srgbClr val="404040"/>
                </a:solidFill>
                <a:effectLst/>
                <a:latin typeface="Inter"/>
              </a:rPr>
              <a:t>: Người dùng yêu cầu tạo các máy ảo (Virtual Machines - VMs) để sử dụng tài nguyên tính toán.</a:t>
            </a:r>
          </a:p>
          <a:p>
            <a:pPr marL="1143000" lvl="2" indent="-228600" algn="l">
              <a:buFont typeface="+mj-lt"/>
              <a:buAutoNum type="arabicPeriod"/>
            </a:pPr>
            <a:r>
              <a:rPr lang="vi-VN" b="1" i="0" dirty="0">
                <a:solidFill>
                  <a:srgbClr val="404040"/>
                </a:solidFill>
                <a:effectLst/>
                <a:latin typeface="Inter"/>
              </a:rPr>
              <a:t>Khởi động máy ảo (start VMs)</a:t>
            </a:r>
            <a:r>
              <a:rPr lang="vi-VN" b="0" i="0" dirty="0">
                <a:solidFill>
                  <a:srgbClr val="404040"/>
                </a:solidFill>
                <a:effectLst/>
                <a:latin typeface="Inter"/>
              </a:rPr>
              <a:t>: Người dùng khởi động các máy ảo đã được tạo.</a:t>
            </a:r>
          </a:p>
          <a:p>
            <a:pPr marL="1143000" lvl="2" indent="-228600" algn="l">
              <a:buFont typeface="+mj-lt"/>
              <a:buAutoNum type="arabicPeriod"/>
            </a:pPr>
            <a:r>
              <a:rPr lang="vi-VN" b="1" i="0" dirty="0">
                <a:solidFill>
                  <a:srgbClr val="404040"/>
                </a:solidFill>
                <a:effectLst/>
                <a:latin typeface="Inter"/>
              </a:rPr>
              <a:t>Dừng máy ảo (terminate)</a:t>
            </a:r>
            <a:r>
              <a:rPr lang="vi-VN" b="0" i="0" dirty="0">
                <a:solidFill>
                  <a:srgbClr val="404040"/>
                </a:solidFill>
                <a:effectLst/>
                <a:latin typeface="Inter"/>
              </a:rPr>
              <a:t>: Người dùng dừng hoặc xóa các máy ảo khi không cần thiết.</a:t>
            </a:r>
          </a:p>
          <a:p>
            <a:pPr marL="1143000" lvl="2" indent="-228600" algn="l">
              <a:buFont typeface="+mj-lt"/>
              <a:buAutoNum type="arabicPeriod"/>
            </a:pPr>
            <a:r>
              <a:rPr lang="vi-VN" b="1" i="0" dirty="0">
                <a:solidFill>
                  <a:srgbClr val="404040"/>
                </a:solidFill>
                <a:effectLst/>
                <a:latin typeface="Inter"/>
              </a:rPr>
              <a:t>Lưu trữ dữ liệu (store)</a:t>
            </a:r>
            <a:r>
              <a:rPr lang="vi-VN" b="0" i="0" dirty="0">
                <a:solidFill>
                  <a:srgbClr val="404040"/>
                </a:solidFill>
                <a:effectLst/>
                <a:latin typeface="Inter"/>
              </a:rPr>
              <a:t>: Người dùng lưu trữ dữ liệu trên các dịch vụ lưu trữ đám mây.</a:t>
            </a:r>
          </a:p>
          <a:p>
            <a:pPr marL="1143000" lvl="2" indent="-228600" algn="l">
              <a:buFont typeface="+mj-lt"/>
              <a:buAutoNum type="arabicPeriod"/>
            </a:pPr>
            <a:r>
              <a:rPr lang="vi-VN" b="1" i="0" dirty="0">
                <a:solidFill>
                  <a:srgbClr val="404040"/>
                </a:solidFill>
                <a:effectLst/>
                <a:latin typeface="Inter"/>
              </a:rPr>
              <a:t>Thanh toán (pay)</a:t>
            </a:r>
            <a:r>
              <a:rPr lang="vi-VN" b="0" i="0" dirty="0">
                <a:solidFill>
                  <a:srgbClr val="404040"/>
                </a:solidFill>
                <a:effectLst/>
                <a:latin typeface="Inter"/>
              </a:rPr>
              <a:t>: Người dùng thanh toán cho các dịch vụ đám mây mà họ sử dụng.</a:t>
            </a:r>
          </a:p>
          <a:p>
            <a:pPr algn="l">
              <a:buFont typeface="+mj-lt"/>
              <a:buAutoNum type="arabicPeriod"/>
            </a:pPr>
            <a:r>
              <a:rPr lang="vi-VN" b="1" i="0" dirty="0">
                <a:solidFill>
                  <a:srgbClr val="404040"/>
                </a:solidFill>
                <a:effectLst/>
                <a:latin typeface="Inter"/>
              </a:rPr>
              <a:t>Web Service Calls (Lời gọi dịch vụ web)</a:t>
            </a:r>
            <a:r>
              <a:rPr lang="vi-VN" b="0" i="0" dirty="0">
                <a:solidFill>
                  <a:srgbClr val="404040"/>
                </a:solidFill>
                <a:effectLst/>
                <a:latin typeface="Inter"/>
              </a:rPr>
              <a:t>:</a:t>
            </a:r>
          </a:p>
          <a:p>
            <a:pPr marL="742950" lvl="1" indent="-285750" algn="l">
              <a:buFont typeface="+mj-lt"/>
              <a:buAutoNum type="arabicPeriod"/>
            </a:pPr>
            <a:r>
              <a:rPr lang="vi-VN" b="1" i="0" dirty="0">
                <a:solidFill>
                  <a:srgbClr val="404040"/>
                </a:solidFill>
                <a:effectLst/>
                <a:latin typeface="Inter"/>
              </a:rPr>
              <a:t>Giao tiếp giữa người dùng và hệ thống đám mây</a:t>
            </a:r>
            <a:r>
              <a:rPr lang="vi-VN" b="0" i="0" dirty="0">
                <a:solidFill>
                  <a:srgbClr val="404040"/>
                </a:solidFill>
                <a:effectLst/>
                <a:latin typeface="Inter"/>
              </a:rPr>
              <a:t>: Các yêu cầu từ người dùng được gửi đến hệ thống đám mây thông qua các lời gọi dịch vụ web (WS calls).</a:t>
            </a:r>
          </a:p>
          <a:p>
            <a:pPr marL="742950" lvl="1" indent="-285750" algn="l">
              <a:buFont typeface="+mj-lt"/>
              <a:buAutoNum type="arabicPeriod"/>
            </a:pPr>
            <a:r>
              <a:rPr lang="vi-VN" b="1" i="0" dirty="0">
                <a:solidFill>
                  <a:srgbClr val="404040"/>
                </a:solidFill>
                <a:effectLst/>
                <a:latin typeface="Inter"/>
              </a:rPr>
              <a:t>API (Giao diện lập trình ứng dụng)</a:t>
            </a:r>
            <a:r>
              <a:rPr lang="vi-VN" b="0" i="0" dirty="0">
                <a:solidFill>
                  <a:srgbClr val="404040"/>
                </a:solidFill>
                <a:effectLst/>
                <a:latin typeface="Inter"/>
              </a:rPr>
              <a:t>: Các dịch vụ đám mây cung cấp API để người dùng tương tác và quản lý tài nguyên.</a:t>
            </a:r>
          </a:p>
          <a:p>
            <a:pPr algn="l">
              <a:buFont typeface="+mj-lt"/>
              <a:buAutoNum type="arabicPeriod"/>
            </a:pPr>
            <a:r>
              <a:rPr lang="vi-VN" b="1" i="0" dirty="0">
                <a:solidFill>
                  <a:srgbClr val="404040"/>
                </a:solidFill>
                <a:effectLst/>
                <a:latin typeface="Inter"/>
              </a:rPr>
              <a:t>Cluster (Cụm máy chủ)</a:t>
            </a:r>
            <a:r>
              <a:rPr lang="vi-VN" b="0" i="0" dirty="0">
                <a:solidFill>
                  <a:srgbClr val="404040"/>
                </a:solidFill>
                <a:effectLst/>
                <a:latin typeface="Inter"/>
              </a:rPr>
              <a:t>:</a:t>
            </a:r>
          </a:p>
          <a:p>
            <a:pPr marL="742950" lvl="1" indent="-285750" algn="l">
              <a:buFont typeface="+mj-lt"/>
              <a:buAutoNum type="arabicPeriod"/>
            </a:pPr>
            <a:r>
              <a:rPr lang="vi-VN" b="1" i="0" dirty="0">
                <a:solidFill>
                  <a:srgbClr val="404040"/>
                </a:solidFill>
                <a:effectLst/>
                <a:latin typeface="Inter"/>
              </a:rPr>
              <a:t>Cluster 1 và Cluster 2</a:t>
            </a:r>
            <a:r>
              <a:rPr lang="vi-VN" b="0" i="0" dirty="0">
                <a:solidFill>
                  <a:srgbClr val="404040"/>
                </a:solidFill>
                <a:effectLst/>
                <a:latin typeface="Inter"/>
              </a:rPr>
              <a:t>: Đại diện cho các cụm máy chủ trong hệ thống đám mây, mỗi cụm bao gồm nhiều nút (nodes) cung cấp các dịch vụ tính toán và lưu trữ.</a:t>
            </a:r>
          </a:p>
          <a:p>
            <a:pPr marL="742950" lvl="1" indent="-285750" algn="l">
              <a:buFont typeface="+mj-lt"/>
              <a:buAutoNum type="arabicPeriod"/>
            </a:pPr>
            <a:r>
              <a:rPr lang="vi-VN" b="1" i="0" dirty="0">
                <a:solidFill>
                  <a:srgbClr val="404040"/>
                </a:solidFill>
                <a:effectLst/>
                <a:latin typeface="Inter"/>
              </a:rPr>
              <a:t>Các dịch vụ trong cụm</a:t>
            </a:r>
            <a:r>
              <a:rPr lang="vi-VN" b="0" i="0" dirty="0">
                <a:solidFill>
                  <a:srgbClr val="404040"/>
                </a:solidFill>
                <a:effectLst/>
                <a:latin typeface="Inter"/>
              </a:rPr>
              <a:t>:</a:t>
            </a:r>
          </a:p>
          <a:p>
            <a:pPr marL="1143000" lvl="2" indent="-228600" algn="l">
              <a:buFont typeface="+mj-lt"/>
              <a:buAutoNum type="arabicPeriod"/>
            </a:pPr>
            <a:r>
              <a:rPr lang="vi-VN" b="1" i="0" dirty="0">
                <a:solidFill>
                  <a:srgbClr val="404040"/>
                </a:solidFill>
                <a:effectLst/>
                <a:latin typeface="Inter"/>
              </a:rPr>
              <a:t>Dịch vụ tính toán (compute)</a:t>
            </a:r>
            <a:r>
              <a:rPr lang="vi-VN" b="0" i="0" dirty="0">
                <a:solidFill>
                  <a:srgbClr val="404040"/>
                </a:solidFill>
                <a:effectLst/>
                <a:latin typeface="Inter"/>
              </a:rPr>
              <a:t>: Cung cấp khả năng xử lý và thực thi các máy ảo (VMs).</a:t>
            </a:r>
          </a:p>
          <a:p>
            <a:pPr marL="1143000" lvl="2" indent="-228600" algn="l">
              <a:buFont typeface="+mj-lt"/>
              <a:buAutoNum type="arabicPeriod"/>
            </a:pPr>
            <a:r>
              <a:rPr lang="vi-VN" b="1" i="0" dirty="0">
                <a:solidFill>
                  <a:srgbClr val="404040"/>
                </a:solidFill>
                <a:effectLst/>
                <a:latin typeface="Inter"/>
              </a:rPr>
              <a:t>Dịch vụ lưu trữ (storage)</a:t>
            </a:r>
            <a:r>
              <a:rPr lang="vi-VN" b="0" i="0" dirty="0">
                <a:solidFill>
                  <a:srgbClr val="404040"/>
                </a:solidFill>
                <a:effectLst/>
                <a:latin typeface="Inter"/>
              </a:rPr>
              <a:t>: Cung cấp không gian lưu trữ dữ liệu cho người dùng.</a:t>
            </a:r>
          </a:p>
          <a:p>
            <a:pPr marL="742950" lvl="1" indent="-285750" algn="l">
              <a:buFont typeface="+mj-lt"/>
              <a:buAutoNum type="arabicPeriod"/>
            </a:pPr>
            <a:r>
              <a:rPr lang="vi-VN" b="1" i="0" dirty="0">
                <a:solidFill>
                  <a:srgbClr val="404040"/>
                </a:solidFill>
                <a:effectLst/>
                <a:latin typeface="Inter"/>
              </a:rPr>
              <a:t>Các nút (nodes)</a:t>
            </a:r>
            <a:r>
              <a:rPr lang="vi-VN" b="0" i="0" dirty="0">
                <a:solidFill>
                  <a:srgbClr val="404040"/>
                </a:solidFill>
                <a:effectLst/>
                <a:latin typeface="Inter"/>
              </a:rPr>
              <a:t>: Mỗi cụm bao gồm nhiều nút, mỗi nút là một máy chủ vật lý hoặc ảo cung cấp tài nguyên tính toán và lưu trữ.</a:t>
            </a:r>
          </a:p>
          <a:p>
            <a:pPr algn="l"/>
            <a:r>
              <a:rPr lang="vi-VN" b="1" i="0" dirty="0">
                <a:solidFill>
                  <a:srgbClr val="404040"/>
                </a:solidFill>
                <a:effectLst/>
                <a:latin typeface="Inter"/>
              </a:rPr>
              <a:t>Luồng hoạt động</a:t>
            </a:r>
          </a:p>
          <a:p>
            <a:pPr algn="l">
              <a:buFont typeface="+mj-lt"/>
              <a:buAutoNum type="arabicPeriod"/>
            </a:pPr>
            <a:r>
              <a:rPr lang="vi-VN" b="1" i="0" dirty="0">
                <a:solidFill>
                  <a:srgbClr val="404040"/>
                </a:solidFill>
                <a:effectLst/>
                <a:latin typeface="Inter"/>
              </a:rPr>
              <a:t>Yêu cầu từ người dùng</a:t>
            </a:r>
            <a:r>
              <a:rPr lang="vi-VN" b="0" i="0" dirty="0">
                <a:solidFill>
                  <a:srgbClr val="404040"/>
                </a:solidFill>
                <a:effectLst/>
                <a:latin typeface="Inter"/>
              </a:rPr>
              <a:t>:</a:t>
            </a:r>
          </a:p>
          <a:p>
            <a:pPr marL="742950" lvl="1" indent="-285750" algn="l">
              <a:buFont typeface="+mj-lt"/>
              <a:buAutoNum type="arabicPeriod"/>
            </a:pPr>
            <a:r>
              <a:rPr lang="vi-VN" b="0" i="0" dirty="0">
                <a:solidFill>
                  <a:srgbClr val="404040"/>
                </a:solidFill>
                <a:effectLst/>
                <a:latin typeface="Inter"/>
              </a:rPr>
              <a:t>Người dùng (User 1 và User 2) gửi các yêu cầu (ví dụ: tạo máy ảo, khởi động máy ảo, lưu trữ dữ liệu) thông qua các lời gọi dịch vụ web (WS calls).</a:t>
            </a:r>
          </a:p>
          <a:p>
            <a:pPr algn="l">
              <a:buFont typeface="+mj-lt"/>
              <a:buAutoNum type="arabicPeriod"/>
            </a:pPr>
            <a:r>
              <a:rPr lang="vi-VN" b="1" i="0" dirty="0">
                <a:solidFill>
                  <a:srgbClr val="404040"/>
                </a:solidFill>
                <a:effectLst/>
                <a:latin typeface="Inter"/>
              </a:rPr>
              <a:t>Xử lý yêu cầu trong hệ thống đám mây</a:t>
            </a:r>
            <a:r>
              <a:rPr lang="vi-VN" b="0" i="0" dirty="0">
                <a:solidFill>
                  <a:srgbClr val="404040"/>
                </a:solidFill>
                <a:effectLst/>
                <a:latin typeface="Inter"/>
              </a:rPr>
              <a:t>:</a:t>
            </a:r>
          </a:p>
          <a:p>
            <a:pPr marL="742950" lvl="1" indent="-285750" algn="l">
              <a:buFont typeface="+mj-lt"/>
              <a:buAutoNum type="arabicPeriod"/>
            </a:pPr>
            <a:r>
              <a:rPr lang="vi-VN" b="0" i="0" dirty="0">
                <a:solidFill>
                  <a:srgbClr val="404040"/>
                </a:solidFill>
                <a:effectLst/>
                <a:latin typeface="Inter"/>
              </a:rPr>
              <a:t>Các yêu cầu từ người dùng được chuyển đến các cụm máy chủ (Cluster 1 và Cluster 2) để xử lý.</a:t>
            </a:r>
          </a:p>
          <a:p>
            <a:pPr marL="742950" lvl="1" indent="-285750" algn="l">
              <a:buFont typeface="+mj-lt"/>
              <a:buAutoNum type="arabicPeriod"/>
            </a:pPr>
            <a:r>
              <a:rPr lang="vi-VN" b="1" i="0" dirty="0">
                <a:solidFill>
                  <a:srgbClr val="404040"/>
                </a:solidFill>
                <a:effectLst/>
                <a:latin typeface="Inter"/>
              </a:rPr>
              <a:t>Dịch vụ tính toán (compute)</a:t>
            </a:r>
            <a:r>
              <a:rPr lang="vi-VN" b="0" i="0" dirty="0">
                <a:solidFill>
                  <a:srgbClr val="404040"/>
                </a:solidFill>
                <a:effectLst/>
                <a:latin typeface="Inter"/>
              </a:rPr>
              <a:t>: Xử lý các yêu cầu liên quan đến máy ảo (VMs), bao gồm tạo, khởi động và dừng máy ảo.</a:t>
            </a:r>
          </a:p>
          <a:p>
            <a:pPr marL="742950" lvl="1" indent="-285750" algn="l">
              <a:buFont typeface="+mj-lt"/>
              <a:buAutoNum type="arabicPeriod"/>
            </a:pPr>
            <a:r>
              <a:rPr lang="vi-VN" b="1" i="0" dirty="0">
                <a:solidFill>
                  <a:srgbClr val="404040"/>
                </a:solidFill>
                <a:effectLst/>
                <a:latin typeface="Inter"/>
              </a:rPr>
              <a:t>Dịch vụ lưu trữ (storage)</a:t>
            </a:r>
            <a:r>
              <a:rPr lang="vi-VN" b="0" i="0" dirty="0">
                <a:solidFill>
                  <a:srgbClr val="404040"/>
                </a:solidFill>
                <a:effectLst/>
                <a:latin typeface="Inter"/>
              </a:rPr>
              <a:t>: Xử lý các yêu cầu liên quan đến lưu trữ dữ liệu, bao gồm lưu trữ và truy xuất dữ liệu.</a:t>
            </a:r>
          </a:p>
          <a:p>
            <a:pPr algn="l">
              <a:buFont typeface="+mj-lt"/>
              <a:buAutoNum type="arabicPeriod"/>
            </a:pPr>
            <a:r>
              <a:rPr lang="vi-VN" b="1" i="0" dirty="0">
                <a:solidFill>
                  <a:srgbClr val="404040"/>
                </a:solidFill>
                <a:effectLst/>
                <a:latin typeface="Inter"/>
              </a:rPr>
              <a:t>Thực thi và trả về kết quả</a:t>
            </a:r>
            <a:r>
              <a:rPr lang="vi-VN" b="0" i="0" dirty="0">
                <a:solidFill>
                  <a:srgbClr val="404040"/>
                </a:solidFill>
                <a:effectLst/>
                <a:latin typeface="Inter"/>
              </a:rPr>
              <a:t>:</a:t>
            </a:r>
          </a:p>
          <a:p>
            <a:pPr marL="742950" lvl="1" indent="-285750" algn="l">
              <a:buFont typeface="+mj-lt"/>
              <a:buAutoNum type="arabicPeriod"/>
            </a:pPr>
            <a:r>
              <a:rPr lang="vi-VN" b="0" i="0" dirty="0">
                <a:solidFill>
                  <a:srgbClr val="404040"/>
                </a:solidFill>
                <a:effectLst/>
                <a:latin typeface="Inter"/>
              </a:rPr>
              <a:t>Các nút (nodes) trong cụm máy chủ thực thi các yêu cầu và trả về kết quả cho người dùng thông qua các lời gọi dịch vụ web.</a:t>
            </a:r>
          </a:p>
          <a:p>
            <a:pPr marL="742950" lvl="1" indent="-285750" algn="l">
              <a:buFont typeface="+mj-lt"/>
              <a:buAutoNum type="arabicPeriod"/>
            </a:pPr>
            <a:r>
              <a:rPr lang="vi-VN" b="0" i="0" dirty="0">
                <a:solidFill>
                  <a:srgbClr val="404040"/>
                </a:solidFill>
                <a:effectLst/>
                <a:latin typeface="Inter"/>
              </a:rPr>
              <a:t>Người dùng nhận được kết quả (ví dụ: máy ảo đã được tạo, dữ liệu đã được lưu trữ) và có thể tiếp tục sử dụng các dịch vụ đám mây.</a:t>
            </a:r>
          </a:p>
          <a:p>
            <a:pPr algn="l">
              <a:buFont typeface="+mj-lt"/>
              <a:buAutoNum type="arabicPeriod"/>
            </a:pPr>
            <a:r>
              <a:rPr lang="vi-VN" b="1" i="0" dirty="0">
                <a:solidFill>
                  <a:srgbClr val="404040"/>
                </a:solidFill>
                <a:effectLst/>
                <a:latin typeface="Inter"/>
              </a:rPr>
              <a:t>Thanh toán</a:t>
            </a:r>
            <a:r>
              <a:rPr lang="vi-VN" b="0" i="0" dirty="0">
                <a:solidFill>
                  <a:srgbClr val="404040"/>
                </a:solidFill>
                <a:effectLst/>
                <a:latin typeface="Inter"/>
              </a:rPr>
              <a:t>:</a:t>
            </a:r>
          </a:p>
          <a:p>
            <a:pPr marL="742950" lvl="1" indent="-285750" algn="l">
              <a:buFont typeface="+mj-lt"/>
              <a:buAutoNum type="arabicPeriod"/>
            </a:pPr>
            <a:r>
              <a:rPr lang="vi-VN" b="0" i="0" dirty="0">
                <a:solidFill>
                  <a:srgbClr val="404040"/>
                </a:solidFill>
                <a:effectLst/>
                <a:latin typeface="Inter"/>
              </a:rPr>
              <a:t>Người dùng thanh toán cho các dịch vụ đám mây mà họ sử dụng dựa trên mức độ sử dụng tài nguyên (ví dụ: thời gian sử dụng máy ảo, dung lượng lưu trữ).</a:t>
            </a:r>
          </a:p>
          <a:p>
            <a:pPr algn="l"/>
            <a:r>
              <a:rPr lang="vi-VN" b="1" i="0" dirty="0">
                <a:solidFill>
                  <a:srgbClr val="404040"/>
                </a:solidFill>
                <a:effectLst/>
                <a:latin typeface="Inter"/>
              </a:rPr>
              <a:t>Ưu điểm của kiến trúc Simplified Cloud Architecture</a:t>
            </a:r>
          </a:p>
          <a:p>
            <a:pPr algn="l">
              <a:buFont typeface="+mj-lt"/>
              <a:buAutoNum type="arabicPeriod"/>
            </a:pPr>
            <a:r>
              <a:rPr lang="vi-VN" b="1" i="0" dirty="0">
                <a:solidFill>
                  <a:srgbClr val="404040"/>
                </a:solidFill>
                <a:effectLst/>
                <a:latin typeface="Inter"/>
              </a:rPr>
              <a:t>Tính linh hoạt</a:t>
            </a:r>
            <a:r>
              <a:rPr lang="vi-VN" b="0" i="0" dirty="0">
                <a:solidFill>
                  <a:srgbClr val="404040"/>
                </a:solidFill>
                <a:effectLst/>
                <a:latin typeface="Inter"/>
              </a:rPr>
              <a:t>:</a:t>
            </a:r>
          </a:p>
          <a:p>
            <a:pPr marL="742950" lvl="1" indent="-285750" algn="l">
              <a:buFont typeface="+mj-lt"/>
              <a:buAutoNum type="arabicPeriod"/>
            </a:pPr>
            <a:r>
              <a:rPr lang="vi-VN" b="0" i="0" dirty="0">
                <a:solidFill>
                  <a:srgbClr val="404040"/>
                </a:solidFill>
                <a:effectLst/>
                <a:latin typeface="Inter"/>
              </a:rPr>
              <a:t>Người dùng có thể dễ dàng tạo, khởi động và dừng các máy ảo cũng như lưu trữ dữ liệu theo nhu cầu.</a:t>
            </a:r>
          </a:p>
          <a:p>
            <a:pPr algn="l">
              <a:buFont typeface="+mj-lt"/>
              <a:buAutoNum type="arabicPeriod"/>
            </a:pPr>
            <a:r>
              <a:rPr lang="vi-VN" b="1" i="0" dirty="0">
                <a:solidFill>
                  <a:srgbClr val="404040"/>
                </a:solidFill>
                <a:effectLst/>
                <a:latin typeface="Inter"/>
              </a:rPr>
              <a:t>Khả năng mở rộng</a:t>
            </a:r>
            <a:r>
              <a:rPr lang="vi-VN" b="0" i="0" dirty="0">
                <a:solidFill>
                  <a:srgbClr val="404040"/>
                </a:solidFill>
                <a:effectLst/>
                <a:latin typeface="Inter"/>
              </a:rPr>
              <a:t>:</a:t>
            </a:r>
          </a:p>
          <a:p>
            <a:pPr marL="742950" lvl="1" indent="-285750" algn="l">
              <a:buFont typeface="+mj-lt"/>
              <a:buAutoNum type="arabicPeriod"/>
            </a:pPr>
            <a:r>
              <a:rPr lang="vi-VN" b="0" i="0" dirty="0">
                <a:solidFill>
                  <a:srgbClr val="404040"/>
                </a:solidFill>
                <a:effectLst/>
                <a:latin typeface="Inter"/>
              </a:rPr>
              <a:t>Hệ thống đám mây có thể mở rộng bằng cách thêm các cụm máy chủ và nút để đáp ứng nhu cầu ngày càng tăng của người dùng.</a:t>
            </a:r>
          </a:p>
          <a:p>
            <a:pPr algn="l">
              <a:buFont typeface="+mj-lt"/>
              <a:buAutoNum type="arabicPeriod"/>
            </a:pPr>
            <a:r>
              <a:rPr lang="vi-VN" b="1" i="0" dirty="0">
                <a:solidFill>
                  <a:srgbClr val="404040"/>
                </a:solidFill>
                <a:effectLst/>
                <a:latin typeface="Inter"/>
              </a:rPr>
              <a:t>Tiết kiệm chi phí</a:t>
            </a:r>
            <a:r>
              <a:rPr lang="vi-VN" b="0" i="0" dirty="0">
                <a:solidFill>
                  <a:srgbClr val="404040"/>
                </a:solidFill>
                <a:effectLst/>
                <a:latin typeface="Inter"/>
              </a:rPr>
              <a:t>:</a:t>
            </a:r>
          </a:p>
          <a:p>
            <a:pPr marL="742950" lvl="1" indent="-285750" algn="l">
              <a:buFont typeface="+mj-lt"/>
              <a:buAutoNum type="arabicPeriod"/>
            </a:pPr>
            <a:r>
              <a:rPr lang="vi-VN" b="0" i="0" dirty="0">
                <a:solidFill>
                  <a:srgbClr val="404040"/>
                </a:solidFill>
                <a:effectLst/>
                <a:latin typeface="Inter"/>
              </a:rPr>
              <a:t>Người dùng chỉ trả tiền cho các tài nguyên mà họ sử dụng (pay-as-you-go), giúp tiết kiệm chi phí so với việc đầu tư vào cơ sở hạ tầng vật lý.</a:t>
            </a:r>
          </a:p>
          <a:p>
            <a:pPr algn="l">
              <a:buFont typeface="+mj-lt"/>
              <a:buAutoNum type="arabicPeriod"/>
            </a:pPr>
            <a:r>
              <a:rPr lang="vi-VN" b="1" i="0" dirty="0">
                <a:solidFill>
                  <a:srgbClr val="404040"/>
                </a:solidFill>
                <a:effectLst/>
                <a:latin typeface="Inter"/>
              </a:rPr>
              <a:t>Truy cập từ mọi nơi</a:t>
            </a:r>
            <a:r>
              <a:rPr lang="vi-VN" b="0" i="0" dirty="0">
                <a:solidFill>
                  <a:srgbClr val="404040"/>
                </a:solidFill>
                <a:effectLst/>
                <a:latin typeface="Inter"/>
              </a:rPr>
              <a:t>:</a:t>
            </a:r>
          </a:p>
          <a:p>
            <a:pPr marL="742950" lvl="1" indent="-285750" algn="l">
              <a:buFont typeface="+mj-lt"/>
              <a:buAutoNum type="arabicPeriod"/>
            </a:pPr>
            <a:r>
              <a:rPr lang="vi-VN" b="0" i="0" dirty="0">
                <a:solidFill>
                  <a:srgbClr val="404040"/>
                </a:solidFill>
                <a:effectLst/>
                <a:latin typeface="Inter"/>
              </a:rPr>
              <a:t>Người dùng có thể truy cập và quản lý các dịch vụ đám mây từ bất kỳ đâu thông qua Internet.</a:t>
            </a:r>
          </a:p>
          <a:p>
            <a:pPr algn="l"/>
            <a:r>
              <a:rPr lang="vi-VN" b="1" i="0" dirty="0">
                <a:solidFill>
                  <a:srgbClr val="404040"/>
                </a:solidFill>
                <a:effectLst/>
                <a:latin typeface="Inter"/>
              </a:rPr>
              <a:t>Thách thức của kiến trúc Simplified Cloud Architecture</a:t>
            </a:r>
          </a:p>
          <a:p>
            <a:pPr algn="l">
              <a:buFont typeface="+mj-lt"/>
              <a:buAutoNum type="arabicPeriod"/>
            </a:pPr>
            <a:r>
              <a:rPr lang="vi-VN" b="1" i="0" dirty="0">
                <a:solidFill>
                  <a:srgbClr val="404040"/>
                </a:solidFill>
                <a:effectLst/>
                <a:latin typeface="Inter"/>
              </a:rPr>
              <a:t>Phụ thuộc vào nhà cung cấp</a:t>
            </a:r>
            <a:r>
              <a:rPr lang="vi-VN" b="0" i="0" dirty="0">
                <a:solidFill>
                  <a:srgbClr val="404040"/>
                </a:solidFill>
                <a:effectLst/>
                <a:latin typeface="Inter"/>
              </a:rPr>
              <a:t>:</a:t>
            </a:r>
          </a:p>
          <a:p>
            <a:pPr marL="742950" lvl="1" indent="-285750" algn="l">
              <a:buFont typeface="+mj-lt"/>
              <a:buAutoNum type="arabicPeriod"/>
            </a:pPr>
            <a:r>
              <a:rPr lang="vi-VN" b="0" i="0" dirty="0">
                <a:solidFill>
                  <a:srgbClr val="404040"/>
                </a:solidFill>
                <a:effectLst/>
                <a:latin typeface="Inter"/>
              </a:rPr>
              <a:t>Người dùng có thể bị phụ thuộc vào nhà cung cấp dịch vụ đám mây, gây khó khăn khi chuyển đổi nhà cung cấp hoặc hệ thống.</a:t>
            </a:r>
          </a:p>
          <a:p>
            <a:pPr algn="l">
              <a:buFont typeface="+mj-lt"/>
              <a:buAutoNum type="arabicPeriod"/>
            </a:pPr>
            <a:r>
              <a:rPr lang="vi-VN" b="1" i="0" dirty="0">
                <a:solidFill>
                  <a:srgbClr val="404040"/>
                </a:solidFill>
                <a:effectLst/>
                <a:latin typeface="Inter"/>
              </a:rPr>
              <a:t>Bảo mật và quyền riêng tư</a:t>
            </a:r>
            <a:r>
              <a:rPr lang="vi-VN" b="0" i="0" dirty="0">
                <a:solidFill>
                  <a:srgbClr val="404040"/>
                </a:solidFill>
                <a:effectLst/>
                <a:latin typeface="Inter"/>
              </a:rPr>
              <a:t>:</a:t>
            </a:r>
          </a:p>
          <a:p>
            <a:pPr marL="742950" lvl="1" indent="-285750" algn="l">
              <a:buFont typeface="+mj-lt"/>
              <a:buAutoNum type="arabicPeriod"/>
            </a:pPr>
            <a:r>
              <a:rPr lang="vi-VN" b="0" i="0" dirty="0">
                <a:solidFill>
                  <a:srgbClr val="404040"/>
                </a:solidFill>
                <a:effectLst/>
                <a:latin typeface="Inter"/>
              </a:rPr>
              <a:t>Việc lưu trữ dữ liệu và chạy các ứng dụng trên đám mây có thể gây lo ngại về bảo mật và quyền riêng tư.</a:t>
            </a:r>
          </a:p>
          <a:p>
            <a:pPr algn="l">
              <a:buFont typeface="+mj-lt"/>
              <a:buAutoNum type="arabicPeriod"/>
            </a:pPr>
            <a:r>
              <a:rPr lang="vi-VN" b="1" i="0" dirty="0">
                <a:solidFill>
                  <a:srgbClr val="404040"/>
                </a:solidFill>
                <a:effectLst/>
                <a:latin typeface="Inter"/>
              </a:rPr>
              <a:t>Hiệu suất mạng</a:t>
            </a:r>
            <a:r>
              <a:rPr lang="vi-VN" b="0" i="0" dirty="0">
                <a:solidFill>
                  <a:srgbClr val="404040"/>
                </a:solidFill>
                <a:effectLst/>
                <a:latin typeface="Inter"/>
              </a:rPr>
              <a:t>:</a:t>
            </a:r>
          </a:p>
          <a:p>
            <a:pPr marL="742950" lvl="1" indent="-285750" algn="l">
              <a:buFont typeface="+mj-lt"/>
              <a:buAutoNum type="arabicPeriod"/>
            </a:pPr>
            <a:r>
              <a:rPr lang="vi-VN" b="0" i="0" dirty="0">
                <a:solidFill>
                  <a:srgbClr val="404040"/>
                </a:solidFill>
                <a:effectLst/>
                <a:latin typeface="Inter"/>
              </a:rPr>
              <a:t>Hiệu suất của các dịch vụ đám mây phụ thuộc vào chất lượng kết nối Internet, có thể gây ra độ trễ hoặc gián đoạn.</a:t>
            </a:r>
          </a:p>
          <a:p>
            <a:pPr algn="l"/>
            <a:r>
              <a:rPr lang="vi-VN" b="1" i="0" dirty="0">
                <a:solidFill>
                  <a:srgbClr val="404040"/>
                </a:solidFill>
                <a:effectLst/>
                <a:latin typeface="Inter"/>
              </a:rPr>
              <a:t>Kết luận</a:t>
            </a:r>
          </a:p>
          <a:p>
            <a:pPr algn="l"/>
            <a:r>
              <a:rPr lang="vi-VN" b="0" i="0" dirty="0">
                <a:solidFill>
                  <a:srgbClr val="404040"/>
                </a:solidFill>
                <a:effectLst/>
                <a:latin typeface="Inter"/>
              </a:rPr>
              <a:t>Kiến trúc </a:t>
            </a:r>
            <a:r>
              <a:rPr lang="vi-VN" b="1" i="0" dirty="0">
                <a:solidFill>
                  <a:srgbClr val="404040"/>
                </a:solidFill>
                <a:effectLst/>
                <a:latin typeface="Inter"/>
              </a:rPr>
              <a:t>Simplified Cloud Architecture</a:t>
            </a:r>
            <a:r>
              <a:rPr lang="vi-VN" b="0" i="0" dirty="0">
                <a:solidFill>
                  <a:srgbClr val="404040"/>
                </a:solidFill>
                <a:effectLst/>
                <a:latin typeface="Inter"/>
              </a:rPr>
              <a:t> trong hình là một mô hình đơn giản và hiệu quả để cung cấp các dịch vụ điện toán đám mây. Nó cho phép người dùng tạo, quản lý và sử dụng tài nguyên máy tính một cách linh hoạt và tiết kiệm chi phí. Tuy nhiên, việc sử dụng điện toán đám mây cũng đòi hỏi sự cân nhắc kỹ lưỡng về bảo mật, phụ thuộc vào nhà cung cấp và hiệu suất mạng.</a:t>
            </a:r>
          </a:p>
          <a:p>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46</a:t>
            </a:fld>
            <a:endParaRPr lang="en-US"/>
          </a:p>
        </p:txBody>
      </p:sp>
    </p:spTree>
    <p:extLst>
      <p:ext uri="{BB962C8B-B14F-4D97-AF65-F5344CB8AC3E}">
        <p14:creationId xmlns:p14="http://schemas.microsoft.com/office/powerpoint/2010/main" val="889752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a:xfrm>
            <a:off x="1150938" y="692150"/>
            <a:ext cx="4556125" cy="3416300"/>
          </a:xfrm>
          <a:ln cap="flat"/>
          <a:extLst>
            <a:ext uri="{FAA26D3D-D897-4be2-8F04-BA451C77F1D7}">
              <ma14:placeholderFlag xmlns="" xmlns:ma14="http://schemas.microsoft.com/office/mac/drawingml/2011/main" val="1"/>
            </a:ext>
          </a:extLst>
        </p:spPr>
      </p:sp>
      <p:sp>
        <p:nvSpPr>
          <p:cNvPr id="2" name="Notes Placeholder 1">
            <a:extLst>
              <a:ext uri="{FF2B5EF4-FFF2-40B4-BE49-F238E27FC236}">
                <a16:creationId xmlns:a16="http://schemas.microsoft.com/office/drawing/2014/main" id="{21C4A81D-725A-115F-5CD8-BB95EB52B68E}"/>
              </a:ext>
            </a:extLst>
          </p:cNvPr>
          <p:cNvSpPr>
            <a:spLocks noGrp="1"/>
          </p:cNvSpPr>
          <p:nvPr>
            <p:ph type="body" idx="1"/>
          </p:nvPr>
        </p:nvSpPr>
        <p:spPr/>
        <p:txBody>
          <a:bodyPr/>
          <a:lstStyle/>
          <a:p>
            <a:r>
              <a:rPr lang="en-US" b="0" i="0" dirty="0">
                <a:solidFill>
                  <a:srgbClr val="404040"/>
                </a:solidFill>
                <a:effectLst/>
                <a:latin typeface="Inter"/>
              </a:rPr>
              <a:t>- </a:t>
            </a:r>
            <a:r>
              <a:rPr lang="vi-VN" b="0" i="0" dirty="0">
                <a:solidFill>
                  <a:srgbClr val="404040"/>
                </a:solidFill>
                <a:effectLst/>
                <a:latin typeface="Inter"/>
              </a:rPr>
              <a:t>Một cơ sở dữ liệu phân tán là một tập hợp gồm nhiều cơ sở dữ liệu có liên quan logic với nhau, được phân bố trên một mạng máy tính.</a:t>
            </a:r>
            <a:br>
              <a:rPr lang="vi-VN" dirty="0"/>
            </a:br>
            <a:r>
              <a:rPr lang="en-US" dirty="0"/>
              <a:t>- </a:t>
            </a:r>
            <a:r>
              <a:rPr lang="vi-VN" b="0" i="0" dirty="0">
                <a:solidFill>
                  <a:srgbClr val="404040"/>
                </a:solidFill>
                <a:effectLst/>
                <a:latin typeface="Inter"/>
              </a:rPr>
              <a:t>Hệ thống quản lý cơ sở dữ liệu phân tán (Distributed DBMS) là phần mềm quản lý cơ sở dữ liệu phân tán (DDB) và cung cấp cơ chế truy cập giúp việc phân tán này trở nên trong suốt đối với người dùng.</a:t>
            </a:r>
            <a:endParaRPr lang="en-US" dirty="0"/>
          </a:p>
        </p:txBody>
      </p:sp>
    </p:spTree>
    <p:extLst>
      <p:ext uri="{BB962C8B-B14F-4D97-AF65-F5344CB8AC3E}">
        <p14:creationId xmlns:p14="http://schemas.microsoft.com/office/powerpoint/2010/main" val="386534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1171575" y="-44450"/>
            <a:ext cx="4514850" cy="3386138"/>
          </a:xfrm>
          <a:ln cap="flat"/>
          <a:extLst>
            <a:ext uri="{FAA26D3D-D897-4be2-8F04-BA451C77F1D7}">
              <ma14:placeholderFlag xmlns="" xmlns:ma14="http://schemas.microsoft.com/office/mac/drawingml/2011/main" val="1"/>
            </a:ext>
          </a:extLst>
        </p:spPr>
      </p:sp>
      <p:sp>
        <p:nvSpPr>
          <p:cNvPr id="2" name="Notes Placeholder 1">
            <a:extLst>
              <a:ext uri="{FF2B5EF4-FFF2-40B4-BE49-F238E27FC236}">
                <a16:creationId xmlns:a16="http://schemas.microsoft.com/office/drawing/2014/main" id="{0D2656FA-19A9-33E2-CE12-C4DE0F910D86}"/>
              </a:ext>
            </a:extLst>
          </p:cNvPr>
          <p:cNvSpPr>
            <a:spLocks noGrp="1"/>
          </p:cNvSpPr>
          <p:nvPr>
            <p:ph type="body" idx="1"/>
          </p:nvPr>
        </p:nvSpPr>
        <p:spPr/>
        <p:txBody>
          <a:bodyPr/>
          <a:lstStyle/>
          <a:p>
            <a:pPr algn="l">
              <a:buFont typeface="+mj-lt"/>
              <a:buAutoNum type="arabicPeriod"/>
            </a:pPr>
            <a:r>
              <a:rPr lang="vi-VN" b="1" i="0" dirty="0">
                <a:solidFill>
                  <a:srgbClr val="404040"/>
                </a:solidFill>
                <a:effectLst/>
                <a:latin typeface="Inter"/>
              </a:rPr>
              <a:t>Một hệ thống máy tính chia sẻ thời gian</a:t>
            </a:r>
            <a:endParaRPr lang="vi-VN" b="0" i="0" dirty="0">
              <a:solidFill>
                <a:srgbClr val="404040"/>
              </a:solidFill>
              <a:effectLst/>
              <a:latin typeface="Inter"/>
            </a:endParaRPr>
          </a:p>
          <a:p>
            <a:pPr algn="l">
              <a:buFont typeface="+mj-lt"/>
              <a:buAutoNum type="arabicPeriod"/>
            </a:pPr>
            <a:r>
              <a:rPr lang="vi-VN" b="1" i="0" dirty="0">
                <a:solidFill>
                  <a:srgbClr val="404040"/>
                </a:solidFill>
                <a:effectLst/>
                <a:latin typeface="Inter"/>
              </a:rPr>
              <a:t>Một hệ thống đa xử lý liên kết lỏng lẻo hoặc chặt chẽ</a:t>
            </a:r>
            <a:endParaRPr lang="vi-VN" b="0" i="0" dirty="0">
              <a:solidFill>
                <a:srgbClr val="404040"/>
              </a:solidFill>
              <a:effectLst/>
              <a:latin typeface="Inter"/>
            </a:endParaRPr>
          </a:p>
          <a:p>
            <a:pPr algn="l">
              <a:buFont typeface="+mj-lt"/>
              <a:buAutoNum type="arabicPeriod"/>
            </a:pPr>
            <a:r>
              <a:rPr lang="vi-VN" b="1" i="0" dirty="0">
                <a:solidFill>
                  <a:srgbClr val="404040"/>
                </a:solidFill>
                <a:effectLst/>
                <a:latin typeface="Inter"/>
              </a:rPr>
              <a:t>Một hệ thống cơ sở dữ liệu nằm tại một trong các nút của mạng máy tính - đây là một cơ sở dữ liệu tập trung trên một nút mạng</a:t>
            </a:r>
            <a:endParaRPr lang="vi-VN" b="0" i="0" dirty="0">
              <a:solidFill>
                <a:srgbClr val="404040"/>
              </a:solidFill>
              <a:effectLst/>
              <a:latin typeface="Inter"/>
            </a:endParaRPr>
          </a:p>
          <a:p>
            <a:endParaRPr lang="en-US" dirty="0"/>
          </a:p>
        </p:txBody>
      </p:sp>
    </p:spTree>
    <p:extLst>
      <p:ext uri="{BB962C8B-B14F-4D97-AF65-F5344CB8AC3E}">
        <p14:creationId xmlns:p14="http://schemas.microsoft.com/office/powerpoint/2010/main" val="22337686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a:ln/>
        </p:spPr>
        <p:txBody>
          <a:bodyPr/>
          <a:lstStyle/>
          <a:p>
            <a:r>
              <a:rPr lang="vi-VN" b="0" i="0" dirty="0">
                <a:solidFill>
                  <a:srgbClr val="404040"/>
                </a:solidFill>
                <a:effectLst/>
                <a:latin typeface="Inter"/>
              </a:rPr>
              <a:t>Một trong những động lực ban đầu đằng sau việc sử dụng các hệ thống cơ sở dữ liệu là mong muốn tích hợp dữ liệu hoạt động của một doanh nghiệp và cung cấp quyền truy cập tích hợp, từ đó kiểm soát được dữ liệu đó. Chúng tôi cẩn thận sử dụng thuật ngữ "tích hợp" thay vì "tập trung" bởi vì, như đã thảo luận trước đó, dữ liệu có thể được lưu trữ vật lý trên các máy tính khác nhau và có thể phân bố địa lý. Đây chính là điều mà công nghệ cơ sở dữ liệu phân tán cung cấp. Như đã lưu ý trước đó, sự phân bố vật lý này có thể tập trung tại một địa điểm địa lý hoặc có thể ở nhiều địa điểm khác nhau. Do đó, mỗi vị trí trong Hình 1.5 có thể là một trung tâm dữ liệu được kết nối với các trung tâm dữ liệu khác thông qua mạng truyền thông. Đây là các loại môi trường phân tán phổ biến hiện nay và là đối tượng mà chúng ta nghiên cứu trong cuốn sách này.</a:t>
            </a:r>
            <a:endParaRPr lang="en-US" dirty="0"/>
          </a:p>
        </p:txBody>
      </p:sp>
      <p:sp>
        <p:nvSpPr>
          <p:cNvPr id="20483" name="Rectangle 3"/>
          <p:cNvSpPr>
            <a:spLocks noGrp="1" noRot="1" noChangeAspect="1" noChangeArrowheads="1" noTextEdit="1"/>
          </p:cNvSpPr>
          <p:nvPr>
            <p:ph type="sldImg"/>
          </p:nvPr>
        </p:nvSpPr>
        <p:spPr>
          <a:xfrm>
            <a:off x="1150938" y="692150"/>
            <a:ext cx="4556125" cy="3416300"/>
          </a:xfrm>
          <a:ln cap="flat"/>
          <a:extLst>
            <a:ext uri="{FAA26D3D-D897-4be2-8F04-BA451C77F1D7}">
              <ma14:placeholderFlag xmlns="" xmlns:ma14="http://schemas.microsoft.com/office/mac/drawingml/2011/main" val="1"/>
            </a:ext>
          </a:extLst>
        </p:spPr>
      </p:sp>
    </p:spTree>
    <p:extLst>
      <p:ext uri="{BB962C8B-B14F-4D97-AF65-F5344CB8AC3E}">
        <p14:creationId xmlns:p14="http://schemas.microsoft.com/office/powerpoint/2010/main" val="1335624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xfrm>
            <a:off x="1150938" y="692150"/>
            <a:ext cx="4556125" cy="3416300"/>
          </a:xfrm>
          <a:ln cap="flat"/>
          <a:extLst>
            <a:ext uri="{FAA26D3D-D897-4be2-8F04-BA451C77F1D7}">
              <ma14:placeholderFlag xmlns="" xmlns:ma14="http://schemas.microsoft.com/office/mac/drawingml/2011/main" val="1"/>
            </a:ext>
          </a:extLst>
        </p:spPr>
      </p:sp>
      <p:sp>
        <p:nvSpPr>
          <p:cNvPr id="2" name="Notes Placeholder 1">
            <a:extLst>
              <a:ext uri="{FF2B5EF4-FFF2-40B4-BE49-F238E27FC236}">
                <a16:creationId xmlns:a16="http://schemas.microsoft.com/office/drawing/2014/main" id="{C4F5A60F-DD14-59B5-4505-A54180BFC7E2}"/>
              </a:ext>
            </a:extLst>
          </p:cNvPr>
          <p:cNvSpPr>
            <a:spLocks noGrp="1"/>
          </p:cNvSpPr>
          <p:nvPr>
            <p:ph type="body" idx="1"/>
          </p:nvPr>
        </p:nvSpPr>
        <p:spPr/>
        <p:txBody>
          <a:bodyPr/>
          <a:lstStyle/>
          <a:p>
            <a:pPr algn="l">
              <a:buFont typeface="+mj-lt"/>
              <a:buAutoNum type="arabicPeriod"/>
            </a:pPr>
            <a:r>
              <a:rPr lang="vi-VN" b="1" i="0" dirty="0">
                <a:solidFill>
                  <a:srgbClr val="404040"/>
                </a:solidFill>
                <a:effectLst/>
                <a:latin typeface="Inter"/>
              </a:rPr>
              <a:t>Dữ liệu được lưu trữ tại nhiều địa điểm</a:t>
            </a:r>
            <a:r>
              <a:rPr lang="vi-VN" b="0" i="0" dirty="0">
                <a:solidFill>
                  <a:srgbClr val="404040"/>
                </a:solidFill>
                <a:effectLst/>
                <a:latin typeface="Inter"/>
              </a:rPr>
              <a:t> → mỗi địa điểm về mặt logic bao gồm một bộ xử lý duy nhất.</a:t>
            </a:r>
          </a:p>
          <a:p>
            <a:pPr algn="l">
              <a:buFont typeface="+mj-lt"/>
              <a:buAutoNum type="arabicPeriod"/>
            </a:pPr>
            <a:r>
              <a:rPr lang="vi-VN" b="1" i="0" dirty="0">
                <a:solidFill>
                  <a:srgbClr val="404040"/>
                </a:solidFill>
                <a:effectLst/>
                <a:latin typeface="Inter"/>
              </a:rPr>
              <a:t>Các bộ xử lý tại các địa điểm khác nhau được kết nối với nhau thông qua mạng máy tính</a:t>
            </a:r>
            <a:r>
              <a:rPr lang="vi-VN" b="0" i="0" dirty="0">
                <a:solidFill>
                  <a:srgbClr val="404040"/>
                </a:solidFill>
                <a:effectLst/>
                <a:latin typeface="Inter"/>
              </a:rPr>
              <a:t> → không phải là hệ thống đa xử lý.</a:t>
            </a:r>
          </a:p>
          <a:p>
            <a:pPr algn="l">
              <a:buFont typeface="+mj-lt"/>
              <a:buAutoNum type="arabicPeriod"/>
            </a:pPr>
            <a:r>
              <a:rPr lang="vi-VN" b="1" i="0" dirty="0">
                <a:solidFill>
                  <a:srgbClr val="404040"/>
                </a:solidFill>
                <a:effectLst/>
                <a:latin typeface="Inter"/>
              </a:rPr>
              <a:t>Hệ thống cơ sở dữ liệu song song</a:t>
            </a:r>
            <a:endParaRPr lang="vi-VN" b="0" i="0" dirty="0">
              <a:solidFill>
                <a:srgbClr val="404040"/>
              </a:solidFill>
              <a:effectLst/>
              <a:latin typeface="Inter"/>
            </a:endParaRPr>
          </a:p>
          <a:p>
            <a:pPr algn="l">
              <a:buFont typeface="+mj-lt"/>
              <a:buAutoNum type="arabicPeriod"/>
            </a:pPr>
            <a:r>
              <a:rPr lang="vi-VN" b="1" i="0" dirty="0">
                <a:solidFill>
                  <a:srgbClr val="404040"/>
                </a:solidFill>
                <a:effectLst/>
                <a:latin typeface="Inter"/>
              </a:rPr>
              <a:t>Cơ sở dữ liệu phân tán là một cơ sở dữ liệu, không phải một tập hợp các tệp</a:t>
            </a:r>
            <a:r>
              <a:rPr lang="vi-VN" b="0" i="0" dirty="0">
                <a:solidFill>
                  <a:srgbClr val="404040"/>
                </a:solidFill>
                <a:effectLst/>
                <a:latin typeface="Inter"/>
              </a:rPr>
              <a:t> → dữ liệu có liên quan logic với nhau, thể hiện qua các mẫu truy cập của người dùng.</a:t>
            </a:r>
          </a:p>
          <a:p>
            <a:pPr algn="l">
              <a:buFont typeface="+mj-lt"/>
              <a:buAutoNum type="arabicPeriod"/>
            </a:pPr>
            <a:r>
              <a:rPr lang="vi-VN" b="1" i="0" dirty="0">
                <a:solidFill>
                  <a:srgbClr val="404040"/>
                </a:solidFill>
                <a:effectLst/>
                <a:latin typeface="Inter"/>
              </a:rPr>
              <a:t>Mô hình dữ liệu quan hệ</a:t>
            </a:r>
            <a:endParaRPr lang="vi-VN" b="0" i="0" dirty="0">
              <a:solidFill>
                <a:srgbClr val="404040"/>
              </a:solidFill>
              <a:effectLst/>
              <a:latin typeface="Inter"/>
            </a:endParaRPr>
          </a:p>
          <a:p>
            <a:pPr algn="l">
              <a:buFont typeface="+mj-lt"/>
              <a:buAutoNum type="arabicPeriod"/>
            </a:pPr>
            <a:r>
              <a:rPr lang="vi-VN" b="1" i="0" dirty="0">
                <a:solidFill>
                  <a:srgbClr val="404040"/>
                </a:solidFill>
                <a:effectLst/>
                <a:latin typeface="Inter"/>
              </a:rPr>
              <a:t>Hệ thống quản lý cơ sở dữ liệu phân tán (Distributed DBMS) là một DBMS đầy đủ chức năng</a:t>
            </a:r>
            <a:endParaRPr lang="vi-VN" b="0" i="0" dirty="0">
              <a:solidFill>
                <a:srgbClr val="404040"/>
              </a:solidFill>
              <a:effectLst/>
              <a:latin typeface="Inter"/>
            </a:endParaRPr>
          </a:p>
          <a:p>
            <a:pPr algn="l">
              <a:buFont typeface="+mj-lt"/>
              <a:buAutoNum type="arabicPeriod"/>
            </a:pPr>
            <a:r>
              <a:rPr lang="vi-VN" b="1" i="0" dirty="0">
                <a:solidFill>
                  <a:srgbClr val="404040"/>
                </a:solidFill>
                <a:effectLst/>
                <a:latin typeface="Inter"/>
              </a:rPr>
              <a:t>Không phải hệ thống tệp từ xa, không phải hệ thống xử lý giao dịch (TP system)</a:t>
            </a:r>
            <a:r>
              <a:rPr lang="vi-VN" b="0" i="0" dirty="0">
                <a:solidFill>
                  <a:srgbClr val="404040"/>
                </a:solidFill>
                <a:effectLst/>
                <a:latin typeface="Inter"/>
              </a:rPr>
              <a:t>.</a:t>
            </a:r>
          </a:p>
          <a:p>
            <a:endParaRPr lang="en-US" dirty="0"/>
          </a:p>
        </p:txBody>
      </p:sp>
    </p:spTree>
    <p:extLst>
      <p:ext uri="{BB962C8B-B14F-4D97-AF65-F5344CB8AC3E}">
        <p14:creationId xmlns:p14="http://schemas.microsoft.com/office/powerpoint/2010/main" val="3440422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xfrm>
            <a:off x="1352550" y="808038"/>
            <a:ext cx="4202113" cy="3151187"/>
          </a:xfrm>
          <a:ln cap="flat"/>
          <a:extLst>
            <a:ext uri="{FAA26D3D-D897-4be2-8F04-BA451C77F1D7}">
              <ma14:placeholderFlag xmlns="" xmlns:ma14="http://schemas.microsoft.com/office/mac/drawingml/2011/main" val="1"/>
            </a:ext>
          </a:extLst>
        </p:spPr>
      </p:sp>
      <p:sp>
        <p:nvSpPr>
          <p:cNvPr id="86019" name="Rectangle 3"/>
          <p:cNvSpPr>
            <a:spLocks noGrp="1" noChangeArrowheads="1"/>
          </p:cNvSpPr>
          <p:nvPr>
            <p:ph type="body" idx="1"/>
          </p:nvPr>
        </p:nvSpPr>
        <p:spPr>
          <a:ln/>
        </p:spPr>
        <p:txBody>
          <a:bodyPr/>
          <a:lstStyle/>
          <a:p>
            <a:r>
              <a:rPr lang="vi-VN" b="0" i="0" dirty="0">
                <a:solidFill>
                  <a:srgbClr val="404040"/>
                </a:solidFill>
                <a:effectLst/>
                <a:latin typeface="Inter"/>
              </a:rPr>
              <a:t>Trước khi các hệ thống cơ sở dữ liệu ra đời vào những năm 1960, phương thức tính toán phổ biến là mỗi ứng dụng tự định nghĩa và quản lý dữ liệu của riêng nó (Hình 1.2). Trong phương thức này, mỗi ứng dụng tự xác định dữ liệu mà nó sử dụng, cấu trúc và phương thức truy cập dữ liệu, đồng thời tự quản lý các tệp trong hệ thống lưu trữ. Kết quả cuối cùng là sự dư thừa dữ liệu không được kiểm soát đáng kể, cùng với chi phí cao cho các lập trình viên trong việc quản lý dữ liệu này trong các ứng dụng của họ.</a:t>
            </a:r>
            <a:endParaRPr lang="en-US" dirty="0"/>
          </a:p>
        </p:txBody>
      </p:sp>
    </p:spTree>
    <p:extLst>
      <p:ext uri="{BB962C8B-B14F-4D97-AF65-F5344CB8AC3E}">
        <p14:creationId xmlns:p14="http://schemas.microsoft.com/office/powerpoint/2010/main" val="2094757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xfrm>
            <a:off x="1352550" y="808038"/>
            <a:ext cx="4202113" cy="3151187"/>
          </a:xfrm>
          <a:ln cap="flat"/>
          <a:extLst>
            <a:ext uri="{FAA26D3D-D897-4be2-8F04-BA451C77F1D7}">
              <ma14:placeholderFlag xmlns="" xmlns:ma14="http://schemas.microsoft.com/office/mac/drawingml/2011/main" val="1"/>
            </a:ext>
          </a:extLst>
        </p:spPr>
      </p:sp>
      <p:sp>
        <p:nvSpPr>
          <p:cNvPr id="88067" name="Rectangle 3"/>
          <p:cNvSpPr>
            <a:spLocks noGrp="1" noChangeArrowheads="1"/>
          </p:cNvSpPr>
          <p:nvPr>
            <p:ph type="body" idx="1"/>
          </p:nvPr>
        </p:nvSpPr>
        <p:spPr>
          <a:ln/>
        </p:spPr>
        <p:txBody>
          <a:bodyPr/>
          <a:lstStyle/>
          <a:p>
            <a:r>
              <a:rPr lang="vi-VN" b="0" i="0" dirty="0">
                <a:solidFill>
                  <a:srgbClr val="404040"/>
                </a:solidFill>
                <a:effectLst/>
                <a:latin typeface="Inter"/>
              </a:rPr>
              <a:t>Các hệ thống cơ sở dữ liệu cho phép dữ liệu được định nghĩa và quản lý một cách tập trung (Hình 1.3). Định hướng mới này dẫn đến tính độc lập dữ liệu, theo đó các chương trình ứng dụng không bị ảnh hưởng bởi các thay đổi trong tổ chức logic hoặc vật lý của dữ liệu và ngược lại. Do đó, các lập trình viên được giải phóng khỏi nhiệm vụ quản lý và duy trì dữ liệu mà họ cần, đồng thời sự dư thừa dữ liệu có thể được loại bỏ (hoặc giảm thiểu).</a:t>
            </a:r>
            <a:endParaRPr lang="en-US" dirty="0"/>
          </a:p>
        </p:txBody>
      </p:sp>
    </p:spTree>
    <p:extLst>
      <p:ext uri="{BB962C8B-B14F-4D97-AF65-F5344CB8AC3E}">
        <p14:creationId xmlns:p14="http://schemas.microsoft.com/office/powerpoint/2010/main" val="3510392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Footer Placeholder 3">
            <a:extLst>
              <a:ext uri="{FF2B5EF4-FFF2-40B4-BE49-F238E27FC236}">
                <a16:creationId xmlns:a16="http://schemas.microsoft.com/office/drawing/2014/main" id="{00A45A7A-CA9E-A34B-8B0F-158A2E05A039}"/>
              </a:ext>
            </a:extLst>
          </p:cNvPr>
          <p:cNvSpPr>
            <a:spLocks noGrp="1"/>
          </p:cNvSpPr>
          <p:nvPr>
            <p:ph type="ftr" sz="quarter" idx="10"/>
          </p:nvPr>
        </p:nvSpPr>
        <p:spPr>
          <a:xfrm>
            <a:off x="323528" y="6356350"/>
            <a:ext cx="3086100" cy="365125"/>
          </a:xfrm>
        </p:spPr>
        <p:txBody>
          <a:bodyPr/>
          <a:lstStyle/>
          <a:p>
            <a:r>
              <a:rPr lang="en-US" dirty="0"/>
              <a:t>© 2020, M.T. </a:t>
            </a:r>
            <a:r>
              <a:rPr lang="en-US" dirty="0" err="1"/>
              <a:t>Özsu</a:t>
            </a:r>
            <a:r>
              <a:rPr lang="en-US" dirty="0"/>
              <a:t> &amp; P. </a:t>
            </a:r>
            <a:r>
              <a:rPr lang="en-US" dirty="0" err="1"/>
              <a:t>Valduriez</a:t>
            </a:r>
            <a:endParaRPr lang="en-US" dirty="0"/>
          </a:p>
        </p:txBody>
      </p:sp>
      <p:sp>
        <p:nvSpPr>
          <p:cNvPr id="5" name="Slide Number Placeholder 4">
            <a:extLst>
              <a:ext uri="{FF2B5EF4-FFF2-40B4-BE49-F238E27FC236}">
                <a16:creationId xmlns:a16="http://schemas.microsoft.com/office/drawing/2014/main" id="{872D88ED-A1BA-6943-87F1-EAE1351E9F38}"/>
              </a:ext>
            </a:extLst>
          </p:cNvPr>
          <p:cNvSpPr>
            <a:spLocks noGrp="1"/>
          </p:cNvSpPr>
          <p:nvPr>
            <p:ph type="sldNum" sz="quarter" idx="11"/>
          </p:nvPr>
        </p:nvSpPr>
        <p:spPr>
          <a:xfrm>
            <a:off x="6732240" y="6356350"/>
            <a:ext cx="2057400" cy="365125"/>
          </a:xfrm>
        </p:spPr>
        <p:txBody>
          <a:bodyPr/>
          <a:lstStyle/>
          <a:p>
            <a:fld id="{FD96158B-4539-3C43-9DE5-94C54786620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lvl1pPr>
              <a:buClr>
                <a:schemeClr val="accent6">
                  <a:lumMod val="50000"/>
                </a:schemeClr>
              </a:buClr>
              <a:buSzPct val="70000"/>
              <a:defRPr/>
            </a:lvl1pPr>
            <a:lvl2pPr>
              <a:buClr>
                <a:schemeClr val="accent6">
                  <a:lumMod val="50000"/>
                </a:schemeClr>
              </a:buClr>
              <a:buSzPct val="70000"/>
              <a:defRPr/>
            </a:lvl2pPr>
            <a:lvl3pPr>
              <a:buClr>
                <a:schemeClr val="accent6">
                  <a:lumMod val="50000"/>
                </a:schemeClr>
              </a:buClr>
              <a:buSzPct val="70000"/>
              <a:defRPr/>
            </a:lvl3pPr>
            <a:lvl4pPr>
              <a:buClr>
                <a:schemeClr val="accent6">
                  <a:lumMod val="50000"/>
                </a:schemeClr>
              </a:buCl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1"/>
          <p:cNvSpPr>
            <a:spLocks noGrp="1"/>
          </p:cNvSpPr>
          <p:nvPr>
            <p:ph type="ftr" sz="quarter" idx="3"/>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a:t>
            </a:r>
            <a:endParaRPr lang="en-US" dirty="0"/>
          </a:p>
        </p:txBody>
      </p:sp>
      <p:sp>
        <p:nvSpPr>
          <p:cNvPr id="7" name="Slide Number Placeholder 2"/>
          <p:cNvSpPr>
            <a:spLocks noGrp="1"/>
          </p:cNvSpPr>
          <p:nvPr>
            <p:ph type="sldNum" sz="quarter" idx="4"/>
          </p:nvPr>
        </p:nvSpPr>
        <p:spPr>
          <a:xfrm>
            <a:off x="6804248"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chemeClr val="accent6">
                  <a:lumMod val="50000"/>
                </a:schemeClr>
              </a:buClr>
              <a:buSzPct val="70000"/>
              <a:defRPr/>
            </a:lvl1pPr>
            <a:lvl2pPr>
              <a:buClr>
                <a:schemeClr val="accent6">
                  <a:lumMod val="50000"/>
                </a:schemeClr>
              </a:buClr>
              <a:buSzPct val="70000"/>
              <a:defRPr/>
            </a:lvl2pPr>
            <a:lvl3pPr>
              <a:buClr>
                <a:schemeClr val="accent6">
                  <a:lumMod val="50000"/>
                </a:schemeClr>
              </a:buClr>
              <a:buSzPct val="70000"/>
              <a:defRPr/>
            </a:lvl3pPr>
            <a:lvl4pPr>
              <a:buClr>
                <a:schemeClr val="accent6">
                  <a:lumMod val="50000"/>
                </a:schemeClr>
              </a:buClr>
              <a:buSzPct val="7000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1"/>
          <p:cNvSpPr>
            <a:spLocks noGrp="1"/>
          </p:cNvSpPr>
          <p:nvPr>
            <p:ph type="ftr" sz="quarter" idx="3"/>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a:t>
            </a:r>
            <a:endParaRPr lang="en-US" dirty="0"/>
          </a:p>
        </p:txBody>
      </p:sp>
      <p:sp>
        <p:nvSpPr>
          <p:cNvPr id="7" name="Slide Number Placeholder 2"/>
          <p:cNvSpPr>
            <a:spLocks noGrp="1"/>
          </p:cNvSpPr>
          <p:nvPr>
            <p:ph type="sldNum" sz="quarter" idx="4"/>
          </p:nvPr>
        </p:nvSpPr>
        <p:spPr>
          <a:xfrm>
            <a:off x="673224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buClr>
                <a:schemeClr val="accent6">
                  <a:lumMod val="50000"/>
                </a:schemeClr>
              </a:buClr>
              <a:buSzPct val="70000"/>
              <a:defRPr sz="2800"/>
            </a:lvl1pPr>
            <a:lvl2pPr>
              <a:buClr>
                <a:schemeClr val="accent6">
                  <a:lumMod val="50000"/>
                </a:schemeClr>
              </a:buClr>
              <a:buSzPct val="70000"/>
              <a:defRPr sz="2400"/>
            </a:lvl2pPr>
            <a:lvl3pPr>
              <a:buClr>
                <a:schemeClr val="accent6">
                  <a:lumMod val="50000"/>
                </a:schemeClr>
              </a:buClr>
              <a:buSzPct val="70000"/>
              <a:defRPr sz="2000"/>
            </a:lvl3pPr>
            <a:lvl4pPr>
              <a:buClr>
                <a:schemeClr val="accent6">
                  <a:lumMod val="50000"/>
                </a:schemeClr>
              </a:buCl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1"/>
          <p:cNvSpPr>
            <a:spLocks noGrp="1"/>
          </p:cNvSpPr>
          <p:nvPr>
            <p:ph type="ftr" sz="quarter" idx="3"/>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a:t>
            </a:r>
            <a:endParaRPr lang="en-US" dirty="0"/>
          </a:p>
        </p:txBody>
      </p:sp>
      <p:sp>
        <p:nvSpPr>
          <p:cNvPr id="8" name="Slide Number Placeholder 2"/>
          <p:cNvSpPr>
            <a:spLocks noGrp="1"/>
          </p:cNvSpPr>
          <p:nvPr>
            <p:ph type="sldNum" sz="quarter" idx="4"/>
          </p:nvPr>
        </p:nvSpPr>
        <p:spPr>
          <a:xfrm>
            <a:off x="673224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
        <p:nvSpPr>
          <p:cNvPr id="10" name="Content Placeholder 2">
            <a:extLst>
              <a:ext uri="{FF2B5EF4-FFF2-40B4-BE49-F238E27FC236}">
                <a16:creationId xmlns:a16="http://schemas.microsoft.com/office/drawing/2014/main" id="{A36671C9-F961-394A-BBEC-D04FF25DDA72}"/>
              </a:ext>
            </a:extLst>
          </p:cNvPr>
          <p:cNvSpPr>
            <a:spLocks noGrp="1"/>
          </p:cNvSpPr>
          <p:nvPr>
            <p:ph sz="half" idx="10"/>
          </p:nvPr>
        </p:nvSpPr>
        <p:spPr>
          <a:xfrm>
            <a:off x="4648202" y="1584633"/>
            <a:ext cx="4038600" cy="4530725"/>
          </a:xfrm>
        </p:spPr>
        <p:txBody>
          <a:bodyPr/>
          <a:lstStyle>
            <a:lvl1pPr>
              <a:buClr>
                <a:schemeClr val="accent6">
                  <a:lumMod val="50000"/>
                </a:schemeClr>
              </a:buClr>
              <a:buSzPct val="70000"/>
              <a:defRPr sz="2800"/>
            </a:lvl1pPr>
            <a:lvl2pPr>
              <a:buClr>
                <a:schemeClr val="accent6">
                  <a:lumMod val="50000"/>
                </a:schemeClr>
              </a:buClr>
              <a:buSzPct val="70000"/>
              <a:defRPr sz="2400"/>
            </a:lvl2pPr>
            <a:lvl3pPr>
              <a:buClr>
                <a:schemeClr val="accent6">
                  <a:lumMod val="50000"/>
                </a:schemeClr>
              </a:buClr>
              <a:buSzPct val="70000"/>
              <a:defRPr sz="2000"/>
            </a:lvl3pPr>
            <a:lvl4pPr>
              <a:buClr>
                <a:schemeClr val="accent6">
                  <a:lumMod val="50000"/>
                </a:schemeClr>
              </a:buCl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buClr>
                <a:schemeClr val="accent6">
                  <a:lumMod val="50000"/>
                </a:schemeClr>
              </a:buClr>
              <a:buSzPct val="70000"/>
              <a:defRPr sz="2400"/>
            </a:lvl1pPr>
            <a:lvl2pPr>
              <a:buClr>
                <a:schemeClr val="accent6">
                  <a:lumMod val="50000"/>
                </a:schemeClr>
              </a:buClr>
              <a:buSzPct val="70000"/>
              <a:defRPr sz="2000"/>
            </a:lvl2pPr>
            <a:lvl3pPr>
              <a:buClr>
                <a:schemeClr val="accent6">
                  <a:lumMod val="50000"/>
                </a:schemeClr>
              </a:buClr>
              <a:buSzPct val="70000"/>
              <a:defRPr sz="1800"/>
            </a:lvl3pPr>
            <a:lvl4pPr>
              <a:buClr>
                <a:schemeClr val="accent6">
                  <a:lumMod val="50000"/>
                </a:schemeClr>
              </a:buCl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Footer Placeholder 1"/>
          <p:cNvSpPr>
            <a:spLocks noGrp="1"/>
          </p:cNvSpPr>
          <p:nvPr>
            <p:ph type="ftr" sz="quarter" idx="10"/>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a:t>
            </a:r>
            <a:endParaRPr lang="en-US" dirty="0"/>
          </a:p>
        </p:txBody>
      </p:sp>
      <p:sp>
        <p:nvSpPr>
          <p:cNvPr id="10" name="Slide Number Placeholder 2"/>
          <p:cNvSpPr>
            <a:spLocks noGrp="1"/>
          </p:cNvSpPr>
          <p:nvPr>
            <p:ph type="sldNum" sz="quarter" idx="11"/>
          </p:nvPr>
        </p:nvSpPr>
        <p:spPr>
          <a:xfrm>
            <a:off x="6804248"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
        <p:nvSpPr>
          <p:cNvPr id="11" name="Content Placeholder 3">
            <a:extLst>
              <a:ext uri="{FF2B5EF4-FFF2-40B4-BE49-F238E27FC236}">
                <a16:creationId xmlns:a16="http://schemas.microsoft.com/office/drawing/2014/main" id="{51898894-D16A-0342-A17E-BE71431F1BAE}"/>
              </a:ext>
            </a:extLst>
          </p:cNvPr>
          <p:cNvSpPr>
            <a:spLocks noGrp="1"/>
          </p:cNvSpPr>
          <p:nvPr>
            <p:ph sz="half" idx="12"/>
          </p:nvPr>
        </p:nvSpPr>
        <p:spPr>
          <a:xfrm>
            <a:off x="4646612" y="2174875"/>
            <a:ext cx="4040188" cy="3951288"/>
          </a:xfrm>
        </p:spPr>
        <p:txBody>
          <a:bodyPr/>
          <a:lstStyle>
            <a:lvl1pPr>
              <a:buClr>
                <a:schemeClr val="accent6">
                  <a:lumMod val="50000"/>
                </a:schemeClr>
              </a:buClr>
              <a:buSzPct val="70000"/>
              <a:defRPr sz="2400"/>
            </a:lvl1pPr>
            <a:lvl2pPr>
              <a:buClr>
                <a:schemeClr val="accent6">
                  <a:lumMod val="50000"/>
                </a:schemeClr>
              </a:buClr>
              <a:buSzPct val="70000"/>
              <a:defRPr sz="2000"/>
            </a:lvl2pPr>
            <a:lvl3pPr>
              <a:buClr>
                <a:schemeClr val="accent6">
                  <a:lumMod val="50000"/>
                </a:schemeClr>
              </a:buClr>
              <a:buSzPct val="70000"/>
              <a:defRPr sz="1800"/>
            </a:lvl3pPr>
            <a:lvl4pPr>
              <a:buClr>
                <a:schemeClr val="accent6">
                  <a:lumMod val="50000"/>
                </a:schemeClr>
              </a:buCl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1"/>
          <p:cNvSpPr>
            <a:spLocks noGrp="1"/>
          </p:cNvSpPr>
          <p:nvPr>
            <p:ph type="ftr" sz="quarter" idx="3"/>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a:t>
            </a:r>
            <a:endParaRPr lang="en-US" dirty="0"/>
          </a:p>
        </p:txBody>
      </p:sp>
      <p:sp>
        <p:nvSpPr>
          <p:cNvPr id="6" name="Slide Number Placeholder 2"/>
          <p:cNvSpPr>
            <a:spLocks noGrp="1"/>
          </p:cNvSpPr>
          <p:nvPr>
            <p:ph type="sldNum" sz="quarter" idx="4"/>
          </p:nvPr>
        </p:nvSpPr>
        <p:spPr>
          <a:xfrm>
            <a:off x="6804248"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Footer Placeholder 1"/>
          <p:cNvSpPr>
            <a:spLocks noGrp="1"/>
          </p:cNvSpPr>
          <p:nvPr>
            <p:ph type="ftr" sz="quarter" idx="3"/>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a:t>
            </a:r>
            <a:endParaRPr lang="en-US" dirty="0"/>
          </a:p>
        </p:txBody>
      </p:sp>
      <p:sp>
        <p:nvSpPr>
          <p:cNvPr id="5" name="Slide Number Placeholder 2"/>
          <p:cNvSpPr>
            <a:spLocks noGrp="1"/>
          </p:cNvSpPr>
          <p:nvPr>
            <p:ph type="sldNum" sz="quarter" idx="4"/>
          </p:nvPr>
        </p:nvSpPr>
        <p:spPr>
          <a:xfrm>
            <a:off x="6804248"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buClr>
                <a:schemeClr val="accent6">
                  <a:lumMod val="50000"/>
                </a:schemeClr>
              </a:buClr>
              <a:buSzPct val="70000"/>
              <a:defRPr sz="3200"/>
            </a:lvl1pPr>
            <a:lvl2pPr>
              <a:buClr>
                <a:schemeClr val="accent6">
                  <a:lumMod val="50000"/>
                </a:schemeClr>
              </a:buClr>
              <a:buSzPct val="70000"/>
              <a:defRPr sz="2800"/>
            </a:lvl2pPr>
            <a:lvl3pPr>
              <a:buClr>
                <a:schemeClr val="accent6">
                  <a:lumMod val="50000"/>
                </a:schemeClr>
              </a:buClr>
              <a:buSzPct val="70000"/>
              <a:defRPr sz="2400"/>
            </a:lvl3pPr>
            <a:lvl4pPr>
              <a:buClr>
                <a:schemeClr val="accent6">
                  <a:lumMod val="50000"/>
                </a:schemeClr>
              </a:buCl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Footer Placeholder 1"/>
          <p:cNvSpPr>
            <a:spLocks noGrp="1"/>
          </p:cNvSpPr>
          <p:nvPr>
            <p:ph type="ftr" sz="quarter" idx="3"/>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a:t>
            </a:r>
            <a:endParaRPr lang="en-US" dirty="0"/>
          </a:p>
        </p:txBody>
      </p:sp>
      <p:sp>
        <p:nvSpPr>
          <p:cNvPr id="8" name="Slide Number Placeholder 2"/>
          <p:cNvSpPr>
            <a:spLocks noGrp="1"/>
          </p:cNvSpPr>
          <p:nvPr>
            <p:ph type="sldNum" sz="quarter" idx="4"/>
          </p:nvPr>
        </p:nvSpPr>
        <p:spPr>
          <a:xfrm>
            <a:off x="6804248"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Footer Placeholder 1"/>
          <p:cNvSpPr>
            <a:spLocks noGrp="1"/>
          </p:cNvSpPr>
          <p:nvPr>
            <p:ph type="ftr" sz="quarter" idx="3"/>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a:t>
            </a:r>
            <a:endParaRPr lang="en-US" dirty="0"/>
          </a:p>
        </p:txBody>
      </p:sp>
      <p:sp>
        <p:nvSpPr>
          <p:cNvPr id="8" name="Slide Number Placeholder 2"/>
          <p:cNvSpPr>
            <a:spLocks noGrp="1"/>
          </p:cNvSpPr>
          <p:nvPr>
            <p:ph type="sldNum" sz="quarter" idx="4"/>
          </p:nvPr>
        </p:nvSpPr>
        <p:spPr>
          <a:xfrm>
            <a:off x="6804248"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a:buClr>
                <a:schemeClr val="accent6">
                  <a:lumMod val="50000"/>
                </a:schemeClr>
              </a:buClr>
              <a:buSzPct val="70000"/>
              <a:defRPr/>
            </a:lvl1pPr>
            <a:lvl2pPr>
              <a:buClr>
                <a:schemeClr val="accent6">
                  <a:lumMod val="50000"/>
                </a:schemeClr>
              </a:buClr>
              <a:buSzPct val="70000"/>
              <a:defRPr/>
            </a:lvl2pPr>
            <a:lvl3pPr>
              <a:buClr>
                <a:schemeClr val="accent6">
                  <a:lumMod val="50000"/>
                </a:schemeClr>
              </a:buClr>
              <a:buSzPct val="70000"/>
              <a:defRPr/>
            </a:lvl3pPr>
            <a:lvl4pPr>
              <a:buClr>
                <a:schemeClr val="accent6">
                  <a:lumMod val="50000"/>
                </a:schemeClr>
              </a:buCl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1"/>
          <p:cNvSpPr>
            <a:spLocks noGrp="1"/>
          </p:cNvSpPr>
          <p:nvPr>
            <p:ph type="ftr" sz="quarter" idx="3"/>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a:t>
            </a:r>
            <a:endParaRPr lang="en-US" dirty="0"/>
          </a:p>
        </p:txBody>
      </p:sp>
      <p:sp>
        <p:nvSpPr>
          <p:cNvPr id="7" name="Slide Number Placeholder 2"/>
          <p:cNvSpPr>
            <a:spLocks noGrp="1"/>
          </p:cNvSpPr>
          <p:nvPr>
            <p:ph type="sldNum" sz="quarter" idx="4"/>
          </p:nvPr>
        </p:nvSpPr>
        <p:spPr>
          <a:xfrm>
            <a:off x="6804248"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rgbClr val="CC9900"/>
            </a:solidFill>
            <a:prstDash val="solid"/>
            <a:miter lim="800000"/>
            <a:headEnd/>
            <a:tailEnd/>
          </a:ln>
        </p:spPr>
        <p:txBody>
          <a:bodyPr>
            <a:prstTxWarp prst="textNoShape">
              <a:avLst/>
            </a:prstTxWarp>
          </a:bodyPr>
          <a:lstStyle/>
          <a:p>
            <a:endParaRPr lang="en-US"/>
          </a:p>
        </p:txBody>
      </p:sp>
      <p:sp>
        <p:nvSpPr>
          <p:cNvPr id="1032" name="Line 8"/>
          <p:cNvSpPr>
            <a:spLocks noChangeShapeType="1"/>
          </p:cNvSpPr>
          <p:nvPr/>
        </p:nvSpPr>
        <p:spPr bwMode="auto">
          <a:xfrm>
            <a:off x="457200" y="6172200"/>
            <a:ext cx="8229600" cy="0"/>
          </a:xfrm>
          <a:prstGeom prst="line">
            <a:avLst/>
          </a:prstGeom>
          <a:noFill/>
          <a:ln w="19050">
            <a:solidFill>
              <a:srgbClr val="CC9900"/>
            </a:solidFill>
            <a:round/>
            <a:headEnd/>
            <a:tailEnd/>
          </a:ln>
          <a:effectLst/>
        </p:spPr>
        <p:txBody>
          <a:bodyPr>
            <a:prstTxWarp prst="textNoShape">
              <a:avLst/>
            </a:prstTxWarp>
          </a:bodyPr>
          <a:lstStyle/>
          <a:p>
            <a:endParaRPr lang="en-US"/>
          </a:p>
        </p:txBody>
      </p:sp>
      <p:sp>
        <p:nvSpPr>
          <p:cNvPr id="1033" name="Rectangle 9"/>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a:t>Click to edit Master title style</a:t>
            </a:r>
          </a:p>
        </p:txBody>
      </p:sp>
      <p:sp>
        <p:nvSpPr>
          <p:cNvPr id="1034" name="Rectangle 10"/>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ltLang="zh-CN" dirty="0"/>
          </a:p>
        </p:txBody>
      </p:sp>
      <p:sp>
        <p:nvSpPr>
          <p:cNvPr id="2" name="Footer Placeholder 1"/>
          <p:cNvSpPr>
            <a:spLocks noGrp="1"/>
          </p:cNvSpPr>
          <p:nvPr>
            <p:ph type="ftr" sz="quarter" idx="3"/>
          </p:nvPr>
        </p:nvSpPr>
        <p:spPr>
          <a:xfrm>
            <a:off x="107504"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a:t>
            </a:r>
            <a:endParaRPr lang="en-US" dirty="0"/>
          </a:p>
        </p:txBody>
      </p:sp>
      <p:sp>
        <p:nvSpPr>
          <p:cNvPr id="3" name="Slide Number Placeholder 2"/>
          <p:cNvSpPr>
            <a:spLocks noGrp="1"/>
          </p:cNvSpPr>
          <p:nvPr>
            <p:ph type="sldNum" sz="quarter" idx="4"/>
          </p:nvPr>
        </p:nvSpPr>
        <p:spPr>
          <a:xfrm>
            <a:off x="706278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dt="0"/>
  <p:txStyles>
    <p:titleStyle>
      <a:lvl1pPr algn="l" rtl="0" eaLnBrk="1" fontAlgn="base" hangingPunct="1">
        <a:spcBef>
          <a:spcPct val="0"/>
        </a:spcBef>
        <a:spcAft>
          <a:spcPct val="0"/>
        </a:spcAft>
        <a:defRPr sz="3600">
          <a:solidFill>
            <a:schemeClr val="accent6">
              <a:lumMod val="50000"/>
            </a:schemeClr>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2pPr>
      <a:lvl3pPr algn="ctr" rtl="0" eaLnBrk="1" fontAlgn="base" hangingPunct="1">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3pPr>
      <a:lvl4pPr algn="ctr" rtl="0" eaLnBrk="1" fontAlgn="base" hangingPunct="1">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4pPr>
      <a:lvl5pPr algn="ctr" rtl="0" eaLnBrk="1" fontAlgn="base" hangingPunct="1">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5pPr>
      <a:lvl6pPr marL="457200" algn="ctr" rtl="0" eaLnBrk="1" fontAlgn="base" hangingPunct="1">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6pPr>
      <a:lvl7pPr marL="914400" algn="ctr" rtl="0" eaLnBrk="1" fontAlgn="base" hangingPunct="1">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7pPr>
      <a:lvl8pPr marL="1371600" algn="ctr" rtl="0" eaLnBrk="1" fontAlgn="base" hangingPunct="1">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8pPr>
      <a:lvl9pPr marL="1828800" algn="ctr" rtl="0" eaLnBrk="1" fontAlgn="base" hangingPunct="1">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9pPr>
    </p:titleStyle>
    <p:bodyStyle>
      <a:lvl1pPr marL="342900" indent="-342900" algn="l" rtl="0" eaLnBrk="1" fontAlgn="base" hangingPunct="1">
        <a:spcBef>
          <a:spcPct val="20000"/>
        </a:spcBef>
        <a:spcAft>
          <a:spcPct val="0"/>
        </a:spcAft>
        <a:buClr>
          <a:srgbClr val="CC9900"/>
        </a:buClr>
        <a:buSzPct val="65000"/>
        <a:buFont typeface="Wingdings" pitchFamily="-108" charset="2"/>
        <a:buChar char="n"/>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238038"/>
        </a:buClr>
        <a:buSzPct val="60000"/>
        <a:buFont typeface="Wingdings" pitchFamily="-108" charset="2"/>
        <a:buChar char="q"/>
        <a:defRPr sz="2000">
          <a:solidFill>
            <a:schemeClr val="tx1"/>
          </a:solidFill>
          <a:latin typeface="+mn-lt"/>
          <a:ea typeface="+mn-ea"/>
        </a:defRPr>
      </a:lvl2pPr>
      <a:lvl3pPr marL="1143000" indent="-228600" algn="l" rtl="0" eaLnBrk="1" fontAlgn="base" hangingPunct="1">
        <a:spcBef>
          <a:spcPct val="20000"/>
        </a:spcBef>
        <a:spcAft>
          <a:spcPct val="0"/>
        </a:spcAft>
        <a:buClr>
          <a:srgbClr val="CC9900"/>
        </a:buClr>
        <a:buSzPct val="65000"/>
        <a:buFont typeface="Wingdings" pitchFamily="-108" charset="2"/>
        <a:buChar char="n"/>
        <a:defRPr sz="1800">
          <a:solidFill>
            <a:schemeClr val="tx1"/>
          </a:solidFill>
          <a:latin typeface="+mn-lt"/>
          <a:ea typeface="+mn-ea"/>
        </a:defRPr>
      </a:lvl3pPr>
      <a:lvl4pPr marL="1600200" indent="-228600" algn="l" rtl="0" eaLnBrk="1" fontAlgn="base" hangingPunct="1">
        <a:spcBef>
          <a:spcPct val="20000"/>
        </a:spcBef>
        <a:spcAft>
          <a:spcPct val="0"/>
        </a:spcAft>
        <a:buClr>
          <a:srgbClr val="238038"/>
        </a:buClr>
        <a:buSzPct val="70000"/>
        <a:buFont typeface="Wingdings" pitchFamily="-108" charset="2"/>
        <a:buChar char="q"/>
        <a:defRPr sz="1600">
          <a:solidFill>
            <a:schemeClr val="tx1"/>
          </a:solidFill>
          <a:latin typeface="+mn-lt"/>
          <a:ea typeface="+mn-ea"/>
        </a:defRPr>
      </a:lvl4pPr>
      <a:lvl5pPr marL="2057400" indent="-228600" algn="l" rtl="0" eaLnBrk="1" fontAlgn="base" hangingPunct="1">
        <a:spcBef>
          <a:spcPct val="20000"/>
        </a:spcBef>
        <a:spcAft>
          <a:spcPct val="0"/>
        </a:spcAft>
        <a:buClr>
          <a:srgbClr val="CC9900"/>
        </a:buClr>
        <a:buSzPct val="75000"/>
        <a:buFont typeface="Wingdings" pitchFamily="-108" charset="2"/>
        <a:defRPr sz="1600">
          <a:solidFill>
            <a:schemeClr val="tx1"/>
          </a:solidFill>
          <a:latin typeface="+mn-lt"/>
          <a:ea typeface="+mn-ea"/>
        </a:defRPr>
      </a:lvl5pPr>
      <a:lvl6pPr marL="25146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6pPr>
      <a:lvl7pPr marL="29718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7pPr>
      <a:lvl8pPr marL="34290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8pPr>
      <a:lvl9pPr marL="38862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10.e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286000"/>
            <a:ext cx="7772400" cy="1143000"/>
          </a:xfrm>
        </p:spPr>
        <p:txBody>
          <a:bodyPr/>
          <a:lstStyle/>
          <a:p>
            <a:r>
              <a:rPr lang="en-US" dirty="0"/>
              <a:t>Principles of Distributed Database Systems</a:t>
            </a:r>
          </a:p>
        </p:txBody>
      </p:sp>
      <p:sp>
        <p:nvSpPr>
          <p:cNvPr id="2051" name="Rectangle 3"/>
          <p:cNvSpPr>
            <a:spLocks noGrp="1" noChangeArrowheads="1"/>
          </p:cNvSpPr>
          <p:nvPr>
            <p:ph type="subTitle" idx="1"/>
          </p:nvPr>
        </p:nvSpPr>
        <p:spPr/>
        <p:txBody>
          <a:bodyPr/>
          <a:lstStyle/>
          <a:p>
            <a:endParaRPr lang="en-US" dirty="0"/>
          </a:p>
        </p:txBody>
      </p:sp>
      <p:sp>
        <p:nvSpPr>
          <p:cNvPr id="2" name="Footer Placeholder 1">
            <a:extLst>
              <a:ext uri="{FF2B5EF4-FFF2-40B4-BE49-F238E27FC236}">
                <a16:creationId xmlns:a16="http://schemas.microsoft.com/office/drawing/2014/main" id="{43F55C07-B623-DB43-9943-7F15C469C2DD}"/>
              </a:ext>
            </a:extLst>
          </p:cNvPr>
          <p:cNvSpPr>
            <a:spLocks noGrp="1"/>
          </p:cNvSpPr>
          <p:nvPr>
            <p:ph type="ftr" sz="quarter" idx="10"/>
          </p:nvPr>
        </p:nvSpPr>
        <p:spPr/>
        <p:txBody>
          <a:bodyPr/>
          <a:lstStyle/>
          <a:p>
            <a:r>
              <a:rPr lang="en-US" dirty="0"/>
              <a:t>© 2020</a:t>
            </a:r>
          </a:p>
        </p:txBody>
      </p:sp>
      <p:sp>
        <p:nvSpPr>
          <p:cNvPr id="3" name="Slide Number Placeholder 2">
            <a:extLst>
              <a:ext uri="{FF2B5EF4-FFF2-40B4-BE49-F238E27FC236}">
                <a16:creationId xmlns:a16="http://schemas.microsoft.com/office/drawing/2014/main" id="{2330F6D8-D89B-CF45-A452-1BB07F41C267}"/>
              </a:ext>
            </a:extLst>
          </p:cNvPr>
          <p:cNvSpPr>
            <a:spLocks noGrp="1"/>
          </p:cNvSpPr>
          <p:nvPr>
            <p:ph type="sldNum" sz="quarter" idx="11"/>
          </p:nvPr>
        </p:nvSpPr>
        <p:spPr/>
        <p:txBody>
          <a:bodyPr/>
          <a:lstStyle/>
          <a:p>
            <a:fld id="{FD96158B-4539-3C43-9DE5-94C547866200}"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D6392-2366-F446-8443-6625AC594E7C}"/>
              </a:ext>
            </a:extLst>
          </p:cNvPr>
          <p:cNvSpPr>
            <a:spLocks noGrp="1"/>
          </p:cNvSpPr>
          <p:nvPr>
            <p:ph type="title"/>
          </p:nvPr>
        </p:nvSpPr>
        <p:spPr/>
        <p:txBody>
          <a:bodyPr/>
          <a:lstStyle/>
          <a:p>
            <a:r>
              <a:rPr lang="en-US" dirty="0"/>
              <a:t>Important Point</a:t>
            </a:r>
          </a:p>
        </p:txBody>
      </p:sp>
      <p:sp>
        <p:nvSpPr>
          <p:cNvPr id="3" name="Content Placeholder 2">
            <a:extLst>
              <a:ext uri="{FF2B5EF4-FFF2-40B4-BE49-F238E27FC236}">
                <a16:creationId xmlns:a16="http://schemas.microsoft.com/office/drawing/2014/main" id="{C0529793-71D2-CD4A-8CF3-D5BBAED56AA3}"/>
              </a:ext>
            </a:extLst>
          </p:cNvPr>
          <p:cNvSpPr>
            <a:spLocks noGrp="1"/>
          </p:cNvSpPr>
          <p:nvPr>
            <p:ph idx="1"/>
          </p:nvPr>
        </p:nvSpPr>
        <p:spPr>
          <a:xfrm>
            <a:off x="444679" y="2492896"/>
            <a:ext cx="8229600" cy="1612776"/>
          </a:xfrm>
        </p:spPr>
        <p:txBody>
          <a:bodyPr/>
          <a:lstStyle/>
          <a:p>
            <a:pPr marL="0" indent="0" algn="ctr">
              <a:buNone/>
            </a:pPr>
            <a:r>
              <a:rPr lang="en-US" dirty="0">
                <a:solidFill>
                  <a:srgbClr val="0432FF"/>
                </a:solidFill>
              </a:rPr>
              <a:t>Logically integrated</a:t>
            </a:r>
          </a:p>
          <a:p>
            <a:pPr marL="0" indent="0" algn="ctr">
              <a:buNone/>
            </a:pPr>
            <a:r>
              <a:rPr lang="en-US" dirty="0"/>
              <a:t>but</a:t>
            </a:r>
          </a:p>
          <a:p>
            <a:pPr marL="0" indent="0" algn="ctr">
              <a:buNone/>
            </a:pPr>
            <a:r>
              <a:rPr lang="en-US" dirty="0">
                <a:solidFill>
                  <a:srgbClr val="0432FF"/>
                </a:solidFill>
              </a:rPr>
              <a:t>Physically distributed</a:t>
            </a:r>
          </a:p>
        </p:txBody>
      </p:sp>
      <p:sp>
        <p:nvSpPr>
          <p:cNvPr id="4" name="Footer Placeholder 3">
            <a:extLst>
              <a:ext uri="{FF2B5EF4-FFF2-40B4-BE49-F238E27FC236}">
                <a16:creationId xmlns:a16="http://schemas.microsoft.com/office/drawing/2014/main" id="{195B9C14-BFB5-4047-A565-ED76FFC7BE52}"/>
              </a:ext>
            </a:extLst>
          </p:cNvPr>
          <p:cNvSpPr>
            <a:spLocks noGrp="1"/>
          </p:cNvSpPr>
          <p:nvPr>
            <p:ph type="ftr" sz="quarter" idx="3"/>
          </p:nvPr>
        </p:nvSpPr>
        <p:spPr/>
        <p:txBody>
          <a:bodyPr/>
          <a:lstStyle/>
          <a:p>
            <a:r>
              <a:rPr lang="en-US" dirty="0"/>
              <a:t>© 2020</a:t>
            </a:r>
          </a:p>
        </p:txBody>
      </p:sp>
      <p:sp>
        <p:nvSpPr>
          <p:cNvPr id="5" name="Slide Number Placeholder 4">
            <a:extLst>
              <a:ext uri="{FF2B5EF4-FFF2-40B4-BE49-F238E27FC236}">
                <a16:creationId xmlns:a16="http://schemas.microsoft.com/office/drawing/2014/main" id="{85C81615-23EA-4D4C-8DAE-5A836890C193}"/>
              </a:ext>
            </a:extLst>
          </p:cNvPr>
          <p:cNvSpPr>
            <a:spLocks noGrp="1"/>
          </p:cNvSpPr>
          <p:nvPr>
            <p:ph type="sldNum" sz="quarter" idx="4"/>
          </p:nvPr>
        </p:nvSpPr>
        <p:spPr/>
        <p:txBody>
          <a:bodyPr/>
          <a:lstStyle/>
          <a:p>
            <a:fld id="{FD96158B-4539-3C43-9DE5-94C547866200}" type="slidenum">
              <a:rPr lang="en-US" smtClean="0"/>
              <a:t>10</a:t>
            </a:fld>
            <a:endParaRPr lang="en-US"/>
          </a:p>
        </p:txBody>
      </p:sp>
    </p:spTree>
    <p:extLst>
      <p:ext uri="{BB962C8B-B14F-4D97-AF65-F5344CB8AC3E}">
        <p14:creationId xmlns:p14="http://schemas.microsoft.com/office/powerpoint/2010/main" val="3086543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ln/>
        </p:spPr>
        <p:txBody>
          <a:bodyPr/>
          <a:lstStyle/>
          <a:p>
            <a:r>
              <a:rPr lang="en-US" dirty="0"/>
              <a:t>Outline</a:t>
            </a:r>
          </a:p>
        </p:txBody>
      </p:sp>
      <p:sp>
        <p:nvSpPr>
          <p:cNvPr id="15362" name="Rectangle 2"/>
          <p:cNvSpPr>
            <a:spLocks noGrp="1" noChangeArrowheads="1"/>
          </p:cNvSpPr>
          <p:nvPr>
            <p:ph idx="1"/>
          </p:nvPr>
        </p:nvSpPr>
        <p:spPr>
          <a:xfrm>
            <a:off x="457200" y="1268760"/>
            <a:ext cx="8229600" cy="4862165"/>
          </a:xfrm>
          <a:ln/>
        </p:spPr>
        <p:txBody>
          <a:bodyPr>
            <a:normAutofit/>
          </a:bodyPr>
          <a:lstStyle/>
          <a:p>
            <a:r>
              <a:rPr lang="en-US" dirty="0">
                <a:solidFill>
                  <a:srgbClr val="1771A9"/>
                </a:solidFill>
                <a:cs typeface="Book Antiqua"/>
              </a:rPr>
              <a:t>Introduction</a:t>
            </a:r>
          </a:p>
          <a:p>
            <a:pPr lvl="1"/>
            <a:r>
              <a:rPr lang="en-US" dirty="0">
                <a:solidFill>
                  <a:srgbClr val="1771A9">
                    <a:alpha val="25000"/>
                  </a:srgbClr>
                </a:solidFill>
                <a:cs typeface="Book Antiqua"/>
              </a:rPr>
              <a:t>What is a distributed DBMS</a:t>
            </a:r>
          </a:p>
          <a:p>
            <a:pPr lvl="1"/>
            <a:r>
              <a:rPr lang="en-US" dirty="0">
                <a:solidFill>
                  <a:srgbClr val="1771A9"/>
                </a:solidFill>
                <a:cs typeface="Book Antiqua"/>
              </a:rPr>
              <a:t>History</a:t>
            </a:r>
          </a:p>
          <a:p>
            <a:pPr lvl="1"/>
            <a:r>
              <a:rPr lang="en-US" dirty="0">
                <a:solidFill>
                  <a:srgbClr val="1771A9">
                    <a:alpha val="25000"/>
                  </a:srgbClr>
                </a:solidFill>
                <a:cs typeface="Book Antiqua"/>
              </a:rPr>
              <a:t>Distributed DBMS promises</a:t>
            </a:r>
          </a:p>
          <a:p>
            <a:pPr lvl="1"/>
            <a:r>
              <a:rPr lang="en-US" dirty="0">
                <a:solidFill>
                  <a:srgbClr val="1771A9">
                    <a:alpha val="25000"/>
                  </a:srgbClr>
                </a:solidFill>
                <a:cs typeface="Book Antiqua"/>
              </a:rPr>
              <a:t>Design issues</a:t>
            </a:r>
          </a:p>
          <a:p>
            <a:pPr lvl="1"/>
            <a:r>
              <a:rPr lang="en-US" dirty="0">
                <a:solidFill>
                  <a:srgbClr val="1771A9">
                    <a:alpha val="25000"/>
                  </a:srgbClr>
                </a:solidFill>
                <a:cs typeface="Book Antiqua"/>
              </a:rPr>
              <a:t>Distributed DBMS architecture</a:t>
            </a:r>
          </a:p>
        </p:txBody>
      </p:sp>
      <p:sp>
        <p:nvSpPr>
          <p:cNvPr id="2" name="Footer Placeholder 1">
            <a:extLst>
              <a:ext uri="{FF2B5EF4-FFF2-40B4-BE49-F238E27FC236}">
                <a16:creationId xmlns:a16="http://schemas.microsoft.com/office/drawing/2014/main" id="{351B72E8-7C79-424E-A232-677D185C1BED}"/>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61C3681F-B44B-9F40-96A9-7695DC0EC710}"/>
              </a:ext>
            </a:extLst>
          </p:cNvPr>
          <p:cNvSpPr>
            <a:spLocks noGrp="1"/>
          </p:cNvSpPr>
          <p:nvPr>
            <p:ph type="sldNum" sz="quarter" idx="4"/>
          </p:nvPr>
        </p:nvSpPr>
        <p:spPr/>
        <p:txBody>
          <a:bodyPr/>
          <a:lstStyle/>
          <a:p>
            <a:fld id="{FD96158B-4539-3C43-9DE5-94C547866200}" type="slidenum">
              <a:rPr lang="en-US" smtClean="0"/>
              <a:t>11</a:t>
            </a:fld>
            <a:endParaRPr lang="en-US"/>
          </a:p>
        </p:txBody>
      </p:sp>
    </p:spTree>
    <p:extLst>
      <p:ext uri="{BB962C8B-B14F-4D97-AF65-F5344CB8AC3E}">
        <p14:creationId xmlns:p14="http://schemas.microsoft.com/office/powerpoint/2010/main" val="3925840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noFill/>
          <a:ln/>
        </p:spPr>
        <p:txBody>
          <a:bodyPr/>
          <a:lstStyle/>
          <a:p>
            <a:r>
              <a:rPr lang="en-US" dirty="0"/>
              <a:t>History – File Systems</a:t>
            </a:r>
          </a:p>
        </p:txBody>
      </p:sp>
      <p:sp>
        <p:nvSpPr>
          <p:cNvPr id="2" name="Footer Placeholder 1">
            <a:extLst>
              <a:ext uri="{FF2B5EF4-FFF2-40B4-BE49-F238E27FC236}">
                <a16:creationId xmlns:a16="http://schemas.microsoft.com/office/drawing/2014/main" id="{65DC6C84-02AC-3842-A953-C20C2C7FE401}"/>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A050991C-173F-9947-B7B2-797C88A5DDB2}"/>
              </a:ext>
            </a:extLst>
          </p:cNvPr>
          <p:cNvSpPr>
            <a:spLocks noGrp="1"/>
          </p:cNvSpPr>
          <p:nvPr>
            <p:ph type="sldNum" sz="quarter" idx="4"/>
          </p:nvPr>
        </p:nvSpPr>
        <p:spPr/>
        <p:txBody>
          <a:bodyPr/>
          <a:lstStyle/>
          <a:p>
            <a:fld id="{FD96158B-4539-3C43-9DE5-94C547866200}" type="slidenum">
              <a:rPr lang="en-US" smtClean="0"/>
              <a:t>12</a:t>
            </a:fld>
            <a:endParaRPr lang="en-US"/>
          </a:p>
        </p:txBody>
      </p:sp>
      <p:pic>
        <p:nvPicPr>
          <p:cNvPr id="7" name="Picture 6" descr="A screenshot of a cell phone&#10;&#10;Description automatically generated">
            <a:extLst>
              <a:ext uri="{FF2B5EF4-FFF2-40B4-BE49-F238E27FC236}">
                <a16:creationId xmlns:a16="http://schemas.microsoft.com/office/drawing/2014/main" id="{574BED94-1701-1545-A7CB-1AB2175D3C1C}"/>
              </a:ext>
            </a:extLst>
          </p:cNvPr>
          <p:cNvPicPr>
            <a:picLocks noChangeAspect="1"/>
          </p:cNvPicPr>
          <p:nvPr/>
        </p:nvPicPr>
        <p:blipFill>
          <a:blip r:embed="rId3"/>
          <a:stretch>
            <a:fillRect/>
          </a:stretch>
        </p:blipFill>
        <p:spPr>
          <a:xfrm>
            <a:off x="1248158" y="1204458"/>
            <a:ext cx="6636210" cy="4456790"/>
          </a:xfrm>
          <a:prstGeom prst="rect">
            <a:avLst/>
          </a:prstGeom>
        </p:spPr>
      </p:pic>
    </p:spTree>
    <p:extLst>
      <p:ext uri="{BB962C8B-B14F-4D97-AF65-F5344CB8AC3E}">
        <p14:creationId xmlns:p14="http://schemas.microsoft.com/office/powerpoint/2010/main" val="4268351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026"/>
          <p:cNvSpPr>
            <a:spLocks noGrp="1" noChangeArrowheads="1"/>
          </p:cNvSpPr>
          <p:nvPr>
            <p:ph type="title"/>
          </p:nvPr>
        </p:nvSpPr>
        <p:spPr>
          <a:noFill/>
          <a:ln/>
        </p:spPr>
        <p:txBody>
          <a:bodyPr/>
          <a:lstStyle/>
          <a:p>
            <a:r>
              <a:rPr lang="en-US" dirty="0"/>
              <a:t>History – Database Management</a:t>
            </a:r>
          </a:p>
        </p:txBody>
      </p:sp>
      <p:sp>
        <p:nvSpPr>
          <p:cNvPr id="2" name="Footer Placeholder 1">
            <a:extLst>
              <a:ext uri="{FF2B5EF4-FFF2-40B4-BE49-F238E27FC236}">
                <a16:creationId xmlns:a16="http://schemas.microsoft.com/office/drawing/2014/main" id="{024E9677-922B-904A-9174-A2A8777FD99B}"/>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A60B6DCE-E244-4B46-BD10-0A9480746F66}"/>
              </a:ext>
            </a:extLst>
          </p:cNvPr>
          <p:cNvSpPr>
            <a:spLocks noGrp="1"/>
          </p:cNvSpPr>
          <p:nvPr>
            <p:ph type="sldNum" sz="quarter" idx="4"/>
          </p:nvPr>
        </p:nvSpPr>
        <p:spPr/>
        <p:txBody>
          <a:bodyPr/>
          <a:lstStyle/>
          <a:p>
            <a:fld id="{FD96158B-4539-3C43-9DE5-94C547866200}" type="slidenum">
              <a:rPr lang="en-US" smtClean="0"/>
              <a:t>13</a:t>
            </a:fld>
            <a:endParaRPr lang="en-US"/>
          </a:p>
        </p:txBody>
      </p:sp>
      <p:pic>
        <p:nvPicPr>
          <p:cNvPr id="5" name="Picture 4" descr="A picture containing screenshot&#10;&#10;Description automatically generated">
            <a:extLst>
              <a:ext uri="{FF2B5EF4-FFF2-40B4-BE49-F238E27FC236}">
                <a16:creationId xmlns:a16="http://schemas.microsoft.com/office/drawing/2014/main" id="{E1262EDE-54DE-9248-9DC2-365D946D0B75}"/>
              </a:ext>
            </a:extLst>
          </p:cNvPr>
          <p:cNvPicPr>
            <a:picLocks noChangeAspect="1"/>
          </p:cNvPicPr>
          <p:nvPr/>
        </p:nvPicPr>
        <p:blipFill>
          <a:blip r:embed="rId3"/>
          <a:stretch>
            <a:fillRect/>
          </a:stretch>
        </p:blipFill>
        <p:spPr>
          <a:xfrm>
            <a:off x="602559" y="1772816"/>
            <a:ext cx="7938882" cy="3528392"/>
          </a:xfrm>
          <a:prstGeom prst="rect">
            <a:avLst/>
          </a:prstGeom>
        </p:spPr>
      </p:pic>
    </p:spTree>
    <p:extLst>
      <p:ext uri="{BB962C8B-B14F-4D97-AF65-F5344CB8AC3E}">
        <p14:creationId xmlns:p14="http://schemas.microsoft.com/office/powerpoint/2010/main" val="3783137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F4162-67B3-E345-BDA5-A2417FD1944F}"/>
              </a:ext>
            </a:extLst>
          </p:cNvPr>
          <p:cNvSpPr>
            <a:spLocks noGrp="1"/>
          </p:cNvSpPr>
          <p:nvPr>
            <p:ph type="title"/>
          </p:nvPr>
        </p:nvSpPr>
        <p:spPr/>
        <p:txBody>
          <a:bodyPr/>
          <a:lstStyle/>
          <a:p>
            <a:r>
              <a:rPr lang="en-US" dirty="0"/>
              <a:t>History – Early Distribution</a:t>
            </a:r>
          </a:p>
        </p:txBody>
      </p:sp>
      <p:sp>
        <p:nvSpPr>
          <p:cNvPr id="3" name="Footer Placeholder 2">
            <a:extLst>
              <a:ext uri="{FF2B5EF4-FFF2-40B4-BE49-F238E27FC236}">
                <a16:creationId xmlns:a16="http://schemas.microsoft.com/office/drawing/2014/main" id="{1ACD43CB-54B6-E341-A3F1-7B0BD1A3329B}"/>
              </a:ext>
            </a:extLst>
          </p:cNvPr>
          <p:cNvSpPr>
            <a:spLocks noGrp="1"/>
          </p:cNvSpPr>
          <p:nvPr>
            <p:ph type="ftr" sz="quarter" idx="3"/>
          </p:nvPr>
        </p:nvSpPr>
        <p:spPr/>
        <p:txBody>
          <a:bodyPr/>
          <a:lstStyle/>
          <a:p>
            <a:r>
              <a:rPr lang="en-US" dirty="0"/>
              <a:t>© 2020</a:t>
            </a:r>
          </a:p>
        </p:txBody>
      </p:sp>
      <p:sp>
        <p:nvSpPr>
          <p:cNvPr id="4" name="Slide Number Placeholder 3">
            <a:extLst>
              <a:ext uri="{FF2B5EF4-FFF2-40B4-BE49-F238E27FC236}">
                <a16:creationId xmlns:a16="http://schemas.microsoft.com/office/drawing/2014/main" id="{7CF64714-CA40-C94F-90C9-CD439D5AA2C6}"/>
              </a:ext>
            </a:extLst>
          </p:cNvPr>
          <p:cNvSpPr>
            <a:spLocks noGrp="1"/>
          </p:cNvSpPr>
          <p:nvPr>
            <p:ph type="sldNum" sz="quarter" idx="4"/>
          </p:nvPr>
        </p:nvSpPr>
        <p:spPr/>
        <p:txBody>
          <a:bodyPr/>
          <a:lstStyle/>
          <a:p>
            <a:fld id="{FD96158B-4539-3C43-9DE5-94C547866200}" type="slidenum">
              <a:rPr lang="en-US" smtClean="0"/>
              <a:t>14</a:t>
            </a:fld>
            <a:endParaRPr lang="en-US"/>
          </a:p>
        </p:txBody>
      </p:sp>
      <p:pic>
        <p:nvPicPr>
          <p:cNvPr id="5" name="Picture 4" descr="A close up of a device&#10;&#10;Description automatically generated">
            <a:extLst>
              <a:ext uri="{FF2B5EF4-FFF2-40B4-BE49-F238E27FC236}">
                <a16:creationId xmlns:a16="http://schemas.microsoft.com/office/drawing/2014/main" id="{AE255347-F63A-E74D-BABE-C89109C80DF7}"/>
              </a:ext>
            </a:extLst>
          </p:cNvPr>
          <p:cNvPicPr>
            <a:picLocks noChangeAspect="1"/>
          </p:cNvPicPr>
          <p:nvPr/>
        </p:nvPicPr>
        <p:blipFill>
          <a:blip r:embed="rId3"/>
          <a:stretch>
            <a:fillRect/>
          </a:stretch>
        </p:blipFill>
        <p:spPr>
          <a:xfrm>
            <a:off x="1547664" y="1988840"/>
            <a:ext cx="6296100" cy="4130678"/>
          </a:xfrm>
          <a:prstGeom prst="rect">
            <a:avLst/>
          </a:prstGeom>
        </p:spPr>
      </p:pic>
      <p:sp>
        <p:nvSpPr>
          <p:cNvPr id="6" name="TextBox 5">
            <a:extLst>
              <a:ext uri="{FF2B5EF4-FFF2-40B4-BE49-F238E27FC236}">
                <a16:creationId xmlns:a16="http://schemas.microsoft.com/office/drawing/2014/main" id="{F1DBFEDD-6E88-0F4C-A19A-EB73CD4825C5}"/>
              </a:ext>
            </a:extLst>
          </p:cNvPr>
          <p:cNvSpPr txBox="1"/>
          <p:nvPr/>
        </p:nvSpPr>
        <p:spPr>
          <a:xfrm>
            <a:off x="449196" y="1241573"/>
            <a:ext cx="2820003" cy="461665"/>
          </a:xfrm>
          <a:prstGeom prst="rect">
            <a:avLst/>
          </a:prstGeom>
          <a:noFill/>
        </p:spPr>
        <p:txBody>
          <a:bodyPr wrap="none" rtlCol="0">
            <a:spAutoFit/>
          </a:bodyPr>
          <a:lstStyle/>
          <a:p>
            <a:r>
              <a:rPr lang="en-US" dirty="0">
                <a:solidFill>
                  <a:srgbClr val="0432FF"/>
                </a:solidFill>
              </a:rPr>
              <a:t>Peer-to-Peer (P2P)</a:t>
            </a:r>
          </a:p>
        </p:txBody>
      </p:sp>
    </p:spTree>
    <p:extLst>
      <p:ext uri="{BB962C8B-B14F-4D97-AF65-F5344CB8AC3E}">
        <p14:creationId xmlns:p14="http://schemas.microsoft.com/office/powerpoint/2010/main" val="1293584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90F96-02A4-BF48-AFF5-031BCCF340DA}"/>
              </a:ext>
            </a:extLst>
          </p:cNvPr>
          <p:cNvSpPr>
            <a:spLocks noGrp="1"/>
          </p:cNvSpPr>
          <p:nvPr>
            <p:ph type="title"/>
          </p:nvPr>
        </p:nvSpPr>
        <p:spPr/>
        <p:txBody>
          <a:bodyPr/>
          <a:lstStyle/>
          <a:p>
            <a:r>
              <a:rPr lang="en-US" dirty="0"/>
              <a:t>History – Client/Server</a:t>
            </a:r>
          </a:p>
        </p:txBody>
      </p:sp>
      <p:sp>
        <p:nvSpPr>
          <p:cNvPr id="3" name="Footer Placeholder 2">
            <a:extLst>
              <a:ext uri="{FF2B5EF4-FFF2-40B4-BE49-F238E27FC236}">
                <a16:creationId xmlns:a16="http://schemas.microsoft.com/office/drawing/2014/main" id="{38281B52-64D5-3E43-9EA1-322ACDFA0163}"/>
              </a:ext>
            </a:extLst>
          </p:cNvPr>
          <p:cNvSpPr>
            <a:spLocks noGrp="1"/>
          </p:cNvSpPr>
          <p:nvPr>
            <p:ph type="ftr" sz="quarter" idx="3"/>
          </p:nvPr>
        </p:nvSpPr>
        <p:spPr/>
        <p:txBody>
          <a:bodyPr/>
          <a:lstStyle/>
          <a:p>
            <a:r>
              <a:rPr lang="en-US" dirty="0"/>
              <a:t>© 2020</a:t>
            </a:r>
          </a:p>
        </p:txBody>
      </p:sp>
      <p:sp>
        <p:nvSpPr>
          <p:cNvPr id="4" name="Slide Number Placeholder 3">
            <a:extLst>
              <a:ext uri="{FF2B5EF4-FFF2-40B4-BE49-F238E27FC236}">
                <a16:creationId xmlns:a16="http://schemas.microsoft.com/office/drawing/2014/main" id="{F1D272B1-B7AE-BF48-B326-64F301751F08}"/>
              </a:ext>
            </a:extLst>
          </p:cNvPr>
          <p:cNvSpPr>
            <a:spLocks noGrp="1"/>
          </p:cNvSpPr>
          <p:nvPr>
            <p:ph type="sldNum" sz="quarter" idx="4"/>
          </p:nvPr>
        </p:nvSpPr>
        <p:spPr/>
        <p:txBody>
          <a:bodyPr/>
          <a:lstStyle/>
          <a:p>
            <a:fld id="{FD96158B-4539-3C43-9DE5-94C547866200}" type="slidenum">
              <a:rPr lang="en-US" smtClean="0"/>
              <a:t>15</a:t>
            </a:fld>
            <a:endParaRPr lang="en-US"/>
          </a:p>
        </p:txBody>
      </p:sp>
      <p:pic>
        <p:nvPicPr>
          <p:cNvPr id="6" name="Picture 5" descr="A close up of a device&#10;&#10;Description automatically generated">
            <a:extLst>
              <a:ext uri="{FF2B5EF4-FFF2-40B4-BE49-F238E27FC236}">
                <a16:creationId xmlns:a16="http://schemas.microsoft.com/office/drawing/2014/main" id="{E84AD07D-8273-EF44-A4E9-F9D6DD08B49D}"/>
              </a:ext>
            </a:extLst>
          </p:cNvPr>
          <p:cNvPicPr>
            <a:picLocks noChangeAspect="1"/>
          </p:cNvPicPr>
          <p:nvPr/>
        </p:nvPicPr>
        <p:blipFill>
          <a:blip r:embed="rId3"/>
          <a:stretch>
            <a:fillRect/>
          </a:stretch>
        </p:blipFill>
        <p:spPr>
          <a:xfrm>
            <a:off x="1763688" y="1700808"/>
            <a:ext cx="5400600" cy="4067541"/>
          </a:xfrm>
          <a:prstGeom prst="rect">
            <a:avLst/>
          </a:prstGeom>
        </p:spPr>
      </p:pic>
    </p:spTree>
    <p:extLst>
      <p:ext uri="{BB962C8B-B14F-4D97-AF65-F5344CB8AC3E}">
        <p14:creationId xmlns:p14="http://schemas.microsoft.com/office/powerpoint/2010/main" val="3111126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D3B35-DE77-D242-801B-12B78BE3F463}"/>
              </a:ext>
            </a:extLst>
          </p:cNvPr>
          <p:cNvSpPr>
            <a:spLocks noGrp="1"/>
          </p:cNvSpPr>
          <p:nvPr>
            <p:ph type="title"/>
          </p:nvPr>
        </p:nvSpPr>
        <p:spPr/>
        <p:txBody>
          <a:bodyPr/>
          <a:lstStyle/>
          <a:p>
            <a:r>
              <a:rPr lang="en-US" dirty="0"/>
              <a:t>History – Data Integration</a:t>
            </a:r>
          </a:p>
        </p:txBody>
      </p:sp>
      <p:sp>
        <p:nvSpPr>
          <p:cNvPr id="3" name="Footer Placeholder 2">
            <a:extLst>
              <a:ext uri="{FF2B5EF4-FFF2-40B4-BE49-F238E27FC236}">
                <a16:creationId xmlns:a16="http://schemas.microsoft.com/office/drawing/2014/main" id="{EC0572B1-D869-1845-B73A-E08F8E1FADF9}"/>
              </a:ext>
            </a:extLst>
          </p:cNvPr>
          <p:cNvSpPr>
            <a:spLocks noGrp="1"/>
          </p:cNvSpPr>
          <p:nvPr>
            <p:ph type="ftr" sz="quarter" idx="3"/>
          </p:nvPr>
        </p:nvSpPr>
        <p:spPr/>
        <p:txBody>
          <a:bodyPr/>
          <a:lstStyle/>
          <a:p>
            <a:r>
              <a:rPr lang="en-US"/>
              <a:t>© 2020, M.T. Özsu &amp; P. Valduriez</a:t>
            </a:r>
            <a:endParaRPr lang="en-US" dirty="0"/>
          </a:p>
        </p:txBody>
      </p:sp>
      <p:sp>
        <p:nvSpPr>
          <p:cNvPr id="4" name="Slide Number Placeholder 3">
            <a:extLst>
              <a:ext uri="{FF2B5EF4-FFF2-40B4-BE49-F238E27FC236}">
                <a16:creationId xmlns:a16="http://schemas.microsoft.com/office/drawing/2014/main" id="{BA76791B-F929-544A-8846-0202CC840E6F}"/>
              </a:ext>
            </a:extLst>
          </p:cNvPr>
          <p:cNvSpPr>
            <a:spLocks noGrp="1"/>
          </p:cNvSpPr>
          <p:nvPr>
            <p:ph type="sldNum" sz="quarter" idx="4"/>
          </p:nvPr>
        </p:nvSpPr>
        <p:spPr/>
        <p:txBody>
          <a:bodyPr/>
          <a:lstStyle/>
          <a:p>
            <a:fld id="{FD96158B-4539-3C43-9DE5-94C547866200}" type="slidenum">
              <a:rPr lang="en-US" smtClean="0"/>
              <a:t>16</a:t>
            </a:fld>
            <a:endParaRPr lang="en-US"/>
          </a:p>
        </p:txBody>
      </p:sp>
      <p:pic>
        <p:nvPicPr>
          <p:cNvPr id="6" name="Picture 5" descr="A screenshot of a cell phone&#10;&#10;Description automatically generated">
            <a:extLst>
              <a:ext uri="{FF2B5EF4-FFF2-40B4-BE49-F238E27FC236}">
                <a16:creationId xmlns:a16="http://schemas.microsoft.com/office/drawing/2014/main" id="{32D8AA1C-DDE9-0A46-B012-63BD2873C8C9}"/>
              </a:ext>
            </a:extLst>
          </p:cNvPr>
          <p:cNvPicPr>
            <a:picLocks noChangeAspect="1"/>
          </p:cNvPicPr>
          <p:nvPr/>
        </p:nvPicPr>
        <p:blipFill>
          <a:blip r:embed="rId3"/>
          <a:stretch>
            <a:fillRect/>
          </a:stretch>
        </p:blipFill>
        <p:spPr>
          <a:xfrm>
            <a:off x="1979712" y="2132856"/>
            <a:ext cx="5063299" cy="3435810"/>
          </a:xfrm>
          <a:prstGeom prst="rect">
            <a:avLst/>
          </a:prstGeom>
        </p:spPr>
      </p:pic>
    </p:spTree>
    <p:extLst>
      <p:ext uri="{BB962C8B-B14F-4D97-AF65-F5344CB8AC3E}">
        <p14:creationId xmlns:p14="http://schemas.microsoft.com/office/powerpoint/2010/main" val="3860122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F6449-CD4D-3440-AE1C-83740F40CD61}"/>
              </a:ext>
            </a:extLst>
          </p:cNvPr>
          <p:cNvSpPr>
            <a:spLocks noGrp="1"/>
          </p:cNvSpPr>
          <p:nvPr>
            <p:ph type="title"/>
          </p:nvPr>
        </p:nvSpPr>
        <p:spPr/>
        <p:txBody>
          <a:bodyPr/>
          <a:lstStyle/>
          <a:p>
            <a:r>
              <a:rPr lang="en-US" dirty="0"/>
              <a:t>History – Cloud Computing</a:t>
            </a:r>
          </a:p>
        </p:txBody>
      </p:sp>
      <p:sp>
        <p:nvSpPr>
          <p:cNvPr id="4" name="Footer Placeholder 3">
            <a:extLst>
              <a:ext uri="{FF2B5EF4-FFF2-40B4-BE49-F238E27FC236}">
                <a16:creationId xmlns:a16="http://schemas.microsoft.com/office/drawing/2014/main" id="{2039C42F-E264-EF4D-B6FA-9071308CE6FC}"/>
              </a:ext>
            </a:extLst>
          </p:cNvPr>
          <p:cNvSpPr>
            <a:spLocks noGrp="1"/>
          </p:cNvSpPr>
          <p:nvPr>
            <p:ph type="ftr" sz="quarter" idx="3"/>
          </p:nvPr>
        </p:nvSpPr>
        <p:spPr/>
        <p:txBody>
          <a:bodyPr/>
          <a:lstStyle/>
          <a:p>
            <a:r>
              <a:rPr lang="en-US" dirty="0"/>
              <a:t>© 2020</a:t>
            </a:r>
          </a:p>
        </p:txBody>
      </p:sp>
      <p:sp>
        <p:nvSpPr>
          <p:cNvPr id="5" name="Slide Number Placeholder 4">
            <a:extLst>
              <a:ext uri="{FF2B5EF4-FFF2-40B4-BE49-F238E27FC236}">
                <a16:creationId xmlns:a16="http://schemas.microsoft.com/office/drawing/2014/main" id="{88F50393-A61F-A943-971B-E6F130710A0C}"/>
              </a:ext>
            </a:extLst>
          </p:cNvPr>
          <p:cNvSpPr>
            <a:spLocks noGrp="1"/>
          </p:cNvSpPr>
          <p:nvPr>
            <p:ph type="sldNum" sz="quarter" idx="4"/>
          </p:nvPr>
        </p:nvSpPr>
        <p:spPr/>
        <p:txBody>
          <a:bodyPr/>
          <a:lstStyle/>
          <a:p>
            <a:fld id="{FD96158B-4539-3C43-9DE5-94C547866200}" type="slidenum">
              <a:rPr lang="en-US" smtClean="0"/>
              <a:t>17</a:t>
            </a:fld>
            <a:endParaRPr lang="en-US"/>
          </a:p>
        </p:txBody>
      </p:sp>
      <p:sp>
        <p:nvSpPr>
          <p:cNvPr id="9" name="Content Placeholder 8">
            <a:extLst>
              <a:ext uri="{FF2B5EF4-FFF2-40B4-BE49-F238E27FC236}">
                <a16:creationId xmlns:a16="http://schemas.microsoft.com/office/drawing/2014/main" id="{0EEC1910-C04E-A04D-A0F5-E7C647B2F71D}"/>
              </a:ext>
            </a:extLst>
          </p:cNvPr>
          <p:cNvSpPr>
            <a:spLocks noGrp="1"/>
          </p:cNvSpPr>
          <p:nvPr>
            <p:ph idx="1"/>
          </p:nvPr>
        </p:nvSpPr>
        <p:spPr>
          <a:xfrm>
            <a:off x="457200" y="1600200"/>
            <a:ext cx="8229600" cy="1972815"/>
          </a:xfrm>
        </p:spPr>
        <p:txBody>
          <a:bodyPr/>
          <a:lstStyle/>
          <a:p>
            <a:pPr marL="0" indent="0">
              <a:buNone/>
            </a:pPr>
            <a:r>
              <a:rPr lang="en-US" dirty="0"/>
              <a:t>On-demand, reliable services provided over the Internet in a cost-efficient manner</a:t>
            </a:r>
          </a:p>
          <a:p>
            <a:r>
              <a:rPr lang="en-US" dirty="0"/>
              <a:t>Cost savings: no need to maintain dedicated compute power</a:t>
            </a:r>
          </a:p>
          <a:p>
            <a:r>
              <a:rPr lang="en-US" dirty="0"/>
              <a:t>Elasticity: better adaptivity to changing workload</a:t>
            </a:r>
          </a:p>
        </p:txBody>
      </p:sp>
      <p:pic>
        <p:nvPicPr>
          <p:cNvPr id="13" name="Picture 12" descr="A close up of text on a white background&#10;&#10;Description automatically generated">
            <a:extLst>
              <a:ext uri="{FF2B5EF4-FFF2-40B4-BE49-F238E27FC236}">
                <a16:creationId xmlns:a16="http://schemas.microsoft.com/office/drawing/2014/main" id="{E73F3D88-530C-8447-AB9D-2C040E9E30E6}"/>
              </a:ext>
            </a:extLst>
          </p:cNvPr>
          <p:cNvPicPr>
            <a:picLocks noChangeAspect="1"/>
          </p:cNvPicPr>
          <p:nvPr/>
        </p:nvPicPr>
        <p:blipFill>
          <a:blip r:embed="rId3"/>
          <a:stretch>
            <a:fillRect/>
          </a:stretch>
        </p:blipFill>
        <p:spPr>
          <a:xfrm>
            <a:off x="2627784" y="3645024"/>
            <a:ext cx="3707904" cy="2454030"/>
          </a:xfrm>
          <a:prstGeom prst="rect">
            <a:avLst/>
          </a:prstGeom>
        </p:spPr>
      </p:pic>
    </p:spTree>
    <p:extLst>
      <p:ext uri="{BB962C8B-B14F-4D97-AF65-F5344CB8AC3E}">
        <p14:creationId xmlns:p14="http://schemas.microsoft.com/office/powerpoint/2010/main" val="1963103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Delivery Alternatives</a:t>
            </a:r>
          </a:p>
        </p:txBody>
      </p:sp>
      <p:sp>
        <p:nvSpPr>
          <p:cNvPr id="3" name="Content Placeholder 2"/>
          <p:cNvSpPr>
            <a:spLocks noGrp="1"/>
          </p:cNvSpPr>
          <p:nvPr>
            <p:ph idx="1"/>
          </p:nvPr>
        </p:nvSpPr>
        <p:spPr>
          <a:xfrm>
            <a:off x="457200" y="1484784"/>
            <a:ext cx="8229600" cy="4530725"/>
          </a:xfrm>
        </p:spPr>
        <p:txBody>
          <a:bodyPr/>
          <a:lstStyle/>
          <a:p>
            <a:r>
              <a:rPr lang="en-US" dirty="0"/>
              <a:t>Delivery modes</a:t>
            </a:r>
          </a:p>
          <a:p>
            <a:pPr lvl="1"/>
            <a:r>
              <a:rPr lang="en-US" dirty="0"/>
              <a:t>Pull-only</a:t>
            </a:r>
          </a:p>
          <a:p>
            <a:pPr lvl="1"/>
            <a:r>
              <a:rPr lang="en-US" dirty="0"/>
              <a:t>Push-only</a:t>
            </a:r>
          </a:p>
          <a:p>
            <a:pPr lvl="1"/>
            <a:r>
              <a:rPr lang="en-US" dirty="0"/>
              <a:t>Hybrid</a:t>
            </a:r>
          </a:p>
          <a:p>
            <a:r>
              <a:rPr lang="en-US" dirty="0"/>
              <a:t>Frequency</a:t>
            </a:r>
          </a:p>
          <a:p>
            <a:pPr lvl="1"/>
            <a:r>
              <a:rPr lang="en-US" dirty="0"/>
              <a:t>Periodic</a:t>
            </a:r>
          </a:p>
          <a:p>
            <a:pPr lvl="1"/>
            <a:r>
              <a:rPr lang="en-US" dirty="0"/>
              <a:t>Conditional</a:t>
            </a:r>
          </a:p>
          <a:p>
            <a:pPr lvl="1"/>
            <a:r>
              <a:rPr lang="en-US" dirty="0"/>
              <a:t>Ad-hoc or irregular</a:t>
            </a:r>
          </a:p>
          <a:p>
            <a:r>
              <a:rPr lang="en-US" dirty="0"/>
              <a:t>Communication Methods</a:t>
            </a:r>
          </a:p>
          <a:p>
            <a:pPr lvl="1"/>
            <a:r>
              <a:rPr lang="en-US" dirty="0"/>
              <a:t>Unicast</a:t>
            </a:r>
          </a:p>
          <a:p>
            <a:pPr lvl="1"/>
            <a:r>
              <a:rPr lang="en-US" dirty="0"/>
              <a:t>One-to-many</a:t>
            </a:r>
          </a:p>
          <a:p>
            <a:r>
              <a:rPr lang="en-US" dirty="0"/>
              <a:t>Note: not all combinations make sense</a:t>
            </a:r>
          </a:p>
        </p:txBody>
      </p:sp>
      <p:sp>
        <p:nvSpPr>
          <p:cNvPr id="4" name="Footer Placeholder 3">
            <a:extLst>
              <a:ext uri="{FF2B5EF4-FFF2-40B4-BE49-F238E27FC236}">
                <a16:creationId xmlns:a16="http://schemas.microsoft.com/office/drawing/2014/main" id="{98210331-D800-C84B-9828-C8569ED9863C}"/>
              </a:ext>
            </a:extLst>
          </p:cNvPr>
          <p:cNvSpPr>
            <a:spLocks noGrp="1"/>
          </p:cNvSpPr>
          <p:nvPr>
            <p:ph type="ftr" sz="quarter" idx="3"/>
          </p:nvPr>
        </p:nvSpPr>
        <p:spPr/>
        <p:txBody>
          <a:bodyPr/>
          <a:lstStyle/>
          <a:p>
            <a:r>
              <a:rPr lang="en-US" dirty="0"/>
              <a:t>© 2020</a:t>
            </a:r>
          </a:p>
        </p:txBody>
      </p:sp>
      <p:sp>
        <p:nvSpPr>
          <p:cNvPr id="5" name="Slide Number Placeholder 4">
            <a:extLst>
              <a:ext uri="{FF2B5EF4-FFF2-40B4-BE49-F238E27FC236}">
                <a16:creationId xmlns:a16="http://schemas.microsoft.com/office/drawing/2014/main" id="{52E67A57-26A1-2F48-A04A-742F35C2DBDF}"/>
              </a:ext>
            </a:extLst>
          </p:cNvPr>
          <p:cNvSpPr>
            <a:spLocks noGrp="1"/>
          </p:cNvSpPr>
          <p:nvPr>
            <p:ph type="sldNum" sz="quarter" idx="4"/>
          </p:nvPr>
        </p:nvSpPr>
        <p:spPr/>
        <p:txBody>
          <a:bodyPr/>
          <a:lstStyle/>
          <a:p>
            <a:fld id="{FD96158B-4539-3C43-9DE5-94C547866200}" type="slidenum">
              <a:rPr lang="en-US" smtClean="0"/>
              <a:t>18</a:t>
            </a:fld>
            <a:endParaRPr lang="en-US"/>
          </a:p>
        </p:txBody>
      </p:sp>
    </p:spTree>
    <p:extLst>
      <p:ext uri="{BB962C8B-B14F-4D97-AF65-F5344CB8AC3E}">
        <p14:creationId xmlns:p14="http://schemas.microsoft.com/office/powerpoint/2010/main" val="904271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ln/>
        </p:spPr>
        <p:txBody>
          <a:bodyPr/>
          <a:lstStyle/>
          <a:p>
            <a:r>
              <a:rPr lang="en-US" dirty="0"/>
              <a:t>Outline</a:t>
            </a:r>
          </a:p>
        </p:txBody>
      </p:sp>
      <p:sp>
        <p:nvSpPr>
          <p:cNvPr id="15362" name="Rectangle 2"/>
          <p:cNvSpPr>
            <a:spLocks noGrp="1" noChangeArrowheads="1"/>
          </p:cNvSpPr>
          <p:nvPr>
            <p:ph idx="1"/>
          </p:nvPr>
        </p:nvSpPr>
        <p:spPr>
          <a:xfrm>
            <a:off x="457200" y="1268760"/>
            <a:ext cx="8229600" cy="4862165"/>
          </a:xfrm>
          <a:ln/>
        </p:spPr>
        <p:txBody>
          <a:bodyPr>
            <a:normAutofit/>
          </a:bodyPr>
          <a:lstStyle/>
          <a:p>
            <a:r>
              <a:rPr lang="en-US" dirty="0">
                <a:solidFill>
                  <a:srgbClr val="1771A9"/>
                </a:solidFill>
                <a:cs typeface="Book Antiqua"/>
              </a:rPr>
              <a:t>Introduction</a:t>
            </a:r>
          </a:p>
          <a:p>
            <a:pPr lvl="1"/>
            <a:r>
              <a:rPr lang="en-US" dirty="0">
                <a:solidFill>
                  <a:srgbClr val="1771A9">
                    <a:alpha val="25000"/>
                  </a:srgbClr>
                </a:solidFill>
                <a:cs typeface="Book Antiqua"/>
              </a:rPr>
              <a:t>What is a distributed DBMS</a:t>
            </a:r>
          </a:p>
          <a:p>
            <a:pPr lvl="1"/>
            <a:r>
              <a:rPr lang="en-US" dirty="0">
                <a:solidFill>
                  <a:srgbClr val="1771A9">
                    <a:alpha val="25000"/>
                  </a:srgbClr>
                </a:solidFill>
                <a:cs typeface="Book Antiqua"/>
              </a:rPr>
              <a:t>History</a:t>
            </a:r>
          </a:p>
          <a:p>
            <a:pPr lvl="1"/>
            <a:r>
              <a:rPr lang="en-US" dirty="0">
                <a:solidFill>
                  <a:srgbClr val="1771A9"/>
                </a:solidFill>
                <a:cs typeface="Book Antiqua"/>
              </a:rPr>
              <a:t>Distributed DBMS promises</a:t>
            </a:r>
          </a:p>
          <a:p>
            <a:pPr lvl="1"/>
            <a:r>
              <a:rPr lang="en-US" dirty="0">
                <a:solidFill>
                  <a:srgbClr val="1771A9">
                    <a:alpha val="25000"/>
                  </a:srgbClr>
                </a:solidFill>
                <a:cs typeface="Book Antiqua"/>
              </a:rPr>
              <a:t>Design issues</a:t>
            </a:r>
          </a:p>
          <a:p>
            <a:pPr lvl="1"/>
            <a:r>
              <a:rPr lang="en-US" dirty="0">
                <a:solidFill>
                  <a:srgbClr val="1771A9">
                    <a:alpha val="25000"/>
                  </a:srgbClr>
                </a:solidFill>
                <a:cs typeface="Book Antiqua"/>
              </a:rPr>
              <a:t>Distributed DBMS architecture</a:t>
            </a:r>
          </a:p>
        </p:txBody>
      </p:sp>
      <p:sp>
        <p:nvSpPr>
          <p:cNvPr id="2" name="Footer Placeholder 1">
            <a:extLst>
              <a:ext uri="{FF2B5EF4-FFF2-40B4-BE49-F238E27FC236}">
                <a16:creationId xmlns:a16="http://schemas.microsoft.com/office/drawing/2014/main" id="{351B72E8-7C79-424E-A232-677D185C1BED}"/>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61C3681F-B44B-9F40-96A9-7695DC0EC710}"/>
              </a:ext>
            </a:extLst>
          </p:cNvPr>
          <p:cNvSpPr>
            <a:spLocks noGrp="1"/>
          </p:cNvSpPr>
          <p:nvPr>
            <p:ph type="sldNum" sz="quarter" idx="4"/>
          </p:nvPr>
        </p:nvSpPr>
        <p:spPr/>
        <p:txBody>
          <a:bodyPr/>
          <a:lstStyle/>
          <a:p>
            <a:fld id="{FD96158B-4539-3C43-9DE5-94C547866200}" type="slidenum">
              <a:rPr lang="en-US" smtClean="0"/>
              <a:t>19</a:t>
            </a:fld>
            <a:endParaRPr lang="en-US"/>
          </a:p>
        </p:txBody>
      </p:sp>
    </p:spTree>
    <p:extLst>
      <p:ext uri="{BB962C8B-B14F-4D97-AF65-F5344CB8AC3E}">
        <p14:creationId xmlns:p14="http://schemas.microsoft.com/office/powerpoint/2010/main" val="2520103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ln/>
        </p:spPr>
        <p:txBody>
          <a:bodyPr/>
          <a:lstStyle/>
          <a:p>
            <a:r>
              <a:rPr lang="en-US" dirty="0"/>
              <a:t>Outline</a:t>
            </a:r>
          </a:p>
        </p:txBody>
      </p:sp>
      <p:sp>
        <p:nvSpPr>
          <p:cNvPr id="15362" name="Rectangle 2"/>
          <p:cNvSpPr>
            <a:spLocks noGrp="1" noChangeArrowheads="1"/>
          </p:cNvSpPr>
          <p:nvPr>
            <p:ph idx="1"/>
          </p:nvPr>
        </p:nvSpPr>
        <p:spPr>
          <a:xfrm>
            <a:off x="457200" y="1268760"/>
            <a:ext cx="8229600" cy="4862165"/>
          </a:xfrm>
          <a:ln/>
        </p:spPr>
        <p:txBody>
          <a:bodyPr>
            <a:normAutofit lnSpcReduction="10000"/>
          </a:bodyPr>
          <a:lstStyle/>
          <a:p>
            <a:r>
              <a:rPr lang="en-US" dirty="0">
                <a:solidFill>
                  <a:srgbClr val="1771A9"/>
                </a:solidFill>
                <a:cs typeface="Book Antiqua"/>
              </a:rPr>
              <a:t>Introduction</a:t>
            </a:r>
          </a:p>
          <a:p>
            <a:r>
              <a:rPr lang="en-US">
                <a:cs typeface="Book Antiqua"/>
              </a:rPr>
              <a:t>Distributed </a:t>
            </a:r>
            <a:r>
              <a:rPr lang="en-US" dirty="0">
                <a:cs typeface="Book Antiqua"/>
              </a:rPr>
              <a:t>and Parallel Database Design</a:t>
            </a:r>
          </a:p>
          <a:p>
            <a:r>
              <a:rPr lang="en-US" dirty="0">
                <a:cs typeface="Book Antiqua"/>
              </a:rPr>
              <a:t>Distributed Data Control</a:t>
            </a:r>
          </a:p>
          <a:p>
            <a:r>
              <a:rPr lang="en-US" dirty="0">
                <a:cs typeface="Book Antiqua"/>
              </a:rPr>
              <a:t>Distributed Query Processing</a:t>
            </a:r>
          </a:p>
          <a:p>
            <a:r>
              <a:rPr lang="en-US" dirty="0">
                <a:cs typeface="Book Antiqua"/>
              </a:rPr>
              <a:t>Distributed Transaction Processing</a:t>
            </a:r>
          </a:p>
          <a:p>
            <a:r>
              <a:rPr lang="en-US" dirty="0">
                <a:cs typeface="Book Antiqua"/>
              </a:rPr>
              <a:t>Data Replication</a:t>
            </a:r>
          </a:p>
          <a:p>
            <a:r>
              <a:rPr lang="en-US" dirty="0">
                <a:cs typeface="Book Antiqua"/>
              </a:rPr>
              <a:t>Database Integration – </a:t>
            </a:r>
            <a:r>
              <a:rPr lang="en-US" dirty="0" err="1">
                <a:cs typeface="Book Antiqua"/>
              </a:rPr>
              <a:t>Multidatabase</a:t>
            </a:r>
            <a:r>
              <a:rPr lang="en-US" dirty="0">
                <a:cs typeface="Book Antiqua"/>
              </a:rPr>
              <a:t> Systems</a:t>
            </a:r>
          </a:p>
          <a:p>
            <a:r>
              <a:rPr lang="en-US" dirty="0">
                <a:cs typeface="Book Antiqua"/>
              </a:rPr>
              <a:t>Parallel Database Systems</a:t>
            </a:r>
          </a:p>
          <a:p>
            <a:r>
              <a:rPr lang="en-US" dirty="0">
                <a:cs typeface="Book Antiqua"/>
              </a:rPr>
              <a:t>Peer-to-Peer Data Management</a:t>
            </a:r>
          </a:p>
          <a:p>
            <a:r>
              <a:rPr lang="en-US" dirty="0">
                <a:cs typeface="Book Antiqua"/>
              </a:rPr>
              <a:t>Big Data Processing</a:t>
            </a:r>
          </a:p>
          <a:p>
            <a:r>
              <a:rPr lang="en-US" dirty="0">
                <a:cs typeface="Book Antiqua"/>
              </a:rPr>
              <a:t>NoSQL, NewSQL and </a:t>
            </a:r>
            <a:r>
              <a:rPr lang="en-US" dirty="0" err="1">
                <a:cs typeface="Book Antiqua"/>
              </a:rPr>
              <a:t>Polystores</a:t>
            </a:r>
            <a:endParaRPr lang="en-US" dirty="0">
              <a:cs typeface="Book Antiqua"/>
            </a:endParaRPr>
          </a:p>
          <a:p>
            <a:r>
              <a:rPr lang="en-US" dirty="0">
                <a:cs typeface="Book Antiqua"/>
              </a:rPr>
              <a:t>Web Data Management </a:t>
            </a:r>
          </a:p>
        </p:txBody>
      </p:sp>
      <p:sp>
        <p:nvSpPr>
          <p:cNvPr id="2" name="Footer Placeholder 1">
            <a:extLst>
              <a:ext uri="{FF2B5EF4-FFF2-40B4-BE49-F238E27FC236}">
                <a16:creationId xmlns:a16="http://schemas.microsoft.com/office/drawing/2014/main" id="{351B72E8-7C79-424E-A232-677D185C1BED}"/>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61C3681F-B44B-9F40-96A9-7695DC0EC710}"/>
              </a:ext>
            </a:extLst>
          </p:cNvPr>
          <p:cNvSpPr>
            <a:spLocks noGrp="1"/>
          </p:cNvSpPr>
          <p:nvPr>
            <p:ph type="sldNum" sz="quarter" idx="4"/>
          </p:nvPr>
        </p:nvSpPr>
        <p:spPr/>
        <p:txBody>
          <a:bodyPr/>
          <a:lstStyle/>
          <a:p>
            <a:fld id="{FD96158B-4539-3C43-9DE5-94C547866200}" type="slidenum">
              <a:rPr lang="en-US" smtClean="0"/>
              <a:t>2</a:t>
            </a:fld>
            <a:endParaRPr lang="en-US"/>
          </a:p>
        </p:txBody>
      </p:sp>
    </p:spTree>
    <p:extLst>
      <p:ext uri="{BB962C8B-B14F-4D97-AF65-F5344CB8AC3E}">
        <p14:creationId xmlns:p14="http://schemas.microsoft.com/office/powerpoint/2010/main" val="12013247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noFill/>
          <a:ln/>
        </p:spPr>
        <p:txBody>
          <a:bodyPr/>
          <a:lstStyle/>
          <a:p>
            <a:r>
              <a:rPr lang="en-US" dirty="0"/>
              <a:t>Distributed DBMS Promises</a:t>
            </a:r>
          </a:p>
        </p:txBody>
      </p:sp>
      <p:sp>
        <p:nvSpPr>
          <p:cNvPr id="60419" name="Rectangle 3"/>
          <p:cNvSpPr>
            <a:spLocks noGrp="1" noChangeArrowheads="1"/>
          </p:cNvSpPr>
          <p:nvPr>
            <p:ph idx="1"/>
          </p:nvPr>
        </p:nvSpPr>
        <p:spPr>
          <a:noFill/>
          <a:ln/>
        </p:spPr>
        <p:txBody>
          <a:bodyPr/>
          <a:lstStyle/>
          <a:p>
            <a:pPr marL="286856">
              <a:spcBef>
                <a:spcPct val="100000"/>
              </a:spcBef>
              <a:buSzPct val="100000"/>
              <a:buFont typeface="Wingdings" pitchFamily="2" charset="2"/>
              <a:buChar char=""/>
            </a:pPr>
            <a:r>
              <a:rPr lang="en-US" dirty="0"/>
              <a:t>Transparent management of distributed, fragmented, and replicated data</a:t>
            </a:r>
          </a:p>
          <a:p>
            <a:pPr marL="286856">
              <a:spcBef>
                <a:spcPct val="100000"/>
              </a:spcBef>
              <a:buSzPct val="100000"/>
              <a:buFont typeface="Wingdings" pitchFamily="2" charset="2"/>
              <a:buChar char=""/>
            </a:pPr>
            <a:r>
              <a:rPr lang="en-US" dirty="0"/>
              <a:t>Improved reliability/availability through distributed transactions</a:t>
            </a:r>
          </a:p>
          <a:p>
            <a:pPr marL="286856">
              <a:spcBef>
                <a:spcPct val="100000"/>
              </a:spcBef>
              <a:buSzPct val="100000"/>
              <a:buFont typeface="Wingdings" pitchFamily="2" charset="2"/>
              <a:buChar char=""/>
            </a:pPr>
            <a:r>
              <a:rPr lang="en-US" dirty="0"/>
              <a:t>Improved performance</a:t>
            </a:r>
          </a:p>
          <a:p>
            <a:pPr marL="286856">
              <a:spcBef>
                <a:spcPct val="100000"/>
              </a:spcBef>
              <a:buSzPct val="100000"/>
              <a:buFont typeface="Wingdings" pitchFamily="2" charset="2"/>
              <a:buChar char=""/>
            </a:pPr>
            <a:r>
              <a:rPr lang="en-US" dirty="0"/>
              <a:t>Easier and more economical system expansion</a:t>
            </a:r>
          </a:p>
        </p:txBody>
      </p:sp>
      <p:sp>
        <p:nvSpPr>
          <p:cNvPr id="2" name="Slide Number Placeholder 1"/>
          <p:cNvSpPr>
            <a:spLocks noGrp="1"/>
          </p:cNvSpPr>
          <p:nvPr>
            <p:ph type="sldNum" sz="quarter" idx="10"/>
          </p:nvPr>
        </p:nvSpPr>
        <p:spPr>
          <a:xfrm>
            <a:off x="11758984" y="9499600"/>
            <a:ext cx="864816" cy="304800"/>
          </a:xfrm>
          <a:prstGeom prst="rect">
            <a:avLst/>
          </a:prstGeom>
        </p:spPr>
        <p:txBody>
          <a:bodyPr/>
          <a:lstStyle>
            <a:defPPr>
              <a:defRPr lang="en-US"/>
            </a:defPPr>
            <a:lvl1pPr algn="ctr" rtl="0" fontAlgn="base">
              <a:spcBef>
                <a:spcPct val="0"/>
              </a:spcBef>
              <a:spcAft>
                <a:spcPct val="0"/>
              </a:spcAft>
              <a:defRPr sz="3000" kern="1200">
                <a:solidFill>
                  <a:srgbClr val="263750"/>
                </a:solidFill>
                <a:latin typeface="Palatino" charset="0"/>
                <a:ea typeface="ヒラギノ明朝 ProN W3" charset="0"/>
                <a:cs typeface="ヒラギノ明朝 ProN W3" charset="0"/>
                <a:sym typeface="Palatino" charset="0"/>
              </a:defRPr>
            </a:lvl1pPr>
            <a:lvl2pPr marL="457200" algn="ctr" rtl="0" fontAlgn="base">
              <a:spcBef>
                <a:spcPct val="0"/>
              </a:spcBef>
              <a:spcAft>
                <a:spcPct val="0"/>
              </a:spcAft>
              <a:defRPr sz="3000" kern="1200">
                <a:solidFill>
                  <a:srgbClr val="263750"/>
                </a:solidFill>
                <a:latin typeface="Palatino" charset="0"/>
                <a:ea typeface="ヒラギノ明朝 ProN W3" charset="0"/>
                <a:cs typeface="ヒラギノ明朝 ProN W3" charset="0"/>
                <a:sym typeface="Palatino" charset="0"/>
              </a:defRPr>
            </a:lvl2pPr>
            <a:lvl3pPr marL="914400" algn="ctr" rtl="0" fontAlgn="base">
              <a:spcBef>
                <a:spcPct val="0"/>
              </a:spcBef>
              <a:spcAft>
                <a:spcPct val="0"/>
              </a:spcAft>
              <a:defRPr sz="3000" kern="1200">
                <a:solidFill>
                  <a:srgbClr val="263750"/>
                </a:solidFill>
                <a:latin typeface="Palatino" charset="0"/>
                <a:ea typeface="ヒラギノ明朝 ProN W3" charset="0"/>
                <a:cs typeface="ヒラギノ明朝 ProN W3" charset="0"/>
                <a:sym typeface="Palatino" charset="0"/>
              </a:defRPr>
            </a:lvl3pPr>
            <a:lvl4pPr marL="1371600" algn="ctr" rtl="0" fontAlgn="base">
              <a:spcBef>
                <a:spcPct val="0"/>
              </a:spcBef>
              <a:spcAft>
                <a:spcPct val="0"/>
              </a:spcAft>
              <a:defRPr sz="3000" kern="1200">
                <a:solidFill>
                  <a:srgbClr val="263750"/>
                </a:solidFill>
                <a:latin typeface="Palatino" charset="0"/>
                <a:ea typeface="ヒラギノ明朝 ProN W3" charset="0"/>
                <a:cs typeface="ヒラギノ明朝 ProN W3" charset="0"/>
                <a:sym typeface="Palatino" charset="0"/>
              </a:defRPr>
            </a:lvl4pPr>
            <a:lvl5pPr marL="1828800" algn="ctr" rtl="0" fontAlgn="base">
              <a:spcBef>
                <a:spcPct val="0"/>
              </a:spcBef>
              <a:spcAft>
                <a:spcPct val="0"/>
              </a:spcAft>
              <a:defRPr sz="3000" kern="1200">
                <a:solidFill>
                  <a:srgbClr val="263750"/>
                </a:solidFill>
                <a:latin typeface="Palatino" charset="0"/>
                <a:ea typeface="ヒラギノ明朝 ProN W3" charset="0"/>
                <a:cs typeface="ヒラギノ明朝 ProN W3" charset="0"/>
                <a:sym typeface="Palatino" charset="0"/>
              </a:defRPr>
            </a:lvl5pPr>
            <a:lvl6pPr marL="2286000" algn="l" defTabSz="457200" rtl="0" eaLnBrk="1" latinLnBrk="0" hangingPunct="1">
              <a:defRPr sz="3000" kern="1200">
                <a:solidFill>
                  <a:srgbClr val="263750"/>
                </a:solidFill>
                <a:latin typeface="Palatino" charset="0"/>
                <a:ea typeface="ヒラギノ明朝 ProN W3" charset="0"/>
                <a:cs typeface="ヒラギノ明朝 ProN W3" charset="0"/>
                <a:sym typeface="Palatino" charset="0"/>
              </a:defRPr>
            </a:lvl6pPr>
            <a:lvl7pPr marL="2743200" algn="l" defTabSz="457200" rtl="0" eaLnBrk="1" latinLnBrk="0" hangingPunct="1">
              <a:defRPr sz="3000" kern="1200">
                <a:solidFill>
                  <a:srgbClr val="263750"/>
                </a:solidFill>
                <a:latin typeface="Palatino" charset="0"/>
                <a:ea typeface="ヒラギノ明朝 ProN W3" charset="0"/>
                <a:cs typeface="ヒラギノ明朝 ProN W3" charset="0"/>
                <a:sym typeface="Palatino" charset="0"/>
              </a:defRPr>
            </a:lvl7pPr>
            <a:lvl8pPr marL="3200400" algn="l" defTabSz="457200" rtl="0" eaLnBrk="1" latinLnBrk="0" hangingPunct="1">
              <a:defRPr sz="3000" kern="1200">
                <a:solidFill>
                  <a:srgbClr val="263750"/>
                </a:solidFill>
                <a:latin typeface="Palatino" charset="0"/>
                <a:ea typeface="ヒラギノ明朝 ProN W3" charset="0"/>
                <a:cs typeface="ヒラギノ明朝 ProN W3" charset="0"/>
                <a:sym typeface="Palatino" charset="0"/>
              </a:defRPr>
            </a:lvl8pPr>
            <a:lvl9pPr marL="3657600" algn="l" defTabSz="457200" rtl="0" eaLnBrk="1" latinLnBrk="0" hangingPunct="1">
              <a:defRPr sz="3000" kern="1200">
                <a:solidFill>
                  <a:srgbClr val="263750"/>
                </a:solidFill>
                <a:latin typeface="Palatino" charset="0"/>
                <a:ea typeface="ヒラギノ明朝 ProN W3" charset="0"/>
                <a:cs typeface="ヒラギノ明朝 ProN W3" charset="0"/>
                <a:sym typeface="Palatino" charset="0"/>
              </a:defRPr>
            </a:lvl9pPr>
          </a:lstStyle>
          <a:p>
            <a:r>
              <a:rPr lang="en-US">
                <a:latin typeface="Book Antiqua"/>
              </a:rPr>
              <a:t>Ch.1/</a:t>
            </a:r>
            <a:fld id="{D01B99BC-F82C-D046-99BD-FBA1D66F1CB4}" type="slidenum">
              <a:rPr lang="en-US" smtClean="0">
                <a:latin typeface="Book Antiqua"/>
              </a:rPr>
              <a:pPr/>
              <a:t>20</a:t>
            </a:fld>
            <a:endParaRPr lang="en-US" dirty="0">
              <a:latin typeface="Book Antiqua"/>
            </a:endParaRPr>
          </a:p>
        </p:txBody>
      </p:sp>
      <p:sp>
        <p:nvSpPr>
          <p:cNvPr id="3" name="Footer Placeholder 2">
            <a:extLst>
              <a:ext uri="{FF2B5EF4-FFF2-40B4-BE49-F238E27FC236}">
                <a16:creationId xmlns:a16="http://schemas.microsoft.com/office/drawing/2014/main" id="{C8E0F610-57A4-8440-AF15-07657BD13A29}"/>
              </a:ext>
            </a:extLst>
          </p:cNvPr>
          <p:cNvSpPr>
            <a:spLocks noGrp="1"/>
          </p:cNvSpPr>
          <p:nvPr>
            <p:ph type="ftr" sz="quarter" idx="3"/>
          </p:nvPr>
        </p:nvSpPr>
        <p:spPr/>
        <p:txBody>
          <a:bodyPr/>
          <a:lstStyle/>
          <a:p>
            <a:r>
              <a:rPr lang="en-US" dirty="0"/>
              <a:t>© 2020</a:t>
            </a:r>
          </a:p>
        </p:txBody>
      </p:sp>
    </p:spTree>
    <p:extLst>
      <p:ext uri="{BB962C8B-B14F-4D97-AF65-F5344CB8AC3E}">
        <p14:creationId xmlns:p14="http://schemas.microsoft.com/office/powerpoint/2010/main" val="38558286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noFill/>
          <a:ln/>
        </p:spPr>
        <p:txBody>
          <a:bodyPr/>
          <a:lstStyle/>
          <a:p>
            <a:r>
              <a:rPr lang="en-US" dirty="0"/>
              <a:t>Transparency</a:t>
            </a:r>
          </a:p>
        </p:txBody>
      </p:sp>
      <p:sp>
        <p:nvSpPr>
          <p:cNvPr id="103427" name="Rectangle 3"/>
          <p:cNvSpPr>
            <a:spLocks noGrp="1" noChangeArrowheads="1"/>
          </p:cNvSpPr>
          <p:nvPr>
            <p:ph idx="1"/>
          </p:nvPr>
        </p:nvSpPr>
        <p:spPr>
          <a:noFill/>
          <a:ln/>
        </p:spPr>
        <p:txBody>
          <a:bodyPr/>
          <a:lstStyle/>
          <a:p>
            <a:pPr>
              <a:spcBef>
                <a:spcPts val="0"/>
              </a:spcBef>
              <a:spcAft>
                <a:spcPts val="844"/>
              </a:spcAft>
            </a:pPr>
            <a:r>
              <a:rPr lang="en-US" dirty="0"/>
              <a:t>Transparency is the separation of the higher-level semantics of a system from the lower level implementation issues.</a:t>
            </a:r>
          </a:p>
          <a:p>
            <a:pPr>
              <a:lnSpc>
                <a:spcPct val="80000"/>
              </a:lnSpc>
            </a:pPr>
            <a:r>
              <a:rPr lang="en-US" dirty="0"/>
              <a:t>Fundamental issue is to provide</a:t>
            </a:r>
          </a:p>
          <a:p>
            <a:pPr lvl="4">
              <a:lnSpc>
                <a:spcPct val="80000"/>
              </a:lnSpc>
              <a:buFontTx/>
              <a:buNone/>
            </a:pPr>
            <a:r>
              <a:rPr lang="en-US" sz="2400" dirty="0">
                <a:solidFill>
                  <a:srgbClr val="0432FF"/>
                </a:solidFill>
              </a:rPr>
              <a:t>data independence</a:t>
            </a:r>
            <a:endParaRPr lang="en-US" sz="1400" dirty="0">
              <a:solidFill>
                <a:srgbClr val="0432FF"/>
              </a:solidFill>
            </a:endParaRPr>
          </a:p>
          <a:p>
            <a:pPr>
              <a:lnSpc>
                <a:spcPct val="80000"/>
              </a:lnSpc>
              <a:buFont typeface="Monotype Sorts" charset="0"/>
              <a:buNone/>
            </a:pPr>
            <a:r>
              <a:rPr lang="en-US" dirty="0"/>
              <a:t> 	in the distributed environment</a:t>
            </a:r>
          </a:p>
          <a:p>
            <a:pPr lvl="1">
              <a:lnSpc>
                <a:spcPct val="100000"/>
              </a:lnSpc>
              <a:spcBef>
                <a:spcPts val="600"/>
              </a:spcBef>
            </a:pPr>
            <a:r>
              <a:rPr lang="en-US" dirty="0"/>
              <a:t>Network (distribution) transparency</a:t>
            </a:r>
          </a:p>
          <a:p>
            <a:pPr lvl="1">
              <a:lnSpc>
                <a:spcPct val="100000"/>
              </a:lnSpc>
              <a:spcBef>
                <a:spcPts val="600"/>
              </a:spcBef>
            </a:pPr>
            <a:r>
              <a:rPr lang="en-US" dirty="0"/>
              <a:t>Replication transparency</a:t>
            </a:r>
          </a:p>
          <a:p>
            <a:pPr lvl="1">
              <a:lnSpc>
                <a:spcPct val="100000"/>
              </a:lnSpc>
              <a:spcBef>
                <a:spcPts val="600"/>
              </a:spcBef>
            </a:pPr>
            <a:r>
              <a:rPr lang="en-US" dirty="0"/>
              <a:t>Fragmentation transparency</a:t>
            </a:r>
          </a:p>
          <a:p>
            <a:pPr lvl="2">
              <a:lnSpc>
                <a:spcPct val="80000"/>
              </a:lnSpc>
            </a:pPr>
            <a:r>
              <a:rPr lang="en-US" sz="2000" dirty="0"/>
              <a:t>horizontal fragmentation: selection</a:t>
            </a:r>
          </a:p>
          <a:p>
            <a:pPr lvl="2">
              <a:lnSpc>
                <a:spcPct val="80000"/>
              </a:lnSpc>
            </a:pPr>
            <a:r>
              <a:rPr lang="en-US" sz="2000" dirty="0"/>
              <a:t>vertical fragmentation: projection</a:t>
            </a:r>
          </a:p>
          <a:p>
            <a:pPr lvl="2">
              <a:lnSpc>
                <a:spcPct val="80000"/>
              </a:lnSpc>
            </a:pPr>
            <a:r>
              <a:rPr lang="en-US" sz="2000" dirty="0"/>
              <a:t>hybrid</a:t>
            </a:r>
            <a:endParaRPr lang="en-US" sz="1617" dirty="0"/>
          </a:p>
        </p:txBody>
      </p:sp>
      <p:sp>
        <p:nvSpPr>
          <p:cNvPr id="2" name="Slide Number Placeholder 1"/>
          <p:cNvSpPr>
            <a:spLocks noGrp="1"/>
          </p:cNvSpPr>
          <p:nvPr>
            <p:ph type="sldNum" sz="quarter" idx="10"/>
          </p:nvPr>
        </p:nvSpPr>
        <p:spPr>
          <a:xfrm>
            <a:off x="11758984" y="9499600"/>
            <a:ext cx="864816" cy="304800"/>
          </a:xfrm>
          <a:prstGeom prst="rect">
            <a:avLst/>
          </a:prstGeom>
        </p:spPr>
        <p:txBody>
          <a:bodyPr/>
          <a:lstStyle>
            <a:defPPr>
              <a:defRPr lang="en-US"/>
            </a:defPPr>
            <a:lvl1pPr algn="ctr" rtl="0" fontAlgn="base">
              <a:spcBef>
                <a:spcPct val="0"/>
              </a:spcBef>
              <a:spcAft>
                <a:spcPct val="0"/>
              </a:spcAft>
              <a:defRPr sz="3000" kern="1200">
                <a:solidFill>
                  <a:srgbClr val="263750"/>
                </a:solidFill>
                <a:latin typeface="Palatino" charset="0"/>
                <a:ea typeface="ヒラギノ明朝 ProN W3" charset="0"/>
                <a:cs typeface="ヒラギノ明朝 ProN W3" charset="0"/>
                <a:sym typeface="Palatino" charset="0"/>
              </a:defRPr>
            </a:lvl1pPr>
            <a:lvl2pPr marL="457200" algn="ctr" rtl="0" fontAlgn="base">
              <a:spcBef>
                <a:spcPct val="0"/>
              </a:spcBef>
              <a:spcAft>
                <a:spcPct val="0"/>
              </a:spcAft>
              <a:defRPr sz="3000" kern="1200">
                <a:solidFill>
                  <a:srgbClr val="263750"/>
                </a:solidFill>
                <a:latin typeface="Palatino" charset="0"/>
                <a:ea typeface="ヒラギノ明朝 ProN W3" charset="0"/>
                <a:cs typeface="ヒラギノ明朝 ProN W3" charset="0"/>
                <a:sym typeface="Palatino" charset="0"/>
              </a:defRPr>
            </a:lvl2pPr>
            <a:lvl3pPr marL="914400" algn="ctr" rtl="0" fontAlgn="base">
              <a:spcBef>
                <a:spcPct val="0"/>
              </a:spcBef>
              <a:spcAft>
                <a:spcPct val="0"/>
              </a:spcAft>
              <a:defRPr sz="3000" kern="1200">
                <a:solidFill>
                  <a:srgbClr val="263750"/>
                </a:solidFill>
                <a:latin typeface="Palatino" charset="0"/>
                <a:ea typeface="ヒラギノ明朝 ProN W3" charset="0"/>
                <a:cs typeface="ヒラギノ明朝 ProN W3" charset="0"/>
                <a:sym typeface="Palatino" charset="0"/>
              </a:defRPr>
            </a:lvl3pPr>
            <a:lvl4pPr marL="1371600" algn="ctr" rtl="0" fontAlgn="base">
              <a:spcBef>
                <a:spcPct val="0"/>
              </a:spcBef>
              <a:spcAft>
                <a:spcPct val="0"/>
              </a:spcAft>
              <a:defRPr sz="3000" kern="1200">
                <a:solidFill>
                  <a:srgbClr val="263750"/>
                </a:solidFill>
                <a:latin typeface="Palatino" charset="0"/>
                <a:ea typeface="ヒラギノ明朝 ProN W3" charset="0"/>
                <a:cs typeface="ヒラギノ明朝 ProN W3" charset="0"/>
                <a:sym typeface="Palatino" charset="0"/>
              </a:defRPr>
            </a:lvl4pPr>
            <a:lvl5pPr marL="1828800" algn="ctr" rtl="0" fontAlgn="base">
              <a:spcBef>
                <a:spcPct val="0"/>
              </a:spcBef>
              <a:spcAft>
                <a:spcPct val="0"/>
              </a:spcAft>
              <a:defRPr sz="3000" kern="1200">
                <a:solidFill>
                  <a:srgbClr val="263750"/>
                </a:solidFill>
                <a:latin typeface="Palatino" charset="0"/>
                <a:ea typeface="ヒラギノ明朝 ProN W3" charset="0"/>
                <a:cs typeface="ヒラギノ明朝 ProN W3" charset="0"/>
                <a:sym typeface="Palatino" charset="0"/>
              </a:defRPr>
            </a:lvl5pPr>
            <a:lvl6pPr marL="2286000" algn="l" defTabSz="457200" rtl="0" eaLnBrk="1" latinLnBrk="0" hangingPunct="1">
              <a:defRPr sz="3000" kern="1200">
                <a:solidFill>
                  <a:srgbClr val="263750"/>
                </a:solidFill>
                <a:latin typeface="Palatino" charset="0"/>
                <a:ea typeface="ヒラギノ明朝 ProN W3" charset="0"/>
                <a:cs typeface="ヒラギノ明朝 ProN W3" charset="0"/>
                <a:sym typeface="Palatino" charset="0"/>
              </a:defRPr>
            </a:lvl6pPr>
            <a:lvl7pPr marL="2743200" algn="l" defTabSz="457200" rtl="0" eaLnBrk="1" latinLnBrk="0" hangingPunct="1">
              <a:defRPr sz="3000" kern="1200">
                <a:solidFill>
                  <a:srgbClr val="263750"/>
                </a:solidFill>
                <a:latin typeface="Palatino" charset="0"/>
                <a:ea typeface="ヒラギノ明朝 ProN W3" charset="0"/>
                <a:cs typeface="ヒラギノ明朝 ProN W3" charset="0"/>
                <a:sym typeface="Palatino" charset="0"/>
              </a:defRPr>
            </a:lvl7pPr>
            <a:lvl8pPr marL="3200400" algn="l" defTabSz="457200" rtl="0" eaLnBrk="1" latinLnBrk="0" hangingPunct="1">
              <a:defRPr sz="3000" kern="1200">
                <a:solidFill>
                  <a:srgbClr val="263750"/>
                </a:solidFill>
                <a:latin typeface="Palatino" charset="0"/>
                <a:ea typeface="ヒラギノ明朝 ProN W3" charset="0"/>
                <a:cs typeface="ヒラギノ明朝 ProN W3" charset="0"/>
                <a:sym typeface="Palatino" charset="0"/>
              </a:defRPr>
            </a:lvl8pPr>
            <a:lvl9pPr marL="3657600" algn="l" defTabSz="457200" rtl="0" eaLnBrk="1" latinLnBrk="0" hangingPunct="1">
              <a:defRPr sz="3000" kern="1200">
                <a:solidFill>
                  <a:srgbClr val="263750"/>
                </a:solidFill>
                <a:latin typeface="Palatino" charset="0"/>
                <a:ea typeface="ヒラギノ明朝 ProN W3" charset="0"/>
                <a:cs typeface="ヒラギノ明朝 ProN W3" charset="0"/>
                <a:sym typeface="Palatino" charset="0"/>
              </a:defRPr>
            </a:lvl9pPr>
          </a:lstStyle>
          <a:p>
            <a:r>
              <a:rPr lang="en-US">
                <a:latin typeface="Book Antiqua"/>
              </a:rPr>
              <a:t>Ch.1/</a:t>
            </a:r>
            <a:fld id="{D01B99BC-F82C-D046-99BD-FBA1D66F1CB4}" type="slidenum">
              <a:rPr lang="en-US" smtClean="0">
                <a:latin typeface="Book Antiqua"/>
              </a:rPr>
              <a:pPr/>
              <a:t>21</a:t>
            </a:fld>
            <a:endParaRPr lang="en-US" dirty="0">
              <a:latin typeface="Book Antiqua"/>
            </a:endParaRPr>
          </a:p>
        </p:txBody>
      </p:sp>
      <p:sp>
        <p:nvSpPr>
          <p:cNvPr id="3" name="Footer Placeholder 2">
            <a:extLst>
              <a:ext uri="{FF2B5EF4-FFF2-40B4-BE49-F238E27FC236}">
                <a16:creationId xmlns:a16="http://schemas.microsoft.com/office/drawing/2014/main" id="{D0330D7A-797D-FE43-B84A-7AF5720174CA}"/>
              </a:ext>
            </a:extLst>
          </p:cNvPr>
          <p:cNvSpPr>
            <a:spLocks noGrp="1"/>
          </p:cNvSpPr>
          <p:nvPr>
            <p:ph type="ftr" sz="quarter" idx="3"/>
          </p:nvPr>
        </p:nvSpPr>
        <p:spPr/>
        <p:txBody>
          <a:bodyPr/>
          <a:lstStyle/>
          <a:p>
            <a:r>
              <a:rPr lang="en-US" dirty="0"/>
              <a:t>© 2020</a:t>
            </a:r>
          </a:p>
        </p:txBody>
      </p:sp>
    </p:spTree>
    <p:extLst>
      <p:ext uri="{BB962C8B-B14F-4D97-AF65-F5344CB8AC3E}">
        <p14:creationId xmlns:p14="http://schemas.microsoft.com/office/powerpoint/2010/main" val="10245587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noFill/>
          <a:ln/>
        </p:spPr>
        <p:txBody>
          <a:bodyPr/>
          <a:lstStyle/>
          <a:p>
            <a:r>
              <a:rPr lang="en-US" dirty="0"/>
              <a:t>Example</a:t>
            </a:r>
          </a:p>
        </p:txBody>
      </p:sp>
      <p:sp>
        <p:nvSpPr>
          <p:cNvPr id="89091" name="Rectangle 3"/>
          <p:cNvSpPr>
            <a:spLocks noChangeArrowheads="1"/>
          </p:cNvSpPr>
          <p:nvPr/>
        </p:nvSpPr>
        <p:spPr bwMode="auto">
          <a:xfrm>
            <a:off x="876300" y="1663700"/>
            <a:ext cx="7353300" cy="266700"/>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pic>
        <p:nvPicPr>
          <p:cNvPr id="4" name="Picture 3" descr="Fig-2-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3728" y="1107056"/>
            <a:ext cx="5428313" cy="4760738"/>
          </a:xfrm>
          <a:prstGeom prst="rect">
            <a:avLst/>
          </a:prstGeom>
        </p:spPr>
      </p:pic>
      <p:sp>
        <p:nvSpPr>
          <p:cNvPr id="2" name="Footer Placeholder 1">
            <a:extLst>
              <a:ext uri="{FF2B5EF4-FFF2-40B4-BE49-F238E27FC236}">
                <a16:creationId xmlns:a16="http://schemas.microsoft.com/office/drawing/2014/main" id="{F35D911A-2F9C-5F43-9EAF-60668C58EA16}"/>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4A88D21B-E852-3740-BF3B-C960AC493D20}"/>
              </a:ext>
            </a:extLst>
          </p:cNvPr>
          <p:cNvSpPr>
            <a:spLocks noGrp="1"/>
          </p:cNvSpPr>
          <p:nvPr>
            <p:ph type="sldNum" sz="quarter" idx="4"/>
          </p:nvPr>
        </p:nvSpPr>
        <p:spPr/>
        <p:txBody>
          <a:bodyPr/>
          <a:lstStyle/>
          <a:p>
            <a:fld id="{FD96158B-4539-3C43-9DE5-94C547866200}" type="slidenum">
              <a:rPr lang="en-US" smtClean="0"/>
              <a:t>22</a:t>
            </a:fld>
            <a:endParaRPr lang="en-US"/>
          </a:p>
        </p:txBody>
      </p:sp>
    </p:spTree>
    <p:extLst>
      <p:ext uri="{BB962C8B-B14F-4D97-AF65-F5344CB8AC3E}">
        <p14:creationId xmlns:p14="http://schemas.microsoft.com/office/powerpoint/2010/main" val="22132562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noFill/>
          <a:ln/>
        </p:spPr>
        <p:txBody>
          <a:bodyPr/>
          <a:lstStyle/>
          <a:p>
            <a:r>
              <a:rPr lang="en-US" dirty="0"/>
              <a:t>Transparent Access</a:t>
            </a:r>
          </a:p>
        </p:txBody>
      </p:sp>
      <p:sp>
        <p:nvSpPr>
          <p:cNvPr id="91139" name="Rectangle 3"/>
          <p:cNvSpPr>
            <a:spLocks noGrp="1" noChangeArrowheads="1"/>
          </p:cNvSpPr>
          <p:nvPr>
            <p:ph type="body" idx="4294967295"/>
          </p:nvPr>
        </p:nvSpPr>
        <p:spPr>
          <a:xfrm>
            <a:off x="133771" y="1915993"/>
            <a:ext cx="4134445" cy="1867421"/>
          </a:xfrm>
          <a:noFill/>
          <a:ln/>
        </p:spPr>
        <p:txBody>
          <a:bodyPr/>
          <a:lstStyle/>
          <a:p>
            <a:pPr>
              <a:buNone/>
              <a:tabLst>
                <a:tab pos="919116" algn="l"/>
              </a:tabLst>
            </a:pPr>
            <a:r>
              <a:rPr lang="en-US" sz="1828" b="1" dirty="0">
                <a:latin typeface="Courier New" charset="0"/>
              </a:rPr>
              <a:t>SELECT</a:t>
            </a:r>
            <a:r>
              <a:rPr lang="en-US" sz="1828" dirty="0">
                <a:latin typeface="Courier New" charset="0"/>
              </a:rPr>
              <a:t>	ENAME,SAL</a:t>
            </a:r>
          </a:p>
          <a:p>
            <a:pPr>
              <a:buNone/>
              <a:tabLst>
                <a:tab pos="919116" algn="l"/>
              </a:tabLst>
            </a:pPr>
            <a:r>
              <a:rPr lang="en-US" sz="1828" b="1" dirty="0">
                <a:latin typeface="Courier New" charset="0"/>
              </a:rPr>
              <a:t>FROM</a:t>
            </a:r>
            <a:r>
              <a:rPr lang="en-US" sz="1828" dirty="0">
                <a:latin typeface="Courier New" charset="0"/>
              </a:rPr>
              <a:t>	EMP,ASG,PAY</a:t>
            </a:r>
          </a:p>
          <a:p>
            <a:pPr>
              <a:buNone/>
              <a:tabLst>
                <a:tab pos="919116" algn="l"/>
              </a:tabLst>
            </a:pPr>
            <a:r>
              <a:rPr lang="en-US" sz="1828" b="1" dirty="0">
                <a:latin typeface="Courier New" charset="0"/>
              </a:rPr>
              <a:t>WHERE</a:t>
            </a:r>
            <a:r>
              <a:rPr lang="en-US" sz="1828" dirty="0">
                <a:latin typeface="Courier New" charset="0"/>
              </a:rPr>
              <a:t>	DUR &gt; 12</a:t>
            </a:r>
          </a:p>
          <a:p>
            <a:pPr>
              <a:buNone/>
              <a:tabLst>
                <a:tab pos="919116" algn="l"/>
              </a:tabLst>
            </a:pPr>
            <a:r>
              <a:rPr lang="en-US" sz="1828" b="1" dirty="0">
                <a:latin typeface="Courier New" charset="0"/>
              </a:rPr>
              <a:t>AND</a:t>
            </a:r>
            <a:r>
              <a:rPr lang="en-US" sz="1828" dirty="0">
                <a:latin typeface="Courier New" charset="0"/>
              </a:rPr>
              <a:t>	EMP.ENO = ASG.ENO</a:t>
            </a:r>
          </a:p>
          <a:p>
            <a:pPr>
              <a:buNone/>
              <a:tabLst>
                <a:tab pos="919116" algn="l"/>
              </a:tabLst>
            </a:pPr>
            <a:r>
              <a:rPr lang="en-US" sz="1828" b="1" dirty="0">
                <a:latin typeface="Courier New" charset="0"/>
              </a:rPr>
              <a:t>AND</a:t>
            </a:r>
            <a:r>
              <a:rPr lang="en-US" sz="1828" dirty="0">
                <a:latin typeface="Courier New" charset="0"/>
              </a:rPr>
              <a:t>	PAY.TITLE = EMP.TITLE</a:t>
            </a:r>
          </a:p>
        </p:txBody>
      </p:sp>
      <p:sp>
        <p:nvSpPr>
          <p:cNvPr id="91141" name="Rectangle 5"/>
          <p:cNvSpPr>
            <a:spLocks noChangeArrowheads="1"/>
          </p:cNvSpPr>
          <p:nvPr/>
        </p:nvSpPr>
        <p:spPr bwMode="auto">
          <a:xfrm>
            <a:off x="7460341" y="2602705"/>
            <a:ext cx="1383642" cy="842306"/>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266" dirty="0">
                <a:solidFill>
                  <a:srgbClr val="037C03"/>
                </a:solidFill>
                <a:latin typeface="+mn-ea"/>
                <a:ea typeface="+mn-ea"/>
              </a:rPr>
              <a:t>Paris projects</a:t>
            </a:r>
          </a:p>
          <a:p>
            <a:r>
              <a:rPr lang="en-US" sz="1266" dirty="0">
                <a:solidFill>
                  <a:srgbClr val="037C03"/>
                </a:solidFill>
                <a:latin typeface="+mn-ea"/>
                <a:ea typeface="+mn-ea"/>
              </a:rPr>
              <a:t>Paris employees</a:t>
            </a:r>
          </a:p>
          <a:p>
            <a:r>
              <a:rPr lang="en-US" sz="1266" dirty="0">
                <a:solidFill>
                  <a:srgbClr val="037C03"/>
                </a:solidFill>
                <a:latin typeface="+mn-ea"/>
                <a:ea typeface="+mn-ea"/>
              </a:rPr>
              <a:t>Paris assignments</a:t>
            </a:r>
          </a:p>
          <a:p>
            <a:r>
              <a:rPr lang="en-US" sz="1266" dirty="0">
                <a:solidFill>
                  <a:schemeClr val="hlink"/>
                </a:solidFill>
                <a:latin typeface="+mn-ea"/>
                <a:ea typeface="+mn-ea"/>
              </a:rPr>
              <a:t>Boston employees</a:t>
            </a:r>
          </a:p>
        </p:txBody>
      </p:sp>
      <p:sp>
        <p:nvSpPr>
          <p:cNvPr id="91142" name="Rectangle 6"/>
          <p:cNvSpPr>
            <a:spLocks noChangeArrowheads="1"/>
          </p:cNvSpPr>
          <p:nvPr/>
        </p:nvSpPr>
        <p:spPr bwMode="auto">
          <a:xfrm>
            <a:off x="7032934" y="4645372"/>
            <a:ext cx="1789202" cy="1231900"/>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266" dirty="0">
                <a:solidFill>
                  <a:srgbClr val="FF5008"/>
                </a:solidFill>
                <a:latin typeface="+mn-ea"/>
                <a:ea typeface="+mn-ea"/>
              </a:rPr>
              <a:t>Montreal projects</a:t>
            </a:r>
          </a:p>
          <a:p>
            <a:r>
              <a:rPr lang="en-US" sz="1266" dirty="0">
                <a:solidFill>
                  <a:srgbClr val="037C03"/>
                </a:solidFill>
                <a:latin typeface="+mn-ea"/>
                <a:ea typeface="+mn-ea"/>
              </a:rPr>
              <a:t>Paris projects</a:t>
            </a:r>
          </a:p>
          <a:p>
            <a:r>
              <a:rPr lang="en-US" sz="1266" dirty="0">
                <a:solidFill>
                  <a:schemeClr val="tx2"/>
                </a:solidFill>
                <a:latin typeface="+mn-ea"/>
                <a:ea typeface="+mn-ea"/>
              </a:rPr>
              <a:t>New York projects </a:t>
            </a:r>
            <a:endParaRPr lang="en-US" sz="1266" dirty="0">
              <a:solidFill>
                <a:schemeClr val="accent1"/>
              </a:solidFill>
              <a:latin typeface="+mn-ea"/>
              <a:ea typeface="+mn-ea"/>
            </a:endParaRPr>
          </a:p>
          <a:p>
            <a:r>
              <a:rPr lang="en-US" sz="1266" dirty="0">
                <a:solidFill>
                  <a:srgbClr val="037C03"/>
                </a:solidFill>
                <a:latin typeface="+mn-ea"/>
                <a:ea typeface="+mn-ea"/>
              </a:rPr>
              <a:t>    </a:t>
            </a:r>
            <a:r>
              <a:rPr lang="en-US" sz="1266" dirty="0">
                <a:solidFill>
                  <a:schemeClr val="tx2"/>
                </a:solidFill>
                <a:latin typeface="+mn-ea"/>
                <a:ea typeface="+mn-ea"/>
              </a:rPr>
              <a:t>with budget &gt; 200000</a:t>
            </a:r>
            <a:endParaRPr lang="en-US" sz="1266" dirty="0">
              <a:solidFill>
                <a:srgbClr val="FF5008"/>
              </a:solidFill>
              <a:latin typeface="+mn-ea"/>
              <a:ea typeface="+mn-ea"/>
            </a:endParaRPr>
          </a:p>
          <a:p>
            <a:r>
              <a:rPr lang="en-US" sz="1266" dirty="0">
                <a:solidFill>
                  <a:srgbClr val="FF5008"/>
                </a:solidFill>
                <a:latin typeface="+mn-ea"/>
                <a:ea typeface="+mn-ea"/>
              </a:rPr>
              <a:t>Montreal employees</a:t>
            </a:r>
          </a:p>
          <a:p>
            <a:r>
              <a:rPr lang="en-US" sz="1266" dirty="0">
                <a:solidFill>
                  <a:srgbClr val="FF5008"/>
                </a:solidFill>
                <a:latin typeface="+mn-ea"/>
                <a:ea typeface="+mn-ea"/>
              </a:rPr>
              <a:t>Montreal assignments</a:t>
            </a:r>
          </a:p>
        </p:txBody>
      </p:sp>
      <p:sp>
        <p:nvSpPr>
          <p:cNvPr id="91143" name="Oval 7"/>
          <p:cNvSpPr>
            <a:spLocks noChangeArrowheads="1"/>
          </p:cNvSpPr>
          <p:nvPr/>
        </p:nvSpPr>
        <p:spPr bwMode="auto">
          <a:xfrm>
            <a:off x="5321304" y="2235993"/>
            <a:ext cx="1955801" cy="1955801"/>
          </a:xfrm>
          <a:prstGeom prst="ellipse">
            <a:avLst/>
          </a:prstGeom>
          <a:solidFill>
            <a:srgbClr val="FFFFFF"/>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sp>
        <p:nvSpPr>
          <p:cNvPr id="91144" name="Rectangle 8"/>
          <p:cNvSpPr>
            <a:spLocks noChangeArrowheads="1"/>
          </p:cNvSpPr>
          <p:nvPr/>
        </p:nvSpPr>
        <p:spPr bwMode="auto">
          <a:xfrm>
            <a:off x="5054603" y="4547393"/>
            <a:ext cx="660400" cy="519597"/>
          </a:xfrm>
          <a:prstGeom prst="rect">
            <a:avLst/>
          </a:prstGeom>
          <a:solidFill>
            <a:schemeClr val="tx2"/>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sp>
        <p:nvSpPr>
          <p:cNvPr id="91145" name="Rectangle 9"/>
          <p:cNvSpPr>
            <a:spLocks noChangeArrowheads="1"/>
          </p:cNvSpPr>
          <p:nvPr/>
        </p:nvSpPr>
        <p:spPr bwMode="auto">
          <a:xfrm>
            <a:off x="4565653" y="2178843"/>
            <a:ext cx="596900" cy="406400"/>
          </a:xfrm>
          <a:prstGeom prst="rect">
            <a:avLst/>
          </a:prstGeom>
          <a:solidFill>
            <a:srgbClr val="FFFFFF"/>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sp>
        <p:nvSpPr>
          <p:cNvPr id="91146" name="Rectangle 10"/>
          <p:cNvSpPr>
            <a:spLocks noChangeArrowheads="1"/>
          </p:cNvSpPr>
          <p:nvPr/>
        </p:nvSpPr>
        <p:spPr bwMode="auto">
          <a:xfrm>
            <a:off x="4584703" y="2197893"/>
            <a:ext cx="584200" cy="393700"/>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sp>
        <p:nvSpPr>
          <p:cNvPr id="91147" name="Rectangle 11"/>
          <p:cNvSpPr>
            <a:spLocks noChangeArrowheads="1"/>
          </p:cNvSpPr>
          <p:nvPr/>
        </p:nvSpPr>
        <p:spPr bwMode="auto">
          <a:xfrm>
            <a:off x="4521203" y="2197893"/>
            <a:ext cx="696913" cy="393700"/>
          </a:xfrm>
          <a:prstGeom prst="rect">
            <a:avLst/>
          </a:prstGeom>
          <a:solidFill>
            <a:schemeClr val="hlink"/>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sp>
        <p:nvSpPr>
          <p:cNvPr id="91148" name="Line 12"/>
          <p:cNvSpPr>
            <a:spLocks noChangeShapeType="1"/>
          </p:cNvSpPr>
          <p:nvPr/>
        </p:nvSpPr>
        <p:spPr bwMode="auto">
          <a:xfrm flipH="1">
            <a:off x="5314953" y="4077492"/>
            <a:ext cx="444500" cy="45720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sp>
        <p:nvSpPr>
          <p:cNvPr id="91149" name="Line 13"/>
          <p:cNvSpPr>
            <a:spLocks noChangeShapeType="1"/>
          </p:cNvSpPr>
          <p:nvPr/>
        </p:nvSpPr>
        <p:spPr bwMode="auto">
          <a:xfrm flipH="1" flipV="1">
            <a:off x="5200653" y="2553492"/>
            <a:ext cx="266700" cy="11430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sp>
        <p:nvSpPr>
          <p:cNvPr id="91150" name="Line 14"/>
          <p:cNvSpPr>
            <a:spLocks noChangeShapeType="1"/>
          </p:cNvSpPr>
          <p:nvPr/>
        </p:nvSpPr>
        <p:spPr bwMode="auto">
          <a:xfrm flipH="1" flipV="1">
            <a:off x="5200653" y="2553492"/>
            <a:ext cx="266700" cy="11430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sp>
        <p:nvSpPr>
          <p:cNvPr id="91157" name="Rectangle 21"/>
          <p:cNvSpPr>
            <a:spLocks noChangeArrowheads="1"/>
          </p:cNvSpPr>
          <p:nvPr/>
        </p:nvSpPr>
        <p:spPr bwMode="auto">
          <a:xfrm>
            <a:off x="4494216" y="2221705"/>
            <a:ext cx="785722" cy="322741"/>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687" dirty="0">
                <a:solidFill>
                  <a:schemeClr val="bg1"/>
                </a:solidFill>
                <a:latin typeface="+mn-ea"/>
                <a:ea typeface="+mn-ea"/>
              </a:rPr>
              <a:t>Boston</a:t>
            </a:r>
          </a:p>
        </p:txBody>
      </p:sp>
      <p:sp>
        <p:nvSpPr>
          <p:cNvPr id="91158" name="Rectangle 22"/>
          <p:cNvSpPr>
            <a:spLocks noChangeArrowheads="1"/>
          </p:cNvSpPr>
          <p:nvPr/>
        </p:nvSpPr>
        <p:spPr bwMode="auto">
          <a:xfrm>
            <a:off x="5605190" y="2945606"/>
            <a:ext cx="1508676" cy="582363"/>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pPr algn="ctr"/>
            <a:r>
              <a:rPr lang="en-US" sz="1687" dirty="0">
                <a:solidFill>
                  <a:srgbClr val="000000"/>
                </a:solidFill>
                <a:latin typeface="+mn-ea"/>
                <a:ea typeface="+mn-ea"/>
              </a:rPr>
              <a:t>Communication</a:t>
            </a:r>
          </a:p>
          <a:p>
            <a:pPr algn="ctr"/>
            <a:r>
              <a:rPr lang="en-US" sz="1687" dirty="0">
                <a:solidFill>
                  <a:srgbClr val="000000"/>
                </a:solidFill>
                <a:latin typeface="+mn-ea"/>
                <a:ea typeface="+mn-ea"/>
              </a:rPr>
              <a:t>Network</a:t>
            </a:r>
          </a:p>
        </p:txBody>
      </p:sp>
      <p:sp>
        <p:nvSpPr>
          <p:cNvPr id="91159" name="Line 23"/>
          <p:cNvSpPr>
            <a:spLocks noChangeShapeType="1"/>
          </p:cNvSpPr>
          <p:nvPr/>
        </p:nvSpPr>
        <p:spPr bwMode="auto">
          <a:xfrm>
            <a:off x="4762504" y="4737893"/>
            <a:ext cx="2794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sp>
        <p:nvSpPr>
          <p:cNvPr id="91166" name="Rectangle 30"/>
          <p:cNvSpPr>
            <a:spLocks noChangeArrowheads="1"/>
          </p:cNvSpPr>
          <p:nvPr/>
        </p:nvSpPr>
        <p:spPr bwMode="auto">
          <a:xfrm>
            <a:off x="7052901" y="4140993"/>
            <a:ext cx="922703" cy="393700"/>
          </a:xfrm>
          <a:prstGeom prst="rect">
            <a:avLst/>
          </a:prstGeom>
          <a:solidFill>
            <a:srgbClr val="FF5008"/>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sp>
        <p:nvSpPr>
          <p:cNvPr id="91167" name="Line 31"/>
          <p:cNvSpPr>
            <a:spLocks noChangeShapeType="1"/>
          </p:cNvSpPr>
          <p:nvPr/>
        </p:nvSpPr>
        <p:spPr bwMode="auto">
          <a:xfrm>
            <a:off x="7200904" y="3645693"/>
            <a:ext cx="419100" cy="48260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sp>
        <p:nvSpPr>
          <p:cNvPr id="91173" name="Rectangle 37"/>
          <p:cNvSpPr>
            <a:spLocks noChangeArrowheads="1"/>
          </p:cNvSpPr>
          <p:nvPr/>
        </p:nvSpPr>
        <p:spPr bwMode="auto">
          <a:xfrm>
            <a:off x="7008252" y="4155638"/>
            <a:ext cx="912360" cy="322741"/>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687" dirty="0">
                <a:solidFill>
                  <a:schemeClr val="bg1"/>
                </a:solidFill>
                <a:latin typeface="+mn-ea"/>
                <a:ea typeface="+mn-ea"/>
              </a:rPr>
              <a:t>Montreal</a:t>
            </a:r>
          </a:p>
        </p:txBody>
      </p:sp>
      <p:sp>
        <p:nvSpPr>
          <p:cNvPr id="91174" name="Line 38"/>
          <p:cNvSpPr>
            <a:spLocks noChangeShapeType="1"/>
          </p:cNvSpPr>
          <p:nvPr/>
        </p:nvSpPr>
        <p:spPr bwMode="auto">
          <a:xfrm>
            <a:off x="7988304" y="4369593"/>
            <a:ext cx="3937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sp>
        <p:nvSpPr>
          <p:cNvPr id="91175" name="Oval 39"/>
          <p:cNvSpPr>
            <a:spLocks noChangeArrowheads="1"/>
          </p:cNvSpPr>
          <p:nvPr/>
        </p:nvSpPr>
        <p:spPr bwMode="auto">
          <a:xfrm>
            <a:off x="7175504" y="3607593"/>
            <a:ext cx="38100" cy="38100"/>
          </a:xfrm>
          <a:prstGeom prst="ellipse">
            <a:avLst/>
          </a:prstGeom>
          <a:solidFill>
            <a:srgbClr val="000000"/>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sp>
        <p:nvSpPr>
          <p:cNvPr id="91176" name="Oval 40"/>
          <p:cNvSpPr>
            <a:spLocks noChangeArrowheads="1"/>
          </p:cNvSpPr>
          <p:nvPr/>
        </p:nvSpPr>
        <p:spPr bwMode="auto">
          <a:xfrm>
            <a:off x="5772154" y="4033043"/>
            <a:ext cx="38100" cy="38100"/>
          </a:xfrm>
          <a:prstGeom prst="ellipse">
            <a:avLst/>
          </a:prstGeom>
          <a:solidFill>
            <a:srgbClr val="000000"/>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sp>
        <p:nvSpPr>
          <p:cNvPr id="91177" name="Line 41"/>
          <p:cNvSpPr>
            <a:spLocks noChangeShapeType="1"/>
          </p:cNvSpPr>
          <p:nvPr/>
        </p:nvSpPr>
        <p:spPr bwMode="auto">
          <a:xfrm>
            <a:off x="6286504" y="1842293"/>
            <a:ext cx="0" cy="39370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sp>
        <p:nvSpPr>
          <p:cNvPr id="91178" name="Line 42"/>
          <p:cNvSpPr>
            <a:spLocks noChangeShapeType="1"/>
          </p:cNvSpPr>
          <p:nvPr/>
        </p:nvSpPr>
        <p:spPr bwMode="auto">
          <a:xfrm>
            <a:off x="6286504" y="1842293"/>
            <a:ext cx="0" cy="39370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sp>
        <p:nvSpPr>
          <p:cNvPr id="91179" name="Oval 43"/>
          <p:cNvSpPr>
            <a:spLocks noChangeArrowheads="1"/>
          </p:cNvSpPr>
          <p:nvPr/>
        </p:nvSpPr>
        <p:spPr bwMode="auto">
          <a:xfrm>
            <a:off x="6254754" y="2216942"/>
            <a:ext cx="50800" cy="50800"/>
          </a:xfrm>
          <a:prstGeom prst="ellipse">
            <a:avLst/>
          </a:prstGeom>
          <a:solidFill>
            <a:srgbClr val="000000"/>
          </a:solidFill>
          <a:ln>
            <a:noFill/>
          </a:ln>
          <a:effectLst/>
          <a:extLst>
            <a:ext uri="{91240B29-F687-4f45-9708-019B960494DF}">
              <a14:hiddenLine xmlns="" xmlns:a14="http://schemas.microsoft.com/office/drawing/2010/main" w="1270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sp>
        <p:nvSpPr>
          <p:cNvPr id="91180" name="Oval 44"/>
          <p:cNvSpPr>
            <a:spLocks noChangeArrowheads="1"/>
          </p:cNvSpPr>
          <p:nvPr/>
        </p:nvSpPr>
        <p:spPr bwMode="auto">
          <a:xfrm>
            <a:off x="6261104" y="2223293"/>
            <a:ext cx="38100" cy="38100"/>
          </a:xfrm>
          <a:prstGeom prst="ellipse">
            <a:avLst/>
          </a:prstGeom>
          <a:solidFill>
            <a:srgbClr val="000000"/>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sp>
        <p:nvSpPr>
          <p:cNvPr id="91181" name="Oval 45"/>
          <p:cNvSpPr>
            <a:spLocks noChangeArrowheads="1"/>
          </p:cNvSpPr>
          <p:nvPr/>
        </p:nvSpPr>
        <p:spPr bwMode="auto">
          <a:xfrm>
            <a:off x="6261104" y="2223293"/>
            <a:ext cx="38100" cy="38100"/>
          </a:xfrm>
          <a:prstGeom prst="ellipse">
            <a:avLst/>
          </a:prstGeom>
          <a:noFill/>
          <a:ln w="12700">
            <a:solidFill>
              <a:srgbClr val="000000"/>
            </a:solidFill>
            <a:round/>
            <a:headEnd/>
            <a:tailEn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sp>
        <p:nvSpPr>
          <p:cNvPr id="91182" name="Rectangle 46"/>
          <p:cNvSpPr>
            <a:spLocks noChangeArrowheads="1"/>
          </p:cNvSpPr>
          <p:nvPr/>
        </p:nvSpPr>
        <p:spPr bwMode="auto">
          <a:xfrm>
            <a:off x="7067554" y="2115343"/>
            <a:ext cx="546100" cy="406400"/>
          </a:xfrm>
          <a:prstGeom prst="rect">
            <a:avLst/>
          </a:prstGeom>
          <a:solidFill>
            <a:srgbClr val="FFFFFF"/>
          </a:solidFill>
          <a:ln>
            <a:noFill/>
          </a:ln>
          <a:effectLst/>
          <a:extLst>
            <a:ext uri="{91240B29-F687-4f45-9708-019B960494DF}">
              <a14:hiddenLine xmlns="" xmlns:a14="http://schemas.microsoft.com/office/drawing/2010/main" w="1270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sp>
        <p:nvSpPr>
          <p:cNvPr id="91183" name="Rectangle 47"/>
          <p:cNvSpPr>
            <a:spLocks noChangeArrowheads="1"/>
          </p:cNvSpPr>
          <p:nvPr/>
        </p:nvSpPr>
        <p:spPr bwMode="auto">
          <a:xfrm>
            <a:off x="7073904" y="2121693"/>
            <a:ext cx="533400" cy="393700"/>
          </a:xfrm>
          <a:prstGeom prst="rect">
            <a:avLst/>
          </a:prstGeom>
          <a:solidFill>
            <a:srgbClr val="FFFFFF"/>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sp>
        <p:nvSpPr>
          <p:cNvPr id="91184" name="Rectangle 48"/>
          <p:cNvSpPr>
            <a:spLocks noChangeArrowheads="1"/>
          </p:cNvSpPr>
          <p:nvPr/>
        </p:nvSpPr>
        <p:spPr bwMode="auto">
          <a:xfrm>
            <a:off x="7073904" y="2121693"/>
            <a:ext cx="533400" cy="393700"/>
          </a:xfrm>
          <a:prstGeom prst="rect">
            <a:avLst/>
          </a:prstGeom>
          <a:solidFill>
            <a:srgbClr val="037C03"/>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sp>
        <p:nvSpPr>
          <p:cNvPr id="91185" name="Line 49"/>
          <p:cNvSpPr>
            <a:spLocks noChangeShapeType="1"/>
          </p:cNvSpPr>
          <p:nvPr/>
        </p:nvSpPr>
        <p:spPr bwMode="auto">
          <a:xfrm flipV="1">
            <a:off x="7124704" y="2521742"/>
            <a:ext cx="177800" cy="13970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sp>
        <p:nvSpPr>
          <p:cNvPr id="91186" name="Line 50"/>
          <p:cNvSpPr>
            <a:spLocks noChangeShapeType="1"/>
          </p:cNvSpPr>
          <p:nvPr/>
        </p:nvSpPr>
        <p:spPr bwMode="auto">
          <a:xfrm flipV="1">
            <a:off x="7124704" y="2521742"/>
            <a:ext cx="177800" cy="13970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sp>
        <p:nvSpPr>
          <p:cNvPr id="91198" name="Line 62"/>
          <p:cNvSpPr>
            <a:spLocks noChangeShapeType="1"/>
          </p:cNvSpPr>
          <p:nvPr/>
        </p:nvSpPr>
        <p:spPr bwMode="auto">
          <a:xfrm flipV="1">
            <a:off x="7620004" y="2026442"/>
            <a:ext cx="266700" cy="22860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sp>
        <p:nvSpPr>
          <p:cNvPr id="91199" name="Rectangle 63"/>
          <p:cNvSpPr>
            <a:spLocks noChangeArrowheads="1"/>
          </p:cNvSpPr>
          <p:nvPr/>
        </p:nvSpPr>
        <p:spPr bwMode="auto">
          <a:xfrm>
            <a:off x="7037391" y="2158205"/>
            <a:ext cx="606186" cy="322741"/>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687" dirty="0">
                <a:solidFill>
                  <a:schemeClr val="bg1"/>
                </a:solidFill>
                <a:latin typeface="+mn-ea"/>
                <a:ea typeface="+mn-ea"/>
              </a:rPr>
              <a:t>Paris</a:t>
            </a:r>
          </a:p>
        </p:txBody>
      </p:sp>
      <p:sp>
        <p:nvSpPr>
          <p:cNvPr id="91200" name="Oval 64"/>
          <p:cNvSpPr>
            <a:spLocks noChangeArrowheads="1"/>
          </p:cNvSpPr>
          <p:nvPr/>
        </p:nvSpPr>
        <p:spPr bwMode="auto">
          <a:xfrm>
            <a:off x="7092954" y="2648743"/>
            <a:ext cx="50800" cy="50800"/>
          </a:xfrm>
          <a:prstGeom prst="ellipse">
            <a:avLst/>
          </a:prstGeom>
          <a:solidFill>
            <a:srgbClr val="000000"/>
          </a:solidFill>
          <a:ln>
            <a:noFill/>
          </a:ln>
          <a:effectLst/>
          <a:extLst>
            <a:ext uri="{91240B29-F687-4f45-9708-019B960494DF}">
              <a14:hiddenLine xmlns="" xmlns:a14="http://schemas.microsoft.com/office/drawing/2010/main" w="1270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sp>
        <p:nvSpPr>
          <p:cNvPr id="91201" name="Oval 65"/>
          <p:cNvSpPr>
            <a:spLocks noChangeArrowheads="1"/>
          </p:cNvSpPr>
          <p:nvPr/>
        </p:nvSpPr>
        <p:spPr bwMode="auto">
          <a:xfrm>
            <a:off x="7099304" y="2655093"/>
            <a:ext cx="38100" cy="38100"/>
          </a:xfrm>
          <a:prstGeom prst="ellipse">
            <a:avLst/>
          </a:prstGeom>
          <a:solidFill>
            <a:srgbClr val="000000"/>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sp>
        <p:nvSpPr>
          <p:cNvPr id="91202" name="Oval 66"/>
          <p:cNvSpPr>
            <a:spLocks noChangeArrowheads="1"/>
          </p:cNvSpPr>
          <p:nvPr/>
        </p:nvSpPr>
        <p:spPr bwMode="auto">
          <a:xfrm>
            <a:off x="7099304" y="2655093"/>
            <a:ext cx="38100" cy="38100"/>
          </a:xfrm>
          <a:prstGeom prst="ellipse">
            <a:avLst/>
          </a:prstGeom>
          <a:noFill/>
          <a:ln w="12700">
            <a:solidFill>
              <a:srgbClr val="000000"/>
            </a:solidFill>
            <a:round/>
            <a:headEnd/>
            <a:tailEn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sp>
        <p:nvSpPr>
          <p:cNvPr id="91203" name="Oval 67"/>
          <p:cNvSpPr>
            <a:spLocks noChangeArrowheads="1"/>
          </p:cNvSpPr>
          <p:nvPr/>
        </p:nvSpPr>
        <p:spPr bwMode="auto">
          <a:xfrm>
            <a:off x="5454654" y="2623343"/>
            <a:ext cx="50800" cy="50800"/>
          </a:xfrm>
          <a:prstGeom prst="ellipse">
            <a:avLst/>
          </a:prstGeom>
          <a:solidFill>
            <a:srgbClr val="000000"/>
          </a:solidFill>
          <a:ln>
            <a:noFill/>
          </a:ln>
          <a:effectLst/>
          <a:extLst>
            <a:ext uri="{91240B29-F687-4f45-9708-019B960494DF}">
              <a14:hiddenLine xmlns="" xmlns:a14="http://schemas.microsoft.com/office/drawing/2010/main" w="12700">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sp>
        <p:nvSpPr>
          <p:cNvPr id="91204" name="Oval 68"/>
          <p:cNvSpPr>
            <a:spLocks noChangeArrowheads="1"/>
          </p:cNvSpPr>
          <p:nvPr/>
        </p:nvSpPr>
        <p:spPr bwMode="auto">
          <a:xfrm>
            <a:off x="5473703" y="2642393"/>
            <a:ext cx="38100" cy="38100"/>
          </a:xfrm>
          <a:prstGeom prst="ellipse">
            <a:avLst/>
          </a:prstGeom>
          <a:solidFill>
            <a:srgbClr val="000000"/>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sp>
        <p:nvSpPr>
          <p:cNvPr id="91205" name="Oval 69"/>
          <p:cNvSpPr>
            <a:spLocks noChangeArrowheads="1"/>
          </p:cNvSpPr>
          <p:nvPr/>
        </p:nvSpPr>
        <p:spPr bwMode="auto">
          <a:xfrm>
            <a:off x="5461004" y="2655093"/>
            <a:ext cx="38100" cy="38100"/>
          </a:xfrm>
          <a:prstGeom prst="ellipse">
            <a:avLst/>
          </a:prstGeom>
          <a:noFill/>
          <a:ln w="12700">
            <a:solidFill>
              <a:srgbClr val="000000"/>
            </a:solidFill>
            <a:round/>
            <a:headEnd/>
            <a:tailEn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sp>
        <p:nvSpPr>
          <p:cNvPr id="91206" name="Rectangle 70"/>
          <p:cNvSpPr>
            <a:spLocks noChangeArrowheads="1"/>
          </p:cNvSpPr>
          <p:nvPr/>
        </p:nvSpPr>
        <p:spPr bwMode="auto">
          <a:xfrm>
            <a:off x="5938841" y="1454943"/>
            <a:ext cx="714375" cy="393700"/>
          </a:xfrm>
          <a:prstGeom prst="rect">
            <a:avLst/>
          </a:prstGeom>
          <a:solidFill>
            <a:srgbClr val="F50BD4"/>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sp>
        <p:nvSpPr>
          <p:cNvPr id="91207" name="Rectangle 71"/>
          <p:cNvSpPr>
            <a:spLocks noChangeArrowheads="1"/>
          </p:cNvSpPr>
          <p:nvPr/>
        </p:nvSpPr>
        <p:spPr bwMode="auto">
          <a:xfrm>
            <a:off x="5095878" y="4482306"/>
            <a:ext cx="542065" cy="582363"/>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687" dirty="0">
                <a:solidFill>
                  <a:schemeClr val="bg1"/>
                </a:solidFill>
                <a:latin typeface="+mn-ea"/>
                <a:ea typeface="+mn-ea"/>
              </a:rPr>
              <a:t>New</a:t>
            </a:r>
          </a:p>
          <a:p>
            <a:r>
              <a:rPr lang="en-US" sz="1687" dirty="0">
                <a:solidFill>
                  <a:schemeClr val="bg1"/>
                </a:solidFill>
                <a:latin typeface="+mn-ea"/>
                <a:ea typeface="+mn-ea"/>
              </a:rPr>
              <a:t>York</a:t>
            </a:r>
          </a:p>
        </p:txBody>
      </p:sp>
      <p:sp>
        <p:nvSpPr>
          <p:cNvPr id="91208" name="Rectangle 72"/>
          <p:cNvSpPr>
            <a:spLocks noChangeArrowheads="1"/>
          </p:cNvSpPr>
          <p:nvPr/>
        </p:nvSpPr>
        <p:spPr bwMode="auto">
          <a:xfrm>
            <a:off x="3995404" y="3548855"/>
            <a:ext cx="1502265" cy="647509"/>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266" dirty="0">
                <a:solidFill>
                  <a:schemeClr val="hlink"/>
                </a:solidFill>
                <a:latin typeface="+mn-ea"/>
                <a:ea typeface="+mn-ea"/>
              </a:rPr>
              <a:t>Boston projects</a:t>
            </a:r>
          </a:p>
          <a:p>
            <a:r>
              <a:rPr lang="en-US" sz="1266" dirty="0">
                <a:solidFill>
                  <a:schemeClr val="hlink"/>
                </a:solidFill>
                <a:latin typeface="+mn-ea"/>
                <a:ea typeface="+mn-ea"/>
              </a:rPr>
              <a:t>Boston employees</a:t>
            </a:r>
          </a:p>
          <a:p>
            <a:r>
              <a:rPr lang="en-US" sz="1266" dirty="0">
                <a:solidFill>
                  <a:schemeClr val="hlink"/>
                </a:solidFill>
                <a:latin typeface="+mn-ea"/>
                <a:ea typeface="+mn-ea"/>
              </a:rPr>
              <a:t>Boston assignments</a:t>
            </a:r>
          </a:p>
        </p:txBody>
      </p:sp>
      <p:sp>
        <p:nvSpPr>
          <p:cNvPr id="91209" name="Rectangle 73"/>
          <p:cNvSpPr>
            <a:spLocks noChangeArrowheads="1"/>
          </p:cNvSpPr>
          <p:nvPr/>
        </p:nvSpPr>
        <p:spPr bwMode="auto">
          <a:xfrm>
            <a:off x="4630424" y="5018434"/>
            <a:ext cx="1670579" cy="842306"/>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266" dirty="0">
                <a:solidFill>
                  <a:schemeClr val="hlink"/>
                </a:solidFill>
                <a:latin typeface="+mn-ea"/>
                <a:ea typeface="+mn-ea"/>
              </a:rPr>
              <a:t>Boston projects</a:t>
            </a:r>
            <a:endParaRPr lang="en-US" sz="1266" dirty="0">
              <a:solidFill>
                <a:srgbClr val="000000"/>
              </a:solidFill>
              <a:latin typeface="+mn-ea"/>
              <a:ea typeface="+mn-ea"/>
            </a:endParaRPr>
          </a:p>
          <a:p>
            <a:r>
              <a:rPr lang="en-US" sz="1266" dirty="0">
                <a:solidFill>
                  <a:schemeClr val="tx2"/>
                </a:solidFill>
                <a:latin typeface="+mn-ea"/>
                <a:ea typeface="+mn-ea"/>
              </a:rPr>
              <a:t>New York employees</a:t>
            </a:r>
          </a:p>
          <a:p>
            <a:r>
              <a:rPr lang="en-US" sz="1266" dirty="0">
                <a:solidFill>
                  <a:schemeClr val="tx2"/>
                </a:solidFill>
                <a:latin typeface="+mn-ea"/>
                <a:ea typeface="+mn-ea"/>
              </a:rPr>
              <a:t>New York projects</a:t>
            </a:r>
          </a:p>
          <a:p>
            <a:r>
              <a:rPr lang="en-US" sz="1266" dirty="0">
                <a:solidFill>
                  <a:schemeClr val="tx2"/>
                </a:solidFill>
                <a:latin typeface="+mn-ea"/>
                <a:ea typeface="+mn-ea"/>
              </a:rPr>
              <a:t>New York assignments</a:t>
            </a:r>
          </a:p>
        </p:txBody>
      </p:sp>
      <p:sp>
        <p:nvSpPr>
          <p:cNvPr id="91210" name="Line 74"/>
          <p:cNvSpPr>
            <a:spLocks noChangeShapeType="1"/>
          </p:cNvSpPr>
          <p:nvPr/>
        </p:nvSpPr>
        <p:spPr bwMode="auto">
          <a:xfrm>
            <a:off x="4889503" y="2604292"/>
            <a:ext cx="0" cy="3429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sp>
        <p:nvSpPr>
          <p:cNvPr id="91211" name="Rectangle 75"/>
          <p:cNvSpPr>
            <a:spLocks noChangeArrowheads="1"/>
          </p:cNvSpPr>
          <p:nvPr/>
        </p:nvSpPr>
        <p:spPr bwMode="auto">
          <a:xfrm>
            <a:off x="5924553" y="1467642"/>
            <a:ext cx="679924" cy="322741"/>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3624" tIns="31254" rIns="63624" bIns="31254">
            <a:spAutoFit/>
          </a:bodyPr>
          <a:lstStyle/>
          <a:p>
            <a:r>
              <a:rPr lang="en-US" sz="1687" dirty="0">
                <a:solidFill>
                  <a:schemeClr val="bg1"/>
                </a:solidFill>
                <a:latin typeface="+mn-ea"/>
                <a:ea typeface="+mn-ea"/>
              </a:rPr>
              <a:t>Tokyo</a:t>
            </a:r>
          </a:p>
        </p:txBody>
      </p:sp>
      <p:grpSp>
        <p:nvGrpSpPr>
          <p:cNvPr id="6" name="Group 5"/>
          <p:cNvGrpSpPr/>
          <p:nvPr/>
        </p:nvGrpSpPr>
        <p:grpSpPr>
          <a:xfrm>
            <a:off x="8378226" y="4105008"/>
            <a:ext cx="484798" cy="534455"/>
            <a:chOff x="3660180" y="6219552"/>
            <a:chExt cx="689490" cy="760114"/>
          </a:xfrm>
        </p:grpSpPr>
        <p:sp>
          <p:nvSpPr>
            <p:cNvPr id="91163" name="Line 27"/>
            <p:cNvSpPr>
              <a:spLocks noChangeShapeType="1"/>
            </p:cNvSpPr>
            <p:nvPr/>
          </p:nvSpPr>
          <p:spPr bwMode="auto">
            <a:xfrm>
              <a:off x="4349670" y="6257652"/>
              <a:ext cx="0" cy="632178"/>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grpSp>
          <p:nvGrpSpPr>
            <p:cNvPr id="5" name="Group 4"/>
            <p:cNvGrpSpPr/>
            <p:nvPr/>
          </p:nvGrpSpPr>
          <p:grpSpPr>
            <a:xfrm>
              <a:off x="3665563" y="6880324"/>
              <a:ext cx="684107" cy="99342"/>
              <a:chOff x="6594973" y="5707663"/>
              <a:chExt cx="684107" cy="99342"/>
            </a:xfrm>
          </p:grpSpPr>
          <p:sp>
            <p:nvSpPr>
              <p:cNvPr id="91164" name="Arc 28"/>
              <p:cNvSpPr>
                <a:spLocks/>
              </p:cNvSpPr>
              <p:nvPr/>
            </p:nvSpPr>
            <p:spPr bwMode="auto">
              <a:xfrm>
                <a:off x="6594973" y="5707663"/>
                <a:ext cx="352213" cy="99342"/>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599"/>
                    </a:moveTo>
                    <a:cubicBezTo>
                      <a:pt x="9670" y="21599"/>
                      <a:pt x="-1" y="11929"/>
                      <a:pt x="-1" y="-1"/>
                    </a:cubicBezTo>
                  </a:path>
                  <a:path w="21600" h="21600" stroke="0" extrusionOk="0">
                    <a:moveTo>
                      <a:pt x="21600" y="21599"/>
                    </a:moveTo>
                    <a:cubicBezTo>
                      <a:pt x="9670" y="21599"/>
                      <a:pt x="-1" y="11929"/>
                      <a:pt x="-1" y="-1"/>
                    </a:cubicBezTo>
                    <a:lnTo>
                      <a:pt x="21600" y="0"/>
                    </a:lnTo>
                    <a:close/>
                  </a:path>
                </a:pathLst>
              </a:custGeom>
              <a:noFill/>
              <a:ln w="12700" cap="rnd">
                <a:solidFill>
                  <a:srgbClr val="000000"/>
                </a:solidFill>
                <a:round/>
                <a:headEnd/>
                <a:tailEn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sp>
            <p:nvSpPr>
              <p:cNvPr id="91165" name="Arc 29"/>
              <p:cNvSpPr>
                <a:spLocks/>
              </p:cNvSpPr>
              <p:nvPr/>
            </p:nvSpPr>
            <p:spPr bwMode="auto">
              <a:xfrm>
                <a:off x="6926867" y="5707663"/>
                <a:ext cx="352213" cy="99342"/>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noFill/>
              <a:ln w="12700" cap="rnd">
                <a:solidFill>
                  <a:srgbClr val="000000"/>
                </a:solidFill>
                <a:round/>
                <a:headEnd/>
                <a:tailEn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grpSp>
        <p:sp>
          <p:nvSpPr>
            <p:cNvPr id="80" name="Oval 24"/>
            <p:cNvSpPr>
              <a:spLocks noChangeArrowheads="1"/>
            </p:cNvSpPr>
            <p:nvPr/>
          </p:nvSpPr>
          <p:spPr bwMode="auto">
            <a:xfrm>
              <a:off x="3663305" y="6219552"/>
              <a:ext cx="686365" cy="90311"/>
            </a:xfrm>
            <a:prstGeom prst="ellipse">
              <a:avLst/>
            </a:prstGeom>
            <a:solidFill>
              <a:srgbClr val="FFFFFF"/>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sp>
          <p:nvSpPr>
            <p:cNvPr id="81" name="Line 27"/>
            <p:cNvSpPr>
              <a:spLocks noChangeShapeType="1"/>
            </p:cNvSpPr>
            <p:nvPr/>
          </p:nvSpPr>
          <p:spPr bwMode="auto">
            <a:xfrm>
              <a:off x="3660180" y="6257652"/>
              <a:ext cx="0" cy="632178"/>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grpSp>
      <p:grpSp>
        <p:nvGrpSpPr>
          <p:cNvPr id="85" name="Group 84"/>
          <p:cNvGrpSpPr/>
          <p:nvPr/>
        </p:nvGrpSpPr>
        <p:grpSpPr>
          <a:xfrm>
            <a:off x="4268216" y="4510053"/>
            <a:ext cx="484798" cy="534455"/>
            <a:chOff x="3660180" y="6219552"/>
            <a:chExt cx="689490" cy="760114"/>
          </a:xfrm>
        </p:grpSpPr>
        <p:sp>
          <p:nvSpPr>
            <p:cNvPr id="86" name="Line 27"/>
            <p:cNvSpPr>
              <a:spLocks noChangeShapeType="1"/>
            </p:cNvSpPr>
            <p:nvPr/>
          </p:nvSpPr>
          <p:spPr bwMode="auto">
            <a:xfrm>
              <a:off x="4349670" y="6257652"/>
              <a:ext cx="0" cy="632178"/>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grpSp>
          <p:nvGrpSpPr>
            <p:cNvPr id="87" name="Group 86"/>
            <p:cNvGrpSpPr/>
            <p:nvPr/>
          </p:nvGrpSpPr>
          <p:grpSpPr>
            <a:xfrm>
              <a:off x="3665563" y="6880324"/>
              <a:ext cx="684107" cy="99342"/>
              <a:chOff x="6594973" y="5707663"/>
              <a:chExt cx="684107" cy="99342"/>
            </a:xfrm>
          </p:grpSpPr>
          <p:sp>
            <p:nvSpPr>
              <p:cNvPr id="90" name="Arc 28"/>
              <p:cNvSpPr>
                <a:spLocks/>
              </p:cNvSpPr>
              <p:nvPr/>
            </p:nvSpPr>
            <p:spPr bwMode="auto">
              <a:xfrm>
                <a:off x="6594973" y="5707663"/>
                <a:ext cx="352213" cy="99342"/>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599"/>
                    </a:moveTo>
                    <a:cubicBezTo>
                      <a:pt x="9670" y="21599"/>
                      <a:pt x="-1" y="11929"/>
                      <a:pt x="-1" y="-1"/>
                    </a:cubicBezTo>
                  </a:path>
                  <a:path w="21600" h="21600" stroke="0" extrusionOk="0">
                    <a:moveTo>
                      <a:pt x="21600" y="21599"/>
                    </a:moveTo>
                    <a:cubicBezTo>
                      <a:pt x="9670" y="21599"/>
                      <a:pt x="-1" y="11929"/>
                      <a:pt x="-1" y="-1"/>
                    </a:cubicBezTo>
                    <a:lnTo>
                      <a:pt x="21600" y="0"/>
                    </a:lnTo>
                    <a:close/>
                  </a:path>
                </a:pathLst>
              </a:custGeom>
              <a:noFill/>
              <a:ln w="12700" cap="rnd">
                <a:solidFill>
                  <a:srgbClr val="000000"/>
                </a:solidFill>
                <a:round/>
                <a:headEnd/>
                <a:tailEn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sp>
            <p:nvSpPr>
              <p:cNvPr id="91" name="Arc 29"/>
              <p:cNvSpPr>
                <a:spLocks/>
              </p:cNvSpPr>
              <p:nvPr/>
            </p:nvSpPr>
            <p:spPr bwMode="auto">
              <a:xfrm>
                <a:off x="6926867" y="5707663"/>
                <a:ext cx="352213" cy="99342"/>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noFill/>
              <a:ln w="12700" cap="rnd">
                <a:solidFill>
                  <a:srgbClr val="000000"/>
                </a:solidFill>
                <a:round/>
                <a:headEnd/>
                <a:tailEn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grpSp>
        <p:sp>
          <p:nvSpPr>
            <p:cNvPr id="88" name="Oval 24"/>
            <p:cNvSpPr>
              <a:spLocks noChangeArrowheads="1"/>
            </p:cNvSpPr>
            <p:nvPr/>
          </p:nvSpPr>
          <p:spPr bwMode="auto">
            <a:xfrm>
              <a:off x="3663305" y="6219552"/>
              <a:ext cx="686365" cy="90311"/>
            </a:xfrm>
            <a:prstGeom prst="ellipse">
              <a:avLst/>
            </a:prstGeom>
            <a:solidFill>
              <a:srgbClr val="FFFFFF"/>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sp>
          <p:nvSpPr>
            <p:cNvPr id="89" name="Line 27"/>
            <p:cNvSpPr>
              <a:spLocks noChangeShapeType="1"/>
            </p:cNvSpPr>
            <p:nvPr/>
          </p:nvSpPr>
          <p:spPr bwMode="auto">
            <a:xfrm>
              <a:off x="3660180" y="6257652"/>
              <a:ext cx="0" cy="632178"/>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grpSp>
      <p:grpSp>
        <p:nvGrpSpPr>
          <p:cNvPr id="92" name="Group 91"/>
          <p:cNvGrpSpPr/>
          <p:nvPr/>
        </p:nvGrpSpPr>
        <p:grpSpPr>
          <a:xfrm>
            <a:off x="7895762" y="1775999"/>
            <a:ext cx="484798" cy="534455"/>
            <a:chOff x="3660180" y="6219552"/>
            <a:chExt cx="689490" cy="760114"/>
          </a:xfrm>
        </p:grpSpPr>
        <p:sp>
          <p:nvSpPr>
            <p:cNvPr id="93" name="Line 27"/>
            <p:cNvSpPr>
              <a:spLocks noChangeShapeType="1"/>
            </p:cNvSpPr>
            <p:nvPr/>
          </p:nvSpPr>
          <p:spPr bwMode="auto">
            <a:xfrm>
              <a:off x="4349670" y="6257652"/>
              <a:ext cx="0" cy="632178"/>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grpSp>
          <p:nvGrpSpPr>
            <p:cNvPr id="94" name="Group 93"/>
            <p:cNvGrpSpPr/>
            <p:nvPr/>
          </p:nvGrpSpPr>
          <p:grpSpPr>
            <a:xfrm>
              <a:off x="3665563" y="6880324"/>
              <a:ext cx="684107" cy="99342"/>
              <a:chOff x="6594973" y="5707663"/>
              <a:chExt cx="684107" cy="99342"/>
            </a:xfrm>
          </p:grpSpPr>
          <p:sp>
            <p:nvSpPr>
              <p:cNvPr id="97" name="Arc 28"/>
              <p:cNvSpPr>
                <a:spLocks/>
              </p:cNvSpPr>
              <p:nvPr/>
            </p:nvSpPr>
            <p:spPr bwMode="auto">
              <a:xfrm>
                <a:off x="6594973" y="5707663"/>
                <a:ext cx="352213" cy="99342"/>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599"/>
                    </a:moveTo>
                    <a:cubicBezTo>
                      <a:pt x="9670" y="21599"/>
                      <a:pt x="-1" y="11929"/>
                      <a:pt x="-1" y="-1"/>
                    </a:cubicBezTo>
                  </a:path>
                  <a:path w="21600" h="21600" stroke="0" extrusionOk="0">
                    <a:moveTo>
                      <a:pt x="21600" y="21599"/>
                    </a:moveTo>
                    <a:cubicBezTo>
                      <a:pt x="9670" y="21599"/>
                      <a:pt x="-1" y="11929"/>
                      <a:pt x="-1" y="-1"/>
                    </a:cubicBezTo>
                    <a:lnTo>
                      <a:pt x="21600" y="0"/>
                    </a:lnTo>
                    <a:close/>
                  </a:path>
                </a:pathLst>
              </a:custGeom>
              <a:noFill/>
              <a:ln w="12700" cap="rnd">
                <a:solidFill>
                  <a:srgbClr val="000000"/>
                </a:solidFill>
                <a:round/>
                <a:headEnd/>
                <a:tailEn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sp>
            <p:nvSpPr>
              <p:cNvPr id="98" name="Arc 29"/>
              <p:cNvSpPr>
                <a:spLocks/>
              </p:cNvSpPr>
              <p:nvPr/>
            </p:nvSpPr>
            <p:spPr bwMode="auto">
              <a:xfrm>
                <a:off x="6926867" y="5707663"/>
                <a:ext cx="352213" cy="99342"/>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noFill/>
              <a:ln w="12700" cap="rnd">
                <a:solidFill>
                  <a:srgbClr val="000000"/>
                </a:solidFill>
                <a:round/>
                <a:headEnd/>
                <a:tailEn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grpSp>
        <p:sp>
          <p:nvSpPr>
            <p:cNvPr id="95" name="Oval 24"/>
            <p:cNvSpPr>
              <a:spLocks noChangeArrowheads="1"/>
            </p:cNvSpPr>
            <p:nvPr/>
          </p:nvSpPr>
          <p:spPr bwMode="auto">
            <a:xfrm>
              <a:off x="3663305" y="6219552"/>
              <a:ext cx="686365" cy="90311"/>
            </a:xfrm>
            <a:prstGeom prst="ellipse">
              <a:avLst/>
            </a:prstGeom>
            <a:solidFill>
              <a:srgbClr val="FFFFFF"/>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sp>
          <p:nvSpPr>
            <p:cNvPr id="96" name="Line 27"/>
            <p:cNvSpPr>
              <a:spLocks noChangeShapeType="1"/>
            </p:cNvSpPr>
            <p:nvPr/>
          </p:nvSpPr>
          <p:spPr bwMode="auto">
            <a:xfrm>
              <a:off x="3660180" y="6257652"/>
              <a:ext cx="0" cy="632178"/>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grpSp>
      <p:grpSp>
        <p:nvGrpSpPr>
          <p:cNvPr id="99" name="Group 98"/>
          <p:cNvGrpSpPr/>
          <p:nvPr/>
        </p:nvGrpSpPr>
        <p:grpSpPr>
          <a:xfrm>
            <a:off x="4649420" y="2940503"/>
            <a:ext cx="484798" cy="534455"/>
            <a:chOff x="3660180" y="6219552"/>
            <a:chExt cx="689490" cy="760114"/>
          </a:xfrm>
        </p:grpSpPr>
        <p:sp>
          <p:nvSpPr>
            <p:cNvPr id="100" name="Line 27"/>
            <p:cNvSpPr>
              <a:spLocks noChangeShapeType="1"/>
            </p:cNvSpPr>
            <p:nvPr/>
          </p:nvSpPr>
          <p:spPr bwMode="auto">
            <a:xfrm>
              <a:off x="4349670" y="6257652"/>
              <a:ext cx="0" cy="632178"/>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grpSp>
          <p:nvGrpSpPr>
            <p:cNvPr id="101" name="Group 100"/>
            <p:cNvGrpSpPr/>
            <p:nvPr/>
          </p:nvGrpSpPr>
          <p:grpSpPr>
            <a:xfrm>
              <a:off x="3665563" y="6880324"/>
              <a:ext cx="684107" cy="99342"/>
              <a:chOff x="6594973" y="5707663"/>
              <a:chExt cx="684107" cy="99342"/>
            </a:xfrm>
          </p:grpSpPr>
          <p:sp>
            <p:nvSpPr>
              <p:cNvPr id="104" name="Arc 28"/>
              <p:cNvSpPr>
                <a:spLocks/>
              </p:cNvSpPr>
              <p:nvPr/>
            </p:nvSpPr>
            <p:spPr bwMode="auto">
              <a:xfrm>
                <a:off x="6594973" y="5707663"/>
                <a:ext cx="352213" cy="99342"/>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599"/>
                    </a:moveTo>
                    <a:cubicBezTo>
                      <a:pt x="9670" y="21599"/>
                      <a:pt x="-1" y="11929"/>
                      <a:pt x="-1" y="-1"/>
                    </a:cubicBezTo>
                  </a:path>
                  <a:path w="21600" h="21600" stroke="0" extrusionOk="0">
                    <a:moveTo>
                      <a:pt x="21600" y="21599"/>
                    </a:moveTo>
                    <a:cubicBezTo>
                      <a:pt x="9670" y="21599"/>
                      <a:pt x="-1" y="11929"/>
                      <a:pt x="-1" y="-1"/>
                    </a:cubicBezTo>
                    <a:lnTo>
                      <a:pt x="21600" y="0"/>
                    </a:lnTo>
                    <a:close/>
                  </a:path>
                </a:pathLst>
              </a:custGeom>
              <a:noFill/>
              <a:ln w="12700" cap="rnd">
                <a:solidFill>
                  <a:srgbClr val="000000"/>
                </a:solidFill>
                <a:round/>
                <a:headEnd/>
                <a:tailEn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sp>
            <p:nvSpPr>
              <p:cNvPr id="105" name="Arc 29"/>
              <p:cNvSpPr>
                <a:spLocks/>
              </p:cNvSpPr>
              <p:nvPr/>
            </p:nvSpPr>
            <p:spPr bwMode="auto">
              <a:xfrm>
                <a:off x="6926867" y="5707663"/>
                <a:ext cx="352213" cy="99342"/>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noFill/>
              <a:ln w="12700" cap="rnd">
                <a:solidFill>
                  <a:srgbClr val="000000"/>
                </a:solidFill>
                <a:round/>
                <a:headEnd/>
                <a:tailEn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grpSp>
        <p:sp>
          <p:nvSpPr>
            <p:cNvPr id="102" name="Oval 24"/>
            <p:cNvSpPr>
              <a:spLocks noChangeArrowheads="1"/>
            </p:cNvSpPr>
            <p:nvPr/>
          </p:nvSpPr>
          <p:spPr bwMode="auto">
            <a:xfrm>
              <a:off x="3663305" y="6219552"/>
              <a:ext cx="686365" cy="90311"/>
            </a:xfrm>
            <a:prstGeom prst="ellipse">
              <a:avLst/>
            </a:prstGeom>
            <a:solidFill>
              <a:srgbClr val="FFFFFF"/>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sp>
          <p:nvSpPr>
            <p:cNvPr id="103" name="Line 27"/>
            <p:cNvSpPr>
              <a:spLocks noChangeShapeType="1"/>
            </p:cNvSpPr>
            <p:nvPr/>
          </p:nvSpPr>
          <p:spPr bwMode="auto">
            <a:xfrm>
              <a:off x="3660180" y="6257652"/>
              <a:ext cx="0" cy="632178"/>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mn-ea"/>
                <a:ea typeface="+mn-ea"/>
              </a:endParaRPr>
            </a:p>
          </p:txBody>
        </p:sp>
      </p:grpSp>
      <p:sp>
        <p:nvSpPr>
          <p:cNvPr id="2" name="Footer Placeholder 1">
            <a:extLst>
              <a:ext uri="{FF2B5EF4-FFF2-40B4-BE49-F238E27FC236}">
                <a16:creationId xmlns:a16="http://schemas.microsoft.com/office/drawing/2014/main" id="{DFDC34C8-559F-5D4C-A706-E6E636627AAF}"/>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F8BAE438-4822-994B-8345-B2C93DE81752}"/>
              </a:ext>
            </a:extLst>
          </p:cNvPr>
          <p:cNvSpPr>
            <a:spLocks noGrp="1"/>
          </p:cNvSpPr>
          <p:nvPr>
            <p:ph type="sldNum" sz="quarter" idx="4"/>
          </p:nvPr>
        </p:nvSpPr>
        <p:spPr/>
        <p:txBody>
          <a:bodyPr/>
          <a:lstStyle/>
          <a:p>
            <a:fld id="{FD96158B-4539-3C43-9DE5-94C547866200}" type="slidenum">
              <a:rPr lang="en-US" smtClean="0"/>
              <a:t>23</a:t>
            </a:fld>
            <a:endParaRPr lang="en-US"/>
          </a:p>
        </p:txBody>
      </p:sp>
    </p:spTree>
    <p:extLst>
      <p:ext uri="{BB962C8B-B14F-4D97-AF65-F5344CB8AC3E}">
        <p14:creationId xmlns:p14="http://schemas.microsoft.com/office/powerpoint/2010/main" val="32523837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1139"/>
                                        </p:tgtEl>
                                        <p:attrNameLst>
                                          <p:attrName>style.visibility</p:attrName>
                                        </p:attrNameLst>
                                      </p:cBhvr>
                                      <p:to>
                                        <p:strVal val="visible"/>
                                      </p:to>
                                    </p:set>
                                    <p:anim calcmode="lin" valueType="num">
                                      <p:cBhvr additive="base">
                                        <p:cTn id="7" dur="500" fill="hold"/>
                                        <p:tgtEl>
                                          <p:spTgt spid="91139"/>
                                        </p:tgtEl>
                                        <p:attrNameLst>
                                          <p:attrName>ppt_x</p:attrName>
                                        </p:attrNameLst>
                                      </p:cBhvr>
                                      <p:tavLst>
                                        <p:tav tm="0">
                                          <p:val>
                                            <p:strVal val="0-#ppt_w/2"/>
                                          </p:val>
                                        </p:tav>
                                        <p:tav tm="100000">
                                          <p:val>
                                            <p:strVal val="#ppt_x"/>
                                          </p:val>
                                        </p:tav>
                                      </p:tavLst>
                                    </p:anim>
                                    <p:anim calcmode="lin" valueType="num">
                                      <p:cBhvr additive="base">
                                        <p:cTn id="8" dur="500" fill="hold"/>
                                        <p:tgtEl>
                                          <p:spTgt spid="911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noFill/>
          <a:ln/>
        </p:spPr>
        <p:txBody>
          <a:bodyPr/>
          <a:lstStyle/>
          <a:p>
            <a:r>
              <a:rPr lang="en-US" dirty="0"/>
              <a:t>Distributed Database - User View</a:t>
            </a:r>
          </a:p>
        </p:txBody>
      </p:sp>
      <p:sp>
        <p:nvSpPr>
          <p:cNvPr id="93187" name="Line 3"/>
          <p:cNvSpPr>
            <a:spLocks noChangeShapeType="1"/>
          </p:cNvSpPr>
          <p:nvPr/>
        </p:nvSpPr>
        <p:spPr bwMode="auto">
          <a:xfrm>
            <a:off x="2130425" y="2141762"/>
            <a:ext cx="730250" cy="752475"/>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188" name="Line 4"/>
          <p:cNvSpPr>
            <a:spLocks noChangeShapeType="1"/>
          </p:cNvSpPr>
          <p:nvPr/>
        </p:nvSpPr>
        <p:spPr bwMode="auto">
          <a:xfrm>
            <a:off x="4699000" y="1771874"/>
            <a:ext cx="0" cy="665163"/>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189" name="Line 5"/>
          <p:cNvSpPr>
            <a:spLocks noChangeShapeType="1"/>
          </p:cNvSpPr>
          <p:nvPr/>
        </p:nvSpPr>
        <p:spPr bwMode="auto">
          <a:xfrm flipH="1">
            <a:off x="6696075" y="2025874"/>
            <a:ext cx="501650" cy="8382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190" name="Line 6"/>
          <p:cNvSpPr>
            <a:spLocks noChangeShapeType="1"/>
          </p:cNvSpPr>
          <p:nvPr/>
        </p:nvSpPr>
        <p:spPr bwMode="auto">
          <a:xfrm flipH="1" flipV="1">
            <a:off x="6802439" y="4549999"/>
            <a:ext cx="585787" cy="690563"/>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191" name="Line 7"/>
          <p:cNvSpPr>
            <a:spLocks noChangeShapeType="1"/>
          </p:cNvSpPr>
          <p:nvPr/>
        </p:nvSpPr>
        <p:spPr bwMode="auto">
          <a:xfrm flipV="1">
            <a:off x="4919663" y="5029424"/>
            <a:ext cx="0" cy="26035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192" name="Oval 8"/>
          <p:cNvSpPr>
            <a:spLocks noChangeArrowheads="1"/>
          </p:cNvSpPr>
          <p:nvPr/>
        </p:nvSpPr>
        <p:spPr bwMode="auto">
          <a:xfrm>
            <a:off x="2306638" y="2462436"/>
            <a:ext cx="5089525" cy="2554287"/>
          </a:xfrm>
          <a:prstGeom prst="ellipse">
            <a:avLst/>
          </a:prstGeom>
          <a:noFill/>
          <a:ln w="50800">
            <a:solidFill>
              <a:schemeClr val="tx1"/>
            </a:solidFill>
            <a:round/>
            <a:headEnd/>
            <a:tailEn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193" name="Oval 9"/>
          <p:cNvSpPr>
            <a:spLocks noChangeArrowheads="1"/>
          </p:cNvSpPr>
          <p:nvPr/>
        </p:nvSpPr>
        <p:spPr bwMode="auto">
          <a:xfrm>
            <a:off x="3194051" y="2979962"/>
            <a:ext cx="214313" cy="217487"/>
          </a:xfrm>
          <a:prstGeom prst="ellipse">
            <a:avLst/>
          </a:prstGeom>
          <a:solidFill>
            <a:srgbClr val="8901F3"/>
          </a:solidFill>
          <a:ln w="12700">
            <a:solidFill>
              <a:srgbClr val="8901F3"/>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194" name="Oval 10"/>
          <p:cNvSpPr>
            <a:spLocks noChangeArrowheads="1"/>
          </p:cNvSpPr>
          <p:nvPr/>
        </p:nvSpPr>
        <p:spPr bwMode="auto">
          <a:xfrm>
            <a:off x="6294439" y="3746723"/>
            <a:ext cx="214312" cy="217488"/>
          </a:xfrm>
          <a:prstGeom prst="ellipse">
            <a:avLst/>
          </a:prstGeom>
          <a:solidFill>
            <a:srgbClr val="8901F3"/>
          </a:solidFill>
          <a:ln w="12700">
            <a:solidFill>
              <a:srgbClr val="8901F3"/>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195" name="Oval 11"/>
          <p:cNvSpPr>
            <a:spLocks noChangeArrowheads="1"/>
          </p:cNvSpPr>
          <p:nvPr/>
        </p:nvSpPr>
        <p:spPr bwMode="auto">
          <a:xfrm>
            <a:off x="5689601" y="2979962"/>
            <a:ext cx="214313" cy="217487"/>
          </a:xfrm>
          <a:prstGeom prst="ellipse">
            <a:avLst/>
          </a:prstGeom>
          <a:solidFill>
            <a:srgbClr val="8901F3"/>
          </a:solidFill>
          <a:ln w="12700">
            <a:solidFill>
              <a:srgbClr val="8901F3"/>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196" name="Oval 12"/>
          <p:cNvSpPr>
            <a:spLocks noChangeArrowheads="1"/>
          </p:cNvSpPr>
          <p:nvPr/>
        </p:nvSpPr>
        <p:spPr bwMode="auto">
          <a:xfrm>
            <a:off x="2816226" y="3592737"/>
            <a:ext cx="214313" cy="217487"/>
          </a:xfrm>
          <a:prstGeom prst="ellipse">
            <a:avLst/>
          </a:prstGeom>
          <a:solidFill>
            <a:srgbClr val="8901F3"/>
          </a:solidFill>
          <a:ln w="12700">
            <a:solidFill>
              <a:srgbClr val="8901F3"/>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197" name="Oval 13"/>
          <p:cNvSpPr>
            <a:spLocks noChangeArrowheads="1"/>
          </p:cNvSpPr>
          <p:nvPr/>
        </p:nvSpPr>
        <p:spPr bwMode="auto">
          <a:xfrm>
            <a:off x="4479926" y="2749773"/>
            <a:ext cx="212725" cy="217488"/>
          </a:xfrm>
          <a:prstGeom prst="ellipse">
            <a:avLst/>
          </a:prstGeom>
          <a:solidFill>
            <a:srgbClr val="8901F3"/>
          </a:solidFill>
          <a:ln w="12700">
            <a:solidFill>
              <a:srgbClr val="8901F3"/>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198" name="Oval 14"/>
          <p:cNvSpPr>
            <a:spLocks noChangeArrowheads="1"/>
          </p:cNvSpPr>
          <p:nvPr/>
        </p:nvSpPr>
        <p:spPr bwMode="auto">
          <a:xfrm>
            <a:off x="5613401" y="4589686"/>
            <a:ext cx="214313" cy="215900"/>
          </a:xfrm>
          <a:prstGeom prst="ellipse">
            <a:avLst/>
          </a:prstGeom>
          <a:solidFill>
            <a:srgbClr val="8901F3"/>
          </a:solidFill>
          <a:ln w="12700">
            <a:solidFill>
              <a:srgbClr val="8901F3"/>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199" name="Oval 15"/>
          <p:cNvSpPr>
            <a:spLocks noChangeArrowheads="1"/>
          </p:cNvSpPr>
          <p:nvPr/>
        </p:nvSpPr>
        <p:spPr bwMode="auto">
          <a:xfrm>
            <a:off x="2816226" y="3976911"/>
            <a:ext cx="214313" cy="215900"/>
          </a:xfrm>
          <a:prstGeom prst="ellipse">
            <a:avLst/>
          </a:prstGeom>
          <a:solidFill>
            <a:srgbClr val="8901F3"/>
          </a:solidFill>
          <a:ln w="12700">
            <a:solidFill>
              <a:srgbClr val="8901F3"/>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00" name="Oval 16"/>
          <p:cNvSpPr>
            <a:spLocks noChangeArrowheads="1"/>
          </p:cNvSpPr>
          <p:nvPr/>
        </p:nvSpPr>
        <p:spPr bwMode="auto">
          <a:xfrm>
            <a:off x="3497263" y="4435698"/>
            <a:ext cx="214312" cy="217488"/>
          </a:xfrm>
          <a:prstGeom prst="ellipse">
            <a:avLst/>
          </a:prstGeom>
          <a:solidFill>
            <a:srgbClr val="8901F3"/>
          </a:solidFill>
          <a:ln w="12700">
            <a:solidFill>
              <a:srgbClr val="8901F3"/>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01" name="Oval 17"/>
          <p:cNvSpPr>
            <a:spLocks noChangeArrowheads="1"/>
          </p:cNvSpPr>
          <p:nvPr/>
        </p:nvSpPr>
        <p:spPr bwMode="auto">
          <a:xfrm>
            <a:off x="4933950" y="3056162"/>
            <a:ext cx="212725" cy="217487"/>
          </a:xfrm>
          <a:prstGeom prst="ellipse">
            <a:avLst/>
          </a:prstGeom>
          <a:solidFill>
            <a:srgbClr val="8901F3"/>
          </a:solidFill>
          <a:ln w="12700">
            <a:solidFill>
              <a:srgbClr val="8901F3"/>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02" name="Oval 18"/>
          <p:cNvSpPr>
            <a:spLocks noChangeArrowheads="1"/>
          </p:cNvSpPr>
          <p:nvPr/>
        </p:nvSpPr>
        <p:spPr bwMode="auto">
          <a:xfrm>
            <a:off x="6218238" y="3056162"/>
            <a:ext cx="214312" cy="217487"/>
          </a:xfrm>
          <a:prstGeom prst="ellipse">
            <a:avLst/>
          </a:prstGeom>
          <a:solidFill>
            <a:srgbClr val="8901F3"/>
          </a:solidFill>
          <a:ln w="12700">
            <a:solidFill>
              <a:srgbClr val="8901F3"/>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03" name="Oval 19"/>
          <p:cNvSpPr>
            <a:spLocks noChangeArrowheads="1"/>
          </p:cNvSpPr>
          <p:nvPr/>
        </p:nvSpPr>
        <p:spPr bwMode="auto">
          <a:xfrm>
            <a:off x="3724275" y="3210148"/>
            <a:ext cx="212725" cy="215900"/>
          </a:xfrm>
          <a:prstGeom prst="ellipse">
            <a:avLst/>
          </a:prstGeom>
          <a:solidFill>
            <a:srgbClr val="00DFCA"/>
          </a:solidFill>
          <a:ln w="12700">
            <a:solidFill>
              <a:srgbClr val="00DFCA"/>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04" name="Oval 20"/>
          <p:cNvSpPr>
            <a:spLocks noChangeArrowheads="1"/>
          </p:cNvSpPr>
          <p:nvPr/>
        </p:nvSpPr>
        <p:spPr bwMode="auto">
          <a:xfrm>
            <a:off x="5010150" y="3746723"/>
            <a:ext cx="212725" cy="217488"/>
          </a:xfrm>
          <a:prstGeom prst="ellipse">
            <a:avLst/>
          </a:prstGeom>
          <a:solidFill>
            <a:srgbClr val="00DFCA"/>
          </a:solidFill>
          <a:ln w="12700">
            <a:solidFill>
              <a:srgbClr val="00DFCA"/>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05" name="Oval 21"/>
          <p:cNvSpPr>
            <a:spLocks noChangeArrowheads="1"/>
          </p:cNvSpPr>
          <p:nvPr/>
        </p:nvSpPr>
        <p:spPr bwMode="auto">
          <a:xfrm>
            <a:off x="5084763" y="4589686"/>
            <a:ext cx="214312" cy="215900"/>
          </a:xfrm>
          <a:prstGeom prst="ellipse">
            <a:avLst/>
          </a:prstGeom>
          <a:solidFill>
            <a:srgbClr val="00DFCA"/>
          </a:solidFill>
          <a:ln w="12700">
            <a:solidFill>
              <a:srgbClr val="00DFCA"/>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06" name="Oval 22"/>
          <p:cNvSpPr>
            <a:spLocks noChangeArrowheads="1"/>
          </p:cNvSpPr>
          <p:nvPr/>
        </p:nvSpPr>
        <p:spPr bwMode="auto">
          <a:xfrm>
            <a:off x="3497263" y="2902173"/>
            <a:ext cx="214312" cy="217488"/>
          </a:xfrm>
          <a:prstGeom prst="ellipse">
            <a:avLst/>
          </a:prstGeom>
          <a:solidFill>
            <a:srgbClr val="00DFCA"/>
          </a:solidFill>
          <a:ln w="12700">
            <a:solidFill>
              <a:srgbClr val="00DFCA"/>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07" name="Oval 23"/>
          <p:cNvSpPr>
            <a:spLocks noChangeArrowheads="1"/>
          </p:cNvSpPr>
          <p:nvPr/>
        </p:nvSpPr>
        <p:spPr bwMode="auto">
          <a:xfrm>
            <a:off x="5916614" y="4589686"/>
            <a:ext cx="214312" cy="215900"/>
          </a:xfrm>
          <a:prstGeom prst="ellipse">
            <a:avLst/>
          </a:prstGeom>
          <a:solidFill>
            <a:srgbClr val="00DFCA"/>
          </a:solidFill>
          <a:ln w="12700">
            <a:solidFill>
              <a:srgbClr val="00DFCA"/>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08" name="Oval 24"/>
          <p:cNvSpPr>
            <a:spLocks noChangeArrowheads="1"/>
          </p:cNvSpPr>
          <p:nvPr/>
        </p:nvSpPr>
        <p:spPr bwMode="auto">
          <a:xfrm>
            <a:off x="5916614" y="3286348"/>
            <a:ext cx="214312" cy="215900"/>
          </a:xfrm>
          <a:prstGeom prst="ellipse">
            <a:avLst/>
          </a:prstGeom>
          <a:solidFill>
            <a:srgbClr val="00DFCA"/>
          </a:solidFill>
          <a:ln w="12700">
            <a:solidFill>
              <a:srgbClr val="00DFCA"/>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09" name="Oval 25"/>
          <p:cNvSpPr>
            <a:spLocks noChangeArrowheads="1"/>
          </p:cNvSpPr>
          <p:nvPr/>
        </p:nvSpPr>
        <p:spPr bwMode="auto">
          <a:xfrm>
            <a:off x="3798888" y="4435698"/>
            <a:ext cx="214312" cy="217488"/>
          </a:xfrm>
          <a:prstGeom prst="ellipse">
            <a:avLst/>
          </a:prstGeom>
          <a:solidFill>
            <a:srgbClr val="00DFCA"/>
          </a:solidFill>
          <a:ln w="12700">
            <a:solidFill>
              <a:srgbClr val="00DFCA"/>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10" name="Oval 26"/>
          <p:cNvSpPr>
            <a:spLocks noChangeArrowheads="1"/>
          </p:cNvSpPr>
          <p:nvPr/>
        </p:nvSpPr>
        <p:spPr bwMode="auto">
          <a:xfrm>
            <a:off x="5010150" y="2673573"/>
            <a:ext cx="212725" cy="215900"/>
          </a:xfrm>
          <a:prstGeom prst="ellipse">
            <a:avLst/>
          </a:prstGeom>
          <a:solidFill>
            <a:srgbClr val="8901F3"/>
          </a:solidFill>
          <a:ln w="12700">
            <a:solidFill>
              <a:srgbClr val="8901F3"/>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11" name="Oval 27"/>
          <p:cNvSpPr>
            <a:spLocks noChangeArrowheads="1"/>
          </p:cNvSpPr>
          <p:nvPr/>
        </p:nvSpPr>
        <p:spPr bwMode="auto">
          <a:xfrm>
            <a:off x="6521451" y="4129312"/>
            <a:ext cx="214313" cy="217487"/>
          </a:xfrm>
          <a:prstGeom prst="ellipse">
            <a:avLst/>
          </a:prstGeom>
          <a:solidFill>
            <a:srgbClr val="8901F3"/>
          </a:solidFill>
          <a:ln w="12700">
            <a:solidFill>
              <a:srgbClr val="8901F3"/>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12" name="Oval 28"/>
          <p:cNvSpPr>
            <a:spLocks noChangeArrowheads="1"/>
          </p:cNvSpPr>
          <p:nvPr/>
        </p:nvSpPr>
        <p:spPr bwMode="auto">
          <a:xfrm>
            <a:off x="3949700" y="3822923"/>
            <a:ext cx="215900" cy="217488"/>
          </a:xfrm>
          <a:prstGeom prst="ellipse">
            <a:avLst/>
          </a:prstGeom>
          <a:solidFill>
            <a:srgbClr val="8901F3"/>
          </a:solidFill>
          <a:ln w="12700">
            <a:solidFill>
              <a:srgbClr val="8901F3"/>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13" name="Oval 29"/>
          <p:cNvSpPr>
            <a:spLocks noChangeArrowheads="1"/>
          </p:cNvSpPr>
          <p:nvPr/>
        </p:nvSpPr>
        <p:spPr bwMode="auto">
          <a:xfrm>
            <a:off x="3346450" y="3286348"/>
            <a:ext cx="212725" cy="215900"/>
          </a:xfrm>
          <a:prstGeom prst="ellipse">
            <a:avLst/>
          </a:prstGeom>
          <a:solidFill>
            <a:srgbClr val="FF5008"/>
          </a:solidFill>
          <a:ln w="12700">
            <a:solidFill>
              <a:srgbClr val="FF5008"/>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14" name="Oval 30"/>
          <p:cNvSpPr>
            <a:spLocks noChangeArrowheads="1"/>
          </p:cNvSpPr>
          <p:nvPr/>
        </p:nvSpPr>
        <p:spPr bwMode="auto">
          <a:xfrm>
            <a:off x="5235576" y="3438749"/>
            <a:ext cx="214313" cy="217488"/>
          </a:xfrm>
          <a:prstGeom prst="ellipse">
            <a:avLst/>
          </a:prstGeom>
          <a:solidFill>
            <a:srgbClr val="FF5008"/>
          </a:solidFill>
          <a:ln w="12700">
            <a:solidFill>
              <a:srgbClr val="FF5008"/>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15" name="Oval 31"/>
          <p:cNvSpPr>
            <a:spLocks noChangeArrowheads="1"/>
          </p:cNvSpPr>
          <p:nvPr/>
        </p:nvSpPr>
        <p:spPr bwMode="auto">
          <a:xfrm>
            <a:off x="3270251" y="4281712"/>
            <a:ext cx="214313" cy="219075"/>
          </a:xfrm>
          <a:prstGeom prst="ellipse">
            <a:avLst/>
          </a:prstGeom>
          <a:solidFill>
            <a:srgbClr val="FF5008"/>
          </a:solidFill>
          <a:ln w="12700">
            <a:solidFill>
              <a:srgbClr val="FF5008"/>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16" name="Oval 32"/>
          <p:cNvSpPr>
            <a:spLocks noChangeArrowheads="1"/>
          </p:cNvSpPr>
          <p:nvPr/>
        </p:nvSpPr>
        <p:spPr bwMode="auto">
          <a:xfrm>
            <a:off x="5537200" y="4129312"/>
            <a:ext cx="215900" cy="217487"/>
          </a:xfrm>
          <a:prstGeom prst="ellipse">
            <a:avLst/>
          </a:prstGeom>
          <a:solidFill>
            <a:srgbClr val="FF5008"/>
          </a:solidFill>
          <a:ln w="12700">
            <a:solidFill>
              <a:srgbClr val="FF5008"/>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17" name="Oval 33"/>
          <p:cNvSpPr>
            <a:spLocks noChangeArrowheads="1"/>
          </p:cNvSpPr>
          <p:nvPr/>
        </p:nvSpPr>
        <p:spPr bwMode="auto">
          <a:xfrm>
            <a:off x="6596064" y="3822923"/>
            <a:ext cx="214312" cy="217488"/>
          </a:xfrm>
          <a:prstGeom prst="ellipse">
            <a:avLst/>
          </a:prstGeom>
          <a:solidFill>
            <a:srgbClr val="FF5008"/>
          </a:solidFill>
          <a:ln w="12700">
            <a:solidFill>
              <a:srgbClr val="FF5008"/>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18" name="Oval 34"/>
          <p:cNvSpPr>
            <a:spLocks noChangeArrowheads="1"/>
          </p:cNvSpPr>
          <p:nvPr/>
        </p:nvSpPr>
        <p:spPr bwMode="auto">
          <a:xfrm>
            <a:off x="5991226" y="2902173"/>
            <a:ext cx="214313" cy="217488"/>
          </a:xfrm>
          <a:prstGeom prst="ellipse">
            <a:avLst/>
          </a:prstGeom>
          <a:solidFill>
            <a:srgbClr val="FF5008"/>
          </a:solidFill>
          <a:ln w="12700">
            <a:solidFill>
              <a:srgbClr val="FF5008"/>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19" name="Oval 35"/>
          <p:cNvSpPr>
            <a:spLocks noChangeArrowheads="1"/>
          </p:cNvSpPr>
          <p:nvPr/>
        </p:nvSpPr>
        <p:spPr bwMode="auto">
          <a:xfrm>
            <a:off x="4556125" y="3132362"/>
            <a:ext cx="212725" cy="219075"/>
          </a:xfrm>
          <a:prstGeom prst="ellipse">
            <a:avLst/>
          </a:prstGeom>
          <a:solidFill>
            <a:srgbClr val="FF5008"/>
          </a:solidFill>
          <a:ln w="12700">
            <a:solidFill>
              <a:srgbClr val="FF5008"/>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20" name="Oval 36"/>
          <p:cNvSpPr>
            <a:spLocks noChangeArrowheads="1"/>
          </p:cNvSpPr>
          <p:nvPr/>
        </p:nvSpPr>
        <p:spPr bwMode="auto">
          <a:xfrm>
            <a:off x="3648076" y="4205512"/>
            <a:ext cx="214313" cy="217487"/>
          </a:xfrm>
          <a:prstGeom prst="ellipse">
            <a:avLst/>
          </a:prstGeom>
          <a:solidFill>
            <a:srgbClr val="FF5008"/>
          </a:solidFill>
          <a:ln w="12700">
            <a:solidFill>
              <a:srgbClr val="FF5008"/>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21" name="Oval 37"/>
          <p:cNvSpPr>
            <a:spLocks noChangeArrowheads="1"/>
          </p:cNvSpPr>
          <p:nvPr/>
        </p:nvSpPr>
        <p:spPr bwMode="auto">
          <a:xfrm>
            <a:off x="2514601" y="3822923"/>
            <a:ext cx="214313" cy="217488"/>
          </a:xfrm>
          <a:prstGeom prst="ellipse">
            <a:avLst/>
          </a:prstGeom>
          <a:solidFill>
            <a:srgbClr val="FF5008"/>
          </a:solidFill>
          <a:ln w="12700">
            <a:solidFill>
              <a:srgbClr val="FF5008"/>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22" name="Oval 38"/>
          <p:cNvSpPr>
            <a:spLocks noChangeArrowheads="1"/>
          </p:cNvSpPr>
          <p:nvPr/>
        </p:nvSpPr>
        <p:spPr bwMode="auto">
          <a:xfrm>
            <a:off x="4178301" y="2825973"/>
            <a:ext cx="212725" cy="217488"/>
          </a:xfrm>
          <a:prstGeom prst="ellipse">
            <a:avLst/>
          </a:prstGeom>
          <a:solidFill>
            <a:srgbClr val="FC0128"/>
          </a:solidFill>
          <a:ln w="12700">
            <a:solidFill>
              <a:srgbClr val="FC0128"/>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23" name="Oval 39"/>
          <p:cNvSpPr>
            <a:spLocks noChangeArrowheads="1"/>
          </p:cNvSpPr>
          <p:nvPr/>
        </p:nvSpPr>
        <p:spPr bwMode="auto">
          <a:xfrm>
            <a:off x="3497263" y="3822923"/>
            <a:ext cx="214312" cy="217488"/>
          </a:xfrm>
          <a:prstGeom prst="ellipse">
            <a:avLst/>
          </a:prstGeom>
          <a:solidFill>
            <a:srgbClr val="FC0128"/>
          </a:solidFill>
          <a:ln w="12700">
            <a:solidFill>
              <a:srgbClr val="FC0128"/>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24" name="Oval 40"/>
          <p:cNvSpPr>
            <a:spLocks noChangeArrowheads="1"/>
          </p:cNvSpPr>
          <p:nvPr/>
        </p:nvSpPr>
        <p:spPr bwMode="auto">
          <a:xfrm>
            <a:off x="4403726" y="4281712"/>
            <a:ext cx="214313" cy="219075"/>
          </a:xfrm>
          <a:prstGeom prst="ellipse">
            <a:avLst/>
          </a:prstGeom>
          <a:solidFill>
            <a:srgbClr val="FC0128"/>
          </a:solidFill>
          <a:ln w="12700">
            <a:solidFill>
              <a:srgbClr val="FC0128"/>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25" name="Oval 41"/>
          <p:cNvSpPr>
            <a:spLocks noChangeArrowheads="1"/>
          </p:cNvSpPr>
          <p:nvPr/>
        </p:nvSpPr>
        <p:spPr bwMode="auto">
          <a:xfrm>
            <a:off x="4630739" y="3746723"/>
            <a:ext cx="214312" cy="217488"/>
          </a:xfrm>
          <a:prstGeom prst="ellipse">
            <a:avLst/>
          </a:prstGeom>
          <a:solidFill>
            <a:srgbClr val="FF5008"/>
          </a:solidFill>
          <a:ln w="12700">
            <a:solidFill>
              <a:srgbClr val="FF5008"/>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26" name="Oval 42"/>
          <p:cNvSpPr>
            <a:spLocks noChangeArrowheads="1"/>
          </p:cNvSpPr>
          <p:nvPr/>
        </p:nvSpPr>
        <p:spPr bwMode="auto">
          <a:xfrm>
            <a:off x="5311775" y="4359498"/>
            <a:ext cx="212725" cy="217488"/>
          </a:xfrm>
          <a:prstGeom prst="ellipse">
            <a:avLst/>
          </a:prstGeom>
          <a:solidFill>
            <a:srgbClr val="FC0128"/>
          </a:solidFill>
          <a:ln w="12700">
            <a:solidFill>
              <a:srgbClr val="FC0128"/>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27" name="Oval 43"/>
          <p:cNvSpPr>
            <a:spLocks noChangeArrowheads="1"/>
          </p:cNvSpPr>
          <p:nvPr/>
        </p:nvSpPr>
        <p:spPr bwMode="auto">
          <a:xfrm>
            <a:off x="5387976" y="2979962"/>
            <a:ext cx="212725" cy="217487"/>
          </a:xfrm>
          <a:prstGeom prst="ellipse">
            <a:avLst/>
          </a:prstGeom>
          <a:solidFill>
            <a:srgbClr val="FC0128"/>
          </a:solidFill>
          <a:ln w="12700">
            <a:solidFill>
              <a:srgbClr val="FC0128"/>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28" name="Oval 44"/>
          <p:cNvSpPr>
            <a:spLocks noChangeArrowheads="1"/>
          </p:cNvSpPr>
          <p:nvPr/>
        </p:nvSpPr>
        <p:spPr bwMode="auto">
          <a:xfrm>
            <a:off x="6596064" y="3364136"/>
            <a:ext cx="214312" cy="215900"/>
          </a:xfrm>
          <a:prstGeom prst="ellipse">
            <a:avLst/>
          </a:prstGeom>
          <a:solidFill>
            <a:srgbClr val="FC0128"/>
          </a:solidFill>
          <a:ln w="12700">
            <a:solidFill>
              <a:srgbClr val="FC0128"/>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29" name="Oval 45"/>
          <p:cNvSpPr>
            <a:spLocks noChangeArrowheads="1"/>
          </p:cNvSpPr>
          <p:nvPr/>
        </p:nvSpPr>
        <p:spPr bwMode="auto">
          <a:xfrm>
            <a:off x="6899276" y="3976911"/>
            <a:ext cx="214313" cy="215900"/>
          </a:xfrm>
          <a:prstGeom prst="ellipse">
            <a:avLst/>
          </a:prstGeom>
          <a:solidFill>
            <a:srgbClr val="FC0128"/>
          </a:solidFill>
          <a:ln w="12700">
            <a:solidFill>
              <a:srgbClr val="FC0128"/>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30" name="Oval 46"/>
          <p:cNvSpPr>
            <a:spLocks noChangeArrowheads="1"/>
          </p:cNvSpPr>
          <p:nvPr/>
        </p:nvSpPr>
        <p:spPr bwMode="auto">
          <a:xfrm>
            <a:off x="3875088" y="2673573"/>
            <a:ext cx="214312" cy="215900"/>
          </a:xfrm>
          <a:prstGeom prst="ellipse">
            <a:avLst/>
          </a:prstGeom>
          <a:solidFill>
            <a:srgbClr val="438E00"/>
          </a:solidFill>
          <a:ln w="12700">
            <a:solidFill>
              <a:srgbClr val="438E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31" name="Oval 47"/>
          <p:cNvSpPr>
            <a:spLocks noChangeArrowheads="1"/>
          </p:cNvSpPr>
          <p:nvPr/>
        </p:nvSpPr>
        <p:spPr bwMode="auto">
          <a:xfrm>
            <a:off x="3119438" y="3822923"/>
            <a:ext cx="214312" cy="217488"/>
          </a:xfrm>
          <a:prstGeom prst="ellipse">
            <a:avLst/>
          </a:prstGeom>
          <a:solidFill>
            <a:srgbClr val="438E00"/>
          </a:solidFill>
          <a:ln w="12700">
            <a:solidFill>
              <a:srgbClr val="438E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32" name="Oval 48"/>
          <p:cNvSpPr>
            <a:spLocks noChangeArrowheads="1"/>
          </p:cNvSpPr>
          <p:nvPr/>
        </p:nvSpPr>
        <p:spPr bwMode="auto">
          <a:xfrm>
            <a:off x="2816226" y="3210148"/>
            <a:ext cx="214313" cy="215900"/>
          </a:xfrm>
          <a:prstGeom prst="ellipse">
            <a:avLst/>
          </a:prstGeom>
          <a:solidFill>
            <a:srgbClr val="438E00"/>
          </a:solidFill>
          <a:ln w="12700">
            <a:solidFill>
              <a:srgbClr val="438E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33" name="Oval 49"/>
          <p:cNvSpPr>
            <a:spLocks noChangeArrowheads="1"/>
          </p:cNvSpPr>
          <p:nvPr/>
        </p:nvSpPr>
        <p:spPr bwMode="auto">
          <a:xfrm>
            <a:off x="6067426" y="4129312"/>
            <a:ext cx="214313" cy="217487"/>
          </a:xfrm>
          <a:prstGeom prst="ellipse">
            <a:avLst/>
          </a:prstGeom>
          <a:solidFill>
            <a:srgbClr val="438E00"/>
          </a:solidFill>
          <a:ln w="12700">
            <a:solidFill>
              <a:srgbClr val="438E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34" name="Oval 50"/>
          <p:cNvSpPr>
            <a:spLocks noChangeArrowheads="1"/>
          </p:cNvSpPr>
          <p:nvPr/>
        </p:nvSpPr>
        <p:spPr bwMode="auto">
          <a:xfrm>
            <a:off x="5613401" y="3822923"/>
            <a:ext cx="214313" cy="217488"/>
          </a:xfrm>
          <a:prstGeom prst="ellipse">
            <a:avLst/>
          </a:prstGeom>
          <a:solidFill>
            <a:srgbClr val="438E00"/>
          </a:solidFill>
          <a:ln w="12700">
            <a:solidFill>
              <a:srgbClr val="438E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35" name="Oval 51"/>
          <p:cNvSpPr>
            <a:spLocks noChangeArrowheads="1"/>
          </p:cNvSpPr>
          <p:nvPr/>
        </p:nvSpPr>
        <p:spPr bwMode="auto">
          <a:xfrm>
            <a:off x="4102101" y="3514949"/>
            <a:ext cx="212725" cy="219075"/>
          </a:xfrm>
          <a:prstGeom prst="ellipse">
            <a:avLst/>
          </a:prstGeom>
          <a:solidFill>
            <a:srgbClr val="438E00"/>
          </a:solidFill>
          <a:ln w="12700">
            <a:solidFill>
              <a:srgbClr val="438E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36" name="Oval 52"/>
          <p:cNvSpPr>
            <a:spLocks noChangeArrowheads="1"/>
          </p:cNvSpPr>
          <p:nvPr/>
        </p:nvSpPr>
        <p:spPr bwMode="auto">
          <a:xfrm>
            <a:off x="4556125" y="4665887"/>
            <a:ext cx="212725" cy="217487"/>
          </a:xfrm>
          <a:prstGeom prst="ellipse">
            <a:avLst/>
          </a:prstGeom>
          <a:solidFill>
            <a:srgbClr val="438E00"/>
          </a:solidFill>
          <a:ln w="12700">
            <a:solidFill>
              <a:srgbClr val="438E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37" name="Oval 53"/>
          <p:cNvSpPr>
            <a:spLocks noChangeArrowheads="1"/>
          </p:cNvSpPr>
          <p:nvPr/>
        </p:nvSpPr>
        <p:spPr bwMode="auto">
          <a:xfrm>
            <a:off x="4252914" y="3899123"/>
            <a:ext cx="214312" cy="217488"/>
          </a:xfrm>
          <a:prstGeom prst="ellipse">
            <a:avLst/>
          </a:prstGeom>
          <a:solidFill>
            <a:srgbClr val="438E00"/>
          </a:solidFill>
          <a:ln w="12700">
            <a:solidFill>
              <a:srgbClr val="438E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38" name="Oval 54"/>
          <p:cNvSpPr>
            <a:spLocks noChangeArrowheads="1"/>
          </p:cNvSpPr>
          <p:nvPr/>
        </p:nvSpPr>
        <p:spPr bwMode="auto">
          <a:xfrm>
            <a:off x="6973889" y="3592737"/>
            <a:ext cx="214312" cy="217487"/>
          </a:xfrm>
          <a:prstGeom prst="ellipse">
            <a:avLst/>
          </a:prstGeom>
          <a:solidFill>
            <a:srgbClr val="438E00"/>
          </a:solidFill>
          <a:ln w="12700">
            <a:solidFill>
              <a:srgbClr val="438E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39" name="Oval 55"/>
          <p:cNvSpPr>
            <a:spLocks noChangeArrowheads="1"/>
          </p:cNvSpPr>
          <p:nvPr/>
        </p:nvSpPr>
        <p:spPr bwMode="auto">
          <a:xfrm>
            <a:off x="4933950" y="4205512"/>
            <a:ext cx="212725" cy="217487"/>
          </a:xfrm>
          <a:prstGeom prst="ellipse">
            <a:avLst/>
          </a:prstGeom>
          <a:solidFill>
            <a:srgbClr val="438E00"/>
          </a:solidFill>
          <a:ln w="12700">
            <a:solidFill>
              <a:srgbClr val="438E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40" name="Oval 56"/>
          <p:cNvSpPr>
            <a:spLocks noChangeArrowheads="1"/>
          </p:cNvSpPr>
          <p:nvPr/>
        </p:nvSpPr>
        <p:spPr bwMode="auto">
          <a:xfrm>
            <a:off x="4102101" y="4589686"/>
            <a:ext cx="212725" cy="215900"/>
          </a:xfrm>
          <a:prstGeom prst="ellipse">
            <a:avLst/>
          </a:prstGeom>
          <a:solidFill>
            <a:srgbClr val="438E00"/>
          </a:solidFill>
          <a:ln w="12700">
            <a:solidFill>
              <a:srgbClr val="438E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41" name="Oval 57"/>
          <p:cNvSpPr>
            <a:spLocks noChangeArrowheads="1"/>
          </p:cNvSpPr>
          <p:nvPr/>
        </p:nvSpPr>
        <p:spPr bwMode="auto">
          <a:xfrm>
            <a:off x="2514601" y="3438749"/>
            <a:ext cx="214313" cy="217488"/>
          </a:xfrm>
          <a:prstGeom prst="ellipse">
            <a:avLst/>
          </a:prstGeom>
          <a:solidFill>
            <a:srgbClr val="FAFD00"/>
          </a:solidFill>
          <a:ln w="12700">
            <a:solidFill>
              <a:srgbClr val="FAFD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42" name="Oval 58"/>
          <p:cNvSpPr>
            <a:spLocks noChangeArrowheads="1"/>
          </p:cNvSpPr>
          <p:nvPr/>
        </p:nvSpPr>
        <p:spPr bwMode="auto">
          <a:xfrm>
            <a:off x="3724275" y="3514949"/>
            <a:ext cx="212725" cy="219075"/>
          </a:xfrm>
          <a:prstGeom prst="ellipse">
            <a:avLst/>
          </a:prstGeom>
          <a:solidFill>
            <a:srgbClr val="FAFD00"/>
          </a:solidFill>
          <a:ln w="12700">
            <a:solidFill>
              <a:srgbClr val="FAFD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43" name="Oval 59"/>
          <p:cNvSpPr>
            <a:spLocks noChangeArrowheads="1"/>
          </p:cNvSpPr>
          <p:nvPr/>
        </p:nvSpPr>
        <p:spPr bwMode="auto">
          <a:xfrm>
            <a:off x="4102101" y="3132362"/>
            <a:ext cx="212725" cy="219075"/>
          </a:xfrm>
          <a:prstGeom prst="ellipse">
            <a:avLst/>
          </a:prstGeom>
          <a:solidFill>
            <a:srgbClr val="FAFD00"/>
          </a:solidFill>
          <a:ln w="12700">
            <a:solidFill>
              <a:srgbClr val="FAFD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44" name="Oval 60"/>
          <p:cNvSpPr>
            <a:spLocks noChangeArrowheads="1"/>
          </p:cNvSpPr>
          <p:nvPr/>
        </p:nvSpPr>
        <p:spPr bwMode="auto">
          <a:xfrm>
            <a:off x="5840413" y="4281712"/>
            <a:ext cx="214312" cy="219075"/>
          </a:xfrm>
          <a:prstGeom prst="ellipse">
            <a:avLst/>
          </a:prstGeom>
          <a:solidFill>
            <a:srgbClr val="FAFD00"/>
          </a:solidFill>
          <a:ln w="12700">
            <a:solidFill>
              <a:srgbClr val="FAFD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45" name="Oval 61" descr="90%"/>
          <p:cNvSpPr>
            <a:spLocks noChangeArrowheads="1"/>
          </p:cNvSpPr>
          <p:nvPr/>
        </p:nvSpPr>
        <p:spPr bwMode="auto">
          <a:xfrm>
            <a:off x="4705350" y="2519587"/>
            <a:ext cx="215900" cy="217487"/>
          </a:xfrm>
          <a:prstGeom prst="ellipse">
            <a:avLst/>
          </a:prstGeom>
          <a:pattFill prst="pct90">
            <a:fgClr>
              <a:srgbClr val="FAFD00"/>
            </a:fgClr>
            <a:bgClr>
              <a:schemeClr val="bg1"/>
            </a:bgClr>
          </a:pattFill>
          <a:ln w="12700">
            <a:solidFill>
              <a:srgbClr val="FAFD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46" name="Oval 62"/>
          <p:cNvSpPr>
            <a:spLocks noChangeArrowheads="1"/>
          </p:cNvSpPr>
          <p:nvPr/>
        </p:nvSpPr>
        <p:spPr bwMode="auto">
          <a:xfrm>
            <a:off x="6596064" y="3056162"/>
            <a:ext cx="214312" cy="217487"/>
          </a:xfrm>
          <a:prstGeom prst="ellipse">
            <a:avLst/>
          </a:prstGeom>
          <a:solidFill>
            <a:srgbClr val="FAFD00"/>
          </a:solidFill>
          <a:ln w="12700">
            <a:solidFill>
              <a:srgbClr val="FAFD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47" name="Oval 63"/>
          <p:cNvSpPr>
            <a:spLocks noChangeArrowheads="1"/>
          </p:cNvSpPr>
          <p:nvPr/>
        </p:nvSpPr>
        <p:spPr bwMode="auto">
          <a:xfrm>
            <a:off x="4933950" y="3364136"/>
            <a:ext cx="212725" cy="215900"/>
          </a:xfrm>
          <a:prstGeom prst="ellipse">
            <a:avLst/>
          </a:prstGeom>
          <a:solidFill>
            <a:srgbClr val="FAFD00"/>
          </a:solidFill>
          <a:ln w="12700">
            <a:solidFill>
              <a:srgbClr val="FAFD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48" name="Oval 64"/>
          <p:cNvSpPr>
            <a:spLocks noChangeArrowheads="1"/>
          </p:cNvSpPr>
          <p:nvPr/>
        </p:nvSpPr>
        <p:spPr bwMode="auto">
          <a:xfrm>
            <a:off x="5916614" y="3668937"/>
            <a:ext cx="214312" cy="217487"/>
          </a:xfrm>
          <a:prstGeom prst="ellipse">
            <a:avLst/>
          </a:prstGeom>
          <a:solidFill>
            <a:srgbClr val="FAFD00"/>
          </a:solidFill>
          <a:ln w="12700">
            <a:solidFill>
              <a:srgbClr val="FAFD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49" name="Oval 65"/>
          <p:cNvSpPr>
            <a:spLocks noChangeArrowheads="1"/>
          </p:cNvSpPr>
          <p:nvPr/>
        </p:nvSpPr>
        <p:spPr bwMode="auto">
          <a:xfrm>
            <a:off x="5613401" y="2749773"/>
            <a:ext cx="214313" cy="217488"/>
          </a:xfrm>
          <a:prstGeom prst="ellipse">
            <a:avLst/>
          </a:prstGeom>
          <a:solidFill>
            <a:srgbClr val="FAFD00"/>
          </a:solidFill>
          <a:ln w="12700">
            <a:solidFill>
              <a:srgbClr val="FAFD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50" name="Oval 66"/>
          <p:cNvSpPr>
            <a:spLocks noChangeArrowheads="1"/>
          </p:cNvSpPr>
          <p:nvPr/>
        </p:nvSpPr>
        <p:spPr bwMode="auto">
          <a:xfrm>
            <a:off x="5537200" y="3438749"/>
            <a:ext cx="215900" cy="217488"/>
          </a:xfrm>
          <a:prstGeom prst="ellipse">
            <a:avLst/>
          </a:prstGeom>
          <a:solidFill>
            <a:srgbClr val="DC0081"/>
          </a:solidFill>
          <a:ln w="12700">
            <a:solidFill>
              <a:srgbClr val="DC008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51" name="Oval 67"/>
          <p:cNvSpPr>
            <a:spLocks noChangeArrowheads="1"/>
          </p:cNvSpPr>
          <p:nvPr/>
        </p:nvSpPr>
        <p:spPr bwMode="auto">
          <a:xfrm>
            <a:off x="2967039" y="4281712"/>
            <a:ext cx="214312" cy="219075"/>
          </a:xfrm>
          <a:prstGeom prst="ellipse">
            <a:avLst/>
          </a:prstGeom>
          <a:solidFill>
            <a:srgbClr val="DC0081"/>
          </a:solidFill>
          <a:ln w="12700">
            <a:solidFill>
              <a:srgbClr val="DC008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52" name="Oval 68"/>
          <p:cNvSpPr>
            <a:spLocks noChangeArrowheads="1"/>
          </p:cNvSpPr>
          <p:nvPr/>
        </p:nvSpPr>
        <p:spPr bwMode="auto">
          <a:xfrm>
            <a:off x="4705350" y="4435698"/>
            <a:ext cx="215900" cy="217488"/>
          </a:xfrm>
          <a:prstGeom prst="ellipse">
            <a:avLst/>
          </a:prstGeom>
          <a:solidFill>
            <a:srgbClr val="DC0081"/>
          </a:solidFill>
          <a:ln w="12700">
            <a:solidFill>
              <a:srgbClr val="DC008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53" name="Oval 69"/>
          <p:cNvSpPr>
            <a:spLocks noChangeArrowheads="1"/>
          </p:cNvSpPr>
          <p:nvPr/>
        </p:nvSpPr>
        <p:spPr bwMode="auto">
          <a:xfrm>
            <a:off x="4403726" y="3438749"/>
            <a:ext cx="214313" cy="217488"/>
          </a:xfrm>
          <a:prstGeom prst="ellipse">
            <a:avLst/>
          </a:prstGeom>
          <a:solidFill>
            <a:srgbClr val="DC0081"/>
          </a:solidFill>
          <a:ln w="12700">
            <a:solidFill>
              <a:srgbClr val="DC008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54" name="Oval 70"/>
          <p:cNvSpPr>
            <a:spLocks noChangeArrowheads="1"/>
          </p:cNvSpPr>
          <p:nvPr/>
        </p:nvSpPr>
        <p:spPr bwMode="auto">
          <a:xfrm>
            <a:off x="6218238" y="3438749"/>
            <a:ext cx="214312" cy="217488"/>
          </a:xfrm>
          <a:prstGeom prst="ellipse">
            <a:avLst/>
          </a:prstGeom>
          <a:solidFill>
            <a:srgbClr val="DC0081"/>
          </a:solidFill>
          <a:ln w="12700">
            <a:solidFill>
              <a:srgbClr val="DC008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55" name="Oval 71"/>
          <p:cNvSpPr>
            <a:spLocks noChangeArrowheads="1"/>
          </p:cNvSpPr>
          <p:nvPr/>
        </p:nvSpPr>
        <p:spPr bwMode="auto">
          <a:xfrm>
            <a:off x="5235576" y="3976911"/>
            <a:ext cx="214313" cy="215900"/>
          </a:xfrm>
          <a:prstGeom prst="ellipse">
            <a:avLst/>
          </a:prstGeom>
          <a:solidFill>
            <a:srgbClr val="8901F3"/>
          </a:solidFill>
          <a:ln w="12700">
            <a:solidFill>
              <a:srgbClr val="8901F3"/>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56" name="Oval 72"/>
          <p:cNvSpPr>
            <a:spLocks noChangeArrowheads="1"/>
          </p:cNvSpPr>
          <p:nvPr/>
        </p:nvSpPr>
        <p:spPr bwMode="auto">
          <a:xfrm>
            <a:off x="4630739" y="4053111"/>
            <a:ext cx="214312" cy="215900"/>
          </a:xfrm>
          <a:prstGeom prst="ellipse">
            <a:avLst/>
          </a:prstGeom>
          <a:solidFill>
            <a:srgbClr val="8901F3"/>
          </a:solidFill>
          <a:ln w="12700">
            <a:solidFill>
              <a:srgbClr val="8901F3"/>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57" name="Line 73"/>
          <p:cNvSpPr>
            <a:spLocks noChangeShapeType="1"/>
          </p:cNvSpPr>
          <p:nvPr/>
        </p:nvSpPr>
        <p:spPr bwMode="auto">
          <a:xfrm flipV="1">
            <a:off x="2293939" y="4507137"/>
            <a:ext cx="503237" cy="534987"/>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687" dirty="0">
              <a:latin typeface="Book Antiqua"/>
            </a:endParaRPr>
          </a:p>
        </p:txBody>
      </p:sp>
      <p:sp>
        <p:nvSpPr>
          <p:cNvPr id="93258" name="Rectangle 74"/>
          <p:cNvSpPr>
            <a:spLocks noChangeArrowheads="1"/>
          </p:cNvSpPr>
          <p:nvPr/>
        </p:nvSpPr>
        <p:spPr bwMode="auto">
          <a:xfrm>
            <a:off x="3524541" y="3586387"/>
            <a:ext cx="2375648" cy="315277"/>
          </a:xfrm>
          <a:prstGeom prst="rect">
            <a:avLst/>
          </a:prstGeom>
          <a:solidFill>
            <a:schemeClr val="bg1">
              <a:lumMod val="20000"/>
              <a:lumOff val="80000"/>
            </a:schemeClr>
          </a:solidFill>
          <a:ln>
            <a:noFill/>
          </a:ln>
          <a:effectLst/>
        </p:spPr>
        <p:txBody>
          <a:bodyPr wrap="none" lIns="69849" tIns="28574" rIns="69849" bIns="28574">
            <a:spAutoFit/>
          </a:bodyPr>
          <a:lstStyle/>
          <a:p>
            <a:pPr defTabSz="1006424">
              <a:lnSpc>
                <a:spcPct val="85000"/>
              </a:lnSpc>
            </a:pPr>
            <a:r>
              <a:rPr lang="en-US" sz="1969" b="1" dirty="0">
                <a:latin typeface="+mn-ea"/>
                <a:ea typeface="+mn-ea"/>
              </a:rPr>
              <a:t>Distributed Database</a:t>
            </a:r>
          </a:p>
        </p:txBody>
      </p:sp>
      <p:pic>
        <p:nvPicPr>
          <p:cNvPr id="93259" name="Picture 7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0650" y="1359124"/>
            <a:ext cx="1090613" cy="86677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93260" name="Picture 7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4201" y="5188174"/>
            <a:ext cx="1090613" cy="86677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93261" name="Picture 7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98926" y="1052736"/>
            <a:ext cx="1268413" cy="914400"/>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93262" name="Picture 7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99276" y="5040536"/>
            <a:ext cx="1268413" cy="914400"/>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grpSp>
        <p:nvGrpSpPr>
          <p:cNvPr id="93263" name="Group 79"/>
          <p:cNvGrpSpPr>
            <a:grpSpLocks/>
          </p:cNvGrpSpPr>
          <p:nvPr/>
        </p:nvGrpSpPr>
        <p:grpSpPr bwMode="auto">
          <a:xfrm>
            <a:off x="6805613" y="1295623"/>
            <a:ext cx="946150" cy="749300"/>
            <a:chOff x="4287" y="1078"/>
            <a:chExt cx="596" cy="472"/>
          </a:xfrm>
        </p:grpSpPr>
        <p:grpSp>
          <p:nvGrpSpPr>
            <p:cNvPr id="93264" name="Group 80"/>
            <p:cNvGrpSpPr>
              <a:grpSpLocks/>
            </p:cNvGrpSpPr>
            <p:nvPr/>
          </p:nvGrpSpPr>
          <p:grpSpPr bwMode="auto">
            <a:xfrm>
              <a:off x="4287" y="1472"/>
              <a:ext cx="596" cy="78"/>
              <a:chOff x="4287" y="1472"/>
              <a:chExt cx="596" cy="78"/>
            </a:xfrm>
          </p:grpSpPr>
          <p:sp>
            <p:nvSpPr>
              <p:cNvPr id="93265" name="Rectangle 81"/>
              <p:cNvSpPr>
                <a:spLocks noChangeArrowheads="1"/>
              </p:cNvSpPr>
              <p:nvPr/>
            </p:nvSpPr>
            <p:spPr bwMode="auto">
              <a:xfrm>
                <a:off x="4292" y="1542"/>
                <a:ext cx="586" cy="8"/>
              </a:xfrm>
              <a:prstGeom prst="rect">
                <a:avLst/>
              </a:prstGeom>
              <a:solidFill>
                <a:srgbClr val="C0C0C0"/>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Book Antiqua"/>
                </a:endParaRPr>
              </a:p>
            </p:txBody>
          </p:sp>
          <p:sp>
            <p:nvSpPr>
              <p:cNvPr id="93266" name="Freeform 82"/>
              <p:cNvSpPr>
                <a:spLocks/>
              </p:cNvSpPr>
              <p:nvPr/>
            </p:nvSpPr>
            <p:spPr bwMode="auto">
              <a:xfrm>
                <a:off x="4287" y="1472"/>
                <a:ext cx="596" cy="67"/>
              </a:xfrm>
              <a:custGeom>
                <a:avLst/>
                <a:gdLst>
                  <a:gd name="T0" fmla="*/ 0 w 596"/>
                  <a:gd name="T1" fmla="*/ 66 h 67"/>
                  <a:gd name="T2" fmla="*/ 595 w 596"/>
                  <a:gd name="T3" fmla="*/ 66 h 67"/>
                  <a:gd name="T4" fmla="*/ 561 w 596"/>
                  <a:gd name="T5" fmla="*/ 0 h 67"/>
                  <a:gd name="T6" fmla="*/ 43 w 596"/>
                  <a:gd name="T7" fmla="*/ 0 h 67"/>
                  <a:gd name="T8" fmla="*/ 0 w 596"/>
                  <a:gd name="T9" fmla="*/ 66 h 67"/>
                </a:gdLst>
                <a:ahLst/>
                <a:cxnLst>
                  <a:cxn ang="0">
                    <a:pos x="T0" y="T1"/>
                  </a:cxn>
                  <a:cxn ang="0">
                    <a:pos x="T2" y="T3"/>
                  </a:cxn>
                  <a:cxn ang="0">
                    <a:pos x="T4" y="T5"/>
                  </a:cxn>
                  <a:cxn ang="0">
                    <a:pos x="T6" y="T7"/>
                  </a:cxn>
                  <a:cxn ang="0">
                    <a:pos x="T8" y="T9"/>
                  </a:cxn>
                </a:cxnLst>
                <a:rect l="0" t="0" r="r" b="b"/>
                <a:pathLst>
                  <a:path w="596" h="67">
                    <a:moveTo>
                      <a:pt x="0" y="66"/>
                    </a:moveTo>
                    <a:lnTo>
                      <a:pt x="595" y="66"/>
                    </a:lnTo>
                    <a:lnTo>
                      <a:pt x="561" y="0"/>
                    </a:lnTo>
                    <a:lnTo>
                      <a:pt x="43" y="0"/>
                    </a:lnTo>
                    <a:lnTo>
                      <a:pt x="0" y="66"/>
                    </a:lnTo>
                  </a:path>
                </a:pathLst>
              </a:custGeom>
              <a:solidFill>
                <a:srgbClr val="C0C0C0"/>
              </a:solidFill>
              <a:ln w="12700" cap="rnd" cmpd="sng">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267" name="Freeform 83"/>
              <p:cNvSpPr>
                <a:spLocks/>
              </p:cNvSpPr>
              <p:nvPr/>
            </p:nvSpPr>
            <p:spPr bwMode="auto">
              <a:xfrm>
                <a:off x="4305" y="1479"/>
                <a:ext cx="558" cy="53"/>
              </a:xfrm>
              <a:custGeom>
                <a:avLst/>
                <a:gdLst>
                  <a:gd name="T0" fmla="*/ 32 w 558"/>
                  <a:gd name="T1" fmla="*/ 0 h 53"/>
                  <a:gd name="T2" fmla="*/ 0 w 558"/>
                  <a:gd name="T3" fmla="*/ 52 h 53"/>
                  <a:gd name="T4" fmla="*/ 557 w 558"/>
                  <a:gd name="T5" fmla="*/ 52 h 53"/>
                  <a:gd name="T6" fmla="*/ 532 w 558"/>
                  <a:gd name="T7" fmla="*/ 0 h 53"/>
                </a:gdLst>
                <a:ahLst/>
                <a:cxnLst>
                  <a:cxn ang="0">
                    <a:pos x="T0" y="T1"/>
                  </a:cxn>
                  <a:cxn ang="0">
                    <a:pos x="T2" y="T3"/>
                  </a:cxn>
                  <a:cxn ang="0">
                    <a:pos x="T4" y="T5"/>
                  </a:cxn>
                  <a:cxn ang="0">
                    <a:pos x="T6" y="T7"/>
                  </a:cxn>
                </a:cxnLst>
                <a:rect l="0" t="0" r="r" b="b"/>
                <a:pathLst>
                  <a:path w="558" h="53">
                    <a:moveTo>
                      <a:pt x="32" y="0"/>
                    </a:moveTo>
                    <a:lnTo>
                      <a:pt x="0" y="52"/>
                    </a:lnTo>
                    <a:lnTo>
                      <a:pt x="557" y="52"/>
                    </a:lnTo>
                    <a:lnTo>
                      <a:pt x="532" y="0"/>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grpSp>
        <p:grpSp>
          <p:nvGrpSpPr>
            <p:cNvPr id="93268" name="Group 84"/>
            <p:cNvGrpSpPr>
              <a:grpSpLocks/>
            </p:cNvGrpSpPr>
            <p:nvPr/>
          </p:nvGrpSpPr>
          <p:grpSpPr bwMode="auto">
            <a:xfrm>
              <a:off x="4353" y="1479"/>
              <a:ext cx="469" cy="14"/>
              <a:chOff x="4353" y="1479"/>
              <a:chExt cx="469" cy="14"/>
            </a:xfrm>
          </p:grpSpPr>
          <p:sp>
            <p:nvSpPr>
              <p:cNvPr id="93269" name="Freeform 85"/>
              <p:cNvSpPr>
                <a:spLocks/>
              </p:cNvSpPr>
              <p:nvPr/>
            </p:nvSpPr>
            <p:spPr bwMode="auto">
              <a:xfrm>
                <a:off x="4353" y="1479"/>
                <a:ext cx="19" cy="10"/>
              </a:xfrm>
              <a:custGeom>
                <a:avLst/>
                <a:gdLst>
                  <a:gd name="T0" fmla="*/ 5 w 19"/>
                  <a:gd name="T1" fmla="*/ 0 h 10"/>
                  <a:gd name="T2" fmla="*/ 18 w 19"/>
                  <a:gd name="T3" fmla="*/ 0 h 10"/>
                  <a:gd name="T4" fmla="*/ 14 w 19"/>
                  <a:gd name="T5" fmla="*/ 9 h 10"/>
                  <a:gd name="T6" fmla="*/ 0 w 19"/>
                  <a:gd name="T7" fmla="*/ 9 h 10"/>
                  <a:gd name="T8" fmla="*/ 5 w 19"/>
                  <a:gd name="T9" fmla="*/ 0 h 10"/>
                </a:gdLst>
                <a:ahLst/>
                <a:cxnLst>
                  <a:cxn ang="0">
                    <a:pos x="T0" y="T1"/>
                  </a:cxn>
                  <a:cxn ang="0">
                    <a:pos x="T2" y="T3"/>
                  </a:cxn>
                  <a:cxn ang="0">
                    <a:pos x="T4" y="T5"/>
                  </a:cxn>
                  <a:cxn ang="0">
                    <a:pos x="T6" y="T7"/>
                  </a:cxn>
                  <a:cxn ang="0">
                    <a:pos x="T8" y="T9"/>
                  </a:cxn>
                </a:cxnLst>
                <a:rect l="0" t="0" r="r" b="b"/>
                <a:pathLst>
                  <a:path w="19" h="10">
                    <a:moveTo>
                      <a:pt x="5" y="0"/>
                    </a:moveTo>
                    <a:lnTo>
                      <a:pt x="18" y="0"/>
                    </a:lnTo>
                    <a:lnTo>
                      <a:pt x="14" y="9"/>
                    </a:lnTo>
                    <a:lnTo>
                      <a:pt x="0" y="9"/>
                    </a:lnTo>
                    <a:lnTo>
                      <a:pt x="5" y="0"/>
                    </a:lnTo>
                  </a:path>
                </a:pathLst>
              </a:custGeom>
              <a:solidFill>
                <a:srgbClr val="808080"/>
              </a:solidFill>
              <a:ln w="12700" cap="rnd" cmpd="sng">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270" name="Freeform 86"/>
              <p:cNvSpPr>
                <a:spLocks/>
              </p:cNvSpPr>
              <p:nvPr/>
            </p:nvSpPr>
            <p:spPr bwMode="auto">
              <a:xfrm>
                <a:off x="4398" y="1479"/>
                <a:ext cx="75" cy="9"/>
              </a:xfrm>
              <a:custGeom>
                <a:avLst/>
                <a:gdLst>
                  <a:gd name="T0" fmla="*/ 3 w 75"/>
                  <a:gd name="T1" fmla="*/ 0 h 9"/>
                  <a:gd name="T2" fmla="*/ 74 w 75"/>
                  <a:gd name="T3" fmla="*/ 0 h 9"/>
                  <a:gd name="T4" fmla="*/ 71 w 75"/>
                  <a:gd name="T5" fmla="*/ 8 h 9"/>
                  <a:gd name="T6" fmla="*/ 0 w 75"/>
                  <a:gd name="T7" fmla="*/ 8 h 9"/>
                  <a:gd name="T8" fmla="*/ 3 w 75"/>
                  <a:gd name="T9" fmla="*/ 0 h 9"/>
                </a:gdLst>
                <a:ahLst/>
                <a:cxnLst>
                  <a:cxn ang="0">
                    <a:pos x="T0" y="T1"/>
                  </a:cxn>
                  <a:cxn ang="0">
                    <a:pos x="T2" y="T3"/>
                  </a:cxn>
                  <a:cxn ang="0">
                    <a:pos x="T4" y="T5"/>
                  </a:cxn>
                  <a:cxn ang="0">
                    <a:pos x="T6" y="T7"/>
                  </a:cxn>
                  <a:cxn ang="0">
                    <a:pos x="T8" y="T9"/>
                  </a:cxn>
                </a:cxnLst>
                <a:rect l="0" t="0" r="r" b="b"/>
                <a:pathLst>
                  <a:path w="75" h="9">
                    <a:moveTo>
                      <a:pt x="3" y="0"/>
                    </a:moveTo>
                    <a:lnTo>
                      <a:pt x="74" y="0"/>
                    </a:lnTo>
                    <a:lnTo>
                      <a:pt x="71" y="8"/>
                    </a:lnTo>
                    <a:lnTo>
                      <a:pt x="0" y="8"/>
                    </a:lnTo>
                    <a:lnTo>
                      <a:pt x="3" y="0"/>
                    </a:lnTo>
                  </a:path>
                </a:pathLst>
              </a:custGeom>
              <a:solidFill>
                <a:srgbClr val="808080"/>
              </a:solidFill>
              <a:ln w="12700" cap="rnd" cmpd="sng">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271" name="Freeform 87"/>
              <p:cNvSpPr>
                <a:spLocks/>
              </p:cNvSpPr>
              <p:nvPr/>
            </p:nvSpPr>
            <p:spPr bwMode="auto">
              <a:xfrm>
                <a:off x="4493" y="1479"/>
                <a:ext cx="72" cy="10"/>
              </a:xfrm>
              <a:custGeom>
                <a:avLst/>
                <a:gdLst>
                  <a:gd name="T0" fmla="*/ 2 w 72"/>
                  <a:gd name="T1" fmla="*/ 0 h 10"/>
                  <a:gd name="T2" fmla="*/ 71 w 72"/>
                  <a:gd name="T3" fmla="*/ 0 h 10"/>
                  <a:gd name="T4" fmla="*/ 71 w 72"/>
                  <a:gd name="T5" fmla="*/ 9 h 10"/>
                  <a:gd name="T6" fmla="*/ 0 w 72"/>
                  <a:gd name="T7" fmla="*/ 9 h 10"/>
                  <a:gd name="T8" fmla="*/ 2 w 72"/>
                  <a:gd name="T9" fmla="*/ 0 h 10"/>
                </a:gdLst>
                <a:ahLst/>
                <a:cxnLst>
                  <a:cxn ang="0">
                    <a:pos x="T0" y="T1"/>
                  </a:cxn>
                  <a:cxn ang="0">
                    <a:pos x="T2" y="T3"/>
                  </a:cxn>
                  <a:cxn ang="0">
                    <a:pos x="T4" y="T5"/>
                  </a:cxn>
                  <a:cxn ang="0">
                    <a:pos x="T6" y="T7"/>
                  </a:cxn>
                  <a:cxn ang="0">
                    <a:pos x="T8" y="T9"/>
                  </a:cxn>
                </a:cxnLst>
                <a:rect l="0" t="0" r="r" b="b"/>
                <a:pathLst>
                  <a:path w="72" h="10">
                    <a:moveTo>
                      <a:pt x="2" y="0"/>
                    </a:moveTo>
                    <a:lnTo>
                      <a:pt x="71" y="0"/>
                    </a:lnTo>
                    <a:lnTo>
                      <a:pt x="71" y="9"/>
                    </a:lnTo>
                    <a:lnTo>
                      <a:pt x="0" y="9"/>
                    </a:lnTo>
                    <a:lnTo>
                      <a:pt x="2" y="0"/>
                    </a:lnTo>
                  </a:path>
                </a:pathLst>
              </a:custGeom>
              <a:solidFill>
                <a:srgbClr val="808080"/>
              </a:solidFill>
              <a:ln w="12700" cap="rnd" cmpd="sng">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272" name="Freeform 88"/>
              <p:cNvSpPr>
                <a:spLocks/>
              </p:cNvSpPr>
              <p:nvPr/>
            </p:nvSpPr>
            <p:spPr bwMode="auto">
              <a:xfrm>
                <a:off x="4578" y="1479"/>
                <a:ext cx="72" cy="10"/>
              </a:xfrm>
              <a:custGeom>
                <a:avLst/>
                <a:gdLst>
                  <a:gd name="T0" fmla="*/ 0 w 72"/>
                  <a:gd name="T1" fmla="*/ 0 h 10"/>
                  <a:gd name="T2" fmla="*/ 71 w 72"/>
                  <a:gd name="T3" fmla="*/ 0 h 10"/>
                  <a:gd name="T4" fmla="*/ 71 w 72"/>
                  <a:gd name="T5" fmla="*/ 9 h 10"/>
                  <a:gd name="T6" fmla="*/ 0 w 72"/>
                  <a:gd name="T7" fmla="*/ 9 h 10"/>
                  <a:gd name="T8" fmla="*/ 0 w 72"/>
                  <a:gd name="T9" fmla="*/ 0 h 10"/>
                </a:gdLst>
                <a:ahLst/>
                <a:cxnLst>
                  <a:cxn ang="0">
                    <a:pos x="T0" y="T1"/>
                  </a:cxn>
                  <a:cxn ang="0">
                    <a:pos x="T2" y="T3"/>
                  </a:cxn>
                  <a:cxn ang="0">
                    <a:pos x="T4" y="T5"/>
                  </a:cxn>
                  <a:cxn ang="0">
                    <a:pos x="T6" y="T7"/>
                  </a:cxn>
                  <a:cxn ang="0">
                    <a:pos x="T8" y="T9"/>
                  </a:cxn>
                </a:cxnLst>
                <a:rect l="0" t="0" r="r" b="b"/>
                <a:pathLst>
                  <a:path w="72" h="10">
                    <a:moveTo>
                      <a:pt x="0" y="0"/>
                    </a:moveTo>
                    <a:lnTo>
                      <a:pt x="71" y="0"/>
                    </a:lnTo>
                    <a:lnTo>
                      <a:pt x="71" y="9"/>
                    </a:lnTo>
                    <a:lnTo>
                      <a:pt x="0" y="9"/>
                    </a:lnTo>
                    <a:lnTo>
                      <a:pt x="0" y="0"/>
                    </a:lnTo>
                  </a:path>
                </a:pathLst>
              </a:custGeom>
              <a:solidFill>
                <a:srgbClr val="808080"/>
              </a:solidFill>
              <a:ln w="12700" cap="rnd" cmpd="sng">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273" name="Freeform 89"/>
              <p:cNvSpPr>
                <a:spLocks/>
              </p:cNvSpPr>
              <p:nvPr/>
            </p:nvSpPr>
            <p:spPr bwMode="auto">
              <a:xfrm>
                <a:off x="4665" y="1479"/>
                <a:ext cx="64" cy="11"/>
              </a:xfrm>
              <a:custGeom>
                <a:avLst/>
                <a:gdLst>
                  <a:gd name="T0" fmla="*/ 0 w 64"/>
                  <a:gd name="T1" fmla="*/ 0 h 11"/>
                  <a:gd name="T2" fmla="*/ 61 w 64"/>
                  <a:gd name="T3" fmla="*/ 0 h 11"/>
                  <a:gd name="T4" fmla="*/ 63 w 64"/>
                  <a:gd name="T5" fmla="*/ 10 h 11"/>
                  <a:gd name="T6" fmla="*/ 0 w 64"/>
                  <a:gd name="T7" fmla="*/ 10 h 11"/>
                  <a:gd name="T8" fmla="*/ 0 w 64"/>
                  <a:gd name="T9" fmla="*/ 0 h 11"/>
                </a:gdLst>
                <a:ahLst/>
                <a:cxnLst>
                  <a:cxn ang="0">
                    <a:pos x="T0" y="T1"/>
                  </a:cxn>
                  <a:cxn ang="0">
                    <a:pos x="T2" y="T3"/>
                  </a:cxn>
                  <a:cxn ang="0">
                    <a:pos x="T4" y="T5"/>
                  </a:cxn>
                  <a:cxn ang="0">
                    <a:pos x="T6" y="T7"/>
                  </a:cxn>
                  <a:cxn ang="0">
                    <a:pos x="T8" y="T9"/>
                  </a:cxn>
                </a:cxnLst>
                <a:rect l="0" t="0" r="r" b="b"/>
                <a:pathLst>
                  <a:path w="64" h="11">
                    <a:moveTo>
                      <a:pt x="0" y="0"/>
                    </a:moveTo>
                    <a:lnTo>
                      <a:pt x="61" y="0"/>
                    </a:lnTo>
                    <a:lnTo>
                      <a:pt x="63" y="10"/>
                    </a:lnTo>
                    <a:lnTo>
                      <a:pt x="0" y="10"/>
                    </a:lnTo>
                    <a:lnTo>
                      <a:pt x="0" y="0"/>
                    </a:lnTo>
                  </a:path>
                </a:pathLst>
              </a:custGeom>
              <a:solidFill>
                <a:srgbClr val="808080"/>
              </a:solidFill>
              <a:ln w="12700" cap="rnd" cmpd="sng">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274" name="Freeform 90"/>
              <p:cNvSpPr>
                <a:spLocks/>
              </p:cNvSpPr>
              <p:nvPr/>
            </p:nvSpPr>
            <p:spPr bwMode="auto">
              <a:xfrm>
                <a:off x="4743" y="1484"/>
                <a:ext cx="79" cy="9"/>
              </a:xfrm>
              <a:custGeom>
                <a:avLst/>
                <a:gdLst>
                  <a:gd name="T0" fmla="*/ 0 w 79"/>
                  <a:gd name="T1" fmla="*/ 0 h 9"/>
                  <a:gd name="T2" fmla="*/ 71 w 79"/>
                  <a:gd name="T3" fmla="*/ 0 h 9"/>
                  <a:gd name="T4" fmla="*/ 78 w 79"/>
                  <a:gd name="T5" fmla="*/ 8 h 9"/>
                  <a:gd name="T6" fmla="*/ 3 w 79"/>
                  <a:gd name="T7" fmla="*/ 8 h 9"/>
                  <a:gd name="T8" fmla="*/ 0 w 79"/>
                  <a:gd name="T9" fmla="*/ 0 h 9"/>
                </a:gdLst>
                <a:ahLst/>
                <a:cxnLst>
                  <a:cxn ang="0">
                    <a:pos x="T0" y="T1"/>
                  </a:cxn>
                  <a:cxn ang="0">
                    <a:pos x="T2" y="T3"/>
                  </a:cxn>
                  <a:cxn ang="0">
                    <a:pos x="T4" y="T5"/>
                  </a:cxn>
                  <a:cxn ang="0">
                    <a:pos x="T6" y="T7"/>
                  </a:cxn>
                  <a:cxn ang="0">
                    <a:pos x="T8" y="T9"/>
                  </a:cxn>
                </a:cxnLst>
                <a:rect l="0" t="0" r="r" b="b"/>
                <a:pathLst>
                  <a:path w="79" h="9">
                    <a:moveTo>
                      <a:pt x="0" y="0"/>
                    </a:moveTo>
                    <a:lnTo>
                      <a:pt x="71" y="0"/>
                    </a:lnTo>
                    <a:lnTo>
                      <a:pt x="78" y="8"/>
                    </a:lnTo>
                    <a:lnTo>
                      <a:pt x="3" y="8"/>
                    </a:lnTo>
                    <a:lnTo>
                      <a:pt x="0" y="0"/>
                    </a:lnTo>
                  </a:path>
                </a:pathLst>
              </a:custGeom>
              <a:solidFill>
                <a:srgbClr val="808080"/>
              </a:solidFill>
              <a:ln w="12700" cap="rnd" cmpd="sng">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grpSp>
        <p:grpSp>
          <p:nvGrpSpPr>
            <p:cNvPr id="93275" name="Group 91"/>
            <p:cNvGrpSpPr>
              <a:grpSpLocks/>
            </p:cNvGrpSpPr>
            <p:nvPr/>
          </p:nvGrpSpPr>
          <p:grpSpPr bwMode="auto">
            <a:xfrm>
              <a:off x="4335" y="1496"/>
              <a:ext cx="494" cy="28"/>
              <a:chOff x="4335" y="1496"/>
              <a:chExt cx="494" cy="28"/>
            </a:xfrm>
          </p:grpSpPr>
          <p:grpSp>
            <p:nvGrpSpPr>
              <p:cNvPr id="93276" name="Group 92"/>
              <p:cNvGrpSpPr>
                <a:grpSpLocks/>
              </p:cNvGrpSpPr>
              <p:nvPr/>
            </p:nvGrpSpPr>
            <p:grpSpPr bwMode="auto">
              <a:xfrm>
                <a:off x="4377" y="1497"/>
                <a:ext cx="245" cy="25"/>
                <a:chOff x="4377" y="1497"/>
                <a:chExt cx="245" cy="25"/>
              </a:xfrm>
            </p:grpSpPr>
            <p:sp>
              <p:nvSpPr>
                <p:cNvPr id="93277" name="Freeform 93"/>
                <p:cNvSpPr>
                  <a:spLocks/>
                </p:cNvSpPr>
                <p:nvPr/>
              </p:nvSpPr>
              <p:spPr bwMode="auto">
                <a:xfrm>
                  <a:off x="4377" y="1497"/>
                  <a:ext cx="231" cy="1"/>
                </a:xfrm>
                <a:custGeom>
                  <a:avLst/>
                  <a:gdLst>
                    <a:gd name="T0" fmla="*/ 0 w 231"/>
                    <a:gd name="T1" fmla="*/ 0 h 1"/>
                    <a:gd name="T2" fmla="*/ 230 w 231"/>
                    <a:gd name="T3" fmla="*/ 0 h 1"/>
                  </a:gdLst>
                  <a:ahLst/>
                  <a:cxnLst>
                    <a:cxn ang="0">
                      <a:pos x="T0" y="T1"/>
                    </a:cxn>
                    <a:cxn ang="0">
                      <a:pos x="T2" y="T3"/>
                    </a:cxn>
                  </a:cxnLst>
                  <a:rect l="0" t="0" r="r" b="b"/>
                  <a:pathLst>
                    <a:path w="231" h="1">
                      <a:moveTo>
                        <a:pt x="0" y="0"/>
                      </a:moveTo>
                      <a:lnTo>
                        <a:pt x="23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278" name="Freeform 94"/>
                <p:cNvSpPr>
                  <a:spLocks/>
                </p:cNvSpPr>
                <p:nvPr/>
              </p:nvSpPr>
              <p:spPr bwMode="auto">
                <a:xfrm>
                  <a:off x="4386" y="1505"/>
                  <a:ext cx="236" cy="1"/>
                </a:xfrm>
                <a:custGeom>
                  <a:avLst/>
                  <a:gdLst>
                    <a:gd name="T0" fmla="*/ 0 w 236"/>
                    <a:gd name="T1" fmla="*/ 0 h 1"/>
                    <a:gd name="T2" fmla="*/ 235 w 236"/>
                    <a:gd name="T3" fmla="*/ 0 h 1"/>
                  </a:gdLst>
                  <a:ahLst/>
                  <a:cxnLst>
                    <a:cxn ang="0">
                      <a:pos x="T0" y="T1"/>
                    </a:cxn>
                    <a:cxn ang="0">
                      <a:pos x="T2" y="T3"/>
                    </a:cxn>
                  </a:cxnLst>
                  <a:rect l="0" t="0" r="r" b="b"/>
                  <a:pathLst>
                    <a:path w="236" h="1">
                      <a:moveTo>
                        <a:pt x="0" y="0"/>
                      </a:moveTo>
                      <a:lnTo>
                        <a:pt x="235" y="0"/>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279" name="Freeform 95"/>
                <p:cNvSpPr>
                  <a:spLocks/>
                </p:cNvSpPr>
                <p:nvPr/>
              </p:nvSpPr>
              <p:spPr bwMode="auto">
                <a:xfrm>
                  <a:off x="4390" y="1512"/>
                  <a:ext cx="205" cy="1"/>
                </a:xfrm>
                <a:custGeom>
                  <a:avLst/>
                  <a:gdLst>
                    <a:gd name="T0" fmla="*/ 0 w 205"/>
                    <a:gd name="T1" fmla="*/ 0 h 1"/>
                    <a:gd name="T2" fmla="*/ 204 w 205"/>
                    <a:gd name="T3" fmla="*/ 0 h 1"/>
                  </a:gdLst>
                  <a:ahLst/>
                  <a:cxnLst>
                    <a:cxn ang="0">
                      <a:pos x="T0" y="T1"/>
                    </a:cxn>
                    <a:cxn ang="0">
                      <a:pos x="T2" y="T3"/>
                    </a:cxn>
                  </a:cxnLst>
                  <a:rect l="0" t="0" r="r" b="b"/>
                  <a:pathLst>
                    <a:path w="205" h="1">
                      <a:moveTo>
                        <a:pt x="0" y="0"/>
                      </a:moveTo>
                      <a:lnTo>
                        <a:pt x="204" y="0"/>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280" name="Freeform 96"/>
                <p:cNvSpPr>
                  <a:spLocks/>
                </p:cNvSpPr>
                <p:nvPr/>
              </p:nvSpPr>
              <p:spPr bwMode="auto">
                <a:xfrm>
                  <a:off x="4394" y="1521"/>
                  <a:ext cx="29" cy="1"/>
                </a:xfrm>
                <a:custGeom>
                  <a:avLst/>
                  <a:gdLst>
                    <a:gd name="T0" fmla="*/ 0 w 29"/>
                    <a:gd name="T1" fmla="*/ 0 h 1"/>
                    <a:gd name="T2" fmla="*/ 28 w 29"/>
                    <a:gd name="T3" fmla="*/ 0 h 1"/>
                  </a:gdLst>
                  <a:ahLst/>
                  <a:cxnLst>
                    <a:cxn ang="0">
                      <a:pos x="T0" y="T1"/>
                    </a:cxn>
                    <a:cxn ang="0">
                      <a:pos x="T2" y="T3"/>
                    </a:cxn>
                  </a:cxnLst>
                  <a:rect l="0" t="0" r="r" b="b"/>
                  <a:pathLst>
                    <a:path w="29" h="1">
                      <a:moveTo>
                        <a:pt x="0" y="0"/>
                      </a:moveTo>
                      <a:lnTo>
                        <a:pt x="28" y="0"/>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grpSp>
          <p:grpSp>
            <p:nvGrpSpPr>
              <p:cNvPr id="93281" name="Group 97"/>
              <p:cNvGrpSpPr>
                <a:grpSpLocks/>
              </p:cNvGrpSpPr>
              <p:nvPr/>
            </p:nvGrpSpPr>
            <p:grpSpPr bwMode="auto">
              <a:xfrm>
                <a:off x="4335" y="1501"/>
                <a:ext cx="41" cy="16"/>
                <a:chOff x="4335" y="1501"/>
                <a:chExt cx="41" cy="16"/>
              </a:xfrm>
            </p:grpSpPr>
            <p:sp>
              <p:nvSpPr>
                <p:cNvPr id="93282" name="Freeform 98"/>
                <p:cNvSpPr>
                  <a:spLocks/>
                </p:cNvSpPr>
                <p:nvPr/>
              </p:nvSpPr>
              <p:spPr bwMode="auto">
                <a:xfrm>
                  <a:off x="4345" y="1501"/>
                  <a:ext cx="24" cy="1"/>
                </a:xfrm>
                <a:custGeom>
                  <a:avLst/>
                  <a:gdLst>
                    <a:gd name="T0" fmla="*/ 0 w 24"/>
                    <a:gd name="T1" fmla="*/ 0 h 1"/>
                    <a:gd name="T2" fmla="*/ 23 w 24"/>
                    <a:gd name="T3" fmla="*/ 0 h 1"/>
                  </a:gdLst>
                  <a:ahLst/>
                  <a:cxnLst>
                    <a:cxn ang="0">
                      <a:pos x="T0" y="T1"/>
                    </a:cxn>
                    <a:cxn ang="0">
                      <a:pos x="T2" y="T3"/>
                    </a:cxn>
                  </a:cxnLst>
                  <a:rect l="0" t="0" r="r" b="b"/>
                  <a:pathLst>
                    <a:path w="24" h="1">
                      <a:moveTo>
                        <a:pt x="0" y="0"/>
                      </a:moveTo>
                      <a:lnTo>
                        <a:pt x="23" y="0"/>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283" name="Freeform 99"/>
                <p:cNvSpPr>
                  <a:spLocks/>
                </p:cNvSpPr>
                <p:nvPr/>
              </p:nvSpPr>
              <p:spPr bwMode="auto">
                <a:xfrm>
                  <a:off x="4341" y="1508"/>
                  <a:ext cx="23" cy="1"/>
                </a:xfrm>
                <a:custGeom>
                  <a:avLst/>
                  <a:gdLst>
                    <a:gd name="T0" fmla="*/ 0 w 23"/>
                    <a:gd name="T1" fmla="*/ 0 h 1"/>
                    <a:gd name="T2" fmla="*/ 22 w 23"/>
                    <a:gd name="T3" fmla="*/ 0 h 1"/>
                  </a:gdLst>
                  <a:ahLst/>
                  <a:cxnLst>
                    <a:cxn ang="0">
                      <a:pos x="T0" y="T1"/>
                    </a:cxn>
                    <a:cxn ang="0">
                      <a:pos x="T2" y="T3"/>
                    </a:cxn>
                  </a:cxnLst>
                  <a:rect l="0" t="0" r="r" b="b"/>
                  <a:pathLst>
                    <a:path w="23" h="1">
                      <a:moveTo>
                        <a:pt x="0" y="0"/>
                      </a:moveTo>
                      <a:lnTo>
                        <a:pt x="22" y="0"/>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284" name="Freeform 100"/>
                <p:cNvSpPr>
                  <a:spLocks/>
                </p:cNvSpPr>
                <p:nvPr/>
              </p:nvSpPr>
              <p:spPr bwMode="auto">
                <a:xfrm>
                  <a:off x="4335" y="1516"/>
                  <a:ext cx="41" cy="1"/>
                </a:xfrm>
                <a:custGeom>
                  <a:avLst/>
                  <a:gdLst>
                    <a:gd name="T0" fmla="*/ 0 w 41"/>
                    <a:gd name="T1" fmla="*/ 0 h 1"/>
                    <a:gd name="T2" fmla="*/ 40 w 41"/>
                    <a:gd name="T3" fmla="*/ 0 h 1"/>
                  </a:gdLst>
                  <a:ahLst/>
                  <a:cxnLst>
                    <a:cxn ang="0">
                      <a:pos x="T0" y="T1"/>
                    </a:cxn>
                    <a:cxn ang="0">
                      <a:pos x="T2" y="T3"/>
                    </a:cxn>
                  </a:cxnLst>
                  <a:rect l="0" t="0" r="r" b="b"/>
                  <a:pathLst>
                    <a:path w="41" h="1">
                      <a:moveTo>
                        <a:pt x="0" y="0"/>
                      </a:moveTo>
                      <a:lnTo>
                        <a:pt x="4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grpSp>
          <p:grpSp>
            <p:nvGrpSpPr>
              <p:cNvPr id="93285" name="Group 101"/>
              <p:cNvGrpSpPr>
                <a:grpSpLocks/>
              </p:cNvGrpSpPr>
              <p:nvPr/>
            </p:nvGrpSpPr>
            <p:grpSpPr bwMode="auto">
              <a:xfrm>
                <a:off x="4430" y="1496"/>
                <a:ext cx="224" cy="26"/>
                <a:chOff x="4430" y="1496"/>
                <a:chExt cx="224" cy="26"/>
              </a:xfrm>
            </p:grpSpPr>
            <p:sp>
              <p:nvSpPr>
                <p:cNvPr id="93286" name="Freeform 102"/>
                <p:cNvSpPr>
                  <a:spLocks/>
                </p:cNvSpPr>
                <p:nvPr/>
              </p:nvSpPr>
              <p:spPr bwMode="auto">
                <a:xfrm>
                  <a:off x="4430" y="1521"/>
                  <a:ext cx="139" cy="1"/>
                </a:xfrm>
                <a:custGeom>
                  <a:avLst/>
                  <a:gdLst>
                    <a:gd name="T0" fmla="*/ 0 w 139"/>
                    <a:gd name="T1" fmla="*/ 0 h 1"/>
                    <a:gd name="T2" fmla="*/ 138 w 139"/>
                    <a:gd name="T3" fmla="*/ 0 h 1"/>
                  </a:gdLst>
                  <a:ahLst/>
                  <a:cxnLst>
                    <a:cxn ang="0">
                      <a:pos x="T0" y="T1"/>
                    </a:cxn>
                    <a:cxn ang="0">
                      <a:pos x="T2" y="T3"/>
                    </a:cxn>
                  </a:cxnLst>
                  <a:rect l="0" t="0" r="r" b="b"/>
                  <a:pathLst>
                    <a:path w="139" h="1">
                      <a:moveTo>
                        <a:pt x="0" y="0"/>
                      </a:moveTo>
                      <a:lnTo>
                        <a:pt x="138" y="0"/>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287" name="Freeform 103"/>
                <p:cNvSpPr>
                  <a:spLocks/>
                </p:cNvSpPr>
                <p:nvPr/>
              </p:nvSpPr>
              <p:spPr bwMode="auto">
                <a:xfrm>
                  <a:off x="4619" y="1496"/>
                  <a:ext cx="33" cy="1"/>
                </a:xfrm>
                <a:custGeom>
                  <a:avLst/>
                  <a:gdLst>
                    <a:gd name="T0" fmla="*/ 0 w 33"/>
                    <a:gd name="T1" fmla="*/ 0 h 1"/>
                    <a:gd name="T2" fmla="*/ 32 w 33"/>
                    <a:gd name="T3" fmla="*/ 0 h 1"/>
                  </a:gdLst>
                  <a:ahLst/>
                  <a:cxnLst>
                    <a:cxn ang="0">
                      <a:pos x="T0" y="T1"/>
                    </a:cxn>
                    <a:cxn ang="0">
                      <a:pos x="T2" y="T3"/>
                    </a:cxn>
                  </a:cxnLst>
                  <a:rect l="0" t="0" r="r" b="b"/>
                  <a:pathLst>
                    <a:path w="33" h="1">
                      <a:moveTo>
                        <a:pt x="0" y="0"/>
                      </a:moveTo>
                      <a:lnTo>
                        <a:pt x="32" y="0"/>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288" name="Freeform 104"/>
                <p:cNvSpPr>
                  <a:spLocks/>
                </p:cNvSpPr>
                <p:nvPr/>
              </p:nvSpPr>
              <p:spPr bwMode="auto">
                <a:xfrm>
                  <a:off x="4628" y="1505"/>
                  <a:ext cx="26" cy="1"/>
                </a:xfrm>
                <a:custGeom>
                  <a:avLst/>
                  <a:gdLst>
                    <a:gd name="T0" fmla="*/ 0 w 26"/>
                    <a:gd name="T1" fmla="*/ 0 h 1"/>
                    <a:gd name="T2" fmla="*/ 25 w 26"/>
                    <a:gd name="T3" fmla="*/ 0 h 1"/>
                  </a:gdLst>
                  <a:ahLst/>
                  <a:cxnLst>
                    <a:cxn ang="0">
                      <a:pos x="T0" y="T1"/>
                    </a:cxn>
                    <a:cxn ang="0">
                      <a:pos x="T2" y="T3"/>
                    </a:cxn>
                  </a:cxnLst>
                  <a:rect l="0" t="0" r="r" b="b"/>
                  <a:pathLst>
                    <a:path w="26" h="1">
                      <a:moveTo>
                        <a:pt x="0" y="0"/>
                      </a:moveTo>
                      <a:lnTo>
                        <a:pt x="25" y="0"/>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289" name="Freeform 105"/>
                <p:cNvSpPr>
                  <a:spLocks/>
                </p:cNvSpPr>
                <p:nvPr/>
              </p:nvSpPr>
              <p:spPr bwMode="auto">
                <a:xfrm>
                  <a:off x="4610" y="1513"/>
                  <a:ext cx="44" cy="1"/>
                </a:xfrm>
                <a:custGeom>
                  <a:avLst/>
                  <a:gdLst>
                    <a:gd name="T0" fmla="*/ 0 w 44"/>
                    <a:gd name="T1" fmla="*/ 0 h 1"/>
                    <a:gd name="T2" fmla="*/ 43 w 44"/>
                    <a:gd name="T3" fmla="*/ 0 h 1"/>
                  </a:gdLst>
                  <a:ahLst/>
                  <a:cxnLst>
                    <a:cxn ang="0">
                      <a:pos x="T0" y="T1"/>
                    </a:cxn>
                    <a:cxn ang="0">
                      <a:pos x="T2" y="T3"/>
                    </a:cxn>
                  </a:cxnLst>
                  <a:rect l="0" t="0" r="r" b="b"/>
                  <a:pathLst>
                    <a:path w="44" h="1">
                      <a:moveTo>
                        <a:pt x="0" y="0"/>
                      </a:moveTo>
                      <a:lnTo>
                        <a:pt x="43" y="0"/>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290" name="Freeform 106"/>
                <p:cNvSpPr>
                  <a:spLocks/>
                </p:cNvSpPr>
                <p:nvPr/>
              </p:nvSpPr>
              <p:spPr bwMode="auto">
                <a:xfrm>
                  <a:off x="4574" y="1521"/>
                  <a:ext cx="24" cy="1"/>
                </a:xfrm>
                <a:custGeom>
                  <a:avLst/>
                  <a:gdLst>
                    <a:gd name="T0" fmla="*/ 0 w 24"/>
                    <a:gd name="T1" fmla="*/ 0 h 1"/>
                    <a:gd name="T2" fmla="*/ 23 w 24"/>
                    <a:gd name="T3" fmla="*/ 0 h 1"/>
                  </a:gdLst>
                  <a:ahLst/>
                  <a:cxnLst>
                    <a:cxn ang="0">
                      <a:pos x="T0" y="T1"/>
                    </a:cxn>
                    <a:cxn ang="0">
                      <a:pos x="T2" y="T3"/>
                    </a:cxn>
                  </a:cxnLst>
                  <a:rect l="0" t="0" r="r" b="b"/>
                  <a:pathLst>
                    <a:path w="24" h="1">
                      <a:moveTo>
                        <a:pt x="0" y="0"/>
                      </a:moveTo>
                      <a:lnTo>
                        <a:pt x="23" y="0"/>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291" name="Freeform 107"/>
                <p:cNvSpPr>
                  <a:spLocks/>
                </p:cNvSpPr>
                <p:nvPr/>
              </p:nvSpPr>
              <p:spPr bwMode="auto">
                <a:xfrm>
                  <a:off x="4603" y="1521"/>
                  <a:ext cx="49" cy="1"/>
                </a:xfrm>
                <a:custGeom>
                  <a:avLst/>
                  <a:gdLst>
                    <a:gd name="T0" fmla="*/ 0 w 49"/>
                    <a:gd name="T1" fmla="*/ 0 h 1"/>
                    <a:gd name="T2" fmla="*/ 48 w 49"/>
                    <a:gd name="T3" fmla="*/ 0 h 1"/>
                  </a:gdLst>
                  <a:ahLst/>
                  <a:cxnLst>
                    <a:cxn ang="0">
                      <a:pos x="T0" y="T1"/>
                    </a:cxn>
                    <a:cxn ang="0">
                      <a:pos x="T2" y="T3"/>
                    </a:cxn>
                  </a:cxnLst>
                  <a:rect l="0" t="0" r="r" b="b"/>
                  <a:pathLst>
                    <a:path w="49" h="1">
                      <a:moveTo>
                        <a:pt x="0" y="0"/>
                      </a:moveTo>
                      <a:lnTo>
                        <a:pt x="48" y="0"/>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grpSp>
          <p:grpSp>
            <p:nvGrpSpPr>
              <p:cNvPr id="93292" name="Group 108"/>
              <p:cNvGrpSpPr>
                <a:grpSpLocks/>
              </p:cNvGrpSpPr>
              <p:nvPr/>
            </p:nvGrpSpPr>
            <p:grpSpPr bwMode="auto">
              <a:xfrm>
                <a:off x="4663" y="1501"/>
                <a:ext cx="71" cy="21"/>
                <a:chOff x="4663" y="1501"/>
                <a:chExt cx="71" cy="21"/>
              </a:xfrm>
            </p:grpSpPr>
            <p:sp>
              <p:nvSpPr>
                <p:cNvPr id="93293" name="Freeform 109"/>
                <p:cNvSpPr>
                  <a:spLocks/>
                </p:cNvSpPr>
                <p:nvPr/>
              </p:nvSpPr>
              <p:spPr bwMode="auto">
                <a:xfrm>
                  <a:off x="4663" y="1501"/>
                  <a:ext cx="67" cy="1"/>
                </a:xfrm>
                <a:custGeom>
                  <a:avLst/>
                  <a:gdLst>
                    <a:gd name="T0" fmla="*/ 0 w 67"/>
                    <a:gd name="T1" fmla="*/ 0 h 1"/>
                    <a:gd name="T2" fmla="*/ 66 w 67"/>
                    <a:gd name="T3" fmla="*/ 0 h 1"/>
                  </a:gdLst>
                  <a:ahLst/>
                  <a:cxnLst>
                    <a:cxn ang="0">
                      <a:pos x="T0" y="T1"/>
                    </a:cxn>
                    <a:cxn ang="0">
                      <a:pos x="T2" y="T3"/>
                    </a:cxn>
                  </a:cxnLst>
                  <a:rect l="0" t="0" r="r" b="b"/>
                  <a:pathLst>
                    <a:path w="67" h="1">
                      <a:moveTo>
                        <a:pt x="0" y="0"/>
                      </a:moveTo>
                      <a:lnTo>
                        <a:pt x="66" y="0"/>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294" name="Freeform 110"/>
                <p:cNvSpPr>
                  <a:spLocks/>
                </p:cNvSpPr>
                <p:nvPr/>
              </p:nvSpPr>
              <p:spPr bwMode="auto">
                <a:xfrm>
                  <a:off x="4673" y="1509"/>
                  <a:ext cx="58" cy="1"/>
                </a:xfrm>
                <a:custGeom>
                  <a:avLst/>
                  <a:gdLst>
                    <a:gd name="T0" fmla="*/ 0 w 58"/>
                    <a:gd name="T1" fmla="*/ 0 h 1"/>
                    <a:gd name="T2" fmla="*/ 57 w 58"/>
                    <a:gd name="T3" fmla="*/ 0 h 1"/>
                  </a:gdLst>
                  <a:ahLst/>
                  <a:cxnLst>
                    <a:cxn ang="0">
                      <a:pos x="T0" y="T1"/>
                    </a:cxn>
                    <a:cxn ang="0">
                      <a:pos x="T2" y="T3"/>
                    </a:cxn>
                  </a:cxnLst>
                  <a:rect l="0" t="0" r="r" b="b"/>
                  <a:pathLst>
                    <a:path w="58" h="1">
                      <a:moveTo>
                        <a:pt x="0" y="0"/>
                      </a:moveTo>
                      <a:lnTo>
                        <a:pt x="57" y="0"/>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295" name="Freeform 111"/>
                <p:cNvSpPr>
                  <a:spLocks/>
                </p:cNvSpPr>
                <p:nvPr/>
              </p:nvSpPr>
              <p:spPr bwMode="auto">
                <a:xfrm>
                  <a:off x="4673" y="1521"/>
                  <a:ext cx="61" cy="1"/>
                </a:xfrm>
                <a:custGeom>
                  <a:avLst/>
                  <a:gdLst>
                    <a:gd name="T0" fmla="*/ 0 w 61"/>
                    <a:gd name="T1" fmla="*/ 0 h 1"/>
                    <a:gd name="T2" fmla="*/ 60 w 61"/>
                    <a:gd name="T3" fmla="*/ 0 h 1"/>
                  </a:gdLst>
                  <a:ahLst/>
                  <a:cxnLst>
                    <a:cxn ang="0">
                      <a:pos x="T0" y="T1"/>
                    </a:cxn>
                    <a:cxn ang="0">
                      <a:pos x="T2" y="T3"/>
                    </a:cxn>
                  </a:cxnLst>
                  <a:rect l="0" t="0" r="r" b="b"/>
                  <a:pathLst>
                    <a:path w="61" h="1">
                      <a:moveTo>
                        <a:pt x="0" y="0"/>
                      </a:moveTo>
                      <a:lnTo>
                        <a:pt x="6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grpSp>
          <p:grpSp>
            <p:nvGrpSpPr>
              <p:cNvPr id="93296" name="Group 112"/>
              <p:cNvGrpSpPr>
                <a:grpSpLocks/>
              </p:cNvGrpSpPr>
              <p:nvPr/>
            </p:nvGrpSpPr>
            <p:grpSpPr bwMode="auto">
              <a:xfrm>
                <a:off x="4745" y="1501"/>
                <a:ext cx="84" cy="23"/>
                <a:chOff x="4745" y="1501"/>
                <a:chExt cx="84" cy="23"/>
              </a:xfrm>
            </p:grpSpPr>
            <p:sp>
              <p:nvSpPr>
                <p:cNvPr id="93297" name="Freeform 113"/>
                <p:cNvSpPr>
                  <a:spLocks/>
                </p:cNvSpPr>
                <p:nvPr/>
              </p:nvSpPr>
              <p:spPr bwMode="auto">
                <a:xfrm>
                  <a:off x="4751" y="1501"/>
                  <a:ext cx="63" cy="1"/>
                </a:xfrm>
                <a:custGeom>
                  <a:avLst/>
                  <a:gdLst>
                    <a:gd name="T0" fmla="*/ 0 w 63"/>
                    <a:gd name="T1" fmla="*/ 0 h 1"/>
                    <a:gd name="T2" fmla="*/ 62 w 63"/>
                    <a:gd name="T3" fmla="*/ 0 h 1"/>
                  </a:gdLst>
                  <a:ahLst/>
                  <a:cxnLst>
                    <a:cxn ang="0">
                      <a:pos x="T0" y="T1"/>
                    </a:cxn>
                    <a:cxn ang="0">
                      <a:pos x="T2" y="T3"/>
                    </a:cxn>
                  </a:cxnLst>
                  <a:rect l="0" t="0" r="r" b="b"/>
                  <a:pathLst>
                    <a:path w="63" h="1">
                      <a:moveTo>
                        <a:pt x="0" y="0"/>
                      </a:moveTo>
                      <a:lnTo>
                        <a:pt x="62" y="0"/>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298" name="Freeform 114"/>
                <p:cNvSpPr>
                  <a:spLocks/>
                </p:cNvSpPr>
                <p:nvPr/>
              </p:nvSpPr>
              <p:spPr bwMode="auto">
                <a:xfrm>
                  <a:off x="4745" y="1509"/>
                  <a:ext cx="52" cy="1"/>
                </a:xfrm>
                <a:custGeom>
                  <a:avLst/>
                  <a:gdLst>
                    <a:gd name="T0" fmla="*/ 0 w 52"/>
                    <a:gd name="T1" fmla="*/ 0 h 1"/>
                    <a:gd name="T2" fmla="*/ 51 w 52"/>
                    <a:gd name="T3" fmla="*/ 0 h 1"/>
                  </a:gdLst>
                  <a:ahLst/>
                  <a:cxnLst>
                    <a:cxn ang="0">
                      <a:pos x="T0" y="T1"/>
                    </a:cxn>
                    <a:cxn ang="0">
                      <a:pos x="T2" y="T3"/>
                    </a:cxn>
                  </a:cxnLst>
                  <a:rect l="0" t="0" r="r" b="b"/>
                  <a:pathLst>
                    <a:path w="52" h="1">
                      <a:moveTo>
                        <a:pt x="0" y="0"/>
                      </a:moveTo>
                      <a:lnTo>
                        <a:pt x="51" y="0"/>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299" name="Freeform 115"/>
                <p:cNvSpPr>
                  <a:spLocks/>
                </p:cNvSpPr>
                <p:nvPr/>
              </p:nvSpPr>
              <p:spPr bwMode="auto">
                <a:xfrm>
                  <a:off x="4751" y="1516"/>
                  <a:ext cx="48" cy="1"/>
                </a:xfrm>
                <a:custGeom>
                  <a:avLst/>
                  <a:gdLst>
                    <a:gd name="T0" fmla="*/ 0 w 48"/>
                    <a:gd name="T1" fmla="*/ 0 h 1"/>
                    <a:gd name="T2" fmla="*/ 47 w 48"/>
                    <a:gd name="T3" fmla="*/ 0 h 1"/>
                  </a:gdLst>
                  <a:ahLst/>
                  <a:cxnLst>
                    <a:cxn ang="0">
                      <a:pos x="T0" y="T1"/>
                    </a:cxn>
                    <a:cxn ang="0">
                      <a:pos x="T2" y="T3"/>
                    </a:cxn>
                  </a:cxnLst>
                  <a:rect l="0" t="0" r="r" b="b"/>
                  <a:pathLst>
                    <a:path w="48" h="1">
                      <a:moveTo>
                        <a:pt x="0" y="0"/>
                      </a:moveTo>
                      <a:lnTo>
                        <a:pt x="47" y="0"/>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300" name="Freeform 116"/>
                <p:cNvSpPr>
                  <a:spLocks/>
                </p:cNvSpPr>
                <p:nvPr/>
              </p:nvSpPr>
              <p:spPr bwMode="auto">
                <a:xfrm>
                  <a:off x="4749" y="1523"/>
                  <a:ext cx="60" cy="1"/>
                </a:xfrm>
                <a:custGeom>
                  <a:avLst/>
                  <a:gdLst>
                    <a:gd name="T0" fmla="*/ 0 w 60"/>
                    <a:gd name="T1" fmla="*/ 0 h 1"/>
                    <a:gd name="T2" fmla="*/ 59 w 60"/>
                    <a:gd name="T3" fmla="*/ 0 h 1"/>
                  </a:gdLst>
                  <a:ahLst/>
                  <a:cxnLst>
                    <a:cxn ang="0">
                      <a:pos x="T0" y="T1"/>
                    </a:cxn>
                    <a:cxn ang="0">
                      <a:pos x="T2" y="T3"/>
                    </a:cxn>
                  </a:cxnLst>
                  <a:rect l="0" t="0" r="r" b="b"/>
                  <a:pathLst>
                    <a:path w="60" h="1">
                      <a:moveTo>
                        <a:pt x="0" y="0"/>
                      </a:moveTo>
                      <a:lnTo>
                        <a:pt x="59" y="0"/>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301" name="Freeform 117"/>
                <p:cNvSpPr>
                  <a:spLocks/>
                </p:cNvSpPr>
                <p:nvPr/>
              </p:nvSpPr>
              <p:spPr bwMode="auto">
                <a:xfrm>
                  <a:off x="4806" y="1509"/>
                  <a:ext cx="17" cy="1"/>
                </a:xfrm>
                <a:custGeom>
                  <a:avLst/>
                  <a:gdLst>
                    <a:gd name="T0" fmla="*/ 0 w 17"/>
                    <a:gd name="T1" fmla="*/ 0 h 1"/>
                    <a:gd name="T2" fmla="*/ 16 w 17"/>
                    <a:gd name="T3" fmla="*/ 0 h 1"/>
                  </a:gdLst>
                  <a:ahLst/>
                  <a:cxnLst>
                    <a:cxn ang="0">
                      <a:pos x="T0" y="T1"/>
                    </a:cxn>
                    <a:cxn ang="0">
                      <a:pos x="T2" y="T3"/>
                    </a:cxn>
                  </a:cxnLst>
                  <a:rect l="0" t="0" r="r" b="b"/>
                  <a:pathLst>
                    <a:path w="17" h="1">
                      <a:moveTo>
                        <a:pt x="0" y="0"/>
                      </a:moveTo>
                      <a:lnTo>
                        <a:pt x="16" y="0"/>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302" name="Freeform 118"/>
                <p:cNvSpPr>
                  <a:spLocks/>
                </p:cNvSpPr>
                <p:nvPr/>
              </p:nvSpPr>
              <p:spPr bwMode="auto">
                <a:xfrm>
                  <a:off x="4812" y="1519"/>
                  <a:ext cx="17" cy="1"/>
                </a:xfrm>
                <a:custGeom>
                  <a:avLst/>
                  <a:gdLst>
                    <a:gd name="T0" fmla="*/ 0 w 17"/>
                    <a:gd name="T1" fmla="*/ 0 h 1"/>
                    <a:gd name="T2" fmla="*/ 16 w 17"/>
                    <a:gd name="T3" fmla="*/ 0 h 1"/>
                  </a:gdLst>
                  <a:ahLst/>
                  <a:cxnLst>
                    <a:cxn ang="0">
                      <a:pos x="T0" y="T1"/>
                    </a:cxn>
                    <a:cxn ang="0">
                      <a:pos x="T2" y="T3"/>
                    </a:cxn>
                  </a:cxnLst>
                  <a:rect l="0" t="0" r="r" b="b"/>
                  <a:pathLst>
                    <a:path w="17" h="1">
                      <a:moveTo>
                        <a:pt x="0" y="0"/>
                      </a:moveTo>
                      <a:lnTo>
                        <a:pt x="16" y="0"/>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grpSp>
        </p:grpSp>
        <p:sp>
          <p:nvSpPr>
            <p:cNvPr id="93303" name="Freeform 119"/>
            <p:cNvSpPr>
              <a:spLocks/>
            </p:cNvSpPr>
            <p:nvPr/>
          </p:nvSpPr>
          <p:spPr bwMode="auto">
            <a:xfrm>
              <a:off x="4329" y="1078"/>
              <a:ext cx="512" cy="389"/>
            </a:xfrm>
            <a:custGeom>
              <a:avLst/>
              <a:gdLst>
                <a:gd name="T0" fmla="*/ 0 w 512"/>
                <a:gd name="T1" fmla="*/ 19 h 389"/>
                <a:gd name="T2" fmla="*/ 0 w 512"/>
                <a:gd name="T3" fmla="*/ 365 h 389"/>
                <a:gd name="T4" fmla="*/ 0 w 512"/>
                <a:gd name="T5" fmla="*/ 368 h 389"/>
                <a:gd name="T6" fmla="*/ 1 w 512"/>
                <a:gd name="T7" fmla="*/ 371 h 389"/>
                <a:gd name="T8" fmla="*/ 2 w 512"/>
                <a:gd name="T9" fmla="*/ 373 h 389"/>
                <a:gd name="T10" fmla="*/ 3 w 512"/>
                <a:gd name="T11" fmla="*/ 375 h 389"/>
                <a:gd name="T12" fmla="*/ 5 w 512"/>
                <a:gd name="T13" fmla="*/ 377 h 389"/>
                <a:gd name="T14" fmla="*/ 7 w 512"/>
                <a:gd name="T15" fmla="*/ 378 h 389"/>
                <a:gd name="T16" fmla="*/ 9 w 512"/>
                <a:gd name="T17" fmla="*/ 379 h 389"/>
                <a:gd name="T18" fmla="*/ 11 w 512"/>
                <a:gd name="T19" fmla="*/ 380 h 389"/>
                <a:gd name="T20" fmla="*/ 120 w 512"/>
                <a:gd name="T21" fmla="*/ 386 h 389"/>
                <a:gd name="T22" fmla="*/ 255 w 512"/>
                <a:gd name="T23" fmla="*/ 388 h 389"/>
                <a:gd name="T24" fmla="*/ 381 w 512"/>
                <a:gd name="T25" fmla="*/ 386 h 389"/>
                <a:gd name="T26" fmla="*/ 498 w 512"/>
                <a:gd name="T27" fmla="*/ 380 h 389"/>
                <a:gd name="T28" fmla="*/ 502 w 512"/>
                <a:gd name="T29" fmla="*/ 379 h 389"/>
                <a:gd name="T30" fmla="*/ 505 w 512"/>
                <a:gd name="T31" fmla="*/ 378 h 389"/>
                <a:gd name="T32" fmla="*/ 508 w 512"/>
                <a:gd name="T33" fmla="*/ 376 h 389"/>
                <a:gd name="T34" fmla="*/ 510 w 512"/>
                <a:gd name="T35" fmla="*/ 373 h 389"/>
                <a:gd name="T36" fmla="*/ 511 w 512"/>
                <a:gd name="T37" fmla="*/ 369 h 389"/>
                <a:gd name="T38" fmla="*/ 511 w 512"/>
                <a:gd name="T39" fmla="*/ 366 h 389"/>
                <a:gd name="T40" fmla="*/ 511 w 512"/>
                <a:gd name="T41" fmla="*/ 363 h 389"/>
                <a:gd name="T42" fmla="*/ 511 w 512"/>
                <a:gd name="T43" fmla="*/ 19 h 389"/>
                <a:gd name="T44" fmla="*/ 511 w 512"/>
                <a:gd name="T45" fmla="*/ 16 h 389"/>
                <a:gd name="T46" fmla="*/ 509 w 512"/>
                <a:gd name="T47" fmla="*/ 12 h 389"/>
                <a:gd name="T48" fmla="*/ 507 w 512"/>
                <a:gd name="T49" fmla="*/ 9 h 389"/>
                <a:gd name="T50" fmla="*/ 504 w 512"/>
                <a:gd name="T51" fmla="*/ 7 h 389"/>
                <a:gd name="T52" fmla="*/ 500 w 512"/>
                <a:gd name="T53" fmla="*/ 6 h 389"/>
                <a:gd name="T54" fmla="*/ 497 w 512"/>
                <a:gd name="T55" fmla="*/ 6 h 389"/>
                <a:gd name="T56" fmla="*/ 378 w 512"/>
                <a:gd name="T57" fmla="*/ 1 h 389"/>
                <a:gd name="T58" fmla="*/ 255 w 512"/>
                <a:gd name="T59" fmla="*/ 0 h 389"/>
                <a:gd name="T60" fmla="*/ 132 w 512"/>
                <a:gd name="T61" fmla="*/ 2 h 389"/>
                <a:gd name="T62" fmla="*/ 16 w 512"/>
                <a:gd name="T63" fmla="*/ 6 h 389"/>
                <a:gd name="T64" fmla="*/ 13 w 512"/>
                <a:gd name="T65" fmla="*/ 6 h 389"/>
                <a:gd name="T66" fmla="*/ 10 w 512"/>
                <a:gd name="T67" fmla="*/ 6 h 389"/>
                <a:gd name="T68" fmla="*/ 7 w 512"/>
                <a:gd name="T69" fmla="*/ 7 h 389"/>
                <a:gd name="T70" fmla="*/ 4 w 512"/>
                <a:gd name="T71" fmla="*/ 9 h 389"/>
                <a:gd name="T72" fmla="*/ 3 w 512"/>
                <a:gd name="T73" fmla="*/ 11 h 389"/>
                <a:gd name="T74" fmla="*/ 1 w 512"/>
                <a:gd name="T75" fmla="*/ 14 h 389"/>
                <a:gd name="T76" fmla="*/ 0 w 512"/>
                <a:gd name="T77" fmla="*/ 16 h 389"/>
                <a:gd name="T78" fmla="*/ 0 w 512"/>
                <a:gd name="T79" fmla="*/ 19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 h="389">
                  <a:moveTo>
                    <a:pt x="0" y="19"/>
                  </a:moveTo>
                  <a:lnTo>
                    <a:pt x="0" y="365"/>
                  </a:lnTo>
                  <a:lnTo>
                    <a:pt x="0" y="368"/>
                  </a:lnTo>
                  <a:lnTo>
                    <a:pt x="1" y="371"/>
                  </a:lnTo>
                  <a:lnTo>
                    <a:pt x="2" y="373"/>
                  </a:lnTo>
                  <a:lnTo>
                    <a:pt x="3" y="375"/>
                  </a:lnTo>
                  <a:lnTo>
                    <a:pt x="5" y="377"/>
                  </a:lnTo>
                  <a:lnTo>
                    <a:pt x="7" y="378"/>
                  </a:lnTo>
                  <a:lnTo>
                    <a:pt x="9" y="379"/>
                  </a:lnTo>
                  <a:lnTo>
                    <a:pt x="11" y="380"/>
                  </a:lnTo>
                  <a:lnTo>
                    <a:pt x="120" y="386"/>
                  </a:lnTo>
                  <a:lnTo>
                    <a:pt x="255" y="388"/>
                  </a:lnTo>
                  <a:lnTo>
                    <a:pt x="381" y="386"/>
                  </a:lnTo>
                  <a:lnTo>
                    <a:pt x="498" y="380"/>
                  </a:lnTo>
                  <a:lnTo>
                    <a:pt x="502" y="379"/>
                  </a:lnTo>
                  <a:lnTo>
                    <a:pt x="505" y="378"/>
                  </a:lnTo>
                  <a:lnTo>
                    <a:pt x="508" y="376"/>
                  </a:lnTo>
                  <a:lnTo>
                    <a:pt x="510" y="373"/>
                  </a:lnTo>
                  <a:lnTo>
                    <a:pt x="511" y="369"/>
                  </a:lnTo>
                  <a:lnTo>
                    <a:pt x="511" y="366"/>
                  </a:lnTo>
                  <a:lnTo>
                    <a:pt x="511" y="363"/>
                  </a:lnTo>
                  <a:lnTo>
                    <a:pt x="511" y="19"/>
                  </a:lnTo>
                  <a:lnTo>
                    <a:pt x="511" y="16"/>
                  </a:lnTo>
                  <a:lnTo>
                    <a:pt x="509" y="12"/>
                  </a:lnTo>
                  <a:lnTo>
                    <a:pt x="507" y="9"/>
                  </a:lnTo>
                  <a:lnTo>
                    <a:pt x="504" y="7"/>
                  </a:lnTo>
                  <a:lnTo>
                    <a:pt x="500" y="6"/>
                  </a:lnTo>
                  <a:lnTo>
                    <a:pt x="497" y="6"/>
                  </a:lnTo>
                  <a:lnTo>
                    <a:pt x="378" y="1"/>
                  </a:lnTo>
                  <a:lnTo>
                    <a:pt x="255" y="0"/>
                  </a:lnTo>
                  <a:lnTo>
                    <a:pt x="132" y="2"/>
                  </a:lnTo>
                  <a:lnTo>
                    <a:pt x="16" y="6"/>
                  </a:lnTo>
                  <a:lnTo>
                    <a:pt x="13" y="6"/>
                  </a:lnTo>
                  <a:lnTo>
                    <a:pt x="10" y="6"/>
                  </a:lnTo>
                  <a:lnTo>
                    <a:pt x="7" y="7"/>
                  </a:lnTo>
                  <a:lnTo>
                    <a:pt x="4" y="9"/>
                  </a:lnTo>
                  <a:lnTo>
                    <a:pt x="3" y="11"/>
                  </a:lnTo>
                  <a:lnTo>
                    <a:pt x="1" y="14"/>
                  </a:lnTo>
                  <a:lnTo>
                    <a:pt x="0" y="16"/>
                  </a:lnTo>
                  <a:lnTo>
                    <a:pt x="0" y="19"/>
                  </a:lnTo>
                </a:path>
              </a:pathLst>
            </a:custGeom>
            <a:solidFill>
              <a:srgbClr val="DFDFFF"/>
            </a:solidFill>
            <a:ln w="12700" cap="rnd" cmpd="sng">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grpSp>
          <p:nvGrpSpPr>
            <p:cNvPr id="93304" name="Group 120"/>
            <p:cNvGrpSpPr>
              <a:grpSpLocks/>
            </p:cNvGrpSpPr>
            <p:nvPr/>
          </p:nvGrpSpPr>
          <p:grpSpPr bwMode="auto">
            <a:xfrm>
              <a:off x="4379" y="1119"/>
              <a:ext cx="412" cy="305"/>
              <a:chOff x="4379" y="1119"/>
              <a:chExt cx="412" cy="305"/>
            </a:xfrm>
          </p:grpSpPr>
          <p:sp>
            <p:nvSpPr>
              <p:cNvPr id="93305" name="Freeform 121"/>
              <p:cNvSpPr>
                <a:spLocks/>
              </p:cNvSpPr>
              <p:nvPr/>
            </p:nvSpPr>
            <p:spPr bwMode="auto">
              <a:xfrm>
                <a:off x="4379" y="1119"/>
                <a:ext cx="412" cy="305"/>
              </a:xfrm>
              <a:custGeom>
                <a:avLst/>
                <a:gdLst>
                  <a:gd name="T0" fmla="*/ 0 w 412"/>
                  <a:gd name="T1" fmla="*/ 15 h 305"/>
                  <a:gd name="T2" fmla="*/ 0 w 412"/>
                  <a:gd name="T3" fmla="*/ 286 h 305"/>
                  <a:gd name="T4" fmla="*/ 0 w 412"/>
                  <a:gd name="T5" fmla="*/ 288 h 305"/>
                  <a:gd name="T6" fmla="*/ 1 w 412"/>
                  <a:gd name="T7" fmla="*/ 290 h 305"/>
                  <a:gd name="T8" fmla="*/ 2 w 412"/>
                  <a:gd name="T9" fmla="*/ 292 h 305"/>
                  <a:gd name="T10" fmla="*/ 3 w 412"/>
                  <a:gd name="T11" fmla="*/ 294 h 305"/>
                  <a:gd name="T12" fmla="*/ 4 w 412"/>
                  <a:gd name="T13" fmla="*/ 295 h 305"/>
                  <a:gd name="T14" fmla="*/ 6 w 412"/>
                  <a:gd name="T15" fmla="*/ 296 h 305"/>
                  <a:gd name="T16" fmla="*/ 7 w 412"/>
                  <a:gd name="T17" fmla="*/ 297 h 305"/>
                  <a:gd name="T18" fmla="*/ 9 w 412"/>
                  <a:gd name="T19" fmla="*/ 297 h 305"/>
                  <a:gd name="T20" fmla="*/ 97 w 412"/>
                  <a:gd name="T21" fmla="*/ 302 h 305"/>
                  <a:gd name="T22" fmla="*/ 205 w 412"/>
                  <a:gd name="T23" fmla="*/ 304 h 305"/>
                  <a:gd name="T24" fmla="*/ 307 w 412"/>
                  <a:gd name="T25" fmla="*/ 302 h 305"/>
                  <a:gd name="T26" fmla="*/ 400 w 412"/>
                  <a:gd name="T27" fmla="*/ 297 h 305"/>
                  <a:gd name="T28" fmla="*/ 403 w 412"/>
                  <a:gd name="T29" fmla="*/ 297 h 305"/>
                  <a:gd name="T30" fmla="*/ 406 w 412"/>
                  <a:gd name="T31" fmla="*/ 296 h 305"/>
                  <a:gd name="T32" fmla="*/ 408 w 412"/>
                  <a:gd name="T33" fmla="*/ 294 h 305"/>
                  <a:gd name="T34" fmla="*/ 410 w 412"/>
                  <a:gd name="T35" fmla="*/ 292 h 305"/>
                  <a:gd name="T36" fmla="*/ 411 w 412"/>
                  <a:gd name="T37" fmla="*/ 289 h 305"/>
                  <a:gd name="T38" fmla="*/ 411 w 412"/>
                  <a:gd name="T39" fmla="*/ 287 h 305"/>
                  <a:gd name="T40" fmla="*/ 411 w 412"/>
                  <a:gd name="T41" fmla="*/ 284 h 305"/>
                  <a:gd name="T42" fmla="*/ 411 w 412"/>
                  <a:gd name="T43" fmla="*/ 15 h 305"/>
                  <a:gd name="T44" fmla="*/ 411 w 412"/>
                  <a:gd name="T45" fmla="*/ 12 h 305"/>
                  <a:gd name="T46" fmla="*/ 410 w 412"/>
                  <a:gd name="T47" fmla="*/ 9 h 305"/>
                  <a:gd name="T48" fmla="*/ 408 w 412"/>
                  <a:gd name="T49" fmla="*/ 7 h 305"/>
                  <a:gd name="T50" fmla="*/ 405 w 412"/>
                  <a:gd name="T51" fmla="*/ 6 h 305"/>
                  <a:gd name="T52" fmla="*/ 402 w 412"/>
                  <a:gd name="T53" fmla="*/ 5 h 305"/>
                  <a:gd name="T54" fmla="*/ 399 w 412"/>
                  <a:gd name="T55" fmla="*/ 5 h 305"/>
                  <a:gd name="T56" fmla="*/ 304 w 412"/>
                  <a:gd name="T57" fmla="*/ 1 h 305"/>
                  <a:gd name="T58" fmla="*/ 205 w 412"/>
                  <a:gd name="T59" fmla="*/ 0 h 305"/>
                  <a:gd name="T60" fmla="*/ 106 w 412"/>
                  <a:gd name="T61" fmla="*/ 2 h 305"/>
                  <a:gd name="T62" fmla="*/ 13 w 412"/>
                  <a:gd name="T63" fmla="*/ 5 h 305"/>
                  <a:gd name="T64" fmla="*/ 10 w 412"/>
                  <a:gd name="T65" fmla="*/ 5 h 305"/>
                  <a:gd name="T66" fmla="*/ 8 w 412"/>
                  <a:gd name="T67" fmla="*/ 5 h 305"/>
                  <a:gd name="T68" fmla="*/ 6 w 412"/>
                  <a:gd name="T69" fmla="*/ 6 h 305"/>
                  <a:gd name="T70" fmla="*/ 4 w 412"/>
                  <a:gd name="T71" fmla="*/ 7 h 305"/>
                  <a:gd name="T72" fmla="*/ 2 w 412"/>
                  <a:gd name="T73" fmla="*/ 9 h 305"/>
                  <a:gd name="T74" fmla="*/ 1 w 412"/>
                  <a:gd name="T75" fmla="*/ 11 h 305"/>
                  <a:gd name="T76" fmla="*/ 0 w 412"/>
                  <a:gd name="T77" fmla="*/ 13 h 305"/>
                  <a:gd name="T78" fmla="*/ 0 w 412"/>
                  <a:gd name="T79" fmla="*/ 15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12" h="305">
                    <a:moveTo>
                      <a:pt x="0" y="15"/>
                    </a:moveTo>
                    <a:lnTo>
                      <a:pt x="0" y="286"/>
                    </a:lnTo>
                    <a:lnTo>
                      <a:pt x="0" y="288"/>
                    </a:lnTo>
                    <a:lnTo>
                      <a:pt x="1" y="290"/>
                    </a:lnTo>
                    <a:lnTo>
                      <a:pt x="2" y="292"/>
                    </a:lnTo>
                    <a:lnTo>
                      <a:pt x="3" y="294"/>
                    </a:lnTo>
                    <a:lnTo>
                      <a:pt x="4" y="295"/>
                    </a:lnTo>
                    <a:lnTo>
                      <a:pt x="6" y="296"/>
                    </a:lnTo>
                    <a:lnTo>
                      <a:pt x="7" y="297"/>
                    </a:lnTo>
                    <a:lnTo>
                      <a:pt x="9" y="297"/>
                    </a:lnTo>
                    <a:lnTo>
                      <a:pt x="97" y="302"/>
                    </a:lnTo>
                    <a:lnTo>
                      <a:pt x="205" y="304"/>
                    </a:lnTo>
                    <a:lnTo>
                      <a:pt x="307" y="302"/>
                    </a:lnTo>
                    <a:lnTo>
                      <a:pt x="400" y="297"/>
                    </a:lnTo>
                    <a:lnTo>
                      <a:pt x="403" y="297"/>
                    </a:lnTo>
                    <a:lnTo>
                      <a:pt x="406" y="296"/>
                    </a:lnTo>
                    <a:lnTo>
                      <a:pt x="408" y="294"/>
                    </a:lnTo>
                    <a:lnTo>
                      <a:pt x="410" y="292"/>
                    </a:lnTo>
                    <a:lnTo>
                      <a:pt x="411" y="289"/>
                    </a:lnTo>
                    <a:lnTo>
                      <a:pt x="411" y="287"/>
                    </a:lnTo>
                    <a:lnTo>
                      <a:pt x="411" y="284"/>
                    </a:lnTo>
                    <a:lnTo>
                      <a:pt x="411" y="15"/>
                    </a:lnTo>
                    <a:lnTo>
                      <a:pt x="411" y="12"/>
                    </a:lnTo>
                    <a:lnTo>
                      <a:pt x="410" y="9"/>
                    </a:lnTo>
                    <a:lnTo>
                      <a:pt x="408" y="7"/>
                    </a:lnTo>
                    <a:lnTo>
                      <a:pt x="405" y="6"/>
                    </a:lnTo>
                    <a:lnTo>
                      <a:pt x="402" y="5"/>
                    </a:lnTo>
                    <a:lnTo>
                      <a:pt x="399" y="5"/>
                    </a:lnTo>
                    <a:lnTo>
                      <a:pt x="304" y="1"/>
                    </a:lnTo>
                    <a:lnTo>
                      <a:pt x="205" y="0"/>
                    </a:lnTo>
                    <a:lnTo>
                      <a:pt x="106" y="2"/>
                    </a:lnTo>
                    <a:lnTo>
                      <a:pt x="13" y="5"/>
                    </a:lnTo>
                    <a:lnTo>
                      <a:pt x="10" y="5"/>
                    </a:lnTo>
                    <a:lnTo>
                      <a:pt x="8" y="5"/>
                    </a:lnTo>
                    <a:lnTo>
                      <a:pt x="6" y="6"/>
                    </a:lnTo>
                    <a:lnTo>
                      <a:pt x="4" y="7"/>
                    </a:lnTo>
                    <a:lnTo>
                      <a:pt x="2" y="9"/>
                    </a:lnTo>
                    <a:lnTo>
                      <a:pt x="1" y="11"/>
                    </a:lnTo>
                    <a:lnTo>
                      <a:pt x="0" y="13"/>
                    </a:lnTo>
                    <a:lnTo>
                      <a:pt x="0" y="15"/>
                    </a:lnTo>
                  </a:path>
                </a:pathLst>
              </a:custGeom>
              <a:solidFill>
                <a:srgbClr val="00DFCA"/>
              </a:solidFill>
              <a:ln w="12700" cap="rnd" cmpd="sng">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306" name="Freeform 122"/>
              <p:cNvSpPr>
                <a:spLocks/>
              </p:cNvSpPr>
              <p:nvPr/>
            </p:nvSpPr>
            <p:spPr bwMode="auto">
              <a:xfrm>
                <a:off x="4380" y="1271"/>
                <a:ext cx="411" cy="153"/>
              </a:xfrm>
              <a:custGeom>
                <a:avLst/>
                <a:gdLst>
                  <a:gd name="T0" fmla="*/ 0 w 411"/>
                  <a:gd name="T1" fmla="*/ 140 h 153"/>
                  <a:gd name="T2" fmla="*/ 1 w 411"/>
                  <a:gd name="T3" fmla="*/ 142 h 153"/>
                  <a:gd name="T4" fmla="*/ 3 w 411"/>
                  <a:gd name="T5" fmla="*/ 143 h 153"/>
                  <a:gd name="T6" fmla="*/ 4 w 411"/>
                  <a:gd name="T7" fmla="*/ 144 h 153"/>
                  <a:gd name="T8" fmla="*/ 6 w 411"/>
                  <a:gd name="T9" fmla="*/ 145 h 153"/>
                  <a:gd name="T10" fmla="*/ 7 w 411"/>
                  <a:gd name="T11" fmla="*/ 145 h 153"/>
                  <a:gd name="T12" fmla="*/ 96 w 411"/>
                  <a:gd name="T13" fmla="*/ 150 h 153"/>
                  <a:gd name="T14" fmla="*/ 205 w 411"/>
                  <a:gd name="T15" fmla="*/ 152 h 153"/>
                  <a:gd name="T16" fmla="*/ 306 w 411"/>
                  <a:gd name="T17" fmla="*/ 150 h 153"/>
                  <a:gd name="T18" fmla="*/ 400 w 411"/>
                  <a:gd name="T19" fmla="*/ 145 h 153"/>
                  <a:gd name="T20" fmla="*/ 403 w 411"/>
                  <a:gd name="T21" fmla="*/ 145 h 153"/>
                  <a:gd name="T22" fmla="*/ 406 w 411"/>
                  <a:gd name="T23" fmla="*/ 144 h 153"/>
                  <a:gd name="T24" fmla="*/ 409 w 411"/>
                  <a:gd name="T25" fmla="*/ 142 h 153"/>
                  <a:gd name="T26" fmla="*/ 410 w 411"/>
                  <a:gd name="T27" fmla="*/ 140 h 153"/>
                  <a:gd name="T28" fmla="*/ 205 w 411"/>
                  <a:gd name="T29" fmla="*/ 0 h 153"/>
                  <a:gd name="T30" fmla="*/ 0 w 411"/>
                  <a:gd name="T31" fmla="*/ 14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11" h="153">
                    <a:moveTo>
                      <a:pt x="0" y="140"/>
                    </a:moveTo>
                    <a:lnTo>
                      <a:pt x="1" y="142"/>
                    </a:lnTo>
                    <a:lnTo>
                      <a:pt x="3" y="143"/>
                    </a:lnTo>
                    <a:lnTo>
                      <a:pt x="4" y="144"/>
                    </a:lnTo>
                    <a:lnTo>
                      <a:pt x="6" y="145"/>
                    </a:lnTo>
                    <a:lnTo>
                      <a:pt x="7" y="145"/>
                    </a:lnTo>
                    <a:lnTo>
                      <a:pt x="96" y="150"/>
                    </a:lnTo>
                    <a:lnTo>
                      <a:pt x="205" y="152"/>
                    </a:lnTo>
                    <a:lnTo>
                      <a:pt x="306" y="150"/>
                    </a:lnTo>
                    <a:lnTo>
                      <a:pt x="400" y="145"/>
                    </a:lnTo>
                    <a:lnTo>
                      <a:pt x="403" y="145"/>
                    </a:lnTo>
                    <a:lnTo>
                      <a:pt x="406" y="144"/>
                    </a:lnTo>
                    <a:lnTo>
                      <a:pt x="409" y="142"/>
                    </a:lnTo>
                    <a:lnTo>
                      <a:pt x="410" y="140"/>
                    </a:lnTo>
                    <a:lnTo>
                      <a:pt x="205" y="0"/>
                    </a:lnTo>
                    <a:lnTo>
                      <a:pt x="0" y="140"/>
                    </a:lnTo>
                  </a:path>
                </a:pathLst>
              </a:custGeom>
              <a:solidFill>
                <a:srgbClr val="00DFCA"/>
              </a:solidFill>
              <a:ln w="12700" cap="rnd" cmpd="sng">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307" name="Freeform 123"/>
              <p:cNvSpPr>
                <a:spLocks/>
              </p:cNvSpPr>
              <p:nvPr/>
            </p:nvSpPr>
            <p:spPr bwMode="auto">
              <a:xfrm>
                <a:off x="4381" y="1119"/>
                <a:ext cx="407" cy="153"/>
              </a:xfrm>
              <a:custGeom>
                <a:avLst/>
                <a:gdLst>
                  <a:gd name="T0" fmla="*/ 204 w 407"/>
                  <a:gd name="T1" fmla="*/ 152 h 153"/>
                  <a:gd name="T2" fmla="*/ 406 w 407"/>
                  <a:gd name="T3" fmla="*/ 7 h 153"/>
                  <a:gd name="T4" fmla="*/ 403 w 407"/>
                  <a:gd name="T5" fmla="*/ 5 h 153"/>
                  <a:gd name="T6" fmla="*/ 401 w 407"/>
                  <a:gd name="T7" fmla="*/ 5 h 153"/>
                  <a:gd name="T8" fmla="*/ 398 w 407"/>
                  <a:gd name="T9" fmla="*/ 5 h 153"/>
                  <a:gd name="T10" fmla="*/ 302 w 407"/>
                  <a:gd name="T11" fmla="*/ 1 h 153"/>
                  <a:gd name="T12" fmla="*/ 204 w 407"/>
                  <a:gd name="T13" fmla="*/ 0 h 153"/>
                  <a:gd name="T14" fmla="*/ 104 w 407"/>
                  <a:gd name="T15" fmla="*/ 2 h 153"/>
                  <a:gd name="T16" fmla="*/ 10 w 407"/>
                  <a:gd name="T17" fmla="*/ 5 h 153"/>
                  <a:gd name="T18" fmla="*/ 8 w 407"/>
                  <a:gd name="T19" fmla="*/ 5 h 153"/>
                  <a:gd name="T20" fmla="*/ 6 w 407"/>
                  <a:gd name="T21" fmla="*/ 5 h 153"/>
                  <a:gd name="T22" fmla="*/ 4 w 407"/>
                  <a:gd name="T23" fmla="*/ 6 h 153"/>
                  <a:gd name="T24" fmla="*/ 1 w 407"/>
                  <a:gd name="T25" fmla="*/ 7 h 153"/>
                  <a:gd name="T26" fmla="*/ 0 w 407"/>
                  <a:gd name="T27" fmla="*/ 9 h 153"/>
                  <a:gd name="T28" fmla="*/ 204 w 407"/>
                  <a:gd name="T29" fmla="*/ 152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7" h="153">
                    <a:moveTo>
                      <a:pt x="204" y="152"/>
                    </a:moveTo>
                    <a:lnTo>
                      <a:pt x="406" y="7"/>
                    </a:lnTo>
                    <a:lnTo>
                      <a:pt x="403" y="5"/>
                    </a:lnTo>
                    <a:lnTo>
                      <a:pt x="401" y="5"/>
                    </a:lnTo>
                    <a:lnTo>
                      <a:pt x="398" y="5"/>
                    </a:lnTo>
                    <a:lnTo>
                      <a:pt x="302" y="1"/>
                    </a:lnTo>
                    <a:lnTo>
                      <a:pt x="204" y="0"/>
                    </a:lnTo>
                    <a:lnTo>
                      <a:pt x="104" y="2"/>
                    </a:lnTo>
                    <a:lnTo>
                      <a:pt x="10" y="5"/>
                    </a:lnTo>
                    <a:lnTo>
                      <a:pt x="8" y="5"/>
                    </a:lnTo>
                    <a:lnTo>
                      <a:pt x="6" y="5"/>
                    </a:lnTo>
                    <a:lnTo>
                      <a:pt x="4" y="6"/>
                    </a:lnTo>
                    <a:lnTo>
                      <a:pt x="1" y="7"/>
                    </a:lnTo>
                    <a:lnTo>
                      <a:pt x="0" y="9"/>
                    </a:lnTo>
                    <a:lnTo>
                      <a:pt x="204" y="152"/>
                    </a:lnTo>
                  </a:path>
                </a:pathLst>
              </a:custGeom>
              <a:solidFill>
                <a:srgbClr val="00DFCA"/>
              </a:solidFill>
              <a:ln w="12700" cap="rnd" cmpd="sng">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308" name="Freeform 124"/>
              <p:cNvSpPr>
                <a:spLocks/>
              </p:cNvSpPr>
              <p:nvPr/>
            </p:nvSpPr>
            <p:spPr bwMode="auto">
              <a:xfrm>
                <a:off x="4392" y="1129"/>
                <a:ext cx="386" cy="284"/>
              </a:xfrm>
              <a:custGeom>
                <a:avLst/>
                <a:gdLst>
                  <a:gd name="T0" fmla="*/ 0 w 386"/>
                  <a:gd name="T1" fmla="*/ 14 h 284"/>
                  <a:gd name="T2" fmla="*/ 0 w 386"/>
                  <a:gd name="T3" fmla="*/ 266 h 284"/>
                  <a:gd name="T4" fmla="*/ 0 w 386"/>
                  <a:gd name="T5" fmla="*/ 269 h 284"/>
                  <a:gd name="T6" fmla="*/ 1 w 386"/>
                  <a:gd name="T7" fmla="*/ 271 h 284"/>
                  <a:gd name="T8" fmla="*/ 1 w 386"/>
                  <a:gd name="T9" fmla="*/ 272 h 284"/>
                  <a:gd name="T10" fmla="*/ 3 w 386"/>
                  <a:gd name="T11" fmla="*/ 274 h 284"/>
                  <a:gd name="T12" fmla="*/ 4 w 386"/>
                  <a:gd name="T13" fmla="*/ 275 h 284"/>
                  <a:gd name="T14" fmla="*/ 5 w 386"/>
                  <a:gd name="T15" fmla="*/ 276 h 284"/>
                  <a:gd name="T16" fmla="*/ 7 w 386"/>
                  <a:gd name="T17" fmla="*/ 277 h 284"/>
                  <a:gd name="T18" fmla="*/ 8 w 386"/>
                  <a:gd name="T19" fmla="*/ 277 h 284"/>
                  <a:gd name="T20" fmla="*/ 91 w 386"/>
                  <a:gd name="T21" fmla="*/ 282 h 284"/>
                  <a:gd name="T22" fmla="*/ 192 w 386"/>
                  <a:gd name="T23" fmla="*/ 283 h 284"/>
                  <a:gd name="T24" fmla="*/ 287 w 386"/>
                  <a:gd name="T25" fmla="*/ 282 h 284"/>
                  <a:gd name="T26" fmla="*/ 375 w 386"/>
                  <a:gd name="T27" fmla="*/ 277 h 284"/>
                  <a:gd name="T28" fmla="*/ 378 w 386"/>
                  <a:gd name="T29" fmla="*/ 277 h 284"/>
                  <a:gd name="T30" fmla="*/ 381 w 386"/>
                  <a:gd name="T31" fmla="*/ 276 h 284"/>
                  <a:gd name="T32" fmla="*/ 382 w 386"/>
                  <a:gd name="T33" fmla="*/ 274 h 284"/>
                  <a:gd name="T34" fmla="*/ 384 w 386"/>
                  <a:gd name="T35" fmla="*/ 272 h 284"/>
                  <a:gd name="T36" fmla="*/ 385 w 386"/>
                  <a:gd name="T37" fmla="*/ 269 h 284"/>
                  <a:gd name="T38" fmla="*/ 385 w 386"/>
                  <a:gd name="T39" fmla="*/ 267 h 284"/>
                  <a:gd name="T40" fmla="*/ 385 w 386"/>
                  <a:gd name="T41" fmla="*/ 265 h 284"/>
                  <a:gd name="T42" fmla="*/ 385 w 386"/>
                  <a:gd name="T43" fmla="*/ 14 h 284"/>
                  <a:gd name="T44" fmla="*/ 385 w 386"/>
                  <a:gd name="T45" fmla="*/ 11 h 284"/>
                  <a:gd name="T46" fmla="*/ 384 w 386"/>
                  <a:gd name="T47" fmla="*/ 9 h 284"/>
                  <a:gd name="T48" fmla="*/ 382 w 386"/>
                  <a:gd name="T49" fmla="*/ 7 h 284"/>
                  <a:gd name="T50" fmla="*/ 379 w 386"/>
                  <a:gd name="T51" fmla="*/ 5 h 284"/>
                  <a:gd name="T52" fmla="*/ 377 w 386"/>
                  <a:gd name="T53" fmla="*/ 4 h 284"/>
                  <a:gd name="T54" fmla="*/ 374 w 386"/>
                  <a:gd name="T55" fmla="*/ 4 h 284"/>
                  <a:gd name="T56" fmla="*/ 285 w 386"/>
                  <a:gd name="T57" fmla="*/ 1 h 284"/>
                  <a:gd name="T58" fmla="*/ 192 w 386"/>
                  <a:gd name="T59" fmla="*/ 0 h 284"/>
                  <a:gd name="T60" fmla="*/ 99 w 386"/>
                  <a:gd name="T61" fmla="*/ 1 h 284"/>
                  <a:gd name="T62" fmla="*/ 12 w 386"/>
                  <a:gd name="T63" fmla="*/ 4 h 284"/>
                  <a:gd name="T64" fmla="*/ 10 w 386"/>
                  <a:gd name="T65" fmla="*/ 4 h 284"/>
                  <a:gd name="T66" fmla="*/ 7 w 386"/>
                  <a:gd name="T67" fmla="*/ 5 h 284"/>
                  <a:gd name="T68" fmla="*/ 6 w 386"/>
                  <a:gd name="T69" fmla="*/ 6 h 284"/>
                  <a:gd name="T70" fmla="*/ 3 w 386"/>
                  <a:gd name="T71" fmla="*/ 7 h 284"/>
                  <a:gd name="T72" fmla="*/ 2 w 386"/>
                  <a:gd name="T73" fmla="*/ 8 h 284"/>
                  <a:gd name="T74" fmla="*/ 1 w 386"/>
                  <a:gd name="T75" fmla="*/ 10 h 284"/>
                  <a:gd name="T76" fmla="*/ 0 w 386"/>
                  <a:gd name="T77" fmla="*/ 12 h 284"/>
                  <a:gd name="T78" fmla="*/ 0 w 386"/>
                  <a:gd name="T79" fmla="*/ 1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86" h="284">
                    <a:moveTo>
                      <a:pt x="0" y="14"/>
                    </a:moveTo>
                    <a:lnTo>
                      <a:pt x="0" y="266"/>
                    </a:lnTo>
                    <a:lnTo>
                      <a:pt x="0" y="269"/>
                    </a:lnTo>
                    <a:lnTo>
                      <a:pt x="1" y="271"/>
                    </a:lnTo>
                    <a:lnTo>
                      <a:pt x="1" y="272"/>
                    </a:lnTo>
                    <a:lnTo>
                      <a:pt x="3" y="274"/>
                    </a:lnTo>
                    <a:lnTo>
                      <a:pt x="4" y="275"/>
                    </a:lnTo>
                    <a:lnTo>
                      <a:pt x="5" y="276"/>
                    </a:lnTo>
                    <a:lnTo>
                      <a:pt x="7" y="277"/>
                    </a:lnTo>
                    <a:lnTo>
                      <a:pt x="8" y="277"/>
                    </a:lnTo>
                    <a:lnTo>
                      <a:pt x="91" y="282"/>
                    </a:lnTo>
                    <a:lnTo>
                      <a:pt x="192" y="283"/>
                    </a:lnTo>
                    <a:lnTo>
                      <a:pt x="287" y="282"/>
                    </a:lnTo>
                    <a:lnTo>
                      <a:pt x="375" y="277"/>
                    </a:lnTo>
                    <a:lnTo>
                      <a:pt x="378" y="277"/>
                    </a:lnTo>
                    <a:lnTo>
                      <a:pt x="381" y="276"/>
                    </a:lnTo>
                    <a:lnTo>
                      <a:pt x="382" y="274"/>
                    </a:lnTo>
                    <a:lnTo>
                      <a:pt x="384" y="272"/>
                    </a:lnTo>
                    <a:lnTo>
                      <a:pt x="385" y="269"/>
                    </a:lnTo>
                    <a:lnTo>
                      <a:pt x="385" y="267"/>
                    </a:lnTo>
                    <a:lnTo>
                      <a:pt x="385" y="265"/>
                    </a:lnTo>
                    <a:lnTo>
                      <a:pt x="385" y="14"/>
                    </a:lnTo>
                    <a:lnTo>
                      <a:pt x="385" y="11"/>
                    </a:lnTo>
                    <a:lnTo>
                      <a:pt x="384" y="9"/>
                    </a:lnTo>
                    <a:lnTo>
                      <a:pt x="382" y="7"/>
                    </a:lnTo>
                    <a:lnTo>
                      <a:pt x="379" y="5"/>
                    </a:lnTo>
                    <a:lnTo>
                      <a:pt x="377" y="4"/>
                    </a:lnTo>
                    <a:lnTo>
                      <a:pt x="374" y="4"/>
                    </a:lnTo>
                    <a:lnTo>
                      <a:pt x="285" y="1"/>
                    </a:lnTo>
                    <a:lnTo>
                      <a:pt x="192" y="0"/>
                    </a:lnTo>
                    <a:lnTo>
                      <a:pt x="99" y="1"/>
                    </a:lnTo>
                    <a:lnTo>
                      <a:pt x="12" y="4"/>
                    </a:lnTo>
                    <a:lnTo>
                      <a:pt x="10" y="4"/>
                    </a:lnTo>
                    <a:lnTo>
                      <a:pt x="7" y="5"/>
                    </a:lnTo>
                    <a:lnTo>
                      <a:pt x="6" y="6"/>
                    </a:lnTo>
                    <a:lnTo>
                      <a:pt x="3" y="7"/>
                    </a:lnTo>
                    <a:lnTo>
                      <a:pt x="2" y="8"/>
                    </a:lnTo>
                    <a:lnTo>
                      <a:pt x="1" y="10"/>
                    </a:lnTo>
                    <a:lnTo>
                      <a:pt x="0" y="12"/>
                    </a:lnTo>
                    <a:lnTo>
                      <a:pt x="0" y="14"/>
                    </a:lnTo>
                  </a:path>
                </a:pathLst>
              </a:custGeom>
              <a:solidFill>
                <a:srgbClr val="00DFCA"/>
              </a:solidFill>
              <a:ln w="12700" cap="rnd" cmpd="sng">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grpSp>
        <p:sp>
          <p:nvSpPr>
            <p:cNvPr id="93309" name="Freeform 125"/>
            <p:cNvSpPr>
              <a:spLocks/>
            </p:cNvSpPr>
            <p:nvPr/>
          </p:nvSpPr>
          <p:spPr bwMode="auto">
            <a:xfrm>
              <a:off x="4753" y="1437"/>
              <a:ext cx="18" cy="7"/>
            </a:xfrm>
            <a:custGeom>
              <a:avLst/>
              <a:gdLst>
                <a:gd name="T0" fmla="*/ 0 w 18"/>
                <a:gd name="T1" fmla="*/ 0 h 7"/>
                <a:gd name="T2" fmla="*/ 17 w 18"/>
                <a:gd name="T3" fmla="*/ 0 h 7"/>
                <a:gd name="T4" fmla="*/ 17 w 18"/>
                <a:gd name="T5" fmla="*/ 6 h 7"/>
                <a:gd name="T6" fmla="*/ 0 w 18"/>
                <a:gd name="T7" fmla="*/ 6 h 7"/>
                <a:gd name="T8" fmla="*/ 0 w 18"/>
                <a:gd name="T9" fmla="*/ 0 h 7"/>
              </a:gdLst>
              <a:ahLst/>
              <a:cxnLst>
                <a:cxn ang="0">
                  <a:pos x="T0" y="T1"/>
                </a:cxn>
                <a:cxn ang="0">
                  <a:pos x="T2" y="T3"/>
                </a:cxn>
                <a:cxn ang="0">
                  <a:pos x="T4" y="T5"/>
                </a:cxn>
                <a:cxn ang="0">
                  <a:pos x="T6" y="T7"/>
                </a:cxn>
                <a:cxn ang="0">
                  <a:pos x="T8" y="T9"/>
                </a:cxn>
              </a:cxnLst>
              <a:rect l="0" t="0" r="r" b="b"/>
              <a:pathLst>
                <a:path w="18" h="7">
                  <a:moveTo>
                    <a:pt x="0" y="0"/>
                  </a:moveTo>
                  <a:lnTo>
                    <a:pt x="17" y="0"/>
                  </a:lnTo>
                  <a:lnTo>
                    <a:pt x="17" y="6"/>
                  </a:lnTo>
                  <a:lnTo>
                    <a:pt x="0" y="6"/>
                  </a:lnTo>
                  <a:lnTo>
                    <a:pt x="0" y="0"/>
                  </a:lnTo>
                </a:path>
              </a:pathLst>
            </a:custGeom>
            <a:solidFill>
              <a:srgbClr val="00FF00"/>
            </a:solidFill>
            <a:ln w="12700" cap="rnd" cmpd="sng">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grpSp>
      <p:grpSp>
        <p:nvGrpSpPr>
          <p:cNvPr id="93310" name="Group 126"/>
          <p:cNvGrpSpPr>
            <a:grpSpLocks/>
          </p:cNvGrpSpPr>
          <p:nvPr/>
        </p:nvGrpSpPr>
        <p:grpSpPr bwMode="auto">
          <a:xfrm>
            <a:off x="1471613" y="5023074"/>
            <a:ext cx="946150" cy="749300"/>
            <a:chOff x="927" y="3426"/>
            <a:chExt cx="596" cy="472"/>
          </a:xfrm>
        </p:grpSpPr>
        <p:grpSp>
          <p:nvGrpSpPr>
            <p:cNvPr id="93311" name="Group 127"/>
            <p:cNvGrpSpPr>
              <a:grpSpLocks/>
            </p:cNvGrpSpPr>
            <p:nvPr/>
          </p:nvGrpSpPr>
          <p:grpSpPr bwMode="auto">
            <a:xfrm>
              <a:off x="927" y="3820"/>
              <a:ext cx="596" cy="78"/>
              <a:chOff x="927" y="3820"/>
              <a:chExt cx="596" cy="78"/>
            </a:xfrm>
          </p:grpSpPr>
          <p:sp>
            <p:nvSpPr>
              <p:cNvPr id="93312" name="Rectangle 128"/>
              <p:cNvSpPr>
                <a:spLocks noChangeArrowheads="1"/>
              </p:cNvSpPr>
              <p:nvPr/>
            </p:nvSpPr>
            <p:spPr bwMode="auto">
              <a:xfrm>
                <a:off x="932" y="3890"/>
                <a:ext cx="586" cy="8"/>
              </a:xfrm>
              <a:prstGeom prst="rect">
                <a:avLst/>
              </a:prstGeom>
              <a:solidFill>
                <a:srgbClr val="C0C0C0"/>
              </a:solidFill>
              <a:ln w="1270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687" dirty="0">
                  <a:latin typeface="Book Antiqua"/>
                </a:endParaRPr>
              </a:p>
            </p:txBody>
          </p:sp>
          <p:sp>
            <p:nvSpPr>
              <p:cNvPr id="93313" name="Freeform 129"/>
              <p:cNvSpPr>
                <a:spLocks/>
              </p:cNvSpPr>
              <p:nvPr/>
            </p:nvSpPr>
            <p:spPr bwMode="auto">
              <a:xfrm>
                <a:off x="927" y="3820"/>
                <a:ext cx="596" cy="67"/>
              </a:xfrm>
              <a:custGeom>
                <a:avLst/>
                <a:gdLst>
                  <a:gd name="T0" fmla="*/ 0 w 596"/>
                  <a:gd name="T1" fmla="*/ 66 h 67"/>
                  <a:gd name="T2" fmla="*/ 595 w 596"/>
                  <a:gd name="T3" fmla="*/ 66 h 67"/>
                  <a:gd name="T4" fmla="*/ 561 w 596"/>
                  <a:gd name="T5" fmla="*/ 0 h 67"/>
                  <a:gd name="T6" fmla="*/ 43 w 596"/>
                  <a:gd name="T7" fmla="*/ 0 h 67"/>
                  <a:gd name="T8" fmla="*/ 0 w 596"/>
                  <a:gd name="T9" fmla="*/ 66 h 67"/>
                </a:gdLst>
                <a:ahLst/>
                <a:cxnLst>
                  <a:cxn ang="0">
                    <a:pos x="T0" y="T1"/>
                  </a:cxn>
                  <a:cxn ang="0">
                    <a:pos x="T2" y="T3"/>
                  </a:cxn>
                  <a:cxn ang="0">
                    <a:pos x="T4" y="T5"/>
                  </a:cxn>
                  <a:cxn ang="0">
                    <a:pos x="T6" y="T7"/>
                  </a:cxn>
                  <a:cxn ang="0">
                    <a:pos x="T8" y="T9"/>
                  </a:cxn>
                </a:cxnLst>
                <a:rect l="0" t="0" r="r" b="b"/>
                <a:pathLst>
                  <a:path w="596" h="67">
                    <a:moveTo>
                      <a:pt x="0" y="66"/>
                    </a:moveTo>
                    <a:lnTo>
                      <a:pt x="595" y="66"/>
                    </a:lnTo>
                    <a:lnTo>
                      <a:pt x="561" y="0"/>
                    </a:lnTo>
                    <a:lnTo>
                      <a:pt x="43" y="0"/>
                    </a:lnTo>
                    <a:lnTo>
                      <a:pt x="0" y="66"/>
                    </a:lnTo>
                  </a:path>
                </a:pathLst>
              </a:custGeom>
              <a:solidFill>
                <a:srgbClr val="C0C0C0"/>
              </a:solidFill>
              <a:ln w="12700" cap="rnd" cmpd="sng">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314" name="Freeform 130"/>
              <p:cNvSpPr>
                <a:spLocks/>
              </p:cNvSpPr>
              <p:nvPr/>
            </p:nvSpPr>
            <p:spPr bwMode="auto">
              <a:xfrm>
                <a:off x="945" y="3827"/>
                <a:ext cx="558" cy="53"/>
              </a:xfrm>
              <a:custGeom>
                <a:avLst/>
                <a:gdLst>
                  <a:gd name="T0" fmla="*/ 32 w 558"/>
                  <a:gd name="T1" fmla="*/ 0 h 53"/>
                  <a:gd name="T2" fmla="*/ 0 w 558"/>
                  <a:gd name="T3" fmla="*/ 52 h 53"/>
                  <a:gd name="T4" fmla="*/ 557 w 558"/>
                  <a:gd name="T5" fmla="*/ 52 h 53"/>
                  <a:gd name="T6" fmla="*/ 532 w 558"/>
                  <a:gd name="T7" fmla="*/ 0 h 53"/>
                </a:gdLst>
                <a:ahLst/>
                <a:cxnLst>
                  <a:cxn ang="0">
                    <a:pos x="T0" y="T1"/>
                  </a:cxn>
                  <a:cxn ang="0">
                    <a:pos x="T2" y="T3"/>
                  </a:cxn>
                  <a:cxn ang="0">
                    <a:pos x="T4" y="T5"/>
                  </a:cxn>
                  <a:cxn ang="0">
                    <a:pos x="T6" y="T7"/>
                  </a:cxn>
                </a:cxnLst>
                <a:rect l="0" t="0" r="r" b="b"/>
                <a:pathLst>
                  <a:path w="558" h="53">
                    <a:moveTo>
                      <a:pt x="32" y="0"/>
                    </a:moveTo>
                    <a:lnTo>
                      <a:pt x="0" y="52"/>
                    </a:lnTo>
                    <a:lnTo>
                      <a:pt x="557" y="52"/>
                    </a:lnTo>
                    <a:lnTo>
                      <a:pt x="532" y="0"/>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grpSp>
        <p:grpSp>
          <p:nvGrpSpPr>
            <p:cNvPr id="93315" name="Group 131"/>
            <p:cNvGrpSpPr>
              <a:grpSpLocks/>
            </p:cNvGrpSpPr>
            <p:nvPr/>
          </p:nvGrpSpPr>
          <p:grpSpPr bwMode="auto">
            <a:xfrm>
              <a:off x="993" y="3827"/>
              <a:ext cx="469" cy="14"/>
              <a:chOff x="993" y="3827"/>
              <a:chExt cx="469" cy="14"/>
            </a:xfrm>
          </p:grpSpPr>
          <p:sp>
            <p:nvSpPr>
              <p:cNvPr id="93316" name="Freeform 132"/>
              <p:cNvSpPr>
                <a:spLocks/>
              </p:cNvSpPr>
              <p:nvPr/>
            </p:nvSpPr>
            <p:spPr bwMode="auto">
              <a:xfrm>
                <a:off x="993" y="3827"/>
                <a:ext cx="19" cy="10"/>
              </a:xfrm>
              <a:custGeom>
                <a:avLst/>
                <a:gdLst>
                  <a:gd name="T0" fmla="*/ 5 w 19"/>
                  <a:gd name="T1" fmla="*/ 0 h 10"/>
                  <a:gd name="T2" fmla="*/ 18 w 19"/>
                  <a:gd name="T3" fmla="*/ 0 h 10"/>
                  <a:gd name="T4" fmla="*/ 14 w 19"/>
                  <a:gd name="T5" fmla="*/ 9 h 10"/>
                  <a:gd name="T6" fmla="*/ 0 w 19"/>
                  <a:gd name="T7" fmla="*/ 9 h 10"/>
                  <a:gd name="T8" fmla="*/ 5 w 19"/>
                  <a:gd name="T9" fmla="*/ 0 h 10"/>
                </a:gdLst>
                <a:ahLst/>
                <a:cxnLst>
                  <a:cxn ang="0">
                    <a:pos x="T0" y="T1"/>
                  </a:cxn>
                  <a:cxn ang="0">
                    <a:pos x="T2" y="T3"/>
                  </a:cxn>
                  <a:cxn ang="0">
                    <a:pos x="T4" y="T5"/>
                  </a:cxn>
                  <a:cxn ang="0">
                    <a:pos x="T6" y="T7"/>
                  </a:cxn>
                  <a:cxn ang="0">
                    <a:pos x="T8" y="T9"/>
                  </a:cxn>
                </a:cxnLst>
                <a:rect l="0" t="0" r="r" b="b"/>
                <a:pathLst>
                  <a:path w="19" h="10">
                    <a:moveTo>
                      <a:pt x="5" y="0"/>
                    </a:moveTo>
                    <a:lnTo>
                      <a:pt x="18" y="0"/>
                    </a:lnTo>
                    <a:lnTo>
                      <a:pt x="14" y="9"/>
                    </a:lnTo>
                    <a:lnTo>
                      <a:pt x="0" y="9"/>
                    </a:lnTo>
                    <a:lnTo>
                      <a:pt x="5" y="0"/>
                    </a:lnTo>
                  </a:path>
                </a:pathLst>
              </a:custGeom>
              <a:solidFill>
                <a:srgbClr val="808080"/>
              </a:solidFill>
              <a:ln w="12700" cap="rnd" cmpd="sng">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317" name="Freeform 133"/>
              <p:cNvSpPr>
                <a:spLocks/>
              </p:cNvSpPr>
              <p:nvPr/>
            </p:nvSpPr>
            <p:spPr bwMode="auto">
              <a:xfrm>
                <a:off x="1038" y="3827"/>
                <a:ext cx="75" cy="9"/>
              </a:xfrm>
              <a:custGeom>
                <a:avLst/>
                <a:gdLst>
                  <a:gd name="T0" fmla="*/ 3 w 75"/>
                  <a:gd name="T1" fmla="*/ 0 h 9"/>
                  <a:gd name="T2" fmla="*/ 74 w 75"/>
                  <a:gd name="T3" fmla="*/ 0 h 9"/>
                  <a:gd name="T4" fmla="*/ 71 w 75"/>
                  <a:gd name="T5" fmla="*/ 8 h 9"/>
                  <a:gd name="T6" fmla="*/ 0 w 75"/>
                  <a:gd name="T7" fmla="*/ 8 h 9"/>
                  <a:gd name="T8" fmla="*/ 3 w 75"/>
                  <a:gd name="T9" fmla="*/ 0 h 9"/>
                </a:gdLst>
                <a:ahLst/>
                <a:cxnLst>
                  <a:cxn ang="0">
                    <a:pos x="T0" y="T1"/>
                  </a:cxn>
                  <a:cxn ang="0">
                    <a:pos x="T2" y="T3"/>
                  </a:cxn>
                  <a:cxn ang="0">
                    <a:pos x="T4" y="T5"/>
                  </a:cxn>
                  <a:cxn ang="0">
                    <a:pos x="T6" y="T7"/>
                  </a:cxn>
                  <a:cxn ang="0">
                    <a:pos x="T8" y="T9"/>
                  </a:cxn>
                </a:cxnLst>
                <a:rect l="0" t="0" r="r" b="b"/>
                <a:pathLst>
                  <a:path w="75" h="9">
                    <a:moveTo>
                      <a:pt x="3" y="0"/>
                    </a:moveTo>
                    <a:lnTo>
                      <a:pt x="74" y="0"/>
                    </a:lnTo>
                    <a:lnTo>
                      <a:pt x="71" y="8"/>
                    </a:lnTo>
                    <a:lnTo>
                      <a:pt x="0" y="8"/>
                    </a:lnTo>
                    <a:lnTo>
                      <a:pt x="3" y="0"/>
                    </a:lnTo>
                  </a:path>
                </a:pathLst>
              </a:custGeom>
              <a:solidFill>
                <a:srgbClr val="808080"/>
              </a:solidFill>
              <a:ln w="12700" cap="rnd" cmpd="sng">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318" name="Freeform 134"/>
              <p:cNvSpPr>
                <a:spLocks/>
              </p:cNvSpPr>
              <p:nvPr/>
            </p:nvSpPr>
            <p:spPr bwMode="auto">
              <a:xfrm>
                <a:off x="1133" y="3827"/>
                <a:ext cx="72" cy="10"/>
              </a:xfrm>
              <a:custGeom>
                <a:avLst/>
                <a:gdLst>
                  <a:gd name="T0" fmla="*/ 2 w 72"/>
                  <a:gd name="T1" fmla="*/ 0 h 10"/>
                  <a:gd name="T2" fmla="*/ 71 w 72"/>
                  <a:gd name="T3" fmla="*/ 0 h 10"/>
                  <a:gd name="T4" fmla="*/ 71 w 72"/>
                  <a:gd name="T5" fmla="*/ 9 h 10"/>
                  <a:gd name="T6" fmla="*/ 0 w 72"/>
                  <a:gd name="T7" fmla="*/ 9 h 10"/>
                  <a:gd name="T8" fmla="*/ 2 w 72"/>
                  <a:gd name="T9" fmla="*/ 0 h 10"/>
                </a:gdLst>
                <a:ahLst/>
                <a:cxnLst>
                  <a:cxn ang="0">
                    <a:pos x="T0" y="T1"/>
                  </a:cxn>
                  <a:cxn ang="0">
                    <a:pos x="T2" y="T3"/>
                  </a:cxn>
                  <a:cxn ang="0">
                    <a:pos x="T4" y="T5"/>
                  </a:cxn>
                  <a:cxn ang="0">
                    <a:pos x="T6" y="T7"/>
                  </a:cxn>
                  <a:cxn ang="0">
                    <a:pos x="T8" y="T9"/>
                  </a:cxn>
                </a:cxnLst>
                <a:rect l="0" t="0" r="r" b="b"/>
                <a:pathLst>
                  <a:path w="72" h="10">
                    <a:moveTo>
                      <a:pt x="2" y="0"/>
                    </a:moveTo>
                    <a:lnTo>
                      <a:pt x="71" y="0"/>
                    </a:lnTo>
                    <a:lnTo>
                      <a:pt x="71" y="9"/>
                    </a:lnTo>
                    <a:lnTo>
                      <a:pt x="0" y="9"/>
                    </a:lnTo>
                    <a:lnTo>
                      <a:pt x="2" y="0"/>
                    </a:lnTo>
                  </a:path>
                </a:pathLst>
              </a:custGeom>
              <a:solidFill>
                <a:srgbClr val="808080"/>
              </a:solidFill>
              <a:ln w="12700" cap="rnd" cmpd="sng">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319" name="Freeform 135"/>
              <p:cNvSpPr>
                <a:spLocks/>
              </p:cNvSpPr>
              <p:nvPr/>
            </p:nvSpPr>
            <p:spPr bwMode="auto">
              <a:xfrm>
                <a:off x="1218" y="3827"/>
                <a:ext cx="72" cy="10"/>
              </a:xfrm>
              <a:custGeom>
                <a:avLst/>
                <a:gdLst>
                  <a:gd name="T0" fmla="*/ 0 w 72"/>
                  <a:gd name="T1" fmla="*/ 0 h 10"/>
                  <a:gd name="T2" fmla="*/ 71 w 72"/>
                  <a:gd name="T3" fmla="*/ 0 h 10"/>
                  <a:gd name="T4" fmla="*/ 71 w 72"/>
                  <a:gd name="T5" fmla="*/ 9 h 10"/>
                  <a:gd name="T6" fmla="*/ 0 w 72"/>
                  <a:gd name="T7" fmla="*/ 9 h 10"/>
                  <a:gd name="T8" fmla="*/ 0 w 72"/>
                  <a:gd name="T9" fmla="*/ 0 h 10"/>
                </a:gdLst>
                <a:ahLst/>
                <a:cxnLst>
                  <a:cxn ang="0">
                    <a:pos x="T0" y="T1"/>
                  </a:cxn>
                  <a:cxn ang="0">
                    <a:pos x="T2" y="T3"/>
                  </a:cxn>
                  <a:cxn ang="0">
                    <a:pos x="T4" y="T5"/>
                  </a:cxn>
                  <a:cxn ang="0">
                    <a:pos x="T6" y="T7"/>
                  </a:cxn>
                  <a:cxn ang="0">
                    <a:pos x="T8" y="T9"/>
                  </a:cxn>
                </a:cxnLst>
                <a:rect l="0" t="0" r="r" b="b"/>
                <a:pathLst>
                  <a:path w="72" h="10">
                    <a:moveTo>
                      <a:pt x="0" y="0"/>
                    </a:moveTo>
                    <a:lnTo>
                      <a:pt x="71" y="0"/>
                    </a:lnTo>
                    <a:lnTo>
                      <a:pt x="71" y="9"/>
                    </a:lnTo>
                    <a:lnTo>
                      <a:pt x="0" y="9"/>
                    </a:lnTo>
                    <a:lnTo>
                      <a:pt x="0" y="0"/>
                    </a:lnTo>
                  </a:path>
                </a:pathLst>
              </a:custGeom>
              <a:solidFill>
                <a:srgbClr val="808080"/>
              </a:solidFill>
              <a:ln w="12700" cap="rnd" cmpd="sng">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320" name="Freeform 136"/>
              <p:cNvSpPr>
                <a:spLocks/>
              </p:cNvSpPr>
              <p:nvPr/>
            </p:nvSpPr>
            <p:spPr bwMode="auto">
              <a:xfrm>
                <a:off x="1305" y="3827"/>
                <a:ext cx="64" cy="11"/>
              </a:xfrm>
              <a:custGeom>
                <a:avLst/>
                <a:gdLst>
                  <a:gd name="T0" fmla="*/ 0 w 64"/>
                  <a:gd name="T1" fmla="*/ 0 h 11"/>
                  <a:gd name="T2" fmla="*/ 61 w 64"/>
                  <a:gd name="T3" fmla="*/ 0 h 11"/>
                  <a:gd name="T4" fmla="*/ 63 w 64"/>
                  <a:gd name="T5" fmla="*/ 10 h 11"/>
                  <a:gd name="T6" fmla="*/ 0 w 64"/>
                  <a:gd name="T7" fmla="*/ 10 h 11"/>
                  <a:gd name="T8" fmla="*/ 0 w 64"/>
                  <a:gd name="T9" fmla="*/ 0 h 11"/>
                </a:gdLst>
                <a:ahLst/>
                <a:cxnLst>
                  <a:cxn ang="0">
                    <a:pos x="T0" y="T1"/>
                  </a:cxn>
                  <a:cxn ang="0">
                    <a:pos x="T2" y="T3"/>
                  </a:cxn>
                  <a:cxn ang="0">
                    <a:pos x="T4" y="T5"/>
                  </a:cxn>
                  <a:cxn ang="0">
                    <a:pos x="T6" y="T7"/>
                  </a:cxn>
                  <a:cxn ang="0">
                    <a:pos x="T8" y="T9"/>
                  </a:cxn>
                </a:cxnLst>
                <a:rect l="0" t="0" r="r" b="b"/>
                <a:pathLst>
                  <a:path w="64" h="11">
                    <a:moveTo>
                      <a:pt x="0" y="0"/>
                    </a:moveTo>
                    <a:lnTo>
                      <a:pt x="61" y="0"/>
                    </a:lnTo>
                    <a:lnTo>
                      <a:pt x="63" y="10"/>
                    </a:lnTo>
                    <a:lnTo>
                      <a:pt x="0" y="10"/>
                    </a:lnTo>
                    <a:lnTo>
                      <a:pt x="0" y="0"/>
                    </a:lnTo>
                  </a:path>
                </a:pathLst>
              </a:custGeom>
              <a:solidFill>
                <a:srgbClr val="808080"/>
              </a:solidFill>
              <a:ln w="12700" cap="rnd" cmpd="sng">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321" name="Freeform 137"/>
              <p:cNvSpPr>
                <a:spLocks/>
              </p:cNvSpPr>
              <p:nvPr/>
            </p:nvSpPr>
            <p:spPr bwMode="auto">
              <a:xfrm>
                <a:off x="1383" y="3832"/>
                <a:ext cx="79" cy="9"/>
              </a:xfrm>
              <a:custGeom>
                <a:avLst/>
                <a:gdLst>
                  <a:gd name="T0" fmla="*/ 0 w 79"/>
                  <a:gd name="T1" fmla="*/ 0 h 9"/>
                  <a:gd name="T2" fmla="*/ 71 w 79"/>
                  <a:gd name="T3" fmla="*/ 0 h 9"/>
                  <a:gd name="T4" fmla="*/ 78 w 79"/>
                  <a:gd name="T5" fmla="*/ 8 h 9"/>
                  <a:gd name="T6" fmla="*/ 3 w 79"/>
                  <a:gd name="T7" fmla="*/ 8 h 9"/>
                  <a:gd name="T8" fmla="*/ 0 w 79"/>
                  <a:gd name="T9" fmla="*/ 0 h 9"/>
                </a:gdLst>
                <a:ahLst/>
                <a:cxnLst>
                  <a:cxn ang="0">
                    <a:pos x="T0" y="T1"/>
                  </a:cxn>
                  <a:cxn ang="0">
                    <a:pos x="T2" y="T3"/>
                  </a:cxn>
                  <a:cxn ang="0">
                    <a:pos x="T4" y="T5"/>
                  </a:cxn>
                  <a:cxn ang="0">
                    <a:pos x="T6" y="T7"/>
                  </a:cxn>
                  <a:cxn ang="0">
                    <a:pos x="T8" y="T9"/>
                  </a:cxn>
                </a:cxnLst>
                <a:rect l="0" t="0" r="r" b="b"/>
                <a:pathLst>
                  <a:path w="79" h="9">
                    <a:moveTo>
                      <a:pt x="0" y="0"/>
                    </a:moveTo>
                    <a:lnTo>
                      <a:pt x="71" y="0"/>
                    </a:lnTo>
                    <a:lnTo>
                      <a:pt x="78" y="8"/>
                    </a:lnTo>
                    <a:lnTo>
                      <a:pt x="3" y="8"/>
                    </a:lnTo>
                    <a:lnTo>
                      <a:pt x="0" y="0"/>
                    </a:lnTo>
                  </a:path>
                </a:pathLst>
              </a:custGeom>
              <a:solidFill>
                <a:srgbClr val="808080"/>
              </a:solidFill>
              <a:ln w="12700" cap="rnd" cmpd="sng">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grpSp>
        <p:grpSp>
          <p:nvGrpSpPr>
            <p:cNvPr id="93322" name="Group 138"/>
            <p:cNvGrpSpPr>
              <a:grpSpLocks/>
            </p:cNvGrpSpPr>
            <p:nvPr/>
          </p:nvGrpSpPr>
          <p:grpSpPr bwMode="auto">
            <a:xfrm>
              <a:off x="975" y="3844"/>
              <a:ext cx="494" cy="28"/>
              <a:chOff x="975" y="3844"/>
              <a:chExt cx="494" cy="28"/>
            </a:xfrm>
          </p:grpSpPr>
          <p:grpSp>
            <p:nvGrpSpPr>
              <p:cNvPr id="93323" name="Group 139"/>
              <p:cNvGrpSpPr>
                <a:grpSpLocks/>
              </p:cNvGrpSpPr>
              <p:nvPr/>
            </p:nvGrpSpPr>
            <p:grpSpPr bwMode="auto">
              <a:xfrm>
                <a:off x="1017" y="3845"/>
                <a:ext cx="245" cy="25"/>
                <a:chOff x="1017" y="3845"/>
                <a:chExt cx="245" cy="25"/>
              </a:xfrm>
            </p:grpSpPr>
            <p:sp>
              <p:nvSpPr>
                <p:cNvPr id="93324" name="Freeform 140"/>
                <p:cNvSpPr>
                  <a:spLocks/>
                </p:cNvSpPr>
                <p:nvPr/>
              </p:nvSpPr>
              <p:spPr bwMode="auto">
                <a:xfrm>
                  <a:off x="1017" y="3845"/>
                  <a:ext cx="231" cy="1"/>
                </a:xfrm>
                <a:custGeom>
                  <a:avLst/>
                  <a:gdLst>
                    <a:gd name="T0" fmla="*/ 0 w 231"/>
                    <a:gd name="T1" fmla="*/ 0 h 1"/>
                    <a:gd name="T2" fmla="*/ 230 w 231"/>
                    <a:gd name="T3" fmla="*/ 0 h 1"/>
                  </a:gdLst>
                  <a:ahLst/>
                  <a:cxnLst>
                    <a:cxn ang="0">
                      <a:pos x="T0" y="T1"/>
                    </a:cxn>
                    <a:cxn ang="0">
                      <a:pos x="T2" y="T3"/>
                    </a:cxn>
                  </a:cxnLst>
                  <a:rect l="0" t="0" r="r" b="b"/>
                  <a:pathLst>
                    <a:path w="231" h="1">
                      <a:moveTo>
                        <a:pt x="0" y="0"/>
                      </a:moveTo>
                      <a:lnTo>
                        <a:pt x="23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325" name="Freeform 141"/>
                <p:cNvSpPr>
                  <a:spLocks/>
                </p:cNvSpPr>
                <p:nvPr/>
              </p:nvSpPr>
              <p:spPr bwMode="auto">
                <a:xfrm>
                  <a:off x="1026" y="3853"/>
                  <a:ext cx="236" cy="1"/>
                </a:xfrm>
                <a:custGeom>
                  <a:avLst/>
                  <a:gdLst>
                    <a:gd name="T0" fmla="*/ 0 w 236"/>
                    <a:gd name="T1" fmla="*/ 0 h 1"/>
                    <a:gd name="T2" fmla="*/ 235 w 236"/>
                    <a:gd name="T3" fmla="*/ 0 h 1"/>
                  </a:gdLst>
                  <a:ahLst/>
                  <a:cxnLst>
                    <a:cxn ang="0">
                      <a:pos x="T0" y="T1"/>
                    </a:cxn>
                    <a:cxn ang="0">
                      <a:pos x="T2" y="T3"/>
                    </a:cxn>
                  </a:cxnLst>
                  <a:rect l="0" t="0" r="r" b="b"/>
                  <a:pathLst>
                    <a:path w="236" h="1">
                      <a:moveTo>
                        <a:pt x="0" y="0"/>
                      </a:moveTo>
                      <a:lnTo>
                        <a:pt x="235" y="0"/>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326" name="Freeform 142"/>
                <p:cNvSpPr>
                  <a:spLocks/>
                </p:cNvSpPr>
                <p:nvPr/>
              </p:nvSpPr>
              <p:spPr bwMode="auto">
                <a:xfrm>
                  <a:off x="1030" y="3860"/>
                  <a:ext cx="205" cy="1"/>
                </a:xfrm>
                <a:custGeom>
                  <a:avLst/>
                  <a:gdLst>
                    <a:gd name="T0" fmla="*/ 0 w 205"/>
                    <a:gd name="T1" fmla="*/ 0 h 1"/>
                    <a:gd name="T2" fmla="*/ 204 w 205"/>
                    <a:gd name="T3" fmla="*/ 0 h 1"/>
                  </a:gdLst>
                  <a:ahLst/>
                  <a:cxnLst>
                    <a:cxn ang="0">
                      <a:pos x="T0" y="T1"/>
                    </a:cxn>
                    <a:cxn ang="0">
                      <a:pos x="T2" y="T3"/>
                    </a:cxn>
                  </a:cxnLst>
                  <a:rect l="0" t="0" r="r" b="b"/>
                  <a:pathLst>
                    <a:path w="205" h="1">
                      <a:moveTo>
                        <a:pt x="0" y="0"/>
                      </a:moveTo>
                      <a:lnTo>
                        <a:pt x="204" y="0"/>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327" name="Freeform 143"/>
                <p:cNvSpPr>
                  <a:spLocks/>
                </p:cNvSpPr>
                <p:nvPr/>
              </p:nvSpPr>
              <p:spPr bwMode="auto">
                <a:xfrm>
                  <a:off x="1034" y="3869"/>
                  <a:ext cx="29" cy="1"/>
                </a:xfrm>
                <a:custGeom>
                  <a:avLst/>
                  <a:gdLst>
                    <a:gd name="T0" fmla="*/ 0 w 29"/>
                    <a:gd name="T1" fmla="*/ 0 h 1"/>
                    <a:gd name="T2" fmla="*/ 28 w 29"/>
                    <a:gd name="T3" fmla="*/ 0 h 1"/>
                  </a:gdLst>
                  <a:ahLst/>
                  <a:cxnLst>
                    <a:cxn ang="0">
                      <a:pos x="T0" y="T1"/>
                    </a:cxn>
                    <a:cxn ang="0">
                      <a:pos x="T2" y="T3"/>
                    </a:cxn>
                  </a:cxnLst>
                  <a:rect l="0" t="0" r="r" b="b"/>
                  <a:pathLst>
                    <a:path w="29" h="1">
                      <a:moveTo>
                        <a:pt x="0" y="0"/>
                      </a:moveTo>
                      <a:lnTo>
                        <a:pt x="28" y="0"/>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grpSp>
          <p:grpSp>
            <p:nvGrpSpPr>
              <p:cNvPr id="93328" name="Group 144"/>
              <p:cNvGrpSpPr>
                <a:grpSpLocks/>
              </p:cNvGrpSpPr>
              <p:nvPr/>
            </p:nvGrpSpPr>
            <p:grpSpPr bwMode="auto">
              <a:xfrm>
                <a:off x="975" y="3849"/>
                <a:ext cx="41" cy="16"/>
                <a:chOff x="975" y="3849"/>
                <a:chExt cx="41" cy="16"/>
              </a:xfrm>
            </p:grpSpPr>
            <p:sp>
              <p:nvSpPr>
                <p:cNvPr id="93329" name="Freeform 145"/>
                <p:cNvSpPr>
                  <a:spLocks/>
                </p:cNvSpPr>
                <p:nvPr/>
              </p:nvSpPr>
              <p:spPr bwMode="auto">
                <a:xfrm>
                  <a:off x="985" y="3849"/>
                  <a:ext cx="24" cy="1"/>
                </a:xfrm>
                <a:custGeom>
                  <a:avLst/>
                  <a:gdLst>
                    <a:gd name="T0" fmla="*/ 0 w 24"/>
                    <a:gd name="T1" fmla="*/ 0 h 1"/>
                    <a:gd name="T2" fmla="*/ 23 w 24"/>
                    <a:gd name="T3" fmla="*/ 0 h 1"/>
                  </a:gdLst>
                  <a:ahLst/>
                  <a:cxnLst>
                    <a:cxn ang="0">
                      <a:pos x="T0" y="T1"/>
                    </a:cxn>
                    <a:cxn ang="0">
                      <a:pos x="T2" y="T3"/>
                    </a:cxn>
                  </a:cxnLst>
                  <a:rect l="0" t="0" r="r" b="b"/>
                  <a:pathLst>
                    <a:path w="24" h="1">
                      <a:moveTo>
                        <a:pt x="0" y="0"/>
                      </a:moveTo>
                      <a:lnTo>
                        <a:pt x="23" y="0"/>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330" name="Freeform 146"/>
                <p:cNvSpPr>
                  <a:spLocks/>
                </p:cNvSpPr>
                <p:nvPr/>
              </p:nvSpPr>
              <p:spPr bwMode="auto">
                <a:xfrm>
                  <a:off x="981" y="3856"/>
                  <a:ext cx="23" cy="1"/>
                </a:xfrm>
                <a:custGeom>
                  <a:avLst/>
                  <a:gdLst>
                    <a:gd name="T0" fmla="*/ 0 w 23"/>
                    <a:gd name="T1" fmla="*/ 0 h 1"/>
                    <a:gd name="T2" fmla="*/ 22 w 23"/>
                    <a:gd name="T3" fmla="*/ 0 h 1"/>
                  </a:gdLst>
                  <a:ahLst/>
                  <a:cxnLst>
                    <a:cxn ang="0">
                      <a:pos x="T0" y="T1"/>
                    </a:cxn>
                    <a:cxn ang="0">
                      <a:pos x="T2" y="T3"/>
                    </a:cxn>
                  </a:cxnLst>
                  <a:rect l="0" t="0" r="r" b="b"/>
                  <a:pathLst>
                    <a:path w="23" h="1">
                      <a:moveTo>
                        <a:pt x="0" y="0"/>
                      </a:moveTo>
                      <a:lnTo>
                        <a:pt x="22" y="0"/>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331" name="Freeform 147"/>
                <p:cNvSpPr>
                  <a:spLocks/>
                </p:cNvSpPr>
                <p:nvPr/>
              </p:nvSpPr>
              <p:spPr bwMode="auto">
                <a:xfrm>
                  <a:off x="975" y="3864"/>
                  <a:ext cx="41" cy="1"/>
                </a:xfrm>
                <a:custGeom>
                  <a:avLst/>
                  <a:gdLst>
                    <a:gd name="T0" fmla="*/ 0 w 41"/>
                    <a:gd name="T1" fmla="*/ 0 h 1"/>
                    <a:gd name="T2" fmla="*/ 40 w 41"/>
                    <a:gd name="T3" fmla="*/ 0 h 1"/>
                  </a:gdLst>
                  <a:ahLst/>
                  <a:cxnLst>
                    <a:cxn ang="0">
                      <a:pos x="T0" y="T1"/>
                    </a:cxn>
                    <a:cxn ang="0">
                      <a:pos x="T2" y="T3"/>
                    </a:cxn>
                  </a:cxnLst>
                  <a:rect l="0" t="0" r="r" b="b"/>
                  <a:pathLst>
                    <a:path w="41" h="1">
                      <a:moveTo>
                        <a:pt x="0" y="0"/>
                      </a:moveTo>
                      <a:lnTo>
                        <a:pt x="4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grpSp>
          <p:grpSp>
            <p:nvGrpSpPr>
              <p:cNvPr id="93332" name="Group 148"/>
              <p:cNvGrpSpPr>
                <a:grpSpLocks/>
              </p:cNvGrpSpPr>
              <p:nvPr/>
            </p:nvGrpSpPr>
            <p:grpSpPr bwMode="auto">
              <a:xfrm>
                <a:off x="1070" y="3844"/>
                <a:ext cx="224" cy="26"/>
                <a:chOff x="1070" y="3844"/>
                <a:chExt cx="224" cy="26"/>
              </a:xfrm>
            </p:grpSpPr>
            <p:sp>
              <p:nvSpPr>
                <p:cNvPr id="93333" name="Freeform 149"/>
                <p:cNvSpPr>
                  <a:spLocks/>
                </p:cNvSpPr>
                <p:nvPr/>
              </p:nvSpPr>
              <p:spPr bwMode="auto">
                <a:xfrm>
                  <a:off x="1070" y="3869"/>
                  <a:ext cx="139" cy="1"/>
                </a:xfrm>
                <a:custGeom>
                  <a:avLst/>
                  <a:gdLst>
                    <a:gd name="T0" fmla="*/ 0 w 139"/>
                    <a:gd name="T1" fmla="*/ 0 h 1"/>
                    <a:gd name="T2" fmla="*/ 138 w 139"/>
                    <a:gd name="T3" fmla="*/ 0 h 1"/>
                  </a:gdLst>
                  <a:ahLst/>
                  <a:cxnLst>
                    <a:cxn ang="0">
                      <a:pos x="T0" y="T1"/>
                    </a:cxn>
                    <a:cxn ang="0">
                      <a:pos x="T2" y="T3"/>
                    </a:cxn>
                  </a:cxnLst>
                  <a:rect l="0" t="0" r="r" b="b"/>
                  <a:pathLst>
                    <a:path w="139" h="1">
                      <a:moveTo>
                        <a:pt x="0" y="0"/>
                      </a:moveTo>
                      <a:lnTo>
                        <a:pt x="138" y="0"/>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334" name="Freeform 150"/>
                <p:cNvSpPr>
                  <a:spLocks/>
                </p:cNvSpPr>
                <p:nvPr/>
              </p:nvSpPr>
              <p:spPr bwMode="auto">
                <a:xfrm>
                  <a:off x="1259" y="3844"/>
                  <a:ext cx="33" cy="1"/>
                </a:xfrm>
                <a:custGeom>
                  <a:avLst/>
                  <a:gdLst>
                    <a:gd name="T0" fmla="*/ 0 w 33"/>
                    <a:gd name="T1" fmla="*/ 0 h 1"/>
                    <a:gd name="T2" fmla="*/ 32 w 33"/>
                    <a:gd name="T3" fmla="*/ 0 h 1"/>
                  </a:gdLst>
                  <a:ahLst/>
                  <a:cxnLst>
                    <a:cxn ang="0">
                      <a:pos x="T0" y="T1"/>
                    </a:cxn>
                    <a:cxn ang="0">
                      <a:pos x="T2" y="T3"/>
                    </a:cxn>
                  </a:cxnLst>
                  <a:rect l="0" t="0" r="r" b="b"/>
                  <a:pathLst>
                    <a:path w="33" h="1">
                      <a:moveTo>
                        <a:pt x="0" y="0"/>
                      </a:moveTo>
                      <a:lnTo>
                        <a:pt x="32" y="0"/>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335" name="Freeform 151"/>
                <p:cNvSpPr>
                  <a:spLocks/>
                </p:cNvSpPr>
                <p:nvPr/>
              </p:nvSpPr>
              <p:spPr bwMode="auto">
                <a:xfrm>
                  <a:off x="1268" y="3853"/>
                  <a:ext cx="26" cy="1"/>
                </a:xfrm>
                <a:custGeom>
                  <a:avLst/>
                  <a:gdLst>
                    <a:gd name="T0" fmla="*/ 0 w 26"/>
                    <a:gd name="T1" fmla="*/ 0 h 1"/>
                    <a:gd name="T2" fmla="*/ 25 w 26"/>
                    <a:gd name="T3" fmla="*/ 0 h 1"/>
                  </a:gdLst>
                  <a:ahLst/>
                  <a:cxnLst>
                    <a:cxn ang="0">
                      <a:pos x="T0" y="T1"/>
                    </a:cxn>
                    <a:cxn ang="0">
                      <a:pos x="T2" y="T3"/>
                    </a:cxn>
                  </a:cxnLst>
                  <a:rect l="0" t="0" r="r" b="b"/>
                  <a:pathLst>
                    <a:path w="26" h="1">
                      <a:moveTo>
                        <a:pt x="0" y="0"/>
                      </a:moveTo>
                      <a:lnTo>
                        <a:pt x="25" y="0"/>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336" name="Freeform 152"/>
                <p:cNvSpPr>
                  <a:spLocks/>
                </p:cNvSpPr>
                <p:nvPr/>
              </p:nvSpPr>
              <p:spPr bwMode="auto">
                <a:xfrm>
                  <a:off x="1250" y="3861"/>
                  <a:ext cx="44" cy="1"/>
                </a:xfrm>
                <a:custGeom>
                  <a:avLst/>
                  <a:gdLst>
                    <a:gd name="T0" fmla="*/ 0 w 44"/>
                    <a:gd name="T1" fmla="*/ 0 h 1"/>
                    <a:gd name="T2" fmla="*/ 43 w 44"/>
                    <a:gd name="T3" fmla="*/ 0 h 1"/>
                  </a:gdLst>
                  <a:ahLst/>
                  <a:cxnLst>
                    <a:cxn ang="0">
                      <a:pos x="T0" y="T1"/>
                    </a:cxn>
                    <a:cxn ang="0">
                      <a:pos x="T2" y="T3"/>
                    </a:cxn>
                  </a:cxnLst>
                  <a:rect l="0" t="0" r="r" b="b"/>
                  <a:pathLst>
                    <a:path w="44" h="1">
                      <a:moveTo>
                        <a:pt x="0" y="0"/>
                      </a:moveTo>
                      <a:lnTo>
                        <a:pt x="43" y="0"/>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337" name="Freeform 153"/>
                <p:cNvSpPr>
                  <a:spLocks/>
                </p:cNvSpPr>
                <p:nvPr/>
              </p:nvSpPr>
              <p:spPr bwMode="auto">
                <a:xfrm>
                  <a:off x="1214" y="3869"/>
                  <a:ext cx="24" cy="1"/>
                </a:xfrm>
                <a:custGeom>
                  <a:avLst/>
                  <a:gdLst>
                    <a:gd name="T0" fmla="*/ 0 w 24"/>
                    <a:gd name="T1" fmla="*/ 0 h 1"/>
                    <a:gd name="T2" fmla="*/ 23 w 24"/>
                    <a:gd name="T3" fmla="*/ 0 h 1"/>
                  </a:gdLst>
                  <a:ahLst/>
                  <a:cxnLst>
                    <a:cxn ang="0">
                      <a:pos x="T0" y="T1"/>
                    </a:cxn>
                    <a:cxn ang="0">
                      <a:pos x="T2" y="T3"/>
                    </a:cxn>
                  </a:cxnLst>
                  <a:rect l="0" t="0" r="r" b="b"/>
                  <a:pathLst>
                    <a:path w="24" h="1">
                      <a:moveTo>
                        <a:pt x="0" y="0"/>
                      </a:moveTo>
                      <a:lnTo>
                        <a:pt x="23" y="0"/>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338" name="Freeform 154"/>
                <p:cNvSpPr>
                  <a:spLocks/>
                </p:cNvSpPr>
                <p:nvPr/>
              </p:nvSpPr>
              <p:spPr bwMode="auto">
                <a:xfrm>
                  <a:off x="1243" y="3869"/>
                  <a:ext cx="49" cy="1"/>
                </a:xfrm>
                <a:custGeom>
                  <a:avLst/>
                  <a:gdLst>
                    <a:gd name="T0" fmla="*/ 0 w 49"/>
                    <a:gd name="T1" fmla="*/ 0 h 1"/>
                    <a:gd name="T2" fmla="*/ 48 w 49"/>
                    <a:gd name="T3" fmla="*/ 0 h 1"/>
                  </a:gdLst>
                  <a:ahLst/>
                  <a:cxnLst>
                    <a:cxn ang="0">
                      <a:pos x="T0" y="T1"/>
                    </a:cxn>
                    <a:cxn ang="0">
                      <a:pos x="T2" y="T3"/>
                    </a:cxn>
                  </a:cxnLst>
                  <a:rect l="0" t="0" r="r" b="b"/>
                  <a:pathLst>
                    <a:path w="49" h="1">
                      <a:moveTo>
                        <a:pt x="0" y="0"/>
                      </a:moveTo>
                      <a:lnTo>
                        <a:pt x="48" y="0"/>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grpSp>
          <p:grpSp>
            <p:nvGrpSpPr>
              <p:cNvPr id="93339" name="Group 155"/>
              <p:cNvGrpSpPr>
                <a:grpSpLocks/>
              </p:cNvGrpSpPr>
              <p:nvPr/>
            </p:nvGrpSpPr>
            <p:grpSpPr bwMode="auto">
              <a:xfrm>
                <a:off x="1303" y="3849"/>
                <a:ext cx="71" cy="21"/>
                <a:chOff x="1303" y="3849"/>
                <a:chExt cx="71" cy="21"/>
              </a:xfrm>
            </p:grpSpPr>
            <p:sp>
              <p:nvSpPr>
                <p:cNvPr id="93340" name="Freeform 156"/>
                <p:cNvSpPr>
                  <a:spLocks/>
                </p:cNvSpPr>
                <p:nvPr/>
              </p:nvSpPr>
              <p:spPr bwMode="auto">
                <a:xfrm>
                  <a:off x="1303" y="3849"/>
                  <a:ext cx="67" cy="1"/>
                </a:xfrm>
                <a:custGeom>
                  <a:avLst/>
                  <a:gdLst>
                    <a:gd name="T0" fmla="*/ 0 w 67"/>
                    <a:gd name="T1" fmla="*/ 0 h 1"/>
                    <a:gd name="T2" fmla="*/ 66 w 67"/>
                    <a:gd name="T3" fmla="*/ 0 h 1"/>
                  </a:gdLst>
                  <a:ahLst/>
                  <a:cxnLst>
                    <a:cxn ang="0">
                      <a:pos x="T0" y="T1"/>
                    </a:cxn>
                    <a:cxn ang="0">
                      <a:pos x="T2" y="T3"/>
                    </a:cxn>
                  </a:cxnLst>
                  <a:rect l="0" t="0" r="r" b="b"/>
                  <a:pathLst>
                    <a:path w="67" h="1">
                      <a:moveTo>
                        <a:pt x="0" y="0"/>
                      </a:moveTo>
                      <a:lnTo>
                        <a:pt x="66" y="0"/>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341" name="Freeform 157"/>
                <p:cNvSpPr>
                  <a:spLocks/>
                </p:cNvSpPr>
                <p:nvPr/>
              </p:nvSpPr>
              <p:spPr bwMode="auto">
                <a:xfrm>
                  <a:off x="1313" y="3857"/>
                  <a:ext cx="58" cy="1"/>
                </a:xfrm>
                <a:custGeom>
                  <a:avLst/>
                  <a:gdLst>
                    <a:gd name="T0" fmla="*/ 0 w 58"/>
                    <a:gd name="T1" fmla="*/ 0 h 1"/>
                    <a:gd name="T2" fmla="*/ 57 w 58"/>
                    <a:gd name="T3" fmla="*/ 0 h 1"/>
                  </a:gdLst>
                  <a:ahLst/>
                  <a:cxnLst>
                    <a:cxn ang="0">
                      <a:pos x="T0" y="T1"/>
                    </a:cxn>
                    <a:cxn ang="0">
                      <a:pos x="T2" y="T3"/>
                    </a:cxn>
                  </a:cxnLst>
                  <a:rect l="0" t="0" r="r" b="b"/>
                  <a:pathLst>
                    <a:path w="58" h="1">
                      <a:moveTo>
                        <a:pt x="0" y="0"/>
                      </a:moveTo>
                      <a:lnTo>
                        <a:pt x="57" y="0"/>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342" name="Freeform 158"/>
                <p:cNvSpPr>
                  <a:spLocks/>
                </p:cNvSpPr>
                <p:nvPr/>
              </p:nvSpPr>
              <p:spPr bwMode="auto">
                <a:xfrm>
                  <a:off x="1313" y="3869"/>
                  <a:ext cx="61" cy="1"/>
                </a:xfrm>
                <a:custGeom>
                  <a:avLst/>
                  <a:gdLst>
                    <a:gd name="T0" fmla="*/ 0 w 61"/>
                    <a:gd name="T1" fmla="*/ 0 h 1"/>
                    <a:gd name="T2" fmla="*/ 60 w 61"/>
                    <a:gd name="T3" fmla="*/ 0 h 1"/>
                  </a:gdLst>
                  <a:ahLst/>
                  <a:cxnLst>
                    <a:cxn ang="0">
                      <a:pos x="T0" y="T1"/>
                    </a:cxn>
                    <a:cxn ang="0">
                      <a:pos x="T2" y="T3"/>
                    </a:cxn>
                  </a:cxnLst>
                  <a:rect l="0" t="0" r="r" b="b"/>
                  <a:pathLst>
                    <a:path w="61" h="1">
                      <a:moveTo>
                        <a:pt x="0" y="0"/>
                      </a:moveTo>
                      <a:lnTo>
                        <a:pt x="6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grpSp>
          <p:grpSp>
            <p:nvGrpSpPr>
              <p:cNvPr id="93343" name="Group 159"/>
              <p:cNvGrpSpPr>
                <a:grpSpLocks/>
              </p:cNvGrpSpPr>
              <p:nvPr/>
            </p:nvGrpSpPr>
            <p:grpSpPr bwMode="auto">
              <a:xfrm>
                <a:off x="1385" y="3849"/>
                <a:ext cx="84" cy="23"/>
                <a:chOff x="1385" y="3849"/>
                <a:chExt cx="84" cy="23"/>
              </a:xfrm>
            </p:grpSpPr>
            <p:sp>
              <p:nvSpPr>
                <p:cNvPr id="93344" name="Freeform 160"/>
                <p:cNvSpPr>
                  <a:spLocks/>
                </p:cNvSpPr>
                <p:nvPr/>
              </p:nvSpPr>
              <p:spPr bwMode="auto">
                <a:xfrm>
                  <a:off x="1391" y="3849"/>
                  <a:ext cx="63" cy="1"/>
                </a:xfrm>
                <a:custGeom>
                  <a:avLst/>
                  <a:gdLst>
                    <a:gd name="T0" fmla="*/ 0 w 63"/>
                    <a:gd name="T1" fmla="*/ 0 h 1"/>
                    <a:gd name="T2" fmla="*/ 62 w 63"/>
                    <a:gd name="T3" fmla="*/ 0 h 1"/>
                  </a:gdLst>
                  <a:ahLst/>
                  <a:cxnLst>
                    <a:cxn ang="0">
                      <a:pos x="T0" y="T1"/>
                    </a:cxn>
                    <a:cxn ang="0">
                      <a:pos x="T2" y="T3"/>
                    </a:cxn>
                  </a:cxnLst>
                  <a:rect l="0" t="0" r="r" b="b"/>
                  <a:pathLst>
                    <a:path w="63" h="1">
                      <a:moveTo>
                        <a:pt x="0" y="0"/>
                      </a:moveTo>
                      <a:lnTo>
                        <a:pt x="62" y="0"/>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345" name="Freeform 161"/>
                <p:cNvSpPr>
                  <a:spLocks/>
                </p:cNvSpPr>
                <p:nvPr/>
              </p:nvSpPr>
              <p:spPr bwMode="auto">
                <a:xfrm>
                  <a:off x="1385" y="3857"/>
                  <a:ext cx="52" cy="1"/>
                </a:xfrm>
                <a:custGeom>
                  <a:avLst/>
                  <a:gdLst>
                    <a:gd name="T0" fmla="*/ 0 w 52"/>
                    <a:gd name="T1" fmla="*/ 0 h 1"/>
                    <a:gd name="T2" fmla="*/ 51 w 52"/>
                    <a:gd name="T3" fmla="*/ 0 h 1"/>
                  </a:gdLst>
                  <a:ahLst/>
                  <a:cxnLst>
                    <a:cxn ang="0">
                      <a:pos x="T0" y="T1"/>
                    </a:cxn>
                    <a:cxn ang="0">
                      <a:pos x="T2" y="T3"/>
                    </a:cxn>
                  </a:cxnLst>
                  <a:rect l="0" t="0" r="r" b="b"/>
                  <a:pathLst>
                    <a:path w="52" h="1">
                      <a:moveTo>
                        <a:pt x="0" y="0"/>
                      </a:moveTo>
                      <a:lnTo>
                        <a:pt x="51" y="0"/>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346" name="Freeform 162"/>
                <p:cNvSpPr>
                  <a:spLocks/>
                </p:cNvSpPr>
                <p:nvPr/>
              </p:nvSpPr>
              <p:spPr bwMode="auto">
                <a:xfrm>
                  <a:off x="1391" y="3864"/>
                  <a:ext cx="48" cy="1"/>
                </a:xfrm>
                <a:custGeom>
                  <a:avLst/>
                  <a:gdLst>
                    <a:gd name="T0" fmla="*/ 0 w 48"/>
                    <a:gd name="T1" fmla="*/ 0 h 1"/>
                    <a:gd name="T2" fmla="*/ 47 w 48"/>
                    <a:gd name="T3" fmla="*/ 0 h 1"/>
                  </a:gdLst>
                  <a:ahLst/>
                  <a:cxnLst>
                    <a:cxn ang="0">
                      <a:pos x="T0" y="T1"/>
                    </a:cxn>
                    <a:cxn ang="0">
                      <a:pos x="T2" y="T3"/>
                    </a:cxn>
                  </a:cxnLst>
                  <a:rect l="0" t="0" r="r" b="b"/>
                  <a:pathLst>
                    <a:path w="48" h="1">
                      <a:moveTo>
                        <a:pt x="0" y="0"/>
                      </a:moveTo>
                      <a:lnTo>
                        <a:pt x="47" y="0"/>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347" name="Freeform 163"/>
                <p:cNvSpPr>
                  <a:spLocks/>
                </p:cNvSpPr>
                <p:nvPr/>
              </p:nvSpPr>
              <p:spPr bwMode="auto">
                <a:xfrm>
                  <a:off x="1389" y="3871"/>
                  <a:ext cx="60" cy="1"/>
                </a:xfrm>
                <a:custGeom>
                  <a:avLst/>
                  <a:gdLst>
                    <a:gd name="T0" fmla="*/ 0 w 60"/>
                    <a:gd name="T1" fmla="*/ 0 h 1"/>
                    <a:gd name="T2" fmla="*/ 59 w 60"/>
                    <a:gd name="T3" fmla="*/ 0 h 1"/>
                  </a:gdLst>
                  <a:ahLst/>
                  <a:cxnLst>
                    <a:cxn ang="0">
                      <a:pos x="T0" y="T1"/>
                    </a:cxn>
                    <a:cxn ang="0">
                      <a:pos x="T2" y="T3"/>
                    </a:cxn>
                  </a:cxnLst>
                  <a:rect l="0" t="0" r="r" b="b"/>
                  <a:pathLst>
                    <a:path w="60" h="1">
                      <a:moveTo>
                        <a:pt x="0" y="0"/>
                      </a:moveTo>
                      <a:lnTo>
                        <a:pt x="59" y="0"/>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348" name="Freeform 164"/>
                <p:cNvSpPr>
                  <a:spLocks/>
                </p:cNvSpPr>
                <p:nvPr/>
              </p:nvSpPr>
              <p:spPr bwMode="auto">
                <a:xfrm>
                  <a:off x="1446" y="3857"/>
                  <a:ext cx="17" cy="1"/>
                </a:xfrm>
                <a:custGeom>
                  <a:avLst/>
                  <a:gdLst>
                    <a:gd name="T0" fmla="*/ 0 w 17"/>
                    <a:gd name="T1" fmla="*/ 0 h 1"/>
                    <a:gd name="T2" fmla="*/ 16 w 17"/>
                    <a:gd name="T3" fmla="*/ 0 h 1"/>
                  </a:gdLst>
                  <a:ahLst/>
                  <a:cxnLst>
                    <a:cxn ang="0">
                      <a:pos x="T0" y="T1"/>
                    </a:cxn>
                    <a:cxn ang="0">
                      <a:pos x="T2" y="T3"/>
                    </a:cxn>
                  </a:cxnLst>
                  <a:rect l="0" t="0" r="r" b="b"/>
                  <a:pathLst>
                    <a:path w="17" h="1">
                      <a:moveTo>
                        <a:pt x="0" y="0"/>
                      </a:moveTo>
                      <a:lnTo>
                        <a:pt x="16" y="0"/>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349" name="Freeform 165"/>
                <p:cNvSpPr>
                  <a:spLocks/>
                </p:cNvSpPr>
                <p:nvPr/>
              </p:nvSpPr>
              <p:spPr bwMode="auto">
                <a:xfrm>
                  <a:off x="1452" y="3867"/>
                  <a:ext cx="17" cy="1"/>
                </a:xfrm>
                <a:custGeom>
                  <a:avLst/>
                  <a:gdLst>
                    <a:gd name="T0" fmla="*/ 0 w 17"/>
                    <a:gd name="T1" fmla="*/ 0 h 1"/>
                    <a:gd name="T2" fmla="*/ 16 w 17"/>
                    <a:gd name="T3" fmla="*/ 0 h 1"/>
                  </a:gdLst>
                  <a:ahLst/>
                  <a:cxnLst>
                    <a:cxn ang="0">
                      <a:pos x="T0" y="T1"/>
                    </a:cxn>
                    <a:cxn ang="0">
                      <a:pos x="T2" y="T3"/>
                    </a:cxn>
                  </a:cxnLst>
                  <a:rect l="0" t="0" r="r" b="b"/>
                  <a:pathLst>
                    <a:path w="17" h="1">
                      <a:moveTo>
                        <a:pt x="0" y="0"/>
                      </a:moveTo>
                      <a:lnTo>
                        <a:pt x="16" y="0"/>
                      </a:lnTo>
                    </a:path>
                  </a:pathLst>
                </a:custGeom>
                <a:noFill/>
                <a:ln w="12700" cap="rnd" cmpd="sng">
                  <a:solidFill>
                    <a:srgbClr val="000000"/>
                  </a:solidFill>
                  <a:prstDash val="solid"/>
                  <a:round/>
                  <a:headEnd type="none" w="med" len="med"/>
                  <a:tailEnd type="none" w="med" len="me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grpSp>
        </p:grpSp>
        <p:sp>
          <p:nvSpPr>
            <p:cNvPr id="93350" name="Freeform 166"/>
            <p:cNvSpPr>
              <a:spLocks/>
            </p:cNvSpPr>
            <p:nvPr/>
          </p:nvSpPr>
          <p:spPr bwMode="auto">
            <a:xfrm>
              <a:off x="969" y="3426"/>
              <a:ext cx="512" cy="389"/>
            </a:xfrm>
            <a:custGeom>
              <a:avLst/>
              <a:gdLst>
                <a:gd name="T0" fmla="*/ 0 w 512"/>
                <a:gd name="T1" fmla="*/ 19 h 389"/>
                <a:gd name="T2" fmla="*/ 0 w 512"/>
                <a:gd name="T3" fmla="*/ 365 h 389"/>
                <a:gd name="T4" fmla="*/ 0 w 512"/>
                <a:gd name="T5" fmla="*/ 368 h 389"/>
                <a:gd name="T6" fmla="*/ 1 w 512"/>
                <a:gd name="T7" fmla="*/ 371 h 389"/>
                <a:gd name="T8" fmla="*/ 2 w 512"/>
                <a:gd name="T9" fmla="*/ 373 h 389"/>
                <a:gd name="T10" fmla="*/ 3 w 512"/>
                <a:gd name="T11" fmla="*/ 375 h 389"/>
                <a:gd name="T12" fmla="*/ 5 w 512"/>
                <a:gd name="T13" fmla="*/ 377 h 389"/>
                <a:gd name="T14" fmla="*/ 7 w 512"/>
                <a:gd name="T15" fmla="*/ 378 h 389"/>
                <a:gd name="T16" fmla="*/ 9 w 512"/>
                <a:gd name="T17" fmla="*/ 379 h 389"/>
                <a:gd name="T18" fmla="*/ 11 w 512"/>
                <a:gd name="T19" fmla="*/ 380 h 389"/>
                <a:gd name="T20" fmla="*/ 120 w 512"/>
                <a:gd name="T21" fmla="*/ 386 h 389"/>
                <a:gd name="T22" fmla="*/ 255 w 512"/>
                <a:gd name="T23" fmla="*/ 388 h 389"/>
                <a:gd name="T24" fmla="*/ 381 w 512"/>
                <a:gd name="T25" fmla="*/ 386 h 389"/>
                <a:gd name="T26" fmla="*/ 498 w 512"/>
                <a:gd name="T27" fmla="*/ 380 h 389"/>
                <a:gd name="T28" fmla="*/ 502 w 512"/>
                <a:gd name="T29" fmla="*/ 379 h 389"/>
                <a:gd name="T30" fmla="*/ 505 w 512"/>
                <a:gd name="T31" fmla="*/ 378 h 389"/>
                <a:gd name="T32" fmla="*/ 508 w 512"/>
                <a:gd name="T33" fmla="*/ 376 h 389"/>
                <a:gd name="T34" fmla="*/ 510 w 512"/>
                <a:gd name="T35" fmla="*/ 373 h 389"/>
                <a:gd name="T36" fmla="*/ 511 w 512"/>
                <a:gd name="T37" fmla="*/ 369 h 389"/>
                <a:gd name="T38" fmla="*/ 511 w 512"/>
                <a:gd name="T39" fmla="*/ 366 h 389"/>
                <a:gd name="T40" fmla="*/ 511 w 512"/>
                <a:gd name="T41" fmla="*/ 363 h 389"/>
                <a:gd name="T42" fmla="*/ 511 w 512"/>
                <a:gd name="T43" fmla="*/ 19 h 389"/>
                <a:gd name="T44" fmla="*/ 511 w 512"/>
                <a:gd name="T45" fmla="*/ 16 h 389"/>
                <a:gd name="T46" fmla="*/ 509 w 512"/>
                <a:gd name="T47" fmla="*/ 12 h 389"/>
                <a:gd name="T48" fmla="*/ 507 w 512"/>
                <a:gd name="T49" fmla="*/ 9 h 389"/>
                <a:gd name="T50" fmla="*/ 504 w 512"/>
                <a:gd name="T51" fmla="*/ 7 h 389"/>
                <a:gd name="T52" fmla="*/ 500 w 512"/>
                <a:gd name="T53" fmla="*/ 6 h 389"/>
                <a:gd name="T54" fmla="*/ 497 w 512"/>
                <a:gd name="T55" fmla="*/ 6 h 389"/>
                <a:gd name="T56" fmla="*/ 378 w 512"/>
                <a:gd name="T57" fmla="*/ 1 h 389"/>
                <a:gd name="T58" fmla="*/ 255 w 512"/>
                <a:gd name="T59" fmla="*/ 0 h 389"/>
                <a:gd name="T60" fmla="*/ 132 w 512"/>
                <a:gd name="T61" fmla="*/ 2 h 389"/>
                <a:gd name="T62" fmla="*/ 16 w 512"/>
                <a:gd name="T63" fmla="*/ 6 h 389"/>
                <a:gd name="T64" fmla="*/ 13 w 512"/>
                <a:gd name="T65" fmla="*/ 6 h 389"/>
                <a:gd name="T66" fmla="*/ 10 w 512"/>
                <a:gd name="T67" fmla="*/ 6 h 389"/>
                <a:gd name="T68" fmla="*/ 7 w 512"/>
                <a:gd name="T69" fmla="*/ 7 h 389"/>
                <a:gd name="T70" fmla="*/ 4 w 512"/>
                <a:gd name="T71" fmla="*/ 9 h 389"/>
                <a:gd name="T72" fmla="*/ 3 w 512"/>
                <a:gd name="T73" fmla="*/ 11 h 389"/>
                <a:gd name="T74" fmla="*/ 1 w 512"/>
                <a:gd name="T75" fmla="*/ 14 h 389"/>
                <a:gd name="T76" fmla="*/ 0 w 512"/>
                <a:gd name="T77" fmla="*/ 16 h 389"/>
                <a:gd name="T78" fmla="*/ 0 w 512"/>
                <a:gd name="T79" fmla="*/ 19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 h="389">
                  <a:moveTo>
                    <a:pt x="0" y="19"/>
                  </a:moveTo>
                  <a:lnTo>
                    <a:pt x="0" y="365"/>
                  </a:lnTo>
                  <a:lnTo>
                    <a:pt x="0" y="368"/>
                  </a:lnTo>
                  <a:lnTo>
                    <a:pt x="1" y="371"/>
                  </a:lnTo>
                  <a:lnTo>
                    <a:pt x="2" y="373"/>
                  </a:lnTo>
                  <a:lnTo>
                    <a:pt x="3" y="375"/>
                  </a:lnTo>
                  <a:lnTo>
                    <a:pt x="5" y="377"/>
                  </a:lnTo>
                  <a:lnTo>
                    <a:pt x="7" y="378"/>
                  </a:lnTo>
                  <a:lnTo>
                    <a:pt x="9" y="379"/>
                  </a:lnTo>
                  <a:lnTo>
                    <a:pt x="11" y="380"/>
                  </a:lnTo>
                  <a:lnTo>
                    <a:pt x="120" y="386"/>
                  </a:lnTo>
                  <a:lnTo>
                    <a:pt x="255" y="388"/>
                  </a:lnTo>
                  <a:lnTo>
                    <a:pt x="381" y="386"/>
                  </a:lnTo>
                  <a:lnTo>
                    <a:pt x="498" y="380"/>
                  </a:lnTo>
                  <a:lnTo>
                    <a:pt x="502" y="379"/>
                  </a:lnTo>
                  <a:lnTo>
                    <a:pt x="505" y="378"/>
                  </a:lnTo>
                  <a:lnTo>
                    <a:pt x="508" y="376"/>
                  </a:lnTo>
                  <a:lnTo>
                    <a:pt x="510" y="373"/>
                  </a:lnTo>
                  <a:lnTo>
                    <a:pt x="511" y="369"/>
                  </a:lnTo>
                  <a:lnTo>
                    <a:pt x="511" y="366"/>
                  </a:lnTo>
                  <a:lnTo>
                    <a:pt x="511" y="363"/>
                  </a:lnTo>
                  <a:lnTo>
                    <a:pt x="511" y="19"/>
                  </a:lnTo>
                  <a:lnTo>
                    <a:pt x="511" y="16"/>
                  </a:lnTo>
                  <a:lnTo>
                    <a:pt x="509" y="12"/>
                  </a:lnTo>
                  <a:lnTo>
                    <a:pt x="507" y="9"/>
                  </a:lnTo>
                  <a:lnTo>
                    <a:pt x="504" y="7"/>
                  </a:lnTo>
                  <a:lnTo>
                    <a:pt x="500" y="6"/>
                  </a:lnTo>
                  <a:lnTo>
                    <a:pt x="497" y="6"/>
                  </a:lnTo>
                  <a:lnTo>
                    <a:pt x="378" y="1"/>
                  </a:lnTo>
                  <a:lnTo>
                    <a:pt x="255" y="0"/>
                  </a:lnTo>
                  <a:lnTo>
                    <a:pt x="132" y="2"/>
                  </a:lnTo>
                  <a:lnTo>
                    <a:pt x="16" y="6"/>
                  </a:lnTo>
                  <a:lnTo>
                    <a:pt x="13" y="6"/>
                  </a:lnTo>
                  <a:lnTo>
                    <a:pt x="10" y="6"/>
                  </a:lnTo>
                  <a:lnTo>
                    <a:pt x="7" y="7"/>
                  </a:lnTo>
                  <a:lnTo>
                    <a:pt x="4" y="9"/>
                  </a:lnTo>
                  <a:lnTo>
                    <a:pt x="3" y="11"/>
                  </a:lnTo>
                  <a:lnTo>
                    <a:pt x="1" y="14"/>
                  </a:lnTo>
                  <a:lnTo>
                    <a:pt x="0" y="16"/>
                  </a:lnTo>
                  <a:lnTo>
                    <a:pt x="0" y="19"/>
                  </a:lnTo>
                </a:path>
              </a:pathLst>
            </a:custGeom>
            <a:solidFill>
              <a:srgbClr val="DFDFFF"/>
            </a:solidFill>
            <a:ln w="12700" cap="rnd" cmpd="sng">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grpSp>
          <p:nvGrpSpPr>
            <p:cNvPr id="93351" name="Group 167"/>
            <p:cNvGrpSpPr>
              <a:grpSpLocks/>
            </p:cNvGrpSpPr>
            <p:nvPr/>
          </p:nvGrpSpPr>
          <p:grpSpPr bwMode="auto">
            <a:xfrm>
              <a:off x="1019" y="3467"/>
              <a:ext cx="412" cy="305"/>
              <a:chOff x="1019" y="3467"/>
              <a:chExt cx="412" cy="305"/>
            </a:xfrm>
          </p:grpSpPr>
          <p:sp>
            <p:nvSpPr>
              <p:cNvPr id="93352" name="Freeform 168"/>
              <p:cNvSpPr>
                <a:spLocks/>
              </p:cNvSpPr>
              <p:nvPr/>
            </p:nvSpPr>
            <p:spPr bwMode="auto">
              <a:xfrm>
                <a:off x="1019" y="3467"/>
                <a:ext cx="412" cy="305"/>
              </a:xfrm>
              <a:custGeom>
                <a:avLst/>
                <a:gdLst>
                  <a:gd name="T0" fmla="*/ 0 w 412"/>
                  <a:gd name="T1" fmla="*/ 15 h 305"/>
                  <a:gd name="T2" fmla="*/ 0 w 412"/>
                  <a:gd name="T3" fmla="*/ 286 h 305"/>
                  <a:gd name="T4" fmla="*/ 0 w 412"/>
                  <a:gd name="T5" fmla="*/ 288 h 305"/>
                  <a:gd name="T6" fmla="*/ 1 w 412"/>
                  <a:gd name="T7" fmla="*/ 290 h 305"/>
                  <a:gd name="T8" fmla="*/ 2 w 412"/>
                  <a:gd name="T9" fmla="*/ 292 h 305"/>
                  <a:gd name="T10" fmla="*/ 3 w 412"/>
                  <a:gd name="T11" fmla="*/ 294 h 305"/>
                  <a:gd name="T12" fmla="*/ 4 w 412"/>
                  <a:gd name="T13" fmla="*/ 295 h 305"/>
                  <a:gd name="T14" fmla="*/ 6 w 412"/>
                  <a:gd name="T15" fmla="*/ 296 h 305"/>
                  <a:gd name="T16" fmla="*/ 7 w 412"/>
                  <a:gd name="T17" fmla="*/ 297 h 305"/>
                  <a:gd name="T18" fmla="*/ 9 w 412"/>
                  <a:gd name="T19" fmla="*/ 297 h 305"/>
                  <a:gd name="T20" fmla="*/ 97 w 412"/>
                  <a:gd name="T21" fmla="*/ 302 h 305"/>
                  <a:gd name="T22" fmla="*/ 205 w 412"/>
                  <a:gd name="T23" fmla="*/ 304 h 305"/>
                  <a:gd name="T24" fmla="*/ 307 w 412"/>
                  <a:gd name="T25" fmla="*/ 302 h 305"/>
                  <a:gd name="T26" fmla="*/ 400 w 412"/>
                  <a:gd name="T27" fmla="*/ 297 h 305"/>
                  <a:gd name="T28" fmla="*/ 403 w 412"/>
                  <a:gd name="T29" fmla="*/ 297 h 305"/>
                  <a:gd name="T30" fmla="*/ 406 w 412"/>
                  <a:gd name="T31" fmla="*/ 296 h 305"/>
                  <a:gd name="T32" fmla="*/ 408 w 412"/>
                  <a:gd name="T33" fmla="*/ 294 h 305"/>
                  <a:gd name="T34" fmla="*/ 410 w 412"/>
                  <a:gd name="T35" fmla="*/ 292 h 305"/>
                  <a:gd name="T36" fmla="*/ 411 w 412"/>
                  <a:gd name="T37" fmla="*/ 289 h 305"/>
                  <a:gd name="T38" fmla="*/ 411 w 412"/>
                  <a:gd name="T39" fmla="*/ 287 h 305"/>
                  <a:gd name="T40" fmla="*/ 411 w 412"/>
                  <a:gd name="T41" fmla="*/ 284 h 305"/>
                  <a:gd name="T42" fmla="*/ 411 w 412"/>
                  <a:gd name="T43" fmla="*/ 15 h 305"/>
                  <a:gd name="T44" fmla="*/ 411 w 412"/>
                  <a:gd name="T45" fmla="*/ 12 h 305"/>
                  <a:gd name="T46" fmla="*/ 410 w 412"/>
                  <a:gd name="T47" fmla="*/ 9 h 305"/>
                  <a:gd name="T48" fmla="*/ 408 w 412"/>
                  <a:gd name="T49" fmla="*/ 7 h 305"/>
                  <a:gd name="T50" fmla="*/ 405 w 412"/>
                  <a:gd name="T51" fmla="*/ 6 h 305"/>
                  <a:gd name="T52" fmla="*/ 402 w 412"/>
                  <a:gd name="T53" fmla="*/ 5 h 305"/>
                  <a:gd name="T54" fmla="*/ 399 w 412"/>
                  <a:gd name="T55" fmla="*/ 5 h 305"/>
                  <a:gd name="T56" fmla="*/ 304 w 412"/>
                  <a:gd name="T57" fmla="*/ 1 h 305"/>
                  <a:gd name="T58" fmla="*/ 205 w 412"/>
                  <a:gd name="T59" fmla="*/ 0 h 305"/>
                  <a:gd name="T60" fmla="*/ 106 w 412"/>
                  <a:gd name="T61" fmla="*/ 2 h 305"/>
                  <a:gd name="T62" fmla="*/ 13 w 412"/>
                  <a:gd name="T63" fmla="*/ 5 h 305"/>
                  <a:gd name="T64" fmla="*/ 10 w 412"/>
                  <a:gd name="T65" fmla="*/ 5 h 305"/>
                  <a:gd name="T66" fmla="*/ 8 w 412"/>
                  <a:gd name="T67" fmla="*/ 5 h 305"/>
                  <a:gd name="T68" fmla="*/ 6 w 412"/>
                  <a:gd name="T69" fmla="*/ 6 h 305"/>
                  <a:gd name="T70" fmla="*/ 4 w 412"/>
                  <a:gd name="T71" fmla="*/ 7 h 305"/>
                  <a:gd name="T72" fmla="*/ 2 w 412"/>
                  <a:gd name="T73" fmla="*/ 9 h 305"/>
                  <a:gd name="T74" fmla="*/ 1 w 412"/>
                  <a:gd name="T75" fmla="*/ 11 h 305"/>
                  <a:gd name="T76" fmla="*/ 0 w 412"/>
                  <a:gd name="T77" fmla="*/ 13 h 305"/>
                  <a:gd name="T78" fmla="*/ 0 w 412"/>
                  <a:gd name="T79" fmla="*/ 15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12" h="305">
                    <a:moveTo>
                      <a:pt x="0" y="15"/>
                    </a:moveTo>
                    <a:lnTo>
                      <a:pt x="0" y="286"/>
                    </a:lnTo>
                    <a:lnTo>
                      <a:pt x="0" y="288"/>
                    </a:lnTo>
                    <a:lnTo>
                      <a:pt x="1" y="290"/>
                    </a:lnTo>
                    <a:lnTo>
                      <a:pt x="2" y="292"/>
                    </a:lnTo>
                    <a:lnTo>
                      <a:pt x="3" y="294"/>
                    </a:lnTo>
                    <a:lnTo>
                      <a:pt x="4" y="295"/>
                    </a:lnTo>
                    <a:lnTo>
                      <a:pt x="6" y="296"/>
                    </a:lnTo>
                    <a:lnTo>
                      <a:pt x="7" y="297"/>
                    </a:lnTo>
                    <a:lnTo>
                      <a:pt x="9" y="297"/>
                    </a:lnTo>
                    <a:lnTo>
                      <a:pt x="97" y="302"/>
                    </a:lnTo>
                    <a:lnTo>
                      <a:pt x="205" y="304"/>
                    </a:lnTo>
                    <a:lnTo>
                      <a:pt x="307" y="302"/>
                    </a:lnTo>
                    <a:lnTo>
                      <a:pt x="400" y="297"/>
                    </a:lnTo>
                    <a:lnTo>
                      <a:pt x="403" y="297"/>
                    </a:lnTo>
                    <a:lnTo>
                      <a:pt x="406" y="296"/>
                    </a:lnTo>
                    <a:lnTo>
                      <a:pt x="408" y="294"/>
                    </a:lnTo>
                    <a:lnTo>
                      <a:pt x="410" y="292"/>
                    </a:lnTo>
                    <a:lnTo>
                      <a:pt x="411" y="289"/>
                    </a:lnTo>
                    <a:lnTo>
                      <a:pt x="411" y="287"/>
                    </a:lnTo>
                    <a:lnTo>
                      <a:pt x="411" y="284"/>
                    </a:lnTo>
                    <a:lnTo>
                      <a:pt x="411" y="15"/>
                    </a:lnTo>
                    <a:lnTo>
                      <a:pt x="411" y="12"/>
                    </a:lnTo>
                    <a:lnTo>
                      <a:pt x="410" y="9"/>
                    </a:lnTo>
                    <a:lnTo>
                      <a:pt x="408" y="7"/>
                    </a:lnTo>
                    <a:lnTo>
                      <a:pt x="405" y="6"/>
                    </a:lnTo>
                    <a:lnTo>
                      <a:pt x="402" y="5"/>
                    </a:lnTo>
                    <a:lnTo>
                      <a:pt x="399" y="5"/>
                    </a:lnTo>
                    <a:lnTo>
                      <a:pt x="304" y="1"/>
                    </a:lnTo>
                    <a:lnTo>
                      <a:pt x="205" y="0"/>
                    </a:lnTo>
                    <a:lnTo>
                      <a:pt x="106" y="2"/>
                    </a:lnTo>
                    <a:lnTo>
                      <a:pt x="13" y="5"/>
                    </a:lnTo>
                    <a:lnTo>
                      <a:pt x="10" y="5"/>
                    </a:lnTo>
                    <a:lnTo>
                      <a:pt x="8" y="5"/>
                    </a:lnTo>
                    <a:lnTo>
                      <a:pt x="6" y="6"/>
                    </a:lnTo>
                    <a:lnTo>
                      <a:pt x="4" y="7"/>
                    </a:lnTo>
                    <a:lnTo>
                      <a:pt x="2" y="9"/>
                    </a:lnTo>
                    <a:lnTo>
                      <a:pt x="1" y="11"/>
                    </a:lnTo>
                    <a:lnTo>
                      <a:pt x="0" y="13"/>
                    </a:lnTo>
                    <a:lnTo>
                      <a:pt x="0" y="15"/>
                    </a:lnTo>
                  </a:path>
                </a:pathLst>
              </a:custGeom>
              <a:solidFill>
                <a:srgbClr val="00DFCA"/>
              </a:solidFill>
              <a:ln w="12700" cap="rnd" cmpd="sng">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353" name="Freeform 169"/>
              <p:cNvSpPr>
                <a:spLocks/>
              </p:cNvSpPr>
              <p:nvPr/>
            </p:nvSpPr>
            <p:spPr bwMode="auto">
              <a:xfrm>
                <a:off x="1020" y="3619"/>
                <a:ext cx="411" cy="153"/>
              </a:xfrm>
              <a:custGeom>
                <a:avLst/>
                <a:gdLst>
                  <a:gd name="T0" fmla="*/ 0 w 411"/>
                  <a:gd name="T1" fmla="*/ 140 h 153"/>
                  <a:gd name="T2" fmla="*/ 1 w 411"/>
                  <a:gd name="T3" fmla="*/ 142 h 153"/>
                  <a:gd name="T4" fmla="*/ 3 w 411"/>
                  <a:gd name="T5" fmla="*/ 143 h 153"/>
                  <a:gd name="T6" fmla="*/ 4 w 411"/>
                  <a:gd name="T7" fmla="*/ 144 h 153"/>
                  <a:gd name="T8" fmla="*/ 6 w 411"/>
                  <a:gd name="T9" fmla="*/ 145 h 153"/>
                  <a:gd name="T10" fmla="*/ 7 w 411"/>
                  <a:gd name="T11" fmla="*/ 145 h 153"/>
                  <a:gd name="T12" fmla="*/ 96 w 411"/>
                  <a:gd name="T13" fmla="*/ 150 h 153"/>
                  <a:gd name="T14" fmla="*/ 205 w 411"/>
                  <a:gd name="T15" fmla="*/ 152 h 153"/>
                  <a:gd name="T16" fmla="*/ 306 w 411"/>
                  <a:gd name="T17" fmla="*/ 150 h 153"/>
                  <a:gd name="T18" fmla="*/ 400 w 411"/>
                  <a:gd name="T19" fmla="*/ 145 h 153"/>
                  <a:gd name="T20" fmla="*/ 403 w 411"/>
                  <a:gd name="T21" fmla="*/ 145 h 153"/>
                  <a:gd name="T22" fmla="*/ 406 w 411"/>
                  <a:gd name="T23" fmla="*/ 144 h 153"/>
                  <a:gd name="T24" fmla="*/ 409 w 411"/>
                  <a:gd name="T25" fmla="*/ 142 h 153"/>
                  <a:gd name="T26" fmla="*/ 410 w 411"/>
                  <a:gd name="T27" fmla="*/ 140 h 153"/>
                  <a:gd name="T28" fmla="*/ 205 w 411"/>
                  <a:gd name="T29" fmla="*/ 0 h 153"/>
                  <a:gd name="T30" fmla="*/ 0 w 411"/>
                  <a:gd name="T31" fmla="*/ 14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11" h="153">
                    <a:moveTo>
                      <a:pt x="0" y="140"/>
                    </a:moveTo>
                    <a:lnTo>
                      <a:pt x="1" y="142"/>
                    </a:lnTo>
                    <a:lnTo>
                      <a:pt x="3" y="143"/>
                    </a:lnTo>
                    <a:lnTo>
                      <a:pt x="4" y="144"/>
                    </a:lnTo>
                    <a:lnTo>
                      <a:pt x="6" y="145"/>
                    </a:lnTo>
                    <a:lnTo>
                      <a:pt x="7" y="145"/>
                    </a:lnTo>
                    <a:lnTo>
                      <a:pt x="96" y="150"/>
                    </a:lnTo>
                    <a:lnTo>
                      <a:pt x="205" y="152"/>
                    </a:lnTo>
                    <a:lnTo>
                      <a:pt x="306" y="150"/>
                    </a:lnTo>
                    <a:lnTo>
                      <a:pt x="400" y="145"/>
                    </a:lnTo>
                    <a:lnTo>
                      <a:pt x="403" y="145"/>
                    </a:lnTo>
                    <a:lnTo>
                      <a:pt x="406" y="144"/>
                    </a:lnTo>
                    <a:lnTo>
                      <a:pt x="409" y="142"/>
                    </a:lnTo>
                    <a:lnTo>
                      <a:pt x="410" y="140"/>
                    </a:lnTo>
                    <a:lnTo>
                      <a:pt x="205" y="0"/>
                    </a:lnTo>
                    <a:lnTo>
                      <a:pt x="0" y="140"/>
                    </a:lnTo>
                  </a:path>
                </a:pathLst>
              </a:custGeom>
              <a:solidFill>
                <a:srgbClr val="00DFCA"/>
              </a:solidFill>
              <a:ln w="12700" cap="rnd" cmpd="sng">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354" name="Freeform 170"/>
              <p:cNvSpPr>
                <a:spLocks/>
              </p:cNvSpPr>
              <p:nvPr/>
            </p:nvSpPr>
            <p:spPr bwMode="auto">
              <a:xfrm>
                <a:off x="1021" y="3467"/>
                <a:ext cx="407" cy="153"/>
              </a:xfrm>
              <a:custGeom>
                <a:avLst/>
                <a:gdLst>
                  <a:gd name="T0" fmla="*/ 204 w 407"/>
                  <a:gd name="T1" fmla="*/ 152 h 153"/>
                  <a:gd name="T2" fmla="*/ 406 w 407"/>
                  <a:gd name="T3" fmla="*/ 7 h 153"/>
                  <a:gd name="T4" fmla="*/ 403 w 407"/>
                  <a:gd name="T5" fmla="*/ 5 h 153"/>
                  <a:gd name="T6" fmla="*/ 401 w 407"/>
                  <a:gd name="T7" fmla="*/ 5 h 153"/>
                  <a:gd name="T8" fmla="*/ 398 w 407"/>
                  <a:gd name="T9" fmla="*/ 5 h 153"/>
                  <a:gd name="T10" fmla="*/ 302 w 407"/>
                  <a:gd name="T11" fmla="*/ 1 h 153"/>
                  <a:gd name="T12" fmla="*/ 204 w 407"/>
                  <a:gd name="T13" fmla="*/ 0 h 153"/>
                  <a:gd name="T14" fmla="*/ 104 w 407"/>
                  <a:gd name="T15" fmla="*/ 2 h 153"/>
                  <a:gd name="T16" fmla="*/ 10 w 407"/>
                  <a:gd name="T17" fmla="*/ 5 h 153"/>
                  <a:gd name="T18" fmla="*/ 8 w 407"/>
                  <a:gd name="T19" fmla="*/ 5 h 153"/>
                  <a:gd name="T20" fmla="*/ 6 w 407"/>
                  <a:gd name="T21" fmla="*/ 5 h 153"/>
                  <a:gd name="T22" fmla="*/ 4 w 407"/>
                  <a:gd name="T23" fmla="*/ 6 h 153"/>
                  <a:gd name="T24" fmla="*/ 1 w 407"/>
                  <a:gd name="T25" fmla="*/ 7 h 153"/>
                  <a:gd name="T26" fmla="*/ 0 w 407"/>
                  <a:gd name="T27" fmla="*/ 9 h 153"/>
                  <a:gd name="T28" fmla="*/ 204 w 407"/>
                  <a:gd name="T29" fmla="*/ 152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7" h="153">
                    <a:moveTo>
                      <a:pt x="204" y="152"/>
                    </a:moveTo>
                    <a:lnTo>
                      <a:pt x="406" y="7"/>
                    </a:lnTo>
                    <a:lnTo>
                      <a:pt x="403" y="5"/>
                    </a:lnTo>
                    <a:lnTo>
                      <a:pt x="401" y="5"/>
                    </a:lnTo>
                    <a:lnTo>
                      <a:pt x="398" y="5"/>
                    </a:lnTo>
                    <a:lnTo>
                      <a:pt x="302" y="1"/>
                    </a:lnTo>
                    <a:lnTo>
                      <a:pt x="204" y="0"/>
                    </a:lnTo>
                    <a:lnTo>
                      <a:pt x="104" y="2"/>
                    </a:lnTo>
                    <a:lnTo>
                      <a:pt x="10" y="5"/>
                    </a:lnTo>
                    <a:lnTo>
                      <a:pt x="8" y="5"/>
                    </a:lnTo>
                    <a:lnTo>
                      <a:pt x="6" y="5"/>
                    </a:lnTo>
                    <a:lnTo>
                      <a:pt x="4" y="6"/>
                    </a:lnTo>
                    <a:lnTo>
                      <a:pt x="1" y="7"/>
                    </a:lnTo>
                    <a:lnTo>
                      <a:pt x="0" y="9"/>
                    </a:lnTo>
                    <a:lnTo>
                      <a:pt x="204" y="152"/>
                    </a:lnTo>
                  </a:path>
                </a:pathLst>
              </a:custGeom>
              <a:solidFill>
                <a:srgbClr val="00DFCA"/>
              </a:solidFill>
              <a:ln w="12700" cap="rnd" cmpd="sng">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sp>
            <p:nvSpPr>
              <p:cNvPr id="93355" name="Freeform 171"/>
              <p:cNvSpPr>
                <a:spLocks/>
              </p:cNvSpPr>
              <p:nvPr/>
            </p:nvSpPr>
            <p:spPr bwMode="auto">
              <a:xfrm>
                <a:off x="1032" y="3477"/>
                <a:ext cx="386" cy="284"/>
              </a:xfrm>
              <a:custGeom>
                <a:avLst/>
                <a:gdLst>
                  <a:gd name="T0" fmla="*/ 0 w 386"/>
                  <a:gd name="T1" fmla="*/ 14 h 284"/>
                  <a:gd name="T2" fmla="*/ 0 w 386"/>
                  <a:gd name="T3" fmla="*/ 266 h 284"/>
                  <a:gd name="T4" fmla="*/ 0 w 386"/>
                  <a:gd name="T5" fmla="*/ 269 h 284"/>
                  <a:gd name="T6" fmla="*/ 1 w 386"/>
                  <a:gd name="T7" fmla="*/ 271 h 284"/>
                  <a:gd name="T8" fmla="*/ 1 w 386"/>
                  <a:gd name="T9" fmla="*/ 272 h 284"/>
                  <a:gd name="T10" fmla="*/ 3 w 386"/>
                  <a:gd name="T11" fmla="*/ 274 h 284"/>
                  <a:gd name="T12" fmla="*/ 4 w 386"/>
                  <a:gd name="T13" fmla="*/ 275 h 284"/>
                  <a:gd name="T14" fmla="*/ 5 w 386"/>
                  <a:gd name="T15" fmla="*/ 276 h 284"/>
                  <a:gd name="T16" fmla="*/ 7 w 386"/>
                  <a:gd name="T17" fmla="*/ 277 h 284"/>
                  <a:gd name="T18" fmla="*/ 8 w 386"/>
                  <a:gd name="T19" fmla="*/ 277 h 284"/>
                  <a:gd name="T20" fmla="*/ 91 w 386"/>
                  <a:gd name="T21" fmla="*/ 282 h 284"/>
                  <a:gd name="T22" fmla="*/ 192 w 386"/>
                  <a:gd name="T23" fmla="*/ 283 h 284"/>
                  <a:gd name="T24" fmla="*/ 287 w 386"/>
                  <a:gd name="T25" fmla="*/ 282 h 284"/>
                  <a:gd name="T26" fmla="*/ 375 w 386"/>
                  <a:gd name="T27" fmla="*/ 277 h 284"/>
                  <a:gd name="T28" fmla="*/ 378 w 386"/>
                  <a:gd name="T29" fmla="*/ 277 h 284"/>
                  <a:gd name="T30" fmla="*/ 381 w 386"/>
                  <a:gd name="T31" fmla="*/ 276 h 284"/>
                  <a:gd name="T32" fmla="*/ 382 w 386"/>
                  <a:gd name="T33" fmla="*/ 274 h 284"/>
                  <a:gd name="T34" fmla="*/ 384 w 386"/>
                  <a:gd name="T35" fmla="*/ 272 h 284"/>
                  <a:gd name="T36" fmla="*/ 385 w 386"/>
                  <a:gd name="T37" fmla="*/ 269 h 284"/>
                  <a:gd name="T38" fmla="*/ 385 w 386"/>
                  <a:gd name="T39" fmla="*/ 267 h 284"/>
                  <a:gd name="T40" fmla="*/ 385 w 386"/>
                  <a:gd name="T41" fmla="*/ 265 h 284"/>
                  <a:gd name="T42" fmla="*/ 385 w 386"/>
                  <a:gd name="T43" fmla="*/ 14 h 284"/>
                  <a:gd name="T44" fmla="*/ 385 w 386"/>
                  <a:gd name="T45" fmla="*/ 11 h 284"/>
                  <a:gd name="T46" fmla="*/ 384 w 386"/>
                  <a:gd name="T47" fmla="*/ 9 h 284"/>
                  <a:gd name="T48" fmla="*/ 382 w 386"/>
                  <a:gd name="T49" fmla="*/ 7 h 284"/>
                  <a:gd name="T50" fmla="*/ 379 w 386"/>
                  <a:gd name="T51" fmla="*/ 5 h 284"/>
                  <a:gd name="T52" fmla="*/ 377 w 386"/>
                  <a:gd name="T53" fmla="*/ 4 h 284"/>
                  <a:gd name="T54" fmla="*/ 374 w 386"/>
                  <a:gd name="T55" fmla="*/ 4 h 284"/>
                  <a:gd name="T56" fmla="*/ 285 w 386"/>
                  <a:gd name="T57" fmla="*/ 1 h 284"/>
                  <a:gd name="T58" fmla="*/ 192 w 386"/>
                  <a:gd name="T59" fmla="*/ 0 h 284"/>
                  <a:gd name="T60" fmla="*/ 99 w 386"/>
                  <a:gd name="T61" fmla="*/ 1 h 284"/>
                  <a:gd name="T62" fmla="*/ 12 w 386"/>
                  <a:gd name="T63" fmla="*/ 4 h 284"/>
                  <a:gd name="T64" fmla="*/ 10 w 386"/>
                  <a:gd name="T65" fmla="*/ 4 h 284"/>
                  <a:gd name="T66" fmla="*/ 7 w 386"/>
                  <a:gd name="T67" fmla="*/ 5 h 284"/>
                  <a:gd name="T68" fmla="*/ 6 w 386"/>
                  <a:gd name="T69" fmla="*/ 6 h 284"/>
                  <a:gd name="T70" fmla="*/ 3 w 386"/>
                  <a:gd name="T71" fmla="*/ 7 h 284"/>
                  <a:gd name="T72" fmla="*/ 2 w 386"/>
                  <a:gd name="T73" fmla="*/ 8 h 284"/>
                  <a:gd name="T74" fmla="*/ 1 w 386"/>
                  <a:gd name="T75" fmla="*/ 10 h 284"/>
                  <a:gd name="T76" fmla="*/ 0 w 386"/>
                  <a:gd name="T77" fmla="*/ 12 h 284"/>
                  <a:gd name="T78" fmla="*/ 0 w 386"/>
                  <a:gd name="T79" fmla="*/ 1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86" h="284">
                    <a:moveTo>
                      <a:pt x="0" y="14"/>
                    </a:moveTo>
                    <a:lnTo>
                      <a:pt x="0" y="266"/>
                    </a:lnTo>
                    <a:lnTo>
                      <a:pt x="0" y="269"/>
                    </a:lnTo>
                    <a:lnTo>
                      <a:pt x="1" y="271"/>
                    </a:lnTo>
                    <a:lnTo>
                      <a:pt x="1" y="272"/>
                    </a:lnTo>
                    <a:lnTo>
                      <a:pt x="3" y="274"/>
                    </a:lnTo>
                    <a:lnTo>
                      <a:pt x="4" y="275"/>
                    </a:lnTo>
                    <a:lnTo>
                      <a:pt x="5" y="276"/>
                    </a:lnTo>
                    <a:lnTo>
                      <a:pt x="7" y="277"/>
                    </a:lnTo>
                    <a:lnTo>
                      <a:pt x="8" y="277"/>
                    </a:lnTo>
                    <a:lnTo>
                      <a:pt x="91" y="282"/>
                    </a:lnTo>
                    <a:lnTo>
                      <a:pt x="192" y="283"/>
                    </a:lnTo>
                    <a:lnTo>
                      <a:pt x="287" y="282"/>
                    </a:lnTo>
                    <a:lnTo>
                      <a:pt x="375" y="277"/>
                    </a:lnTo>
                    <a:lnTo>
                      <a:pt x="378" y="277"/>
                    </a:lnTo>
                    <a:lnTo>
                      <a:pt x="381" y="276"/>
                    </a:lnTo>
                    <a:lnTo>
                      <a:pt x="382" y="274"/>
                    </a:lnTo>
                    <a:lnTo>
                      <a:pt x="384" y="272"/>
                    </a:lnTo>
                    <a:lnTo>
                      <a:pt x="385" y="269"/>
                    </a:lnTo>
                    <a:lnTo>
                      <a:pt x="385" y="267"/>
                    </a:lnTo>
                    <a:lnTo>
                      <a:pt x="385" y="265"/>
                    </a:lnTo>
                    <a:lnTo>
                      <a:pt x="385" y="14"/>
                    </a:lnTo>
                    <a:lnTo>
                      <a:pt x="385" y="11"/>
                    </a:lnTo>
                    <a:lnTo>
                      <a:pt x="384" y="9"/>
                    </a:lnTo>
                    <a:lnTo>
                      <a:pt x="382" y="7"/>
                    </a:lnTo>
                    <a:lnTo>
                      <a:pt x="379" y="5"/>
                    </a:lnTo>
                    <a:lnTo>
                      <a:pt x="377" y="4"/>
                    </a:lnTo>
                    <a:lnTo>
                      <a:pt x="374" y="4"/>
                    </a:lnTo>
                    <a:lnTo>
                      <a:pt x="285" y="1"/>
                    </a:lnTo>
                    <a:lnTo>
                      <a:pt x="192" y="0"/>
                    </a:lnTo>
                    <a:lnTo>
                      <a:pt x="99" y="1"/>
                    </a:lnTo>
                    <a:lnTo>
                      <a:pt x="12" y="4"/>
                    </a:lnTo>
                    <a:lnTo>
                      <a:pt x="10" y="4"/>
                    </a:lnTo>
                    <a:lnTo>
                      <a:pt x="7" y="5"/>
                    </a:lnTo>
                    <a:lnTo>
                      <a:pt x="6" y="6"/>
                    </a:lnTo>
                    <a:lnTo>
                      <a:pt x="3" y="7"/>
                    </a:lnTo>
                    <a:lnTo>
                      <a:pt x="2" y="8"/>
                    </a:lnTo>
                    <a:lnTo>
                      <a:pt x="1" y="10"/>
                    </a:lnTo>
                    <a:lnTo>
                      <a:pt x="0" y="12"/>
                    </a:lnTo>
                    <a:lnTo>
                      <a:pt x="0" y="14"/>
                    </a:lnTo>
                  </a:path>
                </a:pathLst>
              </a:custGeom>
              <a:solidFill>
                <a:srgbClr val="00DFCA"/>
              </a:solidFill>
              <a:ln w="12700" cap="rnd" cmpd="sng">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grpSp>
        <p:sp>
          <p:nvSpPr>
            <p:cNvPr id="93356" name="Freeform 172"/>
            <p:cNvSpPr>
              <a:spLocks/>
            </p:cNvSpPr>
            <p:nvPr/>
          </p:nvSpPr>
          <p:spPr bwMode="auto">
            <a:xfrm>
              <a:off x="1393" y="3785"/>
              <a:ext cx="18" cy="7"/>
            </a:xfrm>
            <a:custGeom>
              <a:avLst/>
              <a:gdLst>
                <a:gd name="T0" fmla="*/ 0 w 18"/>
                <a:gd name="T1" fmla="*/ 0 h 7"/>
                <a:gd name="T2" fmla="*/ 17 w 18"/>
                <a:gd name="T3" fmla="*/ 0 h 7"/>
                <a:gd name="T4" fmla="*/ 17 w 18"/>
                <a:gd name="T5" fmla="*/ 6 h 7"/>
                <a:gd name="T6" fmla="*/ 0 w 18"/>
                <a:gd name="T7" fmla="*/ 6 h 7"/>
                <a:gd name="T8" fmla="*/ 0 w 18"/>
                <a:gd name="T9" fmla="*/ 0 h 7"/>
              </a:gdLst>
              <a:ahLst/>
              <a:cxnLst>
                <a:cxn ang="0">
                  <a:pos x="T0" y="T1"/>
                </a:cxn>
                <a:cxn ang="0">
                  <a:pos x="T2" y="T3"/>
                </a:cxn>
                <a:cxn ang="0">
                  <a:pos x="T4" y="T5"/>
                </a:cxn>
                <a:cxn ang="0">
                  <a:pos x="T6" y="T7"/>
                </a:cxn>
                <a:cxn ang="0">
                  <a:pos x="T8" y="T9"/>
                </a:cxn>
              </a:cxnLst>
              <a:rect l="0" t="0" r="r" b="b"/>
              <a:pathLst>
                <a:path w="18" h="7">
                  <a:moveTo>
                    <a:pt x="0" y="0"/>
                  </a:moveTo>
                  <a:lnTo>
                    <a:pt x="17" y="0"/>
                  </a:lnTo>
                  <a:lnTo>
                    <a:pt x="17" y="6"/>
                  </a:lnTo>
                  <a:lnTo>
                    <a:pt x="0" y="6"/>
                  </a:lnTo>
                  <a:lnTo>
                    <a:pt x="0" y="0"/>
                  </a:lnTo>
                </a:path>
              </a:pathLst>
            </a:custGeom>
            <a:solidFill>
              <a:srgbClr val="00FF00"/>
            </a:solidFill>
            <a:ln w="12700" cap="rnd" cmpd="sng">
              <a:solidFill>
                <a:srgbClr val="000000"/>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sz="1687" dirty="0">
                <a:latin typeface="Book Antiqua"/>
              </a:endParaRPr>
            </a:p>
          </p:txBody>
        </p:sp>
      </p:grpSp>
      <p:sp>
        <p:nvSpPr>
          <p:cNvPr id="2" name="Footer Placeholder 1">
            <a:extLst>
              <a:ext uri="{FF2B5EF4-FFF2-40B4-BE49-F238E27FC236}">
                <a16:creationId xmlns:a16="http://schemas.microsoft.com/office/drawing/2014/main" id="{DCEF31F8-9F59-3A4F-9854-A4CB18043F9A}"/>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C13B532A-52F1-D54B-BECA-22AFCD581883}"/>
              </a:ext>
            </a:extLst>
          </p:cNvPr>
          <p:cNvSpPr>
            <a:spLocks noGrp="1"/>
          </p:cNvSpPr>
          <p:nvPr>
            <p:ph type="sldNum" sz="quarter" idx="4"/>
          </p:nvPr>
        </p:nvSpPr>
        <p:spPr/>
        <p:txBody>
          <a:bodyPr/>
          <a:lstStyle/>
          <a:p>
            <a:fld id="{FD96158B-4539-3C43-9DE5-94C547866200}" type="slidenum">
              <a:rPr lang="en-US" smtClean="0"/>
              <a:t>24</a:t>
            </a:fld>
            <a:endParaRPr lang="en-US"/>
          </a:p>
        </p:txBody>
      </p:sp>
    </p:spTree>
    <p:extLst>
      <p:ext uri="{BB962C8B-B14F-4D97-AF65-F5344CB8AC3E}">
        <p14:creationId xmlns:p14="http://schemas.microsoft.com/office/powerpoint/2010/main" val="29285453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Line 2"/>
          <p:cNvSpPr>
            <a:spLocks noChangeShapeType="1"/>
          </p:cNvSpPr>
          <p:nvPr/>
        </p:nvSpPr>
        <p:spPr bwMode="auto">
          <a:xfrm>
            <a:off x="3154342" y="2295999"/>
            <a:ext cx="491351" cy="501777"/>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sp>
        <p:nvSpPr>
          <p:cNvPr id="95235" name="Line 3"/>
          <p:cNvSpPr>
            <a:spLocks noChangeShapeType="1"/>
          </p:cNvSpPr>
          <p:nvPr/>
        </p:nvSpPr>
        <p:spPr bwMode="auto">
          <a:xfrm flipV="1">
            <a:off x="6003926" y="2701044"/>
            <a:ext cx="390777" cy="296756"/>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sp>
        <p:nvSpPr>
          <p:cNvPr id="95236" name="Line 4"/>
          <p:cNvSpPr>
            <a:spLocks noChangeShapeType="1"/>
          </p:cNvSpPr>
          <p:nvPr/>
        </p:nvSpPr>
        <p:spPr bwMode="auto">
          <a:xfrm>
            <a:off x="5121276" y="4169332"/>
            <a:ext cx="257175" cy="436562"/>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sp>
        <p:nvSpPr>
          <p:cNvPr id="95237" name="Line 5"/>
          <p:cNvSpPr>
            <a:spLocks noChangeShapeType="1"/>
          </p:cNvSpPr>
          <p:nvPr/>
        </p:nvSpPr>
        <p:spPr bwMode="auto">
          <a:xfrm flipV="1">
            <a:off x="2799928" y="3785200"/>
            <a:ext cx="577478" cy="434763"/>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sp>
        <p:nvSpPr>
          <p:cNvPr id="95238" name="Rectangle 6"/>
          <p:cNvSpPr>
            <a:spLocks noGrp="1" noChangeArrowheads="1"/>
          </p:cNvSpPr>
          <p:nvPr>
            <p:ph type="title"/>
          </p:nvPr>
        </p:nvSpPr>
        <p:spPr>
          <a:noFill/>
          <a:ln/>
        </p:spPr>
        <p:txBody>
          <a:bodyPr/>
          <a:lstStyle/>
          <a:p>
            <a:r>
              <a:rPr lang="en-US" dirty="0"/>
              <a:t>Distributed DBMS - Reality</a:t>
            </a:r>
          </a:p>
        </p:txBody>
      </p:sp>
      <p:sp>
        <p:nvSpPr>
          <p:cNvPr id="95239" name="Oval 7"/>
          <p:cNvSpPr>
            <a:spLocks noChangeArrowheads="1"/>
          </p:cNvSpPr>
          <p:nvPr/>
        </p:nvSpPr>
        <p:spPr bwMode="auto">
          <a:xfrm>
            <a:off x="3213100" y="2592989"/>
            <a:ext cx="2967038" cy="1589087"/>
          </a:xfrm>
          <a:prstGeom prst="ellipse">
            <a:avLst/>
          </a:prstGeom>
          <a:solidFill>
            <a:srgbClr val="00DFCA"/>
          </a:solidFill>
          <a:ln w="50800">
            <a:solidFill>
              <a:srgbClr val="00DFCA"/>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pPr algn="ctr"/>
            <a:endParaRPr lang="en-US" sz="1406" dirty="0">
              <a:latin typeface="+mn-ea"/>
              <a:ea typeface="+mn-ea"/>
            </a:endParaRPr>
          </a:p>
        </p:txBody>
      </p:sp>
      <p:sp>
        <p:nvSpPr>
          <p:cNvPr id="95240" name="Rectangle 8"/>
          <p:cNvSpPr>
            <a:spLocks noChangeArrowheads="1"/>
          </p:cNvSpPr>
          <p:nvPr/>
        </p:nvSpPr>
        <p:spPr bwMode="auto">
          <a:xfrm>
            <a:off x="3851920" y="3140676"/>
            <a:ext cx="1768111" cy="572847"/>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9849" tIns="28574" rIns="69849" bIns="28574">
            <a:spAutoFit/>
          </a:bodyPr>
          <a:lstStyle/>
          <a:p>
            <a:pPr algn="ctr" defTabSz="1006424">
              <a:lnSpc>
                <a:spcPct val="85000"/>
              </a:lnSpc>
            </a:pPr>
            <a:r>
              <a:rPr lang="en-US" sz="1969" b="1" dirty="0">
                <a:latin typeface="+mn-ea"/>
                <a:ea typeface="+mn-ea"/>
              </a:rPr>
              <a:t>Communication</a:t>
            </a:r>
          </a:p>
          <a:p>
            <a:pPr algn="ctr" defTabSz="1006424">
              <a:lnSpc>
                <a:spcPct val="85000"/>
              </a:lnSpc>
            </a:pPr>
            <a:r>
              <a:rPr lang="en-US" sz="1969" b="1" dirty="0">
                <a:latin typeface="+mn-ea"/>
                <a:ea typeface="+mn-ea"/>
              </a:rPr>
              <a:t>Subsystem</a:t>
            </a:r>
          </a:p>
        </p:txBody>
      </p:sp>
      <p:sp>
        <p:nvSpPr>
          <p:cNvPr id="95250" name="Line 18"/>
          <p:cNvSpPr>
            <a:spLocks noChangeShapeType="1"/>
          </p:cNvSpPr>
          <p:nvPr/>
        </p:nvSpPr>
        <p:spPr bwMode="auto">
          <a:xfrm flipH="1">
            <a:off x="2867025" y="3374038"/>
            <a:ext cx="311150"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sp>
        <p:nvSpPr>
          <p:cNvPr id="95251" name="Line 19"/>
          <p:cNvSpPr>
            <a:spLocks noChangeShapeType="1"/>
          </p:cNvSpPr>
          <p:nvPr/>
        </p:nvSpPr>
        <p:spPr bwMode="auto">
          <a:xfrm flipH="1">
            <a:off x="1509709" y="3388325"/>
            <a:ext cx="419100"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grpSp>
        <p:nvGrpSpPr>
          <p:cNvPr id="8" name="Group 7"/>
          <p:cNvGrpSpPr/>
          <p:nvPr/>
        </p:nvGrpSpPr>
        <p:grpSpPr>
          <a:xfrm>
            <a:off x="545362" y="2861835"/>
            <a:ext cx="964473" cy="1046263"/>
            <a:chOff x="378177" y="4283005"/>
            <a:chExt cx="1531903" cy="1661812"/>
          </a:xfrm>
        </p:grpSpPr>
        <p:sp>
          <p:nvSpPr>
            <p:cNvPr id="95241" name="Oval 9"/>
            <p:cNvSpPr>
              <a:spLocks noChangeArrowheads="1"/>
            </p:cNvSpPr>
            <p:nvPr/>
          </p:nvSpPr>
          <p:spPr bwMode="auto">
            <a:xfrm>
              <a:off x="379307" y="4283005"/>
              <a:ext cx="1530773" cy="349955"/>
            </a:xfrm>
            <a:prstGeom prst="ellipse">
              <a:avLst/>
            </a:prstGeom>
            <a:noFill/>
            <a:ln w="12700">
              <a:solidFill>
                <a:schemeClr val="tx1"/>
              </a:solidFill>
              <a:round/>
              <a:headEnd/>
              <a:tailEn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sp>
          <p:nvSpPr>
            <p:cNvPr id="95242" name="Oval 10"/>
            <p:cNvSpPr>
              <a:spLocks noChangeArrowheads="1"/>
            </p:cNvSpPr>
            <p:nvPr/>
          </p:nvSpPr>
          <p:spPr bwMode="auto">
            <a:xfrm>
              <a:off x="379307" y="5592604"/>
              <a:ext cx="1530773" cy="352213"/>
            </a:xfrm>
            <a:prstGeom prst="ellipse">
              <a:avLst/>
            </a:prstGeom>
            <a:noFill/>
            <a:ln w="12700">
              <a:solidFill>
                <a:schemeClr val="tx1"/>
              </a:solidFill>
              <a:round/>
              <a:headEnd/>
              <a:tailEn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sp>
          <p:nvSpPr>
            <p:cNvPr id="95243" name="Line 11"/>
            <p:cNvSpPr>
              <a:spLocks noChangeShapeType="1"/>
            </p:cNvSpPr>
            <p:nvPr/>
          </p:nvSpPr>
          <p:spPr bwMode="auto">
            <a:xfrm>
              <a:off x="378177" y="4448952"/>
              <a:ext cx="0" cy="1334347"/>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sp>
          <p:nvSpPr>
            <p:cNvPr id="95244" name="Line 12"/>
            <p:cNvSpPr>
              <a:spLocks noChangeShapeType="1"/>
            </p:cNvSpPr>
            <p:nvPr/>
          </p:nvSpPr>
          <p:spPr bwMode="auto">
            <a:xfrm>
              <a:off x="1910080" y="4474918"/>
              <a:ext cx="0" cy="1332089"/>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sp>
          <p:nvSpPr>
            <p:cNvPr id="95252" name="Oval 20"/>
            <p:cNvSpPr>
              <a:spLocks noChangeArrowheads="1"/>
            </p:cNvSpPr>
            <p:nvPr/>
          </p:nvSpPr>
          <p:spPr bwMode="auto">
            <a:xfrm>
              <a:off x="1034063" y="4842934"/>
              <a:ext cx="284480" cy="295768"/>
            </a:xfrm>
            <a:prstGeom prst="ellipse">
              <a:avLst/>
            </a:prstGeom>
            <a:solidFill>
              <a:srgbClr val="FAFD00"/>
            </a:solidFill>
            <a:ln w="50800">
              <a:solidFill>
                <a:srgbClr val="FAFD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sp>
          <p:nvSpPr>
            <p:cNvPr id="95253" name="Oval 21"/>
            <p:cNvSpPr>
              <a:spLocks noChangeArrowheads="1"/>
            </p:cNvSpPr>
            <p:nvPr/>
          </p:nvSpPr>
          <p:spPr bwMode="auto">
            <a:xfrm>
              <a:off x="496712" y="5414151"/>
              <a:ext cx="284480" cy="298027"/>
            </a:xfrm>
            <a:prstGeom prst="ellipse">
              <a:avLst/>
            </a:prstGeom>
            <a:solidFill>
              <a:srgbClr val="FAFD00"/>
            </a:solidFill>
            <a:ln w="50800">
              <a:solidFill>
                <a:srgbClr val="FAFD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sp>
          <p:nvSpPr>
            <p:cNvPr id="95254" name="Oval 22"/>
            <p:cNvSpPr>
              <a:spLocks noChangeArrowheads="1"/>
            </p:cNvSpPr>
            <p:nvPr/>
          </p:nvSpPr>
          <p:spPr bwMode="auto">
            <a:xfrm>
              <a:off x="1343378" y="5122898"/>
              <a:ext cx="340924" cy="349955"/>
            </a:xfrm>
            <a:prstGeom prst="ellipse">
              <a:avLst/>
            </a:prstGeom>
            <a:solidFill>
              <a:srgbClr val="438E00"/>
            </a:solidFill>
            <a:ln w="12700">
              <a:solidFill>
                <a:srgbClr val="438E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sp>
          <p:nvSpPr>
            <p:cNvPr id="95255" name="Oval 23"/>
            <p:cNvSpPr>
              <a:spLocks noChangeArrowheads="1"/>
            </p:cNvSpPr>
            <p:nvPr/>
          </p:nvSpPr>
          <p:spPr bwMode="auto">
            <a:xfrm>
              <a:off x="1483361" y="4630703"/>
              <a:ext cx="338667" cy="349955"/>
            </a:xfrm>
            <a:prstGeom prst="ellipse">
              <a:avLst/>
            </a:prstGeom>
            <a:solidFill>
              <a:srgbClr val="438E00"/>
            </a:solidFill>
            <a:ln w="12700">
              <a:solidFill>
                <a:srgbClr val="438E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sp>
          <p:nvSpPr>
            <p:cNvPr id="95256" name="Oval 24"/>
            <p:cNvSpPr>
              <a:spLocks noChangeArrowheads="1"/>
            </p:cNvSpPr>
            <p:nvPr/>
          </p:nvSpPr>
          <p:spPr bwMode="auto">
            <a:xfrm>
              <a:off x="946009" y="5450276"/>
              <a:ext cx="340924" cy="349956"/>
            </a:xfrm>
            <a:prstGeom prst="ellipse">
              <a:avLst/>
            </a:prstGeom>
            <a:solidFill>
              <a:srgbClr val="00DFCA"/>
            </a:solidFill>
            <a:ln w="12700">
              <a:solidFill>
                <a:srgbClr val="00DFCA"/>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sp>
          <p:nvSpPr>
            <p:cNvPr id="95257" name="Oval 25"/>
            <p:cNvSpPr>
              <a:spLocks noChangeArrowheads="1"/>
            </p:cNvSpPr>
            <p:nvPr/>
          </p:nvSpPr>
          <p:spPr bwMode="auto">
            <a:xfrm>
              <a:off x="469618" y="4772942"/>
              <a:ext cx="338667" cy="352213"/>
            </a:xfrm>
            <a:prstGeom prst="ellipse">
              <a:avLst/>
            </a:prstGeom>
            <a:solidFill>
              <a:srgbClr val="DC0081"/>
            </a:solidFill>
            <a:ln w="12700">
              <a:solidFill>
                <a:srgbClr val="DC008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sp>
          <p:nvSpPr>
            <p:cNvPr id="95258" name="Oval 26"/>
            <p:cNvSpPr>
              <a:spLocks noChangeArrowheads="1"/>
            </p:cNvSpPr>
            <p:nvPr/>
          </p:nvSpPr>
          <p:spPr bwMode="auto">
            <a:xfrm>
              <a:off x="1463041" y="5551876"/>
              <a:ext cx="338667" cy="349955"/>
            </a:xfrm>
            <a:prstGeom prst="ellipse">
              <a:avLst/>
            </a:prstGeom>
            <a:solidFill>
              <a:srgbClr val="8901F3"/>
            </a:solidFill>
            <a:ln w="12700">
              <a:solidFill>
                <a:srgbClr val="8901F3"/>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grpSp>
      <p:sp>
        <p:nvSpPr>
          <p:cNvPr id="95260" name="Line 28"/>
          <p:cNvSpPr>
            <a:spLocks noChangeShapeType="1"/>
          </p:cNvSpPr>
          <p:nvPr/>
        </p:nvSpPr>
        <p:spPr bwMode="auto">
          <a:xfrm>
            <a:off x="2004751" y="2295999"/>
            <a:ext cx="238125"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grpSp>
        <p:nvGrpSpPr>
          <p:cNvPr id="95261" name="Group 29"/>
          <p:cNvGrpSpPr>
            <a:grpSpLocks/>
          </p:cNvGrpSpPr>
          <p:nvPr/>
        </p:nvGrpSpPr>
        <p:grpSpPr bwMode="auto">
          <a:xfrm>
            <a:off x="1072474" y="1739063"/>
            <a:ext cx="928339" cy="1043199"/>
            <a:chOff x="699" y="865"/>
            <a:chExt cx="687" cy="772"/>
          </a:xfrm>
        </p:grpSpPr>
        <p:sp>
          <p:nvSpPr>
            <p:cNvPr id="95262" name="Oval 30"/>
            <p:cNvSpPr>
              <a:spLocks noChangeArrowheads="1"/>
            </p:cNvSpPr>
            <p:nvPr/>
          </p:nvSpPr>
          <p:spPr bwMode="auto">
            <a:xfrm>
              <a:off x="703" y="865"/>
              <a:ext cx="679" cy="155"/>
            </a:xfrm>
            <a:prstGeom prst="ellipse">
              <a:avLst/>
            </a:prstGeom>
            <a:noFill/>
            <a:ln w="12700">
              <a:solidFill>
                <a:schemeClr val="tx1"/>
              </a:solidFill>
              <a:round/>
              <a:headEnd/>
              <a:tailEn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6" dirty="0">
                <a:latin typeface="+mn-ea"/>
                <a:ea typeface="+mn-ea"/>
              </a:endParaRPr>
            </a:p>
          </p:txBody>
        </p:sp>
        <p:sp>
          <p:nvSpPr>
            <p:cNvPr id="95263" name="Oval 31"/>
            <p:cNvSpPr>
              <a:spLocks noChangeArrowheads="1"/>
            </p:cNvSpPr>
            <p:nvPr/>
          </p:nvSpPr>
          <p:spPr bwMode="auto">
            <a:xfrm>
              <a:off x="703" y="1481"/>
              <a:ext cx="679" cy="156"/>
            </a:xfrm>
            <a:prstGeom prst="ellipse">
              <a:avLst/>
            </a:prstGeom>
            <a:noFill/>
            <a:ln w="12700">
              <a:solidFill>
                <a:schemeClr val="tx1"/>
              </a:solidFill>
              <a:round/>
              <a:headEnd/>
              <a:tailEn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6" dirty="0">
                <a:latin typeface="+mn-ea"/>
                <a:ea typeface="+mn-ea"/>
              </a:endParaRPr>
            </a:p>
          </p:txBody>
        </p:sp>
        <p:sp>
          <p:nvSpPr>
            <p:cNvPr id="95264" name="Line 32"/>
            <p:cNvSpPr>
              <a:spLocks noChangeShapeType="1"/>
            </p:cNvSpPr>
            <p:nvPr/>
          </p:nvSpPr>
          <p:spPr bwMode="auto">
            <a:xfrm>
              <a:off x="699" y="946"/>
              <a:ext cx="0" cy="591"/>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6" dirty="0">
                <a:latin typeface="+mn-ea"/>
                <a:ea typeface="+mn-ea"/>
              </a:endParaRPr>
            </a:p>
          </p:txBody>
        </p:sp>
        <p:sp>
          <p:nvSpPr>
            <p:cNvPr id="95265" name="Line 33"/>
            <p:cNvSpPr>
              <a:spLocks noChangeShapeType="1"/>
            </p:cNvSpPr>
            <p:nvPr/>
          </p:nvSpPr>
          <p:spPr bwMode="auto">
            <a:xfrm>
              <a:off x="1386" y="965"/>
              <a:ext cx="0" cy="59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6" dirty="0">
                <a:latin typeface="+mn-ea"/>
                <a:ea typeface="+mn-ea"/>
              </a:endParaRPr>
            </a:p>
          </p:txBody>
        </p:sp>
        <p:sp>
          <p:nvSpPr>
            <p:cNvPr id="95266" name="Oval 34"/>
            <p:cNvSpPr>
              <a:spLocks noChangeArrowheads="1"/>
            </p:cNvSpPr>
            <p:nvPr/>
          </p:nvSpPr>
          <p:spPr bwMode="auto">
            <a:xfrm>
              <a:off x="1014" y="1457"/>
              <a:ext cx="127" cy="131"/>
            </a:xfrm>
            <a:prstGeom prst="ellipse">
              <a:avLst/>
            </a:prstGeom>
            <a:solidFill>
              <a:srgbClr val="FAFD00"/>
            </a:solidFill>
            <a:ln w="50800">
              <a:solidFill>
                <a:srgbClr val="FAFD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6" dirty="0">
                <a:latin typeface="+mn-ea"/>
                <a:ea typeface="+mn-ea"/>
              </a:endParaRPr>
            </a:p>
          </p:txBody>
        </p:sp>
        <p:sp>
          <p:nvSpPr>
            <p:cNvPr id="95267" name="Oval 35"/>
            <p:cNvSpPr>
              <a:spLocks noChangeArrowheads="1"/>
            </p:cNvSpPr>
            <p:nvPr/>
          </p:nvSpPr>
          <p:spPr bwMode="auto">
            <a:xfrm>
              <a:off x="1041" y="1094"/>
              <a:ext cx="126" cy="132"/>
            </a:xfrm>
            <a:prstGeom prst="ellipse">
              <a:avLst/>
            </a:prstGeom>
            <a:solidFill>
              <a:srgbClr val="FAFD00"/>
            </a:solidFill>
            <a:ln w="50800">
              <a:solidFill>
                <a:srgbClr val="FAFD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6" dirty="0">
                <a:latin typeface="+mn-ea"/>
                <a:ea typeface="+mn-ea"/>
              </a:endParaRPr>
            </a:p>
          </p:txBody>
        </p:sp>
        <p:sp>
          <p:nvSpPr>
            <p:cNvPr id="95268" name="Oval 36"/>
            <p:cNvSpPr>
              <a:spLocks noChangeArrowheads="1"/>
            </p:cNvSpPr>
            <p:nvPr/>
          </p:nvSpPr>
          <p:spPr bwMode="auto">
            <a:xfrm>
              <a:off x="730" y="1237"/>
              <a:ext cx="150" cy="155"/>
            </a:xfrm>
            <a:prstGeom prst="ellipse">
              <a:avLst/>
            </a:prstGeom>
            <a:solidFill>
              <a:srgbClr val="438E00"/>
            </a:solidFill>
            <a:ln w="12700">
              <a:solidFill>
                <a:srgbClr val="438E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6" dirty="0">
                <a:latin typeface="+mn-ea"/>
                <a:ea typeface="+mn-ea"/>
              </a:endParaRPr>
            </a:p>
          </p:txBody>
        </p:sp>
        <p:sp>
          <p:nvSpPr>
            <p:cNvPr id="95269" name="Oval 37"/>
            <p:cNvSpPr>
              <a:spLocks noChangeArrowheads="1"/>
            </p:cNvSpPr>
            <p:nvPr/>
          </p:nvSpPr>
          <p:spPr bwMode="auto">
            <a:xfrm>
              <a:off x="1187" y="1436"/>
              <a:ext cx="151" cy="155"/>
            </a:xfrm>
            <a:prstGeom prst="ellipse">
              <a:avLst/>
            </a:prstGeom>
            <a:solidFill>
              <a:srgbClr val="00DFCA"/>
            </a:solidFill>
            <a:ln w="12700">
              <a:solidFill>
                <a:srgbClr val="00DFCA"/>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6" dirty="0">
                <a:latin typeface="+mn-ea"/>
                <a:ea typeface="+mn-ea"/>
              </a:endParaRPr>
            </a:p>
          </p:txBody>
        </p:sp>
        <p:sp>
          <p:nvSpPr>
            <p:cNvPr id="95270" name="Oval 38"/>
            <p:cNvSpPr>
              <a:spLocks noChangeArrowheads="1"/>
            </p:cNvSpPr>
            <p:nvPr/>
          </p:nvSpPr>
          <p:spPr bwMode="auto">
            <a:xfrm>
              <a:off x="818" y="1055"/>
              <a:ext cx="150" cy="155"/>
            </a:xfrm>
            <a:prstGeom prst="ellipse">
              <a:avLst/>
            </a:prstGeom>
            <a:solidFill>
              <a:srgbClr val="00DFCA"/>
            </a:solidFill>
            <a:ln w="12700">
              <a:solidFill>
                <a:srgbClr val="00DFCA"/>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6" dirty="0">
                <a:latin typeface="+mn-ea"/>
                <a:ea typeface="+mn-ea"/>
              </a:endParaRPr>
            </a:p>
          </p:txBody>
        </p:sp>
        <p:sp>
          <p:nvSpPr>
            <p:cNvPr id="95271" name="Oval 39"/>
            <p:cNvSpPr>
              <a:spLocks noChangeArrowheads="1"/>
            </p:cNvSpPr>
            <p:nvPr/>
          </p:nvSpPr>
          <p:spPr bwMode="auto">
            <a:xfrm>
              <a:off x="1178" y="1255"/>
              <a:ext cx="151" cy="155"/>
            </a:xfrm>
            <a:prstGeom prst="ellipse">
              <a:avLst/>
            </a:prstGeom>
            <a:solidFill>
              <a:srgbClr val="FC0128"/>
            </a:solidFill>
            <a:ln w="12700">
              <a:solidFill>
                <a:srgbClr val="FC0128"/>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6" dirty="0">
                <a:latin typeface="+mn-ea"/>
                <a:ea typeface="+mn-ea"/>
              </a:endParaRPr>
            </a:p>
          </p:txBody>
        </p:sp>
        <p:sp>
          <p:nvSpPr>
            <p:cNvPr id="95272" name="Oval 40"/>
            <p:cNvSpPr>
              <a:spLocks noChangeArrowheads="1"/>
            </p:cNvSpPr>
            <p:nvPr/>
          </p:nvSpPr>
          <p:spPr bwMode="auto">
            <a:xfrm>
              <a:off x="1214" y="1064"/>
              <a:ext cx="150" cy="155"/>
            </a:xfrm>
            <a:prstGeom prst="ellipse">
              <a:avLst/>
            </a:prstGeom>
            <a:solidFill>
              <a:srgbClr val="8901F3"/>
            </a:solidFill>
            <a:ln w="12700">
              <a:solidFill>
                <a:srgbClr val="8901F3"/>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6" dirty="0">
                <a:latin typeface="+mn-ea"/>
                <a:ea typeface="+mn-ea"/>
              </a:endParaRPr>
            </a:p>
          </p:txBody>
        </p:sp>
        <p:sp>
          <p:nvSpPr>
            <p:cNvPr id="95273" name="Oval 41"/>
            <p:cNvSpPr>
              <a:spLocks noChangeArrowheads="1"/>
            </p:cNvSpPr>
            <p:nvPr/>
          </p:nvSpPr>
          <p:spPr bwMode="auto">
            <a:xfrm>
              <a:off x="809" y="1445"/>
              <a:ext cx="150" cy="155"/>
            </a:xfrm>
            <a:prstGeom prst="ellipse">
              <a:avLst/>
            </a:prstGeom>
            <a:solidFill>
              <a:srgbClr val="8901F3"/>
            </a:solidFill>
            <a:ln w="12700">
              <a:solidFill>
                <a:srgbClr val="8901F3"/>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6" dirty="0">
                <a:latin typeface="+mn-ea"/>
                <a:ea typeface="+mn-ea"/>
              </a:endParaRPr>
            </a:p>
          </p:txBody>
        </p:sp>
        <p:sp>
          <p:nvSpPr>
            <p:cNvPr id="95274" name="Oval 42"/>
            <p:cNvSpPr>
              <a:spLocks noChangeArrowheads="1"/>
            </p:cNvSpPr>
            <p:nvPr/>
          </p:nvSpPr>
          <p:spPr bwMode="auto">
            <a:xfrm>
              <a:off x="976" y="1255"/>
              <a:ext cx="150" cy="155"/>
            </a:xfrm>
            <a:prstGeom prst="ellipse">
              <a:avLst/>
            </a:prstGeom>
            <a:solidFill>
              <a:srgbClr val="FF5008"/>
            </a:solidFill>
            <a:ln w="12700">
              <a:solidFill>
                <a:srgbClr val="FF5008"/>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406" dirty="0">
                <a:latin typeface="+mn-ea"/>
                <a:ea typeface="+mn-ea"/>
              </a:endParaRPr>
            </a:p>
          </p:txBody>
        </p:sp>
      </p:grpSp>
      <p:sp>
        <p:nvSpPr>
          <p:cNvPr id="95281" name="Line 49"/>
          <p:cNvSpPr>
            <a:spLocks noChangeShapeType="1"/>
          </p:cNvSpPr>
          <p:nvPr/>
        </p:nvSpPr>
        <p:spPr bwMode="auto">
          <a:xfrm>
            <a:off x="3190061" y="2194738"/>
            <a:ext cx="393700" cy="19685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sp>
        <p:nvSpPr>
          <p:cNvPr id="95282" name="Line 50"/>
          <p:cNvSpPr>
            <a:spLocks noChangeShapeType="1"/>
          </p:cNvSpPr>
          <p:nvPr/>
        </p:nvSpPr>
        <p:spPr bwMode="auto">
          <a:xfrm flipV="1">
            <a:off x="3204973" y="1840324"/>
            <a:ext cx="414337" cy="276225"/>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grpSp>
        <p:nvGrpSpPr>
          <p:cNvPr id="4" name="Group 3"/>
          <p:cNvGrpSpPr/>
          <p:nvPr/>
        </p:nvGrpSpPr>
        <p:grpSpPr>
          <a:xfrm>
            <a:off x="4892950" y="4574189"/>
            <a:ext cx="954830" cy="686636"/>
            <a:chOff x="6958862" y="6820748"/>
            <a:chExt cx="1357981" cy="976549"/>
          </a:xfrm>
        </p:grpSpPr>
        <p:sp>
          <p:nvSpPr>
            <p:cNvPr id="95283" name="Rectangle 51"/>
            <p:cNvSpPr>
              <a:spLocks noChangeArrowheads="1"/>
            </p:cNvSpPr>
            <p:nvPr/>
          </p:nvSpPr>
          <p:spPr bwMode="auto">
            <a:xfrm>
              <a:off x="6961426" y="6820748"/>
              <a:ext cx="1355417" cy="976549"/>
            </a:xfrm>
            <a:prstGeom prst="rect">
              <a:avLst/>
            </a:prstGeom>
            <a:solidFill>
              <a:srgbClr val="FF5008"/>
            </a:solidFill>
            <a:ln w="12700">
              <a:solidFill>
                <a:schemeClr val="tx1"/>
              </a:solidFill>
              <a:miter lim="800000"/>
              <a:headEnd/>
              <a:tailEnd/>
            </a:ln>
            <a:effectLst>
              <a:outerShdw blurRad="63500" dist="107763" dir="2700000" algn="ctr" rotWithShape="0">
                <a:schemeClr val="bg1">
                  <a:alpha val="75000"/>
                </a:schemeClr>
              </a:outerShdw>
            </a:effectLst>
          </p:spPr>
          <p:txBody>
            <a:bodyPr wrap="none" lIns="91439" tIns="45719" rIns="91439" bIns="45719" anchor="ctr"/>
            <a:lstStyle/>
            <a:p>
              <a:endParaRPr lang="en-US" sz="1547" dirty="0">
                <a:latin typeface="+mn-ea"/>
                <a:ea typeface="+mn-ea"/>
              </a:endParaRPr>
            </a:p>
          </p:txBody>
        </p:sp>
        <p:sp>
          <p:nvSpPr>
            <p:cNvPr id="95284" name="Rectangle 52"/>
            <p:cNvSpPr>
              <a:spLocks noChangeArrowheads="1"/>
            </p:cNvSpPr>
            <p:nvPr/>
          </p:nvSpPr>
          <p:spPr bwMode="auto">
            <a:xfrm>
              <a:off x="6958862" y="6988422"/>
              <a:ext cx="1263022" cy="69160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9849" tIns="28574" rIns="69849" bIns="28574">
              <a:spAutoFit/>
            </a:bodyPr>
            <a:lstStyle/>
            <a:p>
              <a:pPr defTabSz="1006424">
                <a:lnSpc>
                  <a:spcPct val="90000"/>
                </a:lnSpc>
              </a:pPr>
              <a:r>
                <a:rPr lang="en-US" sz="1547" b="1" dirty="0">
                  <a:latin typeface="+mn-ea"/>
                  <a:ea typeface="+mn-ea"/>
                </a:rPr>
                <a:t>DBMS</a:t>
              </a:r>
            </a:p>
            <a:p>
              <a:pPr defTabSz="1006424">
                <a:lnSpc>
                  <a:spcPct val="90000"/>
                </a:lnSpc>
              </a:pPr>
              <a:r>
                <a:rPr lang="en-US" sz="1547" b="1" dirty="0">
                  <a:latin typeface="+mn-ea"/>
                  <a:ea typeface="+mn-ea"/>
                </a:rPr>
                <a:t>Software</a:t>
              </a:r>
            </a:p>
          </p:txBody>
        </p:sp>
      </p:grpSp>
      <p:grpSp>
        <p:nvGrpSpPr>
          <p:cNvPr id="3" name="Group 2"/>
          <p:cNvGrpSpPr/>
          <p:nvPr/>
        </p:nvGrpSpPr>
        <p:grpSpPr>
          <a:xfrm>
            <a:off x="6040288" y="5107250"/>
            <a:ext cx="876414" cy="986046"/>
            <a:chOff x="8901289" y="7434863"/>
            <a:chExt cx="1534160" cy="1726072"/>
          </a:xfrm>
        </p:grpSpPr>
        <p:sp>
          <p:nvSpPr>
            <p:cNvPr id="95245" name="Oval 13"/>
            <p:cNvSpPr>
              <a:spLocks noChangeArrowheads="1"/>
            </p:cNvSpPr>
            <p:nvPr/>
          </p:nvSpPr>
          <p:spPr bwMode="auto">
            <a:xfrm>
              <a:off x="8902419" y="7434863"/>
              <a:ext cx="1533030" cy="349955"/>
            </a:xfrm>
            <a:prstGeom prst="ellipse">
              <a:avLst/>
            </a:prstGeom>
            <a:noFill/>
            <a:ln w="12700">
              <a:solidFill>
                <a:schemeClr val="tx1"/>
              </a:solidFill>
              <a:round/>
              <a:headEnd/>
              <a:tailEn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sp>
          <p:nvSpPr>
            <p:cNvPr id="95246" name="Oval 14"/>
            <p:cNvSpPr>
              <a:spLocks noChangeArrowheads="1"/>
            </p:cNvSpPr>
            <p:nvPr/>
          </p:nvSpPr>
          <p:spPr bwMode="auto">
            <a:xfrm>
              <a:off x="8902419" y="8810979"/>
              <a:ext cx="1533030" cy="349956"/>
            </a:xfrm>
            <a:prstGeom prst="ellipse">
              <a:avLst/>
            </a:prstGeom>
            <a:noFill/>
            <a:ln w="12700">
              <a:solidFill>
                <a:schemeClr val="tx1"/>
              </a:solidFill>
              <a:round/>
              <a:headEnd/>
              <a:tailEn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sp>
          <p:nvSpPr>
            <p:cNvPr id="95247" name="Line 15"/>
            <p:cNvSpPr>
              <a:spLocks noChangeShapeType="1"/>
            </p:cNvSpPr>
            <p:nvPr/>
          </p:nvSpPr>
          <p:spPr bwMode="auto">
            <a:xfrm>
              <a:off x="8901289" y="7636934"/>
              <a:ext cx="0" cy="1332089"/>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sp>
          <p:nvSpPr>
            <p:cNvPr id="95248" name="Line 16"/>
            <p:cNvSpPr>
              <a:spLocks noChangeShapeType="1"/>
            </p:cNvSpPr>
            <p:nvPr/>
          </p:nvSpPr>
          <p:spPr bwMode="auto">
            <a:xfrm>
              <a:off x="10435449" y="7643708"/>
              <a:ext cx="0" cy="1332089"/>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sp>
          <p:nvSpPr>
            <p:cNvPr id="95285" name="Oval 53"/>
            <p:cNvSpPr>
              <a:spLocks noChangeArrowheads="1"/>
            </p:cNvSpPr>
            <p:nvPr/>
          </p:nvSpPr>
          <p:spPr bwMode="auto">
            <a:xfrm>
              <a:off x="9509761" y="7886418"/>
              <a:ext cx="338667" cy="349955"/>
            </a:xfrm>
            <a:prstGeom prst="ellipse">
              <a:avLst/>
            </a:prstGeom>
            <a:solidFill>
              <a:srgbClr val="8901F3"/>
            </a:solidFill>
            <a:ln w="12700">
              <a:solidFill>
                <a:srgbClr val="8901F3"/>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sp>
          <p:nvSpPr>
            <p:cNvPr id="95286" name="Oval 54"/>
            <p:cNvSpPr>
              <a:spLocks noChangeArrowheads="1"/>
            </p:cNvSpPr>
            <p:nvPr/>
          </p:nvSpPr>
          <p:spPr bwMode="auto">
            <a:xfrm>
              <a:off x="9708445" y="8764694"/>
              <a:ext cx="338667" cy="352213"/>
            </a:xfrm>
            <a:prstGeom prst="ellipse">
              <a:avLst/>
            </a:prstGeom>
            <a:solidFill>
              <a:srgbClr val="438E00"/>
            </a:solidFill>
            <a:ln w="12700">
              <a:solidFill>
                <a:srgbClr val="438E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sp>
          <p:nvSpPr>
            <p:cNvPr id="95287" name="Oval 55"/>
            <p:cNvSpPr>
              <a:spLocks noChangeArrowheads="1"/>
            </p:cNvSpPr>
            <p:nvPr/>
          </p:nvSpPr>
          <p:spPr bwMode="auto">
            <a:xfrm>
              <a:off x="8972410" y="7823201"/>
              <a:ext cx="340925" cy="352213"/>
            </a:xfrm>
            <a:prstGeom prst="ellipse">
              <a:avLst/>
            </a:prstGeom>
            <a:solidFill>
              <a:srgbClr val="FC0128"/>
            </a:solidFill>
            <a:ln w="12700">
              <a:solidFill>
                <a:srgbClr val="FC0128"/>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sp>
          <p:nvSpPr>
            <p:cNvPr id="95288" name="Oval 56"/>
            <p:cNvSpPr>
              <a:spLocks noChangeArrowheads="1"/>
            </p:cNvSpPr>
            <p:nvPr/>
          </p:nvSpPr>
          <p:spPr bwMode="auto">
            <a:xfrm>
              <a:off x="10065174" y="8396676"/>
              <a:ext cx="340925" cy="349955"/>
            </a:xfrm>
            <a:prstGeom prst="ellipse">
              <a:avLst/>
            </a:prstGeom>
            <a:solidFill>
              <a:srgbClr val="FC0128"/>
            </a:solidFill>
            <a:ln w="12700">
              <a:solidFill>
                <a:srgbClr val="FC0128"/>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sp>
          <p:nvSpPr>
            <p:cNvPr id="95289" name="Oval 57"/>
            <p:cNvSpPr>
              <a:spLocks noChangeArrowheads="1"/>
            </p:cNvSpPr>
            <p:nvPr/>
          </p:nvSpPr>
          <p:spPr bwMode="auto">
            <a:xfrm>
              <a:off x="9530081" y="8376356"/>
              <a:ext cx="338667" cy="349956"/>
            </a:xfrm>
            <a:prstGeom prst="ellipse">
              <a:avLst/>
            </a:prstGeom>
            <a:solidFill>
              <a:srgbClr val="DC0081"/>
            </a:solidFill>
            <a:ln w="12700">
              <a:solidFill>
                <a:srgbClr val="DC008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sp>
          <p:nvSpPr>
            <p:cNvPr id="95290" name="Oval 58"/>
            <p:cNvSpPr>
              <a:spLocks noChangeArrowheads="1"/>
            </p:cNvSpPr>
            <p:nvPr/>
          </p:nvSpPr>
          <p:spPr bwMode="auto">
            <a:xfrm>
              <a:off x="9112392" y="8683414"/>
              <a:ext cx="338667" cy="349956"/>
            </a:xfrm>
            <a:prstGeom prst="ellipse">
              <a:avLst/>
            </a:prstGeom>
            <a:solidFill>
              <a:srgbClr val="FF5008"/>
            </a:solidFill>
            <a:ln w="12700">
              <a:solidFill>
                <a:srgbClr val="FF5008"/>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sp>
          <p:nvSpPr>
            <p:cNvPr id="95291" name="Oval 59"/>
            <p:cNvSpPr>
              <a:spLocks noChangeArrowheads="1"/>
            </p:cNvSpPr>
            <p:nvPr/>
          </p:nvSpPr>
          <p:spPr bwMode="auto">
            <a:xfrm>
              <a:off x="9974863" y="7913512"/>
              <a:ext cx="284480" cy="295768"/>
            </a:xfrm>
            <a:prstGeom prst="ellipse">
              <a:avLst/>
            </a:prstGeom>
            <a:solidFill>
              <a:srgbClr val="FAFD00"/>
            </a:solidFill>
            <a:ln w="50800">
              <a:solidFill>
                <a:srgbClr val="FAFD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sp>
          <p:nvSpPr>
            <p:cNvPr id="95292" name="Oval 60"/>
            <p:cNvSpPr>
              <a:spLocks noChangeArrowheads="1"/>
            </p:cNvSpPr>
            <p:nvPr/>
          </p:nvSpPr>
          <p:spPr bwMode="auto">
            <a:xfrm>
              <a:off x="9019823" y="8281529"/>
              <a:ext cx="286737" cy="295770"/>
            </a:xfrm>
            <a:prstGeom prst="ellipse">
              <a:avLst/>
            </a:prstGeom>
            <a:solidFill>
              <a:srgbClr val="FAFD00"/>
            </a:solidFill>
            <a:ln w="50800">
              <a:solidFill>
                <a:srgbClr val="FAFD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grpSp>
      <p:grpSp>
        <p:nvGrpSpPr>
          <p:cNvPr id="5" name="Group 4"/>
          <p:cNvGrpSpPr/>
          <p:nvPr/>
        </p:nvGrpSpPr>
        <p:grpSpPr>
          <a:xfrm>
            <a:off x="6165362" y="4141637"/>
            <a:ext cx="1067986" cy="534002"/>
            <a:chOff x="8998734" y="6308231"/>
            <a:chExt cx="1518913" cy="759469"/>
          </a:xfrm>
        </p:grpSpPr>
        <p:sp>
          <p:nvSpPr>
            <p:cNvPr id="95293" name="AutoShape 61"/>
            <p:cNvSpPr>
              <a:spLocks noChangeArrowheads="1"/>
            </p:cNvSpPr>
            <p:nvPr/>
          </p:nvSpPr>
          <p:spPr bwMode="auto">
            <a:xfrm>
              <a:off x="9027216" y="6308231"/>
              <a:ext cx="1490431" cy="759469"/>
            </a:xfrm>
            <a:prstGeom prst="roundRect">
              <a:avLst>
                <a:gd name="adj" fmla="val 12495"/>
              </a:avLst>
            </a:prstGeom>
            <a:noFill/>
            <a:ln w="12700">
              <a:solidFill>
                <a:schemeClr val="tx1"/>
              </a:solidFill>
              <a:round/>
              <a:headEnd/>
              <a:tailEn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sp>
          <p:nvSpPr>
            <p:cNvPr id="95294" name="Rectangle 62"/>
            <p:cNvSpPr>
              <a:spLocks noChangeArrowheads="1"/>
            </p:cNvSpPr>
            <p:nvPr/>
          </p:nvSpPr>
          <p:spPr bwMode="auto">
            <a:xfrm>
              <a:off x="8998734" y="6367366"/>
              <a:ext cx="1381572" cy="635978"/>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508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9849" tIns="28574" rIns="69849" bIns="28574">
              <a:spAutoFit/>
            </a:bodyPr>
            <a:lstStyle/>
            <a:p>
              <a:pPr defTabSz="1006424">
                <a:lnSpc>
                  <a:spcPct val="90000"/>
                </a:lnSpc>
              </a:pPr>
              <a:r>
                <a:rPr lang="en-US" sz="1406" dirty="0">
                  <a:latin typeface="+mn-ea"/>
                  <a:ea typeface="+mn-ea"/>
                </a:rPr>
                <a:t>User</a:t>
              </a:r>
            </a:p>
            <a:p>
              <a:pPr defTabSz="1006424">
                <a:lnSpc>
                  <a:spcPct val="90000"/>
                </a:lnSpc>
              </a:pPr>
              <a:r>
                <a:rPr lang="en-US" sz="1406" dirty="0">
                  <a:latin typeface="+mn-ea"/>
                  <a:ea typeface="+mn-ea"/>
                </a:rPr>
                <a:t>Application</a:t>
              </a:r>
            </a:p>
          </p:txBody>
        </p:sp>
      </p:grpSp>
      <p:sp>
        <p:nvSpPr>
          <p:cNvPr id="95295" name="Line 63"/>
          <p:cNvSpPr>
            <a:spLocks noChangeShapeType="1"/>
          </p:cNvSpPr>
          <p:nvPr/>
        </p:nvSpPr>
        <p:spPr bwMode="auto">
          <a:xfrm>
            <a:off x="5638801" y="5247488"/>
            <a:ext cx="401487" cy="390132"/>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sp>
        <p:nvSpPr>
          <p:cNvPr id="95296" name="Line 64"/>
          <p:cNvSpPr>
            <a:spLocks noChangeShapeType="1"/>
          </p:cNvSpPr>
          <p:nvPr/>
        </p:nvSpPr>
        <p:spPr bwMode="auto">
          <a:xfrm flipH="1">
            <a:off x="5837766" y="4422486"/>
            <a:ext cx="349250" cy="376237"/>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grpSp>
        <p:nvGrpSpPr>
          <p:cNvPr id="2" name="Group 1"/>
          <p:cNvGrpSpPr/>
          <p:nvPr/>
        </p:nvGrpSpPr>
        <p:grpSpPr>
          <a:xfrm>
            <a:off x="3630487" y="4348043"/>
            <a:ext cx="968332" cy="494101"/>
            <a:chOff x="5134248" y="6681617"/>
            <a:chExt cx="1377183" cy="702721"/>
          </a:xfrm>
        </p:grpSpPr>
        <p:sp>
          <p:nvSpPr>
            <p:cNvPr id="95297" name="AutoShape 65"/>
            <p:cNvSpPr>
              <a:spLocks noChangeArrowheads="1"/>
            </p:cNvSpPr>
            <p:nvPr/>
          </p:nvSpPr>
          <p:spPr bwMode="auto">
            <a:xfrm>
              <a:off x="5134248" y="6681617"/>
              <a:ext cx="1377183" cy="702721"/>
            </a:xfrm>
            <a:prstGeom prst="roundRect">
              <a:avLst>
                <a:gd name="adj" fmla="val 12495"/>
              </a:avLst>
            </a:prstGeom>
            <a:noFill/>
            <a:ln w="12700">
              <a:solidFill>
                <a:schemeClr val="tx1"/>
              </a:solidFill>
              <a:round/>
              <a:headEnd/>
              <a:tailEn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sp>
          <p:nvSpPr>
            <p:cNvPr id="95298" name="Rectangle 66"/>
            <p:cNvSpPr>
              <a:spLocks noChangeArrowheads="1"/>
            </p:cNvSpPr>
            <p:nvPr/>
          </p:nvSpPr>
          <p:spPr bwMode="auto">
            <a:xfrm>
              <a:off x="5360976" y="6712378"/>
              <a:ext cx="850374" cy="635978"/>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508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9849" tIns="28574" rIns="69849" bIns="28574">
              <a:spAutoFit/>
            </a:bodyPr>
            <a:lstStyle/>
            <a:p>
              <a:pPr defTabSz="1006424">
                <a:lnSpc>
                  <a:spcPct val="90000"/>
                </a:lnSpc>
              </a:pPr>
              <a:r>
                <a:rPr lang="en-US" sz="1406" dirty="0">
                  <a:latin typeface="+mn-ea"/>
                  <a:ea typeface="+mn-ea"/>
                </a:rPr>
                <a:t>User</a:t>
              </a:r>
            </a:p>
            <a:p>
              <a:pPr defTabSz="1006424">
                <a:lnSpc>
                  <a:spcPct val="90000"/>
                </a:lnSpc>
              </a:pPr>
              <a:r>
                <a:rPr lang="en-US" sz="1406" dirty="0">
                  <a:latin typeface="+mn-ea"/>
                  <a:ea typeface="+mn-ea"/>
                </a:rPr>
                <a:t>Query</a:t>
              </a:r>
            </a:p>
          </p:txBody>
        </p:sp>
      </p:grpSp>
      <p:sp>
        <p:nvSpPr>
          <p:cNvPr id="95299" name="Line 67"/>
          <p:cNvSpPr>
            <a:spLocks noChangeShapeType="1"/>
          </p:cNvSpPr>
          <p:nvPr/>
        </p:nvSpPr>
        <p:spPr bwMode="auto">
          <a:xfrm>
            <a:off x="4602957" y="4557520"/>
            <a:ext cx="280988" cy="390525"/>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sp>
        <p:nvSpPr>
          <p:cNvPr id="95304" name="Line 72"/>
          <p:cNvSpPr>
            <a:spLocks noChangeShapeType="1"/>
          </p:cNvSpPr>
          <p:nvPr/>
        </p:nvSpPr>
        <p:spPr bwMode="auto">
          <a:xfrm flipH="1">
            <a:off x="1989838" y="4922167"/>
            <a:ext cx="514689" cy="4623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grpSp>
        <p:nvGrpSpPr>
          <p:cNvPr id="7" name="Group 6"/>
          <p:cNvGrpSpPr/>
          <p:nvPr/>
        </p:nvGrpSpPr>
        <p:grpSpPr>
          <a:xfrm>
            <a:off x="6381543" y="2335557"/>
            <a:ext cx="943474" cy="669271"/>
            <a:chOff x="9224543" y="3504073"/>
            <a:chExt cx="1341829" cy="951852"/>
          </a:xfrm>
        </p:grpSpPr>
        <p:sp>
          <p:nvSpPr>
            <p:cNvPr id="95309" name="Rectangle 77"/>
            <p:cNvSpPr>
              <a:spLocks noChangeArrowheads="1"/>
            </p:cNvSpPr>
            <p:nvPr/>
          </p:nvSpPr>
          <p:spPr bwMode="auto">
            <a:xfrm>
              <a:off x="9243259" y="3504073"/>
              <a:ext cx="1323113" cy="951852"/>
            </a:xfrm>
            <a:prstGeom prst="rect">
              <a:avLst/>
            </a:prstGeom>
            <a:solidFill>
              <a:srgbClr val="FF5008"/>
            </a:solidFill>
            <a:ln w="12700">
              <a:solidFill>
                <a:schemeClr val="tx1"/>
              </a:solidFill>
              <a:miter lim="800000"/>
              <a:headEnd/>
              <a:tailEnd/>
            </a:ln>
            <a:effectLst>
              <a:outerShdw blurRad="63500" dist="107763" dir="2700000" algn="ctr" rotWithShape="0">
                <a:schemeClr val="bg1">
                  <a:alpha val="75000"/>
                </a:schemeClr>
              </a:outerShdw>
            </a:effectLst>
          </p:spPr>
          <p:txBody>
            <a:bodyPr wrap="none" lIns="91439" tIns="45719" rIns="91439" bIns="45719" anchor="ctr"/>
            <a:lstStyle/>
            <a:p>
              <a:endParaRPr lang="en-US" sz="1547" dirty="0">
                <a:latin typeface="+mn-ea"/>
                <a:ea typeface="+mn-ea"/>
              </a:endParaRPr>
            </a:p>
          </p:txBody>
        </p:sp>
        <p:sp>
          <p:nvSpPr>
            <p:cNvPr id="95310" name="Rectangle 78"/>
            <p:cNvSpPr>
              <a:spLocks noChangeArrowheads="1"/>
            </p:cNvSpPr>
            <p:nvPr/>
          </p:nvSpPr>
          <p:spPr bwMode="auto">
            <a:xfrm>
              <a:off x="9224543" y="3655343"/>
              <a:ext cx="1263021" cy="69160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9849" tIns="28574" rIns="69849" bIns="28574">
              <a:spAutoFit/>
            </a:bodyPr>
            <a:lstStyle/>
            <a:p>
              <a:pPr defTabSz="1006424">
                <a:lnSpc>
                  <a:spcPct val="90000"/>
                </a:lnSpc>
              </a:pPr>
              <a:r>
                <a:rPr lang="en-US" sz="1547" b="1" dirty="0">
                  <a:latin typeface="+mn-ea"/>
                  <a:ea typeface="+mn-ea"/>
                </a:rPr>
                <a:t>DBMS</a:t>
              </a:r>
            </a:p>
            <a:p>
              <a:pPr defTabSz="1006424">
                <a:lnSpc>
                  <a:spcPct val="90000"/>
                </a:lnSpc>
              </a:pPr>
              <a:r>
                <a:rPr lang="en-US" sz="1547" b="1" dirty="0">
                  <a:latin typeface="+mn-ea"/>
                  <a:ea typeface="+mn-ea"/>
                </a:rPr>
                <a:t>Software</a:t>
              </a:r>
            </a:p>
          </p:txBody>
        </p:sp>
      </p:grpSp>
      <p:grpSp>
        <p:nvGrpSpPr>
          <p:cNvPr id="6" name="Group 5"/>
          <p:cNvGrpSpPr/>
          <p:nvPr/>
        </p:nvGrpSpPr>
        <p:grpSpPr>
          <a:xfrm>
            <a:off x="7711099" y="1840324"/>
            <a:ext cx="936061" cy="1028632"/>
            <a:chOff x="11147777" y="2113281"/>
            <a:chExt cx="1531903" cy="1683399"/>
          </a:xfrm>
        </p:grpSpPr>
        <p:sp>
          <p:nvSpPr>
            <p:cNvPr id="95305" name="Oval 73"/>
            <p:cNvSpPr>
              <a:spLocks noChangeArrowheads="1"/>
            </p:cNvSpPr>
            <p:nvPr/>
          </p:nvSpPr>
          <p:spPr bwMode="auto">
            <a:xfrm>
              <a:off x="11148907" y="2113281"/>
              <a:ext cx="1530773" cy="349956"/>
            </a:xfrm>
            <a:prstGeom prst="ellipse">
              <a:avLst/>
            </a:prstGeom>
            <a:noFill/>
            <a:ln w="12700">
              <a:solidFill>
                <a:schemeClr val="tx1"/>
              </a:solidFill>
              <a:round/>
              <a:headEnd/>
              <a:tailEn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sp>
          <p:nvSpPr>
            <p:cNvPr id="95306" name="Oval 74"/>
            <p:cNvSpPr>
              <a:spLocks noChangeArrowheads="1"/>
            </p:cNvSpPr>
            <p:nvPr/>
          </p:nvSpPr>
          <p:spPr bwMode="auto">
            <a:xfrm>
              <a:off x="11148907" y="3446724"/>
              <a:ext cx="1530773" cy="349956"/>
            </a:xfrm>
            <a:prstGeom prst="ellipse">
              <a:avLst/>
            </a:prstGeom>
            <a:noFill/>
            <a:ln w="12700">
              <a:solidFill>
                <a:schemeClr val="tx1"/>
              </a:solidFill>
              <a:round/>
              <a:headEnd/>
              <a:tailEn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sp>
          <p:nvSpPr>
            <p:cNvPr id="95307" name="Line 75"/>
            <p:cNvSpPr>
              <a:spLocks noChangeShapeType="1"/>
            </p:cNvSpPr>
            <p:nvPr/>
          </p:nvSpPr>
          <p:spPr bwMode="auto">
            <a:xfrm>
              <a:off x="11147777" y="2296161"/>
              <a:ext cx="0" cy="1334346"/>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sp>
          <p:nvSpPr>
            <p:cNvPr id="95308" name="Line 76"/>
            <p:cNvSpPr>
              <a:spLocks noChangeShapeType="1"/>
            </p:cNvSpPr>
            <p:nvPr/>
          </p:nvSpPr>
          <p:spPr bwMode="auto">
            <a:xfrm>
              <a:off x="12679680" y="2302935"/>
              <a:ext cx="0" cy="1334346"/>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sp>
          <p:nvSpPr>
            <p:cNvPr id="95311" name="Oval 79"/>
            <p:cNvSpPr>
              <a:spLocks noChangeArrowheads="1"/>
            </p:cNvSpPr>
            <p:nvPr/>
          </p:nvSpPr>
          <p:spPr bwMode="auto">
            <a:xfrm>
              <a:off x="11722383" y="3398498"/>
              <a:ext cx="284480" cy="295770"/>
            </a:xfrm>
            <a:prstGeom prst="ellipse">
              <a:avLst/>
            </a:prstGeom>
            <a:solidFill>
              <a:srgbClr val="FAFD00"/>
            </a:solidFill>
            <a:ln w="50800">
              <a:solidFill>
                <a:srgbClr val="FAFD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sp>
          <p:nvSpPr>
            <p:cNvPr id="95312" name="Oval 80"/>
            <p:cNvSpPr>
              <a:spLocks noChangeArrowheads="1"/>
            </p:cNvSpPr>
            <p:nvPr/>
          </p:nvSpPr>
          <p:spPr bwMode="auto">
            <a:xfrm>
              <a:off x="12210148" y="3364632"/>
              <a:ext cx="340924" cy="349956"/>
            </a:xfrm>
            <a:prstGeom prst="ellipse">
              <a:avLst/>
            </a:prstGeom>
            <a:solidFill>
              <a:srgbClr val="438E00"/>
            </a:solidFill>
            <a:ln w="12700">
              <a:solidFill>
                <a:srgbClr val="438E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sp>
          <p:nvSpPr>
            <p:cNvPr id="95313" name="Oval 81"/>
            <p:cNvSpPr>
              <a:spLocks noChangeArrowheads="1"/>
            </p:cNvSpPr>
            <p:nvPr/>
          </p:nvSpPr>
          <p:spPr bwMode="auto">
            <a:xfrm>
              <a:off x="12318436" y="2815450"/>
              <a:ext cx="284480" cy="295768"/>
            </a:xfrm>
            <a:prstGeom prst="ellipse">
              <a:avLst/>
            </a:prstGeom>
            <a:solidFill>
              <a:srgbClr val="FAFD00"/>
            </a:solidFill>
            <a:ln w="50800">
              <a:solidFill>
                <a:srgbClr val="FAFD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sp>
          <p:nvSpPr>
            <p:cNvPr id="95314" name="Oval 82"/>
            <p:cNvSpPr>
              <a:spLocks noChangeArrowheads="1"/>
            </p:cNvSpPr>
            <p:nvPr/>
          </p:nvSpPr>
          <p:spPr bwMode="auto">
            <a:xfrm>
              <a:off x="11338561" y="3176694"/>
              <a:ext cx="338667" cy="349955"/>
            </a:xfrm>
            <a:prstGeom prst="ellipse">
              <a:avLst/>
            </a:prstGeom>
            <a:solidFill>
              <a:srgbClr val="00DFCA"/>
            </a:solidFill>
            <a:ln w="12700">
              <a:solidFill>
                <a:srgbClr val="00DFCA"/>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sp>
          <p:nvSpPr>
            <p:cNvPr id="95315" name="Oval 83"/>
            <p:cNvSpPr>
              <a:spLocks noChangeArrowheads="1"/>
            </p:cNvSpPr>
            <p:nvPr/>
          </p:nvSpPr>
          <p:spPr bwMode="auto">
            <a:xfrm>
              <a:off x="11934614" y="3054774"/>
              <a:ext cx="338667" cy="349955"/>
            </a:xfrm>
            <a:prstGeom prst="ellipse">
              <a:avLst/>
            </a:prstGeom>
            <a:solidFill>
              <a:srgbClr val="00DFCA"/>
            </a:solidFill>
            <a:ln w="12700">
              <a:solidFill>
                <a:srgbClr val="00DFCA"/>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sp>
          <p:nvSpPr>
            <p:cNvPr id="95316" name="Oval 84"/>
            <p:cNvSpPr>
              <a:spLocks noChangeArrowheads="1"/>
            </p:cNvSpPr>
            <p:nvPr/>
          </p:nvSpPr>
          <p:spPr bwMode="auto">
            <a:xfrm>
              <a:off x="11616268" y="2747716"/>
              <a:ext cx="338667" cy="349955"/>
            </a:xfrm>
            <a:prstGeom prst="ellipse">
              <a:avLst/>
            </a:prstGeom>
            <a:solidFill>
              <a:srgbClr val="FC0128"/>
            </a:solidFill>
            <a:ln w="12700">
              <a:solidFill>
                <a:srgbClr val="FC0128"/>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sp>
          <p:nvSpPr>
            <p:cNvPr id="95317" name="Oval 85"/>
            <p:cNvSpPr>
              <a:spLocks noChangeArrowheads="1"/>
            </p:cNvSpPr>
            <p:nvPr/>
          </p:nvSpPr>
          <p:spPr bwMode="auto">
            <a:xfrm>
              <a:off x="11218899" y="2666436"/>
              <a:ext cx="338667" cy="349955"/>
            </a:xfrm>
            <a:prstGeom prst="ellipse">
              <a:avLst/>
            </a:prstGeom>
            <a:solidFill>
              <a:srgbClr val="DC0081"/>
            </a:solidFill>
            <a:ln w="12700">
              <a:solidFill>
                <a:srgbClr val="DC008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sp>
          <p:nvSpPr>
            <p:cNvPr id="95318" name="Oval 86"/>
            <p:cNvSpPr>
              <a:spLocks noChangeArrowheads="1"/>
            </p:cNvSpPr>
            <p:nvPr/>
          </p:nvSpPr>
          <p:spPr bwMode="auto">
            <a:xfrm>
              <a:off x="11972996" y="2501619"/>
              <a:ext cx="340924" cy="349956"/>
            </a:xfrm>
            <a:prstGeom prst="ellipse">
              <a:avLst/>
            </a:prstGeom>
            <a:solidFill>
              <a:srgbClr val="8901F3"/>
            </a:solidFill>
            <a:ln w="12700">
              <a:solidFill>
                <a:srgbClr val="8901F3"/>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grpSp>
      <p:sp>
        <p:nvSpPr>
          <p:cNvPr id="95319" name="Line 87"/>
          <p:cNvSpPr>
            <a:spLocks noChangeShapeType="1"/>
          </p:cNvSpPr>
          <p:nvPr/>
        </p:nvSpPr>
        <p:spPr bwMode="auto">
          <a:xfrm flipV="1">
            <a:off x="7306054" y="2397260"/>
            <a:ext cx="405045" cy="271801"/>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grpSp>
        <p:nvGrpSpPr>
          <p:cNvPr id="94" name="Group 93"/>
          <p:cNvGrpSpPr/>
          <p:nvPr/>
        </p:nvGrpSpPr>
        <p:grpSpPr>
          <a:xfrm>
            <a:off x="2190558" y="4219963"/>
            <a:ext cx="954830" cy="686636"/>
            <a:chOff x="6958862" y="6820748"/>
            <a:chExt cx="1357981" cy="976549"/>
          </a:xfrm>
          <a:effectLst>
            <a:outerShdw blurRad="50800" dist="50800" dir="5400000" algn="ctr" rotWithShape="0">
              <a:schemeClr val="bg1"/>
            </a:outerShdw>
          </a:effectLst>
        </p:grpSpPr>
        <p:sp>
          <p:nvSpPr>
            <p:cNvPr id="95" name="Rectangle 51"/>
            <p:cNvSpPr>
              <a:spLocks noChangeArrowheads="1"/>
            </p:cNvSpPr>
            <p:nvPr/>
          </p:nvSpPr>
          <p:spPr bwMode="auto">
            <a:xfrm>
              <a:off x="6961426" y="6820748"/>
              <a:ext cx="1355417" cy="976549"/>
            </a:xfrm>
            <a:prstGeom prst="rect">
              <a:avLst/>
            </a:prstGeom>
            <a:solidFill>
              <a:srgbClr val="FF5008"/>
            </a:solidFill>
            <a:ln w="12700">
              <a:solidFill>
                <a:schemeClr val="tx1"/>
              </a:solidFill>
              <a:miter lim="800000"/>
              <a:headEnd/>
              <a:tailEnd/>
            </a:ln>
            <a:effectLst>
              <a:outerShdw blurRad="63500" dist="107763" dir="2700000" algn="ctr" rotWithShape="0">
                <a:schemeClr val="bg1">
                  <a:alpha val="75000"/>
                </a:schemeClr>
              </a:outerShdw>
            </a:effectLst>
          </p:spPr>
          <p:txBody>
            <a:bodyPr wrap="none" lIns="91439" tIns="45719" rIns="91439" bIns="45719" anchor="ctr"/>
            <a:lstStyle/>
            <a:p>
              <a:endParaRPr lang="en-US" sz="1547" dirty="0">
                <a:latin typeface="+mn-ea"/>
                <a:ea typeface="+mn-ea"/>
              </a:endParaRPr>
            </a:p>
          </p:txBody>
        </p:sp>
        <p:sp>
          <p:nvSpPr>
            <p:cNvPr id="96" name="Rectangle 52"/>
            <p:cNvSpPr>
              <a:spLocks noChangeArrowheads="1"/>
            </p:cNvSpPr>
            <p:nvPr/>
          </p:nvSpPr>
          <p:spPr bwMode="auto">
            <a:xfrm>
              <a:off x="6958862" y="6988422"/>
              <a:ext cx="1263022" cy="69160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9849" tIns="28574" rIns="69849" bIns="28574">
              <a:spAutoFit/>
            </a:bodyPr>
            <a:lstStyle/>
            <a:p>
              <a:pPr defTabSz="1006424">
                <a:lnSpc>
                  <a:spcPct val="90000"/>
                </a:lnSpc>
              </a:pPr>
              <a:r>
                <a:rPr lang="en-US" sz="1547" b="1" dirty="0">
                  <a:latin typeface="+mn-ea"/>
                  <a:ea typeface="+mn-ea"/>
                </a:rPr>
                <a:t>DBMS</a:t>
              </a:r>
            </a:p>
            <a:p>
              <a:pPr defTabSz="1006424">
                <a:lnSpc>
                  <a:spcPct val="90000"/>
                </a:lnSpc>
              </a:pPr>
              <a:r>
                <a:rPr lang="en-US" sz="1547" b="1" dirty="0">
                  <a:latin typeface="+mn-ea"/>
                  <a:ea typeface="+mn-ea"/>
                </a:rPr>
                <a:t>Software</a:t>
              </a:r>
            </a:p>
          </p:txBody>
        </p:sp>
      </p:grpSp>
      <p:grpSp>
        <p:nvGrpSpPr>
          <p:cNvPr id="97" name="Group 96"/>
          <p:cNvGrpSpPr/>
          <p:nvPr/>
        </p:nvGrpSpPr>
        <p:grpSpPr>
          <a:xfrm>
            <a:off x="1937405" y="3055459"/>
            <a:ext cx="954830" cy="686636"/>
            <a:chOff x="6958862" y="6820748"/>
            <a:chExt cx="1357981" cy="976549"/>
          </a:xfrm>
          <a:effectLst>
            <a:outerShdw blurRad="50800" dist="50800" dir="5400000" algn="ctr" rotWithShape="0">
              <a:schemeClr val="bg1"/>
            </a:outerShdw>
          </a:effectLst>
        </p:grpSpPr>
        <p:sp>
          <p:nvSpPr>
            <p:cNvPr id="98" name="Rectangle 51"/>
            <p:cNvSpPr>
              <a:spLocks noChangeArrowheads="1"/>
            </p:cNvSpPr>
            <p:nvPr/>
          </p:nvSpPr>
          <p:spPr bwMode="auto">
            <a:xfrm>
              <a:off x="6961426" y="6820748"/>
              <a:ext cx="1355417" cy="976549"/>
            </a:xfrm>
            <a:prstGeom prst="rect">
              <a:avLst/>
            </a:prstGeom>
            <a:solidFill>
              <a:srgbClr val="FF5008"/>
            </a:solidFill>
            <a:ln w="12700">
              <a:solidFill>
                <a:schemeClr val="tx1"/>
              </a:solidFill>
              <a:miter lim="800000"/>
              <a:headEnd/>
              <a:tailEnd/>
            </a:ln>
            <a:effectLst>
              <a:outerShdw blurRad="63500" dist="107763" dir="2700000" algn="ctr" rotWithShape="0">
                <a:schemeClr val="bg1">
                  <a:alpha val="75000"/>
                </a:schemeClr>
              </a:outerShdw>
            </a:effectLst>
          </p:spPr>
          <p:txBody>
            <a:bodyPr wrap="none" lIns="91439" tIns="45719" rIns="91439" bIns="45719" anchor="ctr"/>
            <a:lstStyle/>
            <a:p>
              <a:endParaRPr lang="en-US" sz="1547" dirty="0">
                <a:latin typeface="+mn-ea"/>
                <a:ea typeface="+mn-ea"/>
              </a:endParaRPr>
            </a:p>
          </p:txBody>
        </p:sp>
        <p:sp>
          <p:nvSpPr>
            <p:cNvPr id="99" name="Rectangle 52"/>
            <p:cNvSpPr>
              <a:spLocks noChangeArrowheads="1"/>
            </p:cNvSpPr>
            <p:nvPr/>
          </p:nvSpPr>
          <p:spPr bwMode="auto">
            <a:xfrm>
              <a:off x="6958862" y="6988422"/>
              <a:ext cx="1263022" cy="69160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9849" tIns="28574" rIns="69849" bIns="28574">
              <a:spAutoFit/>
            </a:bodyPr>
            <a:lstStyle/>
            <a:p>
              <a:pPr defTabSz="1006424">
                <a:lnSpc>
                  <a:spcPct val="90000"/>
                </a:lnSpc>
              </a:pPr>
              <a:r>
                <a:rPr lang="en-US" sz="1547" b="1" dirty="0">
                  <a:latin typeface="+mn-ea"/>
                  <a:ea typeface="+mn-ea"/>
                </a:rPr>
                <a:t>DBMS</a:t>
              </a:r>
            </a:p>
            <a:p>
              <a:pPr defTabSz="1006424">
                <a:lnSpc>
                  <a:spcPct val="90000"/>
                </a:lnSpc>
              </a:pPr>
              <a:r>
                <a:rPr lang="en-US" sz="1547" b="1" dirty="0">
                  <a:latin typeface="+mn-ea"/>
                  <a:ea typeface="+mn-ea"/>
                </a:rPr>
                <a:t>Software</a:t>
              </a:r>
            </a:p>
          </p:txBody>
        </p:sp>
      </p:grpSp>
      <p:grpSp>
        <p:nvGrpSpPr>
          <p:cNvPr id="101" name="Group 100"/>
          <p:cNvGrpSpPr/>
          <p:nvPr/>
        </p:nvGrpSpPr>
        <p:grpSpPr>
          <a:xfrm>
            <a:off x="1483532" y="5384467"/>
            <a:ext cx="968332" cy="494101"/>
            <a:chOff x="5134248" y="6681617"/>
            <a:chExt cx="1377183" cy="702721"/>
          </a:xfrm>
        </p:grpSpPr>
        <p:sp>
          <p:nvSpPr>
            <p:cNvPr id="102" name="AutoShape 65"/>
            <p:cNvSpPr>
              <a:spLocks noChangeArrowheads="1"/>
            </p:cNvSpPr>
            <p:nvPr/>
          </p:nvSpPr>
          <p:spPr bwMode="auto">
            <a:xfrm>
              <a:off x="5134248" y="6681617"/>
              <a:ext cx="1377183" cy="702721"/>
            </a:xfrm>
            <a:prstGeom prst="roundRect">
              <a:avLst>
                <a:gd name="adj" fmla="val 12495"/>
              </a:avLst>
            </a:prstGeom>
            <a:noFill/>
            <a:ln w="12700">
              <a:solidFill>
                <a:schemeClr val="tx1"/>
              </a:solidFill>
              <a:round/>
              <a:headEnd/>
              <a:tailEn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sp>
          <p:nvSpPr>
            <p:cNvPr id="103" name="Rectangle 66"/>
            <p:cNvSpPr>
              <a:spLocks noChangeArrowheads="1"/>
            </p:cNvSpPr>
            <p:nvPr/>
          </p:nvSpPr>
          <p:spPr bwMode="auto">
            <a:xfrm>
              <a:off x="5360976" y="6712378"/>
              <a:ext cx="850374" cy="635978"/>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508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9849" tIns="28574" rIns="69849" bIns="28574">
              <a:spAutoFit/>
            </a:bodyPr>
            <a:lstStyle/>
            <a:p>
              <a:pPr defTabSz="1006424">
                <a:lnSpc>
                  <a:spcPct val="90000"/>
                </a:lnSpc>
              </a:pPr>
              <a:r>
                <a:rPr lang="en-US" sz="1406" dirty="0">
                  <a:latin typeface="+mn-ea"/>
                  <a:ea typeface="+mn-ea"/>
                </a:rPr>
                <a:t>User</a:t>
              </a:r>
            </a:p>
            <a:p>
              <a:pPr defTabSz="1006424">
                <a:lnSpc>
                  <a:spcPct val="90000"/>
                </a:lnSpc>
              </a:pPr>
              <a:r>
                <a:rPr lang="en-US" sz="1406" dirty="0">
                  <a:latin typeface="+mn-ea"/>
                  <a:ea typeface="+mn-ea"/>
                </a:rPr>
                <a:t>Query</a:t>
              </a:r>
            </a:p>
          </p:txBody>
        </p:sp>
      </p:grpSp>
      <p:grpSp>
        <p:nvGrpSpPr>
          <p:cNvPr id="104" name="Group 103"/>
          <p:cNvGrpSpPr/>
          <p:nvPr/>
        </p:nvGrpSpPr>
        <p:grpSpPr>
          <a:xfrm>
            <a:off x="2241189" y="1992216"/>
            <a:ext cx="954830" cy="686636"/>
            <a:chOff x="6958862" y="6820748"/>
            <a:chExt cx="1357981" cy="976549"/>
          </a:xfrm>
          <a:effectLst>
            <a:outerShdw blurRad="50800" dist="50800" dir="5400000" algn="ctr" rotWithShape="0">
              <a:schemeClr val="bg1"/>
            </a:outerShdw>
          </a:effectLst>
        </p:grpSpPr>
        <p:sp>
          <p:nvSpPr>
            <p:cNvPr id="105" name="Rectangle 51"/>
            <p:cNvSpPr>
              <a:spLocks noChangeArrowheads="1"/>
            </p:cNvSpPr>
            <p:nvPr/>
          </p:nvSpPr>
          <p:spPr bwMode="auto">
            <a:xfrm>
              <a:off x="6961426" y="6820748"/>
              <a:ext cx="1355417" cy="976549"/>
            </a:xfrm>
            <a:prstGeom prst="rect">
              <a:avLst/>
            </a:prstGeom>
            <a:solidFill>
              <a:srgbClr val="FF5008"/>
            </a:solidFill>
            <a:ln w="12700">
              <a:solidFill>
                <a:schemeClr val="tx1"/>
              </a:solidFill>
              <a:miter lim="800000"/>
              <a:headEnd/>
              <a:tailEnd/>
            </a:ln>
            <a:effectLst>
              <a:outerShdw blurRad="63500" dist="107763" dir="2700000" algn="ctr" rotWithShape="0">
                <a:schemeClr val="bg1">
                  <a:alpha val="75000"/>
                </a:schemeClr>
              </a:outerShdw>
            </a:effectLst>
          </p:spPr>
          <p:txBody>
            <a:bodyPr wrap="none" lIns="91439" tIns="45719" rIns="91439" bIns="45719" anchor="ctr"/>
            <a:lstStyle/>
            <a:p>
              <a:endParaRPr lang="en-US" sz="1547" dirty="0">
                <a:latin typeface="+mn-ea"/>
                <a:ea typeface="+mn-ea"/>
              </a:endParaRPr>
            </a:p>
          </p:txBody>
        </p:sp>
        <p:sp>
          <p:nvSpPr>
            <p:cNvPr id="106" name="Rectangle 52"/>
            <p:cNvSpPr>
              <a:spLocks noChangeArrowheads="1"/>
            </p:cNvSpPr>
            <p:nvPr/>
          </p:nvSpPr>
          <p:spPr bwMode="auto">
            <a:xfrm>
              <a:off x="6958862" y="6988422"/>
              <a:ext cx="1263022" cy="691605"/>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9849" tIns="28574" rIns="69849" bIns="28574">
              <a:spAutoFit/>
            </a:bodyPr>
            <a:lstStyle/>
            <a:p>
              <a:pPr defTabSz="1006424">
                <a:lnSpc>
                  <a:spcPct val="90000"/>
                </a:lnSpc>
              </a:pPr>
              <a:r>
                <a:rPr lang="en-US" sz="1547" b="1" dirty="0">
                  <a:latin typeface="+mn-ea"/>
                  <a:ea typeface="+mn-ea"/>
                </a:rPr>
                <a:t>DBMS</a:t>
              </a:r>
            </a:p>
            <a:p>
              <a:pPr defTabSz="1006424">
                <a:lnSpc>
                  <a:spcPct val="90000"/>
                </a:lnSpc>
              </a:pPr>
              <a:r>
                <a:rPr lang="en-US" sz="1547" b="1" dirty="0">
                  <a:latin typeface="+mn-ea"/>
                  <a:ea typeface="+mn-ea"/>
                </a:rPr>
                <a:t>Software</a:t>
              </a:r>
            </a:p>
          </p:txBody>
        </p:sp>
      </p:grpSp>
      <p:grpSp>
        <p:nvGrpSpPr>
          <p:cNvPr id="107" name="Group 106"/>
          <p:cNvGrpSpPr/>
          <p:nvPr/>
        </p:nvGrpSpPr>
        <p:grpSpPr>
          <a:xfrm>
            <a:off x="3610018" y="1435279"/>
            <a:ext cx="968332" cy="494101"/>
            <a:chOff x="5134248" y="6681617"/>
            <a:chExt cx="1377183" cy="702721"/>
          </a:xfrm>
        </p:grpSpPr>
        <p:sp>
          <p:nvSpPr>
            <p:cNvPr id="108" name="AutoShape 65"/>
            <p:cNvSpPr>
              <a:spLocks noChangeArrowheads="1"/>
            </p:cNvSpPr>
            <p:nvPr/>
          </p:nvSpPr>
          <p:spPr bwMode="auto">
            <a:xfrm>
              <a:off x="5134248" y="6681617"/>
              <a:ext cx="1377183" cy="702721"/>
            </a:xfrm>
            <a:prstGeom prst="roundRect">
              <a:avLst>
                <a:gd name="adj" fmla="val 12495"/>
              </a:avLst>
            </a:prstGeom>
            <a:noFill/>
            <a:ln w="12700">
              <a:solidFill>
                <a:schemeClr val="tx1"/>
              </a:solidFill>
              <a:round/>
              <a:headEnd/>
              <a:tailEn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sp>
          <p:nvSpPr>
            <p:cNvPr id="109" name="Rectangle 66"/>
            <p:cNvSpPr>
              <a:spLocks noChangeArrowheads="1"/>
            </p:cNvSpPr>
            <p:nvPr/>
          </p:nvSpPr>
          <p:spPr bwMode="auto">
            <a:xfrm>
              <a:off x="5360976" y="6712378"/>
              <a:ext cx="850374" cy="635978"/>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508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9849" tIns="28574" rIns="69849" bIns="28574">
              <a:spAutoFit/>
            </a:bodyPr>
            <a:lstStyle/>
            <a:p>
              <a:pPr defTabSz="1006424">
                <a:lnSpc>
                  <a:spcPct val="90000"/>
                </a:lnSpc>
              </a:pPr>
              <a:r>
                <a:rPr lang="en-US" sz="1406" dirty="0">
                  <a:latin typeface="+mn-ea"/>
                  <a:ea typeface="+mn-ea"/>
                </a:rPr>
                <a:t>User</a:t>
              </a:r>
            </a:p>
            <a:p>
              <a:pPr defTabSz="1006424">
                <a:lnSpc>
                  <a:spcPct val="90000"/>
                </a:lnSpc>
              </a:pPr>
              <a:r>
                <a:rPr lang="en-US" sz="1406" dirty="0">
                  <a:latin typeface="+mn-ea"/>
                  <a:ea typeface="+mn-ea"/>
                </a:rPr>
                <a:t>Query</a:t>
              </a:r>
            </a:p>
          </p:txBody>
        </p:sp>
      </p:grpSp>
      <p:grpSp>
        <p:nvGrpSpPr>
          <p:cNvPr id="110" name="Group 109"/>
          <p:cNvGrpSpPr/>
          <p:nvPr/>
        </p:nvGrpSpPr>
        <p:grpSpPr>
          <a:xfrm>
            <a:off x="3559388" y="1992215"/>
            <a:ext cx="1067986" cy="534002"/>
            <a:chOff x="8998734" y="6308231"/>
            <a:chExt cx="1518913" cy="759469"/>
          </a:xfrm>
        </p:grpSpPr>
        <p:sp>
          <p:nvSpPr>
            <p:cNvPr id="111" name="AutoShape 61"/>
            <p:cNvSpPr>
              <a:spLocks noChangeArrowheads="1"/>
            </p:cNvSpPr>
            <p:nvPr/>
          </p:nvSpPr>
          <p:spPr bwMode="auto">
            <a:xfrm>
              <a:off x="9027216" y="6308231"/>
              <a:ext cx="1490431" cy="759469"/>
            </a:xfrm>
            <a:prstGeom prst="roundRect">
              <a:avLst>
                <a:gd name="adj" fmla="val 12495"/>
              </a:avLst>
            </a:prstGeom>
            <a:noFill/>
            <a:ln w="12700">
              <a:solidFill>
                <a:schemeClr val="tx1"/>
              </a:solidFill>
              <a:round/>
              <a:headEnd/>
              <a:tailEnd/>
            </a:ln>
            <a:effectLst/>
            <a:extLst>
              <a:ext uri="{909E8E84-426E-40dd-AFC4-6F175D3DCCD1}">
                <a14:hiddenFill xmlns="" xmlns:a14="http://schemas.microsoft.com/office/drawing/2010/main">
                  <a:solidFill>
                    <a:srgbClr val="00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406" dirty="0">
                <a:latin typeface="+mn-ea"/>
                <a:ea typeface="+mn-ea"/>
              </a:endParaRPr>
            </a:p>
          </p:txBody>
        </p:sp>
        <p:sp>
          <p:nvSpPr>
            <p:cNvPr id="112" name="Rectangle 62"/>
            <p:cNvSpPr>
              <a:spLocks noChangeArrowheads="1"/>
            </p:cNvSpPr>
            <p:nvPr/>
          </p:nvSpPr>
          <p:spPr bwMode="auto">
            <a:xfrm>
              <a:off x="8998734" y="6367366"/>
              <a:ext cx="1381572" cy="635978"/>
            </a:xfrm>
            <a:prstGeom prst="rect">
              <a:avLst/>
            </a:prstGeom>
            <a:noFill/>
            <a:ln>
              <a:noFill/>
            </a:ln>
            <a:effectLst/>
            <a:extLst>
              <a:ext uri="{909E8E84-426E-40dd-AFC4-6F175D3DCCD1}">
                <a14:hiddenFill xmlns="" xmlns:a14="http://schemas.microsoft.com/office/drawing/2010/main">
                  <a:solidFill>
                    <a:srgbClr val="000000"/>
                  </a:solidFill>
                </a14:hiddenFill>
              </a:ext>
              <a:ext uri="{91240B29-F687-4f45-9708-019B960494DF}">
                <a14:hiddenLine xmlns="" xmlns:a14="http://schemas.microsoft.com/office/drawing/2010/main" w="508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69849" tIns="28574" rIns="69849" bIns="28574">
              <a:spAutoFit/>
            </a:bodyPr>
            <a:lstStyle/>
            <a:p>
              <a:pPr defTabSz="1006424">
                <a:lnSpc>
                  <a:spcPct val="90000"/>
                </a:lnSpc>
              </a:pPr>
              <a:r>
                <a:rPr lang="en-US" sz="1406" dirty="0">
                  <a:latin typeface="+mn-ea"/>
                  <a:ea typeface="+mn-ea"/>
                </a:rPr>
                <a:t>User</a:t>
              </a:r>
            </a:p>
            <a:p>
              <a:pPr defTabSz="1006424">
                <a:lnSpc>
                  <a:spcPct val="90000"/>
                </a:lnSpc>
              </a:pPr>
              <a:r>
                <a:rPr lang="en-US" sz="1406" dirty="0">
                  <a:latin typeface="+mn-ea"/>
                  <a:ea typeface="+mn-ea"/>
                </a:rPr>
                <a:t>Application</a:t>
              </a:r>
            </a:p>
          </p:txBody>
        </p:sp>
      </p:grpSp>
      <p:sp>
        <p:nvSpPr>
          <p:cNvPr id="9" name="Footer Placeholder 8">
            <a:extLst>
              <a:ext uri="{FF2B5EF4-FFF2-40B4-BE49-F238E27FC236}">
                <a16:creationId xmlns:a16="http://schemas.microsoft.com/office/drawing/2014/main" id="{1D93D432-30E6-4F47-8F76-F37A3FDB6CC3}"/>
              </a:ext>
            </a:extLst>
          </p:cNvPr>
          <p:cNvSpPr>
            <a:spLocks noGrp="1"/>
          </p:cNvSpPr>
          <p:nvPr>
            <p:ph type="ftr" sz="quarter" idx="3"/>
          </p:nvPr>
        </p:nvSpPr>
        <p:spPr/>
        <p:txBody>
          <a:bodyPr/>
          <a:lstStyle/>
          <a:p>
            <a:r>
              <a:rPr lang="en-US" dirty="0"/>
              <a:t>© 2020</a:t>
            </a:r>
          </a:p>
        </p:txBody>
      </p:sp>
      <p:sp>
        <p:nvSpPr>
          <p:cNvPr id="10" name="Slide Number Placeholder 9">
            <a:extLst>
              <a:ext uri="{FF2B5EF4-FFF2-40B4-BE49-F238E27FC236}">
                <a16:creationId xmlns:a16="http://schemas.microsoft.com/office/drawing/2014/main" id="{C5002736-412D-3D47-B2A1-9184E763DE55}"/>
              </a:ext>
            </a:extLst>
          </p:cNvPr>
          <p:cNvSpPr>
            <a:spLocks noGrp="1"/>
          </p:cNvSpPr>
          <p:nvPr>
            <p:ph type="sldNum" sz="quarter" idx="4"/>
          </p:nvPr>
        </p:nvSpPr>
        <p:spPr/>
        <p:txBody>
          <a:bodyPr/>
          <a:lstStyle/>
          <a:p>
            <a:fld id="{FD96158B-4539-3C43-9DE5-94C547866200}" type="slidenum">
              <a:rPr lang="en-US" smtClean="0"/>
              <a:t>25</a:t>
            </a:fld>
            <a:endParaRPr lang="en-US"/>
          </a:p>
        </p:txBody>
      </p:sp>
    </p:spTree>
    <p:extLst>
      <p:ext uri="{BB962C8B-B14F-4D97-AF65-F5344CB8AC3E}">
        <p14:creationId xmlns:p14="http://schemas.microsoft.com/office/powerpoint/2010/main" val="24851584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Transparency</a:t>
            </a:r>
          </a:p>
        </p:txBody>
      </p:sp>
      <p:sp>
        <p:nvSpPr>
          <p:cNvPr id="5" name="Content Placeholder 4"/>
          <p:cNvSpPr>
            <a:spLocks noGrp="1"/>
          </p:cNvSpPr>
          <p:nvPr>
            <p:ph idx="1"/>
          </p:nvPr>
        </p:nvSpPr>
        <p:spPr/>
        <p:txBody>
          <a:bodyPr/>
          <a:lstStyle/>
          <a:p>
            <a:r>
              <a:rPr lang="en-US" dirty="0"/>
              <a:t>Data independence</a:t>
            </a:r>
          </a:p>
          <a:p>
            <a:r>
              <a:rPr lang="en-US" dirty="0"/>
              <a:t>Network transparency (or distribution transparency)</a:t>
            </a:r>
          </a:p>
          <a:p>
            <a:pPr lvl="1"/>
            <a:r>
              <a:rPr lang="en-US" dirty="0"/>
              <a:t>Location transparency</a:t>
            </a:r>
          </a:p>
          <a:p>
            <a:pPr lvl="1"/>
            <a:r>
              <a:rPr lang="en-US" dirty="0"/>
              <a:t>Fragmentation transparency</a:t>
            </a:r>
          </a:p>
          <a:p>
            <a:r>
              <a:rPr lang="en-US" dirty="0"/>
              <a:t>Fragmentation transparency</a:t>
            </a:r>
          </a:p>
          <a:p>
            <a:r>
              <a:rPr lang="en-US" dirty="0"/>
              <a:t>Replication transparency</a:t>
            </a:r>
          </a:p>
        </p:txBody>
      </p:sp>
      <p:sp>
        <p:nvSpPr>
          <p:cNvPr id="3" name="Footer Placeholder 2">
            <a:extLst>
              <a:ext uri="{FF2B5EF4-FFF2-40B4-BE49-F238E27FC236}">
                <a16:creationId xmlns:a16="http://schemas.microsoft.com/office/drawing/2014/main" id="{F8939A7A-BA87-6D46-9F20-D1FECA455DC4}"/>
              </a:ext>
            </a:extLst>
          </p:cNvPr>
          <p:cNvSpPr>
            <a:spLocks noGrp="1"/>
          </p:cNvSpPr>
          <p:nvPr>
            <p:ph type="ftr" sz="quarter" idx="3"/>
          </p:nvPr>
        </p:nvSpPr>
        <p:spPr/>
        <p:txBody>
          <a:bodyPr/>
          <a:lstStyle/>
          <a:p>
            <a:r>
              <a:rPr lang="en-US" dirty="0"/>
              <a:t>© 2020</a:t>
            </a:r>
          </a:p>
        </p:txBody>
      </p:sp>
      <p:sp>
        <p:nvSpPr>
          <p:cNvPr id="4" name="Slide Number Placeholder 3">
            <a:extLst>
              <a:ext uri="{FF2B5EF4-FFF2-40B4-BE49-F238E27FC236}">
                <a16:creationId xmlns:a16="http://schemas.microsoft.com/office/drawing/2014/main" id="{C4C8C76C-4E83-2F43-9E5E-4284E83A9D65}"/>
              </a:ext>
            </a:extLst>
          </p:cNvPr>
          <p:cNvSpPr>
            <a:spLocks noGrp="1"/>
          </p:cNvSpPr>
          <p:nvPr>
            <p:ph type="sldNum" sz="quarter" idx="4"/>
          </p:nvPr>
        </p:nvSpPr>
        <p:spPr/>
        <p:txBody>
          <a:bodyPr/>
          <a:lstStyle/>
          <a:p>
            <a:fld id="{FD96158B-4539-3C43-9DE5-94C547866200}" type="slidenum">
              <a:rPr lang="en-US" smtClean="0"/>
              <a:t>26</a:t>
            </a:fld>
            <a:endParaRPr lang="en-US"/>
          </a:p>
        </p:txBody>
      </p:sp>
    </p:spTree>
    <p:extLst>
      <p:ext uri="{BB962C8B-B14F-4D97-AF65-F5344CB8AC3E}">
        <p14:creationId xmlns:p14="http://schemas.microsoft.com/office/powerpoint/2010/main" val="19787190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Reliability Through Transactions</a:t>
            </a:r>
          </a:p>
        </p:txBody>
      </p:sp>
      <p:sp>
        <p:nvSpPr>
          <p:cNvPr id="3" name="Content Placeholder 2"/>
          <p:cNvSpPr>
            <a:spLocks noGrp="1"/>
          </p:cNvSpPr>
          <p:nvPr>
            <p:ph idx="1"/>
          </p:nvPr>
        </p:nvSpPr>
        <p:spPr>
          <a:xfrm>
            <a:off x="217766" y="1808820"/>
            <a:ext cx="8643938" cy="4759523"/>
          </a:xfrm>
        </p:spPr>
        <p:txBody>
          <a:bodyPr/>
          <a:lstStyle/>
          <a:p>
            <a:r>
              <a:rPr lang="en-US" dirty="0"/>
              <a:t>Replicated components and data should make distributed DBMS more reliable.</a:t>
            </a:r>
          </a:p>
          <a:p>
            <a:r>
              <a:rPr lang="en-US" dirty="0"/>
              <a:t>Distributed transactions provide</a:t>
            </a:r>
          </a:p>
          <a:p>
            <a:pPr lvl="1"/>
            <a:r>
              <a:rPr lang="en-US" dirty="0"/>
              <a:t>Concurrency transparency</a:t>
            </a:r>
          </a:p>
          <a:p>
            <a:pPr lvl="1"/>
            <a:r>
              <a:rPr lang="en-US" dirty="0"/>
              <a:t>Failure atomicity</a:t>
            </a:r>
          </a:p>
          <a:p>
            <a:pPr marL="258952" lvl="1">
              <a:buSzPct val="150000"/>
              <a:buFont typeface="Palatino" charset="0"/>
              <a:buChar char="•"/>
            </a:pPr>
            <a:r>
              <a:rPr lang="en-US" dirty="0"/>
              <a:t>Distributed transaction support requires implementation of </a:t>
            </a:r>
          </a:p>
          <a:p>
            <a:pPr lvl="1"/>
            <a:r>
              <a:rPr lang="en-US" dirty="0"/>
              <a:t>Distributed concurrency control protocols</a:t>
            </a:r>
          </a:p>
          <a:p>
            <a:pPr lvl="1"/>
            <a:r>
              <a:rPr lang="en-US" dirty="0"/>
              <a:t>Commit protocols</a:t>
            </a:r>
          </a:p>
          <a:p>
            <a:r>
              <a:rPr lang="en-US" dirty="0"/>
              <a:t>Data replication</a:t>
            </a:r>
          </a:p>
          <a:p>
            <a:pPr lvl="1"/>
            <a:r>
              <a:rPr lang="en-US" dirty="0"/>
              <a:t>Great for read-intensive workloads, problematic for updates</a:t>
            </a:r>
          </a:p>
          <a:p>
            <a:pPr lvl="1"/>
            <a:r>
              <a:rPr lang="en-US" dirty="0"/>
              <a:t>Replication protocols</a:t>
            </a:r>
          </a:p>
        </p:txBody>
      </p:sp>
      <p:sp>
        <p:nvSpPr>
          <p:cNvPr id="4" name="Footer Placeholder 3">
            <a:extLst>
              <a:ext uri="{FF2B5EF4-FFF2-40B4-BE49-F238E27FC236}">
                <a16:creationId xmlns:a16="http://schemas.microsoft.com/office/drawing/2014/main" id="{0A287F12-5F17-F048-8C13-E93B0AF4A1C6}"/>
              </a:ext>
            </a:extLst>
          </p:cNvPr>
          <p:cNvSpPr>
            <a:spLocks noGrp="1"/>
          </p:cNvSpPr>
          <p:nvPr>
            <p:ph type="ftr" sz="quarter" idx="3"/>
          </p:nvPr>
        </p:nvSpPr>
        <p:spPr/>
        <p:txBody>
          <a:bodyPr/>
          <a:lstStyle/>
          <a:p>
            <a:r>
              <a:rPr lang="en-US" dirty="0"/>
              <a:t>© 2020</a:t>
            </a:r>
          </a:p>
        </p:txBody>
      </p:sp>
      <p:sp>
        <p:nvSpPr>
          <p:cNvPr id="5" name="Slide Number Placeholder 4">
            <a:extLst>
              <a:ext uri="{FF2B5EF4-FFF2-40B4-BE49-F238E27FC236}">
                <a16:creationId xmlns:a16="http://schemas.microsoft.com/office/drawing/2014/main" id="{4D6919EC-EE51-9449-B27B-D9345A15CEC2}"/>
              </a:ext>
            </a:extLst>
          </p:cNvPr>
          <p:cNvSpPr>
            <a:spLocks noGrp="1"/>
          </p:cNvSpPr>
          <p:nvPr>
            <p:ph type="sldNum" sz="quarter" idx="4"/>
          </p:nvPr>
        </p:nvSpPr>
        <p:spPr/>
        <p:txBody>
          <a:bodyPr/>
          <a:lstStyle/>
          <a:p>
            <a:fld id="{FD96158B-4539-3C43-9DE5-94C547866200}" type="slidenum">
              <a:rPr lang="en-US" smtClean="0"/>
              <a:t>27</a:t>
            </a:fld>
            <a:endParaRPr lang="en-US"/>
          </a:p>
        </p:txBody>
      </p:sp>
    </p:spTree>
    <p:extLst>
      <p:ext uri="{BB962C8B-B14F-4D97-AF65-F5344CB8AC3E}">
        <p14:creationId xmlns:p14="http://schemas.microsoft.com/office/powerpoint/2010/main" val="32989886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noFill/>
          <a:ln/>
        </p:spPr>
        <p:txBody>
          <a:bodyPr/>
          <a:lstStyle/>
          <a:p>
            <a:r>
              <a:rPr lang="en-US" dirty="0"/>
              <a:t>Potentially Improved Performance</a:t>
            </a:r>
          </a:p>
        </p:txBody>
      </p:sp>
      <p:sp>
        <p:nvSpPr>
          <p:cNvPr id="97283" name="Rectangle 3"/>
          <p:cNvSpPr>
            <a:spLocks noGrp="1" noChangeArrowheads="1"/>
          </p:cNvSpPr>
          <p:nvPr>
            <p:ph idx="1"/>
          </p:nvPr>
        </p:nvSpPr>
        <p:spPr>
          <a:noFill/>
          <a:ln/>
        </p:spPr>
        <p:txBody>
          <a:bodyPr/>
          <a:lstStyle/>
          <a:p>
            <a:pPr>
              <a:lnSpc>
                <a:spcPct val="100000"/>
              </a:lnSpc>
              <a:spcBef>
                <a:spcPct val="100000"/>
              </a:spcBef>
            </a:pPr>
            <a:r>
              <a:rPr lang="en-US" dirty="0"/>
              <a:t>Proximity of data to its points of use</a:t>
            </a:r>
          </a:p>
          <a:p>
            <a:pPr lvl="1">
              <a:lnSpc>
                <a:spcPct val="100000"/>
              </a:lnSpc>
              <a:spcBef>
                <a:spcPct val="100000"/>
              </a:spcBef>
            </a:pPr>
            <a:r>
              <a:rPr lang="en-US" dirty="0"/>
              <a:t>Requires some support for fragmentation and replication</a:t>
            </a:r>
          </a:p>
          <a:p>
            <a:pPr>
              <a:lnSpc>
                <a:spcPct val="100000"/>
              </a:lnSpc>
              <a:spcBef>
                <a:spcPct val="100000"/>
              </a:spcBef>
            </a:pPr>
            <a:r>
              <a:rPr lang="en-US" dirty="0"/>
              <a:t>Parallelism in execution</a:t>
            </a:r>
          </a:p>
          <a:p>
            <a:pPr lvl="1">
              <a:lnSpc>
                <a:spcPct val="100000"/>
              </a:lnSpc>
              <a:spcBef>
                <a:spcPct val="100000"/>
              </a:spcBef>
            </a:pPr>
            <a:r>
              <a:rPr lang="en-US" dirty="0"/>
              <a:t>Inter-query parallelism</a:t>
            </a:r>
          </a:p>
          <a:p>
            <a:pPr marL="457200" lvl="1" indent="0">
              <a:lnSpc>
                <a:spcPct val="100000"/>
              </a:lnSpc>
              <a:spcBef>
                <a:spcPts val="1200"/>
              </a:spcBef>
              <a:buNone/>
            </a:pPr>
            <a:endParaRPr lang="en-US" dirty="0"/>
          </a:p>
          <a:p>
            <a:pPr marL="457200" lvl="1" indent="0">
              <a:lnSpc>
                <a:spcPct val="100000"/>
              </a:lnSpc>
              <a:spcBef>
                <a:spcPts val="1200"/>
              </a:spcBef>
              <a:buNone/>
            </a:pPr>
            <a:endParaRPr lang="en-US" dirty="0"/>
          </a:p>
          <a:p>
            <a:pPr lvl="1">
              <a:lnSpc>
                <a:spcPct val="100000"/>
              </a:lnSpc>
              <a:spcBef>
                <a:spcPct val="100000"/>
              </a:spcBef>
            </a:pPr>
            <a:r>
              <a:rPr lang="en-US" dirty="0"/>
              <a:t>Intra-query parallelism</a:t>
            </a:r>
          </a:p>
        </p:txBody>
      </p:sp>
      <p:sp>
        <p:nvSpPr>
          <p:cNvPr id="2" name="Footer Placeholder 1">
            <a:extLst>
              <a:ext uri="{FF2B5EF4-FFF2-40B4-BE49-F238E27FC236}">
                <a16:creationId xmlns:a16="http://schemas.microsoft.com/office/drawing/2014/main" id="{39063608-3F9F-3746-B738-55CD95A6F0FA}"/>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12A67102-E86A-184B-92B1-E3C0912D2524}"/>
              </a:ext>
            </a:extLst>
          </p:cNvPr>
          <p:cNvSpPr>
            <a:spLocks noGrp="1"/>
          </p:cNvSpPr>
          <p:nvPr>
            <p:ph type="sldNum" sz="quarter" idx="4"/>
          </p:nvPr>
        </p:nvSpPr>
        <p:spPr/>
        <p:txBody>
          <a:bodyPr/>
          <a:lstStyle/>
          <a:p>
            <a:fld id="{FD96158B-4539-3C43-9DE5-94C547866200}" type="slidenum">
              <a:rPr lang="en-US" smtClean="0"/>
              <a:t>28</a:t>
            </a:fld>
            <a:endParaRPr lang="en-US"/>
          </a:p>
        </p:txBody>
      </p:sp>
      <p:pic>
        <p:nvPicPr>
          <p:cNvPr id="5" name="Picture 4" descr="A close up of a clock&#10;&#10;Description automatically generated">
            <a:extLst>
              <a:ext uri="{FF2B5EF4-FFF2-40B4-BE49-F238E27FC236}">
                <a16:creationId xmlns:a16="http://schemas.microsoft.com/office/drawing/2014/main" id="{23517444-EA30-D045-952E-430738D8765E}"/>
              </a:ext>
            </a:extLst>
          </p:cNvPr>
          <p:cNvPicPr>
            <a:picLocks noChangeAspect="1"/>
          </p:cNvPicPr>
          <p:nvPr/>
        </p:nvPicPr>
        <p:blipFill>
          <a:blip r:embed="rId3"/>
          <a:stretch>
            <a:fillRect/>
          </a:stretch>
        </p:blipFill>
        <p:spPr>
          <a:xfrm>
            <a:off x="5469012" y="4725144"/>
            <a:ext cx="3217788" cy="1330918"/>
          </a:xfrm>
          <a:prstGeom prst="rect">
            <a:avLst/>
          </a:prstGeom>
        </p:spPr>
      </p:pic>
      <p:pic>
        <p:nvPicPr>
          <p:cNvPr id="7" name="Picture 6" descr="A picture containing clock, drawing&#10;&#10;Description automatically generated">
            <a:extLst>
              <a:ext uri="{FF2B5EF4-FFF2-40B4-BE49-F238E27FC236}">
                <a16:creationId xmlns:a16="http://schemas.microsoft.com/office/drawing/2014/main" id="{B018B0FE-53A8-284F-BFCB-3D4C303CA50B}"/>
              </a:ext>
            </a:extLst>
          </p:cNvPr>
          <p:cNvPicPr>
            <a:picLocks noChangeAspect="1"/>
          </p:cNvPicPr>
          <p:nvPr/>
        </p:nvPicPr>
        <p:blipFill>
          <a:blip r:embed="rId4"/>
          <a:stretch>
            <a:fillRect/>
          </a:stretch>
        </p:blipFill>
        <p:spPr>
          <a:xfrm>
            <a:off x="6138317" y="3400341"/>
            <a:ext cx="1879178" cy="1162378"/>
          </a:xfrm>
          <a:prstGeom prst="rect">
            <a:avLst/>
          </a:prstGeom>
        </p:spPr>
      </p:pic>
    </p:spTree>
    <p:extLst>
      <p:ext uri="{BB962C8B-B14F-4D97-AF65-F5344CB8AC3E}">
        <p14:creationId xmlns:p14="http://schemas.microsoft.com/office/powerpoint/2010/main" val="14236384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026"/>
          <p:cNvSpPr>
            <a:spLocks noGrp="1" noChangeArrowheads="1"/>
          </p:cNvSpPr>
          <p:nvPr>
            <p:ph type="title"/>
          </p:nvPr>
        </p:nvSpPr>
        <p:spPr>
          <a:noFill/>
          <a:ln/>
        </p:spPr>
        <p:txBody>
          <a:bodyPr/>
          <a:lstStyle/>
          <a:p>
            <a:r>
              <a:rPr lang="en-US" dirty="0"/>
              <a:t>Scalability</a:t>
            </a:r>
          </a:p>
        </p:txBody>
      </p:sp>
      <p:sp>
        <p:nvSpPr>
          <p:cNvPr id="101379" name="Rectangle 1027"/>
          <p:cNvSpPr>
            <a:spLocks noGrp="1" noChangeArrowheads="1"/>
          </p:cNvSpPr>
          <p:nvPr>
            <p:ph idx="1"/>
          </p:nvPr>
        </p:nvSpPr>
        <p:spPr>
          <a:noFill/>
          <a:ln/>
        </p:spPr>
        <p:txBody>
          <a:bodyPr/>
          <a:lstStyle/>
          <a:p>
            <a:pPr>
              <a:lnSpc>
                <a:spcPct val="100000"/>
              </a:lnSpc>
              <a:spcBef>
                <a:spcPct val="100000"/>
              </a:spcBef>
            </a:pPr>
            <a:r>
              <a:rPr lang="en-US" dirty="0"/>
              <a:t>Issue is database scaling and workload scaling</a:t>
            </a:r>
          </a:p>
          <a:p>
            <a:pPr>
              <a:lnSpc>
                <a:spcPct val="100000"/>
              </a:lnSpc>
              <a:spcBef>
                <a:spcPct val="100000"/>
              </a:spcBef>
            </a:pPr>
            <a:r>
              <a:rPr lang="en-US" dirty="0"/>
              <a:t>Adding </a:t>
            </a:r>
            <a:r>
              <a:rPr lang="en-US" dirty="0">
                <a:solidFill>
                  <a:srgbClr val="0432FF"/>
                </a:solidFill>
              </a:rPr>
              <a:t>processing</a:t>
            </a:r>
            <a:r>
              <a:rPr lang="en-US" dirty="0"/>
              <a:t> and </a:t>
            </a:r>
            <a:r>
              <a:rPr lang="en-US" dirty="0">
                <a:solidFill>
                  <a:srgbClr val="0432FF"/>
                </a:solidFill>
              </a:rPr>
              <a:t>storage</a:t>
            </a:r>
            <a:r>
              <a:rPr lang="en-US" dirty="0"/>
              <a:t> power</a:t>
            </a:r>
          </a:p>
          <a:p>
            <a:pPr>
              <a:lnSpc>
                <a:spcPct val="100000"/>
              </a:lnSpc>
              <a:spcBef>
                <a:spcPct val="100000"/>
              </a:spcBef>
            </a:pPr>
            <a:r>
              <a:rPr lang="en-US" dirty="0"/>
              <a:t>Scale-out: add more servers</a:t>
            </a:r>
          </a:p>
          <a:p>
            <a:pPr lvl="1">
              <a:spcBef>
                <a:spcPct val="100000"/>
              </a:spcBef>
            </a:pPr>
            <a:r>
              <a:rPr lang="en-US" dirty="0"/>
              <a:t>Scale-up: increase the capacity of one server → has limits</a:t>
            </a:r>
          </a:p>
        </p:txBody>
      </p:sp>
      <p:sp>
        <p:nvSpPr>
          <p:cNvPr id="2" name="Footer Placeholder 1">
            <a:extLst>
              <a:ext uri="{FF2B5EF4-FFF2-40B4-BE49-F238E27FC236}">
                <a16:creationId xmlns:a16="http://schemas.microsoft.com/office/drawing/2014/main" id="{9B561D55-4090-E442-9166-8DA459ABE43A}"/>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CD36C400-2099-344F-933E-C40A1A8677BA}"/>
              </a:ext>
            </a:extLst>
          </p:cNvPr>
          <p:cNvSpPr>
            <a:spLocks noGrp="1"/>
          </p:cNvSpPr>
          <p:nvPr>
            <p:ph type="sldNum" sz="quarter" idx="4"/>
          </p:nvPr>
        </p:nvSpPr>
        <p:spPr/>
        <p:txBody>
          <a:bodyPr/>
          <a:lstStyle/>
          <a:p>
            <a:fld id="{FD96158B-4539-3C43-9DE5-94C547866200}" type="slidenum">
              <a:rPr lang="en-US" smtClean="0"/>
              <a:t>29</a:t>
            </a:fld>
            <a:endParaRPr lang="en-US"/>
          </a:p>
        </p:txBody>
      </p:sp>
    </p:spTree>
    <p:extLst>
      <p:ext uri="{BB962C8B-B14F-4D97-AF65-F5344CB8AC3E}">
        <p14:creationId xmlns:p14="http://schemas.microsoft.com/office/powerpoint/2010/main" val="3637751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ln/>
        </p:spPr>
        <p:txBody>
          <a:bodyPr/>
          <a:lstStyle/>
          <a:p>
            <a:r>
              <a:rPr lang="en-US" dirty="0"/>
              <a:t>Outline</a:t>
            </a:r>
          </a:p>
        </p:txBody>
      </p:sp>
      <p:sp>
        <p:nvSpPr>
          <p:cNvPr id="15362" name="Rectangle 2"/>
          <p:cNvSpPr>
            <a:spLocks noGrp="1" noChangeArrowheads="1"/>
          </p:cNvSpPr>
          <p:nvPr>
            <p:ph idx="1"/>
          </p:nvPr>
        </p:nvSpPr>
        <p:spPr>
          <a:xfrm>
            <a:off x="457200" y="1268760"/>
            <a:ext cx="8229600" cy="4862165"/>
          </a:xfrm>
          <a:ln/>
        </p:spPr>
        <p:txBody>
          <a:bodyPr>
            <a:normAutofit/>
          </a:bodyPr>
          <a:lstStyle/>
          <a:p>
            <a:r>
              <a:rPr lang="en-US" dirty="0">
                <a:solidFill>
                  <a:srgbClr val="1771A9"/>
                </a:solidFill>
                <a:cs typeface="Book Antiqua"/>
              </a:rPr>
              <a:t>Introduction</a:t>
            </a:r>
          </a:p>
          <a:p>
            <a:pPr lvl="1"/>
            <a:r>
              <a:rPr lang="en-US" dirty="0">
                <a:solidFill>
                  <a:srgbClr val="1771A9"/>
                </a:solidFill>
                <a:cs typeface="Book Antiqua"/>
              </a:rPr>
              <a:t>What is a distributed DBMS</a:t>
            </a:r>
          </a:p>
          <a:p>
            <a:pPr lvl="1"/>
            <a:r>
              <a:rPr lang="en-US" dirty="0">
                <a:solidFill>
                  <a:srgbClr val="1771A9"/>
                </a:solidFill>
                <a:cs typeface="Book Antiqua"/>
              </a:rPr>
              <a:t>History</a:t>
            </a:r>
          </a:p>
          <a:p>
            <a:pPr lvl="1"/>
            <a:r>
              <a:rPr lang="en-US" dirty="0">
                <a:solidFill>
                  <a:srgbClr val="1771A9"/>
                </a:solidFill>
                <a:cs typeface="Book Antiqua"/>
              </a:rPr>
              <a:t>Distributed DBMS promises</a:t>
            </a:r>
          </a:p>
          <a:p>
            <a:pPr lvl="1"/>
            <a:r>
              <a:rPr lang="en-US" dirty="0">
                <a:solidFill>
                  <a:srgbClr val="1771A9"/>
                </a:solidFill>
                <a:cs typeface="Book Antiqua"/>
              </a:rPr>
              <a:t>Design issues</a:t>
            </a:r>
          </a:p>
          <a:p>
            <a:pPr lvl="1"/>
            <a:r>
              <a:rPr lang="en-US" dirty="0">
                <a:solidFill>
                  <a:srgbClr val="1771A9"/>
                </a:solidFill>
                <a:cs typeface="Book Antiqua"/>
              </a:rPr>
              <a:t>Distributed DBMS architecture</a:t>
            </a:r>
          </a:p>
        </p:txBody>
      </p:sp>
      <p:sp>
        <p:nvSpPr>
          <p:cNvPr id="2" name="Footer Placeholder 1">
            <a:extLst>
              <a:ext uri="{FF2B5EF4-FFF2-40B4-BE49-F238E27FC236}">
                <a16:creationId xmlns:a16="http://schemas.microsoft.com/office/drawing/2014/main" id="{351B72E8-7C79-424E-A232-677D185C1BED}"/>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61C3681F-B44B-9F40-96A9-7695DC0EC710}"/>
              </a:ext>
            </a:extLst>
          </p:cNvPr>
          <p:cNvSpPr>
            <a:spLocks noGrp="1"/>
          </p:cNvSpPr>
          <p:nvPr>
            <p:ph type="sldNum" sz="quarter" idx="4"/>
          </p:nvPr>
        </p:nvSpPr>
        <p:spPr/>
        <p:txBody>
          <a:bodyPr/>
          <a:lstStyle/>
          <a:p>
            <a:fld id="{FD96158B-4539-3C43-9DE5-94C547866200}" type="slidenum">
              <a:rPr lang="en-US" smtClean="0"/>
              <a:t>3</a:t>
            </a:fld>
            <a:endParaRPr lang="en-US"/>
          </a:p>
        </p:txBody>
      </p:sp>
    </p:spTree>
    <p:extLst>
      <p:ext uri="{BB962C8B-B14F-4D97-AF65-F5344CB8AC3E}">
        <p14:creationId xmlns:p14="http://schemas.microsoft.com/office/powerpoint/2010/main" val="25882814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ln/>
        </p:spPr>
        <p:txBody>
          <a:bodyPr/>
          <a:lstStyle/>
          <a:p>
            <a:r>
              <a:rPr lang="en-US" dirty="0"/>
              <a:t>Outline</a:t>
            </a:r>
          </a:p>
        </p:txBody>
      </p:sp>
      <p:sp>
        <p:nvSpPr>
          <p:cNvPr id="15362" name="Rectangle 2"/>
          <p:cNvSpPr>
            <a:spLocks noGrp="1" noChangeArrowheads="1"/>
          </p:cNvSpPr>
          <p:nvPr>
            <p:ph idx="1"/>
          </p:nvPr>
        </p:nvSpPr>
        <p:spPr>
          <a:xfrm>
            <a:off x="457200" y="1268760"/>
            <a:ext cx="8229600" cy="4862165"/>
          </a:xfrm>
          <a:ln/>
        </p:spPr>
        <p:txBody>
          <a:bodyPr>
            <a:normAutofit/>
          </a:bodyPr>
          <a:lstStyle/>
          <a:p>
            <a:r>
              <a:rPr lang="en-US" dirty="0">
                <a:solidFill>
                  <a:srgbClr val="1771A9"/>
                </a:solidFill>
                <a:cs typeface="Book Antiqua"/>
              </a:rPr>
              <a:t>Introduction</a:t>
            </a:r>
          </a:p>
          <a:p>
            <a:pPr lvl="1"/>
            <a:r>
              <a:rPr lang="en-US" dirty="0">
                <a:solidFill>
                  <a:srgbClr val="1771A9">
                    <a:alpha val="25000"/>
                  </a:srgbClr>
                </a:solidFill>
                <a:cs typeface="Book Antiqua"/>
              </a:rPr>
              <a:t>What is a distributed DBMS</a:t>
            </a:r>
          </a:p>
          <a:p>
            <a:pPr lvl="1"/>
            <a:r>
              <a:rPr lang="en-US" dirty="0">
                <a:solidFill>
                  <a:srgbClr val="1771A9">
                    <a:alpha val="25000"/>
                  </a:srgbClr>
                </a:solidFill>
                <a:cs typeface="Book Antiqua"/>
              </a:rPr>
              <a:t>History</a:t>
            </a:r>
          </a:p>
          <a:p>
            <a:pPr lvl="1"/>
            <a:r>
              <a:rPr lang="en-US" dirty="0">
                <a:solidFill>
                  <a:srgbClr val="1771A9">
                    <a:alpha val="25000"/>
                  </a:srgbClr>
                </a:solidFill>
                <a:cs typeface="Book Antiqua"/>
              </a:rPr>
              <a:t>Distributed DBMS promises</a:t>
            </a:r>
          </a:p>
          <a:p>
            <a:pPr lvl="1"/>
            <a:r>
              <a:rPr lang="en-US" dirty="0">
                <a:solidFill>
                  <a:srgbClr val="1771A9"/>
                </a:solidFill>
                <a:cs typeface="Book Antiqua"/>
              </a:rPr>
              <a:t>Design issues</a:t>
            </a:r>
          </a:p>
          <a:p>
            <a:pPr lvl="1"/>
            <a:r>
              <a:rPr lang="en-US" dirty="0">
                <a:solidFill>
                  <a:srgbClr val="1771A9">
                    <a:alpha val="25000"/>
                  </a:srgbClr>
                </a:solidFill>
                <a:cs typeface="Book Antiqua"/>
              </a:rPr>
              <a:t>Distributed DBMS architecture</a:t>
            </a:r>
          </a:p>
        </p:txBody>
      </p:sp>
      <p:sp>
        <p:nvSpPr>
          <p:cNvPr id="2" name="Footer Placeholder 1">
            <a:extLst>
              <a:ext uri="{FF2B5EF4-FFF2-40B4-BE49-F238E27FC236}">
                <a16:creationId xmlns:a16="http://schemas.microsoft.com/office/drawing/2014/main" id="{351B72E8-7C79-424E-A232-677D185C1BED}"/>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61C3681F-B44B-9F40-96A9-7695DC0EC710}"/>
              </a:ext>
            </a:extLst>
          </p:cNvPr>
          <p:cNvSpPr>
            <a:spLocks noGrp="1"/>
          </p:cNvSpPr>
          <p:nvPr>
            <p:ph type="sldNum" sz="quarter" idx="4"/>
          </p:nvPr>
        </p:nvSpPr>
        <p:spPr/>
        <p:txBody>
          <a:bodyPr/>
          <a:lstStyle/>
          <a:p>
            <a:fld id="{FD96158B-4539-3C43-9DE5-94C547866200}" type="slidenum">
              <a:rPr lang="en-US" smtClean="0"/>
              <a:t>30</a:t>
            </a:fld>
            <a:endParaRPr lang="en-US"/>
          </a:p>
        </p:txBody>
      </p:sp>
    </p:spTree>
    <p:extLst>
      <p:ext uri="{BB962C8B-B14F-4D97-AF65-F5344CB8AC3E}">
        <p14:creationId xmlns:p14="http://schemas.microsoft.com/office/powerpoint/2010/main" val="11501180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a:lstStyle/>
          <a:p>
            <a:r>
              <a:rPr lang="en-US" dirty="0"/>
              <a:t>Distributed DBMS Issues</a:t>
            </a:r>
          </a:p>
        </p:txBody>
      </p:sp>
      <p:sp>
        <p:nvSpPr>
          <p:cNvPr id="35843" name="Rectangle 3"/>
          <p:cNvSpPr>
            <a:spLocks noGrp="1" noChangeArrowheads="1"/>
          </p:cNvSpPr>
          <p:nvPr>
            <p:ph idx="1"/>
          </p:nvPr>
        </p:nvSpPr>
        <p:spPr>
          <a:noFill/>
          <a:ln/>
        </p:spPr>
        <p:txBody>
          <a:bodyPr/>
          <a:lstStyle/>
          <a:p>
            <a:pPr>
              <a:lnSpc>
                <a:spcPct val="100000"/>
              </a:lnSpc>
              <a:spcBef>
                <a:spcPct val="45000"/>
              </a:spcBef>
            </a:pPr>
            <a:r>
              <a:rPr lang="en-US" dirty="0">
                <a:solidFill>
                  <a:srgbClr val="0432FF"/>
                </a:solidFill>
              </a:rPr>
              <a:t>Distributed database design</a:t>
            </a:r>
          </a:p>
          <a:p>
            <a:pPr lvl="1">
              <a:lnSpc>
                <a:spcPct val="100000"/>
              </a:lnSpc>
              <a:spcBef>
                <a:spcPct val="45000"/>
              </a:spcBef>
            </a:pPr>
            <a:r>
              <a:rPr lang="en-US" dirty="0"/>
              <a:t>How to distribute the database</a:t>
            </a:r>
          </a:p>
          <a:p>
            <a:pPr lvl="1">
              <a:lnSpc>
                <a:spcPct val="100000"/>
              </a:lnSpc>
              <a:spcBef>
                <a:spcPct val="45000"/>
              </a:spcBef>
            </a:pPr>
            <a:r>
              <a:rPr lang="en-US" dirty="0"/>
              <a:t>Replicated &amp; non-replicated database distribution</a:t>
            </a:r>
          </a:p>
          <a:p>
            <a:pPr lvl="1">
              <a:lnSpc>
                <a:spcPct val="100000"/>
              </a:lnSpc>
              <a:spcBef>
                <a:spcPct val="45000"/>
              </a:spcBef>
            </a:pPr>
            <a:r>
              <a:rPr lang="en-US" dirty="0"/>
              <a:t>A related problem in directory management</a:t>
            </a:r>
          </a:p>
          <a:p>
            <a:pPr>
              <a:lnSpc>
                <a:spcPct val="100000"/>
              </a:lnSpc>
              <a:spcBef>
                <a:spcPct val="45000"/>
              </a:spcBef>
            </a:pPr>
            <a:r>
              <a:rPr lang="en-US" dirty="0">
                <a:solidFill>
                  <a:srgbClr val="0432FF"/>
                </a:solidFill>
              </a:rPr>
              <a:t>Distributed query processing</a:t>
            </a:r>
          </a:p>
          <a:p>
            <a:pPr lvl="1">
              <a:lnSpc>
                <a:spcPct val="100000"/>
              </a:lnSpc>
              <a:spcBef>
                <a:spcPct val="45000"/>
              </a:spcBef>
            </a:pPr>
            <a:r>
              <a:rPr lang="en-US" dirty="0"/>
              <a:t>Convert user transactions to data manipulation instructions</a:t>
            </a:r>
          </a:p>
          <a:p>
            <a:pPr lvl="1">
              <a:lnSpc>
                <a:spcPct val="100000"/>
              </a:lnSpc>
              <a:spcBef>
                <a:spcPct val="45000"/>
              </a:spcBef>
            </a:pPr>
            <a:r>
              <a:rPr lang="en-US" dirty="0"/>
              <a:t>Optimization problem</a:t>
            </a:r>
          </a:p>
          <a:p>
            <a:pPr lvl="2">
              <a:spcBef>
                <a:spcPct val="45000"/>
              </a:spcBef>
            </a:pPr>
            <a:r>
              <a:rPr lang="en-US" dirty="0"/>
              <a:t>min{cost = data transmission + local processing}</a:t>
            </a:r>
          </a:p>
          <a:p>
            <a:pPr lvl="1">
              <a:lnSpc>
                <a:spcPct val="100000"/>
              </a:lnSpc>
              <a:spcBef>
                <a:spcPct val="45000"/>
              </a:spcBef>
            </a:pPr>
            <a:r>
              <a:rPr lang="en-US" dirty="0"/>
              <a:t>General formulation is NP-hard</a:t>
            </a:r>
          </a:p>
        </p:txBody>
      </p:sp>
      <p:sp>
        <p:nvSpPr>
          <p:cNvPr id="2" name="Footer Placeholder 1">
            <a:extLst>
              <a:ext uri="{FF2B5EF4-FFF2-40B4-BE49-F238E27FC236}">
                <a16:creationId xmlns:a16="http://schemas.microsoft.com/office/drawing/2014/main" id="{C6C1B75A-B1C3-1A4A-B97B-8681D6648467}"/>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EEE941ED-29D3-7D46-BD05-EB7B6B883DC4}"/>
              </a:ext>
            </a:extLst>
          </p:cNvPr>
          <p:cNvSpPr>
            <a:spLocks noGrp="1"/>
          </p:cNvSpPr>
          <p:nvPr>
            <p:ph type="sldNum" sz="quarter" idx="4"/>
          </p:nvPr>
        </p:nvSpPr>
        <p:spPr/>
        <p:txBody>
          <a:bodyPr/>
          <a:lstStyle/>
          <a:p>
            <a:fld id="{FD96158B-4539-3C43-9DE5-94C547866200}" type="slidenum">
              <a:rPr lang="en-US" smtClean="0"/>
              <a:t>31</a:t>
            </a:fld>
            <a:endParaRPr lang="en-US"/>
          </a:p>
        </p:txBody>
      </p:sp>
    </p:spTree>
    <p:extLst>
      <p:ext uri="{BB962C8B-B14F-4D97-AF65-F5344CB8AC3E}">
        <p14:creationId xmlns:p14="http://schemas.microsoft.com/office/powerpoint/2010/main" val="17298549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p:spPr>
        <p:txBody>
          <a:bodyPr/>
          <a:lstStyle/>
          <a:p>
            <a:r>
              <a:rPr lang="en-US"/>
              <a:t>Distributed DBMS Issues</a:t>
            </a:r>
          </a:p>
        </p:txBody>
      </p:sp>
      <p:sp>
        <p:nvSpPr>
          <p:cNvPr id="37891" name="Rectangle 3"/>
          <p:cNvSpPr>
            <a:spLocks noGrp="1" noChangeArrowheads="1"/>
          </p:cNvSpPr>
          <p:nvPr>
            <p:ph idx="1"/>
          </p:nvPr>
        </p:nvSpPr>
        <p:spPr>
          <a:noFill/>
          <a:ln/>
        </p:spPr>
        <p:txBody>
          <a:bodyPr/>
          <a:lstStyle/>
          <a:p>
            <a:pPr>
              <a:lnSpc>
                <a:spcPct val="100000"/>
              </a:lnSpc>
              <a:spcBef>
                <a:spcPct val="50000"/>
              </a:spcBef>
            </a:pPr>
            <a:r>
              <a:rPr lang="en-US" dirty="0">
                <a:solidFill>
                  <a:srgbClr val="0432FF"/>
                </a:solidFill>
              </a:rPr>
              <a:t>Distributed concurrency control</a:t>
            </a:r>
          </a:p>
          <a:p>
            <a:pPr lvl="1">
              <a:lnSpc>
                <a:spcPct val="100000"/>
              </a:lnSpc>
              <a:spcBef>
                <a:spcPct val="50000"/>
              </a:spcBef>
            </a:pPr>
            <a:r>
              <a:rPr lang="en-US" dirty="0"/>
              <a:t>Synchronization of concurrent accesses</a:t>
            </a:r>
          </a:p>
          <a:p>
            <a:pPr lvl="1">
              <a:lnSpc>
                <a:spcPct val="100000"/>
              </a:lnSpc>
              <a:spcBef>
                <a:spcPct val="50000"/>
              </a:spcBef>
            </a:pPr>
            <a:r>
              <a:rPr lang="en-US" dirty="0"/>
              <a:t>Consistency and isolation of transactions' effects</a:t>
            </a:r>
          </a:p>
          <a:p>
            <a:pPr lvl="1">
              <a:lnSpc>
                <a:spcPct val="100000"/>
              </a:lnSpc>
              <a:spcBef>
                <a:spcPct val="50000"/>
              </a:spcBef>
            </a:pPr>
            <a:r>
              <a:rPr lang="en-US" dirty="0"/>
              <a:t>Deadlock management</a:t>
            </a:r>
          </a:p>
          <a:p>
            <a:pPr>
              <a:lnSpc>
                <a:spcPct val="100000"/>
              </a:lnSpc>
              <a:spcBef>
                <a:spcPct val="50000"/>
              </a:spcBef>
            </a:pPr>
            <a:r>
              <a:rPr lang="en-US" b="1" dirty="0"/>
              <a:t> </a:t>
            </a:r>
            <a:r>
              <a:rPr lang="en-US" dirty="0">
                <a:solidFill>
                  <a:srgbClr val="0432FF"/>
                </a:solidFill>
              </a:rPr>
              <a:t>Reliability</a:t>
            </a:r>
          </a:p>
          <a:p>
            <a:pPr lvl="1">
              <a:lnSpc>
                <a:spcPct val="100000"/>
              </a:lnSpc>
              <a:spcBef>
                <a:spcPct val="50000"/>
              </a:spcBef>
            </a:pPr>
            <a:r>
              <a:rPr lang="en-US" dirty="0"/>
              <a:t>How to make the system resilient to failures</a:t>
            </a:r>
          </a:p>
          <a:p>
            <a:pPr lvl="1">
              <a:lnSpc>
                <a:spcPct val="100000"/>
              </a:lnSpc>
              <a:spcBef>
                <a:spcPct val="50000"/>
              </a:spcBef>
            </a:pPr>
            <a:r>
              <a:rPr lang="en-US" dirty="0"/>
              <a:t>Atomicity and durability</a:t>
            </a:r>
          </a:p>
        </p:txBody>
      </p:sp>
      <p:sp>
        <p:nvSpPr>
          <p:cNvPr id="2" name="Footer Placeholder 1">
            <a:extLst>
              <a:ext uri="{FF2B5EF4-FFF2-40B4-BE49-F238E27FC236}">
                <a16:creationId xmlns:a16="http://schemas.microsoft.com/office/drawing/2014/main" id="{AFAFAC80-B290-0941-8558-F57C0879B2CE}"/>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9C179A51-B329-804D-B824-A8159C66E885}"/>
              </a:ext>
            </a:extLst>
          </p:cNvPr>
          <p:cNvSpPr>
            <a:spLocks noGrp="1"/>
          </p:cNvSpPr>
          <p:nvPr>
            <p:ph type="sldNum" sz="quarter" idx="4"/>
          </p:nvPr>
        </p:nvSpPr>
        <p:spPr/>
        <p:txBody>
          <a:bodyPr/>
          <a:lstStyle/>
          <a:p>
            <a:fld id="{FD96158B-4539-3C43-9DE5-94C547866200}" type="slidenum">
              <a:rPr lang="en-US" smtClean="0"/>
              <a:t>32</a:t>
            </a:fld>
            <a:endParaRPr lang="en-US"/>
          </a:p>
        </p:txBody>
      </p:sp>
    </p:spTree>
    <p:extLst>
      <p:ext uri="{BB962C8B-B14F-4D97-AF65-F5344CB8AC3E}">
        <p14:creationId xmlns:p14="http://schemas.microsoft.com/office/powerpoint/2010/main" val="32452833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B276F-7269-6342-A510-B690AE27F7CF}"/>
              </a:ext>
            </a:extLst>
          </p:cNvPr>
          <p:cNvSpPr>
            <a:spLocks noGrp="1"/>
          </p:cNvSpPr>
          <p:nvPr>
            <p:ph type="title"/>
          </p:nvPr>
        </p:nvSpPr>
        <p:spPr/>
        <p:txBody>
          <a:bodyPr/>
          <a:lstStyle/>
          <a:p>
            <a:r>
              <a:rPr lang="en-US" dirty="0"/>
              <a:t>Distributed DBMS Issues</a:t>
            </a:r>
          </a:p>
        </p:txBody>
      </p:sp>
      <p:sp>
        <p:nvSpPr>
          <p:cNvPr id="3" name="Content Placeholder 2">
            <a:extLst>
              <a:ext uri="{FF2B5EF4-FFF2-40B4-BE49-F238E27FC236}">
                <a16:creationId xmlns:a16="http://schemas.microsoft.com/office/drawing/2014/main" id="{76FD94C2-6BAA-1048-8AB0-67E2B11B6BFA}"/>
              </a:ext>
            </a:extLst>
          </p:cNvPr>
          <p:cNvSpPr>
            <a:spLocks noGrp="1"/>
          </p:cNvSpPr>
          <p:nvPr>
            <p:ph idx="1"/>
          </p:nvPr>
        </p:nvSpPr>
        <p:spPr/>
        <p:txBody>
          <a:bodyPr/>
          <a:lstStyle/>
          <a:p>
            <a:r>
              <a:rPr lang="en-US" dirty="0">
                <a:solidFill>
                  <a:srgbClr val="0432FF"/>
                </a:solidFill>
              </a:rPr>
              <a:t>Replication</a:t>
            </a:r>
          </a:p>
          <a:p>
            <a:pPr lvl="1"/>
            <a:r>
              <a:rPr lang="en-US" dirty="0"/>
              <a:t>Mutual consistency</a:t>
            </a:r>
          </a:p>
          <a:p>
            <a:pPr lvl="1"/>
            <a:r>
              <a:rPr lang="en-US" dirty="0"/>
              <a:t>Freshness of copies</a:t>
            </a:r>
          </a:p>
          <a:p>
            <a:pPr lvl="1"/>
            <a:r>
              <a:rPr lang="en-US" dirty="0"/>
              <a:t>Eager vs lazy</a:t>
            </a:r>
          </a:p>
          <a:p>
            <a:pPr lvl="1"/>
            <a:r>
              <a:rPr lang="en-US" dirty="0"/>
              <a:t>Centralized vs distributed</a:t>
            </a:r>
          </a:p>
          <a:p>
            <a:r>
              <a:rPr lang="en-US" dirty="0">
                <a:solidFill>
                  <a:srgbClr val="0432FF"/>
                </a:solidFill>
              </a:rPr>
              <a:t>Parallel DBMS</a:t>
            </a:r>
          </a:p>
          <a:p>
            <a:pPr lvl="1"/>
            <a:r>
              <a:rPr lang="en-US" dirty="0"/>
              <a:t>Objectives: high scalability and performance</a:t>
            </a:r>
          </a:p>
          <a:p>
            <a:pPr lvl="1"/>
            <a:r>
              <a:rPr lang="en-US" dirty="0"/>
              <a:t>Not geo-distributed</a:t>
            </a:r>
          </a:p>
          <a:p>
            <a:pPr lvl="1"/>
            <a:r>
              <a:rPr lang="en-US" dirty="0"/>
              <a:t>Cluster computing</a:t>
            </a:r>
          </a:p>
        </p:txBody>
      </p:sp>
      <p:sp>
        <p:nvSpPr>
          <p:cNvPr id="4" name="Footer Placeholder 3">
            <a:extLst>
              <a:ext uri="{FF2B5EF4-FFF2-40B4-BE49-F238E27FC236}">
                <a16:creationId xmlns:a16="http://schemas.microsoft.com/office/drawing/2014/main" id="{21B21ABB-5A09-6A4E-8358-0E3BF6AAC488}"/>
              </a:ext>
            </a:extLst>
          </p:cNvPr>
          <p:cNvSpPr>
            <a:spLocks noGrp="1"/>
          </p:cNvSpPr>
          <p:nvPr>
            <p:ph type="ftr" sz="quarter" idx="3"/>
          </p:nvPr>
        </p:nvSpPr>
        <p:spPr/>
        <p:txBody>
          <a:bodyPr/>
          <a:lstStyle/>
          <a:p>
            <a:r>
              <a:rPr lang="en-US" dirty="0"/>
              <a:t>© 2020</a:t>
            </a:r>
          </a:p>
        </p:txBody>
      </p:sp>
      <p:sp>
        <p:nvSpPr>
          <p:cNvPr id="5" name="Slide Number Placeholder 4">
            <a:extLst>
              <a:ext uri="{FF2B5EF4-FFF2-40B4-BE49-F238E27FC236}">
                <a16:creationId xmlns:a16="http://schemas.microsoft.com/office/drawing/2014/main" id="{4102A4C7-66ED-7846-A8F6-DB53FE61DB2C}"/>
              </a:ext>
            </a:extLst>
          </p:cNvPr>
          <p:cNvSpPr>
            <a:spLocks noGrp="1"/>
          </p:cNvSpPr>
          <p:nvPr>
            <p:ph type="sldNum" sz="quarter" idx="4"/>
          </p:nvPr>
        </p:nvSpPr>
        <p:spPr/>
        <p:txBody>
          <a:bodyPr/>
          <a:lstStyle/>
          <a:p>
            <a:fld id="{FD96158B-4539-3C43-9DE5-94C547866200}" type="slidenum">
              <a:rPr lang="en-US" smtClean="0"/>
              <a:t>33</a:t>
            </a:fld>
            <a:endParaRPr lang="en-US"/>
          </a:p>
        </p:txBody>
      </p:sp>
    </p:spTree>
    <p:extLst>
      <p:ext uri="{BB962C8B-B14F-4D97-AF65-F5344CB8AC3E}">
        <p14:creationId xmlns:p14="http://schemas.microsoft.com/office/powerpoint/2010/main" val="39823636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title"/>
          </p:nvPr>
        </p:nvSpPr>
        <p:spPr>
          <a:noFill/>
          <a:ln/>
        </p:spPr>
        <p:txBody>
          <a:bodyPr/>
          <a:lstStyle/>
          <a:p>
            <a:r>
              <a:rPr lang="en-US" dirty="0"/>
              <a:t>Related Issues</a:t>
            </a:r>
          </a:p>
        </p:txBody>
      </p:sp>
      <p:sp>
        <p:nvSpPr>
          <p:cNvPr id="41986" name="Rectangle 2"/>
          <p:cNvSpPr>
            <a:spLocks noGrp="1" noChangeArrowheads="1"/>
          </p:cNvSpPr>
          <p:nvPr>
            <p:ph idx="1"/>
          </p:nvPr>
        </p:nvSpPr>
        <p:spPr>
          <a:xfrm>
            <a:off x="457200" y="1600200"/>
            <a:ext cx="8229600" cy="4565104"/>
          </a:xfrm>
          <a:noFill/>
          <a:ln/>
        </p:spPr>
        <p:txBody>
          <a:bodyPr/>
          <a:lstStyle/>
          <a:p>
            <a:r>
              <a:rPr lang="en-US" dirty="0">
                <a:solidFill>
                  <a:srgbClr val="0432FF"/>
                </a:solidFill>
              </a:rPr>
              <a:t>Alternative distribution approaches</a:t>
            </a:r>
          </a:p>
          <a:p>
            <a:pPr lvl="1"/>
            <a:r>
              <a:rPr lang="en-US" dirty="0"/>
              <a:t>Modern P2P</a:t>
            </a:r>
          </a:p>
          <a:p>
            <a:pPr lvl="1"/>
            <a:r>
              <a:rPr lang="en-US" dirty="0"/>
              <a:t>World Wide Web (WWW or Web)</a:t>
            </a:r>
          </a:p>
          <a:p>
            <a:r>
              <a:rPr lang="en-US" dirty="0">
                <a:solidFill>
                  <a:srgbClr val="0432FF"/>
                </a:solidFill>
              </a:rPr>
              <a:t>Big data processing</a:t>
            </a:r>
          </a:p>
          <a:p>
            <a:pPr lvl="1"/>
            <a:r>
              <a:rPr lang="en-US" dirty="0"/>
              <a:t>4V: volume, variety, velocity, veracity</a:t>
            </a:r>
          </a:p>
          <a:p>
            <a:pPr lvl="1"/>
            <a:r>
              <a:rPr lang="en-US" dirty="0"/>
              <a:t>MapReduce &amp; Spark</a:t>
            </a:r>
          </a:p>
          <a:p>
            <a:pPr lvl="1"/>
            <a:r>
              <a:rPr lang="en-US" dirty="0"/>
              <a:t>Stream data</a:t>
            </a:r>
          </a:p>
          <a:p>
            <a:pPr lvl="1"/>
            <a:r>
              <a:rPr lang="en-US" dirty="0"/>
              <a:t>Graph analytics</a:t>
            </a:r>
          </a:p>
          <a:p>
            <a:pPr lvl="1"/>
            <a:r>
              <a:rPr lang="en-US" dirty="0" err="1"/>
              <a:t>NoSQL</a:t>
            </a:r>
            <a:endParaRPr lang="en-US" dirty="0"/>
          </a:p>
          <a:p>
            <a:pPr lvl="1"/>
            <a:r>
              <a:rPr lang="en-US" dirty="0" err="1"/>
              <a:t>NewSQL</a:t>
            </a:r>
            <a:endParaRPr lang="en-US" dirty="0"/>
          </a:p>
          <a:p>
            <a:pPr lvl="1"/>
            <a:r>
              <a:rPr lang="en-US" dirty="0" err="1"/>
              <a:t>Polystores</a:t>
            </a:r>
            <a:endParaRPr lang="en-US" dirty="0"/>
          </a:p>
        </p:txBody>
      </p:sp>
      <p:sp>
        <p:nvSpPr>
          <p:cNvPr id="2" name="Footer Placeholder 1">
            <a:extLst>
              <a:ext uri="{FF2B5EF4-FFF2-40B4-BE49-F238E27FC236}">
                <a16:creationId xmlns:a16="http://schemas.microsoft.com/office/drawing/2014/main" id="{672AB1D2-B5CF-994A-AC00-7744B3E83056}"/>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61AD7D43-9C9A-7640-B963-D05675A6EDBF}"/>
              </a:ext>
            </a:extLst>
          </p:cNvPr>
          <p:cNvSpPr>
            <a:spLocks noGrp="1"/>
          </p:cNvSpPr>
          <p:nvPr>
            <p:ph type="sldNum" sz="quarter" idx="4"/>
          </p:nvPr>
        </p:nvSpPr>
        <p:spPr/>
        <p:txBody>
          <a:bodyPr/>
          <a:lstStyle/>
          <a:p>
            <a:fld id="{FD96158B-4539-3C43-9DE5-94C547866200}" type="slidenum">
              <a:rPr lang="en-US" smtClean="0"/>
              <a:t>34</a:t>
            </a:fld>
            <a:endParaRPr lang="en-US"/>
          </a:p>
        </p:txBody>
      </p:sp>
    </p:spTree>
    <p:extLst>
      <p:ext uri="{BB962C8B-B14F-4D97-AF65-F5344CB8AC3E}">
        <p14:creationId xmlns:p14="http://schemas.microsoft.com/office/powerpoint/2010/main" val="15140588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ln/>
        </p:spPr>
        <p:txBody>
          <a:bodyPr/>
          <a:lstStyle/>
          <a:p>
            <a:r>
              <a:rPr lang="en-US" dirty="0"/>
              <a:t>Outline</a:t>
            </a:r>
          </a:p>
        </p:txBody>
      </p:sp>
      <p:sp>
        <p:nvSpPr>
          <p:cNvPr id="15362" name="Rectangle 2"/>
          <p:cNvSpPr>
            <a:spLocks noGrp="1" noChangeArrowheads="1"/>
          </p:cNvSpPr>
          <p:nvPr>
            <p:ph idx="1"/>
          </p:nvPr>
        </p:nvSpPr>
        <p:spPr>
          <a:xfrm>
            <a:off x="457200" y="1268760"/>
            <a:ext cx="8229600" cy="4862165"/>
          </a:xfrm>
          <a:ln/>
        </p:spPr>
        <p:txBody>
          <a:bodyPr>
            <a:normAutofit/>
          </a:bodyPr>
          <a:lstStyle/>
          <a:p>
            <a:r>
              <a:rPr lang="en-US" dirty="0">
                <a:solidFill>
                  <a:srgbClr val="1771A9"/>
                </a:solidFill>
                <a:cs typeface="Book Antiqua"/>
              </a:rPr>
              <a:t>Introduction</a:t>
            </a:r>
          </a:p>
          <a:p>
            <a:pPr lvl="1"/>
            <a:r>
              <a:rPr lang="en-US" dirty="0">
                <a:solidFill>
                  <a:srgbClr val="1771A9">
                    <a:alpha val="25000"/>
                  </a:srgbClr>
                </a:solidFill>
                <a:cs typeface="Book Antiqua"/>
              </a:rPr>
              <a:t>What is a distributed DBMS</a:t>
            </a:r>
          </a:p>
          <a:p>
            <a:pPr lvl="1"/>
            <a:r>
              <a:rPr lang="en-US" dirty="0">
                <a:solidFill>
                  <a:srgbClr val="1771A9">
                    <a:alpha val="25000"/>
                  </a:srgbClr>
                </a:solidFill>
                <a:cs typeface="Book Antiqua"/>
              </a:rPr>
              <a:t>History</a:t>
            </a:r>
          </a:p>
          <a:p>
            <a:pPr lvl="1"/>
            <a:r>
              <a:rPr lang="en-US" dirty="0">
                <a:solidFill>
                  <a:srgbClr val="1771A9">
                    <a:alpha val="25000"/>
                  </a:srgbClr>
                </a:solidFill>
                <a:cs typeface="Book Antiqua"/>
              </a:rPr>
              <a:t>Distributed DBMS promises</a:t>
            </a:r>
          </a:p>
          <a:p>
            <a:pPr lvl="1"/>
            <a:r>
              <a:rPr lang="en-US" dirty="0">
                <a:solidFill>
                  <a:srgbClr val="1771A9">
                    <a:alpha val="25000"/>
                  </a:srgbClr>
                </a:solidFill>
                <a:cs typeface="Book Antiqua"/>
              </a:rPr>
              <a:t>Design issues</a:t>
            </a:r>
          </a:p>
          <a:p>
            <a:pPr lvl="1"/>
            <a:r>
              <a:rPr lang="en-US" dirty="0">
                <a:solidFill>
                  <a:srgbClr val="1771A9"/>
                </a:solidFill>
                <a:cs typeface="Book Antiqua"/>
              </a:rPr>
              <a:t>Distributed DBMS architecture</a:t>
            </a:r>
          </a:p>
        </p:txBody>
      </p:sp>
      <p:sp>
        <p:nvSpPr>
          <p:cNvPr id="2" name="Footer Placeholder 1">
            <a:extLst>
              <a:ext uri="{FF2B5EF4-FFF2-40B4-BE49-F238E27FC236}">
                <a16:creationId xmlns:a16="http://schemas.microsoft.com/office/drawing/2014/main" id="{351B72E8-7C79-424E-A232-677D185C1BED}"/>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61C3681F-B44B-9F40-96A9-7695DC0EC710}"/>
              </a:ext>
            </a:extLst>
          </p:cNvPr>
          <p:cNvSpPr>
            <a:spLocks noGrp="1"/>
          </p:cNvSpPr>
          <p:nvPr>
            <p:ph type="sldNum" sz="quarter" idx="4"/>
          </p:nvPr>
        </p:nvSpPr>
        <p:spPr/>
        <p:txBody>
          <a:bodyPr/>
          <a:lstStyle/>
          <a:p>
            <a:fld id="{FD96158B-4539-3C43-9DE5-94C547866200}" type="slidenum">
              <a:rPr lang="en-US" smtClean="0"/>
              <a:t>35</a:t>
            </a:fld>
            <a:endParaRPr lang="en-US"/>
          </a:p>
        </p:txBody>
      </p:sp>
    </p:spTree>
    <p:extLst>
      <p:ext uri="{BB962C8B-B14F-4D97-AF65-F5344CB8AC3E}">
        <p14:creationId xmlns:p14="http://schemas.microsoft.com/office/powerpoint/2010/main" val="34060773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250031" y="320335"/>
            <a:ext cx="8893969" cy="1134070"/>
          </a:xfrm>
        </p:spPr>
        <p:txBody>
          <a:bodyPr/>
          <a:lstStyle/>
          <a:p>
            <a:r>
              <a:rPr lang="en-US" dirty="0"/>
              <a:t>DBMS Implementation Alternatives</a:t>
            </a:r>
          </a:p>
        </p:txBody>
      </p:sp>
      <p:sp>
        <p:nvSpPr>
          <p:cNvPr id="2" name="Footer Placeholder 1">
            <a:extLst>
              <a:ext uri="{FF2B5EF4-FFF2-40B4-BE49-F238E27FC236}">
                <a16:creationId xmlns:a16="http://schemas.microsoft.com/office/drawing/2014/main" id="{E78A8474-2E96-8C4C-8A7A-031B005CD955}"/>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C93414DE-E5EB-024B-8787-A4972BC474CD}"/>
              </a:ext>
            </a:extLst>
          </p:cNvPr>
          <p:cNvSpPr>
            <a:spLocks noGrp="1"/>
          </p:cNvSpPr>
          <p:nvPr>
            <p:ph type="sldNum" sz="quarter" idx="4"/>
          </p:nvPr>
        </p:nvSpPr>
        <p:spPr/>
        <p:txBody>
          <a:bodyPr/>
          <a:lstStyle/>
          <a:p>
            <a:fld id="{FD96158B-4539-3C43-9DE5-94C547866200}" type="slidenum">
              <a:rPr lang="en-US" smtClean="0"/>
              <a:t>36</a:t>
            </a:fld>
            <a:endParaRPr lang="en-US"/>
          </a:p>
        </p:txBody>
      </p:sp>
      <p:pic>
        <p:nvPicPr>
          <p:cNvPr id="6" name="Picture 5" descr="A close up of a map&#10;&#10;Description automatically generated">
            <a:extLst>
              <a:ext uri="{FF2B5EF4-FFF2-40B4-BE49-F238E27FC236}">
                <a16:creationId xmlns:a16="http://schemas.microsoft.com/office/drawing/2014/main" id="{18190C74-4265-344D-83F0-A89855255AB0}"/>
              </a:ext>
            </a:extLst>
          </p:cNvPr>
          <p:cNvPicPr>
            <a:picLocks noChangeAspect="1"/>
          </p:cNvPicPr>
          <p:nvPr/>
        </p:nvPicPr>
        <p:blipFill>
          <a:blip r:embed="rId3"/>
          <a:stretch>
            <a:fillRect/>
          </a:stretch>
        </p:blipFill>
        <p:spPr>
          <a:xfrm>
            <a:off x="1763688" y="1489971"/>
            <a:ext cx="5616624" cy="4565896"/>
          </a:xfrm>
          <a:prstGeom prst="rect">
            <a:avLst/>
          </a:prstGeom>
        </p:spPr>
      </p:pic>
    </p:spTree>
    <p:extLst>
      <p:ext uri="{BB962C8B-B14F-4D97-AF65-F5344CB8AC3E}">
        <p14:creationId xmlns:p14="http://schemas.microsoft.com/office/powerpoint/2010/main" val="15528266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noFill/>
          <a:ln/>
        </p:spPr>
        <p:txBody>
          <a:bodyPr/>
          <a:lstStyle/>
          <a:p>
            <a:r>
              <a:rPr lang="en-US" dirty="0"/>
              <a:t>Dimensions of the Problem</a:t>
            </a:r>
          </a:p>
        </p:txBody>
      </p:sp>
      <p:sp>
        <p:nvSpPr>
          <p:cNvPr id="31747" name="Rectangle 3"/>
          <p:cNvSpPr>
            <a:spLocks noGrp="1" noChangeArrowheads="1"/>
          </p:cNvSpPr>
          <p:nvPr>
            <p:ph idx="1"/>
          </p:nvPr>
        </p:nvSpPr>
        <p:spPr>
          <a:xfrm>
            <a:off x="457200" y="1412776"/>
            <a:ext cx="8229600" cy="4853136"/>
          </a:xfrm>
          <a:noFill/>
          <a:ln/>
        </p:spPr>
        <p:txBody>
          <a:bodyPr>
            <a:normAutofit fontScale="85000" lnSpcReduction="20000"/>
          </a:bodyPr>
          <a:lstStyle/>
          <a:p>
            <a:pPr>
              <a:lnSpc>
                <a:spcPct val="120000"/>
              </a:lnSpc>
              <a:spcBef>
                <a:spcPct val="20000"/>
              </a:spcBef>
            </a:pPr>
            <a:r>
              <a:rPr lang="en-US" dirty="0"/>
              <a:t>Distribution</a:t>
            </a:r>
          </a:p>
          <a:p>
            <a:pPr lvl="1">
              <a:lnSpc>
                <a:spcPct val="120000"/>
              </a:lnSpc>
              <a:spcBef>
                <a:spcPct val="20000"/>
              </a:spcBef>
            </a:pPr>
            <a:r>
              <a:rPr lang="en-US" dirty="0"/>
              <a:t>Whether the components of the system are located on the same machine or not</a:t>
            </a:r>
          </a:p>
          <a:p>
            <a:pPr>
              <a:lnSpc>
                <a:spcPct val="120000"/>
              </a:lnSpc>
              <a:spcBef>
                <a:spcPct val="20000"/>
              </a:spcBef>
            </a:pPr>
            <a:r>
              <a:rPr lang="en-US" dirty="0"/>
              <a:t>Heterogeneity</a:t>
            </a:r>
          </a:p>
          <a:p>
            <a:pPr lvl="1">
              <a:lnSpc>
                <a:spcPct val="120000"/>
              </a:lnSpc>
              <a:spcBef>
                <a:spcPct val="20000"/>
              </a:spcBef>
            </a:pPr>
            <a:r>
              <a:rPr lang="en-US" dirty="0"/>
              <a:t>Various levels (hardware, communications, operating system)</a:t>
            </a:r>
          </a:p>
          <a:p>
            <a:pPr lvl="1">
              <a:lnSpc>
                <a:spcPct val="120000"/>
              </a:lnSpc>
              <a:spcBef>
                <a:spcPct val="20000"/>
              </a:spcBef>
            </a:pPr>
            <a:r>
              <a:rPr lang="en-US" dirty="0"/>
              <a:t>DBMS important one</a:t>
            </a:r>
          </a:p>
          <a:p>
            <a:pPr lvl="2">
              <a:lnSpc>
                <a:spcPct val="120000"/>
              </a:lnSpc>
              <a:spcBef>
                <a:spcPct val="20000"/>
              </a:spcBef>
            </a:pPr>
            <a:r>
              <a:rPr lang="en-US" dirty="0"/>
              <a:t>data model, query </a:t>
            </a:r>
            <a:r>
              <a:rPr lang="en-US" dirty="0" err="1"/>
              <a:t>language,transaction</a:t>
            </a:r>
            <a:r>
              <a:rPr lang="en-US" dirty="0"/>
              <a:t> management algorithms</a:t>
            </a:r>
          </a:p>
          <a:p>
            <a:pPr>
              <a:lnSpc>
                <a:spcPct val="120000"/>
              </a:lnSpc>
              <a:spcBef>
                <a:spcPct val="20000"/>
              </a:spcBef>
            </a:pPr>
            <a:r>
              <a:rPr lang="en-US" dirty="0"/>
              <a:t>Autonomy</a:t>
            </a:r>
          </a:p>
          <a:p>
            <a:pPr lvl="1">
              <a:lnSpc>
                <a:spcPct val="120000"/>
              </a:lnSpc>
              <a:spcBef>
                <a:spcPct val="20000"/>
              </a:spcBef>
            </a:pPr>
            <a:r>
              <a:rPr lang="en-US" dirty="0"/>
              <a:t>Not well understood and most troublesome</a:t>
            </a:r>
          </a:p>
          <a:p>
            <a:pPr lvl="1">
              <a:lnSpc>
                <a:spcPct val="120000"/>
              </a:lnSpc>
              <a:spcBef>
                <a:spcPct val="20000"/>
              </a:spcBef>
            </a:pPr>
            <a:r>
              <a:rPr lang="en-US" dirty="0"/>
              <a:t>Various versions</a:t>
            </a:r>
          </a:p>
          <a:p>
            <a:pPr lvl="2">
              <a:lnSpc>
                <a:spcPct val="120000"/>
              </a:lnSpc>
            </a:pPr>
            <a:r>
              <a:rPr lang="en-US" dirty="0">
                <a:solidFill>
                  <a:schemeClr val="tx2"/>
                </a:solidFill>
              </a:rPr>
              <a:t>Design autonomy</a:t>
            </a:r>
            <a:r>
              <a:rPr lang="en-US" dirty="0"/>
              <a:t>: Ability of a component DBMS to decide on issues related to its own design.</a:t>
            </a:r>
          </a:p>
          <a:p>
            <a:pPr lvl="2">
              <a:lnSpc>
                <a:spcPct val="120000"/>
              </a:lnSpc>
            </a:pPr>
            <a:r>
              <a:rPr lang="en-US" dirty="0">
                <a:solidFill>
                  <a:schemeClr val="tx2"/>
                </a:solidFill>
              </a:rPr>
              <a:t>Communication autonomy</a:t>
            </a:r>
            <a:r>
              <a:rPr lang="en-US" dirty="0"/>
              <a:t>: Ability of a component DBMS to decide whether and how to communicate with other DBMSs.</a:t>
            </a:r>
          </a:p>
          <a:p>
            <a:pPr lvl="2">
              <a:lnSpc>
                <a:spcPct val="120000"/>
              </a:lnSpc>
            </a:pPr>
            <a:r>
              <a:rPr lang="en-US" dirty="0">
                <a:solidFill>
                  <a:schemeClr val="tx2"/>
                </a:solidFill>
              </a:rPr>
              <a:t>Execution autonomy</a:t>
            </a:r>
            <a:r>
              <a:rPr lang="en-US" dirty="0"/>
              <a:t>: Ability of a component DBMS to execute local operations in any manner it wants to.</a:t>
            </a:r>
          </a:p>
        </p:txBody>
      </p:sp>
      <p:sp>
        <p:nvSpPr>
          <p:cNvPr id="2" name="Footer Placeholder 1">
            <a:extLst>
              <a:ext uri="{FF2B5EF4-FFF2-40B4-BE49-F238E27FC236}">
                <a16:creationId xmlns:a16="http://schemas.microsoft.com/office/drawing/2014/main" id="{3BC98616-5D36-F841-84E4-E671C2DF851B}"/>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A635C5EF-8EE8-C545-91A9-110C93B6EB38}"/>
              </a:ext>
            </a:extLst>
          </p:cNvPr>
          <p:cNvSpPr>
            <a:spLocks noGrp="1"/>
          </p:cNvSpPr>
          <p:nvPr>
            <p:ph type="sldNum" sz="quarter" idx="4"/>
          </p:nvPr>
        </p:nvSpPr>
        <p:spPr/>
        <p:txBody>
          <a:bodyPr/>
          <a:lstStyle/>
          <a:p>
            <a:fld id="{FD96158B-4539-3C43-9DE5-94C547866200}" type="slidenum">
              <a:rPr lang="en-US" smtClean="0"/>
              <a:t>37</a:t>
            </a:fld>
            <a:endParaRPr lang="en-US"/>
          </a:p>
        </p:txBody>
      </p:sp>
    </p:spTree>
    <p:extLst>
      <p:ext uri="{BB962C8B-B14F-4D97-AF65-F5344CB8AC3E}">
        <p14:creationId xmlns:p14="http://schemas.microsoft.com/office/powerpoint/2010/main" val="33121843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Client/Server Architecture</a:t>
            </a:r>
          </a:p>
        </p:txBody>
      </p:sp>
      <p:sp>
        <p:nvSpPr>
          <p:cNvPr id="3" name="Footer Placeholder 2">
            <a:extLst>
              <a:ext uri="{FF2B5EF4-FFF2-40B4-BE49-F238E27FC236}">
                <a16:creationId xmlns:a16="http://schemas.microsoft.com/office/drawing/2014/main" id="{76C834D4-CE13-AF42-A9DA-E41CB2E27EE5}"/>
              </a:ext>
            </a:extLst>
          </p:cNvPr>
          <p:cNvSpPr>
            <a:spLocks noGrp="1"/>
          </p:cNvSpPr>
          <p:nvPr>
            <p:ph type="ftr" sz="quarter" idx="3"/>
          </p:nvPr>
        </p:nvSpPr>
        <p:spPr/>
        <p:txBody>
          <a:bodyPr/>
          <a:lstStyle/>
          <a:p>
            <a:r>
              <a:rPr lang="en-US" dirty="0"/>
              <a:t>© 2020</a:t>
            </a:r>
          </a:p>
        </p:txBody>
      </p:sp>
      <p:sp>
        <p:nvSpPr>
          <p:cNvPr id="4" name="Slide Number Placeholder 3">
            <a:extLst>
              <a:ext uri="{FF2B5EF4-FFF2-40B4-BE49-F238E27FC236}">
                <a16:creationId xmlns:a16="http://schemas.microsoft.com/office/drawing/2014/main" id="{4C2295EB-D944-F74E-B242-0FB505604ABB}"/>
              </a:ext>
            </a:extLst>
          </p:cNvPr>
          <p:cNvSpPr>
            <a:spLocks noGrp="1"/>
          </p:cNvSpPr>
          <p:nvPr>
            <p:ph type="sldNum" sz="quarter" idx="4"/>
          </p:nvPr>
        </p:nvSpPr>
        <p:spPr/>
        <p:txBody>
          <a:bodyPr/>
          <a:lstStyle/>
          <a:p>
            <a:fld id="{FD96158B-4539-3C43-9DE5-94C547866200}" type="slidenum">
              <a:rPr lang="en-US" smtClean="0"/>
              <a:t>38</a:t>
            </a:fld>
            <a:endParaRPr lang="en-US"/>
          </a:p>
        </p:txBody>
      </p:sp>
      <p:pic>
        <p:nvPicPr>
          <p:cNvPr id="6" name="Picture 5" descr="A screenshot of a cell phone&#10;&#10;Description automatically generated">
            <a:extLst>
              <a:ext uri="{FF2B5EF4-FFF2-40B4-BE49-F238E27FC236}">
                <a16:creationId xmlns:a16="http://schemas.microsoft.com/office/drawing/2014/main" id="{59950219-EADD-F845-95C2-9C19281A3724}"/>
              </a:ext>
            </a:extLst>
          </p:cNvPr>
          <p:cNvPicPr>
            <a:picLocks noChangeAspect="1"/>
          </p:cNvPicPr>
          <p:nvPr/>
        </p:nvPicPr>
        <p:blipFill>
          <a:blip r:embed="rId3"/>
          <a:stretch>
            <a:fillRect/>
          </a:stretch>
        </p:blipFill>
        <p:spPr>
          <a:xfrm>
            <a:off x="3131840" y="1268760"/>
            <a:ext cx="3312368" cy="4874806"/>
          </a:xfrm>
          <a:prstGeom prst="rect">
            <a:avLst/>
          </a:prstGeom>
        </p:spPr>
      </p:pic>
    </p:spTree>
    <p:extLst>
      <p:ext uri="{BB962C8B-B14F-4D97-AF65-F5344CB8AC3E}">
        <p14:creationId xmlns:p14="http://schemas.microsoft.com/office/powerpoint/2010/main" val="5510783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noFill/>
          <a:ln/>
        </p:spPr>
        <p:txBody>
          <a:bodyPr/>
          <a:lstStyle/>
          <a:p>
            <a:r>
              <a:rPr lang="en-US" dirty="0"/>
              <a:t>Advantages of Client-Server Architectures</a:t>
            </a:r>
          </a:p>
        </p:txBody>
      </p:sp>
      <p:sp>
        <p:nvSpPr>
          <p:cNvPr id="44035" name="Rectangle 3"/>
          <p:cNvSpPr>
            <a:spLocks noGrp="1" noChangeArrowheads="1"/>
          </p:cNvSpPr>
          <p:nvPr>
            <p:ph idx="1"/>
          </p:nvPr>
        </p:nvSpPr>
        <p:spPr>
          <a:xfrm>
            <a:off x="457200" y="1816224"/>
            <a:ext cx="8229600" cy="4205064"/>
          </a:xfrm>
          <a:noFill/>
          <a:ln/>
        </p:spPr>
        <p:txBody>
          <a:bodyPr/>
          <a:lstStyle/>
          <a:p>
            <a:pPr>
              <a:lnSpc>
                <a:spcPct val="100000"/>
              </a:lnSpc>
              <a:spcBef>
                <a:spcPct val="40000"/>
              </a:spcBef>
            </a:pPr>
            <a:r>
              <a:rPr lang="en-US" dirty="0"/>
              <a:t>More efficient division of labor </a:t>
            </a:r>
          </a:p>
          <a:p>
            <a:pPr>
              <a:lnSpc>
                <a:spcPct val="100000"/>
              </a:lnSpc>
              <a:spcBef>
                <a:spcPct val="40000"/>
              </a:spcBef>
            </a:pPr>
            <a:r>
              <a:rPr lang="en-US" dirty="0"/>
              <a:t>Horizontal and vertical scaling of resources</a:t>
            </a:r>
          </a:p>
          <a:p>
            <a:pPr>
              <a:lnSpc>
                <a:spcPct val="100000"/>
              </a:lnSpc>
              <a:spcBef>
                <a:spcPct val="40000"/>
              </a:spcBef>
            </a:pPr>
            <a:r>
              <a:rPr lang="en-US" dirty="0"/>
              <a:t>Better price/performance on client machines</a:t>
            </a:r>
          </a:p>
          <a:p>
            <a:pPr>
              <a:lnSpc>
                <a:spcPct val="100000"/>
              </a:lnSpc>
              <a:spcBef>
                <a:spcPct val="40000"/>
              </a:spcBef>
            </a:pPr>
            <a:r>
              <a:rPr lang="en-US" dirty="0"/>
              <a:t>Ability to use familiar tools on client machines</a:t>
            </a:r>
          </a:p>
          <a:p>
            <a:pPr>
              <a:lnSpc>
                <a:spcPct val="100000"/>
              </a:lnSpc>
              <a:spcBef>
                <a:spcPct val="40000"/>
              </a:spcBef>
            </a:pPr>
            <a:r>
              <a:rPr lang="en-US" dirty="0"/>
              <a:t>Client access to remote data (via standards)</a:t>
            </a:r>
          </a:p>
          <a:p>
            <a:pPr>
              <a:lnSpc>
                <a:spcPct val="100000"/>
              </a:lnSpc>
              <a:spcBef>
                <a:spcPct val="40000"/>
              </a:spcBef>
            </a:pPr>
            <a:r>
              <a:rPr lang="en-US" dirty="0"/>
              <a:t>Full DBMS functionality provided to client workstations</a:t>
            </a:r>
          </a:p>
          <a:p>
            <a:pPr>
              <a:lnSpc>
                <a:spcPct val="100000"/>
              </a:lnSpc>
              <a:spcBef>
                <a:spcPct val="40000"/>
              </a:spcBef>
            </a:pPr>
            <a:r>
              <a:rPr lang="en-US" dirty="0"/>
              <a:t>Overall better system price/performance</a:t>
            </a:r>
          </a:p>
        </p:txBody>
      </p:sp>
      <p:sp>
        <p:nvSpPr>
          <p:cNvPr id="2" name="Footer Placeholder 1">
            <a:extLst>
              <a:ext uri="{FF2B5EF4-FFF2-40B4-BE49-F238E27FC236}">
                <a16:creationId xmlns:a16="http://schemas.microsoft.com/office/drawing/2014/main" id="{8043FEE0-7CE0-BF45-B2F8-F6B33D1D1835}"/>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138FB51D-3FD4-0640-A468-A1F153E94D13}"/>
              </a:ext>
            </a:extLst>
          </p:cNvPr>
          <p:cNvSpPr>
            <a:spLocks noGrp="1"/>
          </p:cNvSpPr>
          <p:nvPr>
            <p:ph type="sldNum" sz="quarter" idx="4"/>
          </p:nvPr>
        </p:nvSpPr>
        <p:spPr/>
        <p:txBody>
          <a:bodyPr/>
          <a:lstStyle/>
          <a:p>
            <a:fld id="{FD96158B-4539-3C43-9DE5-94C547866200}" type="slidenum">
              <a:rPr lang="en-US" smtClean="0"/>
              <a:t>39</a:t>
            </a:fld>
            <a:endParaRPr lang="en-US"/>
          </a:p>
        </p:txBody>
      </p:sp>
    </p:spTree>
    <p:extLst>
      <p:ext uri="{BB962C8B-B14F-4D97-AF65-F5344CB8AC3E}">
        <p14:creationId xmlns:p14="http://schemas.microsoft.com/office/powerpoint/2010/main" val="4232413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a:lstStyle/>
          <a:p>
            <a:r>
              <a:rPr lang="en-US" dirty="0"/>
              <a:t>Distributed Computing</a:t>
            </a:r>
          </a:p>
        </p:txBody>
      </p:sp>
      <p:sp>
        <p:nvSpPr>
          <p:cNvPr id="8195" name="Rectangle 3"/>
          <p:cNvSpPr>
            <a:spLocks noGrp="1" noChangeArrowheads="1"/>
          </p:cNvSpPr>
          <p:nvPr>
            <p:ph idx="1"/>
          </p:nvPr>
        </p:nvSpPr>
        <p:spPr>
          <a:noFill/>
          <a:ln/>
        </p:spPr>
        <p:txBody>
          <a:bodyPr/>
          <a:lstStyle/>
          <a:p>
            <a:r>
              <a:rPr lang="en-US" dirty="0">
                <a:solidFill>
                  <a:schemeClr val="tx2"/>
                </a:solidFill>
              </a:rPr>
              <a:t>A number of autonomous processing elements (not necessarily homogeneous) that are interconnected by a computer network and that cooperate in performing their assigned tasks.</a:t>
            </a:r>
          </a:p>
          <a:p>
            <a:r>
              <a:rPr lang="en-US" dirty="0">
                <a:solidFill>
                  <a:schemeClr val="tx2"/>
                </a:solidFill>
              </a:rPr>
              <a:t>What is being distributed?</a:t>
            </a:r>
          </a:p>
          <a:p>
            <a:pPr lvl="1"/>
            <a:r>
              <a:rPr lang="en-US" dirty="0">
                <a:solidFill>
                  <a:schemeClr val="tx2"/>
                </a:solidFill>
              </a:rPr>
              <a:t>Processing logic</a:t>
            </a:r>
          </a:p>
          <a:p>
            <a:pPr lvl="1"/>
            <a:r>
              <a:rPr lang="en-US" dirty="0">
                <a:solidFill>
                  <a:schemeClr val="tx2"/>
                </a:solidFill>
              </a:rPr>
              <a:t>Function</a:t>
            </a:r>
          </a:p>
          <a:p>
            <a:pPr lvl="1"/>
            <a:r>
              <a:rPr lang="en-US" dirty="0">
                <a:solidFill>
                  <a:schemeClr val="tx2"/>
                </a:solidFill>
              </a:rPr>
              <a:t>Data</a:t>
            </a:r>
          </a:p>
          <a:p>
            <a:pPr lvl="1"/>
            <a:r>
              <a:rPr lang="en-US" dirty="0">
                <a:solidFill>
                  <a:schemeClr val="tx2"/>
                </a:solidFill>
              </a:rPr>
              <a:t>Control</a:t>
            </a:r>
          </a:p>
        </p:txBody>
      </p:sp>
      <p:sp>
        <p:nvSpPr>
          <p:cNvPr id="2" name="Footer Placeholder 1">
            <a:extLst>
              <a:ext uri="{FF2B5EF4-FFF2-40B4-BE49-F238E27FC236}">
                <a16:creationId xmlns:a16="http://schemas.microsoft.com/office/drawing/2014/main" id="{B2B932F9-DEDB-5C45-9546-BCDED53E31C2}"/>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DC285D19-8F58-3C44-AF6A-0A17ED7DEAD6}"/>
              </a:ext>
            </a:extLst>
          </p:cNvPr>
          <p:cNvSpPr>
            <a:spLocks noGrp="1"/>
          </p:cNvSpPr>
          <p:nvPr>
            <p:ph type="sldNum" sz="quarter" idx="4"/>
          </p:nvPr>
        </p:nvSpPr>
        <p:spPr/>
        <p:txBody>
          <a:bodyPr/>
          <a:lstStyle/>
          <a:p>
            <a:fld id="{FD96158B-4539-3C43-9DE5-94C547866200}" type="slidenum">
              <a:rPr lang="en-US" smtClean="0"/>
              <a:t>4</a:t>
            </a:fld>
            <a:endParaRPr lang="en-US"/>
          </a:p>
        </p:txBody>
      </p:sp>
    </p:spTree>
    <p:extLst>
      <p:ext uri="{BB962C8B-B14F-4D97-AF65-F5344CB8AC3E}">
        <p14:creationId xmlns:p14="http://schemas.microsoft.com/office/powerpoint/2010/main" val="41725435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Server</a:t>
            </a:r>
          </a:p>
        </p:txBody>
      </p:sp>
      <p:pic>
        <p:nvPicPr>
          <p:cNvPr id="4" name="Picture 3" descr="Fig-1-1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9816" y="1196752"/>
            <a:ext cx="4364367" cy="4839071"/>
          </a:xfrm>
          <a:prstGeom prst="rect">
            <a:avLst/>
          </a:prstGeom>
        </p:spPr>
      </p:pic>
      <p:sp>
        <p:nvSpPr>
          <p:cNvPr id="3" name="Footer Placeholder 2">
            <a:extLst>
              <a:ext uri="{FF2B5EF4-FFF2-40B4-BE49-F238E27FC236}">
                <a16:creationId xmlns:a16="http://schemas.microsoft.com/office/drawing/2014/main" id="{837BDCE2-975A-2748-B32C-60B8FBA22E90}"/>
              </a:ext>
            </a:extLst>
          </p:cNvPr>
          <p:cNvSpPr>
            <a:spLocks noGrp="1"/>
          </p:cNvSpPr>
          <p:nvPr>
            <p:ph type="ftr" sz="quarter" idx="3"/>
          </p:nvPr>
        </p:nvSpPr>
        <p:spPr/>
        <p:txBody>
          <a:bodyPr/>
          <a:lstStyle/>
          <a:p>
            <a:r>
              <a:rPr lang="en-US" dirty="0"/>
              <a:t>© 2020</a:t>
            </a:r>
          </a:p>
        </p:txBody>
      </p:sp>
      <p:sp>
        <p:nvSpPr>
          <p:cNvPr id="5" name="Slide Number Placeholder 4">
            <a:extLst>
              <a:ext uri="{FF2B5EF4-FFF2-40B4-BE49-F238E27FC236}">
                <a16:creationId xmlns:a16="http://schemas.microsoft.com/office/drawing/2014/main" id="{0386520F-74B7-B44F-A7F3-DC0A04FC0E03}"/>
              </a:ext>
            </a:extLst>
          </p:cNvPr>
          <p:cNvSpPr>
            <a:spLocks noGrp="1"/>
          </p:cNvSpPr>
          <p:nvPr>
            <p:ph type="sldNum" sz="quarter" idx="4"/>
          </p:nvPr>
        </p:nvSpPr>
        <p:spPr/>
        <p:txBody>
          <a:bodyPr/>
          <a:lstStyle/>
          <a:p>
            <a:fld id="{FD96158B-4539-3C43-9DE5-94C547866200}" type="slidenum">
              <a:rPr lang="en-US" smtClean="0"/>
              <a:t>40</a:t>
            </a:fld>
            <a:endParaRPr lang="en-US"/>
          </a:p>
        </p:txBody>
      </p:sp>
    </p:spTree>
    <p:extLst>
      <p:ext uri="{BB962C8B-B14F-4D97-AF65-F5344CB8AC3E}">
        <p14:creationId xmlns:p14="http://schemas.microsoft.com/office/powerpoint/2010/main" val="30577872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Database Servers</a:t>
            </a:r>
          </a:p>
        </p:txBody>
      </p:sp>
      <p:sp>
        <p:nvSpPr>
          <p:cNvPr id="3" name="Footer Placeholder 2">
            <a:extLst>
              <a:ext uri="{FF2B5EF4-FFF2-40B4-BE49-F238E27FC236}">
                <a16:creationId xmlns:a16="http://schemas.microsoft.com/office/drawing/2014/main" id="{829BC7F5-2D52-B64A-AA04-8B2A98E31678}"/>
              </a:ext>
            </a:extLst>
          </p:cNvPr>
          <p:cNvSpPr>
            <a:spLocks noGrp="1"/>
          </p:cNvSpPr>
          <p:nvPr>
            <p:ph type="ftr" sz="quarter" idx="3"/>
          </p:nvPr>
        </p:nvSpPr>
        <p:spPr/>
        <p:txBody>
          <a:bodyPr/>
          <a:lstStyle/>
          <a:p>
            <a:r>
              <a:rPr lang="en-US" dirty="0"/>
              <a:t>© 2020</a:t>
            </a:r>
          </a:p>
        </p:txBody>
      </p:sp>
      <p:sp>
        <p:nvSpPr>
          <p:cNvPr id="5" name="Slide Number Placeholder 4">
            <a:extLst>
              <a:ext uri="{FF2B5EF4-FFF2-40B4-BE49-F238E27FC236}">
                <a16:creationId xmlns:a16="http://schemas.microsoft.com/office/drawing/2014/main" id="{F81E5D8F-3127-224B-B490-63EC6AE3595B}"/>
              </a:ext>
            </a:extLst>
          </p:cNvPr>
          <p:cNvSpPr>
            <a:spLocks noGrp="1"/>
          </p:cNvSpPr>
          <p:nvPr>
            <p:ph type="sldNum" sz="quarter" idx="4"/>
          </p:nvPr>
        </p:nvSpPr>
        <p:spPr/>
        <p:txBody>
          <a:bodyPr/>
          <a:lstStyle/>
          <a:p>
            <a:fld id="{FD96158B-4539-3C43-9DE5-94C547866200}" type="slidenum">
              <a:rPr lang="en-US" smtClean="0"/>
              <a:t>41</a:t>
            </a:fld>
            <a:endParaRPr lang="en-US"/>
          </a:p>
        </p:txBody>
      </p:sp>
      <p:pic>
        <p:nvPicPr>
          <p:cNvPr id="8" name="Picture 7" descr="A screenshot of a cell phone&#10;&#10;Description automatically generated">
            <a:extLst>
              <a:ext uri="{FF2B5EF4-FFF2-40B4-BE49-F238E27FC236}">
                <a16:creationId xmlns:a16="http://schemas.microsoft.com/office/drawing/2014/main" id="{34CE00D1-4A2A-A144-9DB1-0A2B026C7CE4}"/>
              </a:ext>
            </a:extLst>
          </p:cNvPr>
          <p:cNvPicPr>
            <a:picLocks noChangeAspect="1"/>
          </p:cNvPicPr>
          <p:nvPr/>
        </p:nvPicPr>
        <p:blipFill>
          <a:blip r:embed="rId3"/>
          <a:stretch>
            <a:fillRect/>
          </a:stretch>
        </p:blipFill>
        <p:spPr>
          <a:xfrm>
            <a:off x="1619672" y="1196752"/>
            <a:ext cx="5904656" cy="4920547"/>
          </a:xfrm>
          <a:prstGeom prst="rect">
            <a:avLst/>
          </a:prstGeom>
        </p:spPr>
      </p:pic>
    </p:spTree>
    <p:extLst>
      <p:ext uri="{BB962C8B-B14F-4D97-AF65-F5344CB8AC3E}">
        <p14:creationId xmlns:p14="http://schemas.microsoft.com/office/powerpoint/2010/main" val="23558665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noFill/>
          <a:ln/>
        </p:spPr>
        <p:txBody>
          <a:bodyPr/>
          <a:lstStyle/>
          <a:p>
            <a:r>
              <a:rPr lang="en-US" dirty="0"/>
              <a:t>Peer-to-Peer Component Architecture</a:t>
            </a:r>
          </a:p>
        </p:txBody>
      </p:sp>
      <p:sp>
        <p:nvSpPr>
          <p:cNvPr id="2" name="Footer Placeholder 1">
            <a:extLst>
              <a:ext uri="{FF2B5EF4-FFF2-40B4-BE49-F238E27FC236}">
                <a16:creationId xmlns:a16="http://schemas.microsoft.com/office/drawing/2014/main" id="{7C34E965-22C9-0D41-B395-32A2ACAEFA56}"/>
              </a:ext>
            </a:extLst>
          </p:cNvPr>
          <p:cNvSpPr>
            <a:spLocks noGrp="1"/>
          </p:cNvSpPr>
          <p:nvPr>
            <p:ph type="ftr" sz="quarter" idx="3"/>
          </p:nvPr>
        </p:nvSpPr>
        <p:spPr/>
        <p:txBody>
          <a:bodyPr/>
          <a:lstStyle/>
          <a:p>
            <a:r>
              <a:rPr lang="en-US" dirty="0"/>
              <a:t>© 2020</a:t>
            </a:r>
          </a:p>
        </p:txBody>
      </p:sp>
      <p:sp>
        <p:nvSpPr>
          <p:cNvPr id="4" name="Slide Number Placeholder 3">
            <a:extLst>
              <a:ext uri="{FF2B5EF4-FFF2-40B4-BE49-F238E27FC236}">
                <a16:creationId xmlns:a16="http://schemas.microsoft.com/office/drawing/2014/main" id="{92F54471-D78C-C242-8AD4-B03EA5BF87C2}"/>
              </a:ext>
            </a:extLst>
          </p:cNvPr>
          <p:cNvSpPr>
            <a:spLocks noGrp="1"/>
          </p:cNvSpPr>
          <p:nvPr>
            <p:ph type="sldNum" sz="quarter" idx="4"/>
          </p:nvPr>
        </p:nvSpPr>
        <p:spPr/>
        <p:txBody>
          <a:bodyPr/>
          <a:lstStyle/>
          <a:p>
            <a:fld id="{FD96158B-4539-3C43-9DE5-94C547866200}" type="slidenum">
              <a:rPr lang="en-US" smtClean="0"/>
              <a:t>42</a:t>
            </a:fld>
            <a:endParaRPr lang="en-US"/>
          </a:p>
        </p:txBody>
      </p:sp>
      <p:pic>
        <p:nvPicPr>
          <p:cNvPr id="6" name="Picture 5" descr="A picture containing screenshot&#10;&#10;Description automatically generated">
            <a:extLst>
              <a:ext uri="{FF2B5EF4-FFF2-40B4-BE49-F238E27FC236}">
                <a16:creationId xmlns:a16="http://schemas.microsoft.com/office/drawing/2014/main" id="{F1D5EF73-9A98-7B48-B583-09D9B0246475}"/>
              </a:ext>
            </a:extLst>
          </p:cNvPr>
          <p:cNvPicPr>
            <a:picLocks noChangeAspect="1"/>
          </p:cNvPicPr>
          <p:nvPr/>
        </p:nvPicPr>
        <p:blipFill>
          <a:blip r:embed="rId3">
            <a:clrChange>
              <a:clrFrom>
                <a:srgbClr val="FEFFFF"/>
              </a:clrFrom>
              <a:clrTo>
                <a:srgbClr val="FEFFFF">
                  <a:alpha val="0"/>
                </a:srgbClr>
              </a:clrTo>
            </a:clrChange>
          </a:blip>
          <a:stretch>
            <a:fillRect/>
          </a:stretch>
        </p:blipFill>
        <p:spPr>
          <a:xfrm>
            <a:off x="2381414" y="1052736"/>
            <a:ext cx="4350826" cy="5184576"/>
          </a:xfrm>
          <a:prstGeom prst="rect">
            <a:avLst/>
          </a:prstGeom>
        </p:spPr>
      </p:pic>
    </p:spTree>
    <p:extLst>
      <p:ext uri="{BB962C8B-B14F-4D97-AF65-F5344CB8AC3E}">
        <p14:creationId xmlns:p14="http://schemas.microsoft.com/office/powerpoint/2010/main" val="18652645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50031" y="312539"/>
            <a:ext cx="8777464" cy="1134070"/>
          </a:xfrm>
          <a:noFill/>
          <a:ln/>
        </p:spPr>
        <p:txBody>
          <a:bodyPr vert="horz" wrap="square" lIns="90487" tIns="45720" rIns="90487" bIns="45720" numCol="1" anchor="t" anchorCtr="0" compatLnSpc="1">
            <a:prstTxWarp prst="textNoShape">
              <a:avLst/>
            </a:prstTxWarp>
          </a:bodyPr>
          <a:lstStyle/>
          <a:p>
            <a:r>
              <a:rPr lang="en-US" dirty="0"/>
              <a:t>MDBS Components &amp; Execution</a:t>
            </a:r>
          </a:p>
        </p:txBody>
      </p:sp>
      <p:sp>
        <p:nvSpPr>
          <p:cNvPr id="5" name="Footer Placeholder 4">
            <a:extLst>
              <a:ext uri="{FF2B5EF4-FFF2-40B4-BE49-F238E27FC236}">
                <a16:creationId xmlns:a16="http://schemas.microsoft.com/office/drawing/2014/main" id="{967293AB-0D70-474B-81FA-F80492E486AF}"/>
              </a:ext>
            </a:extLst>
          </p:cNvPr>
          <p:cNvSpPr>
            <a:spLocks noGrp="1"/>
          </p:cNvSpPr>
          <p:nvPr>
            <p:ph type="ftr" sz="quarter" idx="3"/>
          </p:nvPr>
        </p:nvSpPr>
        <p:spPr/>
        <p:txBody>
          <a:bodyPr/>
          <a:lstStyle/>
          <a:p>
            <a:r>
              <a:rPr lang="en-US" dirty="0"/>
              <a:t>© 2020</a:t>
            </a:r>
          </a:p>
        </p:txBody>
      </p:sp>
      <p:sp>
        <p:nvSpPr>
          <p:cNvPr id="6" name="Slide Number Placeholder 5">
            <a:extLst>
              <a:ext uri="{FF2B5EF4-FFF2-40B4-BE49-F238E27FC236}">
                <a16:creationId xmlns:a16="http://schemas.microsoft.com/office/drawing/2014/main" id="{A3256DC0-0BF1-5744-BE6E-9AAA7334CCFE}"/>
              </a:ext>
            </a:extLst>
          </p:cNvPr>
          <p:cNvSpPr>
            <a:spLocks noGrp="1"/>
          </p:cNvSpPr>
          <p:nvPr>
            <p:ph type="sldNum" sz="quarter" idx="4"/>
          </p:nvPr>
        </p:nvSpPr>
        <p:spPr/>
        <p:txBody>
          <a:bodyPr/>
          <a:lstStyle/>
          <a:p>
            <a:fld id="{FD96158B-4539-3C43-9DE5-94C547866200}" type="slidenum">
              <a:rPr lang="en-US" smtClean="0"/>
              <a:t>43</a:t>
            </a:fld>
            <a:endParaRPr lang="en-US"/>
          </a:p>
        </p:txBody>
      </p:sp>
      <p:pic>
        <p:nvPicPr>
          <p:cNvPr id="9" name="Picture 8" descr="A screenshot of a cell phone&#10;&#10;Description automatically generated">
            <a:extLst>
              <a:ext uri="{FF2B5EF4-FFF2-40B4-BE49-F238E27FC236}">
                <a16:creationId xmlns:a16="http://schemas.microsoft.com/office/drawing/2014/main" id="{6564FCB0-B7D3-9042-95B4-6EB176F2AF94}"/>
              </a:ext>
            </a:extLst>
          </p:cNvPr>
          <p:cNvPicPr>
            <a:picLocks noChangeAspect="1"/>
          </p:cNvPicPr>
          <p:nvPr/>
        </p:nvPicPr>
        <p:blipFill>
          <a:blip r:embed="rId3"/>
          <a:stretch>
            <a:fillRect/>
          </a:stretch>
        </p:blipFill>
        <p:spPr>
          <a:xfrm>
            <a:off x="1354379" y="1567079"/>
            <a:ext cx="6457981" cy="4382201"/>
          </a:xfrm>
          <a:prstGeom prst="rect">
            <a:avLst/>
          </a:prstGeom>
        </p:spPr>
      </p:pic>
    </p:spTree>
    <p:extLst>
      <p:ext uri="{BB962C8B-B14F-4D97-AF65-F5344CB8AC3E}">
        <p14:creationId xmlns:p14="http://schemas.microsoft.com/office/powerpoint/2010/main" val="2944970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Mediator/Wrapper Architecture</a:t>
            </a:r>
          </a:p>
        </p:txBody>
      </p:sp>
      <p:sp>
        <p:nvSpPr>
          <p:cNvPr id="3" name="Footer Placeholder 2">
            <a:extLst>
              <a:ext uri="{FF2B5EF4-FFF2-40B4-BE49-F238E27FC236}">
                <a16:creationId xmlns:a16="http://schemas.microsoft.com/office/drawing/2014/main" id="{E4106975-1028-4243-8484-2C7860792329}"/>
              </a:ext>
            </a:extLst>
          </p:cNvPr>
          <p:cNvSpPr>
            <a:spLocks noGrp="1"/>
          </p:cNvSpPr>
          <p:nvPr>
            <p:ph type="ftr" sz="quarter" idx="3"/>
          </p:nvPr>
        </p:nvSpPr>
        <p:spPr/>
        <p:txBody>
          <a:bodyPr/>
          <a:lstStyle/>
          <a:p>
            <a:r>
              <a:rPr lang="en-US" dirty="0"/>
              <a:t>© 2020</a:t>
            </a:r>
          </a:p>
        </p:txBody>
      </p:sp>
      <p:sp>
        <p:nvSpPr>
          <p:cNvPr id="5" name="Slide Number Placeholder 4">
            <a:extLst>
              <a:ext uri="{FF2B5EF4-FFF2-40B4-BE49-F238E27FC236}">
                <a16:creationId xmlns:a16="http://schemas.microsoft.com/office/drawing/2014/main" id="{7BAB7295-B311-9541-994E-6EE505A02289}"/>
              </a:ext>
            </a:extLst>
          </p:cNvPr>
          <p:cNvSpPr>
            <a:spLocks noGrp="1"/>
          </p:cNvSpPr>
          <p:nvPr>
            <p:ph type="sldNum" sz="quarter" idx="4"/>
          </p:nvPr>
        </p:nvSpPr>
        <p:spPr/>
        <p:txBody>
          <a:bodyPr/>
          <a:lstStyle/>
          <a:p>
            <a:fld id="{FD96158B-4539-3C43-9DE5-94C547866200}" type="slidenum">
              <a:rPr lang="en-US" smtClean="0"/>
              <a:t>44</a:t>
            </a:fld>
            <a:endParaRPr lang="en-US"/>
          </a:p>
        </p:txBody>
      </p:sp>
      <p:pic>
        <p:nvPicPr>
          <p:cNvPr id="7" name="Picture 6" descr="A close up of a logo&#10;&#10;Description automatically generated">
            <a:extLst>
              <a:ext uri="{FF2B5EF4-FFF2-40B4-BE49-F238E27FC236}">
                <a16:creationId xmlns:a16="http://schemas.microsoft.com/office/drawing/2014/main" id="{BFF6F9DF-1873-774B-BAE2-9028CFB941F4}"/>
              </a:ext>
            </a:extLst>
          </p:cNvPr>
          <p:cNvPicPr>
            <a:picLocks noChangeAspect="1"/>
          </p:cNvPicPr>
          <p:nvPr/>
        </p:nvPicPr>
        <p:blipFill>
          <a:blip r:embed="rId3"/>
          <a:stretch>
            <a:fillRect/>
          </a:stretch>
        </p:blipFill>
        <p:spPr>
          <a:xfrm>
            <a:off x="2483768" y="961721"/>
            <a:ext cx="4032448" cy="5117320"/>
          </a:xfrm>
          <a:prstGeom prst="rect">
            <a:avLst/>
          </a:prstGeom>
        </p:spPr>
      </p:pic>
    </p:spTree>
    <p:extLst>
      <p:ext uri="{BB962C8B-B14F-4D97-AF65-F5344CB8AC3E}">
        <p14:creationId xmlns:p14="http://schemas.microsoft.com/office/powerpoint/2010/main" val="14052711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B579F-0FAD-654E-9553-6C96B0666627}"/>
              </a:ext>
            </a:extLst>
          </p:cNvPr>
          <p:cNvSpPr>
            <a:spLocks noGrp="1"/>
          </p:cNvSpPr>
          <p:nvPr>
            <p:ph type="title"/>
          </p:nvPr>
        </p:nvSpPr>
        <p:spPr/>
        <p:txBody>
          <a:bodyPr/>
          <a:lstStyle/>
          <a:p>
            <a:r>
              <a:rPr lang="en-US" dirty="0"/>
              <a:t>Cloud Computing</a:t>
            </a:r>
          </a:p>
        </p:txBody>
      </p:sp>
      <p:sp>
        <p:nvSpPr>
          <p:cNvPr id="3" name="Footer Placeholder 2">
            <a:extLst>
              <a:ext uri="{FF2B5EF4-FFF2-40B4-BE49-F238E27FC236}">
                <a16:creationId xmlns:a16="http://schemas.microsoft.com/office/drawing/2014/main" id="{2E79E595-A02F-2143-AB54-EB1FEC8D0D80}"/>
              </a:ext>
            </a:extLst>
          </p:cNvPr>
          <p:cNvSpPr>
            <a:spLocks noGrp="1"/>
          </p:cNvSpPr>
          <p:nvPr>
            <p:ph type="ftr" sz="quarter" idx="3"/>
          </p:nvPr>
        </p:nvSpPr>
        <p:spPr/>
        <p:txBody>
          <a:bodyPr/>
          <a:lstStyle/>
          <a:p>
            <a:r>
              <a:rPr lang="en-US" dirty="0"/>
              <a:t>© 2020</a:t>
            </a:r>
          </a:p>
        </p:txBody>
      </p:sp>
      <p:sp>
        <p:nvSpPr>
          <p:cNvPr id="4" name="Slide Number Placeholder 3">
            <a:extLst>
              <a:ext uri="{FF2B5EF4-FFF2-40B4-BE49-F238E27FC236}">
                <a16:creationId xmlns:a16="http://schemas.microsoft.com/office/drawing/2014/main" id="{79DEA08A-B005-6540-A788-59071672052F}"/>
              </a:ext>
            </a:extLst>
          </p:cNvPr>
          <p:cNvSpPr>
            <a:spLocks noGrp="1"/>
          </p:cNvSpPr>
          <p:nvPr>
            <p:ph type="sldNum" sz="quarter" idx="4"/>
          </p:nvPr>
        </p:nvSpPr>
        <p:spPr/>
        <p:txBody>
          <a:bodyPr/>
          <a:lstStyle/>
          <a:p>
            <a:fld id="{FD96158B-4539-3C43-9DE5-94C547866200}" type="slidenum">
              <a:rPr lang="en-US" smtClean="0"/>
              <a:t>45</a:t>
            </a:fld>
            <a:endParaRPr lang="en-US"/>
          </a:p>
        </p:txBody>
      </p:sp>
      <p:sp>
        <p:nvSpPr>
          <p:cNvPr id="5" name="Content Placeholder 8">
            <a:extLst>
              <a:ext uri="{FF2B5EF4-FFF2-40B4-BE49-F238E27FC236}">
                <a16:creationId xmlns:a16="http://schemas.microsoft.com/office/drawing/2014/main" id="{5DC05C15-87D5-1641-AAF8-211AF46DEE30}"/>
              </a:ext>
            </a:extLst>
          </p:cNvPr>
          <p:cNvSpPr txBox="1">
            <a:spLocks/>
          </p:cNvSpPr>
          <p:nvPr/>
        </p:nvSpPr>
        <p:spPr>
          <a:xfrm>
            <a:off x="457200" y="1600201"/>
            <a:ext cx="8229600" cy="1684784"/>
          </a:xfrm>
          <a:prstGeom prst="rect">
            <a:avLst/>
          </a:prstGeom>
        </p:spPr>
        <p:txBody>
          <a:bodyPr/>
          <a:lstStyle>
            <a:lvl1pPr marL="342900" indent="-342900" algn="l" rtl="0" eaLnBrk="1" fontAlgn="base" hangingPunct="1">
              <a:spcBef>
                <a:spcPct val="20000"/>
              </a:spcBef>
              <a:spcAft>
                <a:spcPct val="0"/>
              </a:spcAft>
              <a:buClr>
                <a:srgbClr val="CC9900"/>
              </a:buClr>
              <a:buSzPct val="65000"/>
              <a:buFont typeface="Wingdings" pitchFamily="-108" charset="2"/>
              <a:buChar char="n"/>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238038"/>
              </a:buClr>
              <a:buSzPct val="60000"/>
              <a:buFont typeface="Wingdings" pitchFamily="-108" charset="2"/>
              <a:buChar char="q"/>
              <a:defRPr sz="2000">
                <a:solidFill>
                  <a:schemeClr val="tx1"/>
                </a:solidFill>
                <a:latin typeface="+mn-lt"/>
                <a:ea typeface="+mn-ea"/>
              </a:defRPr>
            </a:lvl2pPr>
            <a:lvl3pPr marL="1143000" indent="-228600" algn="l" rtl="0" eaLnBrk="1" fontAlgn="base" hangingPunct="1">
              <a:spcBef>
                <a:spcPct val="20000"/>
              </a:spcBef>
              <a:spcAft>
                <a:spcPct val="0"/>
              </a:spcAft>
              <a:buClr>
                <a:srgbClr val="CC9900"/>
              </a:buClr>
              <a:buSzPct val="65000"/>
              <a:buFont typeface="Wingdings" pitchFamily="-108" charset="2"/>
              <a:buChar char="n"/>
              <a:defRPr sz="1800">
                <a:solidFill>
                  <a:schemeClr val="tx1"/>
                </a:solidFill>
                <a:latin typeface="+mn-lt"/>
                <a:ea typeface="+mn-ea"/>
              </a:defRPr>
            </a:lvl3pPr>
            <a:lvl4pPr marL="1600200" indent="-228600" algn="l" rtl="0" eaLnBrk="1" fontAlgn="base" hangingPunct="1">
              <a:spcBef>
                <a:spcPct val="20000"/>
              </a:spcBef>
              <a:spcAft>
                <a:spcPct val="0"/>
              </a:spcAft>
              <a:buClr>
                <a:srgbClr val="238038"/>
              </a:buClr>
              <a:buSzPct val="70000"/>
              <a:buFont typeface="Wingdings" pitchFamily="-108" charset="2"/>
              <a:buChar char="q"/>
              <a:defRPr sz="1600">
                <a:solidFill>
                  <a:schemeClr val="tx1"/>
                </a:solidFill>
                <a:latin typeface="+mn-lt"/>
                <a:ea typeface="+mn-ea"/>
              </a:defRPr>
            </a:lvl4pPr>
            <a:lvl5pPr marL="2057400" indent="-228600" algn="l" rtl="0" eaLnBrk="1" fontAlgn="base" hangingPunct="1">
              <a:spcBef>
                <a:spcPct val="20000"/>
              </a:spcBef>
              <a:spcAft>
                <a:spcPct val="0"/>
              </a:spcAft>
              <a:buClr>
                <a:srgbClr val="CC9900"/>
              </a:buClr>
              <a:buSzPct val="75000"/>
              <a:buFont typeface="Wingdings" pitchFamily="-108" charset="2"/>
              <a:defRPr sz="1600">
                <a:solidFill>
                  <a:schemeClr val="tx1"/>
                </a:solidFill>
                <a:latin typeface="+mn-lt"/>
                <a:ea typeface="+mn-ea"/>
              </a:defRPr>
            </a:lvl5pPr>
            <a:lvl6pPr marL="25146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6pPr>
            <a:lvl7pPr marL="29718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7pPr>
            <a:lvl8pPr marL="34290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8pPr>
            <a:lvl9pPr marL="38862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9pPr>
          </a:lstStyle>
          <a:p>
            <a:pPr marL="0" indent="0">
              <a:buNone/>
            </a:pPr>
            <a:r>
              <a:rPr lang="en-US" kern="0" dirty="0"/>
              <a:t>On-demand, reliable services provided over the Internet in a cost-efficient manner</a:t>
            </a:r>
          </a:p>
          <a:p>
            <a:r>
              <a:rPr lang="en-US" kern="0" dirty="0"/>
              <a:t>IaaS – Infrastructure-as-a-Service</a:t>
            </a:r>
          </a:p>
          <a:p>
            <a:r>
              <a:rPr lang="en-US" kern="0" dirty="0"/>
              <a:t>PaaS – Platform-as-a-Service</a:t>
            </a:r>
          </a:p>
          <a:p>
            <a:r>
              <a:rPr lang="en-US" kern="0" dirty="0"/>
              <a:t>SaaS – Software-as-a-Service </a:t>
            </a:r>
          </a:p>
          <a:p>
            <a:r>
              <a:rPr lang="en-US" kern="0" dirty="0" err="1"/>
              <a:t>DaaS</a:t>
            </a:r>
            <a:r>
              <a:rPr lang="en-US" kern="0" dirty="0"/>
              <a:t> – Database-as-a-Service</a:t>
            </a:r>
          </a:p>
        </p:txBody>
      </p:sp>
    </p:spTree>
    <p:extLst>
      <p:ext uri="{BB962C8B-B14F-4D97-AF65-F5344CB8AC3E}">
        <p14:creationId xmlns:p14="http://schemas.microsoft.com/office/powerpoint/2010/main" val="31047936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6652A-8CAF-EF44-BC2C-BE23C3AEA589}"/>
              </a:ext>
            </a:extLst>
          </p:cNvPr>
          <p:cNvSpPr>
            <a:spLocks noGrp="1"/>
          </p:cNvSpPr>
          <p:nvPr>
            <p:ph type="title"/>
          </p:nvPr>
        </p:nvSpPr>
        <p:spPr/>
        <p:txBody>
          <a:bodyPr/>
          <a:lstStyle/>
          <a:p>
            <a:r>
              <a:rPr lang="en-US" dirty="0"/>
              <a:t>Simplified Cloud Architecture</a:t>
            </a:r>
          </a:p>
        </p:txBody>
      </p:sp>
      <p:sp>
        <p:nvSpPr>
          <p:cNvPr id="3" name="Footer Placeholder 2">
            <a:extLst>
              <a:ext uri="{FF2B5EF4-FFF2-40B4-BE49-F238E27FC236}">
                <a16:creationId xmlns:a16="http://schemas.microsoft.com/office/drawing/2014/main" id="{366F5728-C236-AC48-BBAF-63CE293D2C1B}"/>
              </a:ext>
            </a:extLst>
          </p:cNvPr>
          <p:cNvSpPr>
            <a:spLocks noGrp="1"/>
          </p:cNvSpPr>
          <p:nvPr>
            <p:ph type="ftr" sz="quarter" idx="3"/>
          </p:nvPr>
        </p:nvSpPr>
        <p:spPr/>
        <p:txBody>
          <a:bodyPr/>
          <a:lstStyle/>
          <a:p>
            <a:r>
              <a:rPr lang="en-US" dirty="0"/>
              <a:t>© 2020</a:t>
            </a:r>
          </a:p>
        </p:txBody>
      </p:sp>
      <p:sp>
        <p:nvSpPr>
          <p:cNvPr id="4" name="Slide Number Placeholder 3">
            <a:extLst>
              <a:ext uri="{FF2B5EF4-FFF2-40B4-BE49-F238E27FC236}">
                <a16:creationId xmlns:a16="http://schemas.microsoft.com/office/drawing/2014/main" id="{FCDEA7CA-3B31-B048-8482-02DCDCF4F5FD}"/>
              </a:ext>
            </a:extLst>
          </p:cNvPr>
          <p:cNvSpPr>
            <a:spLocks noGrp="1"/>
          </p:cNvSpPr>
          <p:nvPr>
            <p:ph type="sldNum" sz="quarter" idx="4"/>
          </p:nvPr>
        </p:nvSpPr>
        <p:spPr/>
        <p:txBody>
          <a:bodyPr/>
          <a:lstStyle/>
          <a:p>
            <a:fld id="{FD96158B-4539-3C43-9DE5-94C547866200}" type="slidenum">
              <a:rPr lang="en-US" smtClean="0"/>
              <a:t>46</a:t>
            </a:fld>
            <a:endParaRPr lang="en-US"/>
          </a:p>
        </p:txBody>
      </p:sp>
      <p:pic>
        <p:nvPicPr>
          <p:cNvPr id="6" name="Picture 5" descr="A close up of a map&#10;&#10;Description automatically generated">
            <a:extLst>
              <a:ext uri="{FF2B5EF4-FFF2-40B4-BE49-F238E27FC236}">
                <a16:creationId xmlns:a16="http://schemas.microsoft.com/office/drawing/2014/main" id="{6A2BE0C7-B8F6-5848-AA52-DFB5E2883E77}"/>
              </a:ext>
            </a:extLst>
          </p:cNvPr>
          <p:cNvPicPr>
            <a:picLocks noChangeAspect="1"/>
          </p:cNvPicPr>
          <p:nvPr/>
        </p:nvPicPr>
        <p:blipFill>
          <a:blip r:embed="rId3"/>
          <a:stretch>
            <a:fillRect/>
          </a:stretch>
        </p:blipFill>
        <p:spPr>
          <a:xfrm>
            <a:off x="1682790" y="1628800"/>
            <a:ext cx="5893988" cy="3672408"/>
          </a:xfrm>
          <a:prstGeom prst="rect">
            <a:avLst/>
          </a:prstGeom>
        </p:spPr>
      </p:pic>
    </p:spTree>
    <p:extLst>
      <p:ext uri="{BB962C8B-B14F-4D97-AF65-F5344CB8AC3E}">
        <p14:creationId xmlns:p14="http://schemas.microsoft.com/office/powerpoint/2010/main" val="2326725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8608E-A836-0D4F-8FA4-CCDE93FDDD18}"/>
              </a:ext>
            </a:extLst>
          </p:cNvPr>
          <p:cNvSpPr>
            <a:spLocks noGrp="1"/>
          </p:cNvSpPr>
          <p:nvPr>
            <p:ph type="title"/>
          </p:nvPr>
        </p:nvSpPr>
        <p:spPr/>
        <p:txBody>
          <a:bodyPr/>
          <a:lstStyle/>
          <a:p>
            <a:r>
              <a:rPr lang="en-US" dirty="0"/>
              <a:t>Current Distribution – Geographically Distributed Data Centers</a:t>
            </a:r>
          </a:p>
        </p:txBody>
      </p:sp>
      <p:sp>
        <p:nvSpPr>
          <p:cNvPr id="4" name="Footer Placeholder 3">
            <a:extLst>
              <a:ext uri="{FF2B5EF4-FFF2-40B4-BE49-F238E27FC236}">
                <a16:creationId xmlns:a16="http://schemas.microsoft.com/office/drawing/2014/main" id="{3EA949E0-3506-AE44-BF52-E378204736D3}"/>
              </a:ext>
            </a:extLst>
          </p:cNvPr>
          <p:cNvSpPr>
            <a:spLocks noGrp="1"/>
          </p:cNvSpPr>
          <p:nvPr>
            <p:ph type="ftr" sz="quarter" idx="3"/>
          </p:nvPr>
        </p:nvSpPr>
        <p:spPr/>
        <p:txBody>
          <a:bodyPr/>
          <a:lstStyle/>
          <a:p>
            <a:r>
              <a:rPr lang="en-US" dirty="0"/>
              <a:t>© 2020</a:t>
            </a:r>
          </a:p>
        </p:txBody>
      </p:sp>
      <p:sp>
        <p:nvSpPr>
          <p:cNvPr id="5" name="Slide Number Placeholder 4">
            <a:extLst>
              <a:ext uri="{FF2B5EF4-FFF2-40B4-BE49-F238E27FC236}">
                <a16:creationId xmlns:a16="http://schemas.microsoft.com/office/drawing/2014/main" id="{B9307719-2015-C84B-9152-EAD14D3C7267}"/>
              </a:ext>
            </a:extLst>
          </p:cNvPr>
          <p:cNvSpPr>
            <a:spLocks noGrp="1"/>
          </p:cNvSpPr>
          <p:nvPr>
            <p:ph type="sldNum" sz="quarter" idx="4"/>
          </p:nvPr>
        </p:nvSpPr>
        <p:spPr/>
        <p:txBody>
          <a:bodyPr/>
          <a:lstStyle/>
          <a:p>
            <a:fld id="{FD96158B-4539-3C43-9DE5-94C547866200}" type="slidenum">
              <a:rPr lang="en-US" smtClean="0"/>
              <a:t>5</a:t>
            </a:fld>
            <a:endParaRPr lang="en-US"/>
          </a:p>
        </p:txBody>
      </p:sp>
      <p:pic>
        <p:nvPicPr>
          <p:cNvPr id="11" name="Content Placeholder 10" descr="A picture containing text, map&#10;&#10;Description automatically generated">
            <a:extLst>
              <a:ext uri="{FF2B5EF4-FFF2-40B4-BE49-F238E27FC236}">
                <a16:creationId xmlns:a16="http://schemas.microsoft.com/office/drawing/2014/main" id="{4E0C7D04-D658-C242-9693-E9E447557D9A}"/>
              </a:ext>
            </a:extLst>
          </p:cNvPr>
          <p:cNvPicPr>
            <a:picLocks noGrp="1" noChangeAspect="1"/>
          </p:cNvPicPr>
          <p:nvPr>
            <p:ph idx="1"/>
          </p:nvPr>
        </p:nvPicPr>
        <p:blipFill>
          <a:blip r:embed="rId3"/>
          <a:stretch>
            <a:fillRect/>
          </a:stretch>
        </p:blipFill>
        <p:spPr>
          <a:xfrm>
            <a:off x="1270000" y="2125662"/>
            <a:ext cx="6604000" cy="3479800"/>
          </a:xfrm>
        </p:spPr>
      </p:pic>
    </p:spTree>
    <p:extLst>
      <p:ext uri="{BB962C8B-B14F-4D97-AF65-F5344CB8AC3E}">
        <p14:creationId xmlns:p14="http://schemas.microsoft.com/office/powerpoint/2010/main" val="2039922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98464" y="152401"/>
            <a:ext cx="8669337" cy="1125538"/>
          </a:xfrm>
          <a:noFill/>
          <a:ln/>
        </p:spPr>
        <p:txBody>
          <a:bodyPr/>
          <a:lstStyle/>
          <a:p>
            <a:r>
              <a:rPr lang="en-US" dirty="0"/>
              <a:t>What is a Distributed Database System?</a:t>
            </a:r>
          </a:p>
        </p:txBody>
      </p:sp>
      <p:sp>
        <p:nvSpPr>
          <p:cNvPr id="13315" name="Rectangle 3"/>
          <p:cNvSpPr>
            <a:spLocks noGrp="1" noChangeArrowheads="1"/>
          </p:cNvSpPr>
          <p:nvPr>
            <p:ph type="body" idx="1"/>
          </p:nvPr>
        </p:nvSpPr>
        <p:spPr>
          <a:xfrm>
            <a:off x="457200" y="1676401"/>
            <a:ext cx="8229600" cy="4419600"/>
          </a:xfrm>
          <a:noFill/>
          <a:ln/>
        </p:spPr>
        <p:txBody>
          <a:bodyPr/>
          <a:lstStyle/>
          <a:p>
            <a:pPr marL="0" indent="0">
              <a:spcBef>
                <a:spcPct val="100000"/>
              </a:spcBef>
              <a:spcAft>
                <a:spcPct val="100000"/>
              </a:spcAft>
              <a:buNone/>
            </a:pPr>
            <a:r>
              <a:rPr lang="en-US" dirty="0"/>
              <a:t>A distributed database is a collection of multiple, </a:t>
            </a:r>
            <a:r>
              <a:rPr lang="en-US" dirty="0">
                <a:solidFill>
                  <a:srgbClr val="0000FF"/>
                </a:solidFill>
              </a:rPr>
              <a:t>logically interrelated</a:t>
            </a:r>
            <a:r>
              <a:rPr lang="en-US" i="1" dirty="0"/>
              <a:t> </a:t>
            </a:r>
            <a:r>
              <a:rPr lang="en-US" dirty="0"/>
              <a:t>databases distributed over a </a:t>
            </a:r>
            <a:r>
              <a:rPr lang="en-US" dirty="0">
                <a:solidFill>
                  <a:srgbClr val="0000FF"/>
                </a:solidFill>
              </a:rPr>
              <a:t>computer network</a:t>
            </a:r>
            <a:r>
              <a:rPr lang="en-US" dirty="0"/>
              <a:t> </a:t>
            </a:r>
          </a:p>
          <a:p>
            <a:pPr marL="0" indent="0">
              <a:spcBef>
                <a:spcPct val="100000"/>
              </a:spcBef>
              <a:spcAft>
                <a:spcPct val="100000"/>
              </a:spcAft>
              <a:buNone/>
            </a:pPr>
            <a:r>
              <a:rPr lang="en-US" dirty="0"/>
              <a:t>A distributed database management system (Distributed DBMS) is the software that manages the DDB and provides an access mechanism that makes this distribution </a:t>
            </a:r>
            <a:r>
              <a:rPr lang="en-US" dirty="0">
                <a:solidFill>
                  <a:srgbClr val="0000FF"/>
                </a:solidFill>
              </a:rPr>
              <a:t>transparent</a:t>
            </a:r>
            <a:r>
              <a:rPr lang="en-US" dirty="0">
                <a:solidFill>
                  <a:srgbClr val="333399"/>
                </a:solidFill>
              </a:rPr>
              <a:t> </a:t>
            </a:r>
            <a:r>
              <a:rPr lang="en-US" dirty="0"/>
              <a:t>to the users </a:t>
            </a:r>
          </a:p>
        </p:txBody>
      </p:sp>
      <p:sp>
        <p:nvSpPr>
          <p:cNvPr id="2" name="Footer Placeholder 1">
            <a:extLst>
              <a:ext uri="{FF2B5EF4-FFF2-40B4-BE49-F238E27FC236}">
                <a16:creationId xmlns:a16="http://schemas.microsoft.com/office/drawing/2014/main" id="{07A50016-5750-1F47-9CC5-B165325DCFD6}"/>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D2C1BA2F-84FC-EF46-BC38-AEC506AFF3A0}"/>
              </a:ext>
            </a:extLst>
          </p:cNvPr>
          <p:cNvSpPr>
            <a:spLocks noGrp="1"/>
          </p:cNvSpPr>
          <p:nvPr>
            <p:ph type="sldNum" sz="quarter" idx="4"/>
          </p:nvPr>
        </p:nvSpPr>
        <p:spPr/>
        <p:txBody>
          <a:bodyPr/>
          <a:lstStyle/>
          <a:p>
            <a:fld id="{FD96158B-4539-3C43-9DE5-94C547866200}" type="slidenum">
              <a:rPr lang="en-US" smtClean="0"/>
              <a:t>6</a:t>
            </a:fld>
            <a:endParaRPr lang="en-US"/>
          </a:p>
        </p:txBody>
      </p:sp>
    </p:spTree>
    <p:extLst>
      <p:ext uri="{BB962C8B-B14F-4D97-AF65-F5344CB8AC3E}">
        <p14:creationId xmlns:p14="http://schemas.microsoft.com/office/powerpoint/2010/main" val="1756481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title"/>
          </p:nvPr>
        </p:nvSpPr>
        <p:spPr>
          <a:noFill/>
          <a:ln/>
        </p:spPr>
        <p:txBody>
          <a:bodyPr/>
          <a:lstStyle/>
          <a:p>
            <a:r>
              <a:rPr lang="en-US" dirty="0"/>
              <a:t>What is not a DDBS?</a:t>
            </a:r>
          </a:p>
        </p:txBody>
      </p:sp>
      <p:sp>
        <p:nvSpPr>
          <p:cNvPr id="15362" name="Rectangle 2"/>
          <p:cNvSpPr>
            <a:spLocks noGrp="1" noChangeArrowheads="1"/>
          </p:cNvSpPr>
          <p:nvPr>
            <p:ph idx="1"/>
          </p:nvPr>
        </p:nvSpPr>
        <p:spPr>
          <a:noFill/>
          <a:ln/>
        </p:spPr>
        <p:txBody>
          <a:bodyPr/>
          <a:lstStyle/>
          <a:p>
            <a:pPr>
              <a:lnSpc>
                <a:spcPct val="100000"/>
              </a:lnSpc>
              <a:spcBef>
                <a:spcPct val="50000"/>
              </a:spcBef>
            </a:pPr>
            <a:r>
              <a:rPr lang="en-US" dirty="0"/>
              <a:t>A timesharing computer system</a:t>
            </a:r>
          </a:p>
          <a:p>
            <a:pPr>
              <a:lnSpc>
                <a:spcPct val="100000"/>
              </a:lnSpc>
              <a:spcBef>
                <a:spcPct val="50000"/>
              </a:spcBef>
            </a:pPr>
            <a:r>
              <a:rPr lang="en-US" dirty="0"/>
              <a:t>A loosely or tightly coupled multiprocessor system</a:t>
            </a:r>
          </a:p>
          <a:p>
            <a:pPr>
              <a:lnSpc>
                <a:spcPct val="100000"/>
              </a:lnSpc>
              <a:spcBef>
                <a:spcPct val="50000"/>
              </a:spcBef>
            </a:pPr>
            <a:r>
              <a:rPr lang="en-US" dirty="0"/>
              <a:t>A database system which resides at one of the nodes of a network of computers - this is a centralized database on a network node</a:t>
            </a:r>
          </a:p>
        </p:txBody>
      </p:sp>
      <p:sp>
        <p:nvSpPr>
          <p:cNvPr id="2" name="Footer Placeholder 1">
            <a:extLst>
              <a:ext uri="{FF2B5EF4-FFF2-40B4-BE49-F238E27FC236}">
                <a16:creationId xmlns:a16="http://schemas.microsoft.com/office/drawing/2014/main" id="{7BFBF4F3-1FBC-3E4A-B936-6F89A15F8AD3}"/>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9AADA5FC-D8F4-554D-B2F2-9B5C86A7312C}"/>
              </a:ext>
            </a:extLst>
          </p:cNvPr>
          <p:cNvSpPr>
            <a:spLocks noGrp="1"/>
          </p:cNvSpPr>
          <p:nvPr>
            <p:ph type="sldNum" sz="quarter" idx="4"/>
          </p:nvPr>
        </p:nvSpPr>
        <p:spPr/>
        <p:txBody>
          <a:bodyPr/>
          <a:lstStyle/>
          <a:p>
            <a:fld id="{FD96158B-4539-3C43-9DE5-94C547866200}" type="slidenum">
              <a:rPr lang="en-US" smtClean="0"/>
              <a:t>7</a:t>
            </a:fld>
            <a:endParaRPr lang="en-US"/>
          </a:p>
        </p:txBody>
      </p:sp>
    </p:spTree>
    <p:extLst>
      <p:ext uri="{BB962C8B-B14F-4D97-AF65-F5344CB8AC3E}">
        <p14:creationId xmlns:p14="http://schemas.microsoft.com/office/powerpoint/2010/main" val="2741444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a:lstStyle/>
          <a:p>
            <a:r>
              <a:rPr lang="en-US"/>
              <a:t>Distributed DBMS Environment</a:t>
            </a:r>
          </a:p>
        </p:txBody>
      </p:sp>
      <p:sp>
        <p:nvSpPr>
          <p:cNvPr id="2" name="Footer Placeholder 1">
            <a:extLst>
              <a:ext uri="{FF2B5EF4-FFF2-40B4-BE49-F238E27FC236}">
                <a16:creationId xmlns:a16="http://schemas.microsoft.com/office/drawing/2014/main" id="{0ADF4B4D-CF6D-0C42-BE08-E5F3F2B6D964}"/>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79C2CE5E-2DD7-DE43-8DD6-0A2A540D2617}"/>
              </a:ext>
            </a:extLst>
          </p:cNvPr>
          <p:cNvSpPr>
            <a:spLocks noGrp="1"/>
          </p:cNvSpPr>
          <p:nvPr>
            <p:ph type="sldNum" sz="quarter" idx="4"/>
          </p:nvPr>
        </p:nvSpPr>
        <p:spPr/>
        <p:txBody>
          <a:bodyPr/>
          <a:lstStyle/>
          <a:p>
            <a:fld id="{FD96158B-4539-3C43-9DE5-94C547866200}" type="slidenum">
              <a:rPr lang="en-US" smtClean="0"/>
              <a:t>8</a:t>
            </a:fld>
            <a:endParaRPr lang="en-US"/>
          </a:p>
        </p:txBody>
      </p:sp>
      <p:pic>
        <p:nvPicPr>
          <p:cNvPr id="5" name="Picture 4" descr="A close up of a device&#10;&#10;Description automatically generated">
            <a:extLst>
              <a:ext uri="{FF2B5EF4-FFF2-40B4-BE49-F238E27FC236}">
                <a16:creationId xmlns:a16="http://schemas.microsoft.com/office/drawing/2014/main" id="{F80F0BE7-E22B-A045-9C1E-0C88570A19E6}"/>
              </a:ext>
            </a:extLst>
          </p:cNvPr>
          <p:cNvPicPr>
            <a:picLocks noChangeAspect="1"/>
          </p:cNvPicPr>
          <p:nvPr/>
        </p:nvPicPr>
        <p:blipFill>
          <a:blip r:embed="rId3"/>
          <a:stretch>
            <a:fillRect/>
          </a:stretch>
        </p:blipFill>
        <p:spPr>
          <a:xfrm>
            <a:off x="868187" y="1268760"/>
            <a:ext cx="7407625" cy="4859916"/>
          </a:xfrm>
          <a:prstGeom prst="rect">
            <a:avLst/>
          </a:prstGeom>
        </p:spPr>
      </p:pic>
    </p:spTree>
    <p:extLst>
      <p:ext uri="{BB962C8B-B14F-4D97-AF65-F5344CB8AC3E}">
        <p14:creationId xmlns:p14="http://schemas.microsoft.com/office/powerpoint/2010/main" val="523463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noFill/>
          <a:ln/>
        </p:spPr>
        <p:txBody>
          <a:bodyPr/>
          <a:lstStyle/>
          <a:p>
            <a:r>
              <a:rPr lang="en-US"/>
              <a:t>Implicit Assumptions</a:t>
            </a:r>
          </a:p>
        </p:txBody>
      </p:sp>
      <p:sp>
        <p:nvSpPr>
          <p:cNvPr id="21507" name="Rectangle 3"/>
          <p:cNvSpPr>
            <a:spLocks noGrp="1" noChangeArrowheads="1"/>
          </p:cNvSpPr>
          <p:nvPr>
            <p:ph idx="1"/>
          </p:nvPr>
        </p:nvSpPr>
        <p:spPr>
          <a:noFill/>
          <a:ln/>
        </p:spPr>
        <p:txBody>
          <a:bodyPr/>
          <a:lstStyle/>
          <a:p>
            <a:r>
              <a:rPr lang="en-US" dirty="0">
                <a:solidFill>
                  <a:schemeClr val="tx2"/>
                </a:solidFill>
              </a:rPr>
              <a:t>Data stored at a number of sites →</a:t>
            </a:r>
            <a:r>
              <a:rPr lang="en-US" dirty="0"/>
              <a:t> each site </a:t>
            </a:r>
            <a:r>
              <a:rPr lang="en-US" i="1" dirty="0"/>
              <a:t>logically</a:t>
            </a:r>
            <a:r>
              <a:rPr lang="en-US" dirty="0"/>
              <a:t> consists of a single processor</a:t>
            </a:r>
          </a:p>
          <a:p>
            <a:r>
              <a:rPr lang="en-US" dirty="0"/>
              <a:t>Processors at different </a:t>
            </a:r>
            <a:r>
              <a:rPr lang="en-US" dirty="0">
                <a:solidFill>
                  <a:schemeClr val="tx2"/>
                </a:solidFill>
              </a:rPr>
              <a:t>sites are interconnected by a computer network</a:t>
            </a:r>
            <a:r>
              <a:rPr lang="en-US" dirty="0"/>
              <a:t> </a:t>
            </a:r>
            <a:r>
              <a:rPr lang="en-US" dirty="0">
                <a:solidFill>
                  <a:schemeClr val="tx2"/>
                </a:solidFill>
              </a:rPr>
              <a:t>→</a:t>
            </a:r>
            <a:r>
              <a:rPr lang="en-US" dirty="0">
                <a:sym typeface="Wingdings" charset="2"/>
              </a:rPr>
              <a:t> </a:t>
            </a:r>
            <a:r>
              <a:rPr lang="en-US" dirty="0"/>
              <a:t>not a multiprocessor system</a:t>
            </a:r>
          </a:p>
          <a:p>
            <a:pPr lvl="1"/>
            <a:r>
              <a:rPr lang="en-US" dirty="0"/>
              <a:t>Parallel database systems</a:t>
            </a:r>
          </a:p>
          <a:p>
            <a:r>
              <a:rPr lang="en-US" dirty="0"/>
              <a:t>Distributed database is a </a:t>
            </a:r>
            <a:r>
              <a:rPr lang="en-US" dirty="0">
                <a:solidFill>
                  <a:schemeClr val="tx2"/>
                </a:solidFill>
              </a:rPr>
              <a:t>database, not a collection of files</a:t>
            </a:r>
            <a:r>
              <a:rPr lang="en-US" dirty="0"/>
              <a:t> </a:t>
            </a:r>
            <a:r>
              <a:rPr lang="en-US" dirty="0">
                <a:solidFill>
                  <a:schemeClr val="tx2"/>
                </a:solidFill>
              </a:rPr>
              <a:t>→</a:t>
            </a:r>
            <a:r>
              <a:rPr lang="en-US" dirty="0">
                <a:sym typeface="Wingdings" charset="2"/>
              </a:rPr>
              <a:t> </a:t>
            </a:r>
            <a:r>
              <a:rPr lang="en-US" dirty="0"/>
              <a:t>data logically related as exhibited in the users’ access patterns</a:t>
            </a:r>
          </a:p>
          <a:p>
            <a:pPr lvl="1"/>
            <a:r>
              <a:rPr lang="en-US" dirty="0"/>
              <a:t>Relational data model </a:t>
            </a:r>
          </a:p>
          <a:p>
            <a:r>
              <a:rPr lang="en-US" dirty="0"/>
              <a:t>Distributed DBMS is a </a:t>
            </a:r>
            <a:r>
              <a:rPr lang="en-US" dirty="0">
                <a:solidFill>
                  <a:schemeClr val="tx2"/>
                </a:solidFill>
              </a:rPr>
              <a:t>full-fledged DBMS</a:t>
            </a:r>
            <a:endParaRPr lang="en-US" dirty="0"/>
          </a:p>
          <a:p>
            <a:pPr lvl="1"/>
            <a:r>
              <a:rPr lang="en-US" dirty="0"/>
              <a:t>Not remote file system, not a TP system</a:t>
            </a:r>
          </a:p>
        </p:txBody>
      </p:sp>
      <p:sp>
        <p:nvSpPr>
          <p:cNvPr id="2" name="Footer Placeholder 1">
            <a:extLst>
              <a:ext uri="{FF2B5EF4-FFF2-40B4-BE49-F238E27FC236}">
                <a16:creationId xmlns:a16="http://schemas.microsoft.com/office/drawing/2014/main" id="{B43BAC82-990E-E248-BAC8-38CAF78A8011}"/>
              </a:ext>
            </a:extLst>
          </p:cNvPr>
          <p:cNvSpPr>
            <a:spLocks noGrp="1"/>
          </p:cNvSpPr>
          <p:nvPr>
            <p:ph type="ftr" sz="quarter" idx="3"/>
          </p:nvPr>
        </p:nvSpPr>
        <p:spPr/>
        <p:txBody>
          <a:bodyPr/>
          <a:lstStyle/>
          <a:p>
            <a:r>
              <a:rPr lang="en-US"/>
              <a:t>© 2020, M.T. Özsu &amp; P. Valduriez</a:t>
            </a:r>
            <a:endParaRPr lang="en-US" dirty="0"/>
          </a:p>
        </p:txBody>
      </p:sp>
      <p:sp>
        <p:nvSpPr>
          <p:cNvPr id="3" name="Slide Number Placeholder 2">
            <a:extLst>
              <a:ext uri="{FF2B5EF4-FFF2-40B4-BE49-F238E27FC236}">
                <a16:creationId xmlns:a16="http://schemas.microsoft.com/office/drawing/2014/main" id="{D83DED0C-1B52-2B4E-95E4-2212C8BE2E88}"/>
              </a:ext>
            </a:extLst>
          </p:cNvPr>
          <p:cNvSpPr>
            <a:spLocks noGrp="1"/>
          </p:cNvSpPr>
          <p:nvPr>
            <p:ph type="sldNum" sz="quarter" idx="4"/>
          </p:nvPr>
        </p:nvSpPr>
        <p:spPr/>
        <p:txBody>
          <a:bodyPr/>
          <a:lstStyle/>
          <a:p>
            <a:fld id="{FD96158B-4539-3C43-9DE5-94C547866200}" type="slidenum">
              <a:rPr lang="en-US" smtClean="0"/>
              <a:t>9</a:t>
            </a:fld>
            <a:endParaRPr lang="en-US"/>
          </a:p>
        </p:txBody>
      </p:sp>
    </p:spTree>
    <p:extLst>
      <p:ext uri="{BB962C8B-B14F-4D97-AF65-F5344CB8AC3E}">
        <p14:creationId xmlns:p14="http://schemas.microsoft.com/office/powerpoint/2010/main" val="1253205424"/>
      </p:ext>
    </p:extLst>
  </p:cSld>
  <p:clrMapOvr>
    <a:masterClrMapping/>
  </p:clrMapOvr>
</p:sld>
</file>

<file path=ppt/theme/theme1.xml><?xml version="1.0" encoding="utf-8"?>
<a:theme xmlns:a="http://schemas.openxmlformats.org/drawingml/2006/main" name="Office Theme">
  <a:themeElements>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Office Theme">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08" charset="0"/>
            <a:ea typeface="ＭＳ Ｐゴシック" pitchFamily="-108" charset="-128"/>
            <a:cs typeface="ＭＳ Ｐゴシック" pitchFamily="-10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08" charset="0"/>
            <a:ea typeface="ＭＳ Ｐゴシック" pitchFamily="-108" charset="-128"/>
            <a:cs typeface="ＭＳ Ｐゴシック" pitchFamily="-108" charset="-128"/>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3" id="{1AA6435C-28F2-C941-8311-EE08610FCB39}" vid="{FD4022B5-BADD-D345-B79C-9EAFC5BFF5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3447</TotalTime>
  <Words>18740</Words>
  <Application>Microsoft Office PowerPoint</Application>
  <PresentationFormat>On-screen Show (4:3)</PresentationFormat>
  <Paragraphs>1106</Paragraphs>
  <Slides>46</Slides>
  <Notes>39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46</vt:i4>
      </vt:variant>
    </vt:vector>
  </HeadingPairs>
  <TitlesOfParts>
    <vt:vector size="57" baseType="lpstr">
      <vt:lpstr>ＭＳ Ｐゴシック</vt:lpstr>
      <vt:lpstr>Arial</vt:lpstr>
      <vt:lpstr>Book Antiqua</vt:lpstr>
      <vt:lpstr>Calibri</vt:lpstr>
      <vt:lpstr>Courier New</vt:lpstr>
      <vt:lpstr>Inter</vt:lpstr>
      <vt:lpstr>KaTeX_Main</vt:lpstr>
      <vt:lpstr>Monotype Sorts</vt:lpstr>
      <vt:lpstr>Palatino</vt:lpstr>
      <vt:lpstr>Wingdings</vt:lpstr>
      <vt:lpstr>Office Theme</vt:lpstr>
      <vt:lpstr>Principles of Distributed Database Systems</vt:lpstr>
      <vt:lpstr>Outline</vt:lpstr>
      <vt:lpstr>Outline</vt:lpstr>
      <vt:lpstr>Distributed Computing</vt:lpstr>
      <vt:lpstr>Current Distribution – Geographically Distributed Data Centers</vt:lpstr>
      <vt:lpstr>What is a Distributed Database System?</vt:lpstr>
      <vt:lpstr>What is not a DDBS?</vt:lpstr>
      <vt:lpstr>Distributed DBMS Environment</vt:lpstr>
      <vt:lpstr>Implicit Assumptions</vt:lpstr>
      <vt:lpstr>Important Point</vt:lpstr>
      <vt:lpstr>Outline</vt:lpstr>
      <vt:lpstr>History – File Systems</vt:lpstr>
      <vt:lpstr>History – Database Management</vt:lpstr>
      <vt:lpstr>History – Early Distribution</vt:lpstr>
      <vt:lpstr>History – Client/Server</vt:lpstr>
      <vt:lpstr>History – Data Integration</vt:lpstr>
      <vt:lpstr>History – Cloud Computing</vt:lpstr>
      <vt:lpstr>Data Delivery Alternatives</vt:lpstr>
      <vt:lpstr>Outline</vt:lpstr>
      <vt:lpstr>Distributed DBMS Promises</vt:lpstr>
      <vt:lpstr>Transparency</vt:lpstr>
      <vt:lpstr>Example</vt:lpstr>
      <vt:lpstr>Transparent Access</vt:lpstr>
      <vt:lpstr>Distributed Database - User View</vt:lpstr>
      <vt:lpstr>Distributed DBMS - Reality</vt:lpstr>
      <vt:lpstr>Types of Transparency</vt:lpstr>
      <vt:lpstr>Reliability Through Transactions</vt:lpstr>
      <vt:lpstr>Potentially Improved Performance</vt:lpstr>
      <vt:lpstr>Scalability</vt:lpstr>
      <vt:lpstr>Outline</vt:lpstr>
      <vt:lpstr>Distributed DBMS Issues</vt:lpstr>
      <vt:lpstr>Distributed DBMS Issues</vt:lpstr>
      <vt:lpstr>Distributed DBMS Issues</vt:lpstr>
      <vt:lpstr>Related Issues</vt:lpstr>
      <vt:lpstr>Outline</vt:lpstr>
      <vt:lpstr>DBMS Implementation Alternatives</vt:lpstr>
      <vt:lpstr>Dimensions of the Problem</vt:lpstr>
      <vt:lpstr>Client/Server Architecture</vt:lpstr>
      <vt:lpstr>Advantages of Client-Server Architectures</vt:lpstr>
      <vt:lpstr>Database Server</vt:lpstr>
      <vt:lpstr>Distributed Database Servers</vt:lpstr>
      <vt:lpstr>Peer-to-Peer Component Architecture</vt:lpstr>
      <vt:lpstr>MDBS Components &amp; Execution</vt:lpstr>
      <vt:lpstr>Mediator/Wrapper Architecture</vt:lpstr>
      <vt:lpstr>Cloud Computing</vt:lpstr>
      <vt:lpstr>Simplified Cloud Architecture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Distributed Database Systems</dc:title>
  <dc:creator>Tamer Ozsu</dc:creator>
  <cp:lastModifiedBy>Admin</cp:lastModifiedBy>
  <cp:revision>49</cp:revision>
  <dcterms:created xsi:type="dcterms:W3CDTF">2020-02-05T23:19:38Z</dcterms:created>
  <dcterms:modified xsi:type="dcterms:W3CDTF">2025-02-20T19:55:41Z</dcterms:modified>
</cp:coreProperties>
</file>