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8"/>
  </p:notesMasterIdLst>
  <p:sldIdLst>
    <p:sldId id="256" r:id="rId2"/>
    <p:sldId id="257" r:id="rId3"/>
    <p:sldId id="340" r:id="rId4"/>
    <p:sldId id="262" r:id="rId5"/>
    <p:sldId id="337" r:id="rId6"/>
    <p:sldId id="264" r:id="rId7"/>
    <p:sldId id="324" r:id="rId8"/>
    <p:sldId id="265" r:id="rId9"/>
    <p:sldId id="266"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9" r:id="rId50"/>
    <p:sldId id="310" r:id="rId51"/>
    <p:sldId id="311" r:id="rId52"/>
    <p:sldId id="312" r:id="rId53"/>
    <p:sldId id="325" r:id="rId54"/>
    <p:sldId id="338" r:id="rId55"/>
    <p:sldId id="313" r:id="rId56"/>
    <p:sldId id="314" r:id="rId57"/>
    <p:sldId id="315" r:id="rId58"/>
    <p:sldId id="317" r:id="rId59"/>
    <p:sldId id="318" r:id="rId60"/>
    <p:sldId id="319" r:id="rId61"/>
    <p:sldId id="320" r:id="rId62"/>
    <p:sldId id="321" r:id="rId63"/>
    <p:sldId id="322" r:id="rId64"/>
    <p:sldId id="323" r:id="rId65"/>
    <p:sldId id="339" r:id="rId66"/>
    <p:sldId id="326" r:id="rId67"/>
    <p:sldId id="327" r:id="rId68"/>
    <p:sldId id="328" r:id="rId69"/>
    <p:sldId id="329" r:id="rId70"/>
    <p:sldId id="330" r:id="rId71"/>
    <p:sldId id="331" r:id="rId72"/>
    <p:sldId id="332" r:id="rId73"/>
    <p:sldId id="333" r:id="rId74"/>
    <p:sldId id="334" r:id="rId75"/>
    <p:sldId id="335" r:id="rId76"/>
    <p:sldId id="336" r:id="rId7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771A9"/>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051B72-3C69-486D-AD27-C68C9DBA12C1}" v="4" dt="2024-01-10T04:31:23.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14"/>
    <p:restoredTop sz="59611" autoAdjust="0"/>
  </p:normalViewPr>
  <p:slideViewPr>
    <p:cSldViewPr>
      <p:cViewPr varScale="1">
        <p:scale>
          <a:sx n="65" d="100"/>
          <a:sy n="65" d="100"/>
        </p:scale>
        <p:origin x="253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Diep" userId="40d50aa6-3e60-47b8-ae8c-ff35a14615f5" providerId="ADAL" clId="{E2051B72-3C69-486D-AD27-C68C9DBA12C1}"/>
    <pc:docChg chg="undo custSel modSld">
      <pc:chgData name="Nguyen Ngoc Diep" userId="40d50aa6-3e60-47b8-ae8c-ff35a14615f5" providerId="ADAL" clId="{E2051B72-3C69-486D-AD27-C68C9DBA12C1}" dt="2024-01-11T03:44:19.128" v="74" actId="20577"/>
      <pc:docMkLst>
        <pc:docMk/>
      </pc:docMkLst>
      <pc:sldChg chg="addSp modSp mod">
        <pc:chgData name="Nguyen Ngoc Diep" userId="40d50aa6-3e60-47b8-ae8c-ff35a14615f5" providerId="ADAL" clId="{E2051B72-3C69-486D-AD27-C68C9DBA12C1}" dt="2024-01-10T04:31:35.806" v="20" actId="255"/>
        <pc:sldMkLst>
          <pc:docMk/>
          <pc:sldMk cId="2782348894" sldId="269"/>
        </pc:sldMkLst>
        <pc:spChg chg="add mod">
          <ac:chgData name="Nguyen Ngoc Diep" userId="40d50aa6-3e60-47b8-ae8c-ff35a14615f5" providerId="ADAL" clId="{E2051B72-3C69-486D-AD27-C68C9DBA12C1}" dt="2024-01-10T04:31:35.806" v="20" actId="255"/>
          <ac:spMkLst>
            <pc:docMk/>
            <pc:sldMk cId="2782348894" sldId="269"/>
            <ac:spMk id="5" creationId="{09185FA0-45CC-02BB-FBAE-95CE6279AAB8}"/>
          </ac:spMkLst>
        </pc:spChg>
        <pc:graphicFrameChg chg="mod">
          <ac:chgData name="Nguyen Ngoc Diep" userId="40d50aa6-3e60-47b8-ae8c-ff35a14615f5" providerId="ADAL" clId="{E2051B72-3C69-486D-AD27-C68C9DBA12C1}" dt="2024-01-10T04:31:23.926" v="18" actId="14100"/>
          <ac:graphicFrameMkLst>
            <pc:docMk/>
            <pc:sldMk cId="2782348894" sldId="269"/>
            <ac:graphicFrameMk id="2" creationId="{00000000-0000-0000-0000-000000000000}"/>
          </ac:graphicFrameMkLst>
        </pc:graphicFrameChg>
      </pc:sldChg>
      <pc:sldChg chg="modSp mod">
        <pc:chgData name="Nguyen Ngoc Diep" userId="40d50aa6-3e60-47b8-ae8c-ff35a14615f5" providerId="ADAL" clId="{E2051B72-3C69-486D-AD27-C68C9DBA12C1}" dt="2024-01-10T04:50:34.191" v="21" actId="20577"/>
        <pc:sldMkLst>
          <pc:docMk/>
          <pc:sldMk cId="772134668" sldId="274"/>
        </pc:sldMkLst>
        <pc:spChg chg="mod">
          <ac:chgData name="Nguyen Ngoc Diep" userId="40d50aa6-3e60-47b8-ae8c-ff35a14615f5" providerId="ADAL" clId="{E2051B72-3C69-486D-AD27-C68C9DBA12C1}" dt="2024-01-10T04:50:34.191" v="21" actId="20577"/>
          <ac:spMkLst>
            <pc:docMk/>
            <pc:sldMk cId="772134668" sldId="274"/>
            <ac:spMk id="35842" creationId="{00000000-0000-0000-0000-000000000000}"/>
          </ac:spMkLst>
        </pc:spChg>
      </pc:sldChg>
      <pc:sldChg chg="modSp mod">
        <pc:chgData name="Nguyen Ngoc Diep" userId="40d50aa6-3e60-47b8-ae8c-ff35a14615f5" providerId="ADAL" clId="{E2051B72-3C69-486D-AD27-C68C9DBA12C1}" dt="2024-01-10T04:55:25.582" v="22" actId="58"/>
        <pc:sldMkLst>
          <pc:docMk/>
          <pc:sldMk cId="1536384131" sldId="276"/>
        </pc:sldMkLst>
        <pc:spChg chg="mod">
          <ac:chgData name="Nguyen Ngoc Diep" userId="40d50aa6-3e60-47b8-ae8c-ff35a14615f5" providerId="ADAL" clId="{E2051B72-3C69-486D-AD27-C68C9DBA12C1}" dt="2024-01-10T04:55:25.582" v="22" actId="58"/>
          <ac:spMkLst>
            <pc:docMk/>
            <pc:sldMk cId="1536384131" sldId="276"/>
            <ac:spMk id="39938" creationId="{00000000-0000-0000-0000-000000000000}"/>
          </ac:spMkLst>
        </pc:spChg>
      </pc:sldChg>
      <pc:sldChg chg="addSp delSp modSp mod">
        <pc:chgData name="Nguyen Ngoc Diep" userId="40d50aa6-3e60-47b8-ae8c-ff35a14615f5" providerId="ADAL" clId="{E2051B72-3C69-486D-AD27-C68C9DBA12C1}" dt="2024-01-10T08:49:09.617" v="53" actId="1076"/>
        <pc:sldMkLst>
          <pc:docMk/>
          <pc:sldMk cId="1287048380" sldId="294"/>
        </pc:sldMkLst>
        <pc:spChg chg="mod">
          <ac:chgData name="Nguyen Ngoc Diep" userId="40d50aa6-3e60-47b8-ae8c-ff35a14615f5" providerId="ADAL" clId="{E2051B72-3C69-486D-AD27-C68C9DBA12C1}" dt="2024-01-10T08:47:09.077" v="43" actId="20577"/>
          <ac:spMkLst>
            <pc:docMk/>
            <pc:sldMk cId="1287048380" sldId="294"/>
            <ac:spMk id="76802" creationId="{00000000-0000-0000-0000-000000000000}"/>
          </ac:spMkLst>
        </pc:spChg>
        <pc:picChg chg="del">
          <ac:chgData name="Nguyen Ngoc Diep" userId="40d50aa6-3e60-47b8-ae8c-ff35a14615f5" providerId="ADAL" clId="{E2051B72-3C69-486D-AD27-C68C9DBA12C1}" dt="2024-01-10T08:48:28.178" v="44" actId="478"/>
          <ac:picMkLst>
            <pc:docMk/>
            <pc:sldMk cId="1287048380" sldId="294"/>
            <ac:picMk id="5" creationId="{D55BD74C-D7B5-A54B-8BC3-956488BEA2C2}"/>
          </ac:picMkLst>
        </pc:picChg>
        <pc:picChg chg="add del mod">
          <ac:chgData name="Nguyen Ngoc Diep" userId="40d50aa6-3e60-47b8-ae8c-ff35a14615f5" providerId="ADAL" clId="{E2051B72-3C69-486D-AD27-C68C9DBA12C1}" dt="2024-01-10T08:48:53.747" v="49" actId="478"/>
          <ac:picMkLst>
            <pc:docMk/>
            <pc:sldMk cId="1287048380" sldId="294"/>
            <ac:picMk id="6" creationId="{9A6F3BB3-07FE-90E4-8467-4DE3291700B9}"/>
          </ac:picMkLst>
        </pc:picChg>
        <pc:picChg chg="add mod">
          <ac:chgData name="Nguyen Ngoc Diep" userId="40d50aa6-3e60-47b8-ae8c-ff35a14615f5" providerId="ADAL" clId="{E2051B72-3C69-486D-AD27-C68C9DBA12C1}" dt="2024-01-10T08:49:09.617" v="53" actId="1076"/>
          <ac:picMkLst>
            <pc:docMk/>
            <pc:sldMk cId="1287048380" sldId="294"/>
            <ac:picMk id="8" creationId="{3AAEDF6E-D10F-77E0-4E70-364A41A2D89E}"/>
          </ac:picMkLst>
        </pc:picChg>
      </pc:sldChg>
      <pc:sldChg chg="modSp mod">
        <pc:chgData name="Nguyen Ngoc Diep" userId="40d50aa6-3e60-47b8-ae8c-ff35a14615f5" providerId="ADAL" clId="{E2051B72-3C69-486D-AD27-C68C9DBA12C1}" dt="2024-01-10T09:18:51.590" v="71" actId="20577"/>
        <pc:sldMkLst>
          <pc:docMk/>
          <pc:sldMk cId="29883368" sldId="300"/>
        </pc:sldMkLst>
        <pc:spChg chg="mod">
          <ac:chgData name="Nguyen Ngoc Diep" userId="40d50aa6-3e60-47b8-ae8c-ff35a14615f5" providerId="ADAL" clId="{E2051B72-3C69-486D-AD27-C68C9DBA12C1}" dt="2024-01-10T09:18:51.590" v="71" actId="20577"/>
          <ac:spMkLst>
            <pc:docMk/>
            <pc:sldMk cId="29883368" sldId="300"/>
            <ac:spMk id="83970" creationId="{00000000-0000-0000-0000-000000000000}"/>
          </ac:spMkLst>
        </pc:spChg>
      </pc:sldChg>
      <pc:sldChg chg="modSp mod">
        <pc:chgData name="Nguyen Ngoc Diep" userId="40d50aa6-3e60-47b8-ae8c-ff35a14615f5" providerId="ADAL" clId="{E2051B72-3C69-486D-AD27-C68C9DBA12C1}" dt="2024-01-11T03:43:21.888" v="72" actId="1036"/>
        <pc:sldMkLst>
          <pc:docMk/>
          <pc:sldMk cId="528853592" sldId="306"/>
        </pc:sldMkLst>
        <pc:picChg chg="mod">
          <ac:chgData name="Nguyen Ngoc Diep" userId="40d50aa6-3e60-47b8-ae8c-ff35a14615f5" providerId="ADAL" clId="{E2051B72-3C69-486D-AD27-C68C9DBA12C1}" dt="2024-01-11T03:43:21.888" v="72" actId="1036"/>
          <ac:picMkLst>
            <pc:docMk/>
            <pc:sldMk cId="528853592" sldId="306"/>
            <ac:picMk id="9" creationId="{1327EA97-2E0B-E146-9CBD-419BABF4E371}"/>
          </ac:picMkLst>
        </pc:picChg>
      </pc:sldChg>
      <pc:sldChg chg="modSp mod">
        <pc:chgData name="Nguyen Ngoc Diep" userId="40d50aa6-3e60-47b8-ae8c-ff35a14615f5" providerId="ADAL" clId="{E2051B72-3C69-486D-AD27-C68C9DBA12C1}" dt="2024-01-11T03:44:19.128" v="74" actId="20577"/>
        <pc:sldMkLst>
          <pc:docMk/>
          <pc:sldMk cId="2628866308" sldId="309"/>
        </pc:sldMkLst>
        <pc:spChg chg="mod">
          <ac:chgData name="Nguyen Ngoc Diep" userId="40d50aa6-3e60-47b8-ae8c-ff35a14615f5" providerId="ADAL" clId="{E2051B72-3C69-486D-AD27-C68C9DBA12C1}" dt="2024-01-11T03:44:19.128" v="74" actId="20577"/>
          <ac:spMkLst>
            <pc:docMk/>
            <pc:sldMk cId="2628866308" sldId="309"/>
            <ac:spMk id="931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2/28/2025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Binary_rel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en.wikipedia.org/wiki/Relation_(database)"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A52506F0-6CB9-5855-262A-1F6520DCDC44}"/>
              </a:ext>
            </a:extLst>
          </p:cNvPr>
          <p:cNvSpPr>
            <a:spLocks noGrp="1"/>
          </p:cNvSpPr>
          <p:nvPr>
            <p:ph type="body" idx="1"/>
          </p:nvPr>
        </p:nvSpPr>
        <p:spPr/>
        <p:txBody>
          <a:bodyPr/>
          <a:lstStyle/>
          <a:p>
            <a:pPr algn="l"/>
            <a:r>
              <a:rPr lang="vi-VN" b="1" i="0" dirty="0">
                <a:solidFill>
                  <a:srgbClr val="404040"/>
                </a:solidFill>
                <a:effectLst/>
                <a:latin typeface="Inter"/>
              </a:rPr>
              <a:t>Bảng so sánh các phương án sao chép</a:t>
            </a:r>
          </a:p>
          <a:p>
            <a:pPr algn="l"/>
            <a:r>
              <a:rPr lang="vi-VN" b="1" dirty="0"/>
              <a:t>Phương án</a:t>
            </a:r>
            <a:r>
              <a:rPr lang="en-US" b="1" dirty="0"/>
              <a:t>				</a:t>
            </a:r>
            <a:r>
              <a:rPr lang="vi-VN" b="1" dirty="0"/>
              <a:t>Sao chép toàn bộ (Full Replication)</a:t>
            </a:r>
            <a:r>
              <a:rPr lang="en-US" b="1" dirty="0"/>
              <a:t>	</a:t>
            </a:r>
            <a:r>
              <a:rPr lang="vi-VN" b="1" dirty="0"/>
              <a:t>Sao chép một phần (Partial Replication)</a:t>
            </a:r>
            <a:r>
              <a:rPr lang="en-US" b="1" dirty="0"/>
              <a:t>	</a:t>
            </a:r>
            <a:r>
              <a:rPr lang="vi-VN" b="1" dirty="0"/>
              <a:t>Phân vùng (Partitioning)</a:t>
            </a:r>
            <a:endParaRPr lang="en-US" b="1" dirty="0"/>
          </a:p>
          <a:p>
            <a:pPr algn="l"/>
            <a:r>
              <a:rPr lang="vi-VN" b="1" dirty="0">
                <a:effectLst/>
              </a:rPr>
              <a:t>Xử lý truy vấn (Query Processing)</a:t>
            </a:r>
            <a:r>
              <a:rPr lang="en-US" b="1" dirty="0">
                <a:effectLst/>
              </a:rPr>
              <a:t>		</a:t>
            </a:r>
            <a:r>
              <a:rPr lang="vi-VN" dirty="0">
                <a:effectLst/>
              </a:rPr>
              <a:t>Dễ dàng</a:t>
            </a:r>
            <a:r>
              <a:rPr lang="en-US" dirty="0">
                <a:effectLst/>
              </a:rPr>
              <a:t>			</a:t>
            </a:r>
            <a:r>
              <a:rPr lang="vi-VN" dirty="0">
                <a:effectLst/>
              </a:rPr>
              <a:t>Độ khó tương tự</a:t>
            </a:r>
            <a:r>
              <a:rPr lang="en-US" dirty="0">
                <a:effectLst/>
              </a:rPr>
              <a:t>		</a:t>
            </a:r>
            <a:r>
              <a:rPr lang="vi-VN" dirty="0">
                <a:effectLst/>
              </a:rPr>
              <a:t>Độ khó tương tự</a:t>
            </a:r>
            <a:endParaRPr lang="en-US" dirty="0">
              <a:effectLst/>
            </a:endParaRPr>
          </a:p>
          <a:p>
            <a:pPr algn="l"/>
            <a:r>
              <a:rPr lang="vi-VN" b="1" dirty="0">
                <a:effectLst/>
              </a:rPr>
              <a:t>Quản lý thư mục (Directory Management)</a:t>
            </a:r>
            <a:r>
              <a:rPr lang="en-US" b="1" dirty="0">
                <a:effectLst/>
              </a:rPr>
              <a:t>	</a:t>
            </a:r>
            <a:r>
              <a:rPr lang="vi-VN" dirty="0">
                <a:effectLst/>
              </a:rPr>
              <a:t>Dễ dàng hoặc không cần thiết</a:t>
            </a:r>
            <a:r>
              <a:rPr lang="en-US" dirty="0">
                <a:effectLst/>
              </a:rPr>
              <a:t>	</a:t>
            </a:r>
            <a:r>
              <a:rPr lang="vi-VN" dirty="0">
                <a:effectLst/>
              </a:rPr>
              <a:t>Độ khó tương tự</a:t>
            </a:r>
            <a:r>
              <a:rPr lang="en-US" dirty="0">
                <a:effectLst/>
              </a:rPr>
              <a:t>		</a:t>
            </a:r>
            <a:r>
              <a:rPr lang="vi-VN" dirty="0">
                <a:effectLst/>
              </a:rPr>
              <a:t>Độ khó tương tự</a:t>
            </a:r>
            <a:endParaRPr lang="en-US" dirty="0">
              <a:effectLst/>
            </a:endParaRPr>
          </a:p>
          <a:p>
            <a:pPr algn="l"/>
            <a:r>
              <a:rPr lang="vi-VN" b="1" dirty="0">
                <a:effectLst/>
              </a:rPr>
              <a:t>Kiểm soát đồng thời (Concurrency Control)</a:t>
            </a:r>
            <a:r>
              <a:rPr lang="en-US" b="1" dirty="0">
                <a:effectLst/>
              </a:rPr>
              <a:t>	</a:t>
            </a:r>
            <a:r>
              <a:rPr lang="vi-VN" dirty="0">
                <a:effectLst/>
              </a:rPr>
              <a:t>Trung bình</a:t>
            </a:r>
            <a:r>
              <a:rPr lang="en-US" dirty="0">
                <a:effectLst/>
              </a:rPr>
              <a:t>			</a:t>
            </a:r>
            <a:r>
              <a:rPr lang="vi-VN" dirty="0">
                <a:effectLst/>
              </a:rPr>
              <a:t>Khó</a:t>
            </a:r>
            <a:r>
              <a:rPr lang="en-US" dirty="0">
                <a:effectLst/>
              </a:rPr>
              <a:t>			</a:t>
            </a:r>
            <a:r>
              <a:rPr lang="vi-VN" dirty="0">
                <a:effectLst/>
              </a:rPr>
              <a:t>Dễ dàng</a:t>
            </a:r>
            <a:endParaRPr lang="en-US" dirty="0">
              <a:effectLst/>
            </a:endParaRPr>
          </a:p>
          <a:p>
            <a:pPr algn="l"/>
            <a:r>
              <a:rPr lang="vi-VN" b="1" dirty="0">
                <a:effectLst/>
              </a:rPr>
              <a:t>Độ tin cậy (Reliability)</a:t>
            </a:r>
            <a:r>
              <a:rPr lang="en-US" b="1" dirty="0">
                <a:effectLst/>
              </a:rPr>
              <a:t>			</a:t>
            </a:r>
            <a:r>
              <a:rPr lang="vi-VN" dirty="0">
                <a:effectLst/>
              </a:rPr>
              <a:t>Rất cao</a:t>
            </a:r>
            <a:r>
              <a:rPr lang="en-US" dirty="0">
                <a:effectLst/>
              </a:rPr>
              <a:t>			</a:t>
            </a:r>
            <a:r>
              <a:rPr lang="vi-VN" dirty="0">
                <a:effectLst/>
              </a:rPr>
              <a:t>Cao</a:t>
            </a:r>
            <a:r>
              <a:rPr lang="en-US" dirty="0">
                <a:effectLst/>
              </a:rPr>
              <a:t>			</a:t>
            </a:r>
            <a:r>
              <a:rPr lang="vi-VN" dirty="0">
                <a:effectLst/>
              </a:rPr>
              <a:t>Thấp</a:t>
            </a:r>
            <a:endParaRPr lang="en-US" dirty="0">
              <a:effectLst/>
            </a:endParaRPr>
          </a:p>
          <a:p>
            <a:pPr algn="l"/>
            <a:r>
              <a:rPr lang="vi-VN" b="1" dirty="0">
                <a:effectLst/>
              </a:rPr>
              <a:t>Tính thực tế (Reality)</a:t>
            </a:r>
            <a:r>
              <a:rPr lang="en-US" b="1" dirty="0">
                <a:effectLst/>
              </a:rPr>
              <a:t>			</a:t>
            </a:r>
            <a:r>
              <a:rPr lang="vi-VN" dirty="0">
                <a:effectLst/>
              </a:rPr>
              <a:t>Có thể áp dụng</a:t>
            </a:r>
            <a:r>
              <a:rPr lang="en-US" dirty="0">
                <a:effectLst/>
              </a:rPr>
              <a:t>		</a:t>
            </a:r>
            <a:r>
              <a:rPr lang="vi-VN" dirty="0">
                <a:effectLst/>
              </a:rPr>
              <a:t>Thực tế</a:t>
            </a:r>
            <a:r>
              <a:rPr lang="en-US" dirty="0">
                <a:effectLst/>
              </a:rPr>
              <a:t>			</a:t>
            </a:r>
            <a:r>
              <a:rPr lang="vi-VN" dirty="0">
                <a:effectLst/>
              </a:rPr>
              <a:t>Có thể áp dụng</a:t>
            </a:r>
            <a:endParaRPr lang="en-US" dirty="0">
              <a:effectLst/>
            </a:endParaRPr>
          </a:p>
          <a:p>
            <a:pPr algn="l"/>
            <a:endParaRPr lang="en-US" b="1" i="0" dirty="0">
              <a:solidFill>
                <a:srgbClr val="404040"/>
              </a:solidFill>
              <a:effectLst/>
              <a:latin typeface="Inter"/>
            </a:endParaRPr>
          </a:p>
          <a:p>
            <a:pPr algn="l"/>
            <a:r>
              <a:rPr lang="vi-VN" b="1" i="0" dirty="0">
                <a:solidFill>
                  <a:srgbClr val="404040"/>
                </a:solidFill>
                <a:effectLst/>
                <a:latin typeface="Inter"/>
              </a:rPr>
              <a:t>Giải thích chi tiết</a:t>
            </a:r>
          </a:p>
          <a:p>
            <a:pPr algn="l">
              <a:buFont typeface="+mj-lt"/>
              <a:buAutoNum type="arabicPeriod"/>
            </a:pPr>
            <a:r>
              <a:rPr lang="vi-VN" b="1" i="0" dirty="0">
                <a:solidFill>
                  <a:srgbClr val="404040"/>
                </a:solidFill>
                <a:effectLst/>
                <a:latin typeface="Inter"/>
              </a:rPr>
              <a:t>Xử lý truy vấn (Query Processing)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Dễ dàng vì dữ liệu có sẵn ở mọi nút.</a:t>
            </a:r>
          </a:p>
          <a:p>
            <a:pPr marL="742950" lvl="1" indent="-285750" algn="l">
              <a:buFont typeface="+mj-lt"/>
              <a:buAutoNum type="arabicPeriod"/>
            </a:pPr>
            <a:r>
              <a:rPr lang="vi-VN" b="1" i="0" dirty="0">
                <a:solidFill>
                  <a:srgbClr val="404040"/>
                </a:solidFill>
                <a:effectLst/>
                <a:latin typeface="Inter"/>
              </a:rPr>
              <a:t>Sao chép một phần và Phân vùng</a:t>
            </a:r>
            <a:r>
              <a:rPr lang="vi-VN" b="0" i="0" dirty="0">
                <a:solidFill>
                  <a:srgbClr val="404040"/>
                </a:solidFill>
                <a:effectLst/>
                <a:latin typeface="Inter"/>
              </a:rPr>
              <a:t>: Độ khó tương tự, vì cần xác định vị trí dữ liệu cụ thể.</a:t>
            </a:r>
          </a:p>
          <a:p>
            <a:pPr algn="l">
              <a:buFont typeface="+mj-lt"/>
              <a:buAutoNum type="arabicPeriod"/>
            </a:pPr>
            <a:r>
              <a:rPr lang="vi-VN" b="1" i="0" dirty="0">
                <a:solidFill>
                  <a:srgbClr val="404040"/>
                </a:solidFill>
                <a:effectLst/>
                <a:latin typeface="Inter"/>
              </a:rPr>
              <a:t>Quản lý thư mục (Directory Management)</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Dễ dàng hoặc không cần thiết vì dữ liệu có ở mọi nút.</a:t>
            </a:r>
          </a:p>
          <a:p>
            <a:pPr marL="742950" lvl="1" indent="-285750" algn="l">
              <a:buFont typeface="+mj-lt"/>
              <a:buAutoNum type="arabicPeriod"/>
            </a:pPr>
            <a:r>
              <a:rPr lang="vi-VN" b="1" i="0" dirty="0">
                <a:solidFill>
                  <a:srgbClr val="404040"/>
                </a:solidFill>
                <a:effectLst/>
                <a:latin typeface="Inter"/>
              </a:rPr>
              <a:t>Sao chép một phần và Phân vùng</a:t>
            </a:r>
            <a:r>
              <a:rPr lang="vi-VN" b="0" i="0" dirty="0">
                <a:solidFill>
                  <a:srgbClr val="404040"/>
                </a:solidFill>
                <a:effectLst/>
                <a:latin typeface="Inter"/>
              </a:rPr>
              <a:t>: Độ khó tương tự, vì cần quản lý thông tin về vị trí dữ liệu.</a:t>
            </a:r>
          </a:p>
          <a:p>
            <a:pPr algn="l">
              <a:buFont typeface="+mj-lt"/>
              <a:buAutoNum type="arabicPeriod"/>
            </a:pPr>
            <a:r>
              <a:rPr lang="vi-VN" b="1" i="0" dirty="0">
                <a:solidFill>
                  <a:srgbClr val="404040"/>
                </a:solidFill>
                <a:effectLst/>
                <a:latin typeface="Inter"/>
              </a:rPr>
              <a:t>Kiểm soát đồng thời (Concurrency Control)</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Trung bình, vì cần đồng bộ hóa các bản sao.</a:t>
            </a:r>
          </a:p>
          <a:p>
            <a:pPr marL="742950" lvl="1" indent="-285750" algn="l">
              <a:buFont typeface="+mj-lt"/>
              <a:buAutoNum type="arabicPeriod"/>
            </a:pPr>
            <a:r>
              <a:rPr lang="vi-VN" b="1" i="0" dirty="0">
                <a:solidFill>
                  <a:srgbClr val="404040"/>
                </a:solidFill>
                <a:effectLst/>
                <a:latin typeface="Inter"/>
              </a:rPr>
              <a:t>Sao chép một phần</a:t>
            </a:r>
            <a:r>
              <a:rPr lang="vi-VN" b="0" i="0" dirty="0">
                <a:solidFill>
                  <a:srgbClr val="404040"/>
                </a:solidFill>
                <a:effectLst/>
                <a:latin typeface="Inter"/>
              </a:rPr>
              <a:t>: Khó khăn hơn do cần quản lý nhiều bản sao một phần.</a:t>
            </a:r>
          </a:p>
          <a:p>
            <a:pPr marL="742950" lvl="1" indent="-285750" algn="l">
              <a:buFont typeface="+mj-lt"/>
              <a:buAutoNum type="arabicPeriod"/>
            </a:pPr>
            <a:r>
              <a:rPr lang="vi-VN" b="1" i="0" dirty="0">
                <a:solidFill>
                  <a:srgbClr val="404040"/>
                </a:solidFill>
                <a:effectLst/>
                <a:latin typeface="Inter"/>
              </a:rPr>
              <a:t>Phân vùng</a:t>
            </a:r>
            <a:r>
              <a:rPr lang="vi-VN" b="0" i="0" dirty="0">
                <a:solidFill>
                  <a:srgbClr val="404040"/>
                </a:solidFill>
                <a:effectLst/>
                <a:latin typeface="Inter"/>
              </a:rPr>
              <a:t>: Dễ dàng vì mỗi mảnh dữ liệu chỉ ở một nút.</a:t>
            </a:r>
          </a:p>
          <a:p>
            <a:pPr algn="l">
              <a:buFont typeface="+mj-lt"/>
              <a:buAutoNum type="arabicPeriod"/>
            </a:pPr>
            <a:r>
              <a:rPr lang="vi-VN" b="1" i="0" dirty="0">
                <a:solidFill>
                  <a:srgbClr val="404040"/>
                </a:solidFill>
                <a:effectLst/>
                <a:latin typeface="Inter"/>
              </a:rPr>
              <a:t>Độ tin cậy (Reliability)</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Rất cao do có nhiều bản sao.</a:t>
            </a:r>
          </a:p>
          <a:p>
            <a:pPr marL="742950" lvl="1" indent="-285750" algn="l">
              <a:buFont typeface="+mj-lt"/>
              <a:buAutoNum type="arabicPeriod"/>
            </a:pPr>
            <a:r>
              <a:rPr lang="vi-VN" b="1" i="0" dirty="0">
                <a:solidFill>
                  <a:srgbClr val="404040"/>
                </a:solidFill>
                <a:effectLst/>
                <a:latin typeface="Inter"/>
              </a:rPr>
              <a:t>Sao chép một phần</a:t>
            </a:r>
            <a:r>
              <a:rPr lang="vi-VN" b="0" i="0" dirty="0">
                <a:solidFill>
                  <a:srgbClr val="404040"/>
                </a:solidFill>
                <a:effectLst/>
                <a:latin typeface="Inter"/>
              </a:rPr>
              <a:t>: Cao, nhưng thấp hơn so với sao chép toàn bộ.</a:t>
            </a:r>
          </a:p>
          <a:p>
            <a:pPr marL="742950" lvl="1" indent="-285750" algn="l">
              <a:buFont typeface="+mj-lt"/>
              <a:buAutoNum type="arabicPeriod"/>
            </a:pPr>
            <a:r>
              <a:rPr lang="vi-VN" b="1" i="0" dirty="0">
                <a:solidFill>
                  <a:srgbClr val="404040"/>
                </a:solidFill>
                <a:effectLst/>
                <a:latin typeface="Inter"/>
              </a:rPr>
              <a:t>Phân vùng</a:t>
            </a:r>
            <a:r>
              <a:rPr lang="vi-VN" b="0" i="0" dirty="0">
                <a:solidFill>
                  <a:srgbClr val="404040"/>
                </a:solidFill>
                <a:effectLst/>
                <a:latin typeface="Inter"/>
              </a:rPr>
              <a:t>: Thấp, vì mỗi mảnh dữ liệu chỉ ở một nút.</a:t>
            </a:r>
          </a:p>
          <a:p>
            <a:pPr algn="l">
              <a:buFont typeface="+mj-lt"/>
              <a:buAutoNum type="arabicPeriod"/>
            </a:pPr>
            <a:r>
              <a:rPr lang="vi-VN" b="1" i="0" dirty="0">
                <a:solidFill>
                  <a:srgbClr val="404040"/>
                </a:solidFill>
                <a:effectLst/>
                <a:latin typeface="Inter"/>
              </a:rPr>
              <a:t>Tính thực tế (Reality)</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toàn bộ</a:t>
            </a:r>
            <a:r>
              <a:rPr lang="vi-VN" b="0" i="0" dirty="0">
                <a:solidFill>
                  <a:srgbClr val="404040"/>
                </a:solidFill>
                <a:effectLst/>
                <a:latin typeface="Inter"/>
              </a:rPr>
              <a:t>: Có thể áp dụng trong các hệ thống cần độ tin cậy cao.</a:t>
            </a:r>
          </a:p>
          <a:p>
            <a:pPr marL="742950" lvl="1" indent="-285750" algn="l">
              <a:buFont typeface="+mj-lt"/>
              <a:buAutoNum type="arabicPeriod"/>
            </a:pPr>
            <a:r>
              <a:rPr lang="vi-VN" b="1" i="0" dirty="0">
                <a:solidFill>
                  <a:srgbClr val="404040"/>
                </a:solidFill>
                <a:effectLst/>
                <a:latin typeface="Inter"/>
              </a:rPr>
              <a:t>Sao chép một phần</a:t>
            </a:r>
            <a:r>
              <a:rPr lang="vi-VN" b="0" i="0" dirty="0">
                <a:solidFill>
                  <a:srgbClr val="404040"/>
                </a:solidFill>
                <a:effectLst/>
                <a:latin typeface="Inter"/>
              </a:rPr>
              <a:t>: Thực tế và cân bằng giữa lợi ích và chi phí.</a:t>
            </a:r>
          </a:p>
          <a:p>
            <a:pPr marL="742950" lvl="1" indent="-285750" algn="l">
              <a:buFont typeface="+mj-lt"/>
              <a:buAutoNum type="arabicPeriod"/>
            </a:pPr>
            <a:r>
              <a:rPr lang="vi-VN" b="1" i="0" dirty="0">
                <a:solidFill>
                  <a:srgbClr val="404040"/>
                </a:solidFill>
                <a:effectLst/>
                <a:latin typeface="Inter"/>
              </a:rPr>
              <a:t>Phân vùng</a:t>
            </a:r>
            <a:r>
              <a:rPr lang="vi-VN" b="0" i="0" dirty="0">
                <a:solidFill>
                  <a:srgbClr val="404040"/>
                </a:solidFill>
                <a:effectLst/>
                <a:latin typeface="Inter"/>
              </a:rPr>
              <a:t>: Có thể áp dụng khi cần tối ưu hóa hiệu suất và giảm chi phí.</a:t>
            </a:r>
          </a:p>
          <a:p>
            <a:pPr algn="l"/>
            <a:r>
              <a:rPr lang="vi-VN" b="1" i="0" dirty="0">
                <a:solidFill>
                  <a:srgbClr val="404040"/>
                </a:solidFill>
                <a:effectLst/>
                <a:latin typeface="Inter"/>
              </a:rPr>
              <a:t>Kết luận</a:t>
            </a:r>
          </a:p>
          <a:p>
            <a:pPr algn="l"/>
            <a:r>
              <a:rPr lang="vi-VN" b="0" i="0" dirty="0">
                <a:solidFill>
                  <a:srgbClr val="404040"/>
                </a:solidFill>
                <a:effectLst/>
                <a:latin typeface="Inter"/>
              </a:rPr>
              <a:t>Bảng so sánh này giúp đánh giá các phương án sao chép dữ liệu dựa trên các tiêu chí khác nhau như xử lý truy vấn, quản lý thư mục, kiểm soát đồng thời, độ tin cậy và tính thực tế. Mỗi phương án có ưu và nhược điểm riêng, và việc lựa chọn phương án phù hợp phụ thuộc vào yêu cầu cụ thể của hệ thống và ứng dụng.</a:t>
            </a:r>
          </a:p>
          <a:p>
            <a:endParaRPr lang="en-US" dirty="0"/>
          </a:p>
        </p:txBody>
      </p:sp>
    </p:spTree>
    <p:extLst>
      <p:ext uri="{BB962C8B-B14F-4D97-AF65-F5344CB8AC3E}">
        <p14:creationId xmlns:p14="http://schemas.microsoft.com/office/powerpoint/2010/main" val="383645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B0781A2B-3653-B308-0898-56E9BD3E2DD7}"/>
              </a:ext>
            </a:extLst>
          </p:cNvPr>
          <p:cNvSpPr>
            <a:spLocks noGrp="1"/>
          </p:cNvSpPr>
          <p:nvPr>
            <p:ph type="body" idx="1"/>
          </p:nvPr>
        </p:nvSpPr>
        <p:spPr/>
        <p:txBody>
          <a:bodyPr/>
          <a:lstStyle/>
          <a:p>
            <a:r>
              <a:rPr lang="vi-VN" b="1" dirty="0"/>
              <a:t>Phân mảnh (Fragmentation)</a:t>
            </a:r>
          </a:p>
          <a:p>
            <a:r>
              <a:rPr lang="vi-VN" dirty="0"/>
              <a:t>Phân mảnh là kỹ thuật chia một cơ sở dữ liệu lớn thành nhiều phần nhỏ hơn để cải thiện hiệu suất, độ tin cậy và tính sẵn sàng. Có bốn loại phân mảnh chính:</a:t>
            </a:r>
          </a:p>
          <a:p>
            <a:pPr>
              <a:buFont typeface="+mj-lt"/>
              <a:buAutoNum type="arabicPeriod"/>
            </a:pPr>
            <a:r>
              <a:rPr lang="vi-VN" b="1" dirty="0"/>
              <a:t>Phân mảnh ngang (Horizontal Fragmentation - HF)</a:t>
            </a:r>
            <a:endParaRPr lang="vi-VN" dirty="0"/>
          </a:p>
          <a:p>
            <a:pPr marL="742950" lvl="1" indent="-285750">
              <a:buFont typeface="+mj-lt"/>
              <a:buAutoNum type="arabicPeriod"/>
            </a:pPr>
            <a:r>
              <a:rPr lang="vi-VN" dirty="0"/>
              <a:t>Dữ liệu được chia thành các phần theo hàng (record).</a:t>
            </a:r>
          </a:p>
          <a:p>
            <a:pPr marL="742950" lvl="1" indent="-285750">
              <a:buFont typeface="+mj-lt"/>
              <a:buAutoNum type="arabicPeriod"/>
            </a:pPr>
            <a:r>
              <a:rPr lang="vi-VN" dirty="0"/>
              <a:t>Giúp tăng tốc độ truy vấn khi chỉ cần truy cập một phần của dữ liệu.</a:t>
            </a:r>
          </a:p>
          <a:p>
            <a:pPr>
              <a:buFont typeface="+mj-lt"/>
              <a:buAutoNum type="arabicPeriod"/>
            </a:pPr>
            <a:r>
              <a:rPr lang="vi-VN" dirty="0"/>
              <a:t>a) </a:t>
            </a:r>
            <a:r>
              <a:rPr lang="vi-VN" b="1" dirty="0"/>
              <a:t>Phân mảnh ngang sơ cấp (Primary Horizontal Fragmentation - PHF)</a:t>
            </a:r>
            <a:endParaRPr lang="vi-VN" dirty="0"/>
          </a:p>
          <a:p>
            <a:pPr marL="742950" lvl="1" indent="-285750">
              <a:buFont typeface="+mj-lt"/>
              <a:buAutoNum type="arabicPeriod"/>
            </a:pPr>
            <a:r>
              <a:rPr lang="vi-VN" dirty="0"/>
              <a:t>Dữ liệu được phân chia dựa trên điều kiện chọn lọc trên một bảng chính.</a:t>
            </a:r>
          </a:p>
          <a:p>
            <a:pPr marL="742950" lvl="1" indent="-285750">
              <a:buFont typeface="+mj-lt"/>
              <a:buAutoNum type="arabicPeriod"/>
            </a:pPr>
            <a:r>
              <a:rPr lang="vi-VN" dirty="0"/>
              <a:t>Mỗi phân mảnh chứa các bản ghi đáp ứng một tiêu chí cụ thể.</a:t>
            </a:r>
          </a:p>
          <a:p>
            <a:pPr>
              <a:buFont typeface="+mj-lt"/>
              <a:buAutoNum type="arabicPeriod"/>
            </a:pPr>
            <a:r>
              <a:rPr lang="vi-VN" dirty="0"/>
              <a:t>b) </a:t>
            </a:r>
            <a:r>
              <a:rPr lang="vi-VN" b="1" dirty="0"/>
              <a:t>Phân mảnh ngang dẫn xuất (Derived Horizontal Fragmentation - DHF)</a:t>
            </a:r>
            <a:endParaRPr lang="vi-VN" dirty="0"/>
          </a:p>
          <a:p>
            <a:pPr marL="742950" lvl="1" indent="-285750">
              <a:buFont typeface="+mj-lt"/>
              <a:buAutoNum type="arabicPeriod"/>
            </a:pPr>
            <a:r>
              <a:rPr lang="vi-VN" dirty="0"/>
              <a:t>Phân mảnh của một bảng dựa trên phân mảnh của một bảng khác có quan hệ với nó.</a:t>
            </a:r>
          </a:p>
          <a:p>
            <a:pPr marL="742950" lvl="1" indent="-285750">
              <a:buFont typeface="+mj-lt"/>
              <a:buAutoNum type="arabicPeriod"/>
            </a:pPr>
            <a:r>
              <a:rPr lang="vi-VN" dirty="0"/>
              <a:t>Đảm bảo tính toàn vẹn của dữ liệu giữa các bảng liên kết.</a:t>
            </a:r>
          </a:p>
          <a:p>
            <a:pPr>
              <a:buFont typeface="+mj-lt"/>
              <a:buAutoNum type="arabicPeriod"/>
            </a:pPr>
            <a:r>
              <a:rPr lang="vi-VN" b="1" dirty="0"/>
              <a:t>Phân mảnh dọc (Vertical Fragmentation - VF)</a:t>
            </a:r>
            <a:endParaRPr lang="vi-VN" dirty="0"/>
          </a:p>
          <a:p>
            <a:pPr marL="742950" lvl="1" indent="-285750">
              <a:buFont typeface="+mj-lt"/>
              <a:buAutoNum type="arabicPeriod"/>
            </a:pPr>
            <a:r>
              <a:rPr lang="vi-VN" dirty="0"/>
              <a:t>Chia bảng theo cột thay vì hàng.</a:t>
            </a:r>
          </a:p>
          <a:p>
            <a:pPr marL="742950" lvl="1" indent="-285750">
              <a:buFont typeface="+mj-lt"/>
              <a:buAutoNum type="arabicPeriod"/>
            </a:pPr>
            <a:r>
              <a:rPr lang="vi-VN" dirty="0"/>
              <a:t>Giúp tối ưu hóa việc truy vấn chỉ trên một số cột nhất định.</a:t>
            </a:r>
          </a:p>
          <a:p>
            <a:pPr marL="742950" lvl="1" indent="-285750">
              <a:buFont typeface="+mj-lt"/>
              <a:buAutoNum type="arabicPeriod"/>
            </a:pPr>
            <a:r>
              <a:rPr lang="vi-VN" dirty="0"/>
              <a:t>Thường đi kèm với một khóa chính để duy trì khả năng kết hợp dữ liệu khi cần.</a:t>
            </a:r>
          </a:p>
          <a:p>
            <a:pPr>
              <a:buFont typeface="+mj-lt"/>
              <a:buAutoNum type="arabicPeriod"/>
            </a:pPr>
            <a:r>
              <a:rPr lang="vi-VN" b="1" dirty="0"/>
              <a:t>Phân mảnh lai (Hybrid Fragmentation - HF)</a:t>
            </a:r>
            <a:endParaRPr lang="vi-VN" dirty="0"/>
          </a:p>
          <a:p>
            <a:pPr marL="742950" lvl="1" indent="-285750">
              <a:buFont typeface="+mj-lt"/>
              <a:buAutoNum type="arabicPeriod"/>
            </a:pPr>
            <a:r>
              <a:rPr lang="vi-VN" dirty="0"/>
              <a:t>Kết hợp cả phân mảnh ngang và dọc.</a:t>
            </a:r>
          </a:p>
          <a:p>
            <a:pPr marL="742950" lvl="1" indent="-285750">
              <a:buFont typeface="+mj-lt"/>
              <a:buAutoNum type="arabicPeriod"/>
            </a:pPr>
            <a:r>
              <a:rPr lang="vi-VN" dirty="0"/>
              <a:t>Linh hoạt trong việc tối ưu hóa truy vấn và hiệu suất hệ thống.</a:t>
            </a:r>
          </a:p>
          <a:p>
            <a:endParaRPr lang="en-US" dirty="0"/>
          </a:p>
        </p:txBody>
      </p:sp>
    </p:spTree>
    <p:extLst>
      <p:ext uri="{BB962C8B-B14F-4D97-AF65-F5344CB8AC3E}">
        <p14:creationId xmlns:p14="http://schemas.microsoft.com/office/powerpoint/2010/main" val="173242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9E32C7D8-5703-1300-CBE7-CC8B98D310DC}"/>
              </a:ext>
            </a:extLst>
          </p:cNvPr>
          <p:cNvSpPr>
            <a:spLocks noGrp="1"/>
          </p:cNvSpPr>
          <p:nvPr>
            <p:ph type="body" idx="1"/>
          </p:nvPr>
        </p:nvSpPr>
        <p:spPr/>
        <p:txBody>
          <a:bodyPr/>
          <a:lstStyle/>
          <a:p>
            <a:r>
              <a:rPr lang="vi-VN" b="1" dirty="0"/>
              <a:t>PHF – Yêu cầu Thông tin (Information Requirements)</a:t>
            </a:r>
            <a:endParaRPr lang="vi-VN" dirty="0"/>
          </a:p>
          <a:p>
            <a:r>
              <a:rPr lang="vi-VN" b="1" dirty="0"/>
              <a:t>Thông tin Cơ sở Dữ liệu (Database Information)</a:t>
            </a:r>
          </a:p>
          <a:p>
            <a:r>
              <a:rPr lang="vi-VN" dirty="0"/>
              <a:t>Trong phân mảnh ngang sơ cấp (</a:t>
            </a:r>
            <a:r>
              <a:rPr lang="vi-VN" b="1" dirty="0"/>
              <a:t>Primary Horizontal Fragmentation - PHF</a:t>
            </a:r>
            <a:r>
              <a:rPr lang="vi-VN" dirty="0"/>
              <a:t>), dữ liệu được phân chia dựa trên các điều kiện chọn lọc cụ thể từ một bảng chính. Để thực hiện PHF hiệu quả, cần thu thập các yêu cầu thông tin sau:</a:t>
            </a:r>
          </a:p>
          <a:p>
            <a:pPr>
              <a:buFont typeface="+mj-lt"/>
              <a:buAutoNum type="arabicPeriod"/>
            </a:pPr>
            <a:r>
              <a:rPr lang="vi-VN" b="1" dirty="0"/>
              <a:t>Quan hệ trong cơ sở dữ liệu (Relationship)</a:t>
            </a:r>
            <a:endParaRPr lang="vi-VN" dirty="0"/>
          </a:p>
          <a:p>
            <a:pPr marL="742950" lvl="1" indent="-285750">
              <a:buFont typeface="+mj-lt"/>
              <a:buAutoNum type="arabicPeriod"/>
            </a:pPr>
            <a:r>
              <a:rPr lang="vi-VN" dirty="0"/>
              <a:t>Xác định cách các bảng trong cơ sở dữ liệu liên kết với nhau.</a:t>
            </a:r>
          </a:p>
          <a:p>
            <a:pPr marL="742950" lvl="1" indent="-285750">
              <a:buFont typeface="+mj-lt"/>
              <a:buAutoNum type="arabicPeriod"/>
            </a:pPr>
            <a:r>
              <a:rPr lang="vi-VN" dirty="0"/>
              <a:t>Ví dụ: Mối quan hệ giữa bảng </a:t>
            </a:r>
            <a:r>
              <a:rPr lang="vi-VN" b="1" dirty="0"/>
              <a:t>EMP (nhân viên)</a:t>
            </a:r>
            <a:r>
              <a:rPr lang="vi-VN" dirty="0"/>
              <a:t> và </a:t>
            </a:r>
            <a:r>
              <a:rPr lang="vi-VN" b="1" dirty="0"/>
              <a:t>PAY (lương)</a:t>
            </a:r>
            <a:r>
              <a:rPr lang="vi-VN" dirty="0"/>
              <a:t> qua thuộc tính </a:t>
            </a:r>
            <a:r>
              <a:rPr lang="vi-VN" b="1" dirty="0"/>
              <a:t>TITLE</a:t>
            </a:r>
            <a:r>
              <a:rPr lang="vi-VN" dirty="0"/>
              <a:t>.</a:t>
            </a:r>
          </a:p>
          <a:p>
            <a:pPr>
              <a:buFont typeface="+mj-lt"/>
              <a:buAutoNum type="arabicPeriod"/>
            </a:pPr>
            <a:r>
              <a:rPr lang="vi-VN" b="1" dirty="0"/>
              <a:t>Lực lượng (Cardinality) của mỗi quan hệ</a:t>
            </a:r>
            <a:endParaRPr lang="vi-VN" dirty="0"/>
          </a:p>
          <a:p>
            <a:pPr marL="742950" lvl="1" indent="-285750">
              <a:buFont typeface="+mj-lt"/>
              <a:buAutoNum type="arabicPeriod"/>
            </a:pPr>
            <a:r>
              <a:rPr lang="vi-VN" b="1" dirty="0"/>
              <a:t>Cardinality (card(R))</a:t>
            </a:r>
            <a:r>
              <a:rPr lang="vi-VN" dirty="0"/>
              <a:t> xác định số lượng bản ghi trong mỗi quan hệ.</a:t>
            </a:r>
          </a:p>
          <a:p>
            <a:pPr marL="742950" lvl="1" indent="-285750">
              <a:buFont typeface="+mj-lt"/>
              <a:buAutoNum type="arabicPeriod"/>
            </a:pPr>
            <a:r>
              <a:rPr lang="vi-VN" dirty="0"/>
              <a:t>Thông tin về lực lượng giúp xác định số lượng phân mảnh cần thiết.</a:t>
            </a:r>
          </a:p>
          <a:p>
            <a:pPr marL="742950" lvl="1" indent="-285750">
              <a:buFont typeface="+mj-lt"/>
              <a:buAutoNum type="arabicPeriod"/>
            </a:pPr>
            <a:r>
              <a:rPr lang="vi-VN" dirty="0"/>
              <a:t>Ví dụ: Nếu bảng </a:t>
            </a:r>
            <a:r>
              <a:rPr lang="vi-VN" b="1" dirty="0"/>
              <a:t>EMP</a:t>
            </a:r>
            <a:r>
              <a:rPr lang="vi-VN" dirty="0"/>
              <a:t> có </a:t>
            </a:r>
            <a:r>
              <a:rPr lang="vi-VN" b="1" dirty="0"/>
              <a:t>5000 nhân viên</a:t>
            </a:r>
            <a:r>
              <a:rPr lang="vi-VN" dirty="0"/>
              <a:t>, có thể cần phân mảnh theo vị trí địa lý hoặc phòng ban.</a:t>
            </a:r>
          </a:p>
          <a:p>
            <a:r>
              <a:rPr lang="vi-VN" b="1" dirty="0"/>
              <a:t>Sơ đồ quan hệ giữa các bảng trong hệ thống</a:t>
            </a:r>
          </a:p>
          <a:p>
            <a:pPr>
              <a:buFont typeface="Arial" panose="020B0604020202020204" pitchFamily="34" charset="0"/>
              <a:buChar char="•"/>
            </a:pPr>
            <a:r>
              <a:rPr lang="vi-VN" b="1" dirty="0"/>
              <a:t>PAY (Tiền lương):</a:t>
            </a:r>
            <a:r>
              <a:rPr lang="vi-VN" dirty="0"/>
              <a:t> TITLE, SAL</a:t>
            </a:r>
          </a:p>
          <a:p>
            <a:pPr>
              <a:buFont typeface="Arial" panose="020B0604020202020204" pitchFamily="34" charset="0"/>
              <a:buChar char="•"/>
            </a:pPr>
            <a:r>
              <a:rPr lang="vi-VN" b="1" dirty="0"/>
              <a:t>EMP (Nhân viên):</a:t>
            </a:r>
            <a:r>
              <a:rPr lang="vi-VN" dirty="0"/>
              <a:t> ENO, ENAME, TITLE</a:t>
            </a:r>
          </a:p>
          <a:p>
            <a:pPr>
              <a:buFont typeface="Arial" panose="020B0604020202020204" pitchFamily="34" charset="0"/>
              <a:buChar char="•"/>
            </a:pPr>
            <a:r>
              <a:rPr lang="vi-VN" b="1" dirty="0"/>
              <a:t>PROJ (Dự án):</a:t>
            </a:r>
            <a:r>
              <a:rPr lang="vi-VN" dirty="0"/>
              <a:t> PNO, PNAME, BUDGET, LOC</a:t>
            </a:r>
          </a:p>
          <a:p>
            <a:pPr>
              <a:buFont typeface="Arial" panose="020B0604020202020204" pitchFamily="34" charset="0"/>
              <a:buChar char="•"/>
            </a:pPr>
            <a:r>
              <a:rPr lang="vi-VN" b="1" dirty="0"/>
              <a:t>ASG (Phân công công việc):</a:t>
            </a:r>
            <a:r>
              <a:rPr lang="vi-VN" dirty="0"/>
              <a:t> ENO, PNO, RESP, DUR</a:t>
            </a:r>
          </a:p>
          <a:p>
            <a:r>
              <a:rPr lang="vi-VN" dirty="0"/>
              <a:t>Các mối quan hệ:</a:t>
            </a:r>
          </a:p>
          <a:p>
            <a:pPr>
              <a:buFont typeface="Arial" panose="020B0604020202020204" pitchFamily="34" charset="0"/>
              <a:buChar char="•"/>
            </a:pPr>
            <a:r>
              <a:rPr lang="vi-VN" b="1" dirty="0"/>
              <a:t>L1</a:t>
            </a:r>
            <a:r>
              <a:rPr lang="vi-VN" dirty="0"/>
              <a:t>: EMP liên kết với PAY qua TITLE.</a:t>
            </a:r>
          </a:p>
          <a:p>
            <a:pPr>
              <a:buFont typeface="Arial" panose="020B0604020202020204" pitchFamily="34" charset="0"/>
              <a:buChar char="•"/>
            </a:pPr>
            <a:r>
              <a:rPr lang="vi-VN" b="1" dirty="0"/>
              <a:t>L2</a:t>
            </a:r>
            <a:r>
              <a:rPr lang="vi-VN" dirty="0"/>
              <a:t>: EMP liên kết với ASG qua ENO (mã nhân viên).</a:t>
            </a:r>
          </a:p>
          <a:p>
            <a:pPr>
              <a:buFont typeface="Arial" panose="020B0604020202020204" pitchFamily="34" charset="0"/>
              <a:buChar char="•"/>
            </a:pPr>
            <a:r>
              <a:rPr lang="vi-VN" b="1" dirty="0"/>
              <a:t>L3</a:t>
            </a:r>
            <a:r>
              <a:rPr lang="vi-VN" dirty="0"/>
              <a:t>: PROJ liên kết với ASG qua PNO (mã dự án).</a:t>
            </a:r>
          </a:p>
          <a:p>
            <a:endParaRPr lang="en-US" dirty="0"/>
          </a:p>
        </p:txBody>
      </p:sp>
    </p:spTree>
    <p:extLst>
      <p:ext uri="{BB962C8B-B14F-4D97-AF65-F5344CB8AC3E}">
        <p14:creationId xmlns:p14="http://schemas.microsoft.com/office/powerpoint/2010/main" val="2491720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42BA631A-E874-8A6A-6068-B09449771FF3}"/>
              </a:ext>
            </a:extLst>
          </p:cNvPr>
          <p:cNvSpPr>
            <a:spLocks noGrp="1"/>
          </p:cNvSpPr>
          <p:nvPr>
            <p:ph type="body" idx="1"/>
          </p:nvPr>
        </p:nvSpPr>
        <p:spPr/>
        <p:txBody>
          <a:bodyPr/>
          <a:lstStyle/>
          <a:p>
            <a:r>
              <a:rPr lang="vi-VN" dirty="0"/>
              <a:t>Phần này nói về cách sử dụng dữ liệu trong thực tế với </a:t>
            </a:r>
            <a:r>
              <a:rPr lang="vi-VN" b="1" dirty="0"/>
              <a:t>các điều kiện truy vấn</a:t>
            </a:r>
            <a:r>
              <a:rPr lang="vi-VN" dirty="0"/>
              <a:t>.</a:t>
            </a:r>
          </a:p>
          <a:p>
            <a:r>
              <a:rPr lang="vi-VN" b="1" dirty="0"/>
              <a:t>4.1. Simple Predicate (Mệnh đề đơn giản)</a:t>
            </a:r>
          </a:p>
          <a:p>
            <a:r>
              <a:rPr lang="vi-VN" dirty="0"/>
              <a:t>Một điều kiện đơn giản trên một thuộc tính của quan hệ.</a:t>
            </a:r>
            <a:br>
              <a:rPr lang="vi-VN" dirty="0"/>
            </a:br>
            <a:r>
              <a:rPr lang="vi-VN" dirty="0"/>
              <a:t>Cú pháp chung:</a:t>
            </a:r>
            <a:br>
              <a:rPr lang="vi-VN" dirty="0"/>
            </a:br>
            <a:r>
              <a:rPr lang="vi-VN" dirty="0"/>
              <a:t>pj:Ai</a:t>
            </a:r>
            <a:r>
              <a:rPr lang="el-GR" dirty="0"/>
              <a:t>θ</a:t>
            </a:r>
            <a:r>
              <a:rPr lang="vi-VN" dirty="0"/>
              <a:t>Value</a:t>
            </a:r>
            <a:br>
              <a:rPr lang="vi-VN" dirty="0"/>
            </a:br>
            <a:r>
              <a:rPr lang="vi-VN" dirty="0"/>
              <a:t>Với:</a:t>
            </a:r>
          </a:p>
          <a:p>
            <a:pPr>
              <a:buFont typeface="Arial" panose="020B0604020202020204" pitchFamily="34" charset="0"/>
              <a:buChar char="•"/>
            </a:pPr>
            <a:r>
              <a:rPr lang="vi-VN" dirty="0"/>
              <a:t>Ai là một thuộc tính của quan hệ.</a:t>
            </a:r>
          </a:p>
          <a:p>
            <a:pPr>
              <a:buFont typeface="Arial" panose="020B0604020202020204" pitchFamily="34" charset="0"/>
              <a:buChar char="•"/>
            </a:pPr>
            <a:r>
              <a:rPr lang="el-GR" dirty="0"/>
              <a:t>θ </a:t>
            </a:r>
            <a:r>
              <a:rPr lang="vi-VN" dirty="0"/>
              <a:t>thuộc tập {=, &lt;, ≤, &gt;, ≥, ≠} (các toán tử so sánh).</a:t>
            </a:r>
          </a:p>
          <a:p>
            <a:pPr>
              <a:buFont typeface="Arial" panose="020B0604020202020204" pitchFamily="34" charset="0"/>
              <a:buChar char="•"/>
            </a:pPr>
            <a:r>
              <a:rPr lang="vi-VN" b="1" dirty="0"/>
              <a:t>Value</a:t>
            </a:r>
            <a:r>
              <a:rPr lang="vi-VN" dirty="0"/>
              <a:t> thuộc </a:t>
            </a:r>
            <a:r>
              <a:rPr lang="vi-VN" b="1" dirty="0"/>
              <a:t>Di</a:t>
            </a:r>
            <a:r>
              <a:rPr lang="vi-VN" dirty="0"/>
              <a:t>, là miền giá trị của Ai.</a:t>
            </a:r>
          </a:p>
          <a:p>
            <a:r>
              <a:rPr lang="vi-VN" dirty="0"/>
              <a:t>Ví dụ:</a:t>
            </a:r>
          </a:p>
          <a:p>
            <a:pPr>
              <a:buFont typeface="Arial" panose="020B0604020202020204" pitchFamily="34" charset="0"/>
              <a:buChar char="•"/>
            </a:pPr>
            <a:r>
              <a:rPr lang="vi-VN" b="1" dirty="0"/>
              <a:t>PNAME = "Maintenance"</a:t>
            </a:r>
            <a:r>
              <a:rPr lang="vi-VN" dirty="0"/>
              <a:t> (Tên dự án là "Maintenance").</a:t>
            </a:r>
          </a:p>
          <a:p>
            <a:pPr>
              <a:buFont typeface="Arial" panose="020B0604020202020204" pitchFamily="34" charset="0"/>
              <a:buChar char="•"/>
            </a:pPr>
            <a:r>
              <a:rPr lang="vi-VN" b="1" dirty="0"/>
              <a:t>BUDGET ≤ 200000</a:t>
            </a:r>
            <a:r>
              <a:rPr lang="vi-VN" dirty="0"/>
              <a:t> (Ngân sách dự án không vượt quá 200,000).</a:t>
            </a:r>
            <a:endParaRPr lang="en-US" dirty="0"/>
          </a:p>
          <a:p>
            <a:pPr>
              <a:buFont typeface="Arial" panose="020B0604020202020204" pitchFamily="34" charset="0"/>
              <a:buNone/>
            </a:pPr>
            <a:endParaRPr lang="vi-VN" dirty="0"/>
          </a:p>
          <a:p>
            <a:r>
              <a:rPr lang="vi-VN" b="1" dirty="0"/>
              <a:t>4.2. Minterm Predicate (Mệnh đề minterm)</a:t>
            </a:r>
          </a:p>
          <a:p>
            <a:r>
              <a:rPr lang="vi-VN" dirty="0"/>
              <a:t>Mệnh đề minterm là một tập hợp các mệnh đề đơn giản liên kết bằng phép AND (∧) hoặc phủ định (¬).</a:t>
            </a:r>
          </a:p>
          <a:p>
            <a:r>
              <a:rPr lang="vi-VN" dirty="0"/>
              <a:t>Cách tạo mệnh đề minterm:</a:t>
            </a:r>
          </a:p>
          <a:p>
            <a:pPr>
              <a:buFont typeface="+mj-lt"/>
              <a:buAutoNum type="arabicPeriod"/>
            </a:pPr>
            <a:r>
              <a:rPr lang="vi-VN" dirty="0"/>
              <a:t>Cho tập hợp các mệnh đề đơn giản Pr={p1,p2,...,pm} </a:t>
            </a:r>
            <a:endParaRPr lang="en-US" dirty="0"/>
          </a:p>
          <a:p>
            <a:pPr>
              <a:buFont typeface="+mj-lt"/>
              <a:buAutoNum type="arabicPeriod"/>
            </a:pPr>
            <a:r>
              <a:rPr lang="vi-VN" dirty="0"/>
              <a:t>Tạo tập hợp minterm M={m1,m2,...,mr}.</a:t>
            </a:r>
          </a:p>
          <a:p>
            <a:pPr>
              <a:buFont typeface="+mj-lt"/>
              <a:buAutoNum type="arabicPeriod"/>
            </a:pPr>
            <a:r>
              <a:rPr lang="vi-VN" dirty="0"/>
              <a:t>Mỗi minterm là một tổ hợp các mệnh đề pj​ hoặc phủ định của chúng ¬pj​.</a:t>
            </a:r>
          </a:p>
        </p:txBody>
      </p:sp>
    </p:spTree>
    <p:extLst>
      <p:ext uri="{BB962C8B-B14F-4D97-AF65-F5344CB8AC3E}">
        <p14:creationId xmlns:p14="http://schemas.microsoft.com/office/powerpoint/2010/main" val="18912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2E7854FD-ACC0-1300-7EF7-EFE56B189D68}"/>
              </a:ext>
            </a:extLst>
          </p:cNvPr>
          <p:cNvSpPr>
            <a:spLocks noGrp="1"/>
          </p:cNvSpPr>
          <p:nvPr>
            <p:ph type="body" idx="1"/>
          </p:nvPr>
        </p:nvSpPr>
        <p:spPr/>
        <p:txBody>
          <a:bodyPr/>
          <a:lstStyle/>
          <a:p>
            <a:r>
              <a:rPr lang="vi-VN" dirty="0"/>
              <a:t>Ví dụ:</a:t>
            </a:r>
          </a:p>
          <a:p>
            <a:pPr>
              <a:buFont typeface="Arial" panose="020B0604020202020204" pitchFamily="34" charset="0"/>
              <a:buChar char="•"/>
            </a:pPr>
            <a:r>
              <a:rPr lang="vi-VN" dirty="0"/>
              <a:t>Nếu có </a:t>
            </a:r>
            <a:r>
              <a:rPr lang="vi-VN" b="1" dirty="0"/>
              <a:t>2 điều kiện</a:t>
            </a:r>
            <a:r>
              <a:rPr lang="vi-VN" dirty="0"/>
              <a:t>:</a:t>
            </a:r>
          </a:p>
          <a:p>
            <a:pPr marL="742950" lvl="1" indent="-285750">
              <a:buFont typeface="Arial" panose="020B0604020202020204" pitchFamily="34" charset="0"/>
              <a:buChar char="•"/>
            </a:pPr>
            <a:r>
              <a:rPr lang="vi-VN" dirty="0"/>
              <a:t>p1:PNAME="Maintenance“</a:t>
            </a:r>
            <a:endParaRPr lang="en-US" dirty="0"/>
          </a:p>
          <a:p>
            <a:pPr marL="742950" lvl="1" indent="-285750">
              <a:buFont typeface="Arial" panose="020B0604020202020204" pitchFamily="34" charset="0"/>
              <a:buChar char="•"/>
            </a:pPr>
            <a:r>
              <a:rPr lang="vi-VN" dirty="0"/>
              <a:t>p2:BUDGET≤</a:t>
            </a:r>
            <a:r>
              <a:rPr lang="vi-VN" u="none" dirty="0"/>
              <a:t>200000</a:t>
            </a:r>
            <a:endParaRPr lang="en-US" u="none" dirty="0"/>
          </a:p>
          <a:p>
            <a:pPr marL="457200" lvl="1" indent="0">
              <a:buFont typeface="Arial" panose="020B0604020202020204" pitchFamily="34" charset="0"/>
              <a:buNone/>
            </a:pPr>
            <a:endParaRPr lang="en-US" u="none" dirty="0"/>
          </a:p>
          <a:p>
            <a:pPr marL="457200" lvl="1" indent="0">
              <a:buFont typeface="Arial" panose="020B0604020202020204" pitchFamily="34" charset="0"/>
              <a:buNone/>
            </a:pPr>
            <a:r>
              <a:rPr lang="vi-VN" dirty="0"/>
              <a:t>→ Có thể tạo các minterm như:</a:t>
            </a:r>
          </a:p>
          <a:p>
            <a:pPr marL="742950" lvl="1" indent="-285750">
              <a:buFont typeface="Arial" panose="020B0604020202020204" pitchFamily="34" charset="0"/>
              <a:buChar char="•"/>
            </a:pPr>
            <a:r>
              <a:rPr lang="vi-VN" dirty="0"/>
              <a:t>m1=(PNAME="Maintenance")∧(BUDGET≤200000)</a:t>
            </a:r>
          </a:p>
          <a:p>
            <a:pPr marL="742950" lvl="1" indent="-285750">
              <a:buFont typeface="Arial" panose="020B0604020202020204" pitchFamily="34" charset="0"/>
              <a:buChar char="•"/>
            </a:pPr>
            <a:r>
              <a:rPr lang="vi-VN" dirty="0"/>
              <a:t>m2=(PNAME≠"Maintenance")∧(BUDGET≤200000)</a:t>
            </a:r>
          </a:p>
          <a:p>
            <a:pPr marL="742950" lvl="1" indent="-285750">
              <a:buFont typeface="Arial" panose="020B0604020202020204" pitchFamily="34" charset="0"/>
              <a:buChar char="•"/>
            </a:pPr>
            <a:r>
              <a:rPr lang="vi-VN" dirty="0"/>
              <a:t>m3=(PNAME="Maintenance")∧(BUDGET&gt;200000)</a:t>
            </a:r>
          </a:p>
          <a:p>
            <a:pPr marL="742950" lvl="1" indent="-285750">
              <a:buFont typeface="Arial" panose="020B0604020202020204" pitchFamily="34" charset="0"/>
              <a:buChar char="•"/>
            </a:pPr>
            <a:r>
              <a:rPr lang="vi-VN" dirty="0"/>
              <a:t>m4=(PNAME≠"Maintenance")∧(BUDGET&gt;200000)</a:t>
            </a:r>
          </a:p>
          <a:p>
            <a:endParaRPr lang="en-US" dirty="0"/>
          </a:p>
        </p:txBody>
      </p:sp>
    </p:spTree>
    <p:extLst>
      <p:ext uri="{BB962C8B-B14F-4D97-AF65-F5344CB8AC3E}">
        <p14:creationId xmlns:p14="http://schemas.microsoft.com/office/powerpoint/2010/main" val="1907163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1920E086-94D1-AC6E-0CDF-CA8AD335E87D}"/>
              </a:ext>
            </a:extLst>
          </p:cNvPr>
          <p:cNvSpPr>
            <a:spLocks noGrp="1"/>
          </p:cNvSpPr>
          <p:nvPr>
            <p:ph type="body" idx="1"/>
          </p:nvPr>
        </p:nvSpPr>
        <p:spPr/>
        <p:txBody>
          <a:bodyPr/>
          <a:lstStyle/>
          <a:p>
            <a:r>
              <a:rPr lang="vi-VN" b="1" dirty="0"/>
              <a:t>1. Minterm Selectivities sel(mi) – Chọn lọc mệnh đề minterm</a:t>
            </a:r>
          </a:p>
          <a:p>
            <a:pPr>
              <a:buFont typeface="Arial" panose="020B0604020202020204" pitchFamily="34" charset="0"/>
              <a:buChar char="•"/>
            </a:pPr>
            <a:r>
              <a:rPr lang="vi-VN" b="1" dirty="0"/>
              <a:t>Khái niệm</a:t>
            </a:r>
            <a:r>
              <a:rPr lang="vi-VN" dirty="0"/>
              <a:t>:</a:t>
            </a:r>
            <a:br>
              <a:rPr lang="vi-VN" dirty="0"/>
            </a:br>
            <a:r>
              <a:rPr lang="vi-VN" dirty="0"/>
              <a:t>Đây là </a:t>
            </a:r>
            <a:r>
              <a:rPr lang="vi-VN" b="1" dirty="0"/>
              <a:t>tỷ lệ số bộ dữ liệu (tuples) trong quan hệ (relation)</a:t>
            </a:r>
            <a:r>
              <a:rPr lang="vi-VN" dirty="0"/>
              <a:t> được truy xuất bởi một truy vấn của người dùng dựa trên một </a:t>
            </a:r>
            <a:r>
              <a:rPr lang="vi-VN" b="1" dirty="0"/>
              <a:t>mệnh đề minterm mi​</a:t>
            </a:r>
            <a:r>
              <a:rPr lang="vi-VN" dirty="0"/>
              <a:t>.</a:t>
            </a:r>
          </a:p>
          <a:p>
            <a:pPr>
              <a:buFont typeface="Arial" panose="020B0604020202020204" pitchFamily="34" charset="0"/>
              <a:buChar char="•"/>
            </a:pPr>
            <a:r>
              <a:rPr lang="vi-VN" b="1" dirty="0"/>
              <a:t>Giải thích đơn giản</a:t>
            </a:r>
            <a:r>
              <a:rPr lang="vi-VN" dirty="0"/>
              <a:t>:</a:t>
            </a:r>
          </a:p>
          <a:p>
            <a:pPr marL="742950" lvl="1" indent="-285750">
              <a:buFont typeface="Arial" panose="020B0604020202020204" pitchFamily="34" charset="0"/>
              <a:buChar char="•"/>
            </a:pPr>
            <a:r>
              <a:rPr lang="vi-VN" dirty="0"/>
              <a:t>Khi một người dùng thực hiện truy vấn trên một cơ sở dữ liệu, không phải tất cả các bộ dữ liệu đều được truy xuất.</a:t>
            </a:r>
          </a:p>
          <a:p>
            <a:pPr marL="742950" lvl="1" indent="-285750">
              <a:buFont typeface="Arial" panose="020B0604020202020204" pitchFamily="34" charset="0"/>
              <a:buChar char="•"/>
            </a:pPr>
            <a:r>
              <a:rPr lang="vi-VN" dirty="0"/>
              <a:t>Chỉ các bộ dữ liệu thỏa mãn điều kiện </a:t>
            </a:r>
            <a:r>
              <a:rPr lang="vi-VN" b="1" dirty="0"/>
              <a:t>mệnh đề minterm</a:t>
            </a:r>
            <a:r>
              <a:rPr lang="vi-VN" dirty="0"/>
              <a:t> mới được lấy ra.</a:t>
            </a:r>
          </a:p>
          <a:p>
            <a:pPr marL="742950" lvl="1" indent="-285750">
              <a:buFont typeface="Arial" panose="020B0604020202020204" pitchFamily="34" charset="0"/>
              <a:buChar char="•"/>
            </a:pPr>
            <a:r>
              <a:rPr lang="vi-VN" b="1" dirty="0"/>
              <a:t>sel(mi))</a:t>
            </a:r>
            <a:r>
              <a:rPr lang="vi-VN" dirty="0"/>
              <a:t> đo lường mức độ ảnh hưởng của mệnh đề đó đến số lượng dữ liệu được truy vấn.</a:t>
            </a:r>
            <a:endParaRPr lang="en-US" dirty="0"/>
          </a:p>
          <a:p>
            <a:pPr marL="457200" lvl="1" indent="0">
              <a:buFont typeface="Arial" panose="020B0604020202020204" pitchFamily="34" charset="0"/>
              <a:buNone/>
            </a:pPr>
            <a:endParaRPr lang="vi-VN" dirty="0"/>
          </a:p>
          <a:p>
            <a:pPr>
              <a:buFont typeface="Arial" panose="020B0604020202020204" pitchFamily="34" charset="0"/>
              <a:buChar char="•"/>
            </a:pPr>
            <a:r>
              <a:rPr lang="vi-VN" b="1" dirty="0"/>
              <a:t>Ví dụ</a:t>
            </a:r>
            <a:r>
              <a:rPr lang="vi-VN" dirty="0"/>
              <a:t>: Giả sử có 1000 dự án trong bảng </a:t>
            </a:r>
            <a:r>
              <a:rPr lang="vi-VN" b="1" dirty="0"/>
              <a:t>PROJ</a:t>
            </a:r>
            <a:r>
              <a:rPr lang="vi-VN" dirty="0"/>
              <a:t>:</a:t>
            </a:r>
          </a:p>
          <a:p>
            <a:pPr marL="742950" lvl="1" indent="-285750">
              <a:buFont typeface="Arial" panose="020B0604020202020204" pitchFamily="34" charset="0"/>
              <a:buChar char="•"/>
            </a:pPr>
            <a:r>
              <a:rPr lang="vi-VN" dirty="0"/>
              <a:t>Nếu truy vấn có điều kiện </a:t>
            </a:r>
            <a:r>
              <a:rPr lang="vi-VN" b="1" dirty="0"/>
              <a:t>BUDGET≤200000</a:t>
            </a:r>
            <a:r>
              <a:rPr lang="en-US" b="1" dirty="0"/>
              <a:t> </a:t>
            </a:r>
            <a:r>
              <a:rPr lang="vi-VN" dirty="0"/>
              <a:t>và có 300 dự án thỏa mãn, thì: sel(BUDGET≤200000)=0.3</a:t>
            </a:r>
          </a:p>
          <a:p>
            <a:pPr marL="742950" lvl="1" indent="-285750">
              <a:buFont typeface="Arial" panose="020B0604020202020204" pitchFamily="34" charset="0"/>
              <a:buChar char="•"/>
            </a:pPr>
            <a:r>
              <a:rPr lang="vi-VN" dirty="0"/>
              <a:t>Nếu truy vấn có điều kiện </a:t>
            </a:r>
            <a:r>
              <a:rPr lang="vi-VN" b="1" dirty="0"/>
              <a:t>PNAME="Maintenance"</a:t>
            </a:r>
            <a:r>
              <a:rPr lang="vi-VN" dirty="0"/>
              <a:t> và chỉ có 100 dự án thỏa mãn, thì: sel(PNAME="Maintenance")=0.1</a:t>
            </a:r>
            <a:endParaRPr lang="en-US" dirty="0"/>
          </a:p>
          <a:p>
            <a:pPr marL="457200" lvl="1" indent="0">
              <a:buFont typeface="Arial" panose="020B0604020202020204" pitchFamily="34" charset="0"/>
              <a:buNone/>
            </a:pPr>
            <a:endParaRPr lang="vi-VN" dirty="0"/>
          </a:p>
          <a:p>
            <a:r>
              <a:rPr lang="vi-VN" b="1" dirty="0"/>
              <a:t>2. Access Frequencies acc(qi) – Tần suất truy cập</a:t>
            </a:r>
          </a:p>
          <a:p>
            <a:pPr>
              <a:buFont typeface="Arial" panose="020B0604020202020204" pitchFamily="34" charset="0"/>
              <a:buChar char="•"/>
            </a:pPr>
            <a:r>
              <a:rPr lang="vi-VN" b="1" dirty="0"/>
              <a:t>Khái niệm</a:t>
            </a:r>
            <a:r>
              <a:rPr lang="vi-VN" dirty="0"/>
              <a:t>:</a:t>
            </a:r>
            <a:br>
              <a:rPr lang="vi-VN" dirty="0"/>
            </a:br>
            <a:r>
              <a:rPr lang="vi-VN" dirty="0"/>
              <a:t>Đây là </a:t>
            </a:r>
            <a:r>
              <a:rPr lang="vi-VN" b="1" dirty="0"/>
              <a:t>tần suất mà một ứng dụng truy vấn qi​ truy cập dữ liệu</a:t>
            </a:r>
            <a:r>
              <a:rPr lang="vi-VN" dirty="0"/>
              <a:t>.</a:t>
            </a:r>
          </a:p>
          <a:p>
            <a:pPr>
              <a:buFont typeface="Arial" panose="020B0604020202020204" pitchFamily="34" charset="0"/>
              <a:buChar char="•"/>
            </a:pPr>
            <a:r>
              <a:rPr lang="vi-VN" b="1" dirty="0"/>
              <a:t>Giải thích đơn giản</a:t>
            </a:r>
            <a:r>
              <a:rPr lang="vi-VN" dirty="0"/>
              <a:t>:</a:t>
            </a:r>
          </a:p>
          <a:p>
            <a:pPr marL="742950" lvl="1" indent="-285750">
              <a:buFont typeface="Arial" panose="020B0604020202020204" pitchFamily="34" charset="0"/>
              <a:buChar char="•"/>
            </a:pPr>
            <a:r>
              <a:rPr lang="vi-VN" dirty="0"/>
              <a:t>Một hệ thống thường có nhiều truy vấn chạy lặp đi lặp lại theo thời gian.</a:t>
            </a:r>
          </a:p>
          <a:p>
            <a:pPr marL="742950" lvl="1" indent="-285750">
              <a:buFont typeface="Arial" panose="020B0604020202020204" pitchFamily="34" charset="0"/>
              <a:buChar char="•"/>
            </a:pPr>
            <a:r>
              <a:rPr lang="vi-VN" dirty="0"/>
              <a:t>Một số truy vấn phổ biến hơn và được thực hiện nhiều lần hơn các truy vấn khác.</a:t>
            </a:r>
          </a:p>
          <a:p>
            <a:pPr marL="742950" lvl="1" indent="-285750">
              <a:buFont typeface="Arial" panose="020B0604020202020204" pitchFamily="34" charset="0"/>
              <a:buChar char="•"/>
            </a:pPr>
            <a:r>
              <a:rPr lang="vi-VN" b="1" dirty="0"/>
              <a:t>acc(qi)</a:t>
            </a:r>
            <a:r>
              <a:rPr lang="vi-VN" dirty="0"/>
              <a:t> đo lường mức độ thường xuyên một truy vấn được sử dụng.</a:t>
            </a:r>
          </a:p>
          <a:p>
            <a:pPr>
              <a:buFont typeface="Arial" panose="020B0604020202020204" pitchFamily="34" charset="0"/>
              <a:buChar char="•"/>
            </a:pPr>
            <a:r>
              <a:rPr lang="vi-VN" b="1" dirty="0"/>
              <a:t>Ví dụ</a:t>
            </a:r>
            <a:r>
              <a:rPr lang="vi-VN" dirty="0"/>
              <a:t>:</a:t>
            </a:r>
          </a:p>
          <a:p>
            <a:pPr marL="742950" lvl="1" indent="-285750">
              <a:buFont typeface="Arial" panose="020B0604020202020204" pitchFamily="34" charset="0"/>
              <a:buChar char="•"/>
            </a:pPr>
            <a:r>
              <a:rPr lang="vi-VN" dirty="0"/>
              <a:t>Nếu truy vấn </a:t>
            </a:r>
            <a:r>
              <a:rPr lang="vi-VN" b="1" dirty="0"/>
              <a:t>"Tìm tất cả các dự án có ngân sách dưới 200,000"</a:t>
            </a:r>
            <a:r>
              <a:rPr lang="vi-VN" dirty="0"/>
              <a:t> được chạy </a:t>
            </a:r>
            <a:r>
              <a:rPr lang="vi-VN" b="1" dirty="0"/>
              <a:t>500 lần/ngày</a:t>
            </a:r>
            <a:r>
              <a:rPr lang="vi-VN" dirty="0"/>
              <a:t>, thì: acc(q1)=500</a:t>
            </a:r>
          </a:p>
          <a:p>
            <a:pPr marL="742950" lvl="1" indent="-285750">
              <a:buFont typeface="Arial" panose="020B0604020202020204" pitchFamily="34" charset="0"/>
              <a:buChar char="•"/>
            </a:pPr>
            <a:r>
              <a:rPr lang="vi-VN" dirty="0"/>
              <a:t>Nếu truy vấn </a:t>
            </a:r>
            <a:r>
              <a:rPr lang="vi-VN" b="1" dirty="0"/>
              <a:t>"Tìm nhân viên có chức danh 'Engineer'"</a:t>
            </a:r>
            <a:r>
              <a:rPr lang="vi-VN" dirty="0"/>
              <a:t> chỉ chạy </a:t>
            </a:r>
            <a:r>
              <a:rPr lang="vi-VN" b="1" dirty="0"/>
              <a:t>50 lần/ngày</a:t>
            </a:r>
            <a:r>
              <a:rPr lang="vi-VN" dirty="0"/>
              <a:t>, thì: acc(q2)=50</a:t>
            </a:r>
            <a:endParaRPr lang="en-US" dirty="0"/>
          </a:p>
          <a:p>
            <a:pPr marL="457200" lvl="1" indent="0">
              <a:buFont typeface="Arial" panose="020B0604020202020204" pitchFamily="34" charset="0"/>
              <a:buNone/>
            </a:pPr>
            <a:endParaRPr lang="en-US" dirty="0"/>
          </a:p>
          <a:p>
            <a:pPr marL="742950" lvl="1" indent="-285750">
              <a:buFont typeface="Arial" panose="020B0604020202020204" pitchFamily="34" charset="0"/>
              <a:buChar char="•"/>
            </a:pPr>
            <a:r>
              <a:rPr lang="vi-VN" dirty="0"/>
              <a:t>Ngoài tần suất truy vấn tổng thể, ta cũng có thể đo </a:t>
            </a:r>
            <a:r>
              <a:rPr lang="vi-VN" b="1" dirty="0"/>
              <a:t>tần suất truy cập của từng mệnh đề minterm cụ thể</a:t>
            </a:r>
            <a:r>
              <a:rPr lang="vi-VN" dirty="0"/>
              <a:t>.</a:t>
            </a:r>
          </a:p>
          <a:p>
            <a:br>
              <a:rPr lang="vi-VN" dirty="0"/>
            </a:br>
            <a:endParaRPr lang="vi-VN" dirty="0"/>
          </a:p>
        </p:txBody>
      </p:sp>
    </p:spTree>
    <p:extLst>
      <p:ext uri="{BB962C8B-B14F-4D97-AF65-F5344CB8AC3E}">
        <p14:creationId xmlns:p14="http://schemas.microsoft.com/office/powerpoint/2010/main" val="379572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51828DFC-AD9C-F8D0-566B-E7C087C955B1}"/>
              </a:ext>
            </a:extLst>
          </p:cNvPr>
          <p:cNvSpPr>
            <a:spLocks noGrp="1"/>
          </p:cNvSpPr>
          <p:nvPr>
            <p:ph type="body" idx="1"/>
          </p:nvPr>
        </p:nvSpPr>
        <p:spPr/>
        <p:txBody>
          <a:bodyPr/>
          <a:lstStyle/>
          <a:p>
            <a:r>
              <a:rPr lang="vi-VN" b="1" dirty="0"/>
              <a:t>1. Horizontal Fragmentation – Phân mảnh ngang</a:t>
            </a:r>
          </a:p>
          <a:p>
            <a:pPr>
              <a:buFont typeface="Arial" panose="020B0604020202020204" pitchFamily="34" charset="0"/>
              <a:buChar char="•"/>
            </a:pPr>
            <a:r>
              <a:rPr lang="en-US" b="1" dirty="0" err="1"/>
              <a:t>Định</a:t>
            </a:r>
            <a:r>
              <a:rPr lang="en-US" b="1" dirty="0"/>
              <a:t> </a:t>
            </a:r>
            <a:r>
              <a:rPr lang="en-US" b="1" dirty="0" err="1"/>
              <a:t>Nghĩa</a:t>
            </a:r>
            <a:r>
              <a:rPr lang="vi-VN" dirty="0"/>
              <a:t>:</a:t>
            </a:r>
          </a:p>
          <a:p>
            <a:pPr marL="742950" lvl="1" indent="-285750">
              <a:buFont typeface="Arial" panose="020B0604020202020204" pitchFamily="34" charset="0"/>
              <a:buChar char="•"/>
            </a:pPr>
            <a:r>
              <a:rPr lang="vi-VN" dirty="0"/>
              <a:t>Phân mảnh ngang là một </a:t>
            </a:r>
            <a:r>
              <a:rPr lang="vi-VN" b="1" dirty="0"/>
              <a:t>kỹ thuật phân chia cơ sở dữ liệu</a:t>
            </a:r>
            <a:r>
              <a:rPr lang="vi-VN" dirty="0"/>
              <a:t>, trong đó một quan hệ </a:t>
            </a:r>
            <a:r>
              <a:rPr lang="vi-VN" b="1" dirty="0"/>
              <a:t>R</a:t>
            </a:r>
            <a:r>
              <a:rPr lang="vi-VN" dirty="0"/>
              <a:t> được chia thành </a:t>
            </a:r>
            <a:r>
              <a:rPr lang="vi-VN" b="1" dirty="0"/>
              <a:t>nhiều phần nhỏ (fragments)</a:t>
            </a:r>
            <a:r>
              <a:rPr lang="vi-VN" dirty="0"/>
              <a:t> chứa </a:t>
            </a:r>
            <a:r>
              <a:rPr lang="vi-VN" b="1" dirty="0"/>
              <a:t>một tập hợp các bộ dữ liệu (tuples) thỏa mãn một điều kiện nhất định</a:t>
            </a:r>
            <a:r>
              <a:rPr lang="vi-VN" dirty="0"/>
              <a:t>.</a:t>
            </a:r>
          </a:p>
          <a:p>
            <a:pPr marL="742950" lvl="1" indent="-285750">
              <a:buFont typeface="Arial" panose="020B0604020202020204" pitchFamily="34" charset="0"/>
              <a:buChar char="•"/>
            </a:pPr>
            <a:r>
              <a:rPr lang="vi-VN" dirty="0"/>
              <a:t>Mỗi </a:t>
            </a:r>
            <a:r>
              <a:rPr lang="en-US" dirty="0" err="1"/>
              <a:t>phân</a:t>
            </a:r>
            <a:r>
              <a:rPr lang="en-US" dirty="0"/>
              <a:t> </a:t>
            </a:r>
            <a:r>
              <a:rPr lang="en-US" dirty="0" err="1"/>
              <a:t>mảnh</a:t>
            </a:r>
            <a:r>
              <a:rPr lang="en-US" dirty="0"/>
              <a:t> </a:t>
            </a:r>
            <a:r>
              <a:rPr lang="vi-VN" b="1" dirty="0"/>
              <a:t>fragment Rj​</a:t>
            </a:r>
            <a:r>
              <a:rPr lang="vi-VN" dirty="0"/>
              <a:t> là một tập con của </a:t>
            </a:r>
            <a:r>
              <a:rPr lang="vi-VN" b="1" dirty="0"/>
              <a:t>R</a:t>
            </a:r>
            <a:r>
              <a:rPr lang="vi-VN" dirty="0"/>
              <a:t> được tạo bằng cách </a:t>
            </a:r>
            <a:r>
              <a:rPr lang="vi-VN" b="1" dirty="0"/>
              <a:t>áp dụng một mệnh đề chọn lọc (selection formula Fj​)</a:t>
            </a:r>
            <a:r>
              <a:rPr lang="vi-VN" dirty="0"/>
              <a:t>.</a:t>
            </a:r>
          </a:p>
          <a:p>
            <a:pPr>
              <a:buFont typeface="Arial" panose="020B0604020202020204" pitchFamily="34" charset="0"/>
              <a:buChar char="•"/>
            </a:pPr>
            <a:r>
              <a:rPr lang="vi-VN" b="1" dirty="0"/>
              <a:t>Công thức</a:t>
            </a:r>
            <a:r>
              <a:rPr lang="vi-VN" dirty="0"/>
              <a:t>:</a:t>
            </a:r>
          </a:p>
          <a:p>
            <a:pPr>
              <a:buFont typeface="Arial" panose="020B0604020202020204" pitchFamily="34" charset="0"/>
              <a:buChar char="•"/>
            </a:pPr>
            <a:r>
              <a:rPr lang="vi-VN" dirty="0"/>
              <a:t>Rj=</a:t>
            </a:r>
            <a:r>
              <a:rPr lang="el-GR" dirty="0"/>
              <a:t>σ</a:t>
            </a:r>
            <a:r>
              <a:rPr lang="vi-VN" dirty="0"/>
              <a:t>Fj(R),1≤j≤w</a:t>
            </a:r>
            <a:r>
              <a:rPr lang="en-US" dirty="0"/>
              <a:t>, t</a:t>
            </a:r>
            <a:r>
              <a:rPr lang="vi-VN" dirty="0"/>
              <a:t>rong đó:</a:t>
            </a:r>
          </a:p>
          <a:p>
            <a:pPr marL="742950" lvl="1" indent="-285750">
              <a:buFont typeface="Arial" panose="020B0604020202020204" pitchFamily="34" charset="0"/>
              <a:buChar char="•"/>
            </a:pPr>
            <a:r>
              <a:rPr lang="en-US" dirty="0"/>
              <a:t>Sigma_</a:t>
            </a:r>
            <a:r>
              <a:rPr lang="vi-VN" dirty="0"/>
              <a:t>Fj​​ là phép chọn (selection) trong đại số quan hệ.</a:t>
            </a:r>
          </a:p>
          <a:p>
            <a:pPr marL="742950" lvl="1" indent="-285750">
              <a:buFont typeface="Arial" panose="020B0604020202020204" pitchFamily="34" charset="0"/>
              <a:buChar char="•"/>
            </a:pPr>
            <a:r>
              <a:rPr lang="vi-VN" dirty="0"/>
              <a:t>Fj</a:t>
            </a:r>
            <a:r>
              <a:rPr lang="en-US" dirty="0"/>
              <a:t> </a:t>
            </a:r>
            <a:r>
              <a:rPr lang="vi-VN" dirty="0"/>
              <a:t>là </a:t>
            </a:r>
            <a:r>
              <a:rPr lang="vi-VN" b="1" dirty="0"/>
              <a:t>một công thức chọn lọc (selection formula)</a:t>
            </a:r>
            <a:r>
              <a:rPr lang="vi-VN" dirty="0"/>
              <a:t>, thường là </a:t>
            </a:r>
            <a:r>
              <a:rPr lang="vi-VN" b="1" dirty="0"/>
              <a:t>một mệnh đề minterm</a:t>
            </a:r>
            <a:r>
              <a:rPr lang="vi-VN" dirty="0"/>
              <a:t>.</a:t>
            </a:r>
          </a:p>
          <a:p>
            <a:pPr marL="742950" lvl="1" indent="-285750">
              <a:buFont typeface="Arial" panose="020B0604020202020204" pitchFamily="34" charset="0"/>
              <a:buChar char="•"/>
            </a:pPr>
            <a:r>
              <a:rPr lang="vi-VN" dirty="0"/>
              <a:t>W</a:t>
            </a:r>
            <a:r>
              <a:rPr lang="en-US" dirty="0"/>
              <a:t> </a:t>
            </a:r>
            <a:r>
              <a:rPr lang="vi-VN" dirty="0"/>
              <a:t>là số lượng phân mảnh.</a:t>
            </a:r>
            <a:endParaRPr lang="en-US" dirty="0"/>
          </a:p>
          <a:p>
            <a:pPr marL="457200" lvl="1" indent="0">
              <a:buFont typeface="Arial" panose="020B0604020202020204" pitchFamily="34" charset="0"/>
              <a:buNone/>
            </a:pPr>
            <a:endParaRPr lang="vi-VN" dirty="0"/>
          </a:p>
          <a:p>
            <a:r>
              <a:rPr lang="vi-VN" b="1" dirty="0"/>
              <a:t>2. Minterm Predicate – Mệnh đề minterm</a:t>
            </a:r>
          </a:p>
          <a:p>
            <a:pPr>
              <a:buFont typeface="Arial" panose="020B0604020202020204" pitchFamily="34" charset="0"/>
              <a:buChar char="•"/>
            </a:pPr>
            <a:r>
              <a:rPr lang="vi-VN" b="1" dirty="0"/>
              <a:t>Mệnh đề minterm</a:t>
            </a:r>
            <a:r>
              <a:rPr lang="vi-VN" dirty="0"/>
              <a:t> là một </a:t>
            </a:r>
            <a:r>
              <a:rPr lang="vi-VN" b="1" dirty="0"/>
              <a:t>điều kiện lọc duy nhất</a:t>
            </a:r>
            <a:r>
              <a:rPr lang="vi-VN" dirty="0"/>
              <a:t> dùng để chọn ra các bộ dữ liệu thuộc về một phân mảnh cụ thể.</a:t>
            </a:r>
          </a:p>
          <a:p>
            <a:pPr>
              <a:buFont typeface="Arial" panose="020B0604020202020204" pitchFamily="34" charset="0"/>
              <a:buChar char="•"/>
            </a:pPr>
            <a:r>
              <a:rPr lang="vi-VN" b="1" dirty="0"/>
              <a:t>Tập hợp tất cả các bộ dữ liệu thỏa mãn một mệnh đề minterm sẽ tạo thành một phân mảnh ngang</a:t>
            </a:r>
            <a:r>
              <a:rPr lang="vi-VN" dirty="0"/>
              <a:t>.</a:t>
            </a:r>
          </a:p>
          <a:p>
            <a:endParaRPr lang="en-US" b="1" dirty="0"/>
          </a:p>
          <a:p>
            <a:r>
              <a:rPr lang="vi-VN" b="1" dirty="0"/>
              <a:t>3. Minterm Fragments – Các phân mảnh minterm</a:t>
            </a:r>
          </a:p>
          <a:p>
            <a:pPr>
              <a:buFont typeface="Arial" panose="020B0604020202020204" pitchFamily="34" charset="0"/>
              <a:buChar char="•"/>
            </a:pPr>
            <a:r>
              <a:rPr lang="vi-VN" b="1" dirty="0"/>
              <a:t>Một tập hợp các mệnh đề minterm M sẽ tạo ra một tập hợp phân mảnh ngang</a:t>
            </a:r>
            <a:r>
              <a:rPr lang="vi-VN" dirty="0"/>
              <a:t>.</a:t>
            </a:r>
          </a:p>
          <a:p>
            <a:pPr>
              <a:buFont typeface="Arial" panose="020B0604020202020204" pitchFamily="34" charset="0"/>
              <a:buChar char="•"/>
            </a:pPr>
            <a:r>
              <a:rPr lang="vi-VN" b="1" dirty="0"/>
              <a:t>Số lượng phân mảnh ngang đúng bằng số lượng mệnh đề minterm</a:t>
            </a:r>
            <a:r>
              <a:rPr lang="vi-VN" dirty="0"/>
              <a:t>.</a:t>
            </a:r>
          </a:p>
          <a:p>
            <a:pPr>
              <a:buFont typeface="Arial" panose="020B0604020202020204" pitchFamily="34" charset="0"/>
              <a:buChar char="•"/>
            </a:pPr>
            <a:r>
              <a:rPr lang="vi-VN" b="1" dirty="0"/>
              <a:t>Tóm tắt</a:t>
            </a:r>
            <a:r>
              <a:rPr lang="vi-VN" dirty="0"/>
              <a:t>:</a:t>
            </a:r>
          </a:p>
          <a:p>
            <a:pPr marL="742950" lvl="1" indent="-285750">
              <a:buFont typeface="Arial" panose="020B0604020202020204" pitchFamily="34" charset="0"/>
              <a:buChar char="•"/>
            </a:pPr>
            <a:r>
              <a:rPr lang="vi-VN" dirty="0"/>
              <a:t>Nếu có </a:t>
            </a:r>
            <a:r>
              <a:rPr lang="vi-VN" b="1" dirty="0"/>
              <a:t>n</a:t>
            </a:r>
            <a:r>
              <a:rPr lang="vi-VN" dirty="0"/>
              <a:t> mệnh đề minterm, ta sẽ có </a:t>
            </a:r>
            <a:r>
              <a:rPr lang="vi-VN" b="1" dirty="0"/>
              <a:t>n phân mảnh ngang</a:t>
            </a:r>
            <a:r>
              <a:rPr lang="vi-VN" dirty="0"/>
              <a:t>.</a:t>
            </a:r>
          </a:p>
          <a:p>
            <a:pPr marL="742950" lvl="1" indent="-285750">
              <a:buFont typeface="Arial" panose="020B0604020202020204" pitchFamily="34" charset="0"/>
              <a:buChar char="•"/>
            </a:pPr>
            <a:r>
              <a:rPr lang="vi-VN" dirty="0"/>
              <a:t>Mỗi phân mảnh chứa tất cả các bộ dữ liệu thỏa mãn một </a:t>
            </a:r>
            <a:r>
              <a:rPr lang="vi-VN" b="1" dirty="0"/>
              <a:t>mệnh đề minterm duy nhất</a:t>
            </a:r>
            <a:r>
              <a:rPr lang="vi-VN" dirty="0"/>
              <a:t>.</a:t>
            </a:r>
          </a:p>
          <a:p>
            <a:endParaRPr lang="en-US" dirty="0"/>
          </a:p>
        </p:txBody>
      </p:sp>
    </p:spTree>
    <p:extLst>
      <p:ext uri="{BB962C8B-B14F-4D97-AF65-F5344CB8AC3E}">
        <p14:creationId xmlns:p14="http://schemas.microsoft.com/office/powerpoint/2010/main" val="3064759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2992EA53-DAD2-0D30-1B7B-E31D50F31768}"/>
              </a:ext>
            </a:extLst>
          </p:cNvPr>
          <p:cNvSpPr>
            <a:spLocks noGrp="1"/>
          </p:cNvSpPr>
          <p:nvPr>
            <p:ph type="body" idx="1"/>
          </p:nvPr>
        </p:nvSpPr>
        <p:spPr/>
        <p:txBody>
          <a:bodyPr/>
          <a:lstStyle/>
          <a:p>
            <a:r>
              <a:rPr lang="vi-VN" b="1" dirty="0"/>
              <a:t>Diễn giải thuật toán PHF (Primary Horizontal Fragmentation)</a:t>
            </a:r>
          </a:p>
          <a:p>
            <a:r>
              <a:rPr lang="vi-VN" dirty="0"/>
              <a:t>Thuật toán </a:t>
            </a:r>
            <a:r>
              <a:rPr lang="vi-VN" b="1" dirty="0"/>
              <a:t>PHF (Primary Horizontal Fragmentation)</a:t>
            </a:r>
            <a:r>
              <a:rPr lang="vi-VN" dirty="0"/>
              <a:t> được sử dụng để phân mảnh ngang một quan hệ (</a:t>
            </a:r>
            <a:r>
              <a:rPr lang="vi-VN" b="1" dirty="0"/>
              <a:t>Relation R</a:t>
            </a:r>
            <a:r>
              <a:rPr lang="vi-VN" dirty="0"/>
              <a:t>) trong cơ sở dữ liệu phân tán. Nó giúp chia nhỏ dữ liệu theo các tiêu chí nhất định để tối ưu hóa việc truy vấn và cải thiện hiệu suất hệ thống.</a:t>
            </a:r>
            <a:endParaRPr lang="en-US" dirty="0"/>
          </a:p>
          <a:p>
            <a:endParaRPr lang="vi-VN" dirty="0"/>
          </a:p>
          <a:p>
            <a:r>
              <a:rPr lang="vi-VN" b="1" dirty="0"/>
              <a:t>Input và Output của thuật toán</a:t>
            </a:r>
          </a:p>
          <a:p>
            <a:r>
              <a:rPr lang="vi-VN" b="1" dirty="0"/>
              <a:t>Đầu vào (Given):</a:t>
            </a:r>
          </a:p>
          <a:p>
            <a:pPr>
              <a:buFont typeface="Arial" panose="020B0604020202020204" pitchFamily="34" charset="0"/>
              <a:buChar char="•"/>
            </a:pPr>
            <a:r>
              <a:rPr lang="vi-VN" b="1" dirty="0"/>
              <a:t>Quan hệ R</a:t>
            </a:r>
            <a:r>
              <a:rPr lang="vi-VN" dirty="0"/>
              <a:t>: Đây là bảng dữ liệu cần phân mảnh.</a:t>
            </a:r>
          </a:p>
          <a:p>
            <a:pPr>
              <a:buFont typeface="Arial" panose="020B0604020202020204" pitchFamily="34" charset="0"/>
              <a:buChar char="•"/>
            </a:pPr>
            <a:r>
              <a:rPr lang="vi-VN" b="1" dirty="0"/>
              <a:t>Tập hợp các điều kiện đơn giản (Simple predicates Pr)</a:t>
            </a:r>
            <a:r>
              <a:rPr lang="vi-VN" dirty="0"/>
              <a:t>: Tập hợp các điều kiện được sử dụng để quyết định cách phân mảnh dữ liệu.</a:t>
            </a:r>
          </a:p>
          <a:p>
            <a:r>
              <a:rPr lang="vi-VN" b="1" dirty="0"/>
              <a:t>Đầu ra (Output):</a:t>
            </a:r>
          </a:p>
          <a:p>
            <a:pPr>
              <a:buFont typeface="Arial" panose="020B0604020202020204" pitchFamily="34" charset="0"/>
              <a:buChar char="•"/>
            </a:pPr>
            <a:r>
              <a:rPr lang="vi-VN" b="1" dirty="0"/>
              <a:t>Tập hợp các mảnh con của R</a:t>
            </a:r>
            <a:r>
              <a:rPr lang="vi-VN" dirty="0"/>
              <a:t>: Các phân mảnh của R sao cho mỗi mảnh chứa một tập con của dữ liệu ban đầu và tuân thủ các quy tắc phân mảnh.</a:t>
            </a:r>
          </a:p>
          <a:p>
            <a:endParaRPr lang="en-US" dirty="0"/>
          </a:p>
        </p:txBody>
      </p:sp>
    </p:spTree>
    <p:extLst>
      <p:ext uri="{BB962C8B-B14F-4D97-AF65-F5344CB8AC3E}">
        <p14:creationId xmlns:p14="http://schemas.microsoft.com/office/powerpoint/2010/main" val="609392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DC8F0E3E-E209-349F-EA1D-E167A20BAC2C}"/>
              </a:ext>
            </a:extLst>
          </p:cNvPr>
          <p:cNvSpPr>
            <a:spLocks noGrp="1"/>
          </p:cNvSpPr>
          <p:nvPr>
            <p:ph type="body" idx="1"/>
          </p:nvPr>
        </p:nvSpPr>
        <p:spPr/>
        <p:txBody>
          <a:bodyPr/>
          <a:lstStyle/>
          <a:p>
            <a:r>
              <a:rPr lang="vi-VN" b="1" dirty="0"/>
              <a:t>Tính đầy đủ của các điều kiện đơn giản (Completeness of Simple Predicates)</a:t>
            </a:r>
          </a:p>
          <a:p>
            <a:pPr>
              <a:buFont typeface="Arial" panose="020B0604020202020204" pitchFamily="34" charset="0"/>
              <a:buChar char="•"/>
            </a:pPr>
            <a:r>
              <a:rPr lang="vi-VN" b="1" dirty="0"/>
              <a:t>Định nghĩa:</a:t>
            </a:r>
            <a:br>
              <a:rPr lang="vi-VN" dirty="0"/>
            </a:br>
            <a:r>
              <a:rPr lang="vi-VN" dirty="0"/>
              <a:t>Một tập hợp các điều kiện đơn giản PrPrPr được coi là </a:t>
            </a:r>
            <a:r>
              <a:rPr lang="vi-VN" b="1" dirty="0"/>
              <a:t>đầy đủ</a:t>
            </a:r>
            <a:r>
              <a:rPr lang="vi-VN" dirty="0"/>
              <a:t> nếu việc truy cập vào các bản ghi trong các phân mảnh minterm đảm bảo rằng </a:t>
            </a:r>
            <a:r>
              <a:rPr lang="vi-VN" b="1" dirty="0"/>
              <a:t>bất kỳ hai bản ghi trong cùng một phân mảnh đều có cùng xác suất được truy cập bởi một ứng dụng bất kỳ</a:t>
            </a:r>
            <a:r>
              <a:rPr lang="vi-VN" dirty="0"/>
              <a:t>.</a:t>
            </a:r>
          </a:p>
          <a:p>
            <a:pPr>
              <a:buFont typeface="Arial" panose="020B0604020202020204" pitchFamily="34" charset="0"/>
              <a:buChar char="•"/>
            </a:pPr>
            <a:r>
              <a:rPr lang="vi-VN" b="1" dirty="0"/>
              <a:t>Ý nghĩa:</a:t>
            </a:r>
            <a:endParaRPr lang="vi-VN" dirty="0"/>
          </a:p>
          <a:p>
            <a:pPr marL="742950" lvl="1" indent="-285750">
              <a:buFont typeface="Arial" panose="020B0604020202020204" pitchFamily="34" charset="0"/>
              <a:buChar char="•"/>
            </a:pPr>
            <a:r>
              <a:rPr lang="vi-VN" dirty="0"/>
              <a:t>Điều này có nghĩa là các bộ dữ liệu trong cùng một phân mảnh có đặc điểm truy cập tương tự nhau.</a:t>
            </a:r>
          </a:p>
          <a:p>
            <a:pPr marL="742950" lvl="1" indent="-285750">
              <a:buFont typeface="Arial" panose="020B0604020202020204" pitchFamily="34" charset="0"/>
              <a:buChar char="•"/>
            </a:pPr>
            <a:r>
              <a:rPr lang="vi-VN" dirty="0"/>
              <a:t>Điều kiện này giúp tối ưu hóa hệ thống bằng cách giảm thời gian xử lý truy vấn và đảm bảo rằng không có phân mảnh nào bị truy vấn quá nhiều hoặc quá ít.</a:t>
            </a:r>
          </a:p>
          <a:p>
            <a:endParaRPr lang="en-US" dirty="0"/>
          </a:p>
        </p:txBody>
      </p:sp>
    </p:spTree>
    <p:extLst>
      <p:ext uri="{BB962C8B-B14F-4D97-AF65-F5344CB8AC3E}">
        <p14:creationId xmlns:p14="http://schemas.microsoft.com/office/powerpoint/2010/main" val="3934956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6899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404040"/>
                </a:solidFill>
                <a:effectLst/>
                <a:latin typeface="Inter"/>
              </a:rPr>
              <a:t>Thiết kế cơ sở dữ liệu phân tán và song song là một quá trình phức tạp, đòi hỏi sự hiểu biết sâu về các khái niệm như phân mảnh, phân phối dữ liệu, và cách tiếp cận kết hợp. Dưới đây là một hướng dẫn tổng quan về các bước và phương pháp để thiết kế một hệ thống cơ sở dữ liệu phân tán và song song.</a:t>
            </a:r>
            <a:endParaRPr lang="en-US" b="0" i="0" dirty="0">
              <a:solidFill>
                <a:srgbClr val="262626"/>
              </a:solidFill>
              <a:effectLst/>
              <a:latin typeface="Inter"/>
            </a:endParaRPr>
          </a:p>
          <a:p>
            <a:pPr marL="171450" indent="-171450">
              <a:buFontTx/>
              <a:buChar char="-"/>
            </a:pPr>
            <a:r>
              <a:rPr lang="vi-VN" b="0" i="0" dirty="0">
                <a:solidFill>
                  <a:srgbClr val="262626"/>
                </a:solidFill>
                <a:effectLst/>
                <a:latin typeface="Inter"/>
              </a:rPr>
              <a:t>Phân phối dữ liệu</a:t>
            </a:r>
            <a:endParaRPr lang="en-US" b="0" i="0" dirty="0">
              <a:solidFill>
                <a:srgbClr val="262626"/>
              </a:solidFill>
              <a:effectLst/>
              <a:latin typeface="Inter"/>
            </a:endParaRPr>
          </a:p>
          <a:p>
            <a:pPr marL="171450" indent="-171450">
              <a:buFontTx/>
              <a:buChar char="-"/>
            </a:pPr>
            <a:r>
              <a:rPr lang="vi-VN" b="0" i="0" dirty="0">
                <a:solidFill>
                  <a:srgbClr val="262626"/>
                </a:solidFill>
                <a:effectLst/>
                <a:latin typeface="Inter"/>
              </a:rPr>
              <a:t>Cách tiếp cận kết hợp</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a:t>
            </a:fld>
            <a:endParaRPr lang="en-US"/>
          </a:p>
        </p:txBody>
      </p:sp>
    </p:spTree>
    <p:extLst>
      <p:ext uri="{BB962C8B-B14F-4D97-AF65-F5344CB8AC3E}">
        <p14:creationId xmlns:p14="http://schemas.microsoft.com/office/powerpoint/2010/main" val="2437459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DAD924F3-963E-E056-AE59-4E4298DFD39D}"/>
              </a:ext>
            </a:extLst>
          </p:cNvPr>
          <p:cNvSpPr>
            <a:spLocks noGrp="1"/>
          </p:cNvSpPr>
          <p:nvPr>
            <p:ph type="body" idx="1"/>
          </p:nvPr>
        </p:nvSpPr>
        <p:spPr/>
        <p:txBody>
          <a:bodyPr/>
          <a:lstStyle/>
          <a:p>
            <a:r>
              <a:rPr lang="vi-VN" dirty="0"/>
              <a:t>Một </a:t>
            </a:r>
            <a:r>
              <a:rPr lang="en-US" dirty="0" err="1"/>
              <a:t>điều</a:t>
            </a:r>
            <a:r>
              <a:rPr lang="en-US" dirty="0"/>
              <a:t> </a:t>
            </a:r>
            <a:r>
              <a:rPr lang="en-US" dirty="0" err="1"/>
              <a:t>kiện</a:t>
            </a:r>
            <a:r>
              <a:rPr lang="vi-VN" dirty="0"/>
              <a:t> được coi là </a:t>
            </a:r>
            <a:r>
              <a:rPr lang="vi-VN" b="1" dirty="0"/>
              <a:t>tối thiểu</a:t>
            </a:r>
            <a:r>
              <a:rPr lang="vi-VN" dirty="0"/>
              <a:t> nếu nó ảnh hưởng đến cách thức phân mảnh dữ liệu. Cụ thể, nếu một </a:t>
            </a:r>
            <a:r>
              <a:rPr lang="en-US" dirty="0" err="1"/>
              <a:t>điều</a:t>
            </a:r>
            <a:r>
              <a:rPr lang="en-US" dirty="0"/>
              <a:t> </a:t>
            </a:r>
            <a:r>
              <a:rPr lang="en-US" dirty="0" err="1"/>
              <a:t>kiện</a:t>
            </a:r>
            <a:r>
              <a:rPr lang="vi-VN" dirty="0"/>
              <a:t> làm cho một phân đoạn f bị chia nhỏ hơn nữa thành fi</a:t>
            </a:r>
            <a:r>
              <a:rPr lang="en-US" dirty="0"/>
              <a:t> </a:t>
            </a:r>
            <a:r>
              <a:rPr lang="en-US" dirty="0" err="1"/>
              <a:t>và</a:t>
            </a:r>
            <a:r>
              <a:rPr lang="en-US" dirty="0"/>
              <a:t> </a:t>
            </a:r>
            <a:r>
              <a:rPr lang="vi-VN" dirty="0"/>
              <a:t>fj​, thì phải có ít nhất một ứng dụng truy cập fi​ và fj​ theo cách khác nhau.</a:t>
            </a:r>
          </a:p>
          <a:p>
            <a:r>
              <a:rPr lang="vi-VN" dirty="0"/>
              <a:t>=&gt; </a:t>
            </a:r>
            <a:r>
              <a:rPr lang="vi-VN" b="1" dirty="0"/>
              <a:t>Ý nghĩa</a:t>
            </a:r>
            <a:r>
              <a:rPr lang="vi-VN" dirty="0"/>
              <a:t>: Tính tối thiểu đảm bảo rằng mỗi </a:t>
            </a:r>
            <a:r>
              <a:rPr lang="en-US" dirty="0" err="1"/>
              <a:t>điều</a:t>
            </a:r>
            <a:r>
              <a:rPr lang="en-US" dirty="0"/>
              <a:t> </a:t>
            </a:r>
            <a:r>
              <a:rPr lang="en-US" dirty="0" err="1"/>
              <a:t>kiện</a:t>
            </a:r>
            <a:r>
              <a:rPr lang="vi-VN" dirty="0"/>
              <a:t> được sử dụng để phân mảnh dữ liệu là thực sự cần thiết. Nếu tất cả các </a:t>
            </a:r>
            <a:r>
              <a:rPr lang="en-US" dirty="0" err="1"/>
              <a:t>điều</a:t>
            </a:r>
            <a:r>
              <a:rPr lang="en-US" dirty="0"/>
              <a:t> </a:t>
            </a:r>
            <a:r>
              <a:rPr lang="en-US" dirty="0" err="1"/>
              <a:t>kiện</a:t>
            </a:r>
            <a:r>
              <a:rPr lang="vi-VN" dirty="0"/>
              <a:t> trong tập Pr đều có ảnh hưởng quan trọng đến việc phân mảnh, thì tập hợp đó được coi là tối thiểu.</a:t>
            </a:r>
          </a:p>
          <a:p>
            <a:r>
              <a:rPr lang="en-US" dirty="0"/>
              <a:t>💡 </a:t>
            </a:r>
            <a:r>
              <a:rPr lang="vi-VN" b="1" dirty="0"/>
              <a:t>Tóm lại:</a:t>
            </a:r>
            <a:endParaRPr lang="vi-VN" dirty="0"/>
          </a:p>
          <a:p>
            <a:pPr>
              <a:buFont typeface="Arial" panose="020B0604020202020204" pitchFamily="34" charset="0"/>
              <a:buChar char="•"/>
            </a:pPr>
            <a:r>
              <a:rPr lang="vi-VN" b="1" dirty="0"/>
              <a:t>Tính đầy đủ</a:t>
            </a:r>
            <a:r>
              <a:rPr lang="vi-VN" dirty="0"/>
              <a:t>: Đảm bảo các đoạn dữ liệu có sự phân bố truy cập đồng đều.</a:t>
            </a:r>
          </a:p>
          <a:p>
            <a:pPr>
              <a:buFont typeface="Arial" panose="020B0604020202020204" pitchFamily="34" charset="0"/>
              <a:buChar char="•"/>
            </a:pPr>
            <a:r>
              <a:rPr lang="vi-VN" b="1" dirty="0"/>
              <a:t>Tính tối thiểu</a:t>
            </a:r>
            <a:r>
              <a:rPr lang="vi-VN" dirty="0"/>
              <a:t>: Đảm bảo chỉ sử dụng các vị từ cần thiết, tránh dư thừa.</a:t>
            </a:r>
          </a:p>
          <a:p>
            <a:endParaRPr lang="en-US" dirty="0"/>
          </a:p>
        </p:txBody>
      </p:sp>
    </p:spTree>
    <p:extLst>
      <p:ext uri="{BB962C8B-B14F-4D97-AF65-F5344CB8AC3E}">
        <p14:creationId xmlns:p14="http://schemas.microsoft.com/office/powerpoint/2010/main" val="1642870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3332209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1C1573AD-3B0B-8980-FEBF-12CCF7E747E5}"/>
              </a:ext>
            </a:extLst>
          </p:cNvPr>
          <p:cNvSpPr>
            <a:spLocks noGrp="1"/>
          </p:cNvSpPr>
          <p:nvPr>
            <p:ph type="body" idx="1"/>
          </p:nvPr>
        </p:nvSpPr>
        <p:spPr/>
        <p:txBody>
          <a:bodyPr/>
          <a:lstStyle/>
          <a:p>
            <a:r>
              <a:rPr lang="vi-VN" b="1" dirty="0"/>
              <a:t>Giải thích thuật toán COM_MIN</a:t>
            </a:r>
          </a:p>
          <a:p>
            <a:r>
              <a:rPr lang="vi-VN" b="1" dirty="0"/>
              <a:t>Mục đích của thuật toán</a:t>
            </a:r>
          </a:p>
          <a:p>
            <a:r>
              <a:rPr lang="vi-VN" dirty="0"/>
              <a:t>Thuật toán </a:t>
            </a:r>
            <a:r>
              <a:rPr lang="vi-VN" b="1" dirty="0"/>
              <a:t>COM_MIN</a:t>
            </a:r>
            <a:r>
              <a:rPr lang="vi-VN" dirty="0"/>
              <a:t> được sử dụng để xác định </a:t>
            </a:r>
            <a:r>
              <a:rPr lang="vi-VN" b="1" dirty="0"/>
              <a:t>một tập hợp các điều kiện đơn giản (simple predicates) tối thiểu và đầy đủ</a:t>
            </a:r>
            <a:r>
              <a:rPr lang="vi-VN" dirty="0"/>
              <a:t> cho một tập hợp điều kiện ban đầu. Điều này giúp tối ưu hóa quá trình phân mảnh dữ liệu trong cơ sở dữ liệu phân tán bằng cách chỉ giữ lại những điều kiện cần thiết để xác định cách phân chia dữ liệu.</a:t>
            </a:r>
          </a:p>
          <a:p>
            <a:endParaRPr lang="en-US" dirty="0"/>
          </a:p>
          <a:p>
            <a:r>
              <a:rPr lang="vi-VN" b="1" dirty="0"/>
              <a:t>Các tham số đầu vào và đầu ra</a:t>
            </a:r>
          </a:p>
          <a:p>
            <a:pPr>
              <a:buFont typeface="Arial" panose="020B0604020202020204" pitchFamily="34" charset="0"/>
              <a:buChar char="•"/>
            </a:pPr>
            <a:r>
              <a:rPr lang="vi-VN" b="1" dirty="0"/>
              <a:t>Đầu vào (Given):</a:t>
            </a:r>
            <a:endParaRPr lang="vi-VN" dirty="0"/>
          </a:p>
          <a:p>
            <a:pPr marL="742950" lvl="1" indent="-285750">
              <a:buFont typeface="Arial" panose="020B0604020202020204" pitchFamily="34" charset="0"/>
              <a:buChar char="•"/>
            </a:pPr>
            <a:r>
              <a:rPr lang="vi-VN" dirty="0"/>
              <a:t>Một </a:t>
            </a:r>
            <a:r>
              <a:rPr lang="vi-VN" b="1" dirty="0"/>
              <a:t>quan hệ R</a:t>
            </a:r>
            <a:r>
              <a:rPr lang="vi-VN" dirty="0"/>
              <a:t> (có thể hiểu là một bảng trong cơ sở dữ liệu).</a:t>
            </a:r>
          </a:p>
          <a:p>
            <a:pPr marL="742950" lvl="1" indent="-285750">
              <a:buFont typeface="Arial" panose="020B0604020202020204" pitchFamily="34" charset="0"/>
              <a:buChar char="•"/>
            </a:pPr>
            <a:r>
              <a:rPr lang="vi-VN" dirty="0"/>
              <a:t>Một </a:t>
            </a:r>
            <a:r>
              <a:rPr lang="vi-VN" b="1" dirty="0"/>
              <a:t>tập hợp các điều kiện đơn giản Pr</a:t>
            </a:r>
            <a:r>
              <a:rPr lang="vi-VN" dirty="0"/>
              <a:t> (simple predicates), tức là các điều kiện giúp phân chia dữ liệu.</a:t>
            </a:r>
          </a:p>
          <a:p>
            <a:pPr>
              <a:buFont typeface="Arial" panose="020B0604020202020204" pitchFamily="34" charset="0"/>
              <a:buChar char="•"/>
            </a:pPr>
            <a:r>
              <a:rPr lang="vi-VN" b="1" dirty="0"/>
              <a:t>Đầu ra (Output):</a:t>
            </a:r>
            <a:endParaRPr lang="vi-VN" dirty="0"/>
          </a:p>
          <a:p>
            <a:pPr marL="742950" lvl="1" indent="-285750">
              <a:buFont typeface="Arial" panose="020B0604020202020204" pitchFamily="34" charset="0"/>
              <a:buChar char="•"/>
            </a:pPr>
            <a:r>
              <a:rPr lang="vi-VN" b="1" dirty="0"/>
              <a:t>Một tập hợp điều kiện Pr'</a:t>
            </a:r>
            <a:r>
              <a:rPr lang="vi-VN" dirty="0"/>
              <a:t>: Đây là tập hợp con của Pr, có tính </a:t>
            </a:r>
            <a:r>
              <a:rPr lang="vi-VN" b="1" dirty="0"/>
              <a:t>đầy đủ</a:t>
            </a:r>
            <a:r>
              <a:rPr lang="vi-VN" dirty="0"/>
              <a:t> và </a:t>
            </a:r>
            <a:r>
              <a:rPr lang="vi-VN" b="1" dirty="0"/>
              <a:t>tối thiểu</a:t>
            </a:r>
            <a:r>
              <a:rPr lang="vi-VN" dirty="0"/>
              <a:t>.</a:t>
            </a:r>
          </a:p>
          <a:p>
            <a:pPr marL="1143000" lvl="2" indent="-228600">
              <a:buFont typeface="Arial" panose="020B0604020202020204" pitchFamily="34" charset="0"/>
              <a:buChar char="•"/>
            </a:pPr>
            <a:r>
              <a:rPr lang="vi-VN" b="1" dirty="0"/>
              <a:t>Đầy đủ</a:t>
            </a:r>
            <a:r>
              <a:rPr lang="vi-VN" dirty="0"/>
              <a:t> (Complete): Có nghĩa là nó vẫn đảm bảo phân chia dữ liệu chính xác như Pr ban đầu.</a:t>
            </a:r>
          </a:p>
          <a:p>
            <a:pPr marL="1143000" lvl="2" indent="-228600">
              <a:buFont typeface="Arial" panose="020B0604020202020204" pitchFamily="34" charset="0"/>
              <a:buChar char="•"/>
            </a:pPr>
            <a:r>
              <a:rPr lang="vi-VN" b="1" dirty="0"/>
              <a:t>Tối thiểu</a:t>
            </a:r>
            <a:r>
              <a:rPr lang="vi-VN" dirty="0"/>
              <a:t> (Minimal): Có nghĩa là nó không chứa bất kỳ điều kiện dư thừa nào.</a:t>
            </a:r>
          </a:p>
          <a:p>
            <a:endParaRPr lang="en-US" dirty="0"/>
          </a:p>
          <a:p>
            <a:r>
              <a:rPr lang="vi-VN" b="1" dirty="0"/>
              <a:t>Nguyên tắc hoạt động (Rule 1)</a:t>
            </a:r>
          </a:p>
          <a:p>
            <a:pPr>
              <a:buFont typeface="Arial" panose="020B0604020202020204" pitchFamily="34" charset="0"/>
              <a:buChar char="•"/>
            </a:pPr>
            <a:r>
              <a:rPr lang="vi-VN" dirty="0"/>
              <a:t>Một </a:t>
            </a:r>
            <a:r>
              <a:rPr lang="vi-VN" b="1" dirty="0"/>
              <a:t>quan hệ hoặc một phần dữ liệu (fragment)</a:t>
            </a:r>
            <a:r>
              <a:rPr lang="vi-VN" dirty="0"/>
              <a:t> sẽ được </a:t>
            </a:r>
            <a:r>
              <a:rPr lang="vi-VN" b="1" dirty="0"/>
              <a:t>phân chia</a:t>
            </a:r>
            <a:r>
              <a:rPr lang="vi-VN" dirty="0"/>
              <a:t> nếu có ít nhất một ứng dụng truy cập hai phần đó theo cách khác nhau.</a:t>
            </a:r>
          </a:p>
          <a:p>
            <a:endParaRPr lang="en-US" dirty="0"/>
          </a:p>
        </p:txBody>
      </p:sp>
    </p:spTree>
    <p:extLst>
      <p:ext uri="{BB962C8B-B14F-4D97-AF65-F5344CB8AC3E}">
        <p14:creationId xmlns:p14="http://schemas.microsoft.com/office/powerpoint/2010/main" val="670632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089AB14D-4E5F-8E1D-27F7-2160D2F3FCA3}"/>
              </a:ext>
            </a:extLst>
          </p:cNvPr>
          <p:cNvSpPr>
            <a:spLocks noGrp="1"/>
          </p:cNvSpPr>
          <p:nvPr>
            <p:ph type="body" idx="1"/>
          </p:nvPr>
        </p:nvSpPr>
        <p:spPr/>
        <p:txBody>
          <a:bodyPr/>
          <a:lstStyle/>
          <a:p>
            <a:endParaRPr lang="en-US" dirty="0"/>
          </a:p>
          <a:p>
            <a:r>
              <a:rPr lang="vi-VN" b="1" dirty="0"/>
              <a:t>Các bước thực hiện thuật toán</a:t>
            </a:r>
          </a:p>
          <a:p>
            <a:pPr>
              <a:buFont typeface="+mj-lt"/>
              <a:buAutoNum type="arabicPeriod"/>
            </a:pPr>
            <a:r>
              <a:rPr lang="vi-VN" b="1" dirty="0"/>
              <a:t>Khởi tạo</a:t>
            </a:r>
            <a:endParaRPr lang="vi-VN" dirty="0"/>
          </a:p>
          <a:p>
            <a:pPr marL="742950" lvl="1" indent="-285750">
              <a:buFont typeface="+mj-lt"/>
              <a:buAutoNum type="arabicPeriod"/>
            </a:pPr>
            <a:r>
              <a:rPr lang="vi-VN" dirty="0"/>
              <a:t>Chọn một điều kiện </a:t>
            </a:r>
            <a:r>
              <a:rPr lang="vi-VN" b="1" dirty="0"/>
              <a:t>pi</a:t>
            </a:r>
            <a:r>
              <a:rPr lang="vi-VN" dirty="0"/>
              <a:t> từ Pr sao cho </a:t>
            </a:r>
            <a:r>
              <a:rPr lang="vi-VN" b="1" dirty="0"/>
              <a:t>pi phân chia quan hệ R theo Rule 1</a:t>
            </a:r>
            <a:r>
              <a:rPr lang="vi-VN" dirty="0"/>
              <a:t>.</a:t>
            </a:r>
          </a:p>
          <a:p>
            <a:pPr marL="742950" lvl="1" indent="-285750">
              <a:buFont typeface="+mj-lt"/>
              <a:buAutoNum type="arabicPeriod"/>
            </a:pPr>
            <a:r>
              <a:rPr lang="vi-VN" dirty="0"/>
              <a:t>Đặt Pr' chứa pi.</a:t>
            </a:r>
          </a:p>
          <a:p>
            <a:pPr marL="742950" lvl="1" indent="-285750">
              <a:buFont typeface="+mj-lt"/>
              <a:buAutoNum type="arabicPeriod"/>
            </a:pPr>
            <a:r>
              <a:rPr lang="vi-VN" dirty="0"/>
              <a:t>Cập nhật Pr và tập hợp các phần dữ liệu </a:t>
            </a:r>
            <a:r>
              <a:rPr lang="vi-VN" b="1" dirty="0"/>
              <a:t>F</a:t>
            </a:r>
            <a:r>
              <a:rPr lang="vi-VN" dirty="0"/>
              <a:t>.</a:t>
            </a:r>
          </a:p>
          <a:p>
            <a:pPr>
              <a:buFont typeface="+mj-lt"/>
              <a:buAutoNum type="arabicPeriod"/>
            </a:pPr>
            <a:r>
              <a:rPr lang="vi-VN" b="1" dirty="0"/>
              <a:t>Lặp lại quá trình thêm điều kiện</a:t>
            </a:r>
            <a:endParaRPr lang="vi-VN" dirty="0"/>
          </a:p>
          <a:p>
            <a:pPr marL="742950" lvl="1" indent="-285750">
              <a:buFont typeface="+mj-lt"/>
              <a:buAutoNum type="arabicPeriod"/>
            </a:pPr>
            <a:r>
              <a:rPr lang="vi-VN" dirty="0"/>
              <a:t>Chọn </a:t>
            </a:r>
            <a:r>
              <a:rPr lang="vi-VN" b="1" dirty="0"/>
              <a:t>pj</a:t>
            </a:r>
            <a:r>
              <a:rPr lang="vi-VN" dirty="0"/>
              <a:t> từ Pr sao cho nó tiếp tục phân chia một phần dữ liệu theo cách truy cập khác nhau.</a:t>
            </a:r>
          </a:p>
          <a:p>
            <a:pPr marL="742950" lvl="1" indent="-285750">
              <a:buFont typeface="+mj-lt"/>
              <a:buAutoNum type="arabicPeriod"/>
            </a:pPr>
            <a:r>
              <a:rPr lang="vi-VN" dirty="0"/>
              <a:t>Thêm pj vào Pr' và cập nhật Pr và F.</a:t>
            </a:r>
          </a:p>
          <a:p>
            <a:pPr>
              <a:buFont typeface="+mj-lt"/>
              <a:buAutoNum type="arabicPeriod"/>
            </a:pPr>
            <a:r>
              <a:rPr lang="vi-VN" b="1" dirty="0"/>
              <a:t>Loại bỏ điều kiện dư thừa</a:t>
            </a:r>
            <a:endParaRPr lang="vi-VN" dirty="0"/>
          </a:p>
          <a:p>
            <a:pPr marL="742950" lvl="1" indent="-285750">
              <a:buFont typeface="+mj-lt"/>
              <a:buAutoNum type="arabicPeriod"/>
            </a:pPr>
            <a:r>
              <a:rPr lang="vi-VN" dirty="0"/>
              <a:t>Nếu có bất kỳ </a:t>
            </a:r>
            <a:r>
              <a:rPr lang="vi-VN" b="1" dirty="0"/>
              <a:t>pk trong Pr' không còn cần thiết</a:t>
            </a:r>
            <a:r>
              <a:rPr lang="vi-VN" dirty="0"/>
              <a:t> thì loại bỏ nó khỏi Pr'.</a:t>
            </a:r>
          </a:p>
          <a:p>
            <a:r>
              <a:rPr lang="vi-VN" b="1" dirty="0"/>
              <a:t>Ý nghĩa của thuật toán</a:t>
            </a:r>
          </a:p>
          <a:p>
            <a:pPr>
              <a:buFont typeface="Arial" panose="020B0604020202020204" pitchFamily="34" charset="0"/>
              <a:buChar char="•"/>
            </a:pPr>
            <a:r>
              <a:rPr lang="vi-VN" b="1" dirty="0"/>
              <a:t>Tối ưu hóa phân mảnh dữ liệu</a:t>
            </a:r>
            <a:r>
              <a:rPr lang="vi-VN" dirty="0"/>
              <a:t> trong cơ sở dữ liệu phân tán.</a:t>
            </a:r>
          </a:p>
          <a:p>
            <a:pPr>
              <a:buFont typeface="Arial" panose="020B0604020202020204" pitchFamily="34" charset="0"/>
              <a:buChar char="•"/>
            </a:pPr>
            <a:r>
              <a:rPr lang="vi-VN" b="1" dirty="0"/>
              <a:t>Giảm số lượng điều kiện cần thiết</a:t>
            </a:r>
            <a:r>
              <a:rPr lang="vi-VN" dirty="0"/>
              <a:t>, giúp tăng hiệu suất truy vấn.</a:t>
            </a:r>
          </a:p>
          <a:p>
            <a:pPr>
              <a:buFont typeface="Arial" panose="020B0604020202020204" pitchFamily="34" charset="0"/>
              <a:buChar char="•"/>
            </a:pPr>
            <a:r>
              <a:rPr lang="vi-VN" b="1" dirty="0"/>
              <a:t>Đảm bảo phân mảnh đúng cách</a:t>
            </a:r>
            <a:r>
              <a:rPr lang="vi-VN" dirty="0"/>
              <a:t> để tối ưu hóa việc truy cập dữ liệu bởi các ứng dụng khác nhau.</a:t>
            </a:r>
          </a:p>
          <a:p>
            <a:endParaRPr lang="en-US" dirty="0"/>
          </a:p>
        </p:txBody>
      </p:sp>
    </p:spTree>
    <p:extLst>
      <p:ext uri="{BB962C8B-B14F-4D97-AF65-F5344CB8AC3E}">
        <p14:creationId xmlns:p14="http://schemas.microsoft.com/office/powerpoint/2010/main" val="422685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81706C05-CB76-2884-AFBE-8BF948BFD594}"/>
              </a:ext>
            </a:extLst>
          </p:cNvPr>
          <p:cNvSpPr>
            <a:spLocks noGrp="1"/>
          </p:cNvSpPr>
          <p:nvPr>
            <p:ph type="body" idx="1"/>
          </p:nvPr>
        </p:nvSpPr>
        <p:spPr/>
        <p:txBody>
          <a:bodyPr/>
          <a:lstStyle/>
          <a:p>
            <a:r>
              <a:rPr lang="vi-VN" b="1" dirty="0"/>
              <a:t>Giải thích thuật toán PHORIZONTAL Algorithm:</a:t>
            </a:r>
            <a:endParaRPr lang="vi-VN" dirty="0"/>
          </a:p>
          <a:p>
            <a:r>
              <a:rPr lang="vi-VN" dirty="0"/>
              <a:t>Thuật toán </a:t>
            </a:r>
            <a:r>
              <a:rPr lang="vi-VN" b="1" dirty="0"/>
              <a:t>PHORIZONTAL Algorithm</a:t>
            </a:r>
            <a:r>
              <a:rPr lang="vi-VN" dirty="0"/>
              <a:t> được sử dụng để thực hiện phân mảnh dữ liệu theo chiều ngang dựa trên tập hợp các điều kiện đơn giản (</a:t>
            </a:r>
            <a:r>
              <a:rPr lang="vi-VN" b="1" dirty="0"/>
              <a:t>simple predicates</a:t>
            </a:r>
            <a:r>
              <a:rPr lang="vi-VN" dirty="0"/>
              <a:t>). Nó sử dụng hàm </a:t>
            </a:r>
            <a:r>
              <a:rPr lang="vi-VN" b="1" dirty="0"/>
              <a:t>COM_MIN</a:t>
            </a:r>
            <a:r>
              <a:rPr lang="vi-VN" dirty="0"/>
              <a:t> để tối ưu hóa tập điều kiện và tạo ra các mảnh dữ liệu phù hợp.</a:t>
            </a:r>
          </a:p>
          <a:p>
            <a:r>
              <a:rPr lang="vi-VN" b="1" dirty="0"/>
              <a:t>Các bước thực hiện:</a:t>
            </a:r>
          </a:p>
          <a:p>
            <a:pPr>
              <a:buFont typeface="+mj-lt"/>
              <a:buAutoNum type="arabicPeriod"/>
            </a:pPr>
            <a:r>
              <a:rPr lang="vi-VN" b="1" dirty="0"/>
              <a:t>Nhận đầu vào</a:t>
            </a:r>
            <a:r>
              <a:rPr lang="vi-VN" dirty="0"/>
              <a:t>:</a:t>
            </a:r>
          </a:p>
          <a:p>
            <a:pPr marL="742950" lvl="1" indent="-285750">
              <a:buFont typeface="+mj-lt"/>
              <a:buAutoNum type="arabicPeriod"/>
            </a:pPr>
            <a:r>
              <a:rPr lang="vi-VN" dirty="0"/>
              <a:t>Một quan hệ </a:t>
            </a:r>
            <a:r>
              <a:rPr lang="vi-VN" b="1" dirty="0"/>
              <a:t>R</a:t>
            </a:r>
            <a:r>
              <a:rPr lang="vi-VN" dirty="0"/>
              <a:t> (bảng dữ liệu).</a:t>
            </a:r>
          </a:p>
          <a:p>
            <a:pPr marL="742950" lvl="1" indent="-285750">
              <a:buFont typeface="+mj-lt"/>
              <a:buAutoNum type="arabicPeriod"/>
            </a:pPr>
            <a:r>
              <a:rPr lang="vi-VN" dirty="0"/>
              <a:t>Một tập hợp các điều kiện đơn giản (</a:t>
            </a:r>
            <a:r>
              <a:rPr lang="vi-VN" b="1" dirty="0"/>
              <a:t>Pr</a:t>
            </a:r>
            <a:r>
              <a:rPr lang="vi-VN" dirty="0"/>
              <a:t>).</a:t>
            </a:r>
          </a:p>
          <a:p>
            <a:pPr>
              <a:buFont typeface="+mj-lt"/>
              <a:buAutoNum type="arabicPeriod"/>
            </a:pPr>
            <a:r>
              <a:rPr lang="vi-VN" b="1" dirty="0"/>
              <a:t>Gọi hàm COM_MIN (R, Pr)</a:t>
            </a:r>
            <a:r>
              <a:rPr lang="vi-VN" dirty="0"/>
              <a:t>:</a:t>
            </a:r>
          </a:p>
          <a:p>
            <a:pPr marL="742950" lvl="1" indent="-285750">
              <a:buFont typeface="+mj-lt"/>
              <a:buAutoNum type="arabicPeriod"/>
            </a:pPr>
            <a:r>
              <a:rPr lang="vi-VN" dirty="0"/>
              <a:t>Hàm này tối ưu hóa tập hợp các điều kiện ban đầu.</a:t>
            </a:r>
          </a:p>
          <a:p>
            <a:pPr marL="742950" lvl="1" indent="-285750">
              <a:buFont typeface="+mj-lt"/>
              <a:buAutoNum type="arabicPeriod"/>
            </a:pPr>
            <a:r>
              <a:rPr lang="vi-VN" dirty="0"/>
              <a:t>Trả về một tập hợp điều kiện mới </a:t>
            </a:r>
            <a:r>
              <a:rPr lang="vi-VN" b="1" dirty="0"/>
              <a:t>Pr'</a:t>
            </a:r>
            <a:r>
              <a:rPr lang="vi-VN" dirty="0"/>
              <a:t> tối ưu hơn.</a:t>
            </a:r>
          </a:p>
          <a:p>
            <a:pPr>
              <a:buFont typeface="+mj-lt"/>
              <a:buAutoNum type="arabicPeriod"/>
            </a:pPr>
            <a:r>
              <a:rPr lang="vi-VN" b="1" dirty="0"/>
              <a:t>Xác định tập hợp các điều kiện minterm (M)</a:t>
            </a:r>
            <a:r>
              <a:rPr lang="vi-VN" dirty="0"/>
              <a:t>:</a:t>
            </a:r>
          </a:p>
          <a:p>
            <a:pPr marL="742950" lvl="1" indent="-285750">
              <a:buFont typeface="+mj-lt"/>
              <a:buAutoNum type="arabicPeriod"/>
            </a:pPr>
            <a:r>
              <a:rPr lang="vi-VN" b="1" dirty="0"/>
              <a:t>Minterm predicates</a:t>
            </a:r>
            <a:r>
              <a:rPr lang="vi-VN" dirty="0"/>
              <a:t> là tập hợp các điều kiện không thể chia nhỏ hơn nữa.</a:t>
            </a:r>
          </a:p>
          <a:p>
            <a:pPr>
              <a:buFont typeface="+mj-lt"/>
              <a:buAutoNum type="arabicPeriod"/>
            </a:pPr>
            <a:r>
              <a:rPr lang="vi-VN" b="1" dirty="0"/>
              <a:t>Xác định tập hợp các quan hệ phụ thuộc I giữa các điều kiện</a:t>
            </a:r>
            <a:r>
              <a:rPr lang="vi-VN" dirty="0"/>
              <a:t>:</a:t>
            </a:r>
          </a:p>
          <a:p>
            <a:pPr marL="742950" lvl="1" indent="-285750">
              <a:buFont typeface="+mj-lt"/>
              <a:buAutoNum type="arabicPeriod"/>
            </a:pPr>
            <a:r>
              <a:rPr lang="vi-VN" dirty="0"/>
              <a:t>Xác định các quan hệ phụ thuộc giữa các điều kiện trong </a:t>
            </a:r>
            <a:r>
              <a:rPr lang="vi-VN" b="1" dirty="0"/>
              <a:t>Pr</a:t>
            </a:r>
            <a:r>
              <a:rPr lang="vi-VN" dirty="0"/>
              <a:t> để tránh dư thừa.</a:t>
            </a:r>
          </a:p>
          <a:p>
            <a:pPr>
              <a:buFont typeface="+mj-lt"/>
              <a:buAutoNum type="arabicPeriod"/>
            </a:pPr>
            <a:r>
              <a:rPr lang="vi-VN" b="1" dirty="0"/>
              <a:t>Loại bỏ các minterm mâu thuẫn khỏi M</a:t>
            </a:r>
            <a:r>
              <a:rPr lang="vi-VN" dirty="0"/>
              <a:t>:</a:t>
            </a:r>
          </a:p>
          <a:p>
            <a:pPr marL="742950" lvl="1" indent="-285750">
              <a:buFont typeface="+mj-lt"/>
              <a:buAutoNum type="arabicPeriod"/>
            </a:pPr>
            <a:r>
              <a:rPr lang="vi-VN" dirty="0"/>
              <a:t>Một số điều kiện có thể xung đột với nhau (mâu thuẫn logic), nên cần loại bỏ để tránh tạo ra phân mảnh không hợp lệ.</a:t>
            </a:r>
          </a:p>
          <a:p>
            <a:r>
              <a:rPr lang="vi-VN" b="1" dirty="0"/>
              <a:t>Kết quả đầu ra:</a:t>
            </a:r>
          </a:p>
          <a:p>
            <a:pPr>
              <a:buFont typeface="Arial" panose="020B0604020202020204" pitchFamily="34" charset="0"/>
              <a:buChar char="•"/>
            </a:pPr>
            <a:r>
              <a:rPr lang="vi-VN" dirty="0"/>
              <a:t>Tập hợp </a:t>
            </a:r>
            <a:r>
              <a:rPr lang="vi-VN" b="1" dirty="0"/>
              <a:t>M</a:t>
            </a:r>
            <a:r>
              <a:rPr lang="vi-VN" dirty="0"/>
              <a:t> chứa các điều kiện minterm dùng để phân mảnh quan hệ </a:t>
            </a:r>
            <a:r>
              <a:rPr lang="vi-VN" b="1" dirty="0"/>
              <a:t>R</a:t>
            </a:r>
            <a:r>
              <a:rPr lang="vi-VN" dirty="0"/>
              <a:t> theo chiều ngang.</a:t>
            </a:r>
          </a:p>
          <a:p>
            <a:r>
              <a:rPr lang="vi-VN" dirty="0"/>
              <a:t>Thuật toán này hữu ích trong </a:t>
            </a:r>
            <a:r>
              <a:rPr lang="vi-VN" b="1" dirty="0"/>
              <a:t>cơ sở dữ liệu phân tán</a:t>
            </a:r>
            <a:r>
              <a:rPr lang="vi-VN" dirty="0"/>
              <a:t>, giúp chia dữ liệu thành các phân mảnh phù hợp để tối ưu hóa truy vấn và quản lý hiệu quả hơn.</a:t>
            </a:r>
          </a:p>
          <a:p>
            <a:endParaRPr lang="en-US" dirty="0"/>
          </a:p>
        </p:txBody>
      </p:sp>
    </p:spTree>
    <p:extLst>
      <p:ext uri="{BB962C8B-B14F-4D97-AF65-F5344CB8AC3E}">
        <p14:creationId xmlns:p14="http://schemas.microsoft.com/office/powerpoint/2010/main" val="2324821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702923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402521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946183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58973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574244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02E625B0-1003-66DA-9426-6B5C8EB89872}"/>
              </a:ext>
            </a:extLst>
          </p:cNvPr>
          <p:cNvSpPr>
            <a:spLocks noGrp="1"/>
          </p:cNvSpPr>
          <p:nvPr>
            <p:ph type="body" idx="1"/>
          </p:nvPr>
        </p:nvSpPr>
        <p:spPr/>
        <p:txBody>
          <a:bodyPr/>
          <a:lstStyle/>
          <a:p>
            <a:pPr algn="l"/>
            <a:r>
              <a:rPr lang="en-US" b="0" i="0" dirty="0" err="1">
                <a:solidFill>
                  <a:srgbClr val="404040"/>
                </a:solidFill>
                <a:effectLst/>
                <a:latin typeface="Inter"/>
              </a:rPr>
              <a:t>Hình</a:t>
            </a:r>
            <a:r>
              <a:rPr lang="en-US" b="0" i="0" dirty="0">
                <a:solidFill>
                  <a:srgbClr val="404040"/>
                </a:solidFill>
                <a:effectLst/>
                <a:latin typeface="Inter"/>
              </a:rPr>
              <a:t> </a:t>
            </a:r>
            <a:r>
              <a:rPr lang="en-US" b="0" i="0" dirty="0" err="1">
                <a:solidFill>
                  <a:srgbClr val="404040"/>
                </a:solidFill>
                <a:effectLst/>
                <a:latin typeface="Inter"/>
              </a:rPr>
              <a:t>vẽ</a:t>
            </a:r>
            <a:r>
              <a:rPr lang="en-US" b="0" i="0" dirty="0">
                <a:solidFill>
                  <a:srgbClr val="404040"/>
                </a:solidFill>
                <a:effectLst/>
                <a:latin typeface="Inter"/>
              </a:rPr>
              <a:t> </a:t>
            </a:r>
            <a:r>
              <a:rPr lang="en-US" b="0" i="0" dirty="0" err="1">
                <a:solidFill>
                  <a:srgbClr val="404040"/>
                </a:solidFill>
                <a:effectLst/>
                <a:latin typeface="Inter"/>
              </a:rPr>
              <a:t>mô</a:t>
            </a:r>
            <a:r>
              <a:rPr lang="en-US" b="0" i="0" dirty="0">
                <a:solidFill>
                  <a:srgbClr val="404040"/>
                </a:solidFill>
                <a:effectLst/>
                <a:latin typeface="Inter"/>
              </a:rPr>
              <a:t> </a:t>
            </a:r>
            <a:r>
              <a:rPr lang="en-US" b="0" i="0" dirty="0" err="1">
                <a:solidFill>
                  <a:srgbClr val="404040"/>
                </a:solidFill>
                <a:effectLst/>
                <a:latin typeface="Inter"/>
              </a:rPr>
              <a:t>tả</a:t>
            </a:r>
            <a:r>
              <a:rPr lang="en-US" b="0" i="0" dirty="0">
                <a:solidFill>
                  <a:srgbClr val="404040"/>
                </a:solidFill>
                <a:effectLst/>
                <a:latin typeface="Inter"/>
              </a:rPr>
              <a:t> </a:t>
            </a:r>
            <a:r>
              <a:rPr lang="en-US" b="0" i="0" dirty="0" err="1">
                <a:solidFill>
                  <a:srgbClr val="404040"/>
                </a:solidFill>
                <a:effectLst/>
                <a:latin typeface="Inter"/>
              </a:rPr>
              <a:t>việc</a:t>
            </a:r>
            <a:r>
              <a:rPr lang="vi-VN" b="0" i="0" dirty="0">
                <a:solidFill>
                  <a:srgbClr val="404040"/>
                </a:solidFill>
                <a:effectLst/>
                <a:latin typeface="Inter"/>
              </a:rPr>
              <a:t> thiết kế phân phối và phân bổ trong hệ thống cơ sở dữ liệu phân tán.</a:t>
            </a:r>
          </a:p>
          <a:p>
            <a:pPr algn="l">
              <a:buFont typeface="+mj-lt"/>
              <a:buAutoNum type="arabicPeriod"/>
            </a:pPr>
            <a:r>
              <a:rPr lang="vi-VN" b="1" i="0" dirty="0">
                <a:solidFill>
                  <a:srgbClr val="404040"/>
                </a:solidFill>
                <a:effectLst/>
                <a:latin typeface="Inter"/>
              </a:rPr>
              <a:t>GCS (Global Conceptual Schema)</a:t>
            </a:r>
            <a:r>
              <a:rPr lang="vi-VN" b="0" i="0" dirty="0">
                <a:solidFill>
                  <a:srgbClr val="404040"/>
                </a:solidFill>
                <a:effectLst/>
                <a:latin typeface="Inter"/>
              </a:rPr>
              <a:t>: Đây là lược đồ khái niệm toàn cục, đại diện cho toàn bộ cơ sở dữ liệu từ góc nhìn tổng quan.</a:t>
            </a:r>
          </a:p>
          <a:p>
            <a:pPr algn="l">
              <a:buFont typeface="+mj-lt"/>
              <a:buAutoNum type="arabicPeriod"/>
            </a:pPr>
            <a:r>
              <a:rPr lang="vi-VN" b="1" i="0" dirty="0">
                <a:solidFill>
                  <a:srgbClr val="404040"/>
                </a:solidFill>
                <a:effectLst/>
                <a:latin typeface="Inter"/>
              </a:rPr>
              <a:t>Distribution Design</a:t>
            </a:r>
            <a:r>
              <a:rPr lang="vi-VN" b="0" i="0" dirty="0">
                <a:solidFill>
                  <a:srgbClr val="404040"/>
                </a:solidFill>
                <a:effectLst/>
                <a:latin typeface="Inter"/>
              </a:rPr>
              <a:t>: Thiết kế phân phối, liên quan đến cách dữ liệu được phân phối trên các nút khác nhau trong hệ thống phân tán.</a:t>
            </a:r>
          </a:p>
          <a:p>
            <a:pPr algn="l">
              <a:buFont typeface="+mj-lt"/>
              <a:buAutoNum type="arabicPeriod"/>
            </a:pPr>
            <a:r>
              <a:rPr lang="vi-VN" b="1" i="0" dirty="0">
                <a:solidFill>
                  <a:srgbClr val="404040"/>
                </a:solidFill>
                <a:effectLst/>
                <a:latin typeface="Inter"/>
              </a:rPr>
              <a:t>Auxiliary Information</a:t>
            </a:r>
            <a:r>
              <a:rPr lang="vi-VN" b="0" i="0" dirty="0">
                <a:solidFill>
                  <a:srgbClr val="404040"/>
                </a:solidFill>
                <a:effectLst/>
                <a:latin typeface="Inter"/>
              </a:rPr>
              <a:t>: Thông tin phụ trợ, có thể bao gồm các thông tin bổ sung cần thiết cho việc phân phối và phân bổ dữ liệu.</a:t>
            </a:r>
          </a:p>
          <a:p>
            <a:pPr algn="l">
              <a:buFont typeface="+mj-lt"/>
              <a:buAutoNum type="arabicPeriod"/>
            </a:pPr>
            <a:r>
              <a:rPr lang="vi-VN" b="1" i="0" dirty="0">
                <a:solidFill>
                  <a:srgbClr val="404040"/>
                </a:solidFill>
                <a:effectLst/>
                <a:latin typeface="Inter"/>
              </a:rPr>
              <a:t>Set of LCSs (Local Conceptual Schemas)</a:t>
            </a:r>
            <a:r>
              <a:rPr lang="vi-VN" b="0" i="0" dirty="0">
                <a:solidFill>
                  <a:srgbClr val="404040"/>
                </a:solidFill>
                <a:effectLst/>
                <a:latin typeface="Inter"/>
              </a:rPr>
              <a:t>: Tập hợp các lược đồ khái niệm cục bộ, đại diện cho phần dữ liệu được lưu trữ tại mỗi nút cục bộ.</a:t>
            </a:r>
          </a:p>
          <a:p>
            <a:pPr algn="l">
              <a:buFont typeface="+mj-lt"/>
              <a:buAutoNum type="arabicPeriod"/>
            </a:pPr>
            <a:r>
              <a:rPr lang="vi-VN" b="1" i="0" dirty="0">
                <a:solidFill>
                  <a:srgbClr val="404040"/>
                </a:solidFill>
                <a:effectLst/>
                <a:latin typeface="Inter"/>
              </a:rPr>
              <a:t>Allocation</a:t>
            </a:r>
            <a:r>
              <a:rPr lang="vi-VN" b="0" i="0" dirty="0">
                <a:solidFill>
                  <a:srgbClr val="404040"/>
                </a:solidFill>
                <a:effectLst/>
                <a:latin typeface="Inter"/>
              </a:rPr>
              <a:t>: Phân bổ, liên quan đến việc quyết định vị trí lưu trữ cụ thể của từng mảnh dữ liệu trên các nút.</a:t>
            </a:r>
          </a:p>
          <a:p>
            <a:pPr algn="l">
              <a:buFont typeface="+mj-lt"/>
              <a:buAutoNum type="arabicPeriod"/>
            </a:pPr>
            <a:r>
              <a:rPr lang="vi-VN" b="1" i="0" dirty="0">
                <a:solidFill>
                  <a:srgbClr val="404040"/>
                </a:solidFill>
                <a:effectLst/>
                <a:latin typeface="Inter"/>
              </a:rPr>
              <a:t>LCS1, LCS2, ..., LCSn</a:t>
            </a:r>
            <a:r>
              <a:rPr lang="vi-VN" b="0" i="0" dirty="0">
                <a:solidFill>
                  <a:srgbClr val="404040"/>
                </a:solidFill>
                <a:effectLst/>
                <a:latin typeface="Inter"/>
              </a:rPr>
              <a:t>: Các lược đồ khái niệm cục bộ tương ứng với từng nút trong hệ thống.</a:t>
            </a:r>
          </a:p>
          <a:p>
            <a:pPr algn="l">
              <a:buFont typeface="+mj-lt"/>
              <a:buAutoNum type="arabicPeriod"/>
            </a:pPr>
            <a:r>
              <a:rPr lang="vi-VN" b="1" i="0" dirty="0">
                <a:solidFill>
                  <a:srgbClr val="404040"/>
                </a:solidFill>
                <a:effectLst/>
                <a:latin typeface="Inter"/>
              </a:rPr>
              <a:t>Physical Design</a:t>
            </a:r>
            <a:r>
              <a:rPr lang="vi-VN" b="0" i="0" dirty="0">
                <a:solidFill>
                  <a:srgbClr val="404040"/>
                </a:solidFill>
                <a:effectLst/>
                <a:latin typeface="Inter"/>
              </a:rPr>
              <a:t>: Thiết kế vật lý, liên quan đến cách dữ liệu được lưu trữ và truy cập ở mức vật lý.</a:t>
            </a:r>
          </a:p>
          <a:p>
            <a:pPr algn="l">
              <a:buFont typeface="+mj-lt"/>
              <a:buAutoNum type="arabicPeriod"/>
            </a:pPr>
            <a:r>
              <a:rPr lang="vi-VN" b="1" i="0" dirty="0">
                <a:solidFill>
                  <a:srgbClr val="404040"/>
                </a:solidFill>
                <a:effectLst/>
                <a:latin typeface="Inter"/>
              </a:rPr>
              <a:t>Physical Schema 1, Physical Schema 2, ..., Physical Schema n</a:t>
            </a:r>
            <a:r>
              <a:rPr lang="vi-VN" b="0" i="0" dirty="0">
                <a:solidFill>
                  <a:srgbClr val="404040"/>
                </a:solidFill>
                <a:effectLst/>
                <a:latin typeface="Inter"/>
              </a:rPr>
              <a:t>: Các lược đồ vật lý tương ứng với từng nút, mô tả cách dữ liệu được tổ chức và lưu trữ trên các thiết bị vật lý.</a:t>
            </a:r>
          </a:p>
          <a:p>
            <a:pPr algn="l"/>
            <a:r>
              <a:rPr lang="en-US" b="0" i="0" dirty="0">
                <a:solidFill>
                  <a:srgbClr val="404040"/>
                </a:solidFill>
                <a:effectLst/>
                <a:latin typeface="Inter"/>
              </a:rPr>
              <a:t>H</a:t>
            </a:r>
            <a:r>
              <a:rPr lang="vi-VN" b="0" i="0" dirty="0">
                <a:solidFill>
                  <a:srgbClr val="404040"/>
                </a:solidFill>
                <a:effectLst/>
                <a:latin typeface="Inter"/>
              </a:rPr>
              <a:t>ình ảnh này là một phần của tài liệu thiết kế hệ thống cơ sở dữ liệu phân tán, minh họa quá trình từ thiết kế khái niệm toàn cục đến thiết kế vật lý cục bộ, bao gồm cả việc phân phối và phân bổ dữ liệu.</a:t>
            </a:r>
          </a:p>
          <a:p>
            <a:endParaRPr lang="en-US" dirty="0"/>
          </a:p>
        </p:txBody>
      </p:sp>
    </p:spTree>
    <p:extLst>
      <p:ext uri="{BB962C8B-B14F-4D97-AF65-F5344CB8AC3E}">
        <p14:creationId xmlns:p14="http://schemas.microsoft.com/office/powerpoint/2010/main" val="72592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18FD2282-8010-0488-6977-BADB0C87F86C}"/>
              </a:ext>
            </a:extLst>
          </p:cNvPr>
          <p:cNvSpPr>
            <a:spLocks noGrp="1"/>
          </p:cNvSpPr>
          <p:nvPr>
            <p:ph type="body" idx="1"/>
          </p:nvPr>
        </p:nvSpPr>
        <p:spPr/>
        <p:txBody>
          <a:bodyPr/>
          <a:lstStyle/>
          <a:p>
            <a:r>
              <a:rPr lang="vi-VN" b="1" dirty="0"/>
              <a:t>Giải thích thêm về các tính chất của thuật toán PHORIZONTAL Algorithm</a:t>
            </a:r>
          </a:p>
          <a:p>
            <a:r>
              <a:rPr lang="vi-VN" dirty="0"/>
              <a:t>Thuật toán phân mảnh ngang cần đảm bảo ba tính chất quan trọng sau:</a:t>
            </a:r>
          </a:p>
          <a:p>
            <a:pPr>
              <a:buFont typeface="+mj-lt"/>
              <a:buAutoNum type="arabicPeriod"/>
            </a:pPr>
            <a:r>
              <a:rPr lang="vi-VN" b="1" dirty="0"/>
              <a:t>Completeness (Tính đầy đủ)</a:t>
            </a:r>
            <a:endParaRPr lang="vi-VN" dirty="0"/>
          </a:p>
          <a:p>
            <a:pPr marL="742950" lvl="1" indent="-285750">
              <a:buFont typeface="+mj-lt"/>
              <a:buAutoNum type="arabicPeriod"/>
            </a:pPr>
            <a:r>
              <a:rPr lang="vi-VN" dirty="0"/>
              <a:t>Do </a:t>
            </a:r>
            <a:r>
              <a:rPr lang="vi-VN" b="1" dirty="0"/>
              <a:t>Pr'</a:t>
            </a:r>
            <a:r>
              <a:rPr lang="vi-VN" dirty="0"/>
              <a:t> (tập điều kiện tối ưu) là đầy đủ và tối giản, các điều kiện phân mảnh đảm bảo bao phủ toàn bộ dữ liệu.</a:t>
            </a:r>
          </a:p>
          <a:p>
            <a:pPr marL="742950" lvl="1" indent="-285750">
              <a:buFont typeface="+mj-lt"/>
              <a:buAutoNum type="arabicPeriod"/>
            </a:pPr>
            <a:r>
              <a:rPr lang="vi-VN" dirty="0"/>
              <a:t>Mỗi bản ghi trong bảng gốc </a:t>
            </a:r>
            <a:r>
              <a:rPr lang="vi-VN" b="1" dirty="0"/>
              <a:t>R</a:t>
            </a:r>
            <a:r>
              <a:rPr lang="vi-VN" dirty="0"/>
              <a:t> sẽ nằm trong ít nhất một phân mảnh </a:t>
            </a:r>
            <a:r>
              <a:rPr lang="vi-VN" b="1" dirty="0"/>
              <a:t>Ri</a:t>
            </a:r>
            <a:r>
              <a:rPr lang="vi-VN" dirty="0"/>
              <a:t>.</a:t>
            </a:r>
          </a:p>
          <a:p>
            <a:pPr>
              <a:buFont typeface="+mj-lt"/>
              <a:buAutoNum type="arabicPeriod"/>
            </a:pPr>
            <a:r>
              <a:rPr lang="vi-VN" b="1" dirty="0"/>
              <a:t>Reconstruction (Khả năng tái dựng dữ liệu)</a:t>
            </a:r>
            <a:endParaRPr lang="vi-VN" dirty="0"/>
          </a:p>
          <a:p>
            <a:pPr marL="742950" lvl="1" indent="-285750">
              <a:buFont typeface="+mj-lt"/>
              <a:buAutoNum type="arabicPeriod"/>
            </a:pPr>
            <a:r>
              <a:rPr lang="vi-VN" dirty="0"/>
              <a:t>Nếu quan hệ </a:t>
            </a:r>
            <a:r>
              <a:rPr lang="vi-VN" b="1" dirty="0"/>
              <a:t>R</a:t>
            </a:r>
            <a:r>
              <a:rPr lang="vi-VN" dirty="0"/>
              <a:t> được phân mảnh thành tập hợp các phân mảnh </a:t>
            </a:r>
            <a:r>
              <a:rPr lang="vi-VN" b="1" dirty="0"/>
              <a:t>FR = {R1, R2, ..., Rr}</a:t>
            </a:r>
            <a:r>
              <a:rPr lang="vi-VN" dirty="0"/>
              <a:t>, thì: R=⋃iRiR = \bigcup_{i} R_iR=i⋃​Ri​</a:t>
            </a:r>
          </a:p>
          <a:p>
            <a:pPr marL="742950" lvl="1" indent="-285750">
              <a:buFont typeface="+mj-lt"/>
              <a:buAutoNum type="arabicPeriod"/>
            </a:pPr>
            <a:r>
              <a:rPr lang="vi-VN" dirty="0"/>
              <a:t>Điều này có nghĩa là dữ liệu gốc </a:t>
            </a:r>
            <a:r>
              <a:rPr lang="vi-VN" b="1" dirty="0"/>
              <a:t>R</a:t>
            </a:r>
            <a:r>
              <a:rPr lang="vi-VN" dirty="0"/>
              <a:t> có thể được tái tạo từ các phân mảnh mà không bị mất mát thông tin.</a:t>
            </a:r>
          </a:p>
          <a:p>
            <a:pPr>
              <a:buFont typeface="+mj-lt"/>
              <a:buAutoNum type="arabicPeriod"/>
            </a:pPr>
            <a:r>
              <a:rPr lang="vi-VN" b="1" dirty="0"/>
              <a:t>Disjointness (Tính không chồng lấn)</a:t>
            </a:r>
            <a:endParaRPr lang="vi-VN" dirty="0"/>
          </a:p>
          <a:p>
            <a:pPr marL="742950" lvl="1" indent="-285750">
              <a:buFont typeface="+mj-lt"/>
              <a:buAutoNum type="arabicPeriod"/>
            </a:pPr>
            <a:r>
              <a:rPr lang="vi-VN" dirty="0"/>
              <a:t>Các điều kiện </a:t>
            </a:r>
            <a:r>
              <a:rPr lang="vi-VN" b="1" dirty="0"/>
              <a:t>Minterm predicates</a:t>
            </a:r>
            <a:r>
              <a:rPr lang="vi-VN" dirty="0"/>
              <a:t> (điều kiện tối tiểu) cần đảm bảo </a:t>
            </a:r>
            <a:r>
              <a:rPr lang="vi-VN" b="1" dirty="0"/>
              <a:t>mutually exclusive</a:t>
            </a:r>
            <a:r>
              <a:rPr lang="vi-VN" dirty="0"/>
              <a:t> (loại trừ lẫn nhau).</a:t>
            </a:r>
          </a:p>
          <a:p>
            <a:pPr marL="742950" lvl="1" indent="-285750">
              <a:buFont typeface="+mj-lt"/>
              <a:buAutoNum type="arabicPeriod"/>
            </a:pPr>
            <a:r>
              <a:rPr lang="vi-VN" dirty="0"/>
              <a:t>Mỗi bản ghi trong </a:t>
            </a:r>
            <a:r>
              <a:rPr lang="vi-VN" b="1" dirty="0"/>
              <a:t>R</a:t>
            </a:r>
            <a:r>
              <a:rPr lang="vi-VN" dirty="0"/>
              <a:t> chỉ thuộc về </a:t>
            </a:r>
            <a:r>
              <a:rPr lang="vi-VN" b="1" dirty="0"/>
              <a:t>một</a:t>
            </a:r>
            <a:r>
              <a:rPr lang="vi-VN" dirty="0"/>
              <a:t> phân mảnh </a:t>
            </a:r>
            <a:r>
              <a:rPr lang="vi-VN" b="1" dirty="0"/>
              <a:t>Ri</a:t>
            </a:r>
            <a:r>
              <a:rPr lang="vi-VN" dirty="0"/>
              <a:t> duy nhất, tránh sự trùng lặp dữ liệu.</a:t>
            </a:r>
          </a:p>
          <a:p>
            <a:r>
              <a:rPr lang="vi-VN" b="1" dirty="0"/>
              <a:t>Ý nghĩa của các tính chất này</a:t>
            </a:r>
          </a:p>
          <a:p>
            <a:pPr>
              <a:buFont typeface="Arial" panose="020B0604020202020204" pitchFamily="34" charset="0"/>
              <a:buChar char="•"/>
            </a:pPr>
            <a:r>
              <a:rPr lang="vi-VN" b="1" dirty="0"/>
              <a:t>Tính đầy đủ</a:t>
            </a:r>
            <a:r>
              <a:rPr lang="vi-VN" dirty="0"/>
              <a:t> giúp đảm bảo tất cả dữ liệu đều được phân mảnh hợp lý.</a:t>
            </a:r>
          </a:p>
          <a:p>
            <a:pPr>
              <a:buFont typeface="Arial" panose="020B0604020202020204" pitchFamily="34" charset="0"/>
              <a:buChar char="•"/>
            </a:pPr>
            <a:r>
              <a:rPr lang="vi-VN" b="1" dirty="0"/>
              <a:t>Khả năng tái dựng dữ liệu</a:t>
            </a:r>
            <a:r>
              <a:rPr lang="vi-VN" dirty="0"/>
              <a:t> đảm bảo rằng dữ liệu có thể được khôi phục lại chính xác như ban đầu.</a:t>
            </a:r>
          </a:p>
          <a:p>
            <a:pPr>
              <a:buFont typeface="Arial" panose="020B0604020202020204" pitchFamily="34" charset="0"/>
              <a:buChar char="•"/>
            </a:pPr>
            <a:r>
              <a:rPr lang="vi-VN" b="1" dirty="0"/>
              <a:t>Tính không chồng lấn</a:t>
            </a:r>
            <a:r>
              <a:rPr lang="vi-VN" dirty="0"/>
              <a:t> giúp tối ưu hóa lưu trữ và truy vấn, tránh dữ liệu trùng lặp.</a:t>
            </a:r>
          </a:p>
          <a:p>
            <a:r>
              <a:rPr lang="vi-VN" dirty="0"/>
              <a:t>Ba tính chất này là nền tảng quan trọng cho bất kỳ thuật toán phân mảnh ngang nào trong </a:t>
            </a:r>
            <a:r>
              <a:rPr lang="vi-VN" b="1" dirty="0"/>
              <a:t>cơ sở dữ liệu phân tán</a:t>
            </a:r>
            <a:endParaRPr lang="vi-VN" dirty="0"/>
          </a:p>
          <a:p>
            <a:endParaRPr lang="en-US" dirty="0"/>
          </a:p>
        </p:txBody>
      </p:sp>
    </p:spTree>
    <p:extLst>
      <p:ext uri="{BB962C8B-B14F-4D97-AF65-F5344CB8AC3E}">
        <p14:creationId xmlns:p14="http://schemas.microsoft.com/office/powerpoint/2010/main" val="2184892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CB5B3717-6081-F478-C0ED-B61064D35706}"/>
              </a:ext>
            </a:extLst>
          </p:cNvPr>
          <p:cNvSpPr>
            <a:spLocks noGrp="1"/>
          </p:cNvSpPr>
          <p:nvPr>
            <p:ph type="body" idx="1"/>
          </p:nvPr>
        </p:nvSpPr>
        <p:spPr/>
        <p:txBody>
          <a:bodyPr/>
          <a:lstStyle/>
          <a:p>
            <a:r>
              <a:rPr lang="en-US" b="1" dirty="0" err="1"/>
              <a:t>Dẫn</a:t>
            </a:r>
            <a:r>
              <a:rPr lang="en-US" b="1" dirty="0"/>
              <a:t> </a:t>
            </a:r>
            <a:r>
              <a:rPr lang="en-US" b="1" dirty="0" err="1"/>
              <a:t>xuất</a:t>
            </a:r>
            <a:r>
              <a:rPr lang="en-US" b="1" dirty="0"/>
              <a:t> </a:t>
            </a:r>
            <a:r>
              <a:rPr lang="en-US" b="1" dirty="0" err="1"/>
              <a:t>phân</a:t>
            </a:r>
            <a:r>
              <a:rPr lang="en-US" b="1" dirty="0"/>
              <a:t> </a:t>
            </a:r>
            <a:r>
              <a:rPr lang="en-US" b="1" dirty="0" err="1"/>
              <a:t>mảnh</a:t>
            </a:r>
            <a:r>
              <a:rPr lang="en-US" b="1" dirty="0"/>
              <a:t> </a:t>
            </a:r>
            <a:r>
              <a:rPr lang="en-US" b="1" dirty="0" err="1"/>
              <a:t>ngang</a:t>
            </a:r>
            <a:r>
              <a:rPr lang="en-US" b="1" dirty="0"/>
              <a:t> (Derived Horizontal Fragmentation)</a:t>
            </a:r>
          </a:p>
          <a:p>
            <a:pPr marL="171450" indent="-171450">
              <a:buFontTx/>
              <a:buChar char="-"/>
            </a:pPr>
            <a:r>
              <a:rPr lang="vi-VN" dirty="0"/>
              <a:t>Đây là một dạng phân mảnh ngang được xác định dựa trên một quan hệ thành viên của một liên kết.</a:t>
            </a:r>
            <a:endParaRPr lang="en-US" dirty="0"/>
          </a:p>
          <a:p>
            <a:pPr marL="171450" indent="-171450">
              <a:buFontTx/>
              <a:buChar char="-"/>
            </a:pPr>
            <a:r>
              <a:rPr lang="vi-VN" dirty="0"/>
              <a:t>Điều kiện phân mảnh dựa vào một phép </a:t>
            </a:r>
            <a:r>
              <a:rPr lang="vi-VN" b="1" dirty="0"/>
              <a:t>lựa chọn (selection) trên quan hệ cha</a:t>
            </a:r>
            <a:r>
              <a:rPr lang="vi-VN" dirty="0"/>
              <a:t>.</a:t>
            </a:r>
            <a:endParaRPr lang="en-US" dirty="0"/>
          </a:p>
          <a:p>
            <a:pPr marL="171450" indent="-171450">
              <a:buFontTx/>
              <a:buChar char="-"/>
            </a:pPr>
            <a:r>
              <a:rPr lang="vi-VN" dirty="0"/>
              <a:t>Các liên kết (links) trong mô hình này là các phép </a:t>
            </a:r>
            <a:r>
              <a:rPr lang="vi-VN" b="1" dirty="0"/>
              <a:t>Equijoin</a:t>
            </a:r>
            <a:r>
              <a:rPr lang="vi-VN" dirty="0"/>
              <a:t>, có thể thực hiện bằng cách dùng </a:t>
            </a:r>
            <a:r>
              <a:rPr lang="vi-VN" b="1" dirty="0"/>
              <a:t>semijoin</a:t>
            </a:r>
            <a:r>
              <a:rPr lang="vi-VN" dirty="0"/>
              <a:t> để giảm lượng dữ liệu truyền tải.</a:t>
            </a:r>
            <a:endParaRPr lang="en-US" dirty="0"/>
          </a:p>
          <a:p>
            <a:pPr marL="171450" indent="-171450">
              <a:buFontTx/>
              <a:buChar char="-"/>
            </a:pPr>
            <a:r>
              <a:rPr lang="vi-VN" b="1" dirty="0"/>
              <a:t>Equijoin</a:t>
            </a:r>
            <a:r>
              <a:rPr lang="vi-VN" dirty="0"/>
              <a:t> là một phép nối giữa hai bảng trong cơ sở dữ liệu mà điều kiện nối sử dụng phép so sánh bằng (</a:t>
            </a:r>
            <a:r>
              <a:rPr lang="vi-VN" b="1" dirty="0"/>
              <a:t>=</a:t>
            </a:r>
            <a:r>
              <a:rPr lang="vi-VN" dirty="0"/>
              <a:t>) trên một hoặc nhiều cột chung.</a:t>
            </a:r>
            <a:endParaRPr lang="en-US" dirty="0"/>
          </a:p>
          <a:p>
            <a:r>
              <a:rPr lang="en-US" b="1" dirty="0"/>
              <a:t>- </a:t>
            </a:r>
            <a:r>
              <a:rPr lang="vi-VN" b="1" dirty="0"/>
              <a:t>Semijoin</a:t>
            </a:r>
            <a:r>
              <a:rPr lang="vi-VN" dirty="0"/>
              <a:t> là một phép nối đặc biệt chỉ trả về các dòng từ bảng đầu tiên (không kết hợp tất cả các cột từ cả hai bảng như Equijoin).</a:t>
            </a:r>
          </a:p>
          <a:p>
            <a:pPr lvl="1">
              <a:buFont typeface="Arial" panose="020B0604020202020204" pitchFamily="34" charset="0"/>
              <a:buChar char="•"/>
            </a:pPr>
            <a:r>
              <a:rPr lang="vi-VN" b="1" dirty="0"/>
              <a:t>Semijoin không trả về dữ liệu từ bảng thứ hai</a:t>
            </a:r>
            <a:r>
              <a:rPr lang="vi-VN" dirty="0"/>
              <a:t>, mà chỉ dùng bảng thứ hai để lọc dữ liệu từ bảng thứ nhất.</a:t>
            </a:r>
          </a:p>
          <a:p>
            <a:pPr lvl="1">
              <a:buFont typeface="Arial" panose="020B0604020202020204" pitchFamily="34" charset="0"/>
              <a:buChar char="•"/>
            </a:pPr>
            <a:r>
              <a:rPr lang="vi-VN" dirty="0"/>
              <a:t>Nó giúp giảm lượng dữ liệu truyền tải trong các hệ thống phân tán.</a:t>
            </a:r>
          </a:p>
          <a:p>
            <a:pPr marL="171450" indent="-171450">
              <a:buFontTx/>
              <a:buChar char="-"/>
            </a:pPr>
            <a:endParaRPr lang="en-US" dirty="0"/>
          </a:p>
          <a:p>
            <a:pPr marL="0" indent="0">
              <a:buFontTx/>
              <a:buNone/>
            </a:pPr>
            <a:r>
              <a:rPr lang="vi-VN" dirty="0"/>
              <a:t>Hình ảnh chứa sơ đồ các bảng quan hệ trong một hệ thống:</a:t>
            </a:r>
            <a:endParaRPr lang="en-US" dirty="0"/>
          </a:p>
          <a:p>
            <a:pPr>
              <a:buFont typeface="Arial" panose="020B0604020202020204" pitchFamily="34" charset="0"/>
              <a:buChar char="•"/>
            </a:pPr>
            <a:r>
              <a:rPr lang="vi-VN" b="1" dirty="0"/>
              <a:t>PAY (bảng lương):</a:t>
            </a:r>
            <a:r>
              <a:rPr lang="vi-VN" dirty="0"/>
              <a:t> chứa thông tin về chức vụ (</a:t>
            </a:r>
            <a:r>
              <a:rPr lang="vi-VN" b="1" dirty="0"/>
              <a:t>TITLE</a:t>
            </a:r>
            <a:r>
              <a:rPr lang="vi-VN" dirty="0"/>
              <a:t>) và lương (</a:t>
            </a:r>
            <a:r>
              <a:rPr lang="vi-VN" b="1" dirty="0"/>
              <a:t>SAL</a:t>
            </a:r>
            <a:r>
              <a:rPr lang="vi-VN" dirty="0"/>
              <a:t>).</a:t>
            </a:r>
          </a:p>
          <a:p>
            <a:pPr>
              <a:buFont typeface="Arial" panose="020B0604020202020204" pitchFamily="34" charset="0"/>
              <a:buChar char="•"/>
            </a:pPr>
            <a:r>
              <a:rPr lang="vi-VN" b="1" dirty="0"/>
              <a:t>EMP (bảng nhân viên):</a:t>
            </a:r>
            <a:r>
              <a:rPr lang="vi-VN" dirty="0"/>
              <a:t> chứa mã nhân viên (</a:t>
            </a:r>
            <a:r>
              <a:rPr lang="vi-VN" b="1" dirty="0"/>
              <a:t>ENO</a:t>
            </a:r>
            <a:r>
              <a:rPr lang="vi-VN" dirty="0"/>
              <a:t>), tên (</a:t>
            </a:r>
            <a:r>
              <a:rPr lang="vi-VN" b="1" dirty="0"/>
              <a:t>ENAME</a:t>
            </a:r>
            <a:r>
              <a:rPr lang="vi-VN" dirty="0"/>
              <a:t>), và chức vụ (</a:t>
            </a:r>
            <a:r>
              <a:rPr lang="vi-VN" b="1" dirty="0"/>
              <a:t>TITLE</a:t>
            </a:r>
            <a:r>
              <a:rPr lang="vi-VN" dirty="0"/>
              <a:t>).</a:t>
            </a:r>
          </a:p>
          <a:p>
            <a:pPr>
              <a:buFont typeface="Arial" panose="020B0604020202020204" pitchFamily="34" charset="0"/>
              <a:buChar char="•"/>
            </a:pPr>
            <a:r>
              <a:rPr lang="vi-VN" b="1" dirty="0"/>
              <a:t>PROJ (bảng dự án):</a:t>
            </a:r>
            <a:r>
              <a:rPr lang="vi-VN" dirty="0"/>
              <a:t> chứa thông tin dự án (</a:t>
            </a:r>
            <a:r>
              <a:rPr lang="vi-VN" b="1" dirty="0"/>
              <a:t>PNO, PNAME, BUDGET, LOC</a:t>
            </a:r>
            <a:r>
              <a:rPr lang="vi-VN" dirty="0"/>
              <a:t>).</a:t>
            </a:r>
          </a:p>
          <a:p>
            <a:pPr>
              <a:buFont typeface="Arial" panose="020B0604020202020204" pitchFamily="34" charset="0"/>
              <a:buChar char="•"/>
            </a:pPr>
            <a:r>
              <a:rPr lang="vi-VN" b="1" dirty="0"/>
              <a:t>ASG (bảng phân công công việc):</a:t>
            </a:r>
            <a:r>
              <a:rPr lang="vi-VN" dirty="0"/>
              <a:t> lưu trữ các mối quan hệ giữa nhân viên và dự án (</a:t>
            </a:r>
            <a:r>
              <a:rPr lang="vi-VN" b="1" dirty="0"/>
              <a:t>ENO, PNO, RESP, DUR</a:t>
            </a:r>
            <a:r>
              <a:rPr lang="vi-VN" dirty="0"/>
              <a:t>).</a:t>
            </a:r>
          </a:p>
          <a:p>
            <a:r>
              <a:rPr lang="vi-VN" dirty="0"/>
              <a:t>Các liên kết </a:t>
            </a:r>
            <a:r>
              <a:rPr lang="vi-VN" b="1" dirty="0"/>
              <a:t>L1, L2, L3</a:t>
            </a:r>
            <a:r>
              <a:rPr lang="vi-VN" dirty="0"/>
              <a:t> đại diện cho các ràng buộc giữa các bảng. Dựa trên các liên kết này, ta có thể thực hiện phân mảnh ngang trên bảng </a:t>
            </a:r>
            <a:r>
              <a:rPr lang="vi-VN" b="1" dirty="0"/>
              <a:t>ASG</a:t>
            </a:r>
            <a:r>
              <a:rPr lang="vi-VN" dirty="0"/>
              <a:t> bằng cách sử dụng các điều kiện từ bảng </a:t>
            </a:r>
            <a:r>
              <a:rPr lang="vi-VN" b="1" dirty="0"/>
              <a:t>EMP</a:t>
            </a:r>
            <a:r>
              <a:rPr lang="vi-VN" dirty="0"/>
              <a:t> hoặc </a:t>
            </a:r>
            <a:r>
              <a:rPr lang="vi-VN" b="1" dirty="0"/>
              <a:t>PROJ</a:t>
            </a:r>
            <a:r>
              <a:rPr lang="vi-VN" dirty="0"/>
              <a:t>.</a:t>
            </a:r>
            <a:endParaRPr lang="en-US" dirty="0"/>
          </a:p>
        </p:txBody>
      </p:sp>
    </p:spTree>
    <p:extLst>
      <p:ext uri="{BB962C8B-B14F-4D97-AF65-F5344CB8AC3E}">
        <p14:creationId xmlns:p14="http://schemas.microsoft.com/office/powerpoint/2010/main" val="21758515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71B0C6EB-4D83-821C-6C63-AD59918F4C8D}"/>
              </a:ext>
            </a:extLst>
          </p:cNvPr>
          <p:cNvSpPr>
            <a:spLocks noGrp="1"/>
          </p:cNvSpPr>
          <p:nvPr>
            <p:ph type="body" idx="1"/>
          </p:nvPr>
        </p:nvSpPr>
        <p:spPr/>
        <p:txBody>
          <a:bodyPr/>
          <a:lstStyle/>
          <a:p>
            <a:r>
              <a:rPr lang="vi-VN" b="1" dirty="0"/>
              <a:t>Giải thích về Derived Horizontal Fragmentation (DHF)</a:t>
            </a:r>
          </a:p>
          <a:p>
            <a:r>
              <a:rPr lang="vi-VN" b="1" dirty="0"/>
              <a:t>Phân mảnh ngang dẫn xuất (DHF - Derived Horizontal Fragmentation)</a:t>
            </a:r>
            <a:r>
              <a:rPr lang="vi-VN" dirty="0"/>
              <a:t> là một kỹ thuật trong cơ sở dữ liệu phân tán, giúp phân mảnh một bảng dựa trên điều kiện của một bảng khác có quan hệ với nó.</a:t>
            </a:r>
          </a:p>
          <a:p>
            <a:r>
              <a:rPr lang="vi-VN" b="1" dirty="0"/>
              <a:t>1. Định nghĩa DHF</a:t>
            </a:r>
          </a:p>
          <a:p>
            <a:r>
              <a:rPr lang="vi-VN" dirty="0"/>
              <a:t>Cho một </a:t>
            </a:r>
            <a:r>
              <a:rPr lang="vi-VN" b="1" dirty="0"/>
              <a:t>liên kết (link) L</a:t>
            </a:r>
            <a:r>
              <a:rPr lang="vi-VN" dirty="0"/>
              <a:t>, trong đó:</a:t>
            </a:r>
          </a:p>
          <a:p>
            <a:pPr>
              <a:buFont typeface="Arial" panose="020B0604020202020204" pitchFamily="34" charset="0"/>
              <a:buChar char="•"/>
            </a:pPr>
            <a:r>
              <a:rPr lang="vi-VN" b="1" dirty="0"/>
              <a:t>owner(L) = S</a:t>
            </a:r>
            <a:r>
              <a:rPr lang="vi-VN" dirty="0"/>
              <a:t> (bảng chủ)</a:t>
            </a:r>
          </a:p>
          <a:p>
            <a:pPr>
              <a:buFont typeface="Arial" panose="020B0604020202020204" pitchFamily="34" charset="0"/>
              <a:buChar char="•"/>
            </a:pPr>
            <a:r>
              <a:rPr lang="vi-VN" b="1" dirty="0"/>
              <a:t>member(L) = R</a:t>
            </a:r>
            <a:r>
              <a:rPr lang="vi-VN" dirty="0"/>
              <a:t> (bảng thành viên)</a:t>
            </a:r>
          </a:p>
          <a:p>
            <a:r>
              <a:rPr lang="vi-VN" b="1" dirty="0"/>
              <a:t>Các phân mảnh ngang dẫn xuất của R</a:t>
            </a:r>
            <a:r>
              <a:rPr lang="vi-VN" dirty="0"/>
              <a:t> được xác định như sau:</a:t>
            </a:r>
          </a:p>
          <a:p>
            <a:r>
              <a:rPr lang="vi-VN" dirty="0"/>
              <a:t>Ri=R⋈FSi,1≤i≤w</a:t>
            </a:r>
            <a:r>
              <a:rPr lang="en-US" dirty="0"/>
              <a:t>, t</a:t>
            </a:r>
            <a:r>
              <a:rPr lang="vi-VN" dirty="0"/>
              <a:t>rong đó:</a:t>
            </a:r>
          </a:p>
          <a:p>
            <a:pPr>
              <a:buFont typeface="Arial" panose="020B0604020202020204" pitchFamily="34" charset="0"/>
              <a:buChar char="•"/>
            </a:pPr>
            <a:r>
              <a:rPr lang="vi-VN" dirty="0"/>
              <a:t>w là </a:t>
            </a:r>
            <a:r>
              <a:rPr lang="vi-VN" b="1" dirty="0"/>
              <a:t>số lượng tối đa</a:t>
            </a:r>
            <a:r>
              <a:rPr lang="vi-VN" dirty="0"/>
              <a:t> của các phân mảnh được định nghĩa trên R.</a:t>
            </a:r>
          </a:p>
          <a:p>
            <a:pPr>
              <a:buFont typeface="Arial" panose="020B0604020202020204" pitchFamily="34" charset="0"/>
              <a:buChar char="•"/>
            </a:pPr>
            <a:r>
              <a:rPr lang="vi-VN" dirty="0"/>
              <a:t>Si​ là các </a:t>
            </a:r>
            <a:r>
              <a:rPr lang="vi-VN" b="1" dirty="0"/>
              <a:t>phân mảnh ngang chính (Primary Horizontal Fragments - PHF)</a:t>
            </a:r>
            <a:r>
              <a:rPr lang="vi-VN" dirty="0"/>
              <a:t> của bảng S được định nghĩa như sau:</a:t>
            </a:r>
          </a:p>
          <a:p>
            <a:r>
              <a:rPr lang="vi-VN" dirty="0"/>
              <a:t>Si=</a:t>
            </a:r>
            <a:r>
              <a:rPr lang="el-GR" dirty="0"/>
              <a:t>σ</a:t>
            </a:r>
            <a:r>
              <a:rPr lang="vi-VN" dirty="0"/>
              <a:t>Fi(S)​ là </a:t>
            </a:r>
            <a:r>
              <a:rPr lang="vi-VN" b="1" dirty="0"/>
              <a:t>công thức điều kiện</a:t>
            </a:r>
            <a:r>
              <a:rPr lang="vi-VN" dirty="0"/>
              <a:t> được dùng để xác định phân mảnh ngang trên bảng S.</a:t>
            </a:r>
          </a:p>
          <a:p>
            <a:r>
              <a:rPr lang="en-US" dirty="0"/>
              <a:t>-------------------------------------------------------------</a:t>
            </a:r>
          </a:p>
          <a:p>
            <a:r>
              <a:rPr lang="en-US" b="0" i="0" dirty="0">
                <a:solidFill>
                  <a:srgbClr val="202122"/>
                </a:solidFill>
                <a:effectLst/>
                <a:latin typeface="Arial" panose="020B0604020202020204" pitchFamily="34" charset="0"/>
              </a:rPr>
              <a:t>Natural join (⨝) is a </a:t>
            </a:r>
            <a:r>
              <a:rPr lang="en-US" b="0" i="0" u="none" strike="noStrike" dirty="0">
                <a:effectLst/>
                <a:latin typeface="Arial" panose="020B0604020202020204" pitchFamily="34" charset="0"/>
                <a:hlinkClick r:id="rId3" tooltip="Binary relation"/>
              </a:rPr>
              <a:t>binary operator</a:t>
            </a:r>
            <a:r>
              <a:rPr lang="en-US" b="0" i="0" dirty="0">
                <a:solidFill>
                  <a:srgbClr val="202122"/>
                </a:solidFill>
                <a:effectLst/>
                <a:latin typeface="Arial" panose="020B0604020202020204" pitchFamily="34" charset="0"/>
              </a:rPr>
              <a:t> that is written as (</a:t>
            </a:r>
            <a:r>
              <a:rPr lang="en-US" b="0" i="1" dirty="0">
                <a:solidFill>
                  <a:srgbClr val="202122"/>
                </a:solidFill>
                <a:effectLst/>
                <a:latin typeface="Arial" panose="020B0604020202020204" pitchFamily="34" charset="0"/>
              </a:rPr>
              <a:t>R</a:t>
            </a:r>
            <a:r>
              <a:rPr lang="en-US" b="0" i="0" dirty="0">
                <a:solidFill>
                  <a:srgbClr val="202122"/>
                </a:solidFill>
                <a:effectLst/>
                <a:latin typeface="Arial" panose="020B0604020202020204" pitchFamily="34" charset="0"/>
              </a:rPr>
              <a:t> ⨝ </a:t>
            </a:r>
            <a:r>
              <a:rPr lang="en-US" b="0" i="1"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where </a:t>
            </a:r>
            <a:r>
              <a:rPr lang="en-US" b="0" i="1" dirty="0">
                <a:solidFill>
                  <a:srgbClr val="202122"/>
                </a:solidFill>
                <a:effectLst/>
                <a:latin typeface="Arial" panose="020B0604020202020204" pitchFamily="34" charset="0"/>
              </a:rPr>
              <a:t>R</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are </a:t>
            </a:r>
            <a:r>
              <a:rPr lang="en-US" b="0" i="0" u="none" strike="noStrike" dirty="0">
                <a:effectLst/>
                <a:latin typeface="Arial" panose="020B0604020202020204" pitchFamily="34" charset="0"/>
                <a:hlinkClick r:id="rId4" tooltip="Relation (database)"/>
              </a:rPr>
              <a:t>relations</a:t>
            </a:r>
            <a:r>
              <a:rPr lang="en-US" b="0" i="0" dirty="0">
                <a:solidFill>
                  <a:srgbClr val="202122"/>
                </a:solidFill>
                <a:effectLst/>
                <a:latin typeface="Arial" panose="020B0604020202020204" pitchFamily="34" charset="0"/>
              </a:rPr>
              <a:t>. The result of the natural join is the set of all combinations of tuples in </a:t>
            </a:r>
            <a:r>
              <a:rPr lang="en-US" b="0" i="1" dirty="0">
                <a:solidFill>
                  <a:srgbClr val="202122"/>
                </a:solidFill>
                <a:effectLst/>
                <a:latin typeface="Arial" panose="020B0604020202020204" pitchFamily="34" charset="0"/>
              </a:rPr>
              <a:t>R</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S</a:t>
            </a:r>
            <a:r>
              <a:rPr lang="en-US" b="0" i="0" dirty="0">
                <a:solidFill>
                  <a:srgbClr val="202122"/>
                </a:solidFill>
                <a:effectLst/>
                <a:latin typeface="Arial" panose="020B0604020202020204" pitchFamily="34" charset="0"/>
              </a:rPr>
              <a:t> that are equal on their common attribute names. </a:t>
            </a:r>
          </a:p>
          <a:p>
            <a:r>
              <a:rPr lang="en-US" b="0" i="0" dirty="0">
                <a:solidFill>
                  <a:srgbClr val="202122"/>
                </a:solidFill>
                <a:effectLst/>
                <a:latin typeface="Arial" panose="020B0604020202020204" pitchFamily="34" charset="0"/>
              </a:rPr>
              <a:t>-------------------------------------------------------------</a:t>
            </a:r>
          </a:p>
          <a:p>
            <a:r>
              <a:rPr lang="vi-VN" b="1" dirty="0"/>
              <a:t>2. Cách hoạt động</a:t>
            </a:r>
          </a:p>
          <a:p>
            <a:pPr>
              <a:buFont typeface="+mj-lt"/>
              <a:buAutoNum type="arabicPeriod"/>
            </a:pPr>
            <a:r>
              <a:rPr lang="vi-VN" b="1" dirty="0"/>
              <a:t>Phân mảnh ngang bảng chủ S</a:t>
            </a:r>
            <a:r>
              <a:rPr lang="vi-VN" dirty="0"/>
              <a:t> dựa trên điều kiện Fi​, tạo ra các phân mảnh S1,S2,...,Sw​.</a:t>
            </a:r>
          </a:p>
          <a:p>
            <a:pPr>
              <a:buFont typeface="+mj-lt"/>
              <a:buAutoNum type="arabicPeriod"/>
            </a:pPr>
            <a:r>
              <a:rPr lang="vi-VN" b="1" dirty="0"/>
              <a:t>Tạo các phân mảnh ngang dẫn xuất của bảng thành viên R</a:t>
            </a:r>
            <a:r>
              <a:rPr lang="vi-VN" dirty="0"/>
              <a:t> bằng cách thực hiện </a:t>
            </a:r>
            <a:r>
              <a:rPr lang="vi-VN" b="1" dirty="0"/>
              <a:t>semijoin</a:t>
            </a:r>
            <a:r>
              <a:rPr lang="vi-VN" dirty="0"/>
              <a:t> giữa R</a:t>
            </a:r>
            <a:r>
              <a:rPr lang="en-US" dirty="0"/>
              <a:t> </a:t>
            </a:r>
            <a:r>
              <a:rPr lang="vi-VN" dirty="0"/>
              <a:t>và từng phân mảnh Si​.</a:t>
            </a:r>
          </a:p>
          <a:p>
            <a:r>
              <a:rPr lang="vi-VN" dirty="0"/>
              <a:t>Ri=R⋈F</a:t>
            </a:r>
            <a:r>
              <a:rPr lang="en-US" dirty="0"/>
              <a:t> </a:t>
            </a:r>
            <a:r>
              <a:rPr lang="vi-VN" dirty="0"/>
              <a:t>​Tức là, mỗi phân mảnh của bảng R sẽ chỉ chứa các dòng có liên quan đến phân mảnh tương ứng của bảng S.</a:t>
            </a:r>
          </a:p>
          <a:p>
            <a:endParaRPr lang="en-US" dirty="0"/>
          </a:p>
        </p:txBody>
      </p:sp>
    </p:spTree>
    <p:extLst>
      <p:ext uri="{BB962C8B-B14F-4D97-AF65-F5344CB8AC3E}">
        <p14:creationId xmlns:p14="http://schemas.microsoft.com/office/powerpoint/2010/main" val="17982301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716694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Tính đúng đắn của Phân mảnh ngang dẫn xuất (DHF - Derived Horizontal Fragmentation)</a:t>
            </a:r>
          </a:p>
          <a:p>
            <a:r>
              <a:rPr lang="vi-VN" dirty="0"/>
              <a:t>Để đảm bảo </a:t>
            </a:r>
            <a:r>
              <a:rPr lang="vi-VN" b="1" dirty="0"/>
              <a:t>tính đúng đắn</a:t>
            </a:r>
            <a:r>
              <a:rPr lang="vi-VN" dirty="0"/>
              <a:t> của </a:t>
            </a:r>
            <a:r>
              <a:rPr lang="vi-VN" b="1" dirty="0"/>
              <a:t>Phân mảnh ngang dẫn xuất (DHF)</a:t>
            </a:r>
            <a:r>
              <a:rPr lang="vi-VN" dirty="0"/>
              <a:t>, ba thuộc tính chính cần được thỏa mãn:</a:t>
            </a:r>
          </a:p>
          <a:p>
            <a:pPr>
              <a:buFont typeface="+mj-lt"/>
              <a:buAutoNum type="arabicPeriod"/>
            </a:pPr>
            <a:r>
              <a:rPr lang="vi-VN" b="1" dirty="0"/>
              <a:t>Tính đầy đủ (Completeness)</a:t>
            </a:r>
            <a:endParaRPr lang="vi-VN" dirty="0"/>
          </a:p>
          <a:p>
            <a:pPr>
              <a:buFont typeface="+mj-lt"/>
              <a:buAutoNum type="arabicPeriod"/>
            </a:pPr>
            <a:r>
              <a:rPr lang="vi-VN" b="1" dirty="0"/>
              <a:t>Toàn vẹn tham chiếu (Referential Integrity)</a:t>
            </a:r>
            <a:endParaRPr lang="vi-VN" dirty="0"/>
          </a:p>
          <a:p>
            <a:pPr>
              <a:buFont typeface="+mj-lt"/>
              <a:buAutoNum type="arabicPeriod"/>
            </a:pPr>
            <a:r>
              <a:rPr lang="vi-VN" b="1" dirty="0"/>
              <a:t>Tính không giao nhau (Disjointness)</a:t>
            </a:r>
            <a:endParaRPr lang="vi-VN" dirty="0"/>
          </a:p>
          <a:p>
            <a:r>
              <a:rPr lang="en-US" dirty="0"/>
              <a:t>--------------------------------------------------------------------------------------------------------------------------</a:t>
            </a:r>
          </a:p>
          <a:p>
            <a:r>
              <a:rPr lang="vi-VN" b="1" dirty="0"/>
              <a:t>1. Tính đầy đủ (Completeness)</a:t>
            </a:r>
          </a:p>
          <a:p>
            <a:r>
              <a:rPr lang="vi-VN" dirty="0"/>
              <a:t>Tính đầy đủ đảm bảo rằng </a:t>
            </a:r>
            <a:r>
              <a:rPr lang="vi-VN" b="1" dirty="0"/>
              <a:t>không có dữ liệu bị mất</a:t>
            </a:r>
            <a:r>
              <a:rPr lang="vi-VN" dirty="0"/>
              <a:t> sau khi phân mảnh.</a:t>
            </a:r>
          </a:p>
          <a:p>
            <a:pPr>
              <a:buFont typeface="Arial" panose="020B0604020202020204" pitchFamily="34" charset="0"/>
              <a:buChar char="•"/>
            </a:pPr>
            <a:r>
              <a:rPr lang="vi-VN" dirty="0"/>
              <a:t>Vì </a:t>
            </a:r>
            <a:r>
              <a:rPr lang="vi-VN" b="1" dirty="0"/>
              <a:t>DHF</a:t>
            </a:r>
            <a:r>
              <a:rPr lang="vi-VN" dirty="0"/>
              <a:t> dựa trên một </a:t>
            </a:r>
            <a:r>
              <a:rPr lang="vi-VN" b="1" dirty="0"/>
              <a:t>phép chọn (selection operation)</a:t>
            </a:r>
            <a:r>
              <a:rPr lang="vi-VN" dirty="0"/>
              <a:t> trên quan hệ chủ sở hữu S, nên tất cả các bộ dữ liệu (tuple) trong R có liên kết với S phải được đưa vào ít nhất một phân mảnh.</a:t>
            </a:r>
          </a:p>
          <a:p>
            <a:pPr>
              <a:buFont typeface="Arial" panose="020B0604020202020204" pitchFamily="34" charset="0"/>
              <a:buNone/>
            </a:pPr>
            <a:endParaRPr lang="en-US" b="1" dirty="0"/>
          </a:p>
          <a:p>
            <a:pPr>
              <a:buFont typeface="Arial" panose="020B0604020202020204" pitchFamily="34" charset="0"/>
              <a:buNone/>
            </a:pPr>
            <a:r>
              <a:rPr lang="en-US" b="1" dirty="0"/>
              <a:t>2 .</a:t>
            </a:r>
            <a:r>
              <a:rPr lang="vi-VN" b="1" dirty="0"/>
              <a:t>Thuộc tính tái cấu trúc (reconstruction) (giống như trong Phân mảnh ngang chính (Primary Horizontal Fragmentation))</a:t>
            </a:r>
            <a:r>
              <a:rPr lang="en-US" b="1" dirty="0"/>
              <a:t>:</a:t>
            </a:r>
          </a:p>
          <a:p>
            <a:pPr>
              <a:buFont typeface="Arial" panose="020B0604020202020204" pitchFamily="34" charset="0"/>
              <a:buNone/>
            </a:pPr>
            <a:r>
              <a:rPr lang="vi-VN" dirty="0"/>
              <a:t>đảm bảo rằng tất cả các phân mảnh có thể </a:t>
            </a:r>
            <a:r>
              <a:rPr lang="vi-VN" b="1" dirty="0"/>
              <a:t>kết hợp lại</a:t>
            </a:r>
            <a:r>
              <a:rPr lang="vi-VN" dirty="0"/>
              <a:t> để thu được quan hệ gốc</a:t>
            </a:r>
            <a:r>
              <a:rPr lang="en-US" dirty="0"/>
              <a:t>.</a:t>
            </a:r>
            <a:endParaRPr lang="vi-VN" dirty="0"/>
          </a:p>
          <a:p>
            <a:r>
              <a:rPr lang="vi-VN" b="1" dirty="0"/>
              <a:t>Đảm bảo rằng không có dữ liệu nào bị mất trong quá trình phân mảnh.</a:t>
            </a:r>
            <a:endParaRPr lang="vi-VN" dirty="0"/>
          </a:p>
          <a:p>
            <a:endParaRPr lang="en-US" b="1" dirty="0"/>
          </a:p>
          <a:p>
            <a:r>
              <a:rPr lang="vi-VN" b="1" dirty="0"/>
              <a:t>3. Tính không giao nhau (Disjointness)</a:t>
            </a:r>
          </a:p>
          <a:p>
            <a:r>
              <a:rPr lang="vi-VN" dirty="0"/>
              <a:t>Tính không giao nhau đảm bảo rằng </a:t>
            </a:r>
            <a:r>
              <a:rPr lang="vi-VN" b="1" dirty="0"/>
              <a:t>mỗi bộ dữ liệu không xuất hiện trong nhiều phân mảnh một cách không cần thiết</a:t>
            </a:r>
            <a:r>
              <a:rPr lang="vi-VN" dirty="0"/>
              <a:t>.</a:t>
            </a:r>
          </a:p>
          <a:p>
            <a:pPr>
              <a:buFont typeface="Arial" panose="020B0604020202020204" pitchFamily="34" charset="0"/>
              <a:buChar char="•"/>
            </a:pPr>
            <a:r>
              <a:rPr lang="vi-VN" dirty="0"/>
              <a:t>Phân mảnh phải </a:t>
            </a:r>
            <a:r>
              <a:rPr lang="vi-VN" b="1" dirty="0"/>
              <a:t>tạo ra các tập con không giao nhau</a:t>
            </a:r>
            <a:r>
              <a:rPr lang="vi-VN" dirty="0"/>
              <a:t> của RRR, nghĩa là </a:t>
            </a:r>
            <a:r>
              <a:rPr lang="vi-VN" b="1" dirty="0"/>
              <a:t>mỗi bộ dữ liệu chỉ xuất hiện trong đúng một phân mảnh</a:t>
            </a:r>
            <a:r>
              <a:rPr lang="vi-VN" dirty="0"/>
              <a:t>.</a:t>
            </a:r>
          </a:p>
          <a:p>
            <a:pPr>
              <a:buFont typeface="Arial" panose="020B0604020202020204" pitchFamily="34" charset="0"/>
              <a:buChar char="•"/>
            </a:pPr>
            <a:r>
              <a:rPr lang="vi-VN" dirty="0"/>
              <a:t>Điều này có thể đạt được bằng cách sử dụng </a:t>
            </a:r>
            <a:r>
              <a:rPr lang="vi-VN" b="1" dirty="0"/>
              <a:t>đồ thị nối đơn giản (simple join graphs)</a:t>
            </a:r>
            <a:r>
              <a:rPr lang="vi-VN" dirty="0"/>
              <a:t> giữa phân mảnh chủ sở hữu và phân mảnh thành </a:t>
            </a:r>
            <a:r>
              <a:rPr lang="vi-VN"/>
              <a:t>viên.</a:t>
            </a:r>
            <a:endParaRPr lang="vi-VN" dirty="0"/>
          </a:p>
        </p:txBody>
      </p:sp>
      <p:sp>
        <p:nvSpPr>
          <p:cNvPr id="4" name="Slide Number Placeholder 3"/>
          <p:cNvSpPr>
            <a:spLocks noGrp="1"/>
          </p:cNvSpPr>
          <p:nvPr>
            <p:ph type="sldNum" sz="quarter" idx="5"/>
          </p:nvPr>
        </p:nvSpPr>
        <p:spPr/>
        <p:txBody>
          <a:bodyPr/>
          <a:lstStyle/>
          <a:p>
            <a:fld id="{765F5201-0B02-374C-9C85-2DCB7D098B21}" type="slidenum">
              <a:rPr lang="en-US" smtClean="0"/>
              <a:t>36</a:t>
            </a:fld>
            <a:endParaRPr lang="en-US"/>
          </a:p>
        </p:txBody>
      </p:sp>
    </p:spTree>
    <p:extLst>
      <p:ext uri="{BB962C8B-B14F-4D97-AF65-F5344CB8AC3E}">
        <p14:creationId xmlns:p14="http://schemas.microsoft.com/office/powerpoint/2010/main" val="4292080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1408804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835239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Tree>
    <p:extLst>
      <p:ext uri="{BB962C8B-B14F-4D97-AF65-F5344CB8AC3E}">
        <p14:creationId xmlns:p14="http://schemas.microsoft.com/office/powerpoint/2010/main" val="257175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a:t>
            </a:fld>
            <a:endParaRPr lang="en-US"/>
          </a:p>
        </p:txBody>
      </p:sp>
    </p:spTree>
    <p:extLst>
      <p:ext uri="{BB962C8B-B14F-4D97-AF65-F5344CB8AC3E}">
        <p14:creationId xmlns:p14="http://schemas.microsoft.com/office/powerpoint/2010/main" val="73611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FC264F8E-ABC7-A9C2-9EA1-2DF7EC959148}"/>
              </a:ext>
            </a:extLst>
          </p:cNvPr>
          <p:cNvSpPr>
            <a:spLocks noGrp="1"/>
          </p:cNvSpPr>
          <p:nvPr>
            <p:ph type="body" idx="1"/>
          </p:nvPr>
        </p:nvSpPr>
        <p:spPr/>
        <p:txBody>
          <a:bodyPr/>
          <a:lstStyle/>
          <a:p>
            <a:pPr algn="l"/>
            <a:r>
              <a:rPr lang="vi-VN" b="0" i="0" dirty="0">
                <a:solidFill>
                  <a:srgbClr val="404040"/>
                </a:solidFill>
                <a:effectLst/>
                <a:latin typeface="Inter"/>
              </a:rPr>
              <a:t>Phân mảnh (Fragmentation) là một khái niệm quan trọng trong thiết kế cơ sở dữ liệu phân tán. Dưới đây là một số điểm chính liên quan đến phân mảnh và phân phối dữ liệu:</a:t>
            </a:r>
          </a:p>
          <a:p>
            <a:pPr algn="l"/>
            <a:r>
              <a:rPr lang="vi-VN" b="1" i="0" dirty="0">
                <a:solidFill>
                  <a:srgbClr val="404040"/>
                </a:solidFill>
                <a:effectLst/>
                <a:latin typeface="Inter"/>
              </a:rPr>
              <a:t>1. Phân phối quan hệ (Distributing Relations)</a:t>
            </a:r>
          </a:p>
          <a:p>
            <a:pPr algn="l">
              <a:buFont typeface="Arial" panose="020B0604020202020204" pitchFamily="34" charset="0"/>
              <a:buChar char="•"/>
            </a:pPr>
            <a:r>
              <a:rPr lang="vi-VN" b="1" i="0" dirty="0">
                <a:solidFill>
                  <a:srgbClr val="404040"/>
                </a:solidFill>
                <a:effectLst/>
                <a:latin typeface="Inter"/>
              </a:rPr>
              <a:t>Có thể chỉ phân phối các quan hệ?</a:t>
            </a:r>
            <a:r>
              <a:rPr lang="vi-VN" b="0" i="0" dirty="0">
                <a:solidFill>
                  <a:srgbClr val="404040"/>
                </a:solidFill>
                <a:effectLst/>
                <a:latin typeface="Inter"/>
              </a:rPr>
              <a:t>: Trong một số trường hợp, việc chỉ phân phối toàn bộ các quan hệ (relations) mà không phân mảnh có thể không hiệu quả. Điều này có thể dẫn đến việc dữ liệu không được phân bổ một cách tối ưu, gây ra tình trạng nghẽn cổ chai và giảm hiệu suất.</a:t>
            </a:r>
          </a:p>
          <a:p>
            <a:pPr algn="l"/>
            <a:r>
              <a:rPr lang="vi-VN" b="1" i="0" dirty="0">
                <a:solidFill>
                  <a:srgbClr val="404040"/>
                </a:solidFill>
                <a:effectLst/>
                <a:latin typeface="Inter"/>
              </a:rPr>
              <a:t>2. Đơn vị phân phối hợp lý (Reasonable Unit of Distribution)</a:t>
            </a:r>
          </a:p>
          <a:p>
            <a:pPr algn="l">
              <a:buFont typeface="Arial" panose="020B0604020202020204" pitchFamily="34" charset="0"/>
              <a:buChar char="•"/>
            </a:pPr>
            <a:r>
              <a:rPr lang="vi-VN" b="1" i="0" dirty="0">
                <a:solidFill>
                  <a:srgbClr val="404040"/>
                </a:solidFill>
                <a:effectLst/>
                <a:latin typeface="Inter"/>
              </a:rPr>
              <a:t>Quan hệ (Relation)</a:t>
            </a:r>
            <a:r>
              <a:rPr lang="vi-VN" b="0" i="0" dirty="0">
                <a:solidFill>
                  <a:srgbClr val="404040"/>
                </a:solidFill>
                <a:effectLst/>
                <a:latin typeface="Inter"/>
              </a:rPr>
              <a:t>: Phân phối toàn bộ quan hệ có thể đơn giản nhưng không phải lúc nào cũng hiệu quả.</a:t>
            </a:r>
          </a:p>
          <a:p>
            <a:pPr algn="l">
              <a:buFont typeface="Arial" panose="020B0604020202020204" pitchFamily="34" charset="0"/>
              <a:buChar char="•"/>
            </a:pPr>
            <a:r>
              <a:rPr lang="vi-VN" b="1" i="0" dirty="0">
                <a:solidFill>
                  <a:srgbClr val="404040"/>
                </a:solidFill>
                <a:effectLst/>
                <a:latin typeface="Inter"/>
              </a:rPr>
              <a:t>Các mảnh của quan hệ (Fragments of Relations)</a:t>
            </a:r>
            <a:r>
              <a:rPr lang="vi-VN" b="0" i="0" dirty="0">
                <a:solidFill>
                  <a:srgbClr val="404040"/>
                </a:solidFill>
                <a:effectLst/>
                <a:latin typeface="Inter"/>
              </a:rPr>
              <a:t>: Phân phối các mảnh nhỏ hơn của quan hệ (sub-relations) có thể cải thiện hiệu suất và tận dụng tốt hơn tài nguyên hệ thống.</a:t>
            </a:r>
          </a:p>
          <a:p>
            <a:pPr algn="l"/>
            <a:r>
              <a:rPr lang="vi-VN" b="1" i="0" dirty="0">
                <a:solidFill>
                  <a:srgbClr val="404040"/>
                </a:solidFill>
                <a:effectLst/>
                <a:latin typeface="Inter"/>
              </a:rPr>
              <a:t>3. Lợi ích của việc phân mảnh</a:t>
            </a:r>
          </a:p>
          <a:p>
            <a:pPr algn="l">
              <a:buFont typeface="Arial" panose="020B0604020202020204" pitchFamily="34" charset="0"/>
              <a:buChar char="•"/>
            </a:pPr>
            <a:r>
              <a:rPr lang="vi-VN" b="1" i="0" dirty="0">
                <a:solidFill>
                  <a:srgbClr val="404040"/>
                </a:solidFill>
                <a:effectLst/>
                <a:latin typeface="Inter"/>
              </a:rPr>
              <a:t>Tính cục bộ (Locality)</a:t>
            </a:r>
            <a:r>
              <a:rPr lang="vi-VN" b="0" i="0" dirty="0">
                <a:solidFill>
                  <a:srgbClr val="404040"/>
                </a:solidFill>
                <a:effectLst/>
                <a:latin typeface="Inter"/>
              </a:rPr>
              <a:t>: Các mảnh dữ liệu có thể được đặt gần hơn với các ứng dụng hoặc người dùng thường xuyên truy cập chúng, giảm độ trễ và tăng tốc độ truy cập.</a:t>
            </a:r>
          </a:p>
          <a:p>
            <a:pPr algn="l">
              <a:buFont typeface="Arial" panose="020B0604020202020204" pitchFamily="34" charset="0"/>
              <a:buChar char="•"/>
            </a:pPr>
            <a:r>
              <a:rPr lang="vi-VN" b="1" i="0" dirty="0">
                <a:solidFill>
                  <a:srgbClr val="404040"/>
                </a:solidFill>
                <a:effectLst/>
                <a:latin typeface="Inter"/>
              </a:rPr>
              <a:t>Thực thi đồng thời (Concurrent Execution)</a:t>
            </a:r>
            <a:r>
              <a:rPr lang="vi-VN" b="0" i="0" dirty="0">
                <a:solidFill>
                  <a:srgbClr val="404040"/>
                </a:solidFill>
                <a:effectLst/>
                <a:latin typeface="Inter"/>
              </a:rPr>
              <a:t>: Các giao dịch có thể thực thi đồng thời trên các phần khác nhau của một quan hệ, tăng khả năng xử lý song song và hiệu suất tổng thể.</a:t>
            </a:r>
          </a:p>
          <a:p>
            <a:pPr algn="l"/>
            <a:r>
              <a:rPr lang="vi-VN" b="1" i="0" dirty="0">
                <a:solidFill>
                  <a:srgbClr val="404040"/>
                </a:solidFill>
                <a:effectLst/>
                <a:latin typeface="Inter"/>
              </a:rPr>
              <a:t>4. Thách thức của việc phân mảnh</a:t>
            </a:r>
          </a:p>
          <a:p>
            <a:pPr algn="l">
              <a:buFont typeface="Arial" panose="020B0604020202020204" pitchFamily="34" charset="0"/>
              <a:buChar char="•"/>
            </a:pPr>
            <a:r>
              <a:rPr lang="vi-VN" b="1" i="0" dirty="0">
                <a:solidFill>
                  <a:srgbClr val="404040"/>
                </a:solidFill>
                <a:effectLst/>
                <a:latin typeface="Inter"/>
              </a:rPr>
              <a:t>Giao tiếp thêm (Extra Communication)</a:t>
            </a:r>
            <a:r>
              <a:rPr lang="vi-VN" b="0" i="0" dirty="0">
                <a:solidFill>
                  <a:srgbClr val="404040"/>
                </a:solidFill>
                <a:effectLst/>
                <a:latin typeface="Inter"/>
              </a:rPr>
              <a:t>: Việc phân mảnh có thể yêu cầu thêm giao tiếp giữa các nút để truy cập dữ liệu từ các mảnh khác nhau.</a:t>
            </a:r>
          </a:p>
          <a:p>
            <a:pPr algn="l">
              <a:buFont typeface="Arial" panose="020B0604020202020204" pitchFamily="34" charset="0"/>
              <a:buChar char="•"/>
            </a:pPr>
            <a:r>
              <a:rPr lang="vi-VN" b="1" i="0" dirty="0">
                <a:solidFill>
                  <a:srgbClr val="404040"/>
                </a:solidFill>
                <a:effectLst/>
                <a:latin typeface="Inter"/>
              </a:rPr>
              <a:t>Xử lý thêm (Extra Processing)</a:t>
            </a:r>
            <a:r>
              <a:rPr lang="vi-VN" b="0" i="0" dirty="0">
                <a:solidFill>
                  <a:srgbClr val="404040"/>
                </a:solidFill>
                <a:effectLst/>
                <a:latin typeface="Inter"/>
              </a:rPr>
              <a:t>: Các view không thể định nghĩa trên một mảnh duy nhất sẽ yêu cầu xử lý thêm để kết hợp dữ liệu từ nhiều mảnh.</a:t>
            </a:r>
          </a:p>
          <a:p>
            <a:pPr algn="l">
              <a:buFont typeface="Arial" panose="020B0604020202020204" pitchFamily="34" charset="0"/>
              <a:buChar char="•"/>
            </a:pPr>
            <a:r>
              <a:rPr lang="vi-VN" b="1" i="0" dirty="0">
                <a:solidFill>
                  <a:srgbClr val="404040"/>
                </a:solidFill>
                <a:effectLst/>
                <a:latin typeface="Inter"/>
              </a:rPr>
              <a:t>Kiểm soát dữ liệu ngữ nghĩa (Semantic Data Control)</a:t>
            </a:r>
            <a:r>
              <a:rPr lang="vi-VN" b="0" i="0" dirty="0">
                <a:solidFill>
                  <a:srgbClr val="404040"/>
                </a:solidFill>
                <a:effectLst/>
                <a:latin typeface="Inter"/>
              </a:rPr>
              <a:t>: Đảm bảo tính toàn vẹn dữ liệu (integrity enforcement) trở nên phức tạp hơn khi dữ liệu được phân mảnh và phân phối.</a:t>
            </a:r>
          </a:p>
          <a:p>
            <a:pPr algn="l"/>
            <a:r>
              <a:rPr lang="vi-VN" b="1" i="0" dirty="0">
                <a:solidFill>
                  <a:srgbClr val="404040"/>
                </a:solidFill>
                <a:effectLst/>
                <a:latin typeface="Inter"/>
              </a:rPr>
              <a:t>5. Cân nhắc thiết kế</a:t>
            </a:r>
          </a:p>
          <a:p>
            <a:pPr algn="l">
              <a:buFont typeface="Arial" panose="020B0604020202020204" pitchFamily="34" charset="0"/>
              <a:buChar char="•"/>
            </a:pPr>
            <a:r>
              <a:rPr lang="vi-VN" b="1" i="0" dirty="0">
                <a:solidFill>
                  <a:srgbClr val="404040"/>
                </a:solidFill>
                <a:effectLst/>
                <a:latin typeface="Inter"/>
              </a:rPr>
              <a:t>Phân mảnh ngang (Horizontal Fragmentation)</a:t>
            </a:r>
            <a:r>
              <a:rPr lang="vi-VN" b="0" i="0" dirty="0">
                <a:solidFill>
                  <a:srgbClr val="404040"/>
                </a:solidFill>
                <a:effectLst/>
                <a:latin typeface="Inter"/>
              </a:rPr>
              <a:t>: Chia quan hệ thành các tập hợp hàng dựa trên điều kiện nhất định.</a:t>
            </a:r>
          </a:p>
          <a:p>
            <a:pPr algn="l">
              <a:buFont typeface="Arial" panose="020B0604020202020204" pitchFamily="34" charset="0"/>
              <a:buChar char="•"/>
            </a:pPr>
            <a:r>
              <a:rPr lang="vi-VN" b="1" i="0" dirty="0">
                <a:solidFill>
                  <a:srgbClr val="404040"/>
                </a:solidFill>
                <a:effectLst/>
                <a:latin typeface="Inter"/>
              </a:rPr>
              <a:t>Phân mảnh dọc (Vertical Fragmentation)</a:t>
            </a:r>
            <a:r>
              <a:rPr lang="vi-VN" b="0" i="0" dirty="0">
                <a:solidFill>
                  <a:srgbClr val="404040"/>
                </a:solidFill>
                <a:effectLst/>
                <a:latin typeface="Inter"/>
              </a:rPr>
              <a:t>: Chia quan hệ thành các tập hợp cột dựa trên các thuộc tính cụ thể.</a:t>
            </a:r>
          </a:p>
          <a:p>
            <a:pPr algn="l">
              <a:buFont typeface="Arial" panose="020B0604020202020204" pitchFamily="34" charset="0"/>
              <a:buChar char="•"/>
            </a:pPr>
            <a:r>
              <a:rPr lang="vi-VN" b="1" i="0" dirty="0">
                <a:solidFill>
                  <a:srgbClr val="404040"/>
                </a:solidFill>
                <a:effectLst/>
                <a:latin typeface="Inter"/>
              </a:rPr>
              <a:t>Phân mảnh hỗn hợp (Hybrid Fragmentation)</a:t>
            </a:r>
            <a:r>
              <a:rPr lang="vi-VN" b="0" i="0" dirty="0">
                <a:solidFill>
                  <a:srgbClr val="404040"/>
                </a:solidFill>
                <a:effectLst/>
                <a:latin typeface="Inter"/>
              </a:rPr>
              <a:t>: Kết hợp cả phân mảnh ngang và dọc để tối ưu hóa hiệu suất và quản lý dữ liệu.</a:t>
            </a:r>
          </a:p>
          <a:p>
            <a:pPr algn="l"/>
            <a:r>
              <a:rPr lang="vi-VN" b="1" i="0" dirty="0">
                <a:solidFill>
                  <a:srgbClr val="404040"/>
                </a:solidFill>
                <a:effectLst/>
                <a:latin typeface="Inter"/>
              </a:rPr>
              <a:t>Kết luận</a:t>
            </a:r>
          </a:p>
          <a:p>
            <a:pPr algn="l"/>
            <a:r>
              <a:rPr lang="vi-VN" b="0" i="0" dirty="0">
                <a:solidFill>
                  <a:srgbClr val="404040"/>
                </a:solidFill>
                <a:effectLst/>
                <a:latin typeface="Inter"/>
              </a:rPr>
              <a:t>Phân mảnh là một kỹ thuật quan trọng để tối ưu hóa việc phân phối dữ liệu trong hệ thống cơ sở dữ liệu phân tán. Mặc dù việc phân mảnh có thể mang lại nhiều lợi ích về hiệu suất và tính cục bộ, nó cũng đi kèm với các thách thức về giao tiếp, xử lý và kiểm soát dữ liệu. Việc lựa chọn đơn vị phân phối hợp lý và thiết kế phân mảnh phù hợp là rất quan trọng để đạt được hiệu quả tối ưu trong hệ thống phân tán.</a:t>
            </a:r>
          </a:p>
          <a:p>
            <a:endParaRPr lang="en-US" dirty="0"/>
          </a:p>
        </p:txBody>
      </p:sp>
    </p:spTree>
    <p:extLst>
      <p:ext uri="{BB962C8B-B14F-4D97-AF65-F5344CB8AC3E}">
        <p14:creationId xmlns:p14="http://schemas.microsoft.com/office/powerpoint/2010/main" val="17863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CB0CDF3E-9115-3B30-61CF-38FF541B8CBC}"/>
              </a:ext>
            </a:extLst>
          </p:cNvPr>
          <p:cNvSpPr>
            <a:spLocks noGrp="1"/>
          </p:cNvSpPr>
          <p:nvPr>
            <p:ph type="body" idx="1"/>
          </p:nvPr>
        </p:nvSpPr>
        <p:spPr/>
        <p:txBody>
          <a:bodyPr/>
          <a:lstStyle/>
          <a:p>
            <a:r>
              <a:rPr lang="en-US" dirty="0" err="1"/>
              <a:t>Phân</a:t>
            </a:r>
            <a:r>
              <a:rPr lang="en-US" dirty="0"/>
              <a:t> </a:t>
            </a:r>
            <a:r>
              <a:rPr lang="en-US" dirty="0" err="1"/>
              <a:t>mảnh</a:t>
            </a:r>
            <a:r>
              <a:rPr lang="en-US" dirty="0"/>
              <a:t> </a:t>
            </a:r>
            <a:r>
              <a:rPr lang="en-US" dirty="0" err="1"/>
              <a:t>theo</a:t>
            </a:r>
            <a:r>
              <a:rPr lang="en-US" dirty="0"/>
              <a:t> </a:t>
            </a:r>
            <a:r>
              <a:rPr lang="en-US" dirty="0" err="1"/>
              <a:t>chiều</a:t>
            </a:r>
            <a:r>
              <a:rPr lang="en-US" dirty="0"/>
              <a:t> </a:t>
            </a:r>
            <a:r>
              <a:rPr lang="en-US" dirty="0" err="1"/>
              <a:t>ngang</a:t>
            </a:r>
            <a:r>
              <a:rPr lang="en-US" dirty="0"/>
              <a:t>.</a:t>
            </a:r>
          </a:p>
          <a:p>
            <a:r>
              <a:rPr lang="en-US" dirty="0" err="1"/>
              <a:t>Bảng</a:t>
            </a:r>
            <a:r>
              <a:rPr lang="en-US" dirty="0"/>
              <a:t> project chia </a:t>
            </a:r>
            <a:r>
              <a:rPr lang="en-US" dirty="0" err="1"/>
              <a:t>thành</a:t>
            </a:r>
            <a:r>
              <a:rPr lang="en-US" dirty="0"/>
              <a:t> 2 </a:t>
            </a:r>
            <a:r>
              <a:rPr lang="en-US" dirty="0" err="1"/>
              <a:t>bảng</a:t>
            </a:r>
            <a:r>
              <a:rPr lang="en-US" dirty="0"/>
              <a:t> Proj1 </a:t>
            </a:r>
            <a:r>
              <a:rPr lang="en-US" dirty="0" err="1"/>
              <a:t>và</a:t>
            </a:r>
            <a:r>
              <a:rPr lang="en-US" dirty="0"/>
              <a:t> proj2. Proj1 </a:t>
            </a:r>
            <a:r>
              <a:rPr lang="en-US" dirty="0" err="1"/>
              <a:t>chứa</a:t>
            </a:r>
            <a:r>
              <a:rPr lang="en-US" dirty="0"/>
              <a:t> </a:t>
            </a:r>
            <a:r>
              <a:rPr lang="en-US" dirty="0" err="1"/>
              <a:t>các</a:t>
            </a:r>
            <a:r>
              <a:rPr lang="en-US" dirty="0"/>
              <a:t> project </a:t>
            </a:r>
            <a:r>
              <a:rPr lang="en-US" dirty="0" err="1"/>
              <a:t>với</a:t>
            </a:r>
            <a:r>
              <a:rPr lang="en-US" dirty="0"/>
              <a:t> budget </a:t>
            </a:r>
            <a:r>
              <a:rPr lang="en-US" dirty="0" err="1"/>
              <a:t>nhỏ</a:t>
            </a:r>
            <a:r>
              <a:rPr lang="en-US" dirty="0"/>
              <a:t> </a:t>
            </a:r>
            <a:r>
              <a:rPr lang="en-US" dirty="0" err="1"/>
              <a:t>hơn</a:t>
            </a:r>
            <a:r>
              <a:rPr lang="en-US" dirty="0"/>
              <a:t> 200_000$ </a:t>
            </a:r>
            <a:r>
              <a:rPr lang="en-US" dirty="0" err="1"/>
              <a:t>và</a:t>
            </a:r>
            <a:r>
              <a:rPr lang="en-US" dirty="0"/>
              <a:t> </a:t>
            </a:r>
            <a:r>
              <a:rPr lang="en-US" dirty="0" err="1"/>
              <a:t>bảng</a:t>
            </a:r>
            <a:r>
              <a:rPr lang="en-US" dirty="0"/>
              <a:t> Proj2 </a:t>
            </a:r>
            <a:r>
              <a:rPr lang="en-US" dirty="0" err="1"/>
              <a:t>chứa</a:t>
            </a:r>
            <a:r>
              <a:rPr lang="en-US" dirty="0"/>
              <a:t> </a:t>
            </a:r>
            <a:r>
              <a:rPr lang="en-US" dirty="0" err="1"/>
              <a:t>các</a:t>
            </a:r>
            <a:r>
              <a:rPr lang="en-US" dirty="0"/>
              <a:t> project </a:t>
            </a:r>
            <a:r>
              <a:rPr lang="en-US" dirty="0" err="1"/>
              <a:t>có</a:t>
            </a:r>
            <a:r>
              <a:rPr lang="en-US" dirty="0"/>
              <a:t> budget </a:t>
            </a:r>
            <a:r>
              <a:rPr lang="en-US" dirty="0" err="1"/>
              <a:t>lớn</a:t>
            </a:r>
            <a:r>
              <a:rPr lang="en-US" dirty="0"/>
              <a:t> </a:t>
            </a:r>
            <a:r>
              <a:rPr lang="en-US" dirty="0" err="1"/>
              <a:t>hơn</a:t>
            </a:r>
            <a:r>
              <a:rPr lang="en-US" dirty="0"/>
              <a:t> 200_000$</a:t>
            </a:r>
          </a:p>
        </p:txBody>
      </p:sp>
    </p:spTree>
    <p:extLst>
      <p:ext uri="{BB962C8B-B14F-4D97-AF65-F5344CB8AC3E}">
        <p14:creationId xmlns:p14="http://schemas.microsoft.com/office/powerpoint/2010/main" val="944985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DF4C5701-F8BD-7926-01AE-51AA84AB6D66}"/>
              </a:ext>
            </a:extLst>
          </p:cNvPr>
          <p:cNvSpPr>
            <a:spLocks noGrp="1"/>
          </p:cNvSpPr>
          <p:nvPr>
            <p:ph type="body" idx="1"/>
          </p:nvPr>
        </p:nvSpPr>
        <p:spPr/>
        <p:txBody>
          <a:bodyPr/>
          <a:lstStyle/>
          <a:p>
            <a:r>
              <a:rPr lang="en-US" dirty="0" err="1"/>
              <a:t>Phân</a:t>
            </a:r>
            <a:r>
              <a:rPr lang="en-US" dirty="0"/>
              <a:t> </a:t>
            </a:r>
            <a:r>
              <a:rPr lang="en-US" dirty="0" err="1"/>
              <a:t>mảnh</a:t>
            </a:r>
            <a:r>
              <a:rPr lang="en-US" dirty="0"/>
              <a:t> </a:t>
            </a:r>
            <a:r>
              <a:rPr lang="en-US" dirty="0" err="1"/>
              <a:t>theo</a:t>
            </a:r>
            <a:r>
              <a:rPr lang="en-US" dirty="0"/>
              <a:t> </a:t>
            </a:r>
            <a:r>
              <a:rPr lang="en-US" dirty="0" err="1"/>
              <a:t>chiều</a:t>
            </a:r>
            <a:r>
              <a:rPr lang="en-US" dirty="0"/>
              <a:t> </a:t>
            </a:r>
            <a:r>
              <a:rPr lang="en-US" dirty="0" err="1"/>
              <a:t>ngang</a:t>
            </a:r>
            <a:r>
              <a:rPr lang="en-US" dirty="0"/>
              <a:t>.</a:t>
            </a:r>
          </a:p>
          <a:p>
            <a:r>
              <a:rPr lang="en-US" dirty="0" err="1"/>
              <a:t>Bảng</a:t>
            </a:r>
            <a:r>
              <a:rPr lang="en-US" dirty="0"/>
              <a:t> project chia </a:t>
            </a:r>
            <a:r>
              <a:rPr lang="en-US" dirty="0" err="1"/>
              <a:t>thành</a:t>
            </a:r>
            <a:r>
              <a:rPr lang="en-US" dirty="0"/>
              <a:t> 2 </a:t>
            </a:r>
            <a:r>
              <a:rPr lang="en-US" dirty="0" err="1"/>
              <a:t>bảng</a:t>
            </a:r>
            <a:r>
              <a:rPr lang="en-US" dirty="0"/>
              <a:t> Proj1 </a:t>
            </a:r>
            <a:r>
              <a:rPr lang="en-US" dirty="0" err="1"/>
              <a:t>và</a:t>
            </a:r>
            <a:r>
              <a:rPr lang="en-US" dirty="0"/>
              <a:t> proj2. Proj1 </a:t>
            </a:r>
            <a:r>
              <a:rPr lang="en-US" dirty="0" err="1"/>
              <a:t>chứa</a:t>
            </a:r>
            <a:r>
              <a:rPr lang="en-US" dirty="0"/>
              <a:t> </a:t>
            </a:r>
            <a:r>
              <a:rPr lang="en-US" dirty="0" err="1"/>
              <a:t>các</a:t>
            </a:r>
            <a:r>
              <a:rPr lang="en-US" dirty="0"/>
              <a:t> </a:t>
            </a:r>
            <a:r>
              <a:rPr lang="en-US" dirty="0" err="1"/>
              <a:t>thông</a:t>
            </a:r>
            <a:r>
              <a:rPr lang="en-US" dirty="0"/>
              <a:t> tin </a:t>
            </a:r>
            <a:r>
              <a:rPr lang="en-US" dirty="0" err="1"/>
              <a:t>về</a:t>
            </a:r>
            <a:r>
              <a:rPr lang="en-US" dirty="0"/>
              <a:t> budget </a:t>
            </a:r>
            <a:r>
              <a:rPr lang="en-US" dirty="0" err="1"/>
              <a:t>và</a:t>
            </a:r>
            <a:r>
              <a:rPr lang="en-US" dirty="0"/>
              <a:t> </a:t>
            </a:r>
            <a:r>
              <a:rPr lang="en-US" dirty="0" err="1"/>
              <a:t>bảng</a:t>
            </a:r>
            <a:r>
              <a:rPr lang="en-US" dirty="0"/>
              <a:t> Proj2 </a:t>
            </a:r>
            <a:r>
              <a:rPr lang="en-US" dirty="0" err="1"/>
              <a:t>chứa</a:t>
            </a:r>
            <a:r>
              <a:rPr lang="en-US" dirty="0"/>
              <a:t> </a:t>
            </a:r>
            <a:r>
              <a:rPr lang="en-US" dirty="0" err="1"/>
              <a:t>thông</a:t>
            </a:r>
            <a:r>
              <a:rPr lang="en-US" dirty="0"/>
              <a:t> tin </a:t>
            </a:r>
            <a:r>
              <a:rPr lang="en-US" dirty="0" err="1"/>
              <a:t>về</a:t>
            </a:r>
            <a:r>
              <a:rPr lang="en-US" dirty="0"/>
              <a:t> </a:t>
            </a:r>
            <a:r>
              <a:rPr lang="en-US" dirty="0" err="1"/>
              <a:t>tên</a:t>
            </a:r>
            <a:r>
              <a:rPr lang="en-US" dirty="0"/>
              <a:t> project </a:t>
            </a:r>
            <a:r>
              <a:rPr lang="en-US" dirty="0" err="1"/>
              <a:t>và</a:t>
            </a:r>
            <a:r>
              <a:rPr lang="en-US" dirty="0"/>
              <a:t> vi </a:t>
            </a:r>
            <a:r>
              <a:rPr lang="en-US" dirty="0" err="1"/>
              <a:t>trí</a:t>
            </a:r>
            <a:r>
              <a:rPr lang="en-US" dirty="0"/>
              <a:t>.</a:t>
            </a:r>
          </a:p>
          <a:p>
            <a:endParaRPr lang="en-US" dirty="0"/>
          </a:p>
        </p:txBody>
      </p:sp>
    </p:spTree>
    <p:extLst>
      <p:ext uri="{BB962C8B-B14F-4D97-AF65-F5344CB8AC3E}">
        <p14:creationId xmlns:p14="http://schemas.microsoft.com/office/powerpoint/2010/main" val="3786773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74958C0F-91A1-2454-0CEC-22F382FC0709}"/>
              </a:ext>
            </a:extLst>
          </p:cNvPr>
          <p:cNvSpPr>
            <a:spLocks noGrp="1"/>
          </p:cNvSpPr>
          <p:nvPr>
            <p:ph type="body" idx="1"/>
          </p:nvPr>
        </p:nvSpPr>
        <p:spPr/>
        <p:txBody>
          <a:bodyPr/>
          <a:lstStyle/>
          <a:p>
            <a:pPr algn="l"/>
            <a:r>
              <a:rPr lang="vi-VN" b="0" i="0" dirty="0">
                <a:solidFill>
                  <a:srgbClr val="404040"/>
                </a:solidFill>
                <a:effectLst/>
                <a:latin typeface="Inter"/>
              </a:rPr>
              <a:t>Khi phân mảnh một quan hệ </a:t>
            </a:r>
            <a:r>
              <a:rPr lang="vi-VN" b="0" i="0" dirty="0">
                <a:solidFill>
                  <a:srgbClr val="404040"/>
                </a:solidFill>
                <a:effectLst/>
                <a:latin typeface="KaTeX_Main"/>
              </a:rPr>
              <a:t>R</a:t>
            </a:r>
            <a:r>
              <a:rPr lang="vi-VN" b="0" i="0" dirty="0">
                <a:solidFill>
                  <a:srgbClr val="404040"/>
                </a:solidFill>
                <a:effectLst/>
                <a:latin typeface="Inter"/>
              </a:rPr>
              <a:t> thành các mảnh </a:t>
            </a:r>
            <a:r>
              <a:rPr lang="vi-VN" b="0" i="0" dirty="0">
                <a:solidFill>
                  <a:srgbClr val="404040"/>
                </a:solidFill>
                <a:effectLst/>
                <a:latin typeface="KaTeX_Main"/>
              </a:rPr>
              <a:t>R1,R2,…,Rn</a:t>
            </a:r>
            <a:r>
              <a:rPr lang="vi-VN" b="0" i="0" dirty="0">
                <a:solidFill>
                  <a:srgbClr val="404040"/>
                </a:solidFill>
                <a:effectLst/>
                <a:latin typeface="Inter"/>
              </a:rPr>
              <a:t>, cần đảm bảo tính đúng đắn của việc phân mảnh. Dưới đây là ba tiêu chí quan trọng để đảm bảo tính đúng đắn của phân mảnh:</a:t>
            </a:r>
          </a:p>
          <a:p>
            <a:pPr algn="l"/>
            <a:r>
              <a:rPr lang="vi-VN" b="1" i="0" dirty="0">
                <a:solidFill>
                  <a:srgbClr val="404040"/>
                </a:solidFill>
                <a:effectLst/>
                <a:latin typeface="Inter"/>
              </a:rPr>
              <a:t>1. Tính đầy đủ (Completeness)</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Phân mảnh của quan hệ </a:t>
            </a:r>
            <a:r>
              <a:rPr lang="vi-VN" b="0" i="0" dirty="0">
                <a:solidFill>
                  <a:srgbClr val="404040"/>
                </a:solidFill>
                <a:effectLst/>
                <a:latin typeface="KaTeX_Main"/>
              </a:rPr>
              <a:t>R</a:t>
            </a:r>
            <a:r>
              <a:rPr lang="vi-VN" b="0" i="0" dirty="0">
                <a:solidFill>
                  <a:srgbClr val="404040"/>
                </a:solidFill>
                <a:effectLst/>
                <a:latin typeface="Inter"/>
              </a:rPr>
              <a:t> thành các mảnh </a:t>
            </a:r>
            <a:r>
              <a:rPr lang="vi-VN" b="0" i="0" dirty="0">
                <a:solidFill>
                  <a:srgbClr val="404040"/>
                </a:solidFill>
                <a:effectLst/>
                <a:latin typeface="KaTeX_Main"/>
              </a:rPr>
              <a:t>R1,R2,…,Rn​</a:t>
            </a:r>
            <a:r>
              <a:rPr lang="vi-VN" b="0" i="0" dirty="0">
                <a:solidFill>
                  <a:srgbClr val="404040"/>
                </a:solidFill>
                <a:effectLst/>
                <a:latin typeface="Inter"/>
              </a:rPr>
              <a:t> là đầy đủ nếu và chỉ nếu mỗi mục dữ liệu trong </a:t>
            </a:r>
            <a:r>
              <a:rPr lang="vi-VN" b="0" i="0" dirty="0">
                <a:solidFill>
                  <a:srgbClr val="404040"/>
                </a:solidFill>
                <a:effectLst/>
                <a:latin typeface="KaTeX_Main"/>
              </a:rPr>
              <a:t>R</a:t>
            </a:r>
            <a:r>
              <a:rPr lang="vi-VN" b="0" i="0" dirty="0">
                <a:solidFill>
                  <a:srgbClr val="404040"/>
                </a:solidFill>
                <a:effectLst/>
                <a:latin typeface="Inter"/>
              </a:rPr>
              <a:t> cũng có thể được tìm thấy trong một số mảnh </a:t>
            </a:r>
            <a:r>
              <a:rPr lang="vi-VN" b="0" i="0" dirty="0">
                <a:solidFill>
                  <a:srgbClr val="404040"/>
                </a:solidFill>
                <a:effectLst/>
                <a:latin typeface="KaTeX_Main"/>
              </a:rPr>
              <a:t>Ri​</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Ý nghĩa</a:t>
            </a:r>
            <a:r>
              <a:rPr lang="vi-VN" b="0" i="0" dirty="0">
                <a:solidFill>
                  <a:srgbClr val="404040"/>
                </a:solidFill>
                <a:effectLst/>
                <a:latin typeface="Inter"/>
              </a:rPr>
              <a:t>: Đảm bảo rằng không có dữ liệu nào bị mất trong quá trình phân mảnh. Mọi dữ liệu trong quan hệ gốc </a:t>
            </a:r>
            <a:r>
              <a:rPr lang="vi-VN" b="0" i="0" dirty="0">
                <a:solidFill>
                  <a:srgbClr val="404040"/>
                </a:solidFill>
                <a:effectLst/>
                <a:latin typeface="KaTeX_Main"/>
              </a:rPr>
              <a:t>R</a:t>
            </a:r>
            <a:r>
              <a:rPr lang="vi-VN" b="0" i="0" dirty="0">
                <a:solidFill>
                  <a:srgbClr val="404040"/>
                </a:solidFill>
                <a:effectLst/>
                <a:latin typeface="Inter"/>
              </a:rPr>
              <a:t> phải xuất hiện trong ít nhất một mảnh </a:t>
            </a:r>
            <a:r>
              <a:rPr lang="vi-VN" b="0" i="0" dirty="0">
                <a:solidFill>
                  <a:srgbClr val="404040"/>
                </a:solidFill>
                <a:effectLst/>
                <a:latin typeface="KaTeX_Main"/>
              </a:rPr>
              <a:t>Ri​</a:t>
            </a:r>
            <a:r>
              <a:rPr lang="vi-VN" b="0" i="0" dirty="0">
                <a:solidFill>
                  <a:srgbClr val="404040"/>
                </a:solidFill>
                <a:effectLst/>
                <a:latin typeface="Inter"/>
              </a:rPr>
              <a:t>.</a:t>
            </a:r>
          </a:p>
          <a:p>
            <a:pPr algn="l"/>
            <a:r>
              <a:rPr lang="vi-VN" b="1" i="0" dirty="0">
                <a:solidFill>
                  <a:srgbClr val="404040"/>
                </a:solidFill>
                <a:effectLst/>
                <a:latin typeface="Inter"/>
              </a:rPr>
              <a:t>2. Tính tái tạo (Reconstruction)</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Nếu quan hệ </a:t>
            </a:r>
            <a:r>
              <a:rPr lang="vi-VN" b="0" i="0" dirty="0">
                <a:solidFill>
                  <a:srgbClr val="404040"/>
                </a:solidFill>
                <a:effectLst/>
                <a:latin typeface="KaTeX_Main"/>
              </a:rPr>
              <a:t>R</a:t>
            </a:r>
            <a:r>
              <a:rPr lang="vi-VN" b="0" i="0" dirty="0">
                <a:solidFill>
                  <a:srgbClr val="404040"/>
                </a:solidFill>
                <a:effectLst/>
                <a:latin typeface="Inter"/>
              </a:rPr>
              <a:t> được phân mảnh thành các mảnh </a:t>
            </a:r>
            <a:r>
              <a:rPr lang="vi-VN" b="0" i="0" dirty="0">
                <a:solidFill>
                  <a:srgbClr val="404040"/>
                </a:solidFill>
                <a:effectLst/>
                <a:latin typeface="KaTeX_Main"/>
              </a:rPr>
              <a:t>R1,R2,…,Rn​</a:t>
            </a:r>
            <a:r>
              <a:rPr lang="vi-VN" b="0" i="0" dirty="0">
                <a:solidFill>
                  <a:srgbClr val="404040"/>
                </a:solidFill>
                <a:effectLst/>
                <a:latin typeface="Inter"/>
              </a:rPr>
              <a:t>, thì phải tồn tại một toán tử quan hệ </a:t>
            </a:r>
            <a:r>
              <a:rPr lang="vi-VN" b="0" i="0" dirty="0">
                <a:solidFill>
                  <a:srgbClr val="404040"/>
                </a:solidFill>
                <a:effectLst/>
                <a:latin typeface="KaTeX_Main"/>
              </a:rPr>
              <a:t>∇</a:t>
            </a:r>
            <a:r>
              <a:rPr lang="vi-VN" b="0" i="0" dirty="0">
                <a:solidFill>
                  <a:srgbClr val="404040"/>
                </a:solidFill>
                <a:effectLst/>
                <a:latin typeface="Inter"/>
              </a:rPr>
              <a:t> sao cho:</a:t>
            </a:r>
          </a:p>
          <a:p>
            <a:pPr algn="l">
              <a:buFont typeface="Arial" panose="020B0604020202020204" pitchFamily="34" charset="0"/>
              <a:buChar char="•"/>
            </a:pPr>
            <a:r>
              <a:rPr lang="vi-VN" b="0" i="0" dirty="0">
                <a:solidFill>
                  <a:srgbClr val="404040"/>
                </a:solidFill>
                <a:effectLst/>
                <a:latin typeface="KaTeX_Main"/>
              </a:rPr>
              <a:t>R=∇1≤i≤nRi</a:t>
            </a:r>
            <a:r>
              <a:rPr lang="vi-VN" b="0" i="1" dirty="0">
                <a:solidFill>
                  <a:srgbClr val="404040"/>
                </a:solidFill>
                <a:effectLst/>
                <a:latin typeface="KaTeX_Math"/>
              </a:rPr>
              <a:t>R</a:t>
            </a:r>
            <a:r>
              <a:rPr lang="vi-VN" b="0" i="0" dirty="0">
                <a:solidFill>
                  <a:srgbClr val="404040"/>
                </a:solidFill>
                <a:effectLst/>
                <a:latin typeface="KaTeX_Main"/>
              </a:rPr>
              <a:t>=∇1≤</a:t>
            </a:r>
            <a:r>
              <a:rPr lang="vi-VN" b="0" i="1" dirty="0">
                <a:solidFill>
                  <a:srgbClr val="404040"/>
                </a:solidFill>
                <a:effectLst/>
                <a:latin typeface="KaTeX_Math"/>
              </a:rPr>
              <a:t>i</a:t>
            </a:r>
            <a:r>
              <a:rPr lang="vi-VN" b="0" i="0" dirty="0">
                <a:solidFill>
                  <a:srgbClr val="404040"/>
                </a:solidFill>
                <a:effectLst/>
                <a:latin typeface="KaTeX_Main"/>
              </a:rPr>
              <a:t>≤</a:t>
            </a:r>
            <a:r>
              <a:rPr lang="vi-VN" b="0" i="1" dirty="0">
                <a:solidFill>
                  <a:srgbClr val="404040"/>
                </a:solidFill>
                <a:effectLst/>
                <a:latin typeface="KaTeX_Math"/>
              </a:rPr>
              <a:t>n</a:t>
            </a:r>
            <a:r>
              <a:rPr lang="vi-VN" b="0" i="0" dirty="0">
                <a:solidFill>
                  <a:srgbClr val="404040"/>
                </a:solidFill>
                <a:effectLst/>
                <a:latin typeface="KaTeX_Main"/>
              </a:rPr>
              <a:t>​</a:t>
            </a:r>
            <a:r>
              <a:rPr lang="vi-VN" b="0" i="1" dirty="0">
                <a:solidFill>
                  <a:srgbClr val="404040"/>
                </a:solidFill>
                <a:effectLst/>
                <a:latin typeface="KaTeX_Math"/>
              </a:rPr>
              <a:t>Ri</a:t>
            </a:r>
            <a:r>
              <a:rPr lang="vi-VN" b="0" i="0" dirty="0">
                <a:solidFill>
                  <a:srgbClr val="404040"/>
                </a:solidFill>
                <a:effectLst/>
                <a:latin typeface="KaTeX_Main"/>
              </a:rPr>
              <a:t>​</a:t>
            </a:r>
            <a:endParaRPr lang="vi-VN" b="0"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Ý nghĩa</a:t>
            </a:r>
            <a:r>
              <a:rPr lang="vi-VN" b="0" i="0" dirty="0">
                <a:solidFill>
                  <a:srgbClr val="404040"/>
                </a:solidFill>
                <a:effectLst/>
                <a:latin typeface="Inter"/>
              </a:rPr>
              <a:t>: Đảm bảo rằng quan hệ gốc </a:t>
            </a:r>
            <a:r>
              <a:rPr lang="vi-VN" b="0" i="0" dirty="0">
                <a:solidFill>
                  <a:srgbClr val="404040"/>
                </a:solidFill>
                <a:effectLst/>
                <a:latin typeface="KaTeX_Main"/>
              </a:rPr>
              <a:t>R</a:t>
            </a:r>
            <a:r>
              <a:rPr lang="vi-VN" b="0" i="0" dirty="0">
                <a:solidFill>
                  <a:srgbClr val="404040"/>
                </a:solidFill>
                <a:effectLst/>
                <a:latin typeface="Inter"/>
              </a:rPr>
              <a:t> có thể được tái tạo lại từ các mảnh </a:t>
            </a:r>
            <a:r>
              <a:rPr lang="vi-VN" b="0" i="0" dirty="0">
                <a:solidFill>
                  <a:srgbClr val="404040"/>
                </a:solidFill>
                <a:effectLst/>
                <a:latin typeface="KaTeX_Main"/>
              </a:rPr>
              <a:t>Ri​</a:t>
            </a:r>
            <a:r>
              <a:rPr lang="vi-VN" b="0" i="0" dirty="0">
                <a:solidFill>
                  <a:srgbClr val="404040"/>
                </a:solidFill>
                <a:effectLst/>
                <a:latin typeface="Inter"/>
              </a:rPr>
              <a:t> bằng cách sử dụng một toán tử quan hệ phù hợp (ví dụ: phép hợp trong trường hợp phân mảnh ngang).</a:t>
            </a:r>
          </a:p>
          <a:p>
            <a:pPr algn="l"/>
            <a:r>
              <a:rPr lang="vi-VN" b="1" i="0" dirty="0">
                <a:solidFill>
                  <a:srgbClr val="404040"/>
                </a:solidFill>
                <a:effectLst/>
                <a:latin typeface="Inter"/>
              </a:rPr>
              <a:t>3. Tính rời rạc (Disjointness)</a:t>
            </a:r>
          </a:p>
          <a:p>
            <a:pPr algn="l">
              <a:buFont typeface="Arial" panose="020B0604020202020204" pitchFamily="34" charset="0"/>
              <a:buChar char="•"/>
            </a:pPr>
            <a:r>
              <a:rPr lang="vi-VN" b="1" i="0" dirty="0">
                <a:solidFill>
                  <a:srgbClr val="404040"/>
                </a:solidFill>
                <a:effectLst/>
                <a:latin typeface="Inter"/>
              </a:rPr>
              <a:t>Định nghĩa</a:t>
            </a:r>
            <a:r>
              <a:rPr lang="vi-VN" b="0" i="0" dirty="0">
                <a:solidFill>
                  <a:srgbClr val="404040"/>
                </a:solidFill>
                <a:effectLst/>
                <a:latin typeface="Inter"/>
              </a:rPr>
              <a:t>: Nếu quan hệ </a:t>
            </a:r>
            <a:r>
              <a:rPr lang="vi-VN" b="0" i="0" dirty="0">
                <a:solidFill>
                  <a:srgbClr val="404040"/>
                </a:solidFill>
                <a:effectLst/>
                <a:latin typeface="KaTeX_Main"/>
              </a:rPr>
              <a:t>R</a:t>
            </a:r>
            <a:r>
              <a:rPr lang="vi-VN" b="0" i="0" dirty="0">
                <a:solidFill>
                  <a:srgbClr val="404040"/>
                </a:solidFill>
                <a:effectLst/>
                <a:latin typeface="Inter"/>
              </a:rPr>
              <a:t> được phân mảnh thành các mảnh </a:t>
            </a:r>
            <a:r>
              <a:rPr lang="vi-VN" b="0" i="0" dirty="0">
                <a:solidFill>
                  <a:srgbClr val="404040"/>
                </a:solidFill>
                <a:effectLst/>
                <a:latin typeface="KaTeX_Main"/>
              </a:rPr>
              <a:t>R1,R2,…,Rn</a:t>
            </a:r>
            <a:r>
              <a:rPr lang="vi-VN" b="0" i="0" dirty="0">
                <a:solidFill>
                  <a:srgbClr val="404040"/>
                </a:solidFill>
                <a:effectLst/>
                <a:latin typeface="Inter"/>
              </a:rPr>
              <a:t>, và mục dữ liệu </a:t>
            </a:r>
            <a:r>
              <a:rPr lang="vi-VN" b="0" i="0" dirty="0">
                <a:solidFill>
                  <a:srgbClr val="404040"/>
                </a:solidFill>
                <a:effectLst/>
                <a:latin typeface="KaTeX_Main"/>
              </a:rPr>
              <a:t>di</a:t>
            </a:r>
            <a:r>
              <a:rPr lang="vi-VN" b="0" i="1" dirty="0">
                <a:solidFill>
                  <a:srgbClr val="404040"/>
                </a:solidFill>
                <a:effectLst/>
                <a:latin typeface="KaTeX_Math"/>
              </a:rPr>
              <a:t>di</a:t>
            </a:r>
            <a:r>
              <a:rPr lang="vi-VN" b="0" i="0" dirty="0">
                <a:solidFill>
                  <a:srgbClr val="404040"/>
                </a:solidFill>
                <a:effectLst/>
                <a:latin typeface="KaTeX_Main"/>
              </a:rPr>
              <a:t>​</a:t>
            </a:r>
            <a:r>
              <a:rPr lang="vi-VN" b="0" i="0" dirty="0">
                <a:solidFill>
                  <a:srgbClr val="404040"/>
                </a:solidFill>
                <a:effectLst/>
                <a:latin typeface="Inter"/>
              </a:rPr>
              <a:t> nằm trong mảnh </a:t>
            </a:r>
            <a:r>
              <a:rPr lang="vi-VN" b="0" i="0" dirty="0">
                <a:solidFill>
                  <a:srgbClr val="404040"/>
                </a:solidFill>
                <a:effectLst/>
                <a:latin typeface="KaTeX_Main"/>
              </a:rPr>
              <a:t>Rj​</a:t>
            </a:r>
            <a:r>
              <a:rPr lang="vi-VN" b="0" i="0" dirty="0">
                <a:solidFill>
                  <a:srgbClr val="404040"/>
                </a:solidFill>
                <a:effectLst/>
                <a:latin typeface="Inter"/>
              </a:rPr>
              <a:t>, thì </a:t>
            </a:r>
            <a:r>
              <a:rPr lang="vi-VN" b="0" i="0" dirty="0">
                <a:solidFill>
                  <a:srgbClr val="404040"/>
                </a:solidFill>
                <a:effectLst/>
                <a:latin typeface="KaTeX_Main"/>
              </a:rPr>
              <a:t>di​</a:t>
            </a:r>
            <a:r>
              <a:rPr lang="vi-VN" b="0" i="0" dirty="0">
                <a:solidFill>
                  <a:srgbClr val="404040"/>
                </a:solidFill>
                <a:effectLst/>
                <a:latin typeface="Inter"/>
              </a:rPr>
              <a:t> không được nằm trong bất kỳ mảnh nào khác </a:t>
            </a:r>
            <a:r>
              <a:rPr lang="vi-VN" b="0" i="0" dirty="0">
                <a:solidFill>
                  <a:srgbClr val="404040"/>
                </a:solidFill>
                <a:effectLst/>
                <a:latin typeface="KaTeX_Main"/>
              </a:rPr>
              <a:t>Rk​</a:t>
            </a:r>
            <a:r>
              <a:rPr lang="vi-VN" b="0" i="0" dirty="0">
                <a:solidFill>
                  <a:srgbClr val="404040"/>
                </a:solidFill>
                <a:effectLst/>
                <a:latin typeface="Inter"/>
              </a:rPr>
              <a:t> (với </a:t>
            </a:r>
            <a:r>
              <a:rPr lang="vi-VN" b="0" i="0" dirty="0">
                <a:solidFill>
                  <a:srgbClr val="404040"/>
                </a:solidFill>
                <a:effectLst/>
                <a:latin typeface="KaTeX_Main"/>
              </a:rPr>
              <a:t>k≠j</a:t>
            </a:r>
            <a:r>
              <a:rPr lang="vi-VN" b="0" i="0" dirty="0">
                <a:solidFill>
                  <a:srgbClr val="404040"/>
                </a:solidFill>
                <a:effectLst/>
                <a:latin typeface="Inter"/>
              </a:rPr>
              <a:t>).</a:t>
            </a:r>
          </a:p>
          <a:p>
            <a:pPr algn="l">
              <a:buFont typeface="Arial" panose="020B0604020202020204" pitchFamily="34" charset="0"/>
              <a:buChar char="•"/>
            </a:pPr>
            <a:r>
              <a:rPr lang="vi-VN" b="1" i="0" dirty="0">
                <a:solidFill>
                  <a:srgbClr val="404040"/>
                </a:solidFill>
                <a:effectLst/>
                <a:latin typeface="Inter"/>
              </a:rPr>
              <a:t>Ý nghĩa</a:t>
            </a:r>
            <a:r>
              <a:rPr lang="vi-VN" b="0" i="0" dirty="0">
                <a:solidFill>
                  <a:srgbClr val="404040"/>
                </a:solidFill>
                <a:effectLst/>
                <a:latin typeface="Inter"/>
              </a:rPr>
              <a:t>: Đảm bảo rằng các mảnh là rời rạc, không có sự chồng chéo dữ liệu giữa các mảnh. Điều này giúp tránh lãng phí tài nguyên và đảm bảo tính nhất quán dữ liệu.</a:t>
            </a:r>
            <a:endParaRPr lang="en-US" b="0" i="0" dirty="0">
              <a:solidFill>
                <a:srgbClr val="404040"/>
              </a:solidFill>
              <a:effectLst/>
              <a:latin typeface="Inter"/>
            </a:endParaRPr>
          </a:p>
          <a:p>
            <a:pPr algn="l">
              <a:buFont typeface="Arial" panose="020B0604020202020204" pitchFamily="34" charset="0"/>
              <a:buNone/>
            </a:pPr>
            <a:endParaRPr lang="vi-VN" b="0" i="0" dirty="0">
              <a:solidFill>
                <a:srgbClr val="404040"/>
              </a:solidFill>
              <a:effectLst/>
              <a:latin typeface="Inter"/>
            </a:endParaRPr>
          </a:p>
          <a:p>
            <a:pPr algn="l"/>
            <a:r>
              <a:rPr lang="vi-VN" b="1" i="0" dirty="0">
                <a:solidFill>
                  <a:srgbClr val="404040"/>
                </a:solidFill>
                <a:effectLst/>
                <a:latin typeface="Inter"/>
              </a:rPr>
              <a:t>Ví dụ minh họa</a:t>
            </a:r>
          </a:p>
          <a:p>
            <a:pPr algn="l"/>
            <a:r>
              <a:rPr lang="vi-VN" b="0" i="0" dirty="0">
                <a:solidFill>
                  <a:srgbClr val="404040"/>
                </a:solidFill>
                <a:effectLst/>
                <a:latin typeface="Inter"/>
              </a:rPr>
              <a:t>Giả sử chúng ta có một quan hệ </a:t>
            </a:r>
            <a:r>
              <a:rPr lang="vi-VN" b="0" i="0" dirty="0">
                <a:solidFill>
                  <a:srgbClr val="404040"/>
                </a:solidFill>
                <a:effectLst/>
                <a:latin typeface="KaTeX_Main"/>
              </a:rPr>
              <a:t>R</a:t>
            </a:r>
            <a:r>
              <a:rPr lang="vi-VN" b="0" i="0" dirty="0">
                <a:solidFill>
                  <a:srgbClr val="404040"/>
                </a:solidFill>
                <a:effectLst/>
                <a:latin typeface="Inter"/>
              </a:rPr>
              <a:t> chứa thông tin về nhân viên với các thuộc tính </a:t>
            </a:r>
            <a:r>
              <a:rPr lang="vi-VN" b="0" i="0" dirty="0">
                <a:solidFill>
                  <a:srgbClr val="404040"/>
                </a:solidFill>
                <a:effectLst/>
                <a:latin typeface="KaTeX_Main"/>
              </a:rPr>
              <a:t>ENO,ENAME,TITL</a:t>
            </a:r>
            <a:r>
              <a:rPr lang="en-US" b="0" i="0" dirty="0">
                <a:solidFill>
                  <a:srgbClr val="404040"/>
                </a:solidFill>
                <a:effectLst/>
                <a:latin typeface="KaTeX_Main"/>
              </a:rPr>
              <a:t>E</a:t>
            </a:r>
            <a:endParaRPr lang="vi-VN" b="0"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Phân mảnh ngang (Horizontal Fragmentation)</a:t>
            </a:r>
            <a:r>
              <a:rPr lang="vi-VN" b="0" i="0" dirty="0">
                <a:solidFill>
                  <a:srgbClr val="404040"/>
                </a:solidFill>
                <a:effectLst/>
                <a:latin typeface="Inter"/>
              </a:rPr>
              <a:t>:</a:t>
            </a:r>
          </a:p>
          <a:p>
            <a:pPr marL="742950" lvl="1" indent="-285750" algn="l">
              <a:buFont typeface="Arial" panose="020B0604020202020204" pitchFamily="34" charset="0"/>
              <a:buChar char="•"/>
            </a:pPr>
            <a:r>
              <a:rPr lang="vi-VN" b="0" i="0" dirty="0">
                <a:solidFill>
                  <a:srgbClr val="404040"/>
                </a:solidFill>
                <a:effectLst/>
                <a:latin typeface="KaTeX_Main"/>
              </a:rPr>
              <a:t>R1​</a:t>
            </a:r>
            <a:r>
              <a:rPr lang="vi-VN" b="0" i="0" dirty="0">
                <a:solidFill>
                  <a:srgbClr val="404040"/>
                </a:solidFill>
                <a:effectLst/>
                <a:latin typeface="Inter"/>
              </a:rPr>
              <a:t>: Nhân viên có chức danh "Elect. Eng."</a:t>
            </a:r>
          </a:p>
          <a:p>
            <a:pPr marL="742950" lvl="1" indent="-285750" algn="l">
              <a:buFont typeface="Arial" panose="020B0604020202020204" pitchFamily="34" charset="0"/>
              <a:buChar char="•"/>
            </a:pPr>
            <a:r>
              <a:rPr lang="vi-VN" b="0" i="0" dirty="0">
                <a:solidFill>
                  <a:srgbClr val="404040"/>
                </a:solidFill>
                <a:effectLst/>
                <a:latin typeface="KaTeX_Main"/>
              </a:rPr>
              <a:t>R2​</a:t>
            </a:r>
            <a:r>
              <a:rPr lang="vi-VN" b="0" i="0" dirty="0">
                <a:solidFill>
                  <a:srgbClr val="404040"/>
                </a:solidFill>
                <a:effectLst/>
                <a:latin typeface="Inter"/>
              </a:rPr>
              <a:t>: Nhân viên có chức danh "Syst. Anal."</a:t>
            </a:r>
          </a:p>
          <a:p>
            <a:pPr marL="742950" lvl="1" indent="-285750" algn="l">
              <a:buFont typeface="Arial" panose="020B0604020202020204" pitchFamily="34" charset="0"/>
              <a:buChar char="•"/>
            </a:pPr>
            <a:r>
              <a:rPr lang="vi-VN" b="0" i="0" dirty="0">
                <a:solidFill>
                  <a:srgbClr val="404040"/>
                </a:solidFill>
                <a:effectLst/>
                <a:latin typeface="KaTeX_Main"/>
              </a:rPr>
              <a:t>R3​</a:t>
            </a:r>
            <a:r>
              <a:rPr lang="vi-VN" b="0" i="0" dirty="0">
                <a:solidFill>
                  <a:srgbClr val="404040"/>
                </a:solidFill>
                <a:effectLst/>
                <a:latin typeface="Inter"/>
              </a:rPr>
              <a:t>: Nhân viên có chức danh "Mech. Eng."</a:t>
            </a:r>
          </a:p>
          <a:p>
            <a:pPr algn="l">
              <a:buFont typeface="Arial" panose="020B0604020202020204" pitchFamily="34" charset="0"/>
              <a:buChar char="•"/>
            </a:pPr>
            <a:r>
              <a:rPr lang="vi-VN" b="1" i="0" dirty="0">
                <a:solidFill>
                  <a:srgbClr val="404040"/>
                </a:solidFill>
                <a:effectLst/>
                <a:latin typeface="Inter"/>
              </a:rPr>
              <a:t>Kiểm tra tính đúng đắn</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Tính đầy đủ</a:t>
            </a:r>
            <a:r>
              <a:rPr lang="vi-VN" b="0" i="0" dirty="0">
                <a:solidFill>
                  <a:srgbClr val="404040"/>
                </a:solidFill>
                <a:effectLst/>
                <a:latin typeface="Inter"/>
              </a:rPr>
              <a:t>: Mọi nhân viên trong </a:t>
            </a:r>
            <a:r>
              <a:rPr lang="vi-VN" b="0" i="0" dirty="0">
                <a:solidFill>
                  <a:srgbClr val="404040"/>
                </a:solidFill>
                <a:effectLst/>
                <a:latin typeface="KaTeX_Main"/>
              </a:rPr>
              <a:t>R</a:t>
            </a:r>
            <a:r>
              <a:rPr lang="vi-VN" b="0" i="0" dirty="0">
                <a:solidFill>
                  <a:srgbClr val="404040"/>
                </a:solidFill>
                <a:effectLst/>
                <a:latin typeface="Inter"/>
              </a:rPr>
              <a:t> phải thuộc ít nhất một trong các mảnh </a:t>
            </a:r>
            <a:r>
              <a:rPr lang="vi-VN" b="0" i="0" dirty="0">
                <a:solidFill>
                  <a:srgbClr val="404040"/>
                </a:solidFill>
                <a:effectLst/>
                <a:latin typeface="KaTeX_Main"/>
              </a:rPr>
              <a:t>R1,R2,R3​</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Tính tái tạo</a:t>
            </a:r>
            <a:r>
              <a:rPr lang="vi-VN" b="0" i="0" dirty="0">
                <a:solidFill>
                  <a:srgbClr val="404040"/>
                </a:solidFill>
                <a:effectLst/>
                <a:latin typeface="Inter"/>
              </a:rPr>
              <a:t>: Quan hệ </a:t>
            </a:r>
            <a:r>
              <a:rPr lang="vi-VN" b="0" i="0" dirty="0">
                <a:solidFill>
                  <a:srgbClr val="404040"/>
                </a:solidFill>
                <a:effectLst/>
                <a:latin typeface="KaTeX_Main"/>
              </a:rPr>
              <a:t>R</a:t>
            </a:r>
            <a:r>
              <a:rPr lang="vi-VN" b="0" i="0" dirty="0">
                <a:solidFill>
                  <a:srgbClr val="404040"/>
                </a:solidFill>
                <a:effectLst/>
                <a:latin typeface="Inter"/>
              </a:rPr>
              <a:t> có thể được tái tạo bằng cách hợp các mảnh </a:t>
            </a:r>
            <a:r>
              <a:rPr lang="vi-VN" b="0" i="0" dirty="0">
                <a:solidFill>
                  <a:srgbClr val="404040"/>
                </a:solidFill>
                <a:effectLst/>
                <a:latin typeface="KaTeX_Main"/>
              </a:rPr>
              <a:t>R1,R2,R3​</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Tính rời rạc</a:t>
            </a:r>
            <a:r>
              <a:rPr lang="vi-VN" b="0" i="0" dirty="0">
                <a:solidFill>
                  <a:srgbClr val="404040"/>
                </a:solidFill>
                <a:effectLst/>
                <a:latin typeface="Inter"/>
              </a:rPr>
              <a:t>: Mỗi nhân viên chỉ thuộc về một mảnh duy nhất, không có sự chồng chéo giữa các mảnh.</a:t>
            </a: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đảm bảo tính đúng đắn của phân mảnh là rất quan trọng trong thiết kế cơ sở dữ liệu phân tán. Ba tiêu chí </a:t>
            </a:r>
            <a:r>
              <a:rPr lang="vi-VN" b="1" i="0" dirty="0">
                <a:solidFill>
                  <a:srgbClr val="404040"/>
                </a:solidFill>
                <a:effectLst/>
                <a:latin typeface="Inter"/>
              </a:rPr>
              <a:t>tính đầy đủ</a:t>
            </a:r>
            <a:r>
              <a:rPr lang="vi-VN" b="0" i="0" dirty="0">
                <a:solidFill>
                  <a:srgbClr val="404040"/>
                </a:solidFill>
                <a:effectLst/>
                <a:latin typeface="Inter"/>
              </a:rPr>
              <a:t>, </a:t>
            </a:r>
            <a:r>
              <a:rPr lang="vi-VN" b="1" i="0" dirty="0">
                <a:solidFill>
                  <a:srgbClr val="404040"/>
                </a:solidFill>
                <a:effectLst/>
                <a:latin typeface="Inter"/>
              </a:rPr>
              <a:t>tính tái tạo</a:t>
            </a:r>
            <a:r>
              <a:rPr lang="vi-VN" b="0" i="0" dirty="0">
                <a:solidFill>
                  <a:srgbClr val="404040"/>
                </a:solidFill>
                <a:effectLst/>
                <a:latin typeface="Inter"/>
              </a:rPr>
              <a:t>, và </a:t>
            </a:r>
            <a:r>
              <a:rPr lang="vi-VN" b="1" i="0" dirty="0">
                <a:solidFill>
                  <a:srgbClr val="404040"/>
                </a:solidFill>
                <a:effectLst/>
                <a:latin typeface="Inter"/>
              </a:rPr>
              <a:t>tính rời rạc</a:t>
            </a:r>
            <a:r>
              <a:rPr lang="vi-VN" b="0" i="0" dirty="0">
                <a:solidFill>
                  <a:srgbClr val="404040"/>
                </a:solidFill>
                <a:effectLst/>
                <a:latin typeface="Inter"/>
              </a:rPr>
              <a:t> giúp đảm bảo rằng dữ liệu được phân mảnh một cách chính xác và có thể được quản lý hiệu quả trong hệ thống phân tán.</a:t>
            </a:r>
          </a:p>
          <a:p>
            <a:endParaRPr lang="en-US" dirty="0"/>
          </a:p>
        </p:txBody>
      </p:sp>
    </p:spTree>
    <p:extLst>
      <p:ext uri="{BB962C8B-B14F-4D97-AF65-F5344CB8AC3E}">
        <p14:creationId xmlns:p14="http://schemas.microsoft.com/office/powerpoint/2010/main" val="454945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 name="Notes Placeholder 1">
            <a:extLst>
              <a:ext uri="{FF2B5EF4-FFF2-40B4-BE49-F238E27FC236}">
                <a16:creationId xmlns:a16="http://schemas.microsoft.com/office/drawing/2014/main" id="{0A614BF2-F624-9729-DA75-5D127826B4F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err="1">
                <a:solidFill>
                  <a:srgbClr val="404040"/>
                </a:solidFill>
                <a:effectLst/>
                <a:latin typeface="Inter"/>
              </a:rPr>
              <a:t>Các</a:t>
            </a:r>
            <a:r>
              <a:rPr lang="en-US" b="1" i="0" dirty="0">
                <a:solidFill>
                  <a:srgbClr val="404040"/>
                </a:solidFill>
                <a:effectLst/>
                <a:latin typeface="Inter"/>
              </a:rPr>
              <a:t> </a:t>
            </a:r>
            <a:r>
              <a:rPr lang="en-US" b="1" i="0" dirty="0" err="1">
                <a:solidFill>
                  <a:srgbClr val="404040"/>
                </a:solidFill>
                <a:effectLst/>
                <a:latin typeface="Inter"/>
              </a:rPr>
              <a:t>lựa</a:t>
            </a:r>
            <a:r>
              <a:rPr lang="en-US" b="1" i="0" dirty="0">
                <a:solidFill>
                  <a:srgbClr val="404040"/>
                </a:solidFill>
                <a:effectLst/>
                <a:latin typeface="Inter"/>
              </a:rPr>
              <a:t> </a:t>
            </a:r>
            <a:r>
              <a:rPr lang="en-US" b="1" i="0" dirty="0" err="1">
                <a:solidFill>
                  <a:srgbClr val="404040"/>
                </a:solidFill>
                <a:effectLst/>
                <a:latin typeface="Inter"/>
              </a:rPr>
              <a:t>chọn</a:t>
            </a:r>
            <a:r>
              <a:rPr lang="en-US" b="1" i="0" dirty="0">
                <a:solidFill>
                  <a:srgbClr val="404040"/>
                </a:solidFill>
                <a:effectLst/>
                <a:latin typeface="Inter"/>
              </a:rPr>
              <a:t> </a:t>
            </a:r>
            <a:r>
              <a:rPr lang="en-US" b="1" i="0" dirty="0" err="1">
                <a:solidFill>
                  <a:srgbClr val="404040"/>
                </a:solidFill>
                <a:effectLst/>
                <a:latin typeface="Inter"/>
              </a:rPr>
              <a:t>phân</a:t>
            </a:r>
            <a:r>
              <a:rPr lang="en-US" b="1" i="0" dirty="0">
                <a:solidFill>
                  <a:srgbClr val="404040"/>
                </a:solidFill>
                <a:effectLst/>
                <a:latin typeface="Inter"/>
              </a:rPr>
              <a:t> </a:t>
            </a:r>
            <a:r>
              <a:rPr lang="en-US" b="1" i="0" dirty="0" err="1">
                <a:solidFill>
                  <a:srgbClr val="404040"/>
                </a:solidFill>
                <a:effectLst/>
                <a:latin typeface="Inter"/>
              </a:rPr>
              <a:t>bổ</a:t>
            </a:r>
            <a:r>
              <a:rPr lang="en-US" b="1" i="0" dirty="0">
                <a:solidFill>
                  <a:srgbClr val="404040"/>
                </a:solidFill>
                <a:effectLst/>
                <a:latin typeface="Inter"/>
              </a:rPr>
              <a:t> </a:t>
            </a:r>
            <a:r>
              <a:rPr lang="en-US" b="1" i="0" dirty="0" err="1">
                <a:solidFill>
                  <a:srgbClr val="404040"/>
                </a:solidFill>
                <a:effectLst/>
                <a:latin typeface="Inter"/>
              </a:rPr>
              <a:t>dữ</a:t>
            </a:r>
            <a:r>
              <a:rPr lang="en-US" b="1" i="0" dirty="0">
                <a:solidFill>
                  <a:srgbClr val="404040"/>
                </a:solidFill>
                <a:effectLst/>
                <a:latin typeface="Inter"/>
              </a:rPr>
              <a:t> </a:t>
            </a:r>
            <a:r>
              <a:rPr lang="en-US" b="1" i="0" dirty="0" err="1">
                <a:solidFill>
                  <a:srgbClr val="404040"/>
                </a:solidFill>
                <a:effectLst/>
                <a:latin typeface="Inter"/>
              </a:rPr>
              <a:t>liệu</a:t>
            </a:r>
            <a:r>
              <a:rPr lang="en-US" b="1" i="0" dirty="0">
                <a:solidFill>
                  <a:srgbClr val="404040"/>
                </a:solidFill>
                <a:effectLst/>
                <a:latin typeface="Inter"/>
              </a:rPr>
              <a:t> (Allocation Alternatives)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Không sao chép (Non-replicated)</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Phân vùng (Partitioned)</a:t>
            </a:r>
            <a:r>
              <a:rPr lang="vi-VN" b="0" i="0" dirty="0">
                <a:solidFill>
                  <a:srgbClr val="404040"/>
                </a:solidFill>
                <a:effectLst/>
                <a:latin typeface="Inter"/>
              </a:rPr>
              <a:t>: Mỗi mảnh dữ liệu chỉ được lưu trữ tại một nút duy nhất. Điều này giảm chi phí lưu trữ và quản lý, nhưng có thể làm giảm tính sẵn sàng và hiệu suất truy vấn.</a:t>
            </a:r>
          </a:p>
          <a:p>
            <a:pPr algn="l">
              <a:buFont typeface="Arial" panose="020B0604020202020204" pitchFamily="34" charset="0"/>
              <a:buChar char="•"/>
            </a:pPr>
            <a:r>
              <a:rPr lang="vi-VN" b="1" i="0" dirty="0">
                <a:solidFill>
                  <a:srgbClr val="404040"/>
                </a:solidFill>
                <a:effectLst/>
                <a:latin typeface="Inter"/>
              </a:rPr>
              <a:t>Sao chép (Replicated)</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Sao chép toàn bộ (Fully Replicated)</a:t>
            </a:r>
            <a:r>
              <a:rPr lang="vi-VN" b="0" i="0" dirty="0">
                <a:solidFill>
                  <a:srgbClr val="404040"/>
                </a:solidFill>
                <a:effectLst/>
                <a:latin typeface="Inter"/>
              </a:rPr>
              <a:t>: Mỗi mảnh dữ liệu được sao chép và lưu trữ tại tất cả các nút. Điều này tăng tính sẵn sàng và hiệu suất truy vấn, nhưng đòi hỏi chi phí lưu trữ và quản lý cao.</a:t>
            </a:r>
          </a:p>
          <a:p>
            <a:pPr marL="742950" lvl="1" indent="-285750" algn="l">
              <a:buFont typeface="Arial" panose="020B0604020202020204" pitchFamily="34" charset="0"/>
              <a:buChar char="•"/>
            </a:pPr>
            <a:r>
              <a:rPr lang="vi-VN" b="1" i="0" dirty="0">
                <a:solidFill>
                  <a:srgbClr val="404040"/>
                </a:solidFill>
                <a:effectLst/>
                <a:latin typeface="Inter"/>
              </a:rPr>
              <a:t>Sao chép một phần (Partially Replicated)</a:t>
            </a:r>
            <a:r>
              <a:rPr lang="vi-VN" b="0" i="0" dirty="0">
                <a:solidFill>
                  <a:srgbClr val="404040"/>
                </a:solidFill>
                <a:effectLst/>
                <a:latin typeface="Inter"/>
              </a:rPr>
              <a:t>: Mỗi mảnh dữ liệu được sao chép và lưu trữ tại một số nút nhất định. Đây là sự cân bằng giữa lợi ích và chi phí của việc sao chép toàn bộ và không sao chép.</a:t>
            </a:r>
            <a:endParaRPr lang="en-US" b="0" i="0" dirty="0">
              <a:solidFill>
                <a:srgbClr val="404040"/>
              </a:solidFill>
              <a:effectLst/>
              <a:latin typeface="Inter"/>
            </a:endParaRPr>
          </a:p>
          <a:p>
            <a:pPr marL="457200" lvl="1" indent="0" algn="l">
              <a:buFont typeface="Arial" panose="020B0604020202020204" pitchFamily="34" charset="0"/>
              <a:buNone/>
            </a:pPr>
            <a:endParaRPr lang="en-US"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404040"/>
                </a:solidFill>
                <a:effectLst/>
                <a:latin typeface="Inter"/>
              </a:rPr>
              <a:t> Quy </a:t>
            </a:r>
            <a:r>
              <a:rPr lang="en-US" b="1" i="0" dirty="0" err="1">
                <a:solidFill>
                  <a:srgbClr val="404040"/>
                </a:solidFill>
                <a:effectLst/>
                <a:latin typeface="Inter"/>
              </a:rPr>
              <a:t>tắc</a:t>
            </a:r>
            <a:r>
              <a:rPr lang="en-US" b="1" i="0" dirty="0">
                <a:solidFill>
                  <a:srgbClr val="404040"/>
                </a:solidFill>
                <a:effectLst/>
                <a:latin typeface="Inter"/>
              </a:rPr>
              <a:t> </a:t>
            </a:r>
            <a:r>
              <a:rPr lang="en-US" b="1" i="0" dirty="0" err="1">
                <a:solidFill>
                  <a:srgbClr val="404040"/>
                </a:solidFill>
                <a:effectLst/>
                <a:latin typeface="Inter"/>
              </a:rPr>
              <a:t>ngón</a:t>
            </a:r>
            <a:r>
              <a:rPr lang="en-US" b="1" i="0" dirty="0">
                <a:solidFill>
                  <a:srgbClr val="404040"/>
                </a:solidFill>
                <a:effectLst/>
                <a:latin typeface="Inter"/>
              </a:rPr>
              <a:t> </a:t>
            </a:r>
            <a:r>
              <a:rPr lang="en-US" b="1" i="0" dirty="0" err="1">
                <a:solidFill>
                  <a:srgbClr val="404040"/>
                </a:solidFill>
                <a:effectLst/>
                <a:latin typeface="Inter"/>
              </a:rPr>
              <a:t>tay</a:t>
            </a:r>
            <a:r>
              <a:rPr lang="en-US" b="1" i="0" dirty="0">
                <a:solidFill>
                  <a:srgbClr val="404040"/>
                </a:solidFill>
                <a:effectLst/>
                <a:latin typeface="Inter"/>
              </a:rPr>
              <a:t> </a:t>
            </a:r>
            <a:r>
              <a:rPr lang="en-US" b="1" i="0" dirty="0" err="1">
                <a:solidFill>
                  <a:srgbClr val="404040"/>
                </a:solidFill>
                <a:effectLst/>
                <a:latin typeface="Inter"/>
              </a:rPr>
              <a:t>cái</a:t>
            </a:r>
            <a:r>
              <a:rPr lang="en-US" b="1" i="0" dirty="0">
                <a:solidFill>
                  <a:srgbClr val="404040"/>
                </a:solidFill>
                <a:effectLst/>
                <a:latin typeface="Inter"/>
              </a:rPr>
              <a:t> (Rule of Thumb)</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1" i="0" dirty="0">
                <a:solidFill>
                  <a:srgbClr val="404040"/>
                </a:solidFill>
                <a:effectLst/>
                <a:latin typeface="Inter"/>
              </a:rPr>
              <a:t>Khi truy vấn đọc chiếm ưu thế</a:t>
            </a:r>
            <a:r>
              <a:rPr lang="vi-VN" b="0" i="0" dirty="0">
                <a:solidFill>
                  <a:srgbClr val="404040"/>
                </a:solidFill>
                <a:effectLst/>
                <a:latin typeface="Inter"/>
              </a:rPr>
              <a:t>: </a:t>
            </a:r>
            <a:r>
              <a:rPr lang="en-US" b="0" i="0" dirty="0">
                <a:solidFill>
                  <a:srgbClr val="404040"/>
                </a:solidFill>
                <a:effectLst/>
                <a:latin typeface="Inter"/>
              </a:rPr>
              <a:t>Sao </a:t>
            </a:r>
            <a:r>
              <a:rPr lang="en-US" b="0" i="0" dirty="0" err="1">
                <a:solidFill>
                  <a:srgbClr val="404040"/>
                </a:solidFill>
                <a:effectLst/>
                <a:latin typeface="Inter"/>
              </a:rPr>
              <a:t>chép</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lợi</a:t>
            </a:r>
            <a:r>
              <a:rPr lang="en-US" b="0" i="0" dirty="0">
                <a:solidFill>
                  <a:srgbClr val="404040"/>
                </a:solidFill>
                <a:effectLst/>
                <a:latin typeface="Inter"/>
              </a:rPr>
              <a:t> </a:t>
            </a:r>
            <a:r>
              <a:rPr lang="en-US" b="0" i="0" dirty="0" err="1">
                <a:solidFill>
                  <a:srgbClr val="404040"/>
                </a:solidFill>
                <a:effectLst/>
                <a:latin typeface="Inter"/>
              </a:rPr>
              <a:t>khi</a:t>
            </a:r>
            <a:r>
              <a:rPr lang="en-US" b="0" i="0" dirty="0">
                <a:solidFill>
                  <a:srgbClr val="404040"/>
                </a:solidFill>
                <a:effectLst/>
                <a:latin typeface="Inter"/>
              </a:rPr>
              <a:t> </a:t>
            </a:r>
            <a:r>
              <a:rPr lang="en-US" b="0" i="0" dirty="0" err="1">
                <a:solidFill>
                  <a:srgbClr val="404040"/>
                </a:solidFill>
                <a:effectLst/>
                <a:latin typeface="Inter"/>
              </a:rPr>
              <a:t>phần</a:t>
            </a:r>
            <a:r>
              <a:rPr lang="en-US" b="0" i="0" dirty="0">
                <a:solidFill>
                  <a:srgbClr val="404040"/>
                </a:solidFill>
                <a:effectLst/>
                <a:latin typeface="Inter"/>
              </a:rPr>
              <a:t> </a:t>
            </a:r>
            <a:r>
              <a:rPr lang="en-US" b="0" i="0" dirty="0" err="1">
                <a:solidFill>
                  <a:srgbClr val="404040"/>
                </a:solidFill>
                <a:effectLst/>
                <a:latin typeface="Inter"/>
              </a:rPr>
              <a:t>lớn</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en-US" b="0" i="0" dirty="0" err="1">
                <a:solidFill>
                  <a:srgbClr val="404040"/>
                </a:solidFill>
                <a:effectLst/>
                <a:latin typeface="Inter"/>
              </a:rPr>
              <a:t>là</a:t>
            </a:r>
            <a:r>
              <a:rPr lang="en-US" b="0" i="0" dirty="0">
                <a:solidFill>
                  <a:srgbClr val="404040"/>
                </a:solidFill>
                <a:effectLst/>
                <a:latin typeface="Inter"/>
              </a:rPr>
              <a:t> </a:t>
            </a:r>
            <a:r>
              <a:rPr lang="en-US" b="0" i="0" dirty="0" err="1">
                <a:solidFill>
                  <a:srgbClr val="404040"/>
                </a:solidFill>
                <a:effectLst/>
                <a:latin typeface="Inter"/>
              </a:rPr>
              <a:t>đọc</a:t>
            </a:r>
            <a:r>
              <a:rPr lang="en-US" b="0" i="0" dirty="0">
                <a:solidFill>
                  <a:srgbClr val="404040"/>
                </a:solidFill>
                <a:effectLst/>
                <a:latin typeface="Inter"/>
              </a:rPr>
              <a:t> (read-only), </a:t>
            </a:r>
            <a:r>
              <a:rPr lang="en-US" b="0" i="0" dirty="0" err="1">
                <a:solidFill>
                  <a:srgbClr val="404040"/>
                </a:solidFill>
                <a:effectLst/>
                <a:latin typeface="Inter"/>
              </a:rPr>
              <a:t>vì</a:t>
            </a:r>
            <a:r>
              <a:rPr lang="en-US" b="0" i="0" dirty="0">
                <a:solidFill>
                  <a:srgbClr val="404040"/>
                </a:solidFill>
                <a:effectLst/>
                <a:latin typeface="Inter"/>
              </a:rPr>
              <a:t> </a:t>
            </a:r>
            <a:r>
              <a:rPr lang="en-US" b="0" i="0" dirty="0" err="1">
                <a:solidFill>
                  <a:srgbClr val="404040"/>
                </a:solidFill>
                <a:effectLst/>
                <a:latin typeface="Inter"/>
              </a:rPr>
              <a:t>nó</a:t>
            </a:r>
            <a:r>
              <a:rPr lang="en-US" b="0" i="0" dirty="0">
                <a:solidFill>
                  <a:srgbClr val="404040"/>
                </a:solidFill>
                <a:effectLst/>
                <a:latin typeface="Inter"/>
              </a:rPr>
              <a:t> </a:t>
            </a:r>
            <a:r>
              <a:rPr lang="en-US" b="0" i="0" dirty="0" err="1">
                <a:solidFill>
                  <a:srgbClr val="404040"/>
                </a:solidFill>
                <a:effectLst/>
                <a:latin typeface="Inter"/>
              </a:rPr>
              <a:t>cho</a:t>
            </a:r>
            <a:r>
              <a:rPr lang="en-US" b="0" i="0" dirty="0">
                <a:solidFill>
                  <a:srgbClr val="404040"/>
                </a:solidFill>
                <a:effectLst/>
                <a:latin typeface="Inter"/>
              </a:rPr>
              <a:t> </a:t>
            </a:r>
            <a:r>
              <a:rPr lang="en-US" b="0" i="0" dirty="0" err="1">
                <a:solidFill>
                  <a:srgbClr val="404040"/>
                </a:solidFill>
                <a:effectLst/>
                <a:latin typeface="Inter"/>
              </a:rPr>
              <a:t>phép</a:t>
            </a:r>
            <a:r>
              <a:rPr lang="en-US" b="0" i="0" dirty="0">
                <a:solidFill>
                  <a:srgbClr val="404040"/>
                </a:solidFill>
                <a:effectLst/>
                <a:latin typeface="Inter"/>
              </a:rPr>
              <a:t>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cập</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từ</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nút</a:t>
            </a:r>
            <a:r>
              <a:rPr lang="en-US" b="0" i="0" dirty="0">
                <a:solidFill>
                  <a:srgbClr val="404040"/>
                </a:solidFill>
                <a:effectLst/>
                <a:latin typeface="Inter"/>
              </a:rPr>
              <a:t> </a:t>
            </a:r>
            <a:r>
              <a:rPr lang="en-US" b="0" i="0" dirty="0" err="1">
                <a:solidFill>
                  <a:srgbClr val="404040"/>
                </a:solidFill>
                <a:effectLst/>
                <a:latin typeface="Inter"/>
              </a:rPr>
              <a:t>khác</a:t>
            </a:r>
            <a:r>
              <a:rPr lang="en-US" b="0" i="0" dirty="0">
                <a:solidFill>
                  <a:srgbClr val="404040"/>
                </a:solidFill>
                <a:effectLst/>
                <a:latin typeface="Inter"/>
              </a:rPr>
              <a:t> </a:t>
            </a:r>
            <a:r>
              <a:rPr lang="en-US" b="0" i="0" dirty="0" err="1">
                <a:solidFill>
                  <a:srgbClr val="404040"/>
                </a:solidFill>
                <a:effectLst/>
                <a:latin typeface="Inter"/>
              </a:rPr>
              <a:t>nhau</a:t>
            </a:r>
            <a:r>
              <a:rPr lang="en-US" b="0" i="0" dirty="0">
                <a:solidFill>
                  <a:srgbClr val="404040"/>
                </a:solidFill>
                <a:effectLst/>
                <a:latin typeface="Inter"/>
              </a:rPr>
              <a:t>, </a:t>
            </a:r>
            <a:r>
              <a:rPr lang="en-US" b="0" i="0" dirty="0" err="1">
                <a:solidFill>
                  <a:srgbClr val="404040"/>
                </a:solidFill>
                <a:effectLst/>
                <a:latin typeface="Inter"/>
              </a:rPr>
              <a:t>tăng</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sẵn</a:t>
            </a:r>
            <a:r>
              <a:rPr lang="en-US" b="0" i="0" dirty="0">
                <a:solidFill>
                  <a:srgbClr val="404040"/>
                </a:solidFill>
                <a:effectLst/>
                <a:latin typeface="Inter"/>
              </a:rPr>
              <a:t> </a:t>
            </a:r>
            <a:r>
              <a:rPr lang="en-US" b="0" i="0" dirty="0" err="1">
                <a:solidFill>
                  <a:srgbClr val="404040"/>
                </a:solidFill>
                <a:effectLst/>
                <a:latin typeface="Inter"/>
              </a:rPr>
              <a:t>sàng</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hiệu</a:t>
            </a:r>
            <a:r>
              <a:rPr lang="en-US" b="0" i="0" dirty="0">
                <a:solidFill>
                  <a:srgbClr val="404040"/>
                </a:solidFill>
                <a:effectLst/>
                <a:latin typeface="Inter"/>
              </a:rPr>
              <a:t> </a:t>
            </a:r>
            <a:r>
              <a:rPr lang="en-US" b="0" i="0" dirty="0" err="1">
                <a:solidFill>
                  <a:srgbClr val="404040"/>
                </a:solidFill>
                <a:effectLst/>
                <a:latin typeface="Inter"/>
              </a:rPr>
              <a:t>suất</a:t>
            </a:r>
            <a:r>
              <a:rPr lang="en-US" b="0" i="0" dirty="0">
                <a:solidFill>
                  <a:srgbClr val="404040"/>
                </a:solidFill>
                <a:effectLst/>
                <a:latin typeface="Inter"/>
              </a:rPr>
              <a:t>.</a:t>
            </a:r>
            <a:endParaRPr lang="vi-VN" b="0" i="0" dirty="0">
              <a:solidFill>
                <a:srgbClr val="404040"/>
              </a:solidFill>
              <a:effectLst/>
              <a:latin typeface="Inter"/>
            </a:endParaRPr>
          </a:p>
          <a:p>
            <a:pPr algn="l">
              <a:buFont typeface="Arial" panose="020B0604020202020204" pitchFamily="34" charset="0"/>
              <a:buChar char="•"/>
            </a:pPr>
            <a:r>
              <a:rPr lang="vi-VN" b="1" i="0" dirty="0">
                <a:solidFill>
                  <a:srgbClr val="404040"/>
                </a:solidFill>
                <a:effectLst/>
                <a:latin typeface="Inter"/>
              </a:rPr>
              <a:t>Khi truy vấn cập nhật chiếm ưu thế</a:t>
            </a:r>
            <a:r>
              <a:rPr lang="vi-VN" b="0" i="0" dirty="0">
                <a:solidFill>
                  <a:srgbClr val="404040"/>
                </a:solidFill>
                <a:effectLst/>
                <a:latin typeface="Inter"/>
              </a:rPr>
              <a:t>: </a:t>
            </a:r>
            <a:r>
              <a:rPr lang="en-US" b="0" i="0" dirty="0">
                <a:solidFill>
                  <a:srgbClr val="404040"/>
                </a:solidFill>
                <a:effectLst/>
                <a:latin typeface="Inter"/>
              </a:rPr>
              <a:t>Khi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truy</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en-US" b="0" i="0" dirty="0" err="1">
                <a:solidFill>
                  <a:srgbClr val="404040"/>
                </a:solidFill>
                <a:effectLst/>
                <a:latin typeface="Inter"/>
              </a:rPr>
              <a:t>cập</a:t>
            </a:r>
            <a:r>
              <a:rPr lang="en-US" b="0" i="0" dirty="0">
                <a:solidFill>
                  <a:srgbClr val="404040"/>
                </a:solidFill>
                <a:effectLst/>
                <a:latin typeface="Inter"/>
              </a:rPr>
              <a:t> </a:t>
            </a:r>
            <a:r>
              <a:rPr lang="en-US" b="0" i="0" dirty="0" err="1">
                <a:solidFill>
                  <a:srgbClr val="404040"/>
                </a:solidFill>
                <a:effectLst/>
                <a:latin typeface="Inter"/>
              </a:rPr>
              <a:t>nhật</a:t>
            </a:r>
            <a:r>
              <a:rPr lang="en-US" b="0" i="0" dirty="0">
                <a:solidFill>
                  <a:srgbClr val="404040"/>
                </a:solidFill>
                <a:effectLst/>
                <a:latin typeface="Inter"/>
              </a:rPr>
              <a:t>, </a:t>
            </a:r>
            <a:r>
              <a:rPr lang="en-US" b="0" i="0" dirty="0" err="1">
                <a:solidFill>
                  <a:srgbClr val="404040"/>
                </a:solidFill>
                <a:effectLst/>
                <a:latin typeface="Inter"/>
              </a:rPr>
              <a:t>việc</a:t>
            </a:r>
            <a:r>
              <a:rPr lang="en-US" b="0" i="0" dirty="0">
                <a:solidFill>
                  <a:srgbClr val="404040"/>
                </a:solidFill>
                <a:effectLst/>
                <a:latin typeface="Inter"/>
              </a:rPr>
              <a:t> </a:t>
            </a:r>
            <a:r>
              <a:rPr lang="en-US" b="0" i="0" dirty="0" err="1">
                <a:solidFill>
                  <a:srgbClr val="404040"/>
                </a:solidFill>
                <a:effectLst/>
                <a:latin typeface="Inter"/>
              </a:rPr>
              <a:t>sao</a:t>
            </a:r>
            <a:r>
              <a:rPr lang="en-US" b="0" i="0" dirty="0">
                <a:solidFill>
                  <a:srgbClr val="404040"/>
                </a:solidFill>
                <a:effectLst/>
                <a:latin typeface="Inter"/>
              </a:rPr>
              <a:t> </a:t>
            </a:r>
            <a:r>
              <a:rPr lang="en-US" b="0" i="0" dirty="0" err="1">
                <a:solidFill>
                  <a:srgbClr val="404040"/>
                </a:solidFill>
                <a:effectLst/>
                <a:latin typeface="Inter"/>
              </a:rPr>
              <a:t>chép</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thể</a:t>
            </a:r>
            <a:r>
              <a:rPr lang="en-US" b="0" i="0" dirty="0">
                <a:solidFill>
                  <a:srgbClr val="404040"/>
                </a:solidFill>
                <a:effectLst/>
                <a:latin typeface="Inter"/>
              </a:rPr>
              <a:t> </a:t>
            </a:r>
            <a:r>
              <a:rPr lang="en-US" b="0" i="0" dirty="0" err="1">
                <a:solidFill>
                  <a:srgbClr val="404040"/>
                </a:solidFill>
                <a:effectLst/>
                <a:latin typeface="Inter"/>
              </a:rPr>
              <a:t>gây</a:t>
            </a:r>
            <a:r>
              <a:rPr lang="en-US" b="0" i="0" dirty="0">
                <a:solidFill>
                  <a:srgbClr val="404040"/>
                </a:solidFill>
                <a:effectLst/>
                <a:latin typeface="Inter"/>
              </a:rPr>
              <a:t> </a:t>
            </a:r>
            <a:r>
              <a:rPr lang="en-US" b="0" i="0" dirty="0" err="1">
                <a:solidFill>
                  <a:srgbClr val="404040"/>
                </a:solidFill>
                <a:effectLst/>
                <a:latin typeface="Inter"/>
              </a:rPr>
              <a:t>ra</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en-US" b="0" i="0" dirty="0" err="1">
                <a:solidFill>
                  <a:srgbClr val="404040"/>
                </a:solidFill>
                <a:effectLst/>
                <a:latin typeface="Inter"/>
              </a:rPr>
              <a:t>đề</a:t>
            </a:r>
            <a:r>
              <a:rPr lang="en-US" b="0" i="0" dirty="0">
                <a:solidFill>
                  <a:srgbClr val="404040"/>
                </a:solidFill>
                <a:effectLst/>
                <a:latin typeface="Inter"/>
              </a:rPr>
              <a:t> </a:t>
            </a:r>
            <a:r>
              <a:rPr lang="en-US" b="0" i="0" dirty="0" err="1">
                <a:solidFill>
                  <a:srgbClr val="404040"/>
                </a:solidFill>
                <a:effectLst/>
                <a:latin typeface="Inter"/>
              </a:rPr>
              <a:t>về</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nhất</a:t>
            </a:r>
            <a:r>
              <a:rPr lang="en-US" b="0" i="0" dirty="0">
                <a:solidFill>
                  <a:srgbClr val="404040"/>
                </a:solidFill>
                <a:effectLst/>
                <a:latin typeface="Inter"/>
              </a:rPr>
              <a:t> </a:t>
            </a:r>
            <a:r>
              <a:rPr lang="en-US" b="0" i="0" dirty="0" err="1">
                <a:solidFill>
                  <a:srgbClr val="404040"/>
                </a:solidFill>
                <a:effectLst/>
                <a:latin typeface="Inter"/>
              </a:rPr>
              <a:t>quán</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tăng</a:t>
            </a:r>
            <a:r>
              <a:rPr lang="en-US" b="0" i="0" dirty="0">
                <a:solidFill>
                  <a:srgbClr val="404040"/>
                </a:solidFill>
                <a:effectLst/>
                <a:latin typeface="Inter"/>
              </a:rPr>
              <a:t> chi </a:t>
            </a:r>
            <a:r>
              <a:rPr lang="en-US" b="0" i="0" dirty="0" err="1">
                <a:solidFill>
                  <a:srgbClr val="404040"/>
                </a:solidFill>
                <a:effectLst/>
                <a:latin typeface="Inter"/>
              </a:rPr>
              <a:t>phí</a:t>
            </a:r>
            <a:r>
              <a:rPr lang="en-US" b="0" i="0" dirty="0">
                <a:solidFill>
                  <a:srgbClr val="404040"/>
                </a:solidFill>
                <a:effectLst/>
                <a:latin typeface="Inter"/>
              </a:rPr>
              <a:t> </a:t>
            </a:r>
            <a:r>
              <a:rPr lang="en-US" b="0" i="0" dirty="0" err="1">
                <a:solidFill>
                  <a:srgbClr val="404040"/>
                </a:solidFill>
                <a:effectLst/>
                <a:latin typeface="Inter"/>
              </a:rPr>
              <a:t>cập</a:t>
            </a:r>
            <a:r>
              <a:rPr lang="en-US" b="0" i="0" dirty="0">
                <a:solidFill>
                  <a:srgbClr val="404040"/>
                </a:solidFill>
                <a:effectLst/>
                <a:latin typeface="Inter"/>
              </a:rPr>
              <a:t> </a:t>
            </a:r>
            <a:r>
              <a:rPr lang="en-US" b="0" i="0" dirty="0" err="1">
                <a:solidFill>
                  <a:srgbClr val="404040"/>
                </a:solidFill>
                <a:effectLst/>
                <a:latin typeface="Inter"/>
              </a:rPr>
              <a:t>nhật</a:t>
            </a:r>
            <a:r>
              <a:rPr lang="en-US" b="0" i="0" dirty="0">
                <a:solidFill>
                  <a:srgbClr val="404040"/>
                </a:solidFill>
                <a:effectLst/>
                <a:latin typeface="Inter"/>
              </a:rPr>
              <a:t> </a:t>
            </a:r>
            <a:r>
              <a:rPr lang="en-US" b="0" i="0" dirty="0" err="1">
                <a:solidFill>
                  <a:srgbClr val="404040"/>
                </a:solidFill>
                <a:effectLst/>
                <a:latin typeface="Inter"/>
              </a:rPr>
              <a:t>trên</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bản</a:t>
            </a:r>
            <a:r>
              <a:rPr lang="en-US" b="0" i="0" dirty="0">
                <a:solidFill>
                  <a:srgbClr val="404040"/>
                </a:solidFill>
                <a:effectLst/>
                <a:latin typeface="Inter"/>
              </a:rPr>
              <a:t> </a:t>
            </a:r>
            <a:r>
              <a:rPr lang="en-US" b="0" i="0" dirty="0" err="1">
                <a:solidFill>
                  <a:srgbClr val="404040"/>
                </a:solidFill>
                <a:effectLst/>
                <a:latin typeface="Inter"/>
              </a:rPr>
              <a:t>sao</a:t>
            </a:r>
            <a:r>
              <a:rPr lang="en-US" b="0" i="0" dirty="0">
                <a:solidFill>
                  <a:srgbClr val="404040"/>
                </a:solidFill>
                <a:effectLst/>
                <a:latin typeface="Inter"/>
              </a:rPr>
              <a:t>.</a:t>
            </a:r>
          </a:p>
          <a:p>
            <a:pPr algn="l"/>
            <a:endParaRPr lang="en-US" b="1" i="0" dirty="0">
              <a:solidFill>
                <a:srgbClr val="404040"/>
              </a:solidFill>
              <a:effectLst/>
              <a:latin typeface="Inter"/>
            </a:endParaRPr>
          </a:p>
          <a:p>
            <a:pPr algn="l"/>
            <a:r>
              <a:rPr lang="vi-VN" b="1" i="0" dirty="0">
                <a:solidFill>
                  <a:srgbClr val="404040"/>
                </a:solidFill>
                <a:effectLst/>
                <a:latin typeface="Inter"/>
              </a:rPr>
              <a:t>Kết luận</a:t>
            </a:r>
          </a:p>
          <a:p>
            <a:pPr algn="l"/>
            <a:r>
              <a:rPr lang="vi-VN" b="0" i="0" dirty="0">
                <a:solidFill>
                  <a:srgbClr val="404040"/>
                </a:solidFill>
                <a:effectLst/>
                <a:latin typeface="Inter"/>
              </a:rPr>
              <a:t>Việc lựa chọn chiến lược phân bổ dữ liệu phụ thuộc vào đặc điểm của hệ thống và loại truy vấn chiếm ưu thế. Sao chép dữ liệu có lợi khi truy vấn đọc nhiều hơn ghi, nhưng có thể gây ra vấn đề khi có nhiều truy vấn cập nhật. Các lựa chọn phân bổ dữ liệu bao gồm không sao chép, sao chép toàn bộ, và sao chép một phần, mỗi phương pháp có ưu và nhược điểm riêng cần được cân nhắc kỹ lưỡng.</a:t>
            </a:r>
          </a:p>
          <a:p>
            <a:endParaRPr lang="en-US" dirty="0"/>
          </a:p>
        </p:txBody>
      </p:sp>
    </p:spTree>
    <p:extLst>
      <p:ext uri="{BB962C8B-B14F-4D97-AF65-F5344CB8AC3E}">
        <p14:creationId xmlns:p14="http://schemas.microsoft.com/office/powerpoint/2010/main" val="97773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a:t>
            </a:r>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noFill/>
          <a:ln/>
        </p:spPr>
        <p:txBody>
          <a:bodyPr/>
          <a:lstStyle/>
          <a:p>
            <a:r>
              <a:rPr lang="en-US" dirty="0"/>
              <a:t>Correctness of Fragmentation</a:t>
            </a:r>
          </a:p>
        </p:txBody>
      </p:sp>
      <p:sp>
        <p:nvSpPr>
          <p:cNvPr id="23554" name="Rectangle 2"/>
          <p:cNvSpPr>
            <a:spLocks noGrp="1" noChangeArrowheads="1"/>
          </p:cNvSpPr>
          <p:nvPr>
            <p:ph idx="1"/>
          </p:nvPr>
        </p:nvSpPr>
        <p:spPr>
          <a:noFill/>
          <a:ln/>
        </p:spPr>
        <p:txBody>
          <a:bodyPr/>
          <a:lstStyle/>
          <a:p>
            <a:pPr>
              <a:lnSpc>
                <a:spcPct val="100000"/>
              </a:lnSpc>
            </a:pPr>
            <a:r>
              <a:rPr lang="en-US" dirty="0"/>
              <a:t>Completeness</a:t>
            </a:r>
          </a:p>
          <a:p>
            <a:pPr lvl="1">
              <a:lnSpc>
                <a:spcPct val="100000"/>
              </a:lnSpc>
            </a:pPr>
            <a:r>
              <a:rPr lang="en-US" dirty="0"/>
              <a:t>Decomposition of relation </a:t>
            </a:r>
            <a:r>
              <a:rPr lang="en-US" i="1" dirty="0"/>
              <a:t>R</a:t>
            </a:r>
            <a:r>
              <a:rPr lang="en-US" dirty="0"/>
              <a:t>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is complete if and only if each data item in </a:t>
            </a:r>
            <a:r>
              <a:rPr lang="en-US" i="1" dirty="0"/>
              <a:t>R</a:t>
            </a:r>
            <a:r>
              <a:rPr lang="en-US" dirty="0"/>
              <a:t> can also be found in some </a:t>
            </a:r>
            <a:r>
              <a:rPr lang="en-US" i="1" dirty="0" err="1"/>
              <a:t>R</a:t>
            </a:r>
            <a:r>
              <a:rPr lang="en-US" i="1" baseline="-25000" dirty="0" err="1"/>
              <a:t>i</a:t>
            </a:r>
            <a:endParaRPr lang="en-US" i="1" dirty="0"/>
          </a:p>
          <a:p>
            <a:pPr>
              <a:lnSpc>
                <a:spcPct val="100000"/>
              </a:lnSpc>
            </a:pPr>
            <a:r>
              <a:rPr lang="en-US" dirty="0"/>
              <a:t>Reconstruction</a:t>
            </a:r>
          </a:p>
          <a:p>
            <a:pPr lvl="1"/>
            <a:r>
              <a:rPr lang="en-US" dirty="0"/>
              <a:t>If relation </a:t>
            </a:r>
            <a:r>
              <a:rPr lang="en-US" i="1" dirty="0"/>
              <a:t>R</a:t>
            </a:r>
            <a:r>
              <a:rPr lang="en-US" dirty="0"/>
              <a:t>  is decomposed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then there should exist some relational operator ∇</a:t>
            </a:r>
            <a:r>
              <a:rPr lang="en-US" dirty="0">
                <a:latin typeface="Symbol" charset="0"/>
              </a:rPr>
              <a:t> </a:t>
            </a:r>
            <a:r>
              <a:rPr lang="en-US" dirty="0"/>
              <a:t>such that</a:t>
            </a:r>
          </a:p>
          <a:p>
            <a:pPr lvl="4">
              <a:lnSpc>
                <a:spcPct val="100000"/>
              </a:lnSpc>
              <a:buFontTx/>
              <a:buNone/>
            </a:pPr>
            <a:r>
              <a:rPr lang="en-US" sz="1828" i="1" dirty="0"/>
              <a:t>R = </a:t>
            </a:r>
            <a:r>
              <a:rPr lang="en-US" sz="1969" dirty="0"/>
              <a:t>∇</a:t>
            </a:r>
            <a:r>
              <a:rPr lang="en-US" sz="1828" baseline="-25000" dirty="0"/>
              <a:t>1≤</a:t>
            </a:r>
            <a:r>
              <a:rPr lang="en-US" sz="1828" i="1" baseline="-25000" dirty="0"/>
              <a:t>i</a:t>
            </a:r>
            <a:r>
              <a:rPr lang="en-US" sz="1828" baseline="-25000" dirty="0"/>
              <a:t>≤</a:t>
            </a:r>
            <a:r>
              <a:rPr lang="en-US" sz="1828" i="1" baseline="-25000" dirty="0"/>
              <a:t>n</a:t>
            </a:r>
            <a:r>
              <a:rPr lang="en-US" sz="1828" i="1" dirty="0"/>
              <a:t>R</a:t>
            </a:r>
            <a:r>
              <a:rPr lang="en-US" sz="1828" i="1" baseline="-25000" dirty="0"/>
              <a:t>i</a:t>
            </a:r>
            <a:endParaRPr lang="en-US" sz="1195" i="1" baseline="-25000" dirty="0"/>
          </a:p>
          <a:p>
            <a:pPr>
              <a:lnSpc>
                <a:spcPct val="100000"/>
              </a:lnSpc>
            </a:pPr>
            <a:r>
              <a:rPr lang="en-US" dirty="0" err="1"/>
              <a:t>Disjointness</a:t>
            </a:r>
            <a:r>
              <a:rPr lang="en-US" dirty="0"/>
              <a:t> </a:t>
            </a:r>
          </a:p>
          <a:p>
            <a:pPr lvl="1">
              <a:lnSpc>
                <a:spcPct val="100000"/>
              </a:lnSpc>
            </a:pPr>
            <a:r>
              <a:rPr lang="en-US" dirty="0"/>
              <a:t>If relation </a:t>
            </a:r>
            <a:r>
              <a:rPr lang="en-US" i="1" dirty="0"/>
              <a:t>R</a:t>
            </a:r>
            <a:r>
              <a:rPr lang="en-US" dirty="0"/>
              <a:t> is decomposed into fragments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n</a:t>
            </a:r>
            <a:r>
              <a:rPr lang="en-US" dirty="0"/>
              <a:t>, and data item </a:t>
            </a:r>
            <a:r>
              <a:rPr lang="en-US" i="1" dirty="0"/>
              <a:t>d</a:t>
            </a:r>
            <a:r>
              <a:rPr lang="en-US" i="1" baseline="-25000" dirty="0"/>
              <a:t>i</a:t>
            </a:r>
            <a:r>
              <a:rPr lang="en-US" dirty="0"/>
              <a:t> is in </a:t>
            </a:r>
            <a:r>
              <a:rPr lang="en-US" i="1" dirty="0" err="1"/>
              <a:t>R</a:t>
            </a:r>
            <a:r>
              <a:rPr lang="en-US" i="1" baseline="-25000" dirty="0" err="1"/>
              <a:t>j</a:t>
            </a:r>
            <a:r>
              <a:rPr lang="en-US" i="1" dirty="0"/>
              <a:t>, </a:t>
            </a:r>
            <a:r>
              <a:rPr lang="en-US" dirty="0"/>
              <a:t>then </a:t>
            </a:r>
            <a:r>
              <a:rPr lang="en-US" i="1" dirty="0"/>
              <a:t>d</a:t>
            </a:r>
            <a:r>
              <a:rPr lang="en-US" i="1" baseline="-25000" dirty="0"/>
              <a:t>i</a:t>
            </a:r>
            <a:r>
              <a:rPr lang="en-US" dirty="0"/>
              <a:t> should not be in any other fragment </a:t>
            </a:r>
            <a:r>
              <a:rPr lang="en-US" i="1" dirty="0" err="1"/>
              <a:t>R</a:t>
            </a:r>
            <a:r>
              <a:rPr lang="en-US" i="1" baseline="-25000" dirty="0" err="1"/>
              <a:t>k</a:t>
            </a:r>
            <a:r>
              <a:rPr lang="en-US" dirty="0"/>
              <a:t> (</a:t>
            </a:r>
            <a:r>
              <a:rPr lang="en-US" i="1" dirty="0"/>
              <a:t>k</a:t>
            </a:r>
            <a:r>
              <a:rPr lang="en-US" dirty="0"/>
              <a:t> ≠</a:t>
            </a:r>
            <a:r>
              <a:rPr lang="en-US" i="1" dirty="0"/>
              <a:t> j </a:t>
            </a:r>
            <a:r>
              <a:rPr lang="en-US" dirty="0"/>
              <a:t>).</a:t>
            </a:r>
          </a:p>
        </p:txBody>
      </p:sp>
      <p:sp>
        <p:nvSpPr>
          <p:cNvPr id="2" name="Footer Placeholder 1">
            <a:extLst>
              <a:ext uri="{FF2B5EF4-FFF2-40B4-BE49-F238E27FC236}">
                <a16:creationId xmlns:a16="http://schemas.microsoft.com/office/drawing/2014/main" id="{26BAE501-CB8A-894B-8DF8-35B03689730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2817734-6813-0C43-A980-3A0A6EE72461}"/>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285216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US" dirty="0"/>
              <a:t>Allocation Alternatives</a:t>
            </a:r>
          </a:p>
        </p:txBody>
      </p:sp>
      <p:sp>
        <p:nvSpPr>
          <p:cNvPr id="25603" name="Rectangle 3"/>
          <p:cNvSpPr>
            <a:spLocks noGrp="1" noChangeArrowheads="1"/>
          </p:cNvSpPr>
          <p:nvPr>
            <p:ph idx="1"/>
          </p:nvPr>
        </p:nvSpPr>
        <p:spPr>
          <a:noFill/>
          <a:ln/>
        </p:spPr>
        <p:txBody>
          <a:bodyPr/>
          <a:lstStyle/>
          <a:p>
            <a:pPr>
              <a:lnSpc>
                <a:spcPct val="80000"/>
              </a:lnSpc>
            </a:pPr>
            <a:r>
              <a:rPr lang="en-US" dirty="0"/>
              <a:t>Non-replicated</a:t>
            </a:r>
          </a:p>
          <a:p>
            <a:pPr lvl="1">
              <a:lnSpc>
                <a:spcPct val="80000"/>
              </a:lnSpc>
            </a:pPr>
            <a:r>
              <a:rPr lang="en-US" dirty="0"/>
              <a:t>partitioned : each fragment resides at only one site</a:t>
            </a:r>
          </a:p>
          <a:p>
            <a:pPr>
              <a:lnSpc>
                <a:spcPct val="80000"/>
              </a:lnSpc>
            </a:pPr>
            <a:r>
              <a:rPr lang="en-US" dirty="0"/>
              <a:t>Replicated</a:t>
            </a:r>
          </a:p>
          <a:p>
            <a:pPr lvl="1">
              <a:lnSpc>
                <a:spcPct val="80000"/>
              </a:lnSpc>
            </a:pPr>
            <a:r>
              <a:rPr lang="en-US" dirty="0"/>
              <a:t>fully replicated : each fragment at each site</a:t>
            </a:r>
          </a:p>
          <a:p>
            <a:pPr lvl="1">
              <a:lnSpc>
                <a:spcPct val="80000"/>
              </a:lnSpc>
            </a:pPr>
            <a:r>
              <a:rPr lang="en-US" dirty="0"/>
              <a:t>partially replicated : each fragment at some of the sites</a:t>
            </a:r>
          </a:p>
          <a:p>
            <a:pPr>
              <a:lnSpc>
                <a:spcPct val="80000"/>
              </a:lnSpc>
            </a:pPr>
            <a:r>
              <a:rPr lang="en-US" dirty="0"/>
              <a:t>Rule of thumb:</a:t>
            </a:r>
          </a:p>
          <a:p>
            <a:pPr>
              <a:lnSpc>
                <a:spcPct val="80000"/>
              </a:lnSpc>
              <a:buFont typeface="Monotype Sorts" charset="0"/>
              <a:buNone/>
            </a:pPr>
            <a:endParaRPr lang="en-US" dirty="0"/>
          </a:p>
          <a:p>
            <a:pPr>
              <a:lnSpc>
                <a:spcPct val="80000"/>
              </a:lnSpc>
              <a:buFont typeface="Monotype Sorts" charset="0"/>
              <a:buNone/>
            </a:pPr>
            <a:endParaRPr lang="en-US" dirty="0"/>
          </a:p>
          <a:p>
            <a:pPr lvl="3">
              <a:lnSpc>
                <a:spcPct val="80000"/>
              </a:lnSpc>
              <a:buFont typeface="Monotype Sorts" charset="0"/>
              <a:buNone/>
            </a:pPr>
            <a:r>
              <a:rPr lang="en-US" dirty="0"/>
              <a:t>	</a:t>
            </a:r>
          </a:p>
          <a:p>
            <a:pPr>
              <a:lnSpc>
                <a:spcPct val="80000"/>
              </a:lnSpc>
            </a:pPr>
            <a:endParaRPr lang="en-US" sz="1406" dirty="0"/>
          </a:p>
        </p:txBody>
      </p:sp>
      <p:graphicFrame>
        <p:nvGraphicFramePr>
          <p:cNvPr id="2" name="Object 1"/>
          <p:cNvGraphicFramePr>
            <a:graphicFrameLocks noChangeAspect="1"/>
          </p:cNvGraphicFramePr>
          <p:nvPr>
            <p:extLst>
              <p:ext uri="{D42A27DB-BD31-4B8C-83A1-F6EECF244321}">
                <p14:modId xmlns:p14="http://schemas.microsoft.com/office/powerpoint/2010/main" val="2424047010"/>
              </p:ext>
            </p:extLst>
          </p:nvPr>
        </p:nvGraphicFramePr>
        <p:xfrm>
          <a:off x="1170372" y="4149080"/>
          <a:ext cx="6673498" cy="1008112"/>
        </p:xfrm>
        <a:graphic>
          <a:graphicData uri="http://schemas.openxmlformats.org/presentationml/2006/ole">
            <mc:AlternateContent xmlns:mc="http://schemas.openxmlformats.org/markup-compatibility/2006">
              <mc:Choice xmlns:v="urn:schemas-microsoft-com:vml" Requires="v">
                <p:oleObj name="Equation" r:id="rId3" imgW="7315200" imgH="1092200" progId="Equation.3">
                  <p:embed/>
                </p:oleObj>
              </mc:Choice>
              <mc:Fallback>
                <p:oleObj name="Equation" r:id="rId3" imgW="7315200" imgH="1092200" progId="Equation.3">
                  <p:embed/>
                  <p:pic>
                    <p:nvPicPr>
                      <p:cNvPr id="2" name="Object 1"/>
                      <p:cNvPicPr>
                        <a:picLocks noChangeAspect="1" noChangeArrowheads="1"/>
                      </p:cNvPicPr>
                      <p:nvPr/>
                    </p:nvPicPr>
                    <p:blipFill>
                      <a:blip r:embed="rId4"/>
                      <a:srcRect/>
                      <a:stretch>
                        <a:fillRect/>
                      </a:stretch>
                    </p:blipFill>
                    <p:spPr bwMode="auto">
                      <a:xfrm>
                        <a:off x="1170372" y="4149080"/>
                        <a:ext cx="6673498" cy="10081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3" name="Footer Placeholder 2">
            <a:extLst>
              <a:ext uri="{FF2B5EF4-FFF2-40B4-BE49-F238E27FC236}">
                <a16:creationId xmlns:a16="http://schemas.microsoft.com/office/drawing/2014/main" id="{F346A9AA-24DC-4C46-AC0E-47BA79D7FDD9}"/>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FE5DA5F6-1CE4-3943-8633-6DFEE4990F24}"/>
              </a:ext>
            </a:extLst>
          </p:cNvPr>
          <p:cNvSpPr>
            <a:spLocks noGrp="1"/>
          </p:cNvSpPr>
          <p:nvPr>
            <p:ph type="sldNum" sz="quarter" idx="4"/>
          </p:nvPr>
        </p:nvSpPr>
        <p:spPr/>
        <p:txBody>
          <a:bodyPr/>
          <a:lstStyle/>
          <a:p>
            <a:fld id="{FD96158B-4539-3C43-9DE5-94C547866200}" type="slidenum">
              <a:rPr lang="en-US" smtClean="0"/>
              <a:t>11</a:t>
            </a:fld>
            <a:endParaRPr lang="en-US"/>
          </a:p>
        </p:txBody>
      </p:sp>
      <p:sp>
        <p:nvSpPr>
          <p:cNvPr id="5" name="TextBox 4">
            <a:extLst>
              <a:ext uri="{FF2B5EF4-FFF2-40B4-BE49-F238E27FC236}">
                <a16:creationId xmlns:a16="http://schemas.microsoft.com/office/drawing/2014/main" id="{09185FA0-45CC-02BB-FBAE-95CE6279AAB8}"/>
              </a:ext>
            </a:extLst>
          </p:cNvPr>
          <p:cNvSpPr txBox="1"/>
          <p:nvPr/>
        </p:nvSpPr>
        <p:spPr>
          <a:xfrm>
            <a:off x="3419872" y="4221088"/>
            <a:ext cx="485598" cy="400110"/>
          </a:xfrm>
          <a:prstGeom prst="rect">
            <a:avLst/>
          </a:prstGeom>
          <a:solidFill>
            <a:schemeClr val="bg1"/>
          </a:solidFill>
        </p:spPr>
        <p:txBody>
          <a:bodyPr wrap="square" rtlCol="0">
            <a:spAutoFit/>
          </a:bodyPr>
          <a:lstStyle/>
          <a:p>
            <a:r>
              <a:rPr lang="en-US" sz="2000" dirty="0"/>
              <a:t>&gt;&gt;</a:t>
            </a:r>
          </a:p>
        </p:txBody>
      </p:sp>
    </p:spTree>
    <p:extLst>
      <p:ext uri="{BB962C8B-B14F-4D97-AF65-F5344CB8AC3E}">
        <p14:creationId xmlns:p14="http://schemas.microsoft.com/office/powerpoint/2010/main" val="278234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Comparison of Replication Alternatives</a:t>
            </a:r>
          </a:p>
        </p:txBody>
      </p:sp>
      <p:sp>
        <p:nvSpPr>
          <p:cNvPr id="2" name="Footer Placeholder 1">
            <a:extLst>
              <a:ext uri="{FF2B5EF4-FFF2-40B4-BE49-F238E27FC236}">
                <a16:creationId xmlns:a16="http://schemas.microsoft.com/office/drawing/2014/main" id="{B0584030-5513-9E47-93CA-2B495760306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BF40BBD1-93C9-7041-A6E5-B011D6787452}"/>
              </a:ext>
            </a:extLst>
          </p:cNvPr>
          <p:cNvSpPr>
            <a:spLocks noGrp="1"/>
          </p:cNvSpPr>
          <p:nvPr>
            <p:ph type="sldNum" sz="quarter" idx="4"/>
          </p:nvPr>
        </p:nvSpPr>
        <p:spPr/>
        <p:txBody>
          <a:bodyPr/>
          <a:lstStyle/>
          <a:p>
            <a:fld id="{FD96158B-4539-3C43-9DE5-94C547866200}" type="slidenum">
              <a:rPr lang="en-US" smtClean="0"/>
              <a:t>12</a:t>
            </a:fld>
            <a:endParaRPr lang="en-US"/>
          </a:p>
        </p:txBody>
      </p:sp>
      <p:pic>
        <p:nvPicPr>
          <p:cNvPr id="6" name="Picture 5" descr="A screenshot of a cell phone&#10;&#10;Description automatically generated">
            <a:extLst>
              <a:ext uri="{FF2B5EF4-FFF2-40B4-BE49-F238E27FC236}">
                <a16:creationId xmlns:a16="http://schemas.microsoft.com/office/drawing/2014/main" id="{BB86047C-41EE-D242-8E4F-3019B0AB6EBD}"/>
              </a:ext>
            </a:extLst>
          </p:cNvPr>
          <p:cNvPicPr>
            <a:picLocks noChangeAspect="1"/>
          </p:cNvPicPr>
          <p:nvPr/>
        </p:nvPicPr>
        <p:blipFill>
          <a:blip r:embed="rId3"/>
          <a:stretch>
            <a:fillRect/>
          </a:stretch>
        </p:blipFill>
        <p:spPr>
          <a:xfrm>
            <a:off x="457200" y="1988840"/>
            <a:ext cx="8225143" cy="3326730"/>
          </a:xfrm>
          <a:prstGeom prst="rect">
            <a:avLst/>
          </a:prstGeom>
        </p:spPr>
      </p:pic>
    </p:spTree>
    <p:extLst>
      <p:ext uri="{BB962C8B-B14F-4D97-AF65-F5344CB8AC3E}">
        <p14:creationId xmlns:p14="http://schemas.microsoft.com/office/powerpoint/2010/main" val="81203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noFill/>
          <a:ln/>
        </p:spPr>
        <p:txBody>
          <a:bodyPr/>
          <a:lstStyle/>
          <a:p>
            <a:r>
              <a:rPr lang="en-US" dirty="0"/>
              <a:t>Fragmentation</a:t>
            </a:r>
          </a:p>
        </p:txBody>
      </p:sp>
      <p:sp>
        <p:nvSpPr>
          <p:cNvPr id="31746" name="Rectangle 2"/>
          <p:cNvSpPr>
            <a:spLocks noGrp="1" noChangeArrowheads="1"/>
          </p:cNvSpPr>
          <p:nvPr>
            <p:ph idx="1"/>
          </p:nvPr>
        </p:nvSpPr>
        <p:spPr>
          <a:noFill/>
          <a:ln/>
        </p:spPr>
        <p:txBody>
          <a:bodyPr/>
          <a:lstStyle/>
          <a:p>
            <a:pPr>
              <a:lnSpc>
                <a:spcPct val="100000"/>
              </a:lnSpc>
              <a:spcBef>
                <a:spcPct val="60000"/>
              </a:spcBef>
            </a:pPr>
            <a:r>
              <a:rPr lang="en-US" dirty="0"/>
              <a:t>Horizontal Fragmentation (HF)</a:t>
            </a:r>
          </a:p>
          <a:p>
            <a:pPr lvl="1">
              <a:lnSpc>
                <a:spcPct val="100000"/>
              </a:lnSpc>
              <a:spcBef>
                <a:spcPct val="60000"/>
              </a:spcBef>
            </a:pPr>
            <a:r>
              <a:rPr lang="en-US" dirty="0"/>
              <a:t>Primary Horizontal Fragmentation (PHF)</a:t>
            </a:r>
          </a:p>
          <a:p>
            <a:pPr lvl="1">
              <a:lnSpc>
                <a:spcPct val="100000"/>
              </a:lnSpc>
              <a:spcBef>
                <a:spcPct val="60000"/>
              </a:spcBef>
            </a:pPr>
            <a:r>
              <a:rPr lang="en-US" dirty="0"/>
              <a:t>Derived Horizontal Fragmentation (DHF)</a:t>
            </a:r>
          </a:p>
          <a:p>
            <a:pPr>
              <a:lnSpc>
                <a:spcPct val="100000"/>
              </a:lnSpc>
              <a:spcBef>
                <a:spcPct val="60000"/>
              </a:spcBef>
            </a:pPr>
            <a:r>
              <a:rPr lang="en-US" dirty="0"/>
              <a:t>Vertical Fragmentation (VF)</a:t>
            </a:r>
          </a:p>
          <a:p>
            <a:pPr>
              <a:lnSpc>
                <a:spcPct val="100000"/>
              </a:lnSpc>
              <a:spcBef>
                <a:spcPct val="60000"/>
              </a:spcBef>
            </a:pPr>
            <a:r>
              <a:rPr lang="en-US" dirty="0"/>
              <a:t>Hybrid Fragmentation (HF)</a:t>
            </a:r>
          </a:p>
        </p:txBody>
      </p:sp>
      <p:sp>
        <p:nvSpPr>
          <p:cNvPr id="2" name="Footer Placeholder 1">
            <a:extLst>
              <a:ext uri="{FF2B5EF4-FFF2-40B4-BE49-F238E27FC236}">
                <a16:creationId xmlns:a16="http://schemas.microsoft.com/office/drawing/2014/main" id="{2D4C8891-B3D7-B549-8CA3-EE11079BE98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105FF45-6433-0D45-B266-EAE26CE37936}"/>
              </a:ext>
            </a:extLst>
          </p:cNvPr>
          <p:cNvSpPr>
            <a:spLocks noGrp="1"/>
          </p:cNvSpPr>
          <p:nvPr>
            <p:ph type="sldNum" sz="quarter" idx="4"/>
          </p:nvPr>
        </p:nvSpPr>
        <p:spPr/>
        <p:txBody>
          <a:bodyPr/>
          <a:lstStyle/>
          <a:p>
            <a:fld id="{FD96158B-4539-3C43-9DE5-94C547866200}" type="slidenum">
              <a:rPr lang="en-US" smtClean="0"/>
              <a:t>13</a:t>
            </a:fld>
            <a:endParaRPr lang="en-US"/>
          </a:p>
        </p:txBody>
      </p:sp>
    </p:spTree>
    <p:extLst>
      <p:ext uri="{BB962C8B-B14F-4D97-AF65-F5344CB8AC3E}">
        <p14:creationId xmlns:p14="http://schemas.microsoft.com/office/powerpoint/2010/main" val="243662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noFill/>
          <a:ln/>
        </p:spPr>
        <p:txBody>
          <a:bodyPr/>
          <a:lstStyle/>
          <a:p>
            <a:r>
              <a:rPr lang="en-US" sz="3375" dirty="0">
                <a:latin typeface="Book Antiqua"/>
                <a:cs typeface="Book Antiqua"/>
              </a:rPr>
              <a:t>PHF – Information Requirements</a:t>
            </a:r>
          </a:p>
        </p:txBody>
      </p:sp>
      <p:sp>
        <p:nvSpPr>
          <p:cNvPr id="33794" name="Rectangle 2"/>
          <p:cNvSpPr>
            <a:spLocks noGrp="1" noChangeArrowheads="1"/>
          </p:cNvSpPr>
          <p:nvPr>
            <p:ph type="body" idx="4294967295"/>
          </p:nvPr>
        </p:nvSpPr>
        <p:spPr>
          <a:xfrm>
            <a:off x="295220" y="1676549"/>
            <a:ext cx="7162726" cy="4685854"/>
          </a:xfrm>
          <a:noFill/>
          <a:ln/>
        </p:spPr>
        <p:txBody>
          <a:bodyPr/>
          <a:lstStyle/>
          <a:p>
            <a:pPr>
              <a:lnSpc>
                <a:spcPct val="80000"/>
              </a:lnSpc>
            </a:pPr>
            <a:r>
              <a:rPr lang="en-US" dirty="0"/>
              <a:t>Database Information</a:t>
            </a:r>
          </a:p>
          <a:p>
            <a:pPr marL="742912" lvl="1">
              <a:lnSpc>
                <a:spcPct val="80000"/>
              </a:lnSpc>
            </a:pPr>
            <a:r>
              <a:rPr lang="en-US" dirty="0"/>
              <a:t>relationship</a:t>
            </a:r>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buNone/>
            </a:pPr>
            <a:endParaRPr lang="en-US" dirty="0"/>
          </a:p>
          <a:p>
            <a:pPr marL="742912" lvl="1">
              <a:lnSpc>
                <a:spcPct val="80000"/>
              </a:lnSpc>
            </a:pPr>
            <a:r>
              <a:rPr lang="en-US" dirty="0"/>
              <a:t>cardinality of each relation: </a:t>
            </a:r>
            <a:r>
              <a:rPr lang="en-US" i="1" dirty="0"/>
              <a:t>card</a:t>
            </a:r>
            <a:r>
              <a:rPr lang="en-US" dirty="0"/>
              <a:t>(</a:t>
            </a:r>
            <a:r>
              <a:rPr lang="en-US" i="1" dirty="0"/>
              <a:t>R</a:t>
            </a:r>
            <a:r>
              <a:rPr lang="en-US" dirty="0"/>
              <a:t>)</a:t>
            </a:r>
          </a:p>
        </p:txBody>
      </p:sp>
      <p:sp>
        <p:nvSpPr>
          <p:cNvPr id="2" name="Footer Placeholder 1">
            <a:extLst>
              <a:ext uri="{FF2B5EF4-FFF2-40B4-BE49-F238E27FC236}">
                <a16:creationId xmlns:a16="http://schemas.microsoft.com/office/drawing/2014/main" id="{F66FB21A-FFAF-AA4D-A7BD-361BAF43386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7CBD5E8-4275-B243-A62A-2D2F0F46FA26}"/>
              </a:ext>
            </a:extLst>
          </p:cNvPr>
          <p:cNvSpPr>
            <a:spLocks noGrp="1"/>
          </p:cNvSpPr>
          <p:nvPr>
            <p:ph type="sldNum" sz="quarter" idx="4"/>
          </p:nvPr>
        </p:nvSpPr>
        <p:spPr/>
        <p:txBody>
          <a:bodyPr/>
          <a:lstStyle/>
          <a:p>
            <a:fld id="{FD96158B-4539-3C43-9DE5-94C547866200}" type="slidenum">
              <a:rPr lang="en-US" smtClean="0"/>
              <a:t>14</a:t>
            </a:fld>
            <a:endParaRPr lang="en-US"/>
          </a:p>
        </p:txBody>
      </p:sp>
      <p:pic>
        <p:nvPicPr>
          <p:cNvPr id="5" name="Picture 4" descr="A screenshot of a cell phone&#10;&#10;Description automatically generated">
            <a:extLst>
              <a:ext uri="{FF2B5EF4-FFF2-40B4-BE49-F238E27FC236}">
                <a16:creationId xmlns:a16="http://schemas.microsoft.com/office/drawing/2014/main" id="{6DEB929C-4ADE-2943-8528-A65D70299A3E}"/>
              </a:ext>
            </a:extLst>
          </p:cNvPr>
          <p:cNvPicPr>
            <a:picLocks noChangeAspect="1"/>
          </p:cNvPicPr>
          <p:nvPr/>
        </p:nvPicPr>
        <p:blipFill>
          <a:blip r:embed="rId3"/>
          <a:stretch>
            <a:fillRect/>
          </a:stretch>
        </p:blipFill>
        <p:spPr>
          <a:xfrm>
            <a:off x="2195736" y="2348880"/>
            <a:ext cx="4608512" cy="2936397"/>
          </a:xfrm>
          <a:prstGeom prst="rect">
            <a:avLst/>
          </a:prstGeom>
        </p:spPr>
      </p:pic>
    </p:spTree>
    <p:extLst>
      <p:ext uri="{BB962C8B-B14F-4D97-AF65-F5344CB8AC3E}">
        <p14:creationId xmlns:p14="http://schemas.microsoft.com/office/powerpoint/2010/main" val="304208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noFill/>
          <a:ln/>
        </p:spPr>
        <p:txBody>
          <a:bodyPr/>
          <a:lstStyle/>
          <a:p>
            <a:r>
              <a:rPr lang="en-US" dirty="0"/>
              <a:t>PHF - Information Requirements</a:t>
            </a:r>
          </a:p>
        </p:txBody>
      </p:sp>
      <p:sp>
        <p:nvSpPr>
          <p:cNvPr id="35842" name="Rectangle 2"/>
          <p:cNvSpPr>
            <a:spLocks noGrp="1" noChangeArrowheads="1"/>
          </p:cNvSpPr>
          <p:nvPr>
            <p:ph idx="1"/>
          </p:nvPr>
        </p:nvSpPr>
        <p:spPr>
          <a:xfrm>
            <a:off x="405780" y="1268760"/>
            <a:ext cx="8229600" cy="4824536"/>
          </a:xfrm>
          <a:noFill/>
          <a:ln/>
        </p:spPr>
        <p:txBody>
          <a:bodyPr/>
          <a:lstStyle/>
          <a:p>
            <a:r>
              <a:rPr lang="en-US" dirty="0"/>
              <a:t>Application Information</a:t>
            </a:r>
          </a:p>
          <a:p>
            <a:pPr lvl="1"/>
            <a:r>
              <a:rPr lang="en-US" b="1" dirty="0">
                <a:solidFill>
                  <a:schemeClr val="tx2"/>
                </a:solidFill>
              </a:rPr>
              <a:t>simple predicates</a:t>
            </a:r>
            <a:r>
              <a:rPr lang="en-US" dirty="0">
                <a:solidFill>
                  <a:schemeClr val="tx2"/>
                </a:solidFill>
              </a:rPr>
              <a:t> </a:t>
            </a:r>
            <a:r>
              <a:rPr lang="en-US" dirty="0"/>
              <a:t>: Given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a simple predicate </a:t>
            </a:r>
            <a:r>
              <a:rPr lang="en-US" i="1" dirty="0" err="1"/>
              <a:t>p</a:t>
            </a:r>
            <a:r>
              <a:rPr lang="en-US" i="1" baseline="-25000" dirty="0" err="1"/>
              <a:t>j</a:t>
            </a:r>
            <a:r>
              <a:rPr lang="en-US" dirty="0"/>
              <a:t>  is</a:t>
            </a:r>
          </a:p>
          <a:p>
            <a:pPr lvl="2">
              <a:buFont typeface="Monotype Sorts" charset="0"/>
              <a:buNone/>
            </a:pPr>
            <a:r>
              <a:rPr lang="en-US" dirty="0"/>
              <a:t>		</a:t>
            </a:r>
            <a:r>
              <a:rPr lang="en-US" sz="1969" i="1" dirty="0" err="1"/>
              <a:t>p</a:t>
            </a:r>
            <a:r>
              <a:rPr lang="en-US" sz="1969" i="1" baseline="-25000" dirty="0" err="1"/>
              <a:t>j</a:t>
            </a:r>
            <a:r>
              <a:rPr lang="en-US" sz="1969" dirty="0"/>
              <a:t> : </a:t>
            </a:r>
            <a:r>
              <a:rPr lang="en-US" sz="1969" i="1" dirty="0"/>
              <a:t>A</a:t>
            </a:r>
            <a:r>
              <a:rPr lang="en-US" sz="1969" i="1" baseline="-25000" dirty="0"/>
              <a:t>i</a:t>
            </a:r>
            <a:r>
              <a:rPr lang="en-US" sz="1969" i="1" dirty="0"/>
              <a:t> </a:t>
            </a:r>
            <a:r>
              <a:rPr lang="en-US" sz="1969" dirty="0" err="1">
                <a:cs typeface="Book Antiqua"/>
              </a:rPr>
              <a:t>θ</a:t>
            </a:r>
            <a:r>
              <a:rPr lang="en-US" sz="1969" i="1" dirty="0" err="1"/>
              <a:t>Value</a:t>
            </a:r>
            <a:endParaRPr lang="en-US" i="1" dirty="0">
              <a:cs typeface="Book Antiqua"/>
            </a:endParaRPr>
          </a:p>
          <a:p>
            <a:pPr lvl="1">
              <a:buFont typeface="Monotype Sorts" charset="0"/>
              <a:buNone/>
            </a:pPr>
            <a:r>
              <a:rPr lang="en-US" dirty="0"/>
              <a:t>	where </a:t>
            </a:r>
            <a:r>
              <a:rPr lang="en-US" sz="1687" dirty="0" err="1">
                <a:cs typeface="Book Antiqua"/>
              </a:rPr>
              <a:t>θ</a:t>
            </a:r>
            <a:r>
              <a:rPr lang="en-US" sz="1687" i="1" dirty="0">
                <a:cs typeface="Book Antiqua"/>
              </a:rPr>
              <a:t> </a:t>
            </a:r>
            <a:r>
              <a:rPr lang="en-US" dirty="0">
                <a:latin typeface="Symbol" charset="0"/>
                <a:sym typeface="Symbol"/>
              </a:rPr>
              <a:t> </a:t>
            </a:r>
            <a:r>
              <a:rPr lang="en-US" dirty="0"/>
              <a:t>{=,&lt;,≤,&gt;,≥,≠}, </a:t>
            </a:r>
            <a:r>
              <a:rPr lang="en-US" i="1" dirty="0"/>
              <a:t>Value </a:t>
            </a:r>
            <a:r>
              <a:rPr lang="en-US" dirty="0">
                <a:latin typeface="Symbol" charset="0"/>
                <a:sym typeface="Symbol"/>
              </a:rPr>
              <a:t> </a:t>
            </a:r>
            <a:r>
              <a:rPr lang="en-US" i="1" dirty="0"/>
              <a:t>D</a:t>
            </a:r>
            <a:r>
              <a:rPr lang="en-US" i="1" baseline="-25000" dirty="0"/>
              <a:t>i</a:t>
            </a:r>
            <a:r>
              <a:rPr lang="en-US" b="1" dirty="0"/>
              <a:t>  </a:t>
            </a:r>
            <a:r>
              <a:rPr lang="en-US" dirty="0"/>
              <a:t>and </a:t>
            </a:r>
            <a:r>
              <a:rPr lang="en-US" i="1" dirty="0"/>
              <a:t>D</a:t>
            </a:r>
            <a:r>
              <a:rPr lang="en-US" i="1" baseline="-25000" dirty="0"/>
              <a:t>i</a:t>
            </a:r>
            <a:r>
              <a:rPr lang="en-US" b="1" dirty="0"/>
              <a:t> </a:t>
            </a:r>
            <a:r>
              <a:rPr lang="en-US" dirty="0"/>
              <a:t> is the domain of </a:t>
            </a:r>
            <a:r>
              <a:rPr lang="en-US" i="1" dirty="0"/>
              <a:t>A</a:t>
            </a:r>
            <a:r>
              <a:rPr lang="en-US" i="1" baseline="-25000" dirty="0"/>
              <a:t>i</a:t>
            </a:r>
            <a:r>
              <a:rPr lang="en-US" dirty="0"/>
              <a:t>.</a:t>
            </a:r>
          </a:p>
          <a:p>
            <a:pPr lvl="1">
              <a:buFont typeface="Monotype Sorts" charset="0"/>
              <a:buNone/>
            </a:pPr>
            <a:r>
              <a:rPr lang="en-US" dirty="0"/>
              <a:t>	For  relation </a:t>
            </a:r>
            <a:r>
              <a:rPr lang="en-US" i="1" dirty="0"/>
              <a:t>R</a:t>
            </a:r>
            <a:r>
              <a:rPr lang="en-US" dirty="0"/>
              <a:t>  we define </a:t>
            </a:r>
            <a:r>
              <a:rPr lang="en-US" i="1" dirty="0" err="1"/>
              <a:t>Pr</a:t>
            </a:r>
            <a:r>
              <a:rPr lang="en-US" i="1" dirty="0"/>
              <a:t> </a:t>
            </a:r>
            <a:r>
              <a:rPr lang="en-US" dirty="0"/>
              <a:t>= {</a:t>
            </a:r>
            <a:r>
              <a:rPr lang="en-US" i="1" dirty="0"/>
              <a:t>p</a:t>
            </a:r>
            <a:r>
              <a:rPr lang="en-US" baseline="-25000" dirty="0"/>
              <a:t>1</a:t>
            </a:r>
            <a:r>
              <a:rPr lang="en-US" dirty="0"/>
              <a:t>, </a:t>
            </a:r>
            <a:r>
              <a:rPr lang="en-US" i="1" dirty="0"/>
              <a:t>p</a:t>
            </a:r>
            <a:r>
              <a:rPr lang="en-US" i="1" baseline="-25000" dirty="0"/>
              <a:t>2</a:t>
            </a:r>
            <a:r>
              <a:rPr lang="en-US" dirty="0"/>
              <a:t>, …,</a:t>
            </a:r>
            <a:r>
              <a:rPr lang="en-US" i="1" dirty="0"/>
              <a:t>p</a:t>
            </a:r>
            <a:r>
              <a:rPr lang="en-US" i="1" baseline="-25000" dirty="0"/>
              <a:t>m</a:t>
            </a:r>
            <a:r>
              <a:rPr lang="en-US" dirty="0"/>
              <a:t>}</a:t>
            </a:r>
          </a:p>
          <a:p>
            <a:pPr lvl="1">
              <a:buFont typeface="Monotype Sorts" charset="0"/>
              <a:buNone/>
            </a:pPr>
            <a:r>
              <a:rPr lang="en-US" dirty="0"/>
              <a:t>	Example :</a:t>
            </a:r>
          </a:p>
          <a:p>
            <a:pPr lvl="3">
              <a:buFont typeface="Monotype Sorts" charset="0"/>
              <a:buNone/>
            </a:pPr>
            <a:r>
              <a:rPr lang="en-US" sz="1828" dirty="0"/>
              <a:t>PNAME = "Maintenance"</a:t>
            </a:r>
          </a:p>
          <a:p>
            <a:pPr lvl="3">
              <a:buFont typeface="Monotype Sorts" charset="0"/>
              <a:buNone/>
            </a:pPr>
            <a:r>
              <a:rPr lang="en-US" sz="1828" dirty="0"/>
              <a:t>BUDGET ≤ 200000</a:t>
            </a:r>
          </a:p>
          <a:p>
            <a:pPr lvl="1"/>
            <a:r>
              <a:rPr lang="en-US" b="1" dirty="0" err="1">
                <a:solidFill>
                  <a:schemeClr val="tx2"/>
                </a:solidFill>
              </a:rPr>
              <a:t>minterm</a:t>
            </a:r>
            <a:r>
              <a:rPr lang="en-US" b="1" dirty="0">
                <a:solidFill>
                  <a:schemeClr val="tx2"/>
                </a:solidFill>
              </a:rPr>
              <a:t> predicates</a:t>
            </a:r>
            <a:r>
              <a:rPr lang="en-US" dirty="0">
                <a:solidFill>
                  <a:schemeClr val="tx2"/>
                </a:solidFill>
              </a:rPr>
              <a:t> </a:t>
            </a:r>
            <a:r>
              <a:rPr lang="en-US" dirty="0"/>
              <a:t>: Given  </a:t>
            </a:r>
            <a:r>
              <a:rPr lang="en-US" i="1" dirty="0"/>
              <a:t>R</a:t>
            </a:r>
            <a:r>
              <a:rPr lang="en-US" dirty="0"/>
              <a:t> and </a:t>
            </a:r>
            <a:r>
              <a:rPr lang="en-US" i="1" dirty="0"/>
              <a:t>Pr </a:t>
            </a:r>
            <a:r>
              <a:rPr lang="en-US" dirty="0"/>
              <a:t>= {</a:t>
            </a:r>
            <a:r>
              <a:rPr lang="en-US" i="1" dirty="0"/>
              <a:t>p</a:t>
            </a:r>
            <a:r>
              <a:rPr lang="en-US" i="1" baseline="-25000" dirty="0"/>
              <a:t>1</a:t>
            </a:r>
            <a:r>
              <a:rPr lang="en-US" dirty="0"/>
              <a:t>, </a:t>
            </a:r>
            <a:r>
              <a:rPr lang="en-US" i="1" dirty="0"/>
              <a:t>p</a:t>
            </a:r>
            <a:r>
              <a:rPr lang="en-US" i="1" baseline="-25000" dirty="0"/>
              <a:t>2</a:t>
            </a:r>
            <a:r>
              <a:rPr lang="en-US" dirty="0"/>
              <a:t>, …,</a:t>
            </a:r>
            <a:r>
              <a:rPr lang="en-US" i="1" dirty="0"/>
              <a:t>p</a:t>
            </a:r>
            <a:r>
              <a:rPr lang="en-US" i="1" baseline="-25000" dirty="0"/>
              <a:t>m</a:t>
            </a:r>
            <a:r>
              <a:rPr lang="en-US" dirty="0"/>
              <a:t>}</a:t>
            </a:r>
          </a:p>
          <a:p>
            <a:pPr lvl="1">
              <a:buFont typeface="Monotype Sorts" charset="0"/>
              <a:buNone/>
            </a:pPr>
            <a:r>
              <a:rPr lang="en-US" dirty="0"/>
              <a:t>	define </a:t>
            </a:r>
            <a:r>
              <a:rPr lang="en-US" i="1" dirty="0"/>
              <a:t>M </a:t>
            </a:r>
            <a:r>
              <a:rPr lang="en-US" dirty="0"/>
              <a:t>= {</a:t>
            </a:r>
            <a:r>
              <a:rPr lang="en-US" i="1" dirty="0"/>
              <a:t>m</a:t>
            </a:r>
            <a:r>
              <a:rPr lang="en-US" i="1" baseline="-25000" dirty="0"/>
              <a:t>1</a:t>
            </a:r>
            <a:r>
              <a:rPr lang="en-US" dirty="0"/>
              <a:t>,</a:t>
            </a:r>
            <a:r>
              <a:rPr lang="en-US" i="1" dirty="0"/>
              <a:t>m</a:t>
            </a:r>
            <a:r>
              <a:rPr lang="en-US" i="1" baseline="-25000" dirty="0"/>
              <a:t>2</a:t>
            </a:r>
            <a:r>
              <a:rPr lang="en-US" dirty="0"/>
              <a:t>,…,</a:t>
            </a:r>
            <a:r>
              <a:rPr lang="en-US" i="1" dirty="0" err="1"/>
              <a:t>m</a:t>
            </a:r>
            <a:r>
              <a:rPr lang="en-US" i="1" baseline="-25000" dirty="0" err="1"/>
              <a:t>r</a:t>
            </a:r>
            <a:r>
              <a:rPr lang="en-US" dirty="0"/>
              <a:t>} as</a:t>
            </a:r>
          </a:p>
          <a:p>
            <a:pPr lvl="1">
              <a:spcBef>
                <a:spcPts val="0"/>
              </a:spcBef>
              <a:buNone/>
            </a:pPr>
            <a:r>
              <a:rPr lang="en-US" i="1" dirty="0"/>
              <a:t>			M </a:t>
            </a:r>
            <a:r>
              <a:rPr lang="en-US" dirty="0"/>
              <a:t>= { </a:t>
            </a:r>
            <a:r>
              <a:rPr lang="en-US" i="1" dirty="0"/>
              <a:t>m</a:t>
            </a:r>
            <a:r>
              <a:rPr lang="en-US" i="1" baseline="-25000" dirty="0"/>
              <a:t>i </a:t>
            </a:r>
            <a:r>
              <a:rPr lang="en-US" dirty="0"/>
              <a:t>| </a:t>
            </a:r>
            <a:r>
              <a:rPr lang="en-US" i="1" dirty="0"/>
              <a:t>m</a:t>
            </a:r>
            <a:r>
              <a:rPr lang="en-US" i="1" baseline="-25000" dirty="0"/>
              <a:t>i</a:t>
            </a:r>
            <a:r>
              <a:rPr lang="en-US" dirty="0"/>
              <a:t> =  </a:t>
            </a:r>
            <a:r>
              <a:rPr lang="en-US" sz="3094" dirty="0">
                <a:latin typeface="Symbol" charset="2"/>
                <a:cs typeface="Symbol" charset="2"/>
                <a:sym typeface="Symbol"/>
              </a:rPr>
              <a:t></a:t>
            </a:r>
            <a:r>
              <a:rPr lang="en-US" i="1" baseline="-25000" dirty="0" err="1"/>
              <a:t>p</a:t>
            </a:r>
            <a:r>
              <a:rPr lang="en-US" i="1" baseline="-50000" dirty="0" err="1"/>
              <a:t>j</a:t>
            </a:r>
            <a:r>
              <a:rPr lang="en-US" baseline="-25000" dirty="0" err="1">
                <a:latin typeface="Symbol" charset="0"/>
                <a:sym typeface="Symbol"/>
              </a:rPr>
              <a:t></a:t>
            </a:r>
            <a:r>
              <a:rPr lang="en-US" i="1" baseline="-25000" dirty="0" err="1"/>
              <a:t>Pr</a:t>
            </a:r>
            <a:r>
              <a:rPr lang="en-US" dirty="0">
                <a:latin typeface="Symbol" charset="0"/>
              </a:rPr>
              <a:t> </a:t>
            </a:r>
            <a:r>
              <a:rPr lang="en-US" i="1" dirty="0" err="1"/>
              <a:t>p</a:t>
            </a:r>
            <a:r>
              <a:rPr lang="en-US" i="1" baseline="-25000" dirty="0" err="1"/>
              <a:t>j</a:t>
            </a:r>
            <a:r>
              <a:rPr lang="en-US" dirty="0"/>
              <a:t>* }, 1≤</a:t>
            </a:r>
            <a:r>
              <a:rPr lang="en-US" i="1" dirty="0"/>
              <a:t>j</a:t>
            </a:r>
            <a:r>
              <a:rPr lang="en-US" dirty="0"/>
              <a:t>≤</a:t>
            </a:r>
            <a:r>
              <a:rPr lang="en-US" i="1" dirty="0"/>
              <a:t>m</a:t>
            </a:r>
            <a:r>
              <a:rPr lang="en-US" dirty="0"/>
              <a:t>, 1≤</a:t>
            </a:r>
            <a:r>
              <a:rPr lang="en-US" i="1" dirty="0"/>
              <a:t>i</a:t>
            </a:r>
            <a:r>
              <a:rPr lang="en-US" dirty="0"/>
              <a:t>≤</a:t>
            </a:r>
            <a:r>
              <a:rPr lang="en-US" i="1" dirty="0"/>
              <a:t>r</a:t>
            </a:r>
          </a:p>
          <a:p>
            <a:pPr lvl="1">
              <a:buFont typeface="Monotype Sorts" charset="0"/>
              <a:buNone/>
            </a:pPr>
            <a:r>
              <a:rPr lang="en-US" dirty="0"/>
              <a:t>	where</a:t>
            </a:r>
            <a:r>
              <a:rPr lang="en-US" i="1" dirty="0"/>
              <a:t> </a:t>
            </a:r>
            <a:r>
              <a:rPr lang="en-US" i="1" dirty="0" err="1"/>
              <a:t>p</a:t>
            </a:r>
            <a:r>
              <a:rPr lang="en-US" i="1" baseline="-25000" dirty="0" err="1"/>
              <a:t>j</a:t>
            </a:r>
            <a:r>
              <a:rPr lang="en-US" dirty="0"/>
              <a:t>* = </a:t>
            </a:r>
            <a:r>
              <a:rPr lang="en-US" i="1" dirty="0" err="1"/>
              <a:t>p</a:t>
            </a:r>
            <a:r>
              <a:rPr lang="en-US" i="1" baseline="-25000" dirty="0" err="1"/>
              <a:t>j</a:t>
            </a:r>
            <a:r>
              <a:rPr lang="en-US" dirty="0"/>
              <a:t> or</a:t>
            </a:r>
            <a:r>
              <a:rPr lang="en-US" i="1" dirty="0"/>
              <a:t> </a:t>
            </a:r>
            <a:r>
              <a:rPr lang="en-US" i="1" dirty="0" err="1"/>
              <a:t>p</a:t>
            </a:r>
            <a:r>
              <a:rPr lang="en-US" i="1" baseline="-25000" dirty="0" err="1"/>
              <a:t>j</a:t>
            </a:r>
            <a:r>
              <a:rPr lang="en-US" dirty="0"/>
              <a:t>* = ¬(</a:t>
            </a:r>
            <a:r>
              <a:rPr lang="en-US" i="1" dirty="0" err="1"/>
              <a:t>p</a:t>
            </a:r>
            <a:r>
              <a:rPr lang="en-US" i="1" baseline="-25000" dirty="0" err="1"/>
              <a:t>j</a:t>
            </a:r>
            <a:r>
              <a:rPr lang="en-US" dirty="0"/>
              <a:t>).</a:t>
            </a:r>
          </a:p>
          <a:p>
            <a:endParaRPr lang="en-US" dirty="0"/>
          </a:p>
        </p:txBody>
      </p:sp>
      <p:sp>
        <p:nvSpPr>
          <p:cNvPr id="2" name="Footer Placeholder 1">
            <a:extLst>
              <a:ext uri="{FF2B5EF4-FFF2-40B4-BE49-F238E27FC236}">
                <a16:creationId xmlns:a16="http://schemas.microsoft.com/office/drawing/2014/main" id="{26BDF9C0-CCED-FA41-9C1D-2B9020ADDB1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0D4892C-FDC5-D14A-8528-EB26BA4F4F50}"/>
              </a:ext>
            </a:extLst>
          </p:cNvPr>
          <p:cNvSpPr>
            <a:spLocks noGrp="1"/>
          </p:cNvSpPr>
          <p:nvPr>
            <p:ph type="sldNum" sz="quarter" idx="4"/>
          </p:nvPr>
        </p:nvSpPr>
        <p:spPr/>
        <p:txBody>
          <a:bodyPr/>
          <a:lstStyle/>
          <a:p>
            <a:fld id="{FD96158B-4539-3C43-9DE5-94C547866200}" type="slidenum">
              <a:rPr lang="en-US" smtClean="0"/>
              <a:t>15</a:t>
            </a:fld>
            <a:endParaRPr lang="en-US"/>
          </a:p>
        </p:txBody>
      </p:sp>
    </p:spTree>
    <p:extLst>
      <p:ext uri="{BB962C8B-B14F-4D97-AF65-F5344CB8AC3E}">
        <p14:creationId xmlns:p14="http://schemas.microsoft.com/office/powerpoint/2010/main" val="77213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noFill/>
          <a:ln/>
        </p:spPr>
        <p:txBody>
          <a:bodyPr/>
          <a:lstStyle/>
          <a:p>
            <a:r>
              <a:rPr lang="en-US" dirty="0"/>
              <a:t>PHF – Information Requirements</a:t>
            </a:r>
          </a:p>
        </p:txBody>
      </p:sp>
      <p:sp>
        <p:nvSpPr>
          <p:cNvPr id="37890" name="Rectangle 2"/>
          <p:cNvSpPr>
            <a:spLocks noGrp="1" noChangeArrowheads="1"/>
          </p:cNvSpPr>
          <p:nvPr>
            <p:ph idx="1"/>
          </p:nvPr>
        </p:nvSpPr>
        <p:spPr>
          <a:noFill/>
          <a:ln/>
        </p:spPr>
        <p:txBody>
          <a:bodyPr/>
          <a:lstStyle/>
          <a:p>
            <a:pPr>
              <a:lnSpc>
                <a:spcPct val="100000"/>
              </a:lnSpc>
              <a:spcBef>
                <a:spcPct val="75000"/>
              </a:spcBef>
              <a:buFont typeface="Monotype Sorts" charset="0"/>
              <a:buNone/>
            </a:pPr>
            <a:r>
              <a:rPr lang="en-US" dirty="0">
                <a:solidFill>
                  <a:schemeClr val="hlink"/>
                </a:solidFill>
              </a:rPr>
              <a:t>Example</a:t>
            </a:r>
            <a:endParaRPr lang="en-US" dirty="0"/>
          </a:p>
          <a:p>
            <a:pPr lvl="1">
              <a:lnSpc>
                <a:spcPct val="100000"/>
              </a:lnSpc>
              <a:spcBef>
                <a:spcPct val="75000"/>
              </a:spcBef>
              <a:buFont typeface="Monotype Sorts" charset="0"/>
              <a:buNone/>
            </a:pPr>
            <a:r>
              <a:rPr lang="en-US" i="1" dirty="0"/>
              <a:t>m</a:t>
            </a:r>
            <a:r>
              <a:rPr lang="en-US" baseline="-25000" dirty="0"/>
              <a:t>1</a:t>
            </a:r>
            <a:r>
              <a:rPr lang="en-US" dirty="0"/>
              <a:t>: PNAME="Maintenance"</a:t>
            </a:r>
            <a:r>
              <a:rPr lang="en-US" sz="1969" dirty="0">
                <a:latin typeface="Symbol" charset="2"/>
                <a:cs typeface="Symbol" charset="2"/>
                <a:sym typeface="Symbol"/>
              </a:rPr>
              <a:t> </a:t>
            </a:r>
            <a:r>
              <a:rPr lang="en-US" dirty="0"/>
              <a:t> BUDGET≤200000</a:t>
            </a:r>
          </a:p>
          <a:p>
            <a:pPr lvl="1">
              <a:lnSpc>
                <a:spcPct val="100000"/>
              </a:lnSpc>
              <a:spcBef>
                <a:spcPct val="75000"/>
              </a:spcBef>
              <a:buFont typeface="Monotype Sorts" charset="0"/>
              <a:buNone/>
            </a:pPr>
            <a:r>
              <a:rPr lang="en-US" i="1" dirty="0"/>
              <a:t>m</a:t>
            </a:r>
            <a:r>
              <a:rPr lang="en-US" baseline="-25000" dirty="0"/>
              <a:t>2</a:t>
            </a:r>
            <a:r>
              <a:rPr lang="en-US" dirty="0"/>
              <a:t>: </a:t>
            </a:r>
            <a:r>
              <a:rPr lang="en-US" b="1" dirty="0"/>
              <a:t>NOT</a:t>
            </a:r>
            <a:r>
              <a:rPr lang="en-US" dirty="0"/>
              <a:t>(PNAME="Maintenance")</a:t>
            </a:r>
            <a:r>
              <a:rPr lang="en-US" sz="1969" dirty="0">
                <a:latin typeface="Symbol" charset="2"/>
                <a:cs typeface="Symbol" charset="2"/>
              </a:rPr>
              <a:t> </a:t>
            </a:r>
            <a:r>
              <a:rPr lang="en-US" sz="1969" dirty="0">
                <a:latin typeface="Symbol" charset="2"/>
                <a:cs typeface="Symbol" charset="2"/>
                <a:sym typeface="Symbol"/>
              </a:rPr>
              <a:t></a:t>
            </a:r>
            <a:r>
              <a:rPr lang="en-US" dirty="0"/>
              <a:t> BUDGET≤200000</a:t>
            </a:r>
          </a:p>
          <a:p>
            <a:pPr lvl="1">
              <a:lnSpc>
                <a:spcPct val="100000"/>
              </a:lnSpc>
              <a:spcBef>
                <a:spcPct val="75000"/>
              </a:spcBef>
              <a:buFont typeface="Monotype Sorts" charset="0"/>
              <a:buNone/>
            </a:pPr>
            <a:r>
              <a:rPr lang="en-US" i="1" dirty="0"/>
              <a:t>m</a:t>
            </a:r>
            <a:r>
              <a:rPr lang="en-US" baseline="-25000" dirty="0"/>
              <a:t>3</a:t>
            </a:r>
            <a:r>
              <a:rPr lang="en-US" dirty="0"/>
              <a:t>: PNAME= "Maintenance"</a:t>
            </a:r>
            <a:r>
              <a:rPr lang="en-US" sz="1969" dirty="0">
                <a:latin typeface="Symbol" charset="2"/>
                <a:cs typeface="Symbol" charset="2"/>
                <a:sym typeface="Symbol"/>
              </a:rPr>
              <a:t> </a:t>
            </a:r>
            <a:r>
              <a:rPr lang="en-US" dirty="0"/>
              <a:t> </a:t>
            </a:r>
            <a:r>
              <a:rPr lang="en-US" b="1" dirty="0"/>
              <a:t>NOT</a:t>
            </a:r>
            <a:r>
              <a:rPr lang="en-US" dirty="0"/>
              <a:t>(BUDGET≤200000)</a:t>
            </a:r>
          </a:p>
          <a:p>
            <a:pPr lvl="1">
              <a:lnSpc>
                <a:spcPct val="100000"/>
              </a:lnSpc>
              <a:spcBef>
                <a:spcPct val="75000"/>
              </a:spcBef>
              <a:buFont typeface="Monotype Sorts" charset="0"/>
              <a:buNone/>
            </a:pPr>
            <a:r>
              <a:rPr lang="en-US" i="1" dirty="0"/>
              <a:t>m</a:t>
            </a:r>
            <a:r>
              <a:rPr lang="en-US" baseline="-25000" dirty="0"/>
              <a:t>4</a:t>
            </a:r>
            <a:r>
              <a:rPr lang="en-US" dirty="0"/>
              <a:t>: </a:t>
            </a:r>
            <a:r>
              <a:rPr lang="en-US" b="1" dirty="0"/>
              <a:t>NOT</a:t>
            </a:r>
            <a:r>
              <a:rPr lang="en-US" dirty="0"/>
              <a:t>(PNAME="Maintenance")</a:t>
            </a:r>
            <a:r>
              <a:rPr lang="en-US" sz="1969" dirty="0">
                <a:latin typeface="Symbol" charset="2"/>
                <a:cs typeface="Symbol" charset="2"/>
              </a:rPr>
              <a:t> </a:t>
            </a:r>
            <a:r>
              <a:rPr lang="en-US" sz="1969" dirty="0">
                <a:latin typeface="Symbol" charset="2"/>
                <a:cs typeface="Symbol" charset="2"/>
                <a:sym typeface="Symbol"/>
              </a:rPr>
              <a:t></a:t>
            </a:r>
            <a:r>
              <a:rPr lang="en-US" dirty="0"/>
              <a:t> </a:t>
            </a:r>
            <a:r>
              <a:rPr lang="en-US" b="1" dirty="0"/>
              <a:t>NOT</a:t>
            </a:r>
            <a:r>
              <a:rPr lang="en-US" dirty="0"/>
              <a:t>(BUDGET≤200000)</a:t>
            </a:r>
          </a:p>
        </p:txBody>
      </p:sp>
      <p:sp>
        <p:nvSpPr>
          <p:cNvPr id="2" name="Footer Placeholder 1">
            <a:extLst>
              <a:ext uri="{FF2B5EF4-FFF2-40B4-BE49-F238E27FC236}">
                <a16:creationId xmlns:a16="http://schemas.microsoft.com/office/drawing/2014/main" id="{FDFBD42B-410A-344E-A217-28F5EFEDA5A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47DC3DB-0909-1E4B-AAA4-B03182E82942}"/>
              </a:ext>
            </a:extLst>
          </p:cNvPr>
          <p:cNvSpPr>
            <a:spLocks noGrp="1"/>
          </p:cNvSpPr>
          <p:nvPr>
            <p:ph type="sldNum" sz="quarter" idx="4"/>
          </p:nvPr>
        </p:nvSpPr>
        <p:spPr/>
        <p:txBody>
          <a:bodyPr/>
          <a:lstStyle/>
          <a:p>
            <a:fld id="{FD96158B-4539-3C43-9DE5-94C547866200}" type="slidenum">
              <a:rPr lang="en-US" smtClean="0"/>
              <a:t>16</a:t>
            </a:fld>
            <a:endParaRPr lang="en-US"/>
          </a:p>
        </p:txBody>
      </p:sp>
    </p:spTree>
    <p:extLst>
      <p:ext uri="{BB962C8B-B14F-4D97-AF65-F5344CB8AC3E}">
        <p14:creationId xmlns:p14="http://schemas.microsoft.com/office/powerpoint/2010/main" val="129971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noFill/>
          <a:ln/>
        </p:spPr>
        <p:txBody>
          <a:bodyPr/>
          <a:lstStyle/>
          <a:p>
            <a:r>
              <a:rPr lang="en-US" dirty="0"/>
              <a:t>PHF – Information Requirements</a:t>
            </a:r>
          </a:p>
        </p:txBody>
      </p:sp>
      <p:sp>
        <p:nvSpPr>
          <p:cNvPr id="39938" name="Rectangle 2"/>
          <p:cNvSpPr>
            <a:spLocks noGrp="1" noChangeArrowheads="1"/>
          </p:cNvSpPr>
          <p:nvPr>
            <p:ph idx="1"/>
          </p:nvPr>
        </p:nvSpPr>
        <p:spPr>
          <a:noFill/>
          <a:ln/>
        </p:spPr>
        <p:txBody>
          <a:bodyPr/>
          <a:lstStyle/>
          <a:p>
            <a:pPr>
              <a:lnSpc>
                <a:spcPct val="100000"/>
              </a:lnSpc>
              <a:spcBef>
                <a:spcPct val="50000"/>
              </a:spcBef>
            </a:pPr>
            <a:r>
              <a:rPr lang="en-US" dirty="0"/>
              <a:t>Application Information</a:t>
            </a:r>
          </a:p>
          <a:p>
            <a:pPr lvl="1">
              <a:lnSpc>
                <a:spcPct val="100000"/>
              </a:lnSpc>
              <a:spcBef>
                <a:spcPct val="50000"/>
              </a:spcBef>
            </a:pPr>
            <a:r>
              <a:rPr lang="en-US" b="1" dirty="0" err="1">
                <a:solidFill>
                  <a:schemeClr val="tx2"/>
                </a:solidFill>
              </a:rPr>
              <a:t>minterm</a:t>
            </a:r>
            <a:r>
              <a:rPr lang="en-US" b="1" dirty="0">
                <a:solidFill>
                  <a:schemeClr val="tx2"/>
                </a:solidFill>
              </a:rPr>
              <a:t> </a:t>
            </a:r>
            <a:r>
              <a:rPr lang="en-US" b="1" dirty="0" err="1">
                <a:solidFill>
                  <a:schemeClr val="tx2"/>
                </a:solidFill>
              </a:rPr>
              <a:t>selectivitie</a:t>
            </a:r>
            <a:r>
              <a:rPr lang="en-US" dirty="0" err="1">
                <a:solidFill>
                  <a:schemeClr val="tx2"/>
                </a:solidFill>
              </a:rPr>
              <a:t>s</a:t>
            </a:r>
            <a:r>
              <a:rPr lang="en-US" dirty="0"/>
              <a:t>: </a:t>
            </a:r>
            <a:r>
              <a:rPr lang="en-US" i="1" dirty="0" err="1"/>
              <a:t>sel</a:t>
            </a:r>
            <a:r>
              <a:rPr lang="en-US" dirty="0"/>
              <a:t>(</a:t>
            </a:r>
            <a:r>
              <a:rPr lang="en-US" i="1" dirty="0"/>
              <a:t>m</a:t>
            </a:r>
            <a:r>
              <a:rPr lang="en-US" i="1" baseline="-25000" dirty="0"/>
              <a:t>i</a:t>
            </a:r>
            <a:r>
              <a:rPr lang="en-US" dirty="0"/>
              <a:t>)</a:t>
            </a:r>
          </a:p>
          <a:p>
            <a:pPr lvl="2">
              <a:lnSpc>
                <a:spcPct val="100000"/>
              </a:lnSpc>
              <a:spcBef>
                <a:spcPct val="50000"/>
              </a:spcBef>
            </a:pPr>
            <a:r>
              <a:rPr lang="en-US" dirty="0"/>
              <a:t>The number of tuples of the relation that would be accessed by a user query which is specified according to a given </a:t>
            </a:r>
            <a:r>
              <a:rPr lang="en-US" dirty="0" err="1"/>
              <a:t>minterm</a:t>
            </a:r>
            <a:r>
              <a:rPr lang="en-US" dirty="0"/>
              <a:t> predicate </a:t>
            </a:r>
            <a:r>
              <a:rPr lang="en-US" i="1" dirty="0"/>
              <a:t>m</a:t>
            </a:r>
            <a:r>
              <a:rPr lang="en-US" i="1" baseline="-25000" dirty="0"/>
              <a:t>i</a:t>
            </a:r>
            <a:r>
              <a:rPr lang="en-US" dirty="0"/>
              <a:t>.</a:t>
            </a:r>
          </a:p>
          <a:p>
            <a:pPr lvl="1">
              <a:lnSpc>
                <a:spcPct val="100000"/>
              </a:lnSpc>
              <a:spcBef>
                <a:spcPct val="50000"/>
              </a:spcBef>
            </a:pPr>
            <a:r>
              <a:rPr lang="en-US" b="1" dirty="0">
                <a:solidFill>
                  <a:schemeClr val="tx2"/>
                </a:solidFill>
              </a:rPr>
              <a:t>access frequencies</a:t>
            </a:r>
            <a:r>
              <a:rPr lang="en-US" dirty="0"/>
              <a:t>: </a:t>
            </a:r>
            <a:r>
              <a:rPr lang="en-US" i="1" dirty="0"/>
              <a:t>acc</a:t>
            </a:r>
            <a:r>
              <a:rPr lang="en-US" dirty="0"/>
              <a:t>(</a:t>
            </a:r>
            <a:r>
              <a:rPr lang="en-US" i="1" dirty="0"/>
              <a:t>q</a:t>
            </a:r>
            <a:r>
              <a:rPr lang="en-US" i="1" baseline="-25000" dirty="0"/>
              <a:t>i</a:t>
            </a:r>
            <a:r>
              <a:rPr lang="en-US" dirty="0"/>
              <a:t>)</a:t>
            </a:r>
          </a:p>
          <a:p>
            <a:pPr lvl="2">
              <a:lnSpc>
                <a:spcPct val="100000"/>
              </a:lnSpc>
              <a:spcBef>
                <a:spcPct val="50000"/>
              </a:spcBef>
            </a:pPr>
            <a:r>
              <a:rPr lang="en-US" dirty="0"/>
              <a:t>The frequency with which a user application </a:t>
            </a:r>
            <a:r>
              <a:rPr lang="en-US" i="1" dirty="0"/>
              <a:t>q</a:t>
            </a:r>
            <a:r>
              <a:rPr lang="en-US" i="1" baseline="-25000" dirty="0"/>
              <a:t>i</a:t>
            </a:r>
            <a:r>
              <a:rPr lang="en-US" dirty="0"/>
              <a:t>  accesses data.</a:t>
            </a:r>
          </a:p>
          <a:p>
            <a:pPr lvl="2">
              <a:lnSpc>
                <a:spcPct val="100000"/>
              </a:lnSpc>
              <a:spcBef>
                <a:spcPct val="50000"/>
              </a:spcBef>
            </a:pPr>
            <a:r>
              <a:rPr lang="en-US" dirty="0"/>
              <a:t>Access frequency for a </a:t>
            </a:r>
            <a:r>
              <a:rPr lang="en-US" dirty="0" err="1"/>
              <a:t>minterm</a:t>
            </a:r>
            <a:r>
              <a:rPr lang="en-US" dirty="0"/>
              <a:t> predicate can also be defined.</a:t>
            </a:r>
          </a:p>
        </p:txBody>
      </p:sp>
      <p:sp>
        <p:nvSpPr>
          <p:cNvPr id="2" name="Footer Placeholder 1">
            <a:extLst>
              <a:ext uri="{FF2B5EF4-FFF2-40B4-BE49-F238E27FC236}">
                <a16:creationId xmlns:a16="http://schemas.microsoft.com/office/drawing/2014/main" id="{D5F7FD8A-C998-2F4D-B4E6-A05CFB00B78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59C45A3-0A8C-4C4C-98E8-C55480A908B4}"/>
              </a:ext>
            </a:extLst>
          </p:cNvPr>
          <p:cNvSpPr>
            <a:spLocks noGrp="1"/>
          </p:cNvSpPr>
          <p:nvPr>
            <p:ph type="sldNum" sz="quarter" idx="4"/>
          </p:nvPr>
        </p:nvSpPr>
        <p:spPr/>
        <p:txBody>
          <a:bodyPr/>
          <a:lstStyle/>
          <a:p>
            <a:fld id="{FD96158B-4539-3C43-9DE5-94C547866200}" type="slidenum">
              <a:rPr lang="en-US" smtClean="0"/>
              <a:t>17</a:t>
            </a:fld>
            <a:endParaRPr lang="en-US"/>
          </a:p>
        </p:txBody>
      </p:sp>
    </p:spTree>
    <p:extLst>
      <p:ext uri="{BB962C8B-B14F-4D97-AF65-F5344CB8AC3E}">
        <p14:creationId xmlns:p14="http://schemas.microsoft.com/office/powerpoint/2010/main" val="153638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noFill/>
          <a:ln/>
        </p:spPr>
        <p:txBody>
          <a:bodyPr/>
          <a:lstStyle/>
          <a:p>
            <a:r>
              <a:rPr lang="en-US" dirty="0"/>
              <a:t>Primary Horizontal Fragmentation</a:t>
            </a:r>
          </a:p>
        </p:txBody>
      </p:sp>
      <p:sp>
        <p:nvSpPr>
          <p:cNvPr id="41986" name="Rectangle 2"/>
          <p:cNvSpPr>
            <a:spLocks noGrp="1" noChangeArrowheads="1"/>
          </p:cNvSpPr>
          <p:nvPr>
            <p:ph idx="1"/>
          </p:nvPr>
        </p:nvSpPr>
        <p:spPr>
          <a:noFill/>
          <a:ln/>
        </p:spPr>
        <p:txBody>
          <a:bodyPr/>
          <a:lstStyle/>
          <a:p>
            <a:pPr>
              <a:buNone/>
              <a:tabLst>
                <a:tab pos="3314530" algn="l"/>
              </a:tabLst>
            </a:pPr>
            <a:r>
              <a:rPr lang="en-US" dirty="0"/>
              <a:t>Definition :</a:t>
            </a:r>
          </a:p>
          <a:p>
            <a:pPr lvl="3">
              <a:buNone/>
              <a:tabLst>
                <a:tab pos="3314530" algn="l"/>
              </a:tabLst>
            </a:pPr>
            <a:r>
              <a:rPr lang="en-US" sz="1828" i="1" dirty="0" err="1"/>
              <a:t>R</a:t>
            </a:r>
            <a:r>
              <a:rPr lang="en-US" sz="1828" i="1" baseline="-25000" dirty="0" err="1"/>
              <a:t>j</a:t>
            </a:r>
            <a:r>
              <a:rPr lang="en-US" sz="1828" dirty="0"/>
              <a:t> = </a:t>
            </a:r>
            <a:r>
              <a:rPr lang="en-US" sz="1828" dirty="0">
                <a:latin typeface="Symbol" charset="0"/>
                <a:sym typeface="Symbol"/>
              </a:rPr>
              <a:t></a:t>
            </a:r>
            <a:r>
              <a:rPr lang="en-US" sz="1828" i="1" baseline="-25000" dirty="0" err="1"/>
              <a:t>F</a:t>
            </a:r>
            <a:r>
              <a:rPr lang="en-US" sz="1828" i="1" baseline="-50000" dirty="0" err="1"/>
              <a:t>j</a:t>
            </a:r>
            <a:r>
              <a:rPr lang="en-US" sz="1828" dirty="0"/>
              <a:t>(</a:t>
            </a:r>
            <a:r>
              <a:rPr lang="en-US" sz="1828" i="1" dirty="0"/>
              <a:t>R</a:t>
            </a:r>
            <a:r>
              <a:rPr lang="en-US" sz="1828" dirty="0"/>
              <a:t>),  1 ≤ </a:t>
            </a:r>
            <a:r>
              <a:rPr lang="en-US" sz="1828" i="1" dirty="0"/>
              <a:t>j</a:t>
            </a:r>
            <a:r>
              <a:rPr lang="en-US" sz="1828" dirty="0"/>
              <a:t> ≤ </a:t>
            </a:r>
            <a:r>
              <a:rPr lang="en-US" sz="1828" i="1" dirty="0"/>
              <a:t>w</a:t>
            </a:r>
            <a:endParaRPr lang="en-US" sz="1828" dirty="0"/>
          </a:p>
          <a:p>
            <a:pPr marL="514324" lvl="1" indent="0">
              <a:buNone/>
              <a:tabLst>
                <a:tab pos="3314530" algn="l"/>
              </a:tabLst>
            </a:pPr>
            <a:r>
              <a:rPr lang="en-US" dirty="0"/>
              <a:t>where </a:t>
            </a:r>
            <a:r>
              <a:rPr lang="en-US" i="1" dirty="0" err="1"/>
              <a:t>F</a:t>
            </a:r>
            <a:r>
              <a:rPr lang="en-US" i="1" baseline="-25000" dirty="0" err="1"/>
              <a:t>j</a:t>
            </a:r>
            <a:r>
              <a:rPr lang="en-US" dirty="0"/>
              <a:t> is a selection formula, which is (preferably) a </a:t>
            </a:r>
            <a:r>
              <a:rPr lang="en-US" dirty="0" err="1"/>
              <a:t>minterm</a:t>
            </a:r>
            <a:r>
              <a:rPr lang="en-US" dirty="0"/>
              <a:t> predicate.</a:t>
            </a:r>
          </a:p>
          <a:p>
            <a:pPr>
              <a:buNone/>
              <a:tabLst>
                <a:tab pos="3314530" algn="l"/>
              </a:tabLst>
            </a:pPr>
            <a:r>
              <a:rPr lang="en-US" dirty="0"/>
              <a:t>Therefore,</a:t>
            </a:r>
          </a:p>
          <a:p>
            <a:pPr marL="514324" lvl="1" indent="0">
              <a:buNone/>
              <a:tabLst>
                <a:tab pos="3314530" algn="l"/>
              </a:tabLst>
            </a:pPr>
            <a:r>
              <a:rPr lang="en-US" dirty="0"/>
              <a:t>A horizontal fragment </a:t>
            </a:r>
            <a:r>
              <a:rPr lang="en-US" i="1" dirty="0" err="1"/>
              <a:t>R</a:t>
            </a:r>
            <a:r>
              <a:rPr lang="en-US" i="1" baseline="-25000" dirty="0" err="1"/>
              <a:t>i</a:t>
            </a:r>
            <a:r>
              <a:rPr lang="en-US" i="1" dirty="0"/>
              <a:t> </a:t>
            </a:r>
            <a:r>
              <a:rPr lang="en-US" dirty="0"/>
              <a:t>of relation </a:t>
            </a:r>
            <a:r>
              <a:rPr lang="en-US" i="1" dirty="0"/>
              <a:t>R</a:t>
            </a:r>
            <a:r>
              <a:rPr lang="en-US" dirty="0"/>
              <a:t> consists of all the tuples of </a:t>
            </a:r>
            <a:r>
              <a:rPr lang="en-US" i="1" dirty="0"/>
              <a:t>R</a:t>
            </a:r>
            <a:r>
              <a:rPr lang="en-US" dirty="0"/>
              <a:t> which satisfy a </a:t>
            </a:r>
            <a:r>
              <a:rPr lang="en-US" dirty="0" err="1"/>
              <a:t>minterm</a:t>
            </a:r>
            <a:r>
              <a:rPr lang="en-US" dirty="0"/>
              <a:t> predicate </a:t>
            </a:r>
            <a:r>
              <a:rPr lang="en-US" i="1" dirty="0"/>
              <a:t>m</a:t>
            </a:r>
            <a:r>
              <a:rPr lang="en-US" i="1" baseline="-25000" dirty="0"/>
              <a:t>i</a:t>
            </a:r>
            <a:r>
              <a:rPr lang="en-US" dirty="0"/>
              <a:t>. </a:t>
            </a:r>
          </a:p>
          <a:p>
            <a:pPr>
              <a:buNone/>
              <a:tabLst>
                <a:tab pos="3314530" algn="l"/>
              </a:tabLst>
            </a:pPr>
            <a:r>
              <a:rPr lang="en-US" dirty="0">
                <a:latin typeface="Symbol" charset="0"/>
              </a:rPr>
              <a:t>		</a:t>
            </a:r>
            <a:r>
              <a:rPr lang="en-US" sz="3234" dirty="0">
                <a:latin typeface="Wingdings"/>
                <a:ea typeface="Wingdings"/>
                <a:cs typeface="Wingdings"/>
                <a:sym typeface="Wingdings"/>
              </a:rPr>
              <a:t></a:t>
            </a:r>
            <a:endParaRPr lang="en-US" dirty="0">
              <a:latin typeface="Symbol" charset="0"/>
            </a:endParaRPr>
          </a:p>
          <a:p>
            <a:pPr marL="514324" lvl="1" indent="0">
              <a:buNone/>
              <a:tabLst>
                <a:tab pos="3314530" algn="l"/>
              </a:tabLst>
            </a:pPr>
            <a:r>
              <a:rPr lang="en-US" dirty="0"/>
              <a:t>Given a set of </a:t>
            </a:r>
            <a:r>
              <a:rPr lang="en-US" dirty="0" err="1"/>
              <a:t>minterm</a:t>
            </a:r>
            <a:r>
              <a:rPr lang="en-US" dirty="0"/>
              <a:t> predicates </a:t>
            </a:r>
            <a:r>
              <a:rPr lang="en-US" i="1" dirty="0"/>
              <a:t>M,</a:t>
            </a:r>
            <a:r>
              <a:rPr lang="en-US" dirty="0"/>
              <a:t> there are as many horizontal fragments of relation </a:t>
            </a:r>
            <a:r>
              <a:rPr lang="en-US" i="1" dirty="0"/>
              <a:t>R</a:t>
            </a:r>
            <a:r>
              <a:rPr lang="en-US" dirty="0"/>
              <a:t> as there are </a:t>
            </a:r>
            <a:r>
              <a:rPr lang="en-US" dirty="0" err="1"/>
              <a:t>minterm</a:t>
            </a:r>
            <a:r>
              <a:rPr lang="en-US" dirty="0"/>
              <a:t> predicates. </a:t>
            </a:r>
          </a:p>
          <a:p>
            <a:pPr marL="514324" lvl="1" indent="0">
              <a:buNone/>
              <a:tabLst>
                <a:tab pos="3314530" algn="l"/>
              </a:tabLst>
            </a:pPr>
            <a:r>
              <a:rPr lang="en-US" dirty="0"/>
              <a:t>Set of horizontal fragments also referred to as </a:t>
            </a:r>
            <a:r>
              <a:rPr lang="en-US" dirty="0" err="1">
                <a:solidFill>
                  <a:srgbClr val="FF0000"/>
                </a:solidFill>
              </a:rPr>
              <a:t>minterm</a:t>
            </a:r>
            <a:r>
              <a:rPr lang="en-US" dirty="0">
                <a:solidFill>
                  <a:srgbClr val="FF0000"/>
                </a:solidFill>
              </a:rPr>
              <a:t> fragments</a:t>
            </a:r>
            <a:r>
              <a:rPr lang="en-US" i="1" dirty="0"/>
              <a:t>.</a:t>
            </a:r>
          </a:p>
        </p:txBody>
      </p:sp>
      <p:sp>
        <p:nvSpPr>
          <p:cNvPr id="2" name="Footer Placeholder 1">
            <a:extLst>
              <a:ext uri="{FF2B5EF4-FFF2-40B4-BE49-F238E27FC236}">
                <a16:creationId xmlns:a16="http://schemas.microsoft.com/office/drawing/2014/main" id="{FF598E4D-85BE-E141-8B06-4D226D59CBA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5EDE84FB-25E8-244B-AE2E-AF05BACD2676}"/>
              </a:ext>
            </a:extLst>
          </p:cNvPr>
          <p:cNvSpPr>
            <a:spLocks noGrp="1"/>
          </p:cNvSpPr>
          <p:nvPr>
            <p:ph type="sldNum" sz="quarter" idx="4"/>
          </p:nvPr>
        </p:nvSpPr>
        <p:spPr/>
        <p:txBody>
          <a:bodyPr/>
          <a:lstStyle/>
          <a:p>
            <a:fld id="{FD96158B-4539-3C43-9DE5-94C547866200}" type="slidenum">
              <a:rPr lang="en-US" smtClean="0"/>
              <a:t>18</a:t>
            </a:fld>
            <a:endParaRPr lang="en-US"/>
          </a:p>
        </p:txBody>
      </p:sp>
    </p:spTree>
    <p:extLst>
      <p:ext uri="{BB962C8B-B14F-4D97-AF65-F5344CB8AC3E}">
        <p14:creationId xmlns:p14="http://schemas.microsoft.com/office/powerpoint/2010/main" val="383844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noFill/>
          <a:ln/>
        </p:spPr>
        <p:txBody>
          <a:bodyPr/>
          <a:lstStyle/>
          <a:p>
            <a:r>
              <a:rPr lang="en-US" dirty="0"/>
              <a:t>PHF – Algorithm</a:t>
            </a:r>
          </a:p>
        </p:txBody>
      </p:sp>
      <p:sp>
        <p:nvSpPr>
          <p:cNvPr id="44034" name="Rectangle 2"/>
          <p:cNvSpPr>
            <a:spLocks noGrp="1" noChangeArrowheads="1"/>
          </p:cNvSpPr>
          <p:nvPr>
            <p:ph idx="1"/>
          </p:nvPr>
        </p:nvSpPr>
        <p:spPr>
          <a:noFill/>
          <a:ln/>
        </p:spPr>
        <p:txBody>
          <a:bodyPr/>
          <a:lstStyle/>
          <a:p>
            <a:pPr>
              <a:buNone/>
              <a:tabLst>
                <a:tab pos="1257236" algn="l"/>
              </a:tabLst>
            </a:pPr>
            <a:r>
              <a:rPr lang="en-US" dirty="0">
                <a:solidFill>
                  <a:schemeClr val="hlink"/>
                </a:solidFill>
              </a:rPr>
              <a:t>Given:</a:t>
            </a:r>
            <a:r>
              <a:rPr lang="en-US" dirty="0"/>
              <a:t>	A relation </a:t>
            </a:r>
            <a:r>
              <a:rPr lang="en-US" i="1" dirty="0"/>
              <a:t>R,</a:t>
            </a:r>
            <a:r>
              <a:rPr lang="en-US" dirty="0"/>
              <a:t> the set of simple predicates </a:t>
            </a:r>
            <a:r>
              <a:rPr lang="en-US" i="1" dirty="0" err="1"/>
              <a:t>Pr</a:t>
            </a:r>
            <a:endParaRPr lang="en-US" i="1" dirty="0"/>
          </a:p>
          <a:p>
            <a:pPr marL="1259041" indent="-1259041">
              <a:buNone/>
              <a:tabLst>
                <a:tab pos="1257236" algn="l"/>
              </a:tabLst>
            </a:pPr>
            <a:r>
              <a:rPr lang="en-US" dirty="0">
                <a:solidFill>
                  <a:schemeClr val="hlink"/>
                </a:solidFill>
              </a:rPr>
              <a:t>Output:</a:t>
            </a:r>
            <a:r>
              <a:rPr lang="en-US" dirty="0"/>
              <a:t>	The set of fragments of </a:t>
            </a:r>
            <a:r>
              <a:rPr lang="en-US" i="1" dirty="0"/>
              <a:t>R</a:t>
            </a:r>
            <a:r>
              <a:rPr lang="en-US" dirty="0"/>
              <a:t> = {</a:t>
            </a:r>
            <a:r>
              <a:rPr lang="en-US" i="1" dirty="0"/>
              <a:t>R</a:t>
            </a:r>
            <a:r>
              <a:rPr lang="en-US" i="1" baseline="-25000" dirty="0"/>
              <a:t>1</a:t>
            </a:r>
            <a:r>
              <a:rPr lang="en-US" i="1" dirty="0"/>
              <a:t>,</a:t>
            </a:r>
            <a:r>
              <a:rPr lang="en-US" dirty="0"/>
              <a:t> </a:t>
            </a:r>
            <a:r>
              <a:rPr lang="en-US" i="1" dirty="0"/>
              <a:t>R</a:t>
            </a:r>
            <a:r>
              <a:rPr lang="en-US" i="1" baseline="-25000" dirty="0"/>
              <a:t>2</a:t>
            </a:r>
            <a:r>
              <a:rPr lang="en-US" i="1" dirty="0"/>
              <a:t>,</a:t>
            </a:r>
            <a:r>
              <a:rPr lang="en-US" dirty="0"/>
              <a:t>…,</a:t>
            </a:r>
            <a:r>
              <a:rPr lang="en-US" i="1" dirty="0" err="1"/>
              <a:t>R</a:t>
            </a:r>
            <a:r>
              <a:rPr lang="en-US" i="1" baseline="-25000" dirty="0" err="1"/>
              <a:t>w</a:t>
            </a:r>
            <a:r>
              <a:rPr lang="en-US" dirty="0"/>
              <a:t>} which obey the fragmentation rules.</a:t>
            </a:r>
          </a:p>
          <a:p>
            <a:pPr>
              <a:spcBef>
                <a:spcPct val="55000"/>
              </a:spcBef>
              <a:buNone/>
              <a:tabLst>
                <a:tab pos="1257236" algn="l"/>
              </a:tabLst>
            </a:pPr>
            <a:endParaRPr lang="en-US" dirty="0"/>
          </a:p>
          <a:p>
            <a:pPr>
              <a:spcBef>
                <a:spcPct val="55000"/>
              </a:spcBef>
              <a:buNone/>
              <a:tabLst>
                <a:tab pos="1257236" algn="l"/>
              </a:tabLst>
            </a:pPr>
            <a:r>
              <a:rPr lang="en-US" dirty="0"/>
              <a:t>Preliminaries :</a:t>
            </a:r>
          </a:p>
          <a:p>
            <a:pPr marL="685765" lvl="1" indent="-228588">
              <a:spcBef>
                <a:spcPct val="55000"/>
              </a:spcBef>
              <a:tabLst>
                <a:tab pos="1257236" algn="l"/>
              </a:tabLst>
            </a:pPr>
            <a:r>
              <a:rPr lang="en-US" i="1" dirty="0" err="1"/>
              <a:t>Pr</a:t>
            </a:r>
            <a:r>
              <a:rPr lang="en-US" dirty="0"/>
              <a:t>  should be </a:t>
            </a:r>
            <a:r>
              <a:rPr lang="en-US" i="1" dirty="0"/>
              <a:t>complete</a:t>
            </a:r>
          </a:p>
          <a:p>
            <a:pPr marL="685765" lvl="1" indent="-228588">
              <a:spcBef>
                <a:spcPct val="55000"/>
              </a:spcBef>
              <a:tabLst>
                <a:tab pos="1257236" algn="l"/>
              </a:tabLst>
            </a:pPr>
            <a:r>
              <a:rPr lang="en-US" i="1" dirty="0" err="1"/>
              <a:t>Pr</a:t>
            </a:r>
            <a:r>
              <a:rPr lang="en-US" dirty="0"/>
              <a:t>  should be </a:t>
            </a:r>
            <a:r>
              <a:rPr lang="en-US" i="1" dirty="0"/>
              <a:t>minimal</a:t>
            </a:r>
          </a:p>
        </p:txBody>
      </p:sp>
      <p:sp>
        <p:nvSpPr>
          <p:cNvPr id="2" name="Footer Placeholder 1">
            <a:extLst>
              <a:ext uri="{FF2B5EF4-FFF2-40B4-BE49-F238E27FC236}">
                <a16:creationId xmlns:a16="http://schemas.microsoft.com/office/drawing/2014/main" id="{B30B1976-DBA5-234F-8908-AB98C36896F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0B0E8AD-B2AF-1C45-B44A-196ACF40D920}"/>
              </a:ext>
            </a:extLst>
          </p:cNvPr>
          <p:cNvSpPr>
            <a:spLocks noGrp="1"/>
          </p:cNvSpPr>
          <p:nvPr>
            <p:ph type="sldNum" sz="quarter" idx="4"/>
          </p:nvPr>
        </p:nvSpPr>
        <p:spPr/>
        <p:txBody>
          <a:bodyPr/>
          <a:lstStyle/>
          <a:p>
            <a:fld id="{FD96158B-4539-3C43-9DE5-94C547866200}" type="slidenum">
              <a:rPr lang="en-US" smtClean="0"/>
              <a:t>19</a:t>
            </a:fld>
            <a:endParaRPr lang="en-US"/>
          </a:p>
        </p:txBody>
      </p:sp>
    </p:spTree>
    <p:extLst>
      <p:ext uri="{BB962C8B-B14F-4D97-AF65-F5344CB8AC3E}">
        <p14:creationId xmlns:p14="http://schemas.microsoft.com/office/powerpoint/2010/main" val="179739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lnSpcReduction="10000"/>
          </a:bodyPr>
          <a:lstStyle/>
          <a:p>
            <a:r>
              <a:rPr lang="en-US" dirty="0">
                <a:cs typeface="Book Antiqua"/>
              </a:rPr>
              <a:t>Introduction</a:t>
            </a:r>
          </a:p>
          <a:p>
            <a:r>
              <a:rPr lang="en-US" dirty="0">
                <a:solidFill>
                  <a:srgbClr val="0070C0"/>
                </a:solidFill>
                <a:cs typeface="Book Antiqua"/>
              </a:rPr>
              <a:t>Distributed and Parallel Database Design</a:t>
            </a:r>
          </a:p>
          <a:p>
            <a:r>
              <a:rPr lang="en-US">
                <a:cs typeface="Book Antiqua"/>
              </a:rPr>
              <a:t>Distributed </a:t>
            </a:r>
            <a:r>
              <a:rPr lang="en-US" dirty="0">
                <a:cs typeface="Book Antiqua"/>
              </a:rPr>
              <a:t>Data Control</a:t>
            </a:r>
          </a:p>
          <a:p>
            <a:r>
              <a:rPr lang="en-US" dirty="0">
                <a:cs typeface="Book Antiqua"/>
              </a:rPr>
              <a:t>Distributed Query Processing</a:t>
            </a:r>
          </a:p>
          <a:p>
            <a:r>
              <a:rPr lang="en-US" dirty="0">
                <a:cs typeface="Book Antiqua"/>
              </a:rPr>
              <a:t>Distributed Transaction Processing</a:t>
            </a:r>
          </a:p>
          <a:p>
            <a:r>
              <a:rPr lang="en-US" dirty="0">
                <a:cs typeface="Book Antiqua"/>
              </a:rPr>
              <a:t>Data Replication</a:t>
            </a:r>
          </a:p>
          <a:p>
            <a:r>
              <a:rPr lang="en-US" dirty="0">
                <a:cs typeface="Book Antiqua"/>
              </a:rPr>
              <a:t>Database Integration – </a:t>
            </a:r>
            <a:r>
              <a:rPr lang="en-US" dirty="0" err="1">
                <a:cs typeface="Book Antiqua"/>
              </a:rPr>
              <a:t>Multidatabase</a:t>
            </a:r>
            <a:r>
              <a:rPr lang="en-US" dirty="0">
                <a:cs typeface="Book Antiqua"/>
              </a:rPr>
              <a:t> Systems</a:t>
            </a:r>
          </a:p>
          <a:p>
            <a:r>
              <a:rPr lang="en-US" dirty="0">
                <a:cs typeface="Book Antiqua"/>
              </a:rPr>
              <a:t>Parallel Database Systems</a:t>
            </a:r>
          </a:p>
          <a:p>
            <a:r>
              <a:rPr lang="en-US" dirty="0">
                <a:cs typeface="Book Antiqua"/>
              </a:rPr>
              <a:t>Peer-to-Peer Data Management</a:t>
            </a:r>
          </a:p>
          <a:p>
            <a:r>
              <a:rPr lang="en-US" dirty="0">
                <a:cs typeface="Book Antiqua"/>
              </a:rPr>
              <a:t>Big Data Processing</a:t>
            </a:r>
          </a:p>
          <a:p>
            <a:r>
              <a:rPr lang="en-US" dirty="0">
                <a:cs typeface="Book Antiqua"/>
              </a:rPr>
              <a:t>NoSQL, NewSQL and </a:t>
            </a:r>
            <a:r>
              <a:rPr lang="en-US" dirty="0" err="1">
                <a:cs typeface="Book Antiqua"/>
              </a:rPr>
              <a:t>Polystores</a:t>
            </a:r>
            <a:endParaRPr lang="en-US" dirty="0">
              <a:cs typeface="Book Antiqua"/>
            </a:endParaRPr>
          </a:p>
          <a:p>
            <a:r>
              <a:rPr lang="en-US" dirty="0">
                <a:cs typeface="Book Antiqua"/>
              </a:rPr>
              <a:t>Web Data Management </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120132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noFill/>
          <a:ln/>
        </p:spPr>
        <p:txBody>
          <a:bodyPr/>
          <a:lstStyle/>
          <a:p>
            <a:r>
              <a:rPr lang="en-US" dirty="0"/>
              <a:t>Completeness of Simple Predicates</a:t>
            </a:r>
          </a:p>
        </p:txBody>
      </p:sp>
      <p:sp>
        <p:nvSpPr>
          <p:cNvPr id="46082" name="Rectangle 2"/>
          <p:cNvSpPr>
            <a:spLocks noGrp="1" noChangeArrowheads="1"/>
          </p:cNvSpPr>
          <p:nvPr>
            <p:ph idx="1"/>
          </p:nvPr>
        </p:nvSpPr>
        <p:spPr>
          <a:noFill/>
          <a:ln/>
        </p:spPr>
        <p:txBody>
          <a:bodyPr/>
          <a:lstStyle/>
          <a:p>
            <a:pPr>
              <a:tabLst>
                <a:tab pos="6400473" algn="l"/>
              </a:tabLst>
            </a:pPr>
            <a:r>
              <a:rPr lang="en-US" dirty="0"/>
              <a:t>A set of simple predicates </a:t>
            </a:r>
            <a:r>
              <a:rPr lang="en-US" i="1" dirty="0" err="1"/>
              <a:t>Pr</a:t>
            </a:r>
            <a:r>
              <a:rPr lang="en-US" dirty="0"/>
              <a:t> is said to be </a:t>
            </a:r>
            <a:r>
              <a:rPr lang="en-US" i="1" dirty="0">
                <a:solidFill>
                  <a:schemeClr val="hlink"/>
                </a:solidFill>
              </a:rPr>
              <a:t>complete</a:t>
            </a:r>
            <a:r>
              <a:rPr lang="en-US" dirty="0"/>
              <a:t> if and only if the accesses to the tuples of the </a:t>
            </a:r>
            <a:r>
              <a:rPr lang="en-US" dirty="0" err="1"/>
              <a:t>minterm</a:t>
            </a:r>
            <a:r>
              <a:rPr lang="en-US" dirty="0"/>
              <a:t> fragments defined on </a:t>
            </a:r>
            <a:r>
              <a:rPr lang="en-US" i="1" dirty="0" err="1"/>
              <a:t>Pr</a:t>
            </a:r>
            <a:r>
              <a:rPr lang="en-US" dirty="0"/>
              <a:t> requires that two tuples of the same </a:t>
            </a:r>
            <a:r>
              <a:rPr lang="en-US" dirty="0" err="1"/>
              <a:t>minterm</a:t>
            </a:r>
            <a:r>
              <a:rPr lang="en-US" dirty="0"/>
              <a:t> fragment have the same probability of being accessed by any application.</a:t>
            </a:r>
          </a:p>
          <a:p>
            <a:pPr>
              <a:buNone/>
              <a:tabLst>
                <a:tab pos="6400473" algn="l"/>
              </a:tabLst>
            </a:pPr>
            <a:endParaRPr lang="en-US" dirty="0"/>
          </a:p>
          <a:p>
            <a:pPr>
              <a:tabLst>
                <a:tab pos="6400473" algn="l"/>
              </a:tabLst>
            </a:pPr>
            <a:r>
              <a:rPr lang="en-US" dirty="0"/>
              <a:t>Example :</a:t>
            </a:r>
          </a:p>
          <a:p>
            <a:pPr marL="685765" lvl="1" indent="-228588">
              <a:tabLst>
                <a:tab pos="6400473" algn="l"/>
              </a:tabLst>
            </a:pPr>
            <a:r>
              <a:rPr lang="en-US" dirty="0"/>
              <a:t>Assume PROJ[PNO,PNAME,BUDGET,LOC] has two applications defined on it.</a:t>
            </a:r>
          </a:p>
          <a:p>
            <a:pPr marL="685765" lvl="1" indent="-228588">
              <a:tabLst>
                <a:tab pos="6400473" algn="l"/>
              </a:tabLst>
            </a:pPr>
            <a:r>
              <a:rPr lang="en-US" dirty="0"/>
              <a:t>Find the budgets of projects at each location.	(1)</a:t>
            </a:r>
          </a:p>
          <a:p>
            <a:pPr marL="685765" lvl="1" indent="-228588">
              <a:tabLst>
                <a:tab pos="6400473" algn="l"/>
              </a:tabLst>
            </a:pPr>
            <a:r>
              <a:rPr lang="en-US" dirty="0"/>
              <a:t>Find projects with budgets less than $200000.	(2)</a:t>
            </a:r>
          </a:p>
        </p:txBody>
      </p:sp>
      <p:sp>
        <p:nvSpPr>
          <p:cNvPr id="2" name="Footer Placeholder 1">
            <a:extLst>
              <a:ext uri="{FF2B5EF4-FFF2-40B4-BE49-F238E27FC236}">
                <a16:creationId xmlns:a16="http://schemas.microsoft.com/office/drawing/2014/main" id="{C44573B3-62CA-9844-8BD2-E13F2ABDB63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3419F04-1EBC-7646-A40A-3827EEF30851}"/>
              </a:ext>
            </a:extLst>
          </p:cNvPr>
          <p:cNvSpPr>
            <a:spLocks noGrp="1"/>
          </p:cNvSpPr>
          <p:nvPr>
            <p:ph type="sldNum" sz="quarter" idx="4"/>
          </p:nvPr>
        </p:nvSpPr>
        <p:spPr/>
        <p:txBody>
          <a:bodyPr/>
          <a:lstStyle/>
          <a:p>
            <a:fld id="{FD96158B-4539-3C43-9DE5-94C547866200}" type="slidenum">
              <a:rPr lang="en-US" smtClean="0"/>
              <a:t>20</a:t>
            </a:fld>
            <a:endParaRPr lang="en-US"/>
          </a:p>
        </p:txBody>
      </p:sp>
    </p:spTree>
    <p:extLst>
      <p:ext uri="{BB962C8B-B14F-4D97-AF65-F5344CB8AC3E}">
        <p14:creationId xmlns:p14="http://schemas.microsoft.com/office/powerpoint/2010/main" val="303478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noFill/>
          <a:ln/>
        </p:spPr>
        <p:txBody>
          <a:bodyPr/>
          <a:lstStyle/>
          <a:p>
            <a:r>
              <a:rPr lang="en-US"/>
              <a:t>Completeness of Simple Predicates</a:t>
            </a:r>
          </a:p>
        </p:txBody>
      </p:sp>
      <p:sp>
        <p:nvSpPr>
          <p:cNvPr id="48130" name="Rectangle 2"/>
          <p:cNvSpPr>
            <a:spLocks noGrp="1" noChangeArrowheads="1"/>
          </p:cNvSpPr>
          <p:nvPr>
            <p:ph idx="1"/>
          </p:nvPr>
        </p:nvSpPr>
        <p:spPr>
          <a:noFill/>
          <a:ln/>
        </p:spPr>
        <p:txBody>
          <a:bodyPr/>
          <a:lstStyle/>
          <a:p>
            <a:pPr>
              <a:spcBef>
                <a:spcPct val="60000"/>
              </a:spcBef>
              <a:buFont typeface="Monotype Sorts" charset="0"/>
              <a:buNone/>
            </a:pPr>
            <a:r>
              <a:rPr lang="en-US" dirty="0"/>
              <a:t>According to (1),</a:t>
            </a:r>
          </a:p>
          <a:p>
            <a:pPr lvl="1">
              <a:spcBef>
                <a:spcPct val="60000"/>
              </a:spcBef>
              <a:buFont typeface="Monotype Sorts" charset="0"/>
              <a:buNone/>
            </a:pPr>
            <a:r>
              <a:rPr lang="en-US" i="1" dirty="0" err="1"/>
              <a:t>Pr</a:t>
            </a:r>
            <a:r>
              <a:rPr lang="en-US" dirty="0"/>
              <a:t>={LOC=“</a:t>
            </a:r>
            <a:r>
              <a:rPr lang="en-US" dirty="0" err="1"/>
              <a:t>Montreal”,LOC</a:t>
            </a:r>
            <a:r>
              <a:rPr lang="en-US" dirty="0"/>
              <a:t>=“New </a:t>
            </a:r>
            <a:r>
              <a:rPr lang="en-US" dirty="0" err="1"/>
              <a:t>York”,LOC</a:t>
            </a:r>
            <a:r>
              <a:rPr lang="en-US" dirty="0"/>
              <a:t>=“Paris”} </a:t>
            </a:r>
          </a:p>
          <a:p>
            <a:pPr>
              <a:spcBef>
                <a:spcPct val="60000"/>
              </a:spcBef>
              <a:buFont typeface="Monotype Sorts" charset="0"/>
              <a:buNone/>
            </a:pPr>
            <a:r>
              <a:rPr lang="en-US" dirty="0"/>
              <a:t>which is not complete with respect to (2). </a:t>
            </a:r>
          </a:p>
          <a:p>
            <a:pPr>
              <a:spcBef>
                <a:spcPct val="60000"/>
              </a:spcBef>
              <a:buFont typeface="Monotype Sorts" charset="0"/>
              <a:buNone/>
            </a:pPr>
            <a:r>
              <a:rPr lang="en-US" dirty="0"/>
              <a:t>Modify</a:t>
            </a:r>
          </a:p>
          <a:p>
            <a:pPr lvl="1">
              <a:spcBef>
                <a:spcPct val="60000"/>
              </a:spcBef>
              <a:buFont typeface="Monotype Sorts" charset="0"/>
              <a:buNone/>
            </a:pPr>
            <a:r>
              <a:rPr lang="en-US" i="1" dirty="0" err="1"/>
              <a:t>Pr</a:t>
            </a:r>
            <a:r>
              <a:rPr lang="en-US" dirty="0"/>
              <a:t> ={LOC=“</a:t>
            </a:r>
            <a:r>
              <a:rPr lang="en-US" dirty="0" err="1"/>
              <a:t>Montreal”,LOC</a:t>
            </a:r>
            <a:r>
              <a:rPr lang="en-US" dirty="0"/>
              <a:t>=“New </a:t>
            </a:r>
            <a:r>
              <a:rPr lang="en-US" dirty="0" err="1"/>
              <a:t>York”,LOC</a:t>
            </a:r>
            <a:r>
              <a:rPr lang="en-US" dirty="0"/>
              <a:t>=“Paris”, BUDGET≤200000,BUDGET&gt;200000}</a:t>
            </a:r>
          </a:p>
          <a:p>
            <a:pPr>
              <a:spcBef>
                <a:spcPct val="60000"/>
              </a:spcBef>
              <a:buFont typeface="Monotype Sorts" charset="0"/>
              <a:buNone/>
            </a:pPr>
            <a:r>
              <a:rPr lang="en-US" dirty="0"/>
              <a:t> which is complete.</a:t>
            </a:r>
          </a:p>
        </p:txBody>
      </p:sp>
      <p:sp>
        <p:nvSpPr>
          <p:cNvPr id="2" name="Footer Placeholder 1">
            <a:extLst>
              <a:ext uri="{FF2B5EF4-FFF2-40B4-BE49-F238E27FC236}">
                <a16:creationId xmlns:a16="http://schemas.microsoft.com/office/drawing/2014/main" id="{1DAD019D-F5AD-9842-8ED8-8AE194357CA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DB66239-A4D8-C644-9333-944E158518E3}"/>
              </a:ext>
            </a:extLst>
          </p:cNvPr>
          <p:cNvSpPr>
            <a:spLocks noGrp="1"/>
          </p:cNvSpPr>
          <p:nvPr>
            <p:ph type="sldNum" sz="quarter" idx="4"/>
          </p:nvPr>
        </p:nvSpPr>
        <p:spPr/>
        <p:txBody>
          <a:bodyPr/>
          <a:lstStyle/>
          <a:p>
            <a:fld id="{FD96158B-4539-3C43-9DE5-94C547866200}" type="slidenum">
              <a:rPr lang="en-US" smtClean="0"/>
              <a:t>21</a:t>
            </a:fld>
            <a:endParaRPr lang="en-US"/>
          </a:p>
        </p:txBody>
      </p:sp>
    </p:spTree>
    <p:extLst>
      <p:ext uri="{BB962C8B-B14F-4D97-AF65-F5344CB8AC3E}">
        <p14:creationId xmlns:p14="http://schemas.microsoft.com/office/powerpoint/2010/main" val="22140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6"/>
          <p:cNvSpPr>
            <a:spLocks noGrp="1" noChangeArrowheads="1"/>
          </p:cNvSpPr>
          <p:nvPr>
            <p:ph type="title"/>
          </p:nvPr>
        </p:nvSpPr>
        <p:spPr>
          <a:noFill/>
          <a:ln/>
        </p:spPr>
        <p:txBody>
          <a:bodyPr/>
          <a:lstStyle/>
          <a:p>
            <a:r>
              <a:rPr lang="en-US" dirty="0"/>
              <a:t>Minimality of Simple Predicates</a:t>
            </a:r>
          </a:p>
        </p:txBody>
      </p:sp>
      <p:sp>
        <p:nvSpPr>
          <p:cNvPr id="50178" name="Rectangle 2"/>
          <p:cNvSpPr>
            <a:spLocks noGrp="1" noChangeArrowheads="1"/>
          </p:cNvSpPr>
          <p:nvPr>
            <p:ph idx="1"/>
          </p:nvPr>
        </p:nvSpPr>
        <p:spPr>
          <a:noFill/>
          <a:ln/>
        </p:spPr>
        <p:txBody>
          <a:bodyPr/>
          <a:lstStyle/>
          <a:p>
            <a:r>
              <a:rPr lang="en-US" dirty="0"/>
              <a:t>If a predicate influences how fragmentation is performed, (i.e., causes a fragment </a:t>
            </a:r>
            <a:r>
              <a:rPr lang="en-US" i="1" dirty="0"/>
              <a:t>f</a:t>
            </a:r>
            <a:r>
              <a:rPr lang="en-US" dirty="0"/>
              <a:t> to be further fragmented into, say,</a:t>
            </a:r>
            <a:r>
              <a:rPr lang="en-US" i="1" dirty="0"/>
              <a:t> f</a:t>
            </a:r>
            <a:r>
              <a:rPr lang="en-US" i="1" baseline="-25000" dirty="0"/>
              <a:t>i</a:t>
            </a:r>
            <a:r>
              <a:rPr lang="en-US" i="1" dirty="0"/>
              <a:t> </a:t>
            </a:r>
            <a:r>
              <a:rPr lang="en-US" dirty="0"/>
              <a:t>and</a:t>
            </a:r>
            <a:r>
              <a:rPr lang="en-US" i="1" dirty="0"/>
              <a:t> </a:t>
            </a:r>
            <a:r>
              <a:rPr lang="en-US" i="1" dirty="0" err="1"/>
              <a:t>f</a:t>
            </a:r>
            <a:r>
              <a:rPr lang="en-US" i="1" baseline="-25000" dirty="0" err="1"/>
              <a:t>j</a:t>
            </a:r>
            <a:r>
              <a:rPr lang="en-US" dirty="0"/>
              <a:t>) then there should be at least one application that accesses </a:t>
            </a:r>
            <a:r>
              <a:rPr lang="en-US" i="1" dirty="0"/>
              <a:t>f</a:t>
            </a:r>
            <a:r>
              <a:rPr lang="en-US" i="1" baseline="-25000" dirty="0"/>
              <a:t>i</a:t>
            </a:r>
            <a:r>
              <a:rPr lang="en-US" i="1" dirty="0"/>
              <a:t> </a:t>
            </a:r>
            <a:r>
              <a:rPr lang="en-US" dirty="0"/>
              <a:t> and</a:t>
            </a:r>
            <a:r>
              <a:rPr lang="en-US" i="1" dirty="0"/>
              <a:t> </a:t>
            </a:r>
            <a:r>
              <a:rPr lang="en-US" i="1" dirty="0" err="1"/>
              <a:t>f</a:t>
            </a:r>
            <a:r>
              <a:rPr lang="en-US" i="1" baseline="-25000" dirty="0" err="1"/>
              <a:t>j</a:t>
            </a:r>
            <a:r>
              <a:rPr lang="en-US" dirty="0"/>
              <a:t> differently. </a:t>
            </a:r>
          </a:p>
          <a:p>
            <a:r>
              <a:rPr lang="en-US" dirty="0"/>
              <a:t>In other words, the simple predicate should be </a:t>
            </a:r>
            <a:r>
              <a:rPr lang="en-US" i="1" dirty="0"/>
              <a:t>relevant</a:t>
            </a:r>
            <a:r>
              <a:rPr lang="en-US" dirty="0"/>
              <a:t> in determining a fragmentation. </a:t>
            </a:r>
          </a:p>
          <a:p>
            <a:r>
              <a:rPr lang="en-US" dirty="0"/>
              <a:t>If all the predicates of a set </a:t>
            </a:r>
            <a:r>
              <a:rPr lang="en-US" i="1" dirty="0" err="1"/>
              <a:t>Pr</a:t>
            </a:r>
            <a:r>
              <a:rPr lang="en-US" dirty="0"/>
              <a:t> are relevant, then </a:t>
            </a:r>
            <a:r>
              <a:rPr lang="en-US" i="1" dirty="0" err="1"/>
              <a:t>Pr</a:t>
            </a:r>
            <a:r>
              <a:rPr lang="en-US" dirty="0"/>
              <a:t> is </a:t>
            </a:r>
            <a:r>
              <a:rPr lang="en-US" i="1" dirty="0"/>
              <a:t>minimal</a:t>
            </a:r>
            <a:r>
              <a:rPr lang="en-US" dirty="0"/>
              <a:t>.</a:t>
            </a:r>
          </a:p>
        </p:txBody>
      </p:sp>
      <p:sp>
        <p:nvSpPr>
          <p:cNvPr id="2" name="Footer Placeholder 1">
            <a:extLst>
              <a:ext uri="{FF2B5EF4-FFF2-40B4-BE49-F238E27FC236}">
                <a16:creationId xmlns:a16="http://schemas.microsoft.com/office/drawing/2014/main" id="{E369B2A9-D739-0844-B6A2-D5AAB8061837}"/>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8D8C78CC-B693-694C-BCF4-AC7FABFC3519}"/>
              </a:ext>
            </a:extLst>
          </p:cNvPr>
          <p:cNvSpPr>
            <a:spLocks noGrp="1"/>
          </p:cNvSpPr>
          <p:nvPr>
            <p:ph type="sldNum" sz="quarter" idx="4"/>
          </p:nvPr>
        </p:nvSpPr>
        <p:spPr/>
        <p:txBody>
          <a:bodyPr/>
          <a:lstStyle/>
          <a:p>
            <a:fld id="{FD96158B-4539-3C43-9DE5-94C547866200}" type="slidenum">
              <a:rPr lang="en-US" smtClean="0"/>
              <a:t>22</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407275836"/>
              </p:ext>
            </p:extLst>
          </p:nvPr>
        </p:nvGraphicFramePr>
        <p:xfrm>
          <a:off x="2951820" y="4792651"/>
          <a:ext cx="2756557" cy="1012613"/>
        </p:xfrm>
        <a:graphic>
          <a:graphicData uri="http://schemas.openxmlformats.org/presentationml/2006/ole">
            <mc:AlternateContent xmlns:mc="http://schemas.openxmlformats.org/markup-compatibility/2006">
              <mc:Choice xmlns:v="urn:schemas-microsoft-com:vml" Requires="v">
                <p:oleObj name="Equation" r:id="rId3" imgW="1244600" imgH="457200" progId="Equation.3">
                  <p:embed/>
                </p:oleObj>
              </mc:Choice>
              <mc:Fallback>
                <p:oleObj name="Equation" r:id="rId3" imgW="1244600" imgH="457200" progId="Equation.3">
                  <p:embed/>
                  <p:pic>
                    <p:nvPicPr>
                      <p:cNvPr id="3" name="Object 2"/>
                      <p:cNvPicPr/>
                      <p:nvPr/>
                    </p:nvPicPr>
                    <p:blipFill>
                      <a:blip r:embed="rId4"/>
                      <a:stretch>
                        <a:fillRect/>
                      </a:stretch>
                    </p:blipFill>
                    <p:spPr>
                      <a:xfrm>
                        <a:off x="2951820" y="4792651"/>
                        <a:ext cx="2756557" cy="1012613"/>
                      </a:xfrm>
                      <a:prstGeom prst="rect">
                        <a:avLst/>
                      </a:prstGeom>
                    </p:spPr>
                  </p:pic>
                </p:oleObj>
              </mc:Fallback>
            </mc:AlternateContent>
          </a:graphicData>
        </a:graphic>
      </p:graphicFrame>
    </p:spTree>
    <p:extLst>
      <p:ext uri="{BB962C8B-B14F-4D97-AF65-F5344CB8AC3E}">
        <p14:creationId xmlns:p14="http://schemas.microsoft.com/office/powerpoint/2010/main" val="295982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noFill/>
          <a:ln/>
        </p:spPr>
        <p:txBody>
          <a:bodyPr/>
          <a:lstStyle/>
          <a:p>
            <a:r>
              <a:rPr lang="en-US"/>
              <a:t>Minimality of Simple Predicates</a:t>
            </a:r>
          </a:p>
        </p:txBody>
      </p:sp>
      <p:sp>
        <p:nvSpPr>
          <p:cNvPr id="52226" name="Rectangle 2"/>
          <p:cNvSpPr>
            <a:spLocks noGrp="1" noChangeArrowheads="1"/>
          </p:cNvSpPr>
          <p:nvPr>
            <p:ph idx="1"/>
          </p:nvPr>
        </p:nvSpPr>
        <p:spPr>
          <a:noFill/>
          <a:ln/>
        </p:spPr>
        <p:txBody>
          <a:bodyPr/>
          <a:lstStyle/>
          <a:p>
            <a:pPr marL="0" indent="0">
              <a:spcBef>
                <a:spcPct val="70000"/>
              </a:spcBef>
              <a:buNone/>
            </a:pPr>
            <a:r>
              <a:rPr lang="en-US" dirty="0"/>
              <a:t>Example :</a:t>
            </a:r>
          </a:p>
          <a:p>
            <a:pPr marL="685765" lvl="1" indent="-228588">
              <a:spcBef>
                <a:spcPct val="70000"/>
              </a:spcBef>
              <a:buNone/>
            </a:pPr>
            <a:r>
              <a:rPr lang="en-US" i="1" dirty="0" err="1"/>
              <a:t>Pr</a:t>
            </a:r>
            <a:r>
              <a:rPr lang="en-US" dirty="0"/>
              <a:t> ={LOC=“</a:t>
            </a:r>
            <a:r>
              <a:rPr lang="en-US" dirty="0" err="1"/>
              <a:t>Montreal”,LOC</a:t>
            </a:r>
            <a:r>
              <a:rPr lang="en-US" dirty="0"/>
              <a:t>=“New York”, LOC=“Paris”, </a:t>
            </a:r>
          </a:p>
          <a:p>
            <a:pPr lvl="2">
              <a:lnSpc>
                <a:spcPct val="100000"/>
              </a:lnSpc>
              <a:spcBef>
                <a:spcPct val="40000"/>
              </a:spcBef>
              <a:buFont typeface="Monotype Sorts" charset="0"/>
              <a:buNone/>
            </a:pPr>
            <a:r>
              <a:rPr lang="en-US" dirty="0"/>
              <a:t>BUDGET≤200000,BUDGET&gt;200000}</a:t>
            </a:r>
          </a:p>
          <a:p>
            <a:pPr marL="0" indent="0">
              <a:spcBef>
                <a:spcPct val="70000"/>
              </a:spcBef>
              <a:buNone/>
            </a:pPr>
            <a:r>
              <a:rPr lang="en-US" dirty="0"/>
              <a:t>is minimal (in addition to being complete). However, if we add</a:t>
            </a:r>
          </a:p>
          <a:p>
            <a:pPr marL="685765" lvl="1" indent="-228588">
              <a:spcBef>
                <a:spcPct val="70000"/>
              </a:spcBef>
              <a:buNone/>
            </a:pPr>
            <a:r>
              <a:rPr lang="en-US" dirty="0"/>
              <a:t>PNAME = “Instrumentation”</a:t>
            </a:r>
          </a:p>
          <a:p>
            <a:pPr marL="0" indent="0">
              <a:spcBef>
                <a:spcPct val="70000"/>
              </a:spcBef>
              <a:buNone/>
            </a:pPr>
            <a:r>
              <a:rPr lang="en-US" dirty="0"/>
              <a:t>then </a:t>
            </a:r>
            <a:r>
              <a:rPr lang="en-US" i="1" dirty="0" err="1"/>
              <a:t>Pr</a:t>
            </a:r>
            <a:r>
              <a:rPr lang="en-US" dirty="0"/>
              <a:t>  is not minimal.</a:t>
            </a:r>
          </a:p>
        </p:txBody>
      </p:sp>
      <p:sp>
        <p:nvSpPr>
          <p:cNvPr id="2" name="Footer Placeholder 1">
            <a:extLst>
              <a:ext uri="{FF2B5EF4-FFF2-40B4-BE49-F238E27FC236}">
                <a16:creationId xmlns:a16="http://schemas.microsoft.com/office/drawing/2014/main" id="{FE2D56B2-CC3B-F44A-AC8A-ECCFFE0806C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2DB86CC-CD46-4348-ACDD-FE746FDBE60F}"/>
              </a:ext>
            </a:extLst>
          </p:cNvPr>
          <p:cNvSpPr>
            <a:spLocks noGrp="1"/>
          </p:cNvSpPr>
          <p:nvPr>
            <p:ph type="sldNum" sz="quarter" idx="4"/>
          </p:nvPr>
        </p:nvSpPr>
        <p:spPr/>
        <p:txBody>
          <a:bodyPr/>
          <a:lstStyle/>
          <a:p>
            <a:fld id="{FD96158B-4539-3C43-9DE5-94C547866200}" type="slidenum">
              <a:rPr lang="en-US" smtClean="0"/>
              <a:t>23</a:t>
            </a:fld>
            <a:endParaRPr lang="en-US"/>
          </a:p>
        </p:txBody>
      </p:sp>
    </p:spTree>
    <p:extLst>
      <p:ext uri="{BB962C8B-B14F-4D97-AF65-F5344CB8AC3E}">
        <p14:creationId xmlns:p14="http://schemas.microsoft.com/office/powerpoint/2010/main" val="379497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a:ln/>
        </p:spPr>
        <p:txBody>
          <a:bodyPr/>
          <a:lstStyle/>
          <a:p>
            <a:r>
              <a:rPr lang="en-US" dirty="0"/>
              <a:t>COM_MIN Algorithm</a:t>
            </a:r>
          </a:p>
        </p:txBody>
      </p:sp>
      <p:sp>
        <p:nvSpPr>
          <p:cNvPr id="54274" name="Rectangle 2"/>
          <p:cNvSpPr>
            <a:spLocks noGrp="1" noChangeArrowheads="1"/>
          </p:cNvSpPr>
          <p:nvPr>
            <p:ph idx="1"/>
          </p:nvPr>
        </p:nvSpPr>
        <p:spPr>
          <a:noFill/>
          <a:ln/>
        </p:spPr>
        <p:txBody>
          <a:bodyPr/>
          <a:lstStyle/>
          <a:p>
            <a:pPr marL="1200088" indent="-1200088">
              <a:buNone/>
            </a:pPr>
            <a:r>
              <a:rPr lang="en-US" dirty="0">
                <a:solidFill>
                  <a:schemeClr val="hlink"/>
                </a:solidFill>
              </a:rPr>
              <a:t>Given:</a:t>
            </a:r>
            <a:r>
              <a:rPr lang="en-US" dirty="0"/>
              <a:t>	a relation </a:t>
            </a:r>
            <a:r>
              <a:rPr lang="en-US" i="1" dirty="0"/>
              <a:t>R </a:t>
            </a:r>
            <a:r>
              <a:rPr lang="en-US" dirty="0"/>
              <a:t>and a set of simple predicates </a:t>
            </a:r>
            <a:r>
              <a:rPr lang="en-US" i="1" dirty="0" err="1"/>
              <a:t>Pr</a:t>
            </a:r>
            <a:r>
              <a:rPr lang="en-US" dirty="0"/>
              <a:t> </a:t>
            </a:r>
          </a:p>
          <a:p>
            <a:pPr marL="1200088" indent="-1200088">
              <a:buNone/>
            </a:pPr>
            <a:r>
              <a:rPr lang="en-US" dirty="0">
                <a:solidFill>
                  <a:schemeClr val="hlink"/>
                </a:solidFill>
              </a:rPr>
              <a:t>Output:</a:t>
            </a:r>
            <a:r>
              <a:rPr lang="en-US" dirty="0"/>
              <a:t>	a </a:t>
            </a:r>
            <a:r>
              <a:rPr lang="en-US" i="1" dirty="0"/>
              <a:t>complete</a:t>
            </a:r>
            <a:r>
              <a:rPr lang="en-US" dirty="0"/>
              <a:t> and </a:t>
            </a:r>
            <a:r>
              <a:rPr lang="en-US" i="1" dirty="0"/>
              <a:t>minimal</a:t>
            </a:r>
            <a:r>
              <a:rPr lang="en-US" dirty="0"/>
              <a:t> set of simple predicates </a:t>
            </a:r>
            <a:r>
              <a:rPr lang="en-US" i="1" dirty="0"/>
              <a:t>Pr' </a:t>
            </a:r>
            <a:r>
              <a:rPr lang="en-US" dirty="0"/>
              <a:t>for </a:t>
            </a:r>
            <a:r>
              <a:rPr lang="en-US" i="1" dirty="0"/>
              <a:t>Pr	</a:t>
            </a:r>
          </a:p>
          <a:p>
            <a:pPr marL="1200088" indent="-1200088">
              <a:buNone/>
            </a:pPr>
            <a:endParaRPr lang="en-US" dirty="0"/>
          </a:p>
          <a:p>
            <a:pPr marL="1200088" indent="-1200088">
              <a:buNone/>
            </a:pPr>
            <a:endParaRPr lang="en-US" dirty="0"/>
          </a:p>
          <a:p>
            <a:pPr marL="1200088" indent="-1200088">
              <a:buNone/>
            </a:pPr>
            <a:r>
              <a:rPr lang="en-US" i="1" dirty="0">
                <a:solidFill>
                  <a:schemeClr val="hlink"/>
                </a:solidFill>
              </a:rPr>
              <a:t>Rule 1</a:t>
            </a:r>
            <a:r>
              <a:rPr lang="en-US" dirty="0">
                <a:solidFill>
                  <a:schemeClr val="hlink"/>
                </a:solidFill>
              </a:rPr>
              <a:t>:</a:t>
            </a:r>
            <a:r>
              <a:rPr lang="en-US" dirty="0"/>
              <a:t>	a relation or fragment is partitioned into at least two parts which are accessed differently by at least one application.</a:t>
            </a:r>
          </a:p>
        </p:txBody>
      </p:sp>
      <p:sp>
        <p:nvSpPr>
          <p:cNvPr id="2" name="Footer Placeholder 1">
            <a:extLst>
              <a:ext uri="{FF2B5EF4-FFF2-40B4-BE49-F238E27FC236}">
                <a16:creationId xmlns:a16="http://schemas.microsoft.com/office/drawing/2014/main" id="{FDF897CF-FCF3-4844-938C-474F65F401F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EB97B60-D836-0442-B853-A85D82B92BBC}"/>
              </a:ext>
            </a:extLst>
          </p:cNvPr>
          <p:cNvSpPr>
            <a:spLocks noGrp="1"/>
          </p:cNvSpPr>
          <p:nvPr>
            <p:ph type="sldNum" sz="quarter" idx="4"/>
          </p:nvPr>
        </p:nvSpPr>
        <p:spPr/>
        <p:txBody>
          <a:bodyPr/>
          <a:lstStyle/>
          <a:p>
            <a:fld id="{FD96158B-4539-3C43-9DE5-94C547866200}" type="slidenum">
              <a:rPr lang="en-US" smtClean="0"/>
              <a:t>24</a:t>
            </a:fld>
            <a:endParaRPr lang="en-US"/>
          </a:p>
        </p:txBody>
      </p:sp>
    </p:spTree>
    <p:extLst>
      <p:ext uri="{BB962C8B-B14F-4D97-AF65-F5344CB8AC3E}">
        <p14:creationId xmlns:p14="http://schemas.microsoft.com/office/powerpoint/2010/main" val="2287092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a:noFill/>
          <a:ln/>
        </p:spPr>
        <p:txBody>
          <a:bodyPr/>
          <a:lstStyle/>
          <a:p>
            <a:r>
              <a:rPr lang="en-US" dirty="0"/>
              <a:t>COM_MIN Algorithm</a:t>
            </a:r>
          </a:p>
        </p:txBody>
      </p:sp>
      <p:sp>
        <p:nvSpPr>
          <p:cNvPr id="56322" name="Rectangle 2"/>
          <p:cNvSpPr>
            <a:spLocks noGrp="1" noChangeArrowheads="1"/>
          </p:cNvSpPr>
          <p:nvPr>
            <p:ph idx="1"/>
          </p:nvPr>
        </p:nvSpPr>
        <p:spPr>
          <a:noFill/>
          <a:ln/>
        </p:spPr>
        <p:txBody>
          <a:bodyPr/>
          <a:lstStyle/>
          <a:p>
            <a:pPr>
              <a:buSzPct val="95000"/>
              <a:buFont typeface="Wingdings" pitchFamily="2" charset="2"/>
              <a:buChar char=""/>
            </a:pPr>
            <a:r>
              <a:rPr lang="en-US" dirty="0"/>
              <a:t>Initialization :</a:t>
            </a:r>
          </a:p>
          <a:p>
            <a:pPr lvl="1">
              <a:buSzPct val="80000"/>
            </a:pPr>
            <a:r>
              <a:rPr lang="en-US" dirty="0"/>
              <a:t>find a </a:t>
            </a:r>
            <a:r>
              <a:rPr lang="en-US" i="1" dirty="0"/>
              <a:t>p</a:t>
            </a:r>
            <a:r>
              <a:rPr lang="en-US" i="1" baseline="-25000" dirty="0"/>
              <a:t>i</a:t>
            </a:r>
            <a:r>
              <a:rPr lang="en-US" i="1" dirty="0"/>
              <a:t> </a:t>
            </a:r>
            <a:r>
              <a:rPr lang="en-US" sz="1687" dirty="0">
                <a:latin typeface="Symbol" charset="2"/>
                <a:cs typeface="Symbol" charset="2"/>
                <a:sym typeface="Symbol"/>
              </a:rPr>
              <a:t> </a:t>
            </a:r>
            <a:r>
              <a:rPr lang="en-US" i="1" dirty="0" err="1"/>
              <a:t>Pr</a:t>
            </a:r>
            <a:r>
              <a:rPr lang="en-US" dirty="0"/>
              <a:t> such that </a:t>
            </a:r>
            <a:r>
              <a:rPr lang="en-US" i="1" dirty="0"/>
              <a:t>p</a:t>
            </a:r>
            <a:r>
              <a:rPr lang="en-US" i="1" baseline="-25000" dirty="0"/>
              <a:t>i</a:t>
            </a:r>
            <a:r>
              <a:rPr lang="en-US" dirty="0"/>
              <a:t> partitions </a:t>
            </a:r>
            <a:r>
              <a:rPr lang="en-US" i="1" dirty="0"/>
              <a:t>R</a:t>
            </a:r>
            <a:r>
              <a:rPr lang="en-US" dirty="0"/>
              <a:t> according to </a:t>
            </a:r>
            <a:r>
              <a:rPr lang="en-US" i="1" dirty="0"/>
              <a:t>Rule 1</a:t>
            </a:r>
          </a:p>
          <a:p>
            <a:pPr lvl="1">
              <a:buSzPct val="80000"/>
            </a:pPr>
            <a:r>
              <a:rPr lang="en-US" dirty="0"/>
              <a:t>set </a:t>
            </a:r>
            <a:r>
              <a:rPr lang="en-US" i="1" dirty="0"/>
              <a:t>Pr' </a:t>
            </a:r>
            <a:r>
              <a:rPr lang="en-US" dirty="0"/>
              <a:t>= </a:t>
            </a:r>
            <a:r>
              <a:rPr lang="en-US" i="1" dirty="0"/>
              <a:t>p</a:t>
            </a:r>
            <a:r>
              <a:rPr lang="en-US" i="1" baseline="-25000" dirty="0"/>
              <a:t>i</a:t>
            </a:r>
            <a:r>
              <a:rPr lang="en-US" i="1" dirty="0"/>
              <a:t> </a:t>
            </a:r>
            <a:r>
              <a:rPr lang="en-US" dirty="0"/>
              <a:t> ; </a:t>
            </a:r>
            <a:r>
              <a:rPr lang="en-US" i="1" dirty="0"/>
              <a:t>Pr</a:t>
            </a:r>
            <a:r>
              <a:rPr lang="en-US" dirty="0"/>
              <a:t> </a:t>
            </a:r>
            <a:r>
              <a:rPr lang="en-US" dirty="0">
                <a:latin typeface="Symbol" charset="0"/>
                <a:sym typeface="Symbol"/>
              </a:rPr>
              <a:t></a:t>
            </a:r>
            <a:r>
              <a:rPr lang="en-US" i="1" dirty="0"/>
              <a:t>Pr</a:t>
            </a:r>
            <a:r>
              <a:rPr lang="en-US" dirty="0"/>
              <a:t> – {</a:t>
            </a:r>
            <a:r>
              <a:rPr lang="en-US" i="1" dirty="0"/>
              <a:t>p</a:t>
            </a:r>
            <a:r>
              <a:rPr lang="en-US" i="1" baseline="-25000" dirty="0"/>
              <a:t>i</a:t>
            </a:r>
            <a:r>
              <a:rPr lang="en-US" dirty="0"/>
              <a:t>}</a:t>
            </a:r>
            <a:r>
              <a:rPr lang="en-US" i="1" dirty="0"/>
              <a:t> </a:t>
            </a:r>
            <a:r>
              <a:rPr lang="en-US" dirty="0"/>
              <a:t>; </a:t>
            </a:r>
            <a:r>
              <a:rPr lang="en-US" i="1" dirty="0"/>
              <a:t>F</a:t>
            </a:r>
            <a:r>
              <a:rPr lang="en-US" dirty="0"/>
              <a:t> </a:t>
            </a:r>
            <a:r>
              <a:rPr lang="en-US" dirty="0">
                <a:latin typeface="Symbol" charset="0"/>
                <a:sym typeface="Symbol"/>
              </a:rPr>
              <a:t> </a:t>
            </a:r>
            <a:r>
              <a:rPr lang="en-US" dirty="0">
                <a:sym typeface="Symbol"/>
              </a:rPr>
              <a:t>{</a:t>
            </a:r>
            <a:r>
              <a:rPr lang="en-US" i="1" dirty="0" err="1"/>
              <a:t>f</a:t>
            </a:r>
            <a:r>
              <a:rPr lang="en-US" i="1" baseline="-25000" dirty="0" err="1"/>
              <a:t>i</a:t>
            </a:r>
            <a:r>
              <a:rPr lang="en-US" dirty="0"/>
              <a:t>}</a:t>
            </a:r>
            <a:endParaRPr lang="en-US" dirty="0">
              <a:latin typeface="Symbol" charset="2"/>
              <a:cs typeface="Symbol" charset="2"/>
            </a:endParaRPr>
          </a:p>
          <a:p>
            <a:pPr>
              <a:buSzPct val="95000"/>
              <a:buFont typeface="Wingdings" pitchFamily="2" charset="2"/>
              <a:buChar char=""/>
            </a:pPr>
            <a:r>
              <a:rPr lang="en-US" dirty="0"/>
              <a:t>Iteratively add predicates to </a:t>
            </a:r>
            <a:r>
              <a:rPr lang="en-US" i="1" dirty="0" err="1"/>
              <a:t>Pr</a:t>
            </a:r>
            <a:r>
              <a:rPr lang="en-US" i="1" dirty="0"/>
              <a:t>' </a:t>
            </a:r>
            <a:r>
              <a:rPr lang="en-US" dirty="0"/>
              <a:t> until it is complete</a:t>
            </a:r>
          </a:p>
          <a:p>
            <a:pPr lvl="1">
              <a:buSzPct val="80000"/>
            </a:pPr>
            <a:r>
              <a:rPr lang="en-US" dirty="0"/>
              <a:t>find a </a:t>
            </a:r>
            <a:r>
              <a:rPr lang="en-US" i="1" dirty="0" err="1"/>
              <a:t>p</a:t>
            </a:r>
            <a:r>
              <a:rPr lang="en-US" i="1" baseline="-25000" dirty="0" err="1"/>
              <a:t>j</a:t>
            </a:r>
            <a:r>
              <a:rPr lang="en-US" i="1" dirty="0"/>
              <a:t> </a:t>
            </a:r>
            <a:r>
              <a:rPr lang="en-US" sz="1687" dirty="0">
                <a:latin typeface="Symbol" charset="2"/>
                <a:cs typeface="Symbol" charset="2"/>
                <a:sym typeface="Symbol"/>
              </a:rPr>
              <a:t> </a:t>
            </a:r>
            <a:r>
              <a:rPr lang="en-US" i="1" dirty="0"/>
              <a:t>Pr</a:t>
            </a:r>
            <a:r>
              <a:rPr lang="en-US" dirty="0"/>
              <a:t> such that </a:t>
            </a:r>
            <a:r>
              <a:rPr lang="en-US" i="1" dirty="0" err="1"/>
              <a:t>p</a:t>
            </a:r>
            <a:r>
              <a:rPr lang="en-US" i="1" baseline="-25000" dirty="0" err="1"/>
              <a:t>j</a:t>
            </a:r>
            <a:r>
              <a:rPr lang="en-US" dirty="0"/>
              <a:t> partitions some </a:t>
            </a:r>
            <a:r>
              <a:rPr lang="en-US" i="1" dirty="0" err="1"/>
              <a:t>f</a:t>
            </a:r>
            <a:r>
              <a:rPr lang="en-US" i="1" baseline="-25000" dirty="0" err="1"/>
              <a:t>k</a:t>
            </a:r>
            <a:r>
              <a:rPr lang="en-US" dirty="0"/>
              <a:t>  defined according to </a:t>
            </a:r>
            <a:r>
              <a:rPr lang="en-US" dirty="0" err="1"/>
              <a:t>minterm</a:t>
            </a:r>
            <a:r>
              <a:rPr lang="en-US" dirty="0"/>
              <a:t> predicate over </a:t>
            </a:r>
            <a:r>
              <a:rPr lang="en-US" i="1" dirty="0"/>
              <a:t>Pr' </a:t>
            </a:r>
            <a:r>
              <a:rPr lang="en-US" dirty="0"/>
              <a:t>according to </a:t>
            </a:r>
            <a:r>
              <a:rPr lang="en-US" i="1" dirty="0"/>
              <a:t>Rule 1</a:t>
            </a:r>
          </a:p>
          <a:p>
            <a:pPr lvl="1">
              <a:buSzPct val="80000"/>
            </a:pPr>
            <a:r>
              <a:rPr lang="en-US" dirty="0"/>
              <a:t>set </a:t>
            </a:r>
            <a:r>
              <a:rPr lang="en-US" i="1" dirty="0"/>
              <a:t>Pr'</a:t>
            </a:r>
            <a:r>
              <a:rPr lang="en-US" dirty="0"/>
              <a:t> = </a:t>
            </a:r>
            <a:r>
              <a:rPr lang="en-US" i="1" dirty="0"/>
              <a:t>Pr' </a:t>
            </a:r>
            <a:r>
              <a:rPr lang="en-US" dirty="0">
                <a:latin typeface="Symbol" charset="0"/>
                <a:sym typeface="Symbol"/>
              </a:rPr>
              <a:t></a:t>
            </a:r>
            <a:r>
              <a:rPr lang="en-US" dirty="0"/>
              <a:t> {</a:t>
            </a:r>
            <a:r>
              <a:rPr lang="en-US" i="1" dirty="0"/>
              <a:t>p</a:t>
            </a:r>
            <a:r>
              <a:rPr lang="en-US" i="1" baseline="-25000" dirty="0"/>
              <a:t>i</a:t>
            </a:r>
            <a:r>
              <a:rPr lang="en-US" dirty="0"/>
              <a:t>}; </a:t>
            </a:r>
            <a:r>
              <a:rPr lang="en-US" i="1" dirty="0"/>
              <a:t>Pr </a:t>
            </a:r>
            <a:r>
              <a:rPr lang="en-US" dirty="0">
                <a:latin typeface="Symbol" charset="0"/>
                <a:sym typeface="Symbol"/>
              </a:rPr>
              <a:t></a:t>
            </a:r>
            <a:r>
              <a:rPr lang="en-US" i="1" dirty="0"/>
              <a:t>Pr</a:t>
            </a:r>
            <a:r>
              <a:rPr lang="en-US" dirty="0"/>
              <a:t> – {</a:t>
            </a:r>
            <a:r>
              <a:rPr lang="en-US" i="1" dirty="0"/>
              <a:t>p</a:t>
            </a:r>
            <a:r>
              <a:rPr lang="en-US" i="1" baseline="-25000" dirty="0"/>
              <a:t>i</a:t>
            </a:r>
            <a:r>
              <a:rPr lang="en-US" dirty="0"/>
              <a:t>}; </a:t>
            </a:r>
            <a:r>
              <a:rPr lang="en-US" i="1" dirty="0"/>
              <a:t>F </a:t>
            </a:r>
            <a:r>
              <a:rPr lang="en-US" dirty="0">
                <a:latin typeface="Symbol" charset="0"/>
                <a:sym typeface="Symbol"/>
              </a:rPr>
              <a:t></a:t>
            </a:r>
            <a:r>
              <a:rPr lang="en-US" dirty="0"/>
              <a:t> </a:t>
            </a:r>
            <a:r>
              <a:rPr lang="en-US" i="1" dirty="0"/>
              <a:t>F </a:t>
            </a:r>
            <a:r>
              <a:rPr lang="en-US" dirty="0">
                <a:latin typeface="Symbol" charset="0"/>
                <a:sym typeface="Symbol"/>
              </a:rPr>
              <a:t></a:t>
            </a:r>
            <a:r>
              <a:rPr lang="en-US" dirty="0"/>
              <a:t> </a:t>
            </a:r>
            <a:r>
              <a:rPr lang="en-US" dirty="0">
                <a:sym typeface="Symbol"/>
              </a:rPr>
              <a:t>{</a:t>
            </a:r>
            <a:r>
              <a:rPr lang="en-US" i="1" dirty="0" err="1"/>
              <a:t>f</a:t>
            </a:r>
            <a:r>
              <a:rPr lang="en-US" i="1" baseline="-25000" dirty="0" err="1"/>
              <a:t>i</a:t>
            </a:r>
            <a:r>
              <a:rPr lang="en-US" dirty="0"/>
              <a:t>}        </a:t>
            </a:r>
          </a:p>
          <a:p>
            <a:pPr lvl="1">
              <a:buSzPct val="80000"/>
            </a:pPr>
            <a:r>
              <a:rPr lang="en-US" dirty="0"/>
              <a:t>if </a:t>
            </a:r>
            <a:r>
              <a:rPr lang="en-US" dirty="0">
                <a:latin typeface="Symbol" charset="0"/>
                <a:sym typeface="Symbol"/>
              </a:rPr>
              <a:t></a:t>
            </a:r>
            <a:r>
              <a:rPr lang="en-US" i="1" dirty="0" err="1"/>
              <a:t>p</a:t>
            </a:r>
            <a:r>
              <a:rPr lang="en-US" i="1" baseline="-25000" dirty="0" err="1"/>
              <a:t>k</a:t>
            </a:r>
            <a:r>
              <a:rPr lang="en-US" dirty="0"/>
              <a:t> </a:t>
            </a:r>
            <a:r>
              <a:rPr lang="en-US" sz="1687" dirty="0">
                <a:latin typeface="Symbol" charset="0"/>
                <a:sym typeface="Symbol"/>
              </a:rPr>
              <a:t> </a:t>
            </a:r>
            <a:r>
              <a:rPr lang="en-US" i="1" dirty="0" err="1"/>
              <a:t>Pr</a:t>
            </a:r>
            <a:r>
              <a:rPr lang="en-US" i="1" dirty="0"/>
              <a:t>' </a:t>
            </a:r>
            <a:r>
              <a:rPr lang="en-US" dirty="0"/>
              <a:t>which is </a:t>
            </a:r>
            <a:r>
              <a:rPr lang="en-US" dirty="0" err="1"/>
              <a:t>nonrelevant</a:t>
            </a:r>
            <a:r>
              <a:rPr lang="en-US" dirty="0"/>
              <a:t> then</a:t>
            </a:r>
          </a:p>
          <a:p>
            <a:pPr lvl="3">
              <a:buFont typeface="Monotype Sorts" charset="0"/>
              <a:buNone/>
            </a:pPr>
            <a:r>
              <a:rPr lang="en-US" sz="1828" i="1" dirty="0"/>
              <a:t>Pr'</a:t>
            </a:r>
            <a:r>
              <a:rPr lang="en-US" sz="1828" dirty="0"/>
              <a:t> </a:t>
            </a:r>
            <a:r>
              <a:rPr lang="en-US" sz="1828" dirty="0">
                <a:latin typeface="Symbol" charset="0"/>
                <a:sym typeface="Symbol"/>
              </a:rPr>
              <a:t></a:t>
            </a:r>
            <a:r>
              <a:rPr lang="en-US" sz="1828" dirty="0"/>
              <a:t> </a:t>
            </a:r>
            <a:r>
              <a:rPr lang="en-US" sz="1969" i="1" dirty="0"/>
              <a:t>Pr</a:t>
            </a:r>
            <a:r>
              <a:rPr lang="en-US" sz="1969" dirty="0"/>
              <a:t> – {</a:t>
            </a:r>
            <a:r>
              <a:rPr lang="en-US" sz="1969" i="1" dirty="0"/>
              <a:t>p</a:t>
            </a:r>
            <a:r>
              <a:rPr lang="en-US" sz="1969" i="1" baseline="-25000" dirty="0"/>
              <a:t>i</a:t>
            </a:r>
            <a:r>
              <a:rPr lang="en-US" sz="1969" dirty="0"/>
              <a:t>}</a:t>
            </a:r>
            <a:endParaRPr lang="en-US" sz="1828" i="1" dirty="0"/>
          </a:p>
          <a:p>
            <a:pPr lvl="3">
              <a:buFont typeface="Monotype Sorts" charset="0"/>
              <a:buNone/>
            </a:pPr>
            <a:r>
              <a:rPr lang="en-US" sz="1828" i="1" dirty="0"/>
              <a:t>F</a:t>
            </a:r>
            <a:r>
              <a:rPr lang="en-US" sz="1828" dirty="0"/>
              <a:t> </a:t>
            </a:r>
            <a:r>
              <a:rPr lang="en-US" sz="1969" dirty="0">
                <a:latin typeface="Symbol" charset="0"/>
                <a:sym typeface="Symbol"/>
              </a:rPr>
              <a:t></a:t>
            </a:r>
            <a:r>
              <a:rPr lang="en-US" sz="1828" dirty="0"/>
              <a:t>  </a:t>
            </a:r>
            <a:r>
              <a:rPr lang="en-US" sz="1828" i="1" dirty="0"/>
              <a:t>F</a:t>
            </a:r>
            <a:r>
              <a:rPr lang="en-US" sz="1828" dirty="0"/>
              <a:t> – </a:t>
            </a:r>
            <a:r>
              <a:rPr lang="en-US" sz="1969" dirty="0">
                <a:sym typeface="Symbol"/>
              </a:rPr>
              <a:t>{</a:t>
            </a:r>
            <a:r>
              <a:rPr lang="en-US" sz="1969" i="1" dirty="0" err="1"/>
              <a:t>f</a:t>
            </a:r>
            <a:r>
              <a:rPr lang="en-US" sz="1969" i="1" baseline="-25000" dirty="0" err="1"/>
              <a:t>i</a:t>
            </a:r>
            <a:r>
              <a:rPr lang="en-US" sz="1969" dirty="0"/>
              <a:t>}</a:t>
            </a:r>
            <a:endParaRPr lang="en-US" sz="1828" i="1" baseline="-25000" dirty="0"/>
          </a:p>
        </p:txBody>
      </p:sp>
      <p:sp>
        <p:nvSpPr>
          <p:cNvPr id="2" name="Footer Placeholder 1">
            <a:extLst>
              <a:ext uri="{FF2B5EF4-FFF2-40B4-BE49-F238E27FC236}">
                <a16:creationId xmlns:a16="http://schemas.microsoft.com/office/drawing/2014/main" id="{AE4264E3-9D27-2C41-B9A8-2607F5ECF5E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19A657E-C7DE-A54C-901E-D914907B5E1A}"/>
              </a:ext>
            </a:extLst>
          </p:cNvPr>
          <p:cNvSpPr>
            <a:spLocks noGrp="1"/>
          </p:cNvSpPr>
          <p:nvPr>
            <p:ph type="sldNum" sz="quarter" idx="4"/>
          </p:nvPr>
        </p:nvSpPr>
        <p:spPr/>
        <p:txBody>
          <a:bodyPr/>
          <a:lstStyle/>
          <a:p>
            <a:fld id="{FD96158B-4539-3C43-9DE5-94C547866200}" type="slidenum">
              <a:rPr lang="en-US" smtClean="0"/>
              <a:t>25</a:t>
            </a:fld>
            <a:endParaRPr lang="en-US"/>
          </a:p>
        </p:txBody>
      </p:sp>
    </p:spTree>
    <p:extLst>
      <p:ext uri="{BB962C8B-B14F-4D97-AF65-F5344CB8AC3E}">
        <p14:creationId xmlns:p14="http://schemas.microsoft.com/office/powerpoint/2010/main" val="1895079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noFill/>
          <a:ln/>
        </p:spPr>
        <p:txBody>
          <a:bodyPr/>
          <a:lstStyle/>
          <a:p>
            <a:r>
              <a:rPr lang="en-US" dirty="0"/>
              <a:t>PHORIZONTAL Algorithm</a:t>
            </a:r>
          </a:p>
        </p:txBody>
      </p:sp>
      <p:sp>
        <p:nvSpPr>
          <p:cNvPr id="58370" name="Rectangle 2"/>
          <p:cNvSpPr>
            <a:spLocks noGrp="1" noChangeArrowheads="1"/>
          </p:cNvSpPr>
          <p:nvPr>
            <p:ph idx="1"/>
          </p:nvPr>
        </p:nvSpPr>
        <p:spPr>
          <a:noFill/>
          <a:ln/>
        </p:spPr>
        <p:txBody>
          <a:bodyPr/>
          <a:lstStyle/>
          <a:p>
            <a:pPr marL="1257236" indent="-1257236">
              <a:buNone/>
              <a:tabLst>
                <a:tab pos="457177" algn="l"/>
              </a:tabLst>
            </a:pPr>
            <a:r>
              <a:rPr lang="en-US" dirty="0"/>
              <a:t>Makes use of COM_MIN to perform fragmentation.</a:t>
            </a:r>
          </a:p>
          <a:p>
            <a:pPr marL="1257236" indent="-1257236">
              <a:buNone/>
              <a:tabLst>
                <a:tab pos="457177" algn="l"/>
              </a:tabLst>
            </a:pPr>
            <a:r>
              <a:rPr lang="en-US" dirty="0">
                <a:solidFill>
                  <a:schemeClr val="hlink"/>
                </a:solidFill>
              </a:rPr>
              <a:t>Input:</a:t>
            </a:r>
            <a:r>
              <a:rPr lang="en-US" dirty="0"/>
              <a:t>	a relation </a:t>
            </a:r>
            <a:r>
              <a:rPr lang="en-US" i="1" dirty="0"/>
              <a:t>R </a:t>
            </a:r>
            <a:r>
              <a:rPr lang="en-US" dirty="0"/>
              <a:t> and a set of simple predicates </a:t>
            </a:r>
            <a:r>
              <a:rPr lang="en-US" i="1" dirty="0"/>
              <a:t>Pr</a:t>
            </a:r>
          </a:p>
          <a:p>
            <a:pPr marL="1257236" indent="-1257236">
              <a:buNone/>
              <a:tabLst>
                <a:tab pos="457177" algn="l"/>
              </a:tabLst>
            </a:pPr>
            <a:r>
              <a:rPr lang="en-US" dirty="0">
                <a:solidFill>
                  <a:schemeClr val="hlink"/>
                </a:solidFill>
              </a:rPr>
              <a:t>Output:</a:t>
            </a:r>
            <a:r>
              <a:rPr lang="en-US" dirty="0"/>
              <a:t>	a set of </a:t>
            </a:r>
            <a:r>
              <a:rPr lang="en-US" dirty="0" err="1"/>
              <a:t>minterm</a:t>
            </a:r>
            <a:r>
              <a:rPr lang="en-US" dirty="0"/>
              <a:t> predicates </a:t>
            </a:r>
            <a:r>
              <a:rPr lang="en-US" i="1" dirty="0"/>
              <a:t>M </a:t>
            </a:r>
            <a:r>
              <a:rPr lang="en-US" dirty="0"/>
              <a:t>according to which  relation </a:t>
            </a:r>
            <a:r>
              <a:rPr lang="en-US" i="1" dirty="0"/>
              <a:t>R</a:t>
            </a:r>
            <a:r>
              <a:rPr lang="en-US" dirty="0"/>
              <a:t> is to be fragmented</a:t>
            </a:r>
          </a:p>
          <a:p>
            <a:pPr marL="1257236" indent="-1257236">
              <a:buNone/>
              <a:tabLst>
                <a:tab pos="457177" algn="l"/>
              </a:tabLst>
            </a:pPr>
            <a:endParaRPr lang="en-US" i="1" dirty="0"/>
          </a:p>
          <a:p>
            <a:pPr marL="314760" indent="-314760">
              <a:buSzPct val="95000"/>
              <a:buFont typeface="Wingdings" pitchFamily="2" charset="2"/>
              <a:buChar char=""/>
              <a:tabLst>
                <a:tab pos="457177" algn="l"/>
              </a:tabLst>
            </a:pPr>
            <a:r>
              <a:rPr lang="en-US" i="1" dirty="0"/>
              <a:t>Pr</a:t>
            </a:r>
            <a:r>
              <a:rPr lang="en-US" dirty="0"/>
              <a:t>' </a:t>
            </a:r>
            <a:r>
              <a:rPr lang="en-US" dirty="0">
                <a:latin typeface="Symbol" charset="0"/>
                <a:sym typeface="Symbol"/>
              </a:rPr>
              <a:t> </a:t>
            </a:r>
            <a:r>
              <a:rPr lang="en-US" dirty="0"/>
              <a:t>COM_MIN (</a:t>
            </a:r>
            <a:r>
              <a:rPr lang="en-US" i="1" dirty="0" err="1"/>
              <a:t>R</a:t>
            </a:r>
            <a:r>
              <a:rPr lang="en-US" dirty="0" err="1"/>
              <a:t>,</a:t>
            </a:r>
            <a:r>
              <a:rPr lang="en-US" i="1" dirty="0" err="1"/>
              <a:t>Pr</a:t>
            </a:r>
            <a:r>
              <a:rPr lang="en-US" dirty="0"/>
              <a:t>)</a:t>
            </a:r>
          </a:p>
          <a:p>
            <a:pPr marL="314760" indent="-314760">
              <a:buSzPct val="95000"/>
              <a:buFont typeface="Wingdings" pitchFamily="2" charset="2"/>
              <a:buChar char=""/>
              <a:tabLst>
                <a:tab pos="457177" algn="l"/>
              </a:tabLst>
            </a:pPr>
            <a:r>
              <a:rPr lang="en-US" dirty="0"/>
              <a:t>determine the set </a:t>
            </a:r>
            <a:r>
              <a:rPr lang="en-US" i="1" dirty="0"/>
              <a:t>M </a:t>
            </a:r>
            <a:r>
              <a:rPr lang="en-US" dirty="0"/>
              <a:t>of </a:t>
            </a:r>
            <a:r>
              <a:rPr lang="en-US" dirty="0" err="1"/>
              <a:t>minterm</a:t>
            </a:r>
            <a:r>
              <a:rPr lang="en-US" dirty="0"/>
              <a:t> predicates</a:t>
            </a:r>
          </a:p>
          <a:p>
            <a:pPr marL="314760" indent="-314760">
              <a:buSzPct val="95000"/>
              <a:buFont typeface="Wingdings" pitchFamily="2" charset="2"/>
              <a:buChar char=""/>
              <a:tabLst>
                <a:tab pos="457177" algn="l"/>
              </a:tabLst>
            </a:pPr>
            <a:r>
              <a:rPr lang="en-US" dirty="0"/>
              <a:t>determine the set </a:t>
            </a:r>
            <a:r>
              <a:rPr lang="en-US" i="1" dirty="0"/>
              <a:t>I </a:t>
            </a:r>
            <a:r>
              <a:rPr lang="en-US" dirty="0"/>
              <a:t>of implications among </a:t>
            </a:r>
            <a:r>
              <a:rPr lang="en-US" i="1" dirty="0"/>
              <a:t>p</a:t>
            </a:r>
            <a:r>
              <a:rPr lang="en-US" i="1" baseline="-25000" dirty="0"/>
              <a:t>i</a:t>
            </a:r>
            <a:r>
              <a:rPr lang="en-US" i="1" dirty="0"/>
              <a:t> </a:t>
            </a:r>
            <a:r>
              <a:rPr lang="en-US" dirty="0">
                <a:latin typeface="Symbol" charset="0"/>
                <a:sym typeface="Symbol"/>
              </a:rPr>
              <a:t></a:t>
            </a:r>
            <a:r>
              <a:rPr lang="en-US" dirty="0"/>
              <a:t> </a:t>
            </a:r>
            <a:r>
              <a:rPr lang="en-US" i="1" dirty="0"/>
              <a:t>Pr</a:t>
            </a:r>
          </a:p>
          <a:p>
            <a:pPr marL="314760" indent="-314760">
              <a:buSzPct val="95000"/>
              <a:buFont typeface="Wingdings" pitchFamily="2" charset="2"/>
              <a:buChar char=""/>
              <a:tabLst>
                <a:tab pos="457177" algn="l"/>
              </a:tabLst>
            </a:pPr>
            <a:r>
              <a:rPr lang="en-US" dirty="0"/>
              <a:t>eliminate the contradictory </a:t>
            </a:r>
            <a:r>
              <a:rPr lang="en-US" dirty="0" err="1"/>
              <a:t>minterms</a:t>
            </a:r>
            <a:r>
              <a:rPr lang="en-US" dirty="0"/>
              <a:t> from </a:t>
            </a:r>
            <a:r>
              <a:rPr lang="en-US" i="1" dirty="0"/>
              <a:t>M </a:t>
            </a:r>
          </a:p>
        </p:txBody>
      </p:sp>
      <p:sp>
        <p:nvSpPr>
          <p:cNvPr id="2" name="Footer Placeholder 1">
            <a:extLst>
              <a:ext uri="{FF2B5EF4-FFF2-40B4-BE49-F238E27FC236}">
                <a16:creationId xmlns:a16="http://schemas.microsoft.com/office/drawing/2014/main" id="{651F4990-9CDE-E040-A1E8-93043CC7975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845862A-9E6F-2249-9848-427A14BA2167}"/>
              </a:ext>
            </a:extLst>
          </p:cNvPr>
          <p:cNvSpPr>
            <a:spLocks noGrp="1"/>
          </p:cNvSpPr>
          <p:nvPr>
            <p:ph type="sldNum" sz="quarter" idx="4"/>
          </p:nvPr>
        </p:nvSpPr>
        <p:spPr/>
        <p:txBody>
          <a:bodyPr/>
          <a:lstStyle/>
          <a:p>
            <a:fld id="{FD96158B-4539-3C43-9DE5-94C547866200}" type="slidenum">
              <a:rPr lang="en-US" smtClean="0"/>
              <a:t>26</a:t>
            </a:fld>
            <a:endParaRPr lang="en-US"/>
          </a:p>
        </p:txBody>
      </p:sp>
    </p:spTree>
    <p:extLst>
      <p:ext uri="{BB962C8B-B14F-4D97-AF65-F5344CB8AC3E}">
        <p14:creationId xmlns:p14="http://schemas.microsoft.com/office/powerpoint/2010/main" val="321773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noFill/>
          <a:ln/>
        </p:spPr>
        <p:txBody>
          <a:bodyPr/>
          <a:lstStyle/>
          <a:p>
            <a:r>
              <a:rPr lang="en-US"/>
              <a:t>PHF – Example</a:t>
            </a:r>
          </a:p>
        </p:txBody>
      </p:sp>
      <p:sp>
        <p:nvSpPr>
          <p:cNvPr id="60418" name="Rectangle 2"/>
          <p:cNvSpPr>
            <a:spLocks noGrp="1" noChangeArrowheads="1"/>
          </p:cNvSpPr>
          <p:nvPr>
            <p:ph idx="1"/>
          </p:nvPr>
        </p:nvSpPr>
        <p:spPr>
          <a:noFill/>
          <a:ln/>
        </p:spPr>
        <p:txBody>
          <a:bodyPr/>
          <a:lstStyle/>
          <a:p>
            <a:r>
              <a:rPr lang="en-US" dirty="0"/>
              <a:t>Two candidate relations : PAY and PROJ.</a:t>
            </a:r>
          </a:p>
          <a:p>
            <a:r>
              <a:rPr lang="en-US" dirty="0">
                <a:solidFill>
                  <a:schemeClr val="tx2"/>
                </a:solidFill>
              </a:rPr>
              <a:t>Fragmentation of relation PAY</a:t>
            </a:r>
            <a:r>
              <a:rPr lang="en-US" dirty="0">
                <a:solidFill>
                  <a:schemeClr val="bg2"/>
                </a:solidFill>
              </a:rPr>
              <a:t> </a:t>
            </a:r>
            <a:endParaRPr lang="en-US" dirty="0"/>
          </a:p>
          <a:p>
            <a:pPr lvl="1"/>
            <a:r>
              <a:rPr lang="en-US" dirty="0"/>
              <a:t>Application: Check the salary info and determine raise.</a:t>
            </a:r>
          </a:p>
          <a:p>
            <a:pPr lvl="1"/>
            <a:r>
              <a:rPr lang="en-US" dirty="0"/>
              <a:t>Employee records kept at two sites </a:t>
            </a:r>
            <a:r>
              <a:rPr lang="en-US" dirty="0">
                <a:latin typeface="Symbol" charset="0"/>
              </a:rPr>
              <a:t></a:t>
            </a:r>
            <a:r>
              <a:rPr lang="en-US" dirty="0"/>
              <a:t> application run at two sites</a:t>
            </a:r>
          </a:p>
          <a:p>
            <a:pPr lvl="1"/>
            <a:r>
              <a:rPr lang="en-US" dirty="0"/>
              <a:t>Simple predicates</a:t>
            </a:r>
          </a:p>
          <a:p>
            <a:pPr lvl="2">
              <a:buFont typeface="Monotype Sorts" charset="0"/>
              <a:buNone/>
            </a:pPr>
            <a:r>
              <a:rPr lang="en-US" i="1" dirty="0"/>
              <a:t>p</a:t>
            </a:r>
            <a:r>
              <a:rPr lang="en-US" baseline="-25000" dirty="0"/>
              <a:t>1</a:t>
            </a:r>
            <a:r>
              <a:rPr lang="en-US" dirty="0"/>
              <a:t> :  SAL ≤ 30000</a:t>
            </a:r>
          </a:p>
          <a:p>
            <a:pPr lvl="2">
              <a:buFont typeface="Monotype Sorts" charset="0"/>
              <a:buNone/>
            </a:pPr>
            <a:r>
              <a:rPr lang="en-US" i="1" dirty="0"/>
              <a:t>p</a:t>
            </a:r>
            <a:r>
              <a:rPr lang="en-US" baseline="-25000" dirty="0"/>
              <a:t>2</a:t>
            </a:r>
            <a:r>
              <a:rPr lang="en-US" dirty="0"/>
              <a:t> :  SAL &gt; 30000</a:t>
            </a:r>
          </a:p>
          <a:p>
            <a:pPr lvl="2">
              <a:buFont typeface="Monotype Sorts" charset="0"/>
              <a:buNone/>
            </a:pPr>
            <a:r>
              <a:rPr lang="en-US" i="1" dirty="0"/>
              <a:t>Pr</a:t>
            </a:r>
            <a:r>
              <a:rPr lang="en-US" dirty="0"/>
              <a:t> = {</a:t>
            </a:r>
            <a:r>
              <a:rPr lang="en-US" i="1" dirty="0"/>
              <a:t>p</a:t>
            </a:r>
            <a:r>
              <a:rPr lang="en-US" baseline="-25000" dirty="0"/>
              <a:t>1</a:t>
            </a:r>
            <a:r>
              <a:rPr lang="en-US" dirty="0"/>
              <a:t>,</a:t>
            </a:r>
            <a:r>
              <a:rPr lang="en-US" i="1" dirty="0"/>
              <a:t>p</a:t>
            </a:r>
            <a:r>
              <a:rPr lang="en-US" baseline="-25000" dirty="0"/>
              <a:t>2</a:t>
            </a:r>
            <a:r>
              <a:rPr lang="en-US" dirty="0"/>
              <a:t>} which is complete and minimal </a:t>
            </a:r>
            <a:r>
              <a:rPr lang="en-US" i="1" dirty="0"/>
              <a:t>Pr'</a:t>
            </a:r>
            <a:r>
              <a:rPr lang="en-US" dirty="0"/>
              <a:t>=</a:t>
            </a:r>
            <a:r>
              <a:rPr lang="en-US" i="1" dirty="0"/>
              <a:t>Pr</a:t>
            </a:r>
          </a:p>
          <a:p>
            <a:pPr lvl="1"/>
            <a:r>
              <a:rPr lang="en-US" dirty="0" err="1"/>
              <a:t>Minterm</a:t>
            </a:r>
            <a:r>
              <a:rPr lang="en-US" dirty="0"/>
              <a:t> predicates</a:t>
            </a:r>
          </a:p>
          <a:p>
            <a:pPr lvl="2">
              <a:buFont typeface="Monotype Sorts" charset="0"/>
              <a:buNone/>
            </a:pPr>
            <a:r>
              <a:rPr lang="en-US" i="1" dirty="0"/>
              <a:t>m</a:t>
            </a:r>
            <a:r>
              <a:rPr lang="en-US" baseline="-25000" dirty="0"/>
              <a:t>1</a:t>
            </a:r>
            <a:r>
              <a:rPr lang="en-US" dirty="0"/>
              <a:t> : (SAL ≤ 30000)</a:t>
            </a:r>
          </a:p>
          <a:p>
            <a:pPr lvl="2">
              <a:buFont typeface="Monotype Sorts" charset="0"/>
              <a:buNone/>
            </a:pPr>
            <a:r>
              <a:rPr lang="en-US" i="1" dirty="0"/>
              <a:t>m</a:t>
            </a:r>
            <a:r>
              <a:rPr lang="en-US" baseline="-25000" dirty="0"/>
              <a:t>2</a:t>
            </a:r>
            <a:r>
              <a:rPr lang="en-US" dirty="0"/>
              <a:t> : </a:t>
            </a:r>
            <a:r>
              <a:rPr lang="en-US" b="1" dirty="0"/>
              <a:t>NOT</a:t>
            </a:r>
            <a:r>
              <a:rPr lang="en-US" dirty="0"/>
              <a:t>(SAL ≤ 30000) </a:t>
            </a:r>
            <a:r>
              <a:rPr lang="en-US" dirty="0">
                <a:latin typeface="Symbol" charset="0"/>
              </a:rPr>
              <a:t>=</a:t>
            </a:r>
            <a:r>
              <a:rPr lang="en-US" dirty="0"/>
              <a:t> (SAL &gt; 30000)</a:t>
            </a:r>
          </a:p>
        </p:txBody>
      </p:sp>
      <p:sp>
        <p:nvSpPr>
          <p:cNvPr id="2" name="Footer Placeholder 1">
            <a:extLst>
              <a:ext uri="{FF2B5EF4-FFF2-40B4-BE49-F238E27FC236}">
                <a16:creationId xmlns:a16="http://schemas.microsoft.com/office/drawing/2014/main" id="{966004E3-A857-1E49-A2EA-EF32FFD811D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7669CE1-EE7E-1F45-B626-BBDCD8B2D5CC}"/>
              </a:ext>
            </a:extLst>
          </p:cNvPr>
          <p:cNvSpPr>
            <a:spLocks noGrp="1"/>
          </p:cNvSpPr>
          <p:nvPr>
            <p:ph type="sldNum" sz="quarter" idx="4"/>
          </p:nvPr>
        </p:nvSpPr>
        <p:spPr/>
        <p:txBody>
          <a:bodyPr/>
          <a:lstStyle/>
          <a:p>
            <a:fld id="{FD96158B-4539-3C43-9DE5-94C547866200}" type="slidenum">
              <a:rPr lang="en-US" smtClean="0"/>
              <a:t>27</a:t>
            </a:fld>
            <a:endParaRPr lang="en-US"/>
          </a:p>
        </p:txBody>
      </p:sp>
    </p:spTree>
    <p:extLst>
      <p:ext uri="{BB962C8B-B14F-4D97-AF65-F5344CB8AC3E}">
        <p14:creationId xmlns:p14="http://schemas.microsoft.com/office/powerpoint/2010/main" val="4272371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noFill/>
          <a:ln/>
        </p:spPr>
        <p:txBody>
          <a:bodyPr/>
          <a:lstStyle/>
          <a:p>
            <a:r>
              <a:rPr lang="en-US"/>
              <a:t>PHF – Example</a:t>
            </a:r>
          </a:p>
        </p:txBody>
      </p:sp>
      <p:sp>
        <p:nvSpPr>
          <p:cNvPr id="2" name="Footer Placeholder 1">
            <a:extLst>
              <a:ext uri="{FF2B5EF4-FFF2-40B4-BE49-F238E27FC236}">
                <a16:creationId xmlns:a16="http://schemas.microsoft.com/office/drawing/2014/main" id="{A20AA53D-11B0-8E46-BEC9-3437BFFE38D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B9DDE08-D1C3-CD41-8CEA-CAE585AF03A2}"/>
              </a:ext>
            </a:extLst>
          </p:cNvPr>
          <p:cNvSpPr>
            <a:spLocks noGrp="1"/>
          </p:cNvSpPr>
          <p:nvPr>
            <p:ph type="sldNum" sz="quarter" idx="4"/>
          </p:nvPr>
        </p:nvSpPr>
        <p:spPr/>
        <p:txBody>
          <a:bodyPr/>
          <a:lstStyle/>
          <a:p>
            <a:fld id="{FD96158B-4539-3C43-9DE5-94C547866200}" type="slidenum">
              <a:rPr lang="en-US" smtClean="0"/>
              <a:t>28</a:t>
            </a:fld>
            <a:endParaRPr lang="en-US"/>
          </a:p>
        </p:txBody>
      </p:sp>
      <p:pic>
        <p:nvPicPr>
          <p:cNvPr id="5" name="Picture 4" descr="A screenshot of a cell phone&#10;&#10;Description automatically generated">
            <a:extLst>
              <a:ext uri="{FF2B5EF4-FFF2-40B4-BE49-F238E27FC236}">
                <a16:creationId xmlns:a16="http://schemas.microsoft.com/office/drawing/2014/main" id="{510BD95E-19E1-844B-A205-6A7F16EF7D77}"/>
              </a:ext>
            </a:extLst>
          </p:cNvPr>
          <p:cNvPicPr>
            <a:picLocks noChangeAspect="1"/>
          </p:cNvPicPr>
          <p:nvPr/>
        </p:nvPicPr>
        <p:blipFill>
          <a:blip r:embed="rId3"/>
          <a:stretch>
            <a:fillRect/>
          </a:stretch>
        </p:blipFill>
        <p:spPr>
          <a:xfrm>
            <a:off x="827584" y="2487811"/>
            <a:ext cx="7174755" cy="1512168"/>
          </a:xfrm>
          <a:prstGeom prst="rect">
            <a:avLst/>
          </a:prstGeom>
        </p:spPr>
      </p:pic>
    </p:spTree>
    <p:extLst>
      <p:ext uri="{BB962C8B-B14F-4D97-AF65-F5344CB8AC3E}">
        <p14:creationId xmlns:p14="http://schemas.microsoft.com/office/powerpoint/2010/main" val="2980779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noFill/>
          <a:ln/>
        </p:spPr>
        <p:txBody>
          <a:bodyPr/>
          <a:lstStyle/>
          <a:p>
            <a:r>
              <a:rPr lang="en-US"/>
              <a:t>PHF – Example</a:t>
            </a:r>
          </a:p>
        </p:txBody>
      </p:sp>
      <p:sp>
        <p:nvSpPr>
          <p:cNvPr id="64514" name="Rectangle 2"/>
          <p:cNvSpPr>
            <a:spLocks noGrp="1" noChangeArrowheads="1"/>
          </p:cNvSpPr>
          <p:nvPr>
            <p:ph idx="1"/>
          </p:nvPr>
        </p:nvSpPr>
        <p:spPr>
          <a:xfrm>
            <a:off x="461663" y="980728"/>
            <a:ext cx="8229600" cy="5112568"/>
          </a:xfrm>
          <a:noFill/>
          <a:ln/>
        </p:spPr>
        <p:txBody>
          <a:bodyPr/>
          <a:lstStyle/>
          <a:p>
            <a:pPr>
              <a:spcBef>
                <a:spcPts val="400"/>
              </a:spcBef>
            </a:pPr>
            <a:r>
              <a:rPr lang="en-US" dirty="0">
                <a:solidFill>
                  <a:schemeClr val="tx2"/>
                </a:solidFill>
              </a:rPr>
              <a:t>Fragmentation of relation PROJ </a:t>
            </a:r>
            <a:endParaRPr lang="en-US" dirty="0"/>
          </a:p>
          <a:p>
            <a:pPr marL="742912" lvl="1">
              <a:spcBef>
                <a:spcPts val="400"/>
              </a:spcBef>
            </a:pPr>
            <a:r>
              <a:rPr lang="en-US" dirty="0"/>
              <a:t>Applications:</a:t>
            </a:r>
          </a:p>
          <a:p>
            <a:pPr marL="1085795" lvl="2">
              <a:spcBef>
                <a:spcPts val="400"/>
              </a:spcBef>
            </a:pPr>
            <a:r>
              <a:rPr lang="en-US" dirty="0"/>
              <a:t>Find the name and budget of projects given their no.</a:t>
            </a:r>
          </a:p>
          <a:p>
            <a:pPr marL="1371530" lvl="3">
              <a:spcBef>
                <a:spcPts val="400"/>
              </a:spcBef>
            </a:pPr>
            <a:r>
              <a:rPr lang="en-US" sz="1828" dirty="0"/>
              <a:t>Issued at three sites</a:t>
            </a:r>
          </a:p>
          <a:p>
            <a:pPr marL="1085795" lvl="2">
              <a:spcBef>
                <a:spcPts val="400"/>
              </a:spcBef>
            </a:pPr>
            <a:r>
              <a:rPr lang="en-US" dirty="0"/>
              <a:t>Access project information according to budget 	</a:t>
            </a:r>
          </a:p>
          <a:p>
            <a:pPr marL="1371530" lvl="3">
              <a:spcBef>
                <a:spcPts val="400"/>
              </a:spcBef>
            </a:pPr>
            <a:r>
              <a:rPr lang="en-US" sz="1828" dirty="0"/>
              <a:t>one site accesses ≤200000 other accesses &gt;200000</a:t>
            </a:r>
          </a:p>
          <a:p>
            <a:pPr marL="742912" lvl="1">
              <a:spcBef>
                <a:spcPts val="400"/>
              </a:spcBef>
            </a:pPr>
            <a:r>
              <a:rPr lang="en-US" dirty="0"/>
              <a:t>Simple predicates</a:t>
            </a:r>
          </a:p>
          <a:p>
            <a:pPr marL="742912" lvl="1">
              <a:spcBef>
                <a:spcPts val="400"/>
              </a:spcBef>
            </a:pPr>
            <a:r>
              <a:rPr lang="en-US" dirty="0"/>
              <a:t>For application (1)</a:t>
            </a:r>
          </a:p>
          <a:p>
            <a:pPr marL="1085795" lvl="2">
              <a:spcBef>
                <a:spcPts val="400"/>
              </a:spcBef>
              <a:buNone/>
            </a:pPr>
            <a:r>
              <a:rPr lang="en-US" i="1" dirty="0"/>
              <a:t>p</a:t>
            </a:r>
            <a:r>
              <a:rPr lang="en-US" baseline="-25000" dirty="0"/>
              <a:t>1</a:t>
            </a:r>
            <a:r>
              <a:rPr lang="en-US" dirty="0"/>
              <a:t> : LOC = “Montreal”</a:t>
            </a:r>
          </a:p>
          <a:p>
            <a:pPr marL="1085795" lvl="2">
              <a:spcBef>
                <a:spcPts val="400"/>
              </a:spcBef>
              <a:buNone/>
            </a:pPr>
            <a:r>
              <a:rPr lang="en-US" i="1" dirty="0"/>
              <a:t>p</a:t>
            </a:r>
            <a:r>
              <a:rPr lang="en-US" baseline="-25000" dirty="0"/>
              <a:t>2</a:t>
            </a:r>
            <a:r>
              <a:rPr lang="en-US" dirty="0"/>
              <a:t> : LOC = “New York”</a:t>
            </a:r>
          </a:p>
          <a:p>
            <a:pPr marL="1085795" lvl="2">
              <a:spcBef>
                <a:spcPts val="400"/>
              </a:spcBef>
              <a:buNone/>
            </a:pPr>
            <a:r>
              <a:rPr lang="en-US" i="1" dirty="0"/>
              <a:t>p</a:t>
            </a:r>
            <a:r>
              <a:rPr lang="en-US" baseline="-25000" dirty="0"/>
              <a:t>3</a:t>
            </a:r>
            <a:r>
              <a:rPr lang="en-US" dirty="0"/>
              <a:t> : LOC = “Paris”</a:t>
            </a:r>
          </a:p>
          <a:p>
            <a:pPr marL="742912" lvl="1">
              <a:spcBef>
                <a:spcPts val="400"/>
              </a:spcBef>
            </a:pPr>
            <a:r>
              <a:rPr lang="en-US" dirty="0"/>
              <a:t>For application (2)</a:t>
            </a:r>
          </a:p>
          <a:p>
            <a:pPr marL="1085795" lvl="2">
              <a:spcBef>
                <a:spcPts val="400"/>
              </a:spcBef>
              <a:buNone/>
            </a:pPr>
            <a:r>
              <a:rPr lang="en-US" i="1" dirty="0"/>
              <a:t>p</a:t>
            </a:r>
            <a:r>
              <a:rPr lang="en-US" baseline="-25000" dirty="0"/>
              <a:t>4</a:t>
            </a:r>
            <a:r>
              <a:rPr lang="en-US" dirty="0"/>
              <a:t> : BUDGET ≤ 200000</a:t>
            </a:r>
          </a:p>
          <a:p>
            <a:pPr marL="1085795" lvl="2">
              <a:spcBef>
                <a:spcPts val="400"/>
              </a:spcBef>
              <a:buNone/>
            </a:pPr>
            <a:r>
              <a:rPr lang="en-US" i="1" dirty="0"/>
              <a:t>p</a:t>
            </a:r>
            <a:r>
              <a:rPr lang="en-US" baseline="-25000" dirty="0"/>
              <a:t>5</a:t>
            </a:r>
            <a:r>
              <a:rPr lang="en-US" dirty="0"/>
              <a:t> : BUDGET &gt; 200000</a:t>
            </a:r>
          </a:p>
          <a:p>
            <a:pPr marL="742912" lvl="1">
              <a:spcBef>
                <a:spcPts val="400"/>
              </a:spcBef>
            </a:pPr>
            <a:r>
              <a:rPr lang="en-US" i="1" dirty="0" err="1"/>
              <a:t>Pr</a:t>
            </a:r>
            <a:r>
              <a:rPr lang="en-US" dirty="0"/>
              <a:t> = </a:t>
            </a:r>
            <a:r>
              <a:rPr lang="en-US" i="1" dirty="0" err="1"/>
              <a:t>Pr</a:t>
            </a:r>
            <a:r>
              <a:rPr lang="en-US" i="1" dirty="0"/>
              <a:t>'</a:t>
            </a:r>
            <a:r>
              <a:rPr lang="en-US" dirty="0"/>
              <a:t> = {</a:t>
            </a:r>
            <a:r>
              <a:rPr lang="en-US" i="1" dirty="0"/>
              <a:t>p</a:t>
            </a:r>
            <a:r>
              <a:rPr lang="en-US" baseline="-25000" dirty="0"/>
              <a:t>1</a:t>
            </a:r>
            <a:r>
              <a:rPr lang="en-US" dirty="0"/>
              <a:t>,</a:t>
            </a:r>
            <a:r>
              <a:rPr lang="en-US" i="1" dirty="0"/>
              <a:t>p</a:t>
            </a:r>
            <a:r>
              <a:rPr lang="en-US" baseline="-25000" dirty="0"/>
              <a:t>2</a:t>
            </a:r>
            <a:r>
              <a:rPr lang="en-US" dirty="0"/>
              <a:t>,</a:t>
            </a:r>
            <a:r>
              <a:rPr lang="en-US" i="1" dirty="0"/>
              <a:t>p</a:t>
            </a:r>
            <a:r>
              <a:rPr lang="en-US" baseline="-25000" dirty="0"/>
              <a:t>3</a:t>
            </a:r>
            <a:r>
              <a:rPr lang="en-US" dirty="0"/>
              <a:t>,</a:t>
            </a:r>
            <a:r>
              <a:rPr lang="en-US" i="1" dirty="0"/>
              <a:t>p</a:t>
            </a:r>
            <a:r>
              <a:rPr lang="en-US" baseline="-25000" dirty="0"/>
              <a:t>4</a:t>
            </a:r>
            <a:r>
              <a:rPr lang="en-US" dirty="0"/>
              <a:t>,</a:t>
            </a:r>
            <a:r>
              <a:rPr lang="en-US" i="1" dirty="0"/>
              <a:t>p</a:t>
            </a:r>
            <a:r>
              <a:rPr lang="en-US" baseline="-25000" dirty="0"/>
              <a:t>5</a:t>
            </a:r>
            <a:r>
              <a:rPr lang="en-US" dirty="0"/>
              <a:t>}</a:t>
            </a:r>
          </a:p>
        </p:txBody>
      </p:sp>
      <p:sp>
        <p:nvSpPr>
          <p:cNvPr id="2" name="Footer Placeholder 1">
            <a:extLst>
              <a:ext uri="{FF2B5EF4-FFF2-40B4-BE49-F238E27FC236}">
                <a16:creationId xmlns:a16="http://schemas.microsoft.com/office/drawing/2014/main" id="{42EA7B3B-80DD-B348-9F02-72C6D5346F9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71C8533-48D8-EE4F-BE7E-74D1DE7A5342}"/>
              </a:ext>
            </a:extLst>
          </p:cNvPr>
          <p:cNvSpPr>
            <a:spLocks noGrp="1"/>
          </p:cNvSpPr>
          <p:nvPr>
            <p:ph type="sldNum" sz="quarter" idx="4"/>
          </p:nvPr>
        </p:nvSpPr>
        <p:spPr/>
        <p:txBody>
          <a:bodyPr/>
          <a:lstStyle/>
          <a:p>
            <a:fld id="{FD96158B-4539-3C43-9DE5-94C547866200}" type="slidenum">
              <a:rPr lang="en-US" smtClean="0"/>
              <a:t>29</a:t>
            </a:fld>
            <a:endParaRPr lang="en-US"/>
          </a:p>
        </p:txBody>
      </p:sp>
    </p:spTree>
    <p:extLst>
      <p:ext uri="{BB962C8B-B14F-4D97-AF65-F5344CB8AC3E}">
        <p14:creationId xmlns:p14="http://schemas.microsoft.com/office/powerpoint/2010/main" val="155486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solidFill>
                <a:cs typeface="Book Antiqua"/>
              </a:rPr>
              <a:t>Fragmentation</a:t>
            </a:r>
          </a:p>
          <a:p>
            <a:pPr lvl="1"/>
            <a:r>
              <a:rPr lang="en-US" dirty="0">
                <a:solidFill>
                  <a:srgbClr val="0070C0"/>
                </a:solidFill>
                <a:cs typeface="Book Antiqua"/>
              </a:rPr>
              <a:t>Data distribution</a:t>
            </a:r>
          </a:p>
          <a:p>
            <a:pPr lvl="1"/>
            <a:r>
              <a:rPr lang="en-US" dirty="0">
                <a:solidFill>
                  <a:srgbClr val="0070C0"/>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44224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a:noFill/>
          <a:ln/>
        </p:spPr>
        <p:txBody>
          <a:bodyPr/>
          <a:lstStyle/>
          <a:p>
            <a:r>
              <a:rPr lang="en-US"/>
              <a:t>PHF – Example</a:t>
            </a:r>
          </a:p>
        </p:txBody>
      </p:sp>
      <p:sp>
        <p:nvSpPr>
          <p:cNvPr id="66562" name="Rectangle 2"/>
          <p:cNvSpPr>
            <a:spLocks noGrp="1" noChangeArrowheads="1"/>
          </p:cNvSpPr>
          <p:nvPr>
            <p:ph idx="1"/>
          </p:nvPr>
        </p:nvSpPr>
        <p:spPr>
          <a:noFill/>
          <a:ln/>
        </p:spPr>
        <p:txBody>
          <a:bodyPr/>
          <a:lstStyle/>
          <a:p>
            <a:pPr>
              <a:lnSpc>
                <a:spcPct val="100000"/>
              </a:lnSpc>
              <a:spcBef>
                <a:spcPct val="50000"/>
              </a:spcBef>
            </a:pPr>
            <a:r>
              <a:rPr lang="en-US" dirty="0">
                <a:solidFill>
                  <a:schemeClr val="tx2"/>
                </a:solidFill>
              </a:rPr>
              <a:t>Fragmentation of relation PROJ continued</a:t>
            </a:r>
            <a:endParaRPr lang="en-US" dirty="0"/>
          </a:p>
          <a:p>
            <a:pPr lvl="1">
              <a:lnSpc>
                <a:spcPct val="100000"/>
              </a:lnSpc>
              <a:spcBef>
                <a:spcPct val="50000"/>
              </a:spcBef>
            </a:pPr>
            <a:r>
              <a:rPr lang="en-US" dirty="0" err="1"/>
              <a:t>Minterm</a:t>
            </a:r>
            <a:r>
              <a:rPr lang="en-US" dirty="0"/>
              <a:t> fragments left after elimination</a:t>
            </a:r>
          </a:p>
          <a:p>
            <a:pPr lvl="2">
              <a:lnSpc>
                <a:spcPct val="100000"/>
              </a:lnSpc>
              <a:spcBef>
                <a:spcPct val="50000"/>
              </a:spcBef>
              <a:buFont typeface="Monotype Sorts" charset="0"/>
              <a:buNone/>
            </a:pPr>
            <a:r>
              <a:rPr lang="en-US" i="1" dirty="0"/>
              <a:t>m</a:t>
            </a:r>
            <a:r>
              <a:rPr lang="en-US" baseline="-25000" dirty="0"/>
              <a:t>1</a:t>
            </a:r>
            <a:r>
              <a:rPr lang="en-US" dirty="0"/>
              <a:t> : (LOC = “Montreal”)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2</a:t>
            </a:r>
            <a:r>
              <a:rPr lang="en-US" dirty="0"/>
              <a:t> : (LOC = “Montreal”) </a:t>
            </a:r>
            <a:r>
              <a:rPr lang="en-US" dirty="0">
                <a:latin typeface="Symbol" charset="0"/>
                <a:sym typeface="Symbol"/>
              </a:rPr>
              <a:t></a:t>
            </a:r>
            <a:r>
              <a:rPr lang="en-US" dirty="0"/>
              <a:t> (BUDGET &gt; 200000)</a:t>
            </a:r>
          </a:p>
          <a:p>
            <a:pPr lvl="2">
              <a:lnSpc>
                <a:spcPct val="100000"/>
              </a:lnSpc>
              <a:spcBef>
                <a:spcPct val="50000"/>
              </a:spcBef>
              <a:buFont typeface="Monotype Sorts" charset="0"/>
              <a:buNone/>
            </a:pPr>
            <a:r>
              <a:rPr lang="en-US" i="1" dirty="0"/>
              <a:t>m</a:t>
            </a:r>
            <a:r>
              <a:rPr lang="en-US" baseline="-25000" dirty="0"/>
              <a:t>3</a:t>
            </a:r>
            <a:r>
              <a:rPr lang="en-US" dirty="0"/>
              <a:t> : (LOC = “New York”)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4</a:t>
            </a:r>
            <a:r>
              <a:rPr lang="en-US" dirty="0"/>
              <a:t> : (LOC = “New York”) </a:t>
            </a:r>
            <a:r>
              <a:rPr lang="en-US" dirty="0">
                <a:latin typeface="Symbol" charset="0"/>
                <a:sym typeface="Symbol"/>
              </a:rPr>
              <a:t></a:t>
            </a:r>
            <a:r>
              <a:rPr lang="en-US" dirty="0"/>
              <a:t> (BUDGET &gt; 200000)</a:t>
            </a:r>
          </a:p>
          <a:p>
            <a:pPr lvl="2">
              <a:lnSpc>
                <a:spcPct val="100000"/>
              </a:lnSpc>
              <a:spcBef>
                <a:spcPct val="50000"/>
              </a:spcBef>
              <a:buFont typeface="Monotype Sorts" charset="0"/>
              <a:buNone/>
            </a:pPr>
            <a:r>
              <a:rPr lang="en-US" i="1" dirty="0"/>
              <a:t>m</a:t>
            </a:r>
            <a:r>
              <a:rPr lang="en-US" baseline="-25000" dirty="0"/>
              <a:t>5</a:t>
            </a:r>
            <a:r>
              <a:rPr lang="en-US" dirty="0"/>
              <a:t> : (LOC = “Paris”) </a:t>
            </a:r>
            <a:r>
              <a:rPr lang="en-US" dirty="0">
                <a:latin typeface="Symbol" charset="0"/>
                <a:sym typeface="Symbol"/>
              </a:rPr>
              <a:t></a:t>
            </a:r>
            <a:r>
              <a:rPr lang="en-US" dirty="0"/>
              <a:t> (BUDGET ≤ 200000)</a:t>
            </a:r>
          </a:p>
          <a:p>
            <a:pPr lvl="2">
              <a:lnSpc>
                <a:spcPct val="100000"/>
              </a:lnSpc>
              <a:spcBef>
                <a:spcPct val="50000"/>
              </a:spcBef>
              <a:buFont typeface="Monotype Sorts" charset="0"/>
              <a:buNone/>
            </a:pPr>
            <a:r>
              <a:rPr lang="en-US" i="1" dirty="0"/>
              <a:t>m</a:t>
            </a:r>
            <a:r>
              <a:rPr lang="en-US" baseline="-25000" dirty="0"/>
              <a:t>6</a:t>
            </a:r>
            <a:r>
              <a:rPr lang="en-US" dirty="0"/>
              <a:t> : (LOC = “Paris”) </a:t>
            </a:r>
            <a:r>
              <a:rPr lang="en-US" dirty="0">
                <a:latin typeface="Symbol" charset="0"/>
                <a:sym typeface="Symbol"/>
              </a:rPr>
              <a:t></a:t>
            </a:r>
            <a:r>
              <a:rPr lang="en-US" dirty="0"/>
              <a:t> (BUDGET &gt; 200000)</a:t>
            </a:r>
          </a:p>
        </p:txBody>
      </p:sp>
      <p:sp>
        <p:nvSpPr>
          <p:cNvPr id="2" name="Footer Placeholder 1">
            <a:extLst>
              <a:ext uri="{FF2B5EF4-FFF2-40B4-BE49-F238E27FC236}">
                <a16:creationId xmlns:a16="http://schemas.microsoft.com/office/drawing/2014/main" id="{BE1A2851-34DD-5B4A-B12A-77235BCE37A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3D637EE-9343-C24B-938D-DAF7076CDF47}"/>
              </a:ext>
            </a:extLst>
          </p:cNvPr>
          <p:cNvSpPr>
            <a:spLocks noGrp="1"/>
          </p:cNvSpPr>
          <p:nvPr>
            <p:ph type="sldNum" sz="quarter" idx="4"/>
          </p:nvPr>
        </p:nvSpPr>
        <p:spPr/>
        <p:txBody>
          <a:bodyPr/>
          <a:lstStyle/>
          <a:p>
            <a:fld id="{FD96158B-4539-3C43-9DE5-94C547866200}" type="slidenum">
              <a:rPr lang="en-US" smtClean="0"/>
              <a:t>30</a:t>
            </a:fld>
            <a:endParaRPr lang="en-US"/>
          </a:p>
        </p:txBody>
      </p:sp>
    </p:spTree>
    <p:extLst>
      <p:ext uri="{BB962C8B-B14F-4D97-AF65-F5344CB8AC3E}">
        <p14:creationId xmlns:p14="http://schemas.microsoft.com/office/powerpoint/2010/main" val="3203988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a:t>PHF – Example</a:t>
            </a:r>
          </a:p>
        </p:txBody>
      </p:sp>
      <p:sp>
        <p:nvSpPr>
          <p:cNvPr id="3" name="Footer Placeholder 2">
            <a:extLst>
              <a:ext uri="{FF2B5EF4-FFF2-40B4-BE49-F238E27FC236}">
                <a16:creationId xmlns:a16="http://schemas.microsoft.com/office/drawing/2014/main" id="{6FA742EB-FC7C-9C46-940A-F3725ED2DF4F}"/>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737A28A2-C292-1549-80FD-4B82F5E6E88F}"/>
              </a:ext>
            </a:extLst>
          </p:cNvPr>
          <p:cNvSpPr>
            <a:spLocks noGrp="1"/>
          </p:cNvSpPr>
          <p:nvPr>
            <p:ph type="sldNum" sz="quarter" idx="4"/>
          </p:nvPr>
        </p:nvSpPr>
        <p:spPr/>
        <p:txBody>
          <a:bodyPr/>
          <a:lstStyle/>
          <a:p>
            <a:fld id="{FD96158B-4539-3C43-9DE5-94C547866200}" type="slidenum">
              <a:rPr lang="en-US" smtClean="0"/>
              <a:t>31</a:t>
            </a:fld>
            <a:endParaRPr lang="en-US"/>
          </a:p>
        </p:txBody>
      </p:sp>
      <p:pic>
        <p:nvPicPr>
          <p:cNvPr id="6" name="Picture 5" descr="A screenshot of a cell phone&#10;&#10;Description automatically generated">
            <a:extLst>
              <a:ext uri="{FF2B5EF4-FFF2-40B4-BE49-F238E27FC236}">
                <a16:creationId xmlns:a16="http://schemas.microsoft.com/office/drawing/2014/main" id="{45CC662F-0E43-C148-9F75-731F814942EE}"/>
              </a:ext>
            </a:extLst>
          </p:cNvPr>
          <p:cNvPicPr>
            <a:picLocks noChangeAspect="1"/>
          </p:cNvPicPr>
          <p:nvPr/>
        </p:nvPicPr>
        <p:blipFill>
          <a:blip r:embed="rId3"/>
          <a:stretch>
            <a:fillRect/>
          </a:stretch>
        </p:blipFill>
        <p:spPr>
          <a:xfrm>
            <a:off x="1949633" y="1661658"/>
            <a:ext cx="5214655" cy="3999590"/>
          </a:xfrm>
          <a:prstGeom prst="rect">
            <a:avLst/>
          </a:prstGeom>
        </p:spPr>
      </p:pic>
    </p:spTree>
    <p:extLst>
      <p:ext uri="{BB962C8B-B14F-4D97-AF65-F5344CB8AC3E}">
        <p14:creationId xmlns:p14="http://schemas.microsoft.com/office/powerpoint/2010/main" val="82044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pPr>
              <a:lnSpc>
                <a:spcPct val="100000"/>
              </a:lnSpc>
              <a:spcBef>
                <a:spcPct val="60000"/>
              </a:spcBef>
            </a:pPr>
            <a:r>
              <a:rPr lang="en-US" dirty="0">
                <a:solidFill>
                  <a:schemeClr val="tx2"/>
                </a:solidFill>
              </a:rPr>
              <a:t>Completeness</a:t>
            </a:r>
            <a:endParaRPr lang="en-US" dirty="0"/>
          </a:p>
          <a:p>
            <a:pPr lvl="1">
              <a:lnSpc>
                <a:spcPct val="100000"/>
              </a:lnSpc>
              <a:spcBef>
                <a:spcPct val="60000"/>
              </a:spcBef>
            </a:pPr>
            <a:r>
              <a:rPr lang="en-US" dirty="0"/>
              <a:t>Since </a:t>
            </a:r>
            <a:r>
              <a:rPr lang="en-US" i="1" dirty="0"/>
              <a:t>Pr</a:t>
            </a:r>
            <a:r>
              <a:rPr lang="en-US" dirty="0"/>
              <a:t>' is complete and minimal, the selection predicates are complete</a:t>
            </a:r>
          </a:p>
          <a:p>
            <a:pPr>
              <a:lnSpc>
                <a:spcPct val="100000"/>
              </a:lnSpc>
              <a:spcBef>
                <a:spcPct val="60000"/>
              </a:spcBef>
            </a:pPr>
            <a:r>
              <a:rPr lang="en-US" dirty="0">
                <a:solidFill>
                  <a:schemeClr val="tx2"/>
                </a:solidFill>
              </a:rPr>
              <a:t>Reconstruction</a:t>
            </a:r>
            <a:endParaRPr lang="en-US" dirty="0"/>
          </a:p>
          <a:p>
            <a:pPr lvl="1">
              <a:lnSpc>
                <a:spcPct val="100000"/>
              </a:lnSpc>
              <a:spcBef>
                <a:spcPct val="60000"/>
              </a:spcBef>
            </a:pPr>
            <a:r>
              <a:rPr lang="en-US" dirty="0"/>
              <a:t>If relation </a:t>
            </a:r>
            <a:r>
              <a:rPr lang="en-US" i="1" dirty="0"/>
              <a:t>R</a:t>
            </a:r>
            <a:r>
              <a:rPr lang="en-US" dirty="0"/>
              <a:t> is fragmented into </a:t>
            </a:r>
            <a:r>
              <a:rPr lang="en-US" i="1" dirty="0"/>
              <a:t>F</a:t>
            </a:r>
            <a:r>
              <a:rPr lang="en-US" i="1" baseline="-25000" dirty="0"/>
              <a:t>R</a:t>
            </a:r>
            <a:r>
              <a:rPr lang="en-US" i="1" dirty="0"/>
              <a:t> </a:t>
            </a:r>
            <a:r>
              <a:rPr lang="en-US" dirty="0"/>
              <a:t>= {</a:t>
            </a:r>
            <a:r>
              <a:rPr lang="en-US" i="1" dirty="0"/>
              <a:t>R</a:t>
            </a:r>
            <a:r>
              <a:rPr lang="en-US" baseline="-25000" dirty="0"/>
              <a:t>1</a:t>
            </a:r>
            <a:r>
              <a:rPr lang="en-US" dirty="0"/>
              <a:t>,</a:t>
            </a:r>
            <a:r>
              <a:rPr lang="en-US" i="1" dirty="0"/>
              <a:t>R</a:t>
            </a:r>
            <a:r>
              <a:rPr lang="en-US" baseline="-25000" dirty="0"/>
              <a:t>2</a:t>
            </a:r>
            <a:r>
              <a:rPr lang="en-US" dirty="0"/>
              <a:t>,…,</a:t>
            </a:r>
            <a:r>
              <a:rPr lang="en-US" i="1" dirty="0" err="1"/>
              <a:t>R</a:t>
            </a:r>
            <a:r>
              <a:rPr lang="en-US" baseline="-25000" dirty="0" err="1"/>
              <a:t>r</a:t>
            </a:r>
            <a:r>
              <a:rPr lang="en-US" dirty="0"/>
              <a:t>}</a:t>
            </a:r>
          </a:p>
          <a:p>
            <a:pPr lvl="4">
              <a:lnSpc>
                <a:spcPct val="100000"/>
              </a:lnSpc>
              <a:spcBef>
                <a:spcPct val="60000"/>
              </a:spcBef>
              <a:buFontTx/>
              <a:buNone/>
            </a:pPr>
            <a:r>
              <a:rPr lang="en-US" sz="1828" i="1" dirty="0"/>
              <a:t>R</a:t>
            </a:r>
            <a:r>
              <a:rPr lang="en-US" sz="1828" dirty="0"/>
              <a:t>  =   </a:t>
            </a:r>
            <a:r>
              <a:rPr lang="en-US" sz="2531" dirty="0">
                <a:latin typeface="Symbol" charset="0"/>
                <a:sym typeface="Symbol"/>
              </a:rPr>
              <a:t></a:t>
            </a:r>
            <a:r>
              <a:rPr lang="en-US" sz="1828" baseline="-25000" dirty="0">
                <a:latin typeface="Symbol" charset="0"/>
                <a:sym typeface="Symbol"/>
              </a:rPr>
              <a:t></a:t>
            </a:r>
            <a:r>
              <a:rPr lang="en-US" sz="1828" i="1" baseline="-25000" dirty="0" err="1"/>
              <a:t>R</a:t>
            </a:r>
            <a:r>
              <a:rPr lang="en-US" sz="1828" i="1" baseline="-50000" dirty="0" err="1"/>
              <a:t>i</a:t>
            </a:r>
            <a:r>
              <a:rPr lang="en-US" sz="1828" i="1" baseline="-25000" dirty="0"/>
              <a:t> </a:t>
            </a:r>
            <a:r>
              <a:rPr lang="en-US" sz="1828" baseline="-25000" dirty="0">
                <a:latin typeface="Symbol" charset="0"/>
                <a:sym typeface="Symbol"/>
              </a:rPr>
              <a:t></a:t>
            </a:r>
            <a:r>
              <a:rPr lang="en-US" sz="1828" i="1" baseline="-25000" dirty="0"/>
              <a:t>FR</a:t>
            </a:r>
            <a:r>
              <a:rPr lang="en-US" sz="1828" baseline="-25000" dirty="0"/>
              <a:t> </a:t>
            </a:r>
            <a:r>
              <a:rPr lang="en-US" sz="1828" i="1" dirty="0" err="1"/>
              <a:t>R</a:t>
            </a:r>
            <a:r>
              <a:rPr lang="en-US" sz="1828" i="1" baseline="-25000" dirty="0" err="1"/>
              <a:t>i</a:t>
            </a:r>
            <a:r>
              <a:rPr lang="en-US" sz="1828" i="1" dirty="0"/>
              <a:t> </a:t>
            </a:r>
            <a:endParaRPr lang="en-US" dirty="0"/>
          </a:p>
          <a:p>
            <a:pPr>
              <a:lnSpc>
                <a:spcPct val="100000"/>
              </a:lnSpc>
              <a:spcBef>
                <a:spcPct val="60000"/>
              </a:spcBef>
            </a:pPr>
            <a:r>
              <a:rPr lang="en-US" dirty="0" err="1">
                <a:solidFill>
                  <a:schemeClr val="tx2"/>
                </a:solidFill>
              </a:rPr>
              <a:t>Disjointness</a:t>
            </a:r>
            <a:endParaRPr lang="en-US" dirty="0"/>
          </a:p>
          <a:p>
            <a:pPr lvl="1">
              <a:lnSpc>
                <a:spcPct val="100000"/>
              </a:lnSpc>
              <a:spcBef>
                <a:spcPct val="60000"/>
              </a:spcBef>
            </a:pPr>
            <a:r>
              <a:rPr lang="en-US" dirty="0" err="1"/>
              <a:t>Minterm</a:t>
            </a:r>
            <a:r>
              <a:rPr lang="en-US" dirty="0"/>
              <a:t> predicates that form the basis of fragmentation should be mutually exclusive.  </a:t>
            </a:r>
          </a:p>
        </p:txBody>
      </p:sp>
      <p:sp>
        <p:nvSpPr>
          <p:cNvPr id="70659" name="Rectangle 3"/>
          <p:cNvSpPr>
            <a:spLocks noGrp="1" noChangeArrowheads="1"/>
          </p:cNvSpPr>
          <p:nvPr>
            <p:ph type="title"/>
          </p:nvPr>
        </p:nvSpPr>
        <p:spPr>
          <a:noFill/>
          <a:ln/>
        </p:spPr>
        <p:txBody>
          <a:bodyPr/>
          <a:lstStyle/>
          <a:p>
            <a:r>
              <a:rPr lang="en-US"/>
              <a:t>PHF – Correctness</a:t>
            </a:r>
          </a:p>
        </p:txBody>
      </p:sp>
      <p:sp>
        <p:nvSpPr>
          <p:cNvPr id="2" name="Footer Placeholder 1">
            <a:extLst>
              <a:ext uri="{FF2B5EF4-FFF2-40B4-BE49-F238E27FC236}">
                <a16:creationId xmlns:a16="http://schemas.microsoft.com/office/drawing/2014/main" id="{4812C433-E351-094B-B2AA-ECA4FA0AFD9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4BAC9B9-6651-D34B-9977-D3414ACE8FF9}"/>
              </a:ext>
            </a:extLst>
          </p:cNvPr>
          <p:cNvSpPr>
            <a:spLocks noGrp="1"/>
          </p:cNvSpPr>
          <p:nvPr>
            <p:ph type="sldNum" sz="quarter" idx="4"/>
          </p:nvPr>
        </p:nvSpPr>
        <p:spPr/>
        <p:txBody>
          <a:bodyPr/>
          <a:lstStyle/>
          <a:p>
            <a:fld id="{FD96158B-4539-3C43-9DE5-94C547866200}" type="slidenum">
              <a:rPr lang="en-US" smtClean="0"/>
              <a:t>32</a:t>
            </a:fld>
            <a:endParaRPr lang="en-US"/>
          </a:p>
        </p:txBody>
      </p:sp>
    </p:spTree>
    <p:extLst>
      <p:ext uri="{BB962C8B-B14F-4D97-AF65-F5344CB8AC3E}">
        <p14:creationId xmlns:p14="http://schemas.microsoft.com/office/powerpoint/2010/main" val="322178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title"/>
          </p:nvPr>
        </p:nvSpPr>
        <p:spPr>
          <a:noFill/>
          <a:ln/>
        </p:spPr>
        <p:txBody>
          <a:bodyPr/>
          <a:lstStyle/>
          <a:p>
            <a:r>
              <a:rPr lang="en-US" dirty="0"/>
              <a:t>Derived Horizontal Fragmentation</a:t>
            </a:r>
          </a:p>
        </p:txBody>
      </p:sp>
      <p:sp>
        <p:nvSpPr>
          <p:cNvPr id="72706" name="Rectangle 2"/>
          <p:cNvSpPr>
            <a:spLocks noGrp="1" noChangeArrowheads="1"/>
          </p:cNvSpPr>
          <p:nvPr>
            <p:ph idx="1"/>
          </p:nvPr>
        </p:nvSpPr>
        <p:spPr>
          <a:xfrm>
            <a:off x="241101" y="1750219"/>
            <a:ext cx="8643938" cy="1477862"/>
          </a:xfrm>
          <a:noFill/>
          <a:ln/>
        </p:spPr>
        <p:txBody>
          <a:bodyPr/>
          <a:lstStyle/>
          <a:p>
            <a:r>
              <a:rPr lang="en-US" dirty="0"/>
              <a:t>Defined on a member relation of a link according to a selection operation specified on its owner.</a:t>
            </a:r>
            <a:endParaRPr lang="en-US" sz="1828" dirty="0"/>
          </a:p>
          <a:p>
            <a:pPr lvl="1"/>
            <a:r>
              <a:rPr lang="en-US" dirty="0"/>
              <a:t>Each link is an equijoin.</a:t>
            </a:r>
          </a:p>
          <a:p>
            <a:pPr lvl="1"/>
            <a:r>
              <a:rPr lang="en-US" dirty="0"/>
              <a:t>Equijoin can be implemented by means of </a:t>
            </a:r>
            <a:r>
              <a:rPr lang="en-US" dirty="0" err="1"/>
              <a:t>semijoins</a:t>
            </a:r>
            <a:r>
              <a:rPr lang="en-US" dirty="0"/>
              <a:t>.</a:t>
            </a:r>
          </a:p>
        </p:txBody>
      </p:sp>
      <p:sp>
        <p:nvSpPr>
          <p:cNvPr id="2" name="Footer Placeholder 1">
            <a:extLst>
              <a:ext uri="{FF2B5EF4-FFF2-40B4-BE49-F238E27FC236}">
                <a16:creationId xmlns:a16="http://schemas.microsoft.com/office/drawing/2014/main" id="{448422DC-89EE-2948-8C33-76A0913F367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E78C5FE-90A1-F342-944C-29AD631B06B7}"/>
              </a:ext>
            </a:extLst>
          </p:cNvPr>
          <p:cNvSpPr>
            <a:spLocks noGrp="1"/>
          </p:cNvSpPr>
          <p:nvPr>
            <p:ph type="sldNum" sz="quarter" idx="4"/>
          </p:nvPr>
        </p:nvSpPr>
        <p:spPr/>
        <p:txBody>
          <a:bodyPr/>
          <a:lstStyle/>
          <a:p>
            <a:fld id="{FD96158B-4539-3C43-9DE5-94C547866200}" type="slidenum">
              <a:rPr lang="en-US" smtClean="0"/>
              <a:t>33</a:t>
            </a:fld>
            <a:endParaRPr lang="en-US"/>
          </a:p>
        </p:txBody>
      </p:sp>
      <p:pic>
        <p:nvPicPr>
          <p:cNvPr id="26" name="Picture 25" descr="A screenshot of a cell phone&#10;&#10;Description automatically generated">
            <a:extLst>
              <a:ext uri="{FF2B5EF4-FFF2-40B4-BE49-F238E27FC236}">
                <a16:creationId xmlns:a16="http://schemas.microsoft.com/office/drawing/2014/main" id="{7120657D-05BC-834E-B9A9-1007774881F0}"/>
              </a:ext>
            </a:extLst>
          </p:cNvPr>
          <p:cNvPicPr>
            <a:picLocks noChangeAspect="1"/>
          </p:cNvPicPr>
          <p:nvPr/>
        </p:nvPicPr>
        <p:blipFill>
          <a:blip r:embed="rId3"/>
          <a:stretch>
            <a:fillRect/>
          </a:stretch>
        </p:blipFill>
        <p:spPr>
          <a:xfrm>
            <a:off x="2267744" y="3213476"/>
            <a:ext cx="4608512" cy="2936397"/>
          </a:xfrm>
          <a:prstGeom prst="rect">
            <a:avLst/>
          </a:prstGeom>
        </p:spPr>
      </p:pic>
    </p:spTree>
    <p:extLst>
      <p:ext uri="{BB962C8B-B14F-4D97-AF65-F5344CB8AC3E}">
        <p14:creationId xmlns:p14="http://schemas.microsoft.com/office/powerpoint/2010/main" val="2780847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a:noFill/>
          <a:ln/>
        </p:spPr>
        <p:txBody>
          <a:bodyPr/>
          <a:lstStyle/>
          <a:p>
            <a:r>
              <a:rPr lang="en-US" dirty="0"/>
              <a:t>DHF – Definition</a:t>
            </a:r>
          </a:p>
        </p:txBody>
      </p:sp>
      <p:sp>
        <p:nvSpPr>
          <p:cNvPr id="74754" name="Rectangle 2"/>
          <p:cNvSpPr>
            <a:spLocks noGrp="1" noChangeArrowheads="1"/>
          </p:cNvSpPr>
          <p:nvPr>
            <p:ph idx="1"/>
          </p:nvPr>
        </p:nvSpPr>
        <p:spPr>
          <a:noFill/>
          <a:ln/>
        </p:spPr>
        <p:txBody>
          <a:bodyPr/>
          <a:lstStyle/>
          <a:p>
            <a:pPr marL="0" indent="0">
              <a:spcBef>
                <a:spcPct val="60000"/>
              </a:spcBef>
              <a:buNone/>
            </a:pPr>
            <a:r>
              <a:rPr lang="en-US" dirty="0"/>
              <a:t>Given a link </a:t>
            </a:r>
            <a:r>
              <a:rPr lang="en-US" i="1" dirty="0"/>
              <a:t>L</a:t>
            </a:r>
            <a:r>
              <a:rPr lang="en-US" dirty="0"/>
              <a:t> where </a:t>
            </a:r>
            <a:r>
              <a:rPr lang="en-US" i="1" dirty="0"/>
              <a:t>owner</a:t>
            </a:r>
            <a:r>
              <a:rPr lang="en-US" dirty="0"/>
              <a:t>(</a:t>
            </a:r>
            <a:r>
              <a:rPr lang="en-US" i="1" dirty="0"/>
              <a:t>L</a:t>
            </a:r>
            <a:r>
              <a:rPr lang="en-US" dirty="0"/>
              <a:t>)=</a:t>
            </a:r>
            <a:r>
              <a:rPr lang="en-US" i="1" dirty="0"/>
              <a:t>S</a:t>
            </a:r>
            <a:r>
              <a:rPr lang="en-US" dirty="0"/>
              <a:t> and </a:t>
            </a:r>
            <a:r>
              <a:rPr lang="en-US" i="1" dirty="0"/>
              <a:t>member</a:t>
            </a:r>
            <a:r>
              <a:rPr lang="en-US" dirty="0"/>
              <a:t>(</a:t>
            </a:r>
            <a:r>
              <a:rPr lang="en-US" i="1" dirty="0"/>
              <a:t>L</a:t>
            </a:r>
            <a:r>
              <a:rPr lang="en-US" dirty="0"/>
              <a:t>)=</a:t>
            </a:r>
            <a:r>
              <a:rPr lang="en-US" i="1" dirty="0"/>
              <a:t>R</a:t>
            </a:r>
            <a:r>
              <a:rPr lang="en-US" dirty="0"/>
              <a:t>, the derived horizontal fragments of </a:t>
            </a:r>
            <a:r>
              <a:rPr lang="en-US" i="1" dirty="0"/>
              <a:t>R</a:t>
            </a:r>
            <a:r>
              <a:rPr lang="en-US" dirty="0"/>
              <a:t> are defined as</a:t>
            </a:r>
          </a:p>
          <a:p>
            <a:pPr marL="342882" lvl="1" indent="-228588">
              <a:spcBef>
                <a:spcPct val="60000"/>
              </a:spcBef>
              <a:buNone/>
            </a:pPr>
            <a:r>
              <a:rPr lang="en-US" sz="2391" i="1" dirty="0"/>
              <a:t>		</a:t>
            </a:r>
            <a:r>
              <a:rPr lang="en-US" sz="2391" i="1" dirty="0" err="1"/>
              <a:t>R</a:t>
            </a:r>
            <a:r>
              <a:rPr lang="en-US" sz="2391" i="1" baseline="-25000" dirty="0" err="1"/>
              <a:t>i</a:t>
            </a:r>
            <a:r>
              <a:rPr lang="en-US" sz="2391" dirty="0"/>
              <a:t> = </a:t>
            </a:r>
            <a:r>
              <a:rPr lang="en-US" sz="2391" i="1" dirty="0"/>
              <a:t>R </a:t>
            </a:r>
            <a:r>
              <a:rPr lang="en-US" sz="2531" dirty="0">
                <a:latin typeface="MS PGothic"/>
                <a:ea typeface="MS PGothic"/>
              </a:rPr>
              <a:t>⋉</a:t>
            </a:r>
            <a:r>
              <a:rPr lang="en-US" sz="2391" i="1" baseline="-25000" dirty="0"/>
              <a:t>F </a:t>
            </a:r>
            <a:r>
              <a:rPr lang="en-US" sz="2391" dirty="0">
                <a:latin typeface="NSymbol" charset="0"/>
              </a:rPr>
              <a:t> </a:t>
            </a:r>
            <a:r>
              <a:rPr lang="en-US" sz="2391" i="1" dirty="0"/>
              <a:t>S</a:t>
            </a:r>
            <a:r>
              <a:rPr lang="en-US" sz="2391" i="1" baseline="-25000" dirty="0"/>
              <a:t>i</a:t>
            </a:r>
            <a:r>
              <a:rPr lang="en-US" sz="2391" dirty="0"/>
              <a:t>, 1≤</a:t>
            </a:r>
            <a:r>
              <a:rPr lang="en-US" sz="2391" i="1" dirty="0"/>
              <a:t>i</a:t>
            </a:r>
            <a:r>
              <a:rPr lang="en-US" sz="2391" dirty="0"/>
              <a:t>≤</a:t>
            </a:r>
            <a:r>
              <a:rPr lang="en-US" sz="2391" i="1" dirty="0"/>
              <a:t>w</a:t>
            </a:r>
          </a:p>
          <a:p>
            <a:pPr marL="0" indent="0">
              <a:spcBef>
                <a:spcPct val="60000"/>
              </a:spcBef>
              <a:buNone/>
            </a:pPr>
            <a:r>
              <a:rPr lang="en-US" dirty="0"/>
              <a:t>where </a:t>
            </a:r>
            <a:r>
              <a:rPr lang="en-US" i="1" dirty="0"/>
              <a:t>w</a:t>
            </a:r>
            <a:r>
              <a:rPr lang="en-US" dirty="0"/>
              <a:t> is the maximum number of fragments that will be defined on </a:t>
            </a:r>
            <a:r>
              <a:rPr lang="en-US" i="1" dirty="0"/>
              <a:t>R</a:t>
            </a:r>
            <a:r>
              <a:rPr lang="en-US" dirty="0"/>
              <a:t> and</a:t>
            </a:r>
          </a:p>
          <a:p>
            <a:pPr marL="685765" lvl="2">
              <a:spcBef>
                <a:spcPct val="60000"/>
              </a:spcBef>
              <a:spcAft>
                <a:spcPct val="20000"/>
              </a:spcAft>
              <a:buNone/>
            </a:pPr>
            <a:r>
              <a:rPr lang="en-US" sz="2391" i="1" dirty="0"/>
              <a:t>S</a:t>
            </a:r>
            <a:r>
              <a:rPr lang="en-US" sz="2391" i="1" baseline="-25000" dirty="0"/>
              <a:t>i</a:t>
            </a:r>
            <a:r>
              <a:rPr lang="en-US" sz="2391" i="1" dirty="0"/>
              <a:t> </a:t>
            </a:r>
            <a:r>
              <a:rPr lang="en-US" sz="2391" dirty="0"/>
              <a:t>= </a:t>
            </a:r>
            <a:r>
              <a:rPr lang="en-US" sz="2391" dirty="0">
                <a:latin typeface="Symbol" charset="0"/>
                <a:sym typeface="Symbol"/>
              </a:rPr>
              <a:t></a:t>
            </a:r>
            <a:r>
              <a:rPr lang="en-US" sz="2391" i="1" baseline="-25000" dirty="0" err="1"/>
              <a:t>F</a:t>
            </a:r>
            <a:r>
              <a:rPr lang="en-US" sz="2391" i="1" baseline="-50000" dirty="0" err="1"/>
              <a:t>i</a:t>
            </a:r>
            <a:r>
              <a:rPr lang="en-US" sz="2391" dirty="0">
                <a:latin typeface="Symbol" charset="0"/>
              </a:rPr>
              <a:t> </a:t>
            </a:r>
            <a:r>
              <a:rPr lang="en-US" sz="2391" dirty="0"/>
              <a:t>(</a:t>
            </a:r>
            <a:r>
              <a:rPr lang="en-US" sz="2391" i="1" dirty="0"/>
              <a:t>S</a:t>
            </a:r>
            <a:r>
              <a:rPr lang="en-US" sz="2391" dirty="0"/>
              <a:t>)</a:t>
            </a:r>
          </a:p>
          <a:p>
            <a:pPr marL="0" indent="0">
              <a:spcBef>
                <a:spcPct val="60000"/>
              </a:spcBef>
              <a:buNone/>
            </a:pPr>
            <a:r>
              <a:rPr lang="en-US" dirty="0"/>
              <a:t>where </a:t>
            </a:r>
            <a:r>
              <a:rPr lang="en-US" i="1" dirty="0"/>
              <a:t>F</a:t>
            </a:r>
            <a:r>
              <a:rPr lang="en-US" i="1" baseline="-25000" dirty="0"/>
              <a:t>i</a:t>
            </a:r>
            <a:r>
              <a:rPr lang="en-US" dirty="0"/>
              <a:t> is the formula according to which the primary horizontal fragment </a:t>
            </a:r>
            <a:r>
              <a:rPr lang="en-US" i="1" dirty="0"/>
              <a:t>S</a:t>
            </a:r>
            <a:r>
              <a:rPr lang="en-US" i="1" baseline="-25000" dirty="0"/>
              <a:t>i</a:t>
            </a:r>
            <a:r>
              <a:rPr lang="en-US" dirty="0"/>
              <a:t> is defined.</a:t>
            </a:r>
          </a:p>
        </p:txBody>
      </p:sp>
      <p:sp>
        <p:nvSpPr>
          <p:cNvPr id="2" name="Footer Placeholder 1">
            <a:extLst>
              <a:ext uri="{FF2B5EF4-FFF2-40B4-BE49-F238E27FC236}">
                <a16:creationId xmlns:a16="http://schemas.microsoft.com/office/drawing/2014/main" id="{1537E190-0050-4046-8C93-7146CAA1C91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637E57E-C663-0D4E-BD9E-E8068A54C804}"/>
              </a:ext>
            </a:extLst>
          </p:cNvPr>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220201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a:noFill/>
          <a:ln/>
        </p:spPr>
        <p:txBody>
          <a:bodyPr/>
          <a:lstStyle/>
          <a:p>
            <a:r>
              <a:rPr lang="en-US"/>
              <a:t>DHF – Example</a:t>
            </a:r>
          </a:p>
        </p:txBody>
      </p:sp>
      <p:sp>
        <p:nvSpPr>
          <p:cNvPr id="76802" name="Rectangle 2"/>
          <p:cNvSpPr>
            <a:spLocks noGrp="1" noChangeArrowheads="1"/>
          </p:cNvSpPr>
          <p:nvPr>
            <p:ph idx="1"/>
          </p:nvPr>
        </p:nvSpPr>
        <p:spPr>
          <a:xfrm>
            <a:off x="457200" y="1600200"/>
            <a:ext cx="8435280" cy="4530725"/>
          </a:xfrm>
          <a:noFill/>
          <a:ln/>
        </p:spPr>
        <p:txBody>
          <a:bodyPr/>
          <a:lstStyle/>
          <a:p>
            <a:pPr marL="1588" indent="-1588">
              <a:buNone/>
            </a:pPr>
            <a:r>
              <a:rPr lang="en-US" dirty="0"/>
              <a:t>Given link </a:t>
            </a:r>
            <a:r>
              <a:rPr lang="en-US" i="1" dirty="0"/>
              <a:t>L</a:t>
            </a:r>
            <a:r>
              <a:rPr lang="en-US" baseline="-25000" dirty="0"/>
              <a:t>1</a:t>
            </a:r>
            <a:r>
              <a:rPr lang="en-US" dirty="0"/>
              <a:t> where owner(</a:t>
            </a:r>
            <a:r>
              <a:rPr lang="en-US" i="1" dirty="0"/>
              <a:t>L</a:t>
            </a:r>
            <a:r>
              <a:rPr lang="en-US" baseline="-25000" dirty="0"/>
              <a:t>1</a:t>
            </a:r>
            <a:r>
              <a:rPr lang="en-US" dirty="0"/>
              <a:t>)=PAY and member(</a:t>
            </a:r>
            <a:r>
              <a:rPr lang="en-US" i="1" dirty="0"/>
              <a:t>L</a:t>
            </a:r>
            <a:r>
              <a:rPr lang="en-US" baseline="-25000" dirty="0"/>
              <a:t>1</a:t>
            </a:r>
            <a:r>
              <a:rPr lang="en-US" dirty="0"/>
              <a:t>)=EMP</a:t>
            </a:r>
          </a:p>
          <a:p>
            <a:pPr lvl="2">
              <a:lnSpc>
                <a:spcPct val="100000"/>
              </a:lnSpc>
              <a:spcBef>
                <a:spcPct val="20000"/>
              </a:spcBef>
              <a:buFont typeface="Monotype Sorts" charset="0"/>
              <a:buNone/>
            </a:pPr>
            <a:r>
              <a:rPr lang="en-US" dirty="0"/>
              <a:t>EMP</a:t>
            </a:r>
            <a:r>
              <a:rPr lang="en-US" baseline="-25000" dirty="0"/>
              <a:t>1</a:t>
            </a:r>
            <a:r>
              <a:rPr lang="en-US" dirty="0"/>
              <a:t> = EMP </a:t>
            </a:r>
            <a:r>
              <a:rPr lang="en-US" sz="1969" dirty="0">
                <a:latin typeface="MS PGothic"/>
                <a:ea typeface="MS PGothic"/>
              </a:rPr>
              <a:t>⋉</a:t>
            </a:r>
            <a:r>
              <a:rPr lang="en-US" dirty="0"/>
              <a:t> PAY</a:t>
            </a:r>
            <a:r>
              <a:rPr lang="en-US" baseline="-25000" dirty="0"/>
              <a:t>1</a:t>
            </a:r>
            <a:endParaRPr lang="en-US" dirty="0"/>
          </a:p>
          <a:p>
            <a:pPr lvl="2">
              <a:lnSpc>
                <a:spcPct val="100000"/>
              </a:lnSpc>
              <a:spcBef>
                <a:spcPct val="20000"/>
              </a:spcBef>
              <a:buFont typeface="Monotype Sorts" charset="0"/>
              <a:buNone/>
            </a:pPr>
            <a:r>
              <a:rPr lang="en-US" dirty="0"/>
              <a:t>EMP</a:t>
            </a:r>
            <a:r>
              <a:rPr lang="en-US" baseline="-25000" dirty="0"/>
              <a:t>2</a:t>
            </a:r>
            <a:r>
              <a:rPr lang="en-US" dirty="0"/>
              <a:t> = EMP </a:t>
            </a:r>
            <a:r>
              <a:rPr lang="en-US" sz="1969" dirty="0">
                <a:latin typeface="MS PGothic"/>
                <a:ea typeface="MS PGothic"/>
              </a:rPr>
              <a:t>⋉</a:t>
            </a:r>
            <a:r>
              <a:rPr lang="en-US" dirty="0"/>
              <a:t> PAY</a:t>
            </a:r>
            <a:r>
              <a:rPr lang="en-US" baseline="-25000" dirty="0"/>
              <a:t>2</a:t>
            </a:r>
            <a:endParaRPr lang="en-US" dirty="0"/>
          </a:p>
          <a:p>
            <a:pPr marL="1588" indent="-1588">
              <a:buNone/>
            </a:pPr>
            <a:r>
              <a:rPr lang="en-US" dirty="0"/>
              <a:t>where</a:t>
            </a:r>
          </a:p>
          <a:p>
            <a:pPr lvl="2">
              <a:lnSpc>
                <a:spcPct val="100000"/>
              </a:lnSpc>
              <a:spcBef>
                <a:spcPct val="20000"/>
              </a:spcBef>
              <a:buFont typeface="Monotype Sorts" charset="0"/>
              <a:buNone/>
            </a:pPr>
            <a:r>
              <a:rPr lang="en-US" dirty="0"/>
              <a:t>PAY</a:t>
            </a:r>
            <a:r>
              <a:rPr lang="en-US" baseline="-25000" dirty="0"/>
              <a:t>1</a:t>
            </a:r>
            <a:r>
              <a:rPr lang="en-US" dirty="0"/>
              <a:t> = </a:t>
            </a:r>
            <a:r>
              <a:rPr lang="en-US" sz="1969" dirty="0">
                <a:latin typeface="Symbol" charset="0"/>
                <a:sym typeface="Symbol"/>
              </a:rPr>
              <a:t></a:t>
            </a:r>
            <a:r>
              <a:rPr lang="en-US" baseline="-25000" dirty="0"/>
              <a:t>SAL≤30000</a:t>
            </a:r>
            <a:r>
              <a:rPr lang="en-US" dirty="0"/>
              <a:t>(PAY)</a:t>
            </a:r>
          </a:p>
          <a:p>
            <a:pPr lvl="2">
              <a:lnSpc>
                <a:spcPct val="100000"/>
              </a:lnSpc>
              <a:spcBef>
                <a:spcPct val="20000"/>
              </a:spcBef>
              <a:buFont typeface="Monotype Sorts" charset="0"/>
              <a:buNone/>
            </a:pPr>
            <a:r>
              <a:rPr lang="en-US" dirty="0"/>
              <a:t>PAY</a:t>
            </a:r>
            <a:r>
              <a:rPr lang="en-US" baseline="-25000" dirty="0"/>
              <a:t>2</a:t>
            </a:r>
            <a:r>
              <a:rPr lang="en-US" dirty="0"/>
              <a:t> = </a:t>
            </a:r>
            <a:r>
              <a:rPr lang="en-US" sz="1969" dirty="0">
                <a:latin typeface="Symbol" charset="0"/>
                <a:sym typeface="Symbol"/>
              </a:rPr>
              <a:t></a:t>
            </a:r>
            <a:r>
              <a:rPr lang="en-US" baseline="-25000" dirty="0"/>
              <a:t>SAL&gt;30000</a:t>
            </a:r>
            <a:r>
              <a:rPr lang="en-US" dirty="0"/>
              <a:t>(PAY)</a:t>
            </a:r>
          </a:p>
        </p:txBody>
      </p:sp>
      <p:sp>
        <p:nvSpPr>
          <p:cNvPr id="2" name="Footer Placeholder 1">
            <a:extLst>
              <a:ext uri="{FF2B5EF4-FFF2-40B4-BE49-F238E27FC236}">
                <a16:creationId xmlns:a16="http://schemas.microsoft.com/office/drawing/2014/main" id="{B0045DA8-B33C-4743-A884-C43EA4C24B2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B0CCF04-B876-8647-82CB-7CE68AF05AAA}"/>
              </a:ext>
            </a:extLst>
          </p:cNvPr>
          <p:cNvSpPr>
            <a:spLocks noGrp="1"/>
          </p:cNvSpPr>
          <p:nvPr>
            <p:ph type="sldNum" sz="quarter" idx="4"/>
          </p:nvPr>
        </p:nvSpPr>
        <p:spPr/>
        <p:txBody>
          <a:bodyPr/>
          <a:lstStyle/>
          <a:p>
            <a:fld id="{FD96158B-4539-3C43-9DE5-94C547866200}" type="slidenum">
              <a:rPr lang="en-US" smtClean="0"/>
              <a:t>35</a:t>
            </a:fld>
            <a:endParaRPr lang="en-US"/>
          </a:p>
        </p:txBody>
      </p:sp>
      <p:pic>
        <p:nvPicPr>
          <p:cNvPr id="8" name="Picture 7">
            <a:extLst>
              <a:ext uri="{FF2B5EF4-FFF2-40B4-BE49-F238E27FC236}">
                <a16:creationId xmlns:a16="http://schemas.microsoft.com/office/drawing/2014/main" id="{3AAEDF6E-D10F-77E0-4E70-364A41A2D89E}"/>
              </a:ext>
            </a:extLst>
          </p:cNvPr>
          <p:cNvPicPr>
            <a:picLocks noChangeAspect="1"/>
          </p:cNvPicPr>
          <p:nvPr/>
        </p:nvPicPr>
        <p:blipFill>
          <a:blip r:embed="rId3"/>
          <a:stretch>
            <a:fillRect/>
          </a:stretch>
        </p:blipFill>
        <p:spPr>
          <a:xfrm>
            <a:off x="1403648" y="4077072"/>
            <a:ext cx="6194805" cy="1800200"/>
          </a:xfrm>
          <a:prstGeom prst="rect">
            <a:avLst/>
          </a:prstGeom>
        </p:spPr>
      </p:pic>
    </p:spTree>
    <p:extLst>
      <p:ext uri="{BB962C8B-B14F-4D97-AF65-F5344CB8AC3E}">
        <p14:creationId xmlns:p14="http://schemas.microsoft.com/office/powerpoint/2010/main" val="1287048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a:noFill/>
          <a:ln/>
        </p:spPr>
        <p:txBody>
          <a:bodyPr/>
          <a:lstStyle/>
          <a:p>
            <a:r>
              <a:rPr lang="en-US" dirty="0"/>
              <a:t>DHF – Correctness</a:t>
            </a:r>
          </a:p>
        </p:txBody>
      </p:sp>
      <p:sp>
        <p:nvSpPr>
          <p:cNvPr id="78850" name="Rectangle 2"/>
          <p:cNvSpPr>
            <a:spLocks noGrp="1" noChangeArrowheads="1"/>
          </p:cNvSpPr>
          <p:nvPr>
            <p:ph idx="1"/>
          </p:nvPr>
        </p:nvSpPr>
        <p:spPr>
          <a:noFill/>
          <a:ln/>
        </p:spPr>
        <p:txBody>
          <a:bodyPr/>
          <a:lstStyle/>
          <a:p>
            <a:r>
              <a:rPr lang="en-US" dirty="0">
                <a:solidFill>
                  <a:schemeClr val="tx2"/>
                </a:solidFill>
              </a:rPr>
              <a:t>Completeness</a:t>
            </a:r>
            <a:endParaRPr lang="en-US" dirty="0"/>
          </a:p>
          <a:p>
            <a:pPr lvl="1"/>
            <a:r>
              <a:rPr lang="en-US" dirty="0"/>
              <a:t>Referential integrity</a:t>
            </a:r>
          </a:p>
          <a:p>
            <a:pPr lvl="1"/>
            <a:r>
              <a:rPr lang="en-US" dirty="0"/>
              <a:t>Let </a:t>
            </a:r>
            <a:r>
              <a:rPr lang="en-US" i="1" dirty="0"/>
              <a:t>R</a:t>
            </a:r>
            <a:r>
              <a:rPr lang="en-US" dirty="0"/>
              <a:t> be the member relation of a link whose owner is relation </a:t>
            </a:r>
            <a:r>
              <a:rPr lang="en-US" i="1" dirty="0"/>
              <a:t>S</a:t>
            </a:r>
            <a:r>
              <a:rPr lang="en-US" dirty="0"/>
              <a:t> which is fragmented as </a:t>
            </a:r>
            <a:r>
              <a:rPr lang="en-US" i="1" dirty="0"/>
              <a:t>F</a:t>
            </a:r>
            <a:r>
              <a:rPr lang="en-US" i="1" baseline="-25000" dirty="0"/>
              <a:t>S</a:t>
            </a:r>
            <a:r>
              <a:rPr lang="en-US" i="1" dirty="0"/>
              <a:t> </a:t>
            </a:r>
            <a:r>
              <a:rPr lang="en-US" dirty="0"/>
              <a:t>= {</a:t>
            </a:r>
            <a:r>
              <a:rPr lang="en-US" i="1" dirty="0"/>
              <a:t>S</a:t>
            </a:r>
            <a:r>
              <a:rPr lang="en-US" baseline="-25000" dirty="0"/>
              <a:t>1</a:t>
            </a:r>
            <a:r>
              <a:rPr lang="en-US" dirty="0"/>
              <a:t>, </a:t>
            </a:r>
            <a:r>
              <a:rPr lang="en-US" i="1" dirty="0"/>
              <a:t>S</a:t>
            </a:r>
            <a:r>
              <a:rPr lang="en-US" baseline="-25000" dirty="0"/>
              <a:t>2</a:t>
            </a:r>
            <a:r>
              <a:rPr lang="en-US" dirty="0"/>
              <a:t>, ..., </a:t>
            </a:r>
            <a:r>
              <a:rPr lang="en-US" i="1" dirty="0" err="1"/>
              <a:t>S</a:t>
            </a:r>
            <a:r>
              <a:rPr lang="en-US" i="1" baseline="-25000" dirty="0" err="1"/>
              <a:t>n</a:t>
            </a:r>
            <a:r>
              <a:rPr lang="en-US" dirty="0"/>
              <a:t>}. Furthermore, let </a:t>
            </a:r>
            <a:r>
              <a:rPr lang="en-US" i="1" dirty="0"/>
              <a:t>A</a:t>
            </a:r>
            <a:r>
              <a:rPr lang="en-US" dirty="0"/>
              <a:t> be the join attribute between </a:t>
            </a:r>
            <a:r>
              <a:rPr lang="en-US" i="1" dirty="0"/>
              <a:t>R</a:t>
            </a:r>
            <a:r>
              <a:rPr lang="en-US" dirty="0"/>
              <a:t> and </a:t>
            </a:r>
            <a:r>
              <a:rPr lang="en-US" i="1" dirty="0"/>
              <a:t>S</a:t>
            </a:r>
            <a:r>
              <a:rPr lang="en-US" dirty="0"/>
              <a:t>. Then, for each </a:t>
            </a:r>
            <a:r>
              <a:rPr lang="en-US" dirty="0" err="1"/>
              <a:t>tuple</a:t>
            </a:r>
            <a:r>
              <a:rPr lang="en-US" dirty="0"/>
              <a:t> </a:t>
            </a:r>
            <a:r>
              <a:rPr lang="en-US" i="1" dirty="0"/>
              <a:t>t</a:t>
            </a:r>
            <a:r>
              <a:rPr lang="en-US" dirty="0"/>
              <a:t> of </a:t>
            </a:r>
            <a:r>
              <a:rPr lang="en-US" i="1" dirty="0"/>
              <a:t>R,</a:t>
            </a:r>
            <a:r>
              <a:rPr lang="en-US" dirty="0"/>
              <a:t> there should be a </a:t>
            </a:r>
            <a:r>
              <a:rPr lang="en-US" dirty="0" err="1"/>
              <a:t>tuple</a:t>
            </a:r>
            <a:r>
              <a:rPr lang="en-US" dirty="0"/>
              <a:t> </a:t>
            </a:r>
            <a:r>
              <a:rPr lang="en-US" i="1" dirty="0"/>
              <a:t>t' </a:t>
            </a:r>
            <a:r>
              <a:rPr lang="en-US" dirty="0"/>
              <a:t>of </a:t>
            </a:r>
            <a:r>
              <a:rPr lang="en-US" i="1" dirty="0"/>
              <a:t>S</a:t>
            </a:r>
            <a:r>
              <a:rPr lang="en-US" dirty="0"/>
              <a:t> such that</a:t>
            </a:r>
          </a:p>
          <a:p>
            <a:pPr lvl="3">
              <a:buFont typeface="Monotype Sorts" charset="0"/>
              <a:buNone/>
            </a:pPr>
            <a:r>
              <a:rPr lang="en-US" sz="1969" i="1" dirty="0"/>
              <a:t>t</a:t>
            </a:r>
            <a:r>
              <a:rPr lang="en-US" sz="1969" dirty="0"/>
              <a:t>[</a:t>
            </a:r>
            <a:r>
              <a:rPr lang="en-US" sz="1969" i="1" dirty="0"/>
              <a:t>A</a:t>
            </a:r>
            <a:r>
              <a:rPr lang="en-US" sz="1969" dirty="0"/>
              <a:t>] = </a:t>
            </a:r>
            <a:r>
              <a:rPr lang="en-US" sz="1969" i="1" dirty="0"/>
              <a:t>t' </a:t>
            </a:r>
            <a:r>
              <a:rPr lang="en-US" sz="1969" dirty="0"/>
              <a:t>[</a:t>
            </a:r>
            <a:r>
              <a:rPr lang="en-US" sz="1969" i="1" dirty="0"/>
              <a:t>A</a:t>
            </a:r>
            <a:r>
              <a:rPr lang="en-US" sz="1969" dirty="0"/>
              <a:t>]</a:t>
            </a:r>
          </a:p>
          <a:p>
            <a:r>
              <a:rPr lang="en-US" dirty="0">
                <a:solidFill>
                  <a:schemeClr val="tx2"/>
                </a:solidFill>
              </a:rPr>
              <a:t>Reconstruction</a:t>
            </a:r>
            <a:endParaRPr lang="en-US" dirty="0"/>
          </a:p>
          <a:p>
            <a:pPr lvl="1"/>
            <a:r>
              <a:rPr lang="en-US" dirty="0"/>
              <a:t>Same as primary horizontal fragmentation.</a:t>
            </a:r>
          </a:p>
          <a:p>
            <a:r>
              <a:rPr lang="en-US" dirty="0" err="1">
                <a:solidFill>
                  <a:schemeClr val="tx2"/>
                </a:solidFill>
              </a:rPr>
              <a:t>Disjointness</a:t>
            </a:r>
            <a:endParaRPr lang="en-US" dirty="0"/>
          </a:p>
          <a:p>
            <a:pPr lvl="1"/>
            <a:r>
              <a:rPr lang="en-US" dirty="0"/>
              <a:t>Simple join graphs between the owner and the member fragments.</a:t>
            </a:r>
          </a:p>
        </p:txBody>
      </p:sp>
      <p:sp>
        <p:nvSpPr>
          <p:cNvPr id="2" name="Footer Placeholder 1">
            <a:extLst>
              <a:ext uri="{FF2B5EF4-FFF2-40B4-BE49-F238E27FC236}">
                <a16:creationId xmlns:a16="http://schemas.microsoft.com/office/drawing/2014/main" id="{9830996E-A7E4-8649-9E31-30E1C83F179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13DD994-749A-8D48-8CA4-159A2C42ADD7}"/>
              </a:ext>
            </a:extLst>
          </p:cNvPr>
          <p:cNvSpPr>
            <a:spLocks noGrp="1"/>
          </p:cNvSpPr>
          <p:nvPr>
            <p:ph type="sldNum" sz="quarter" idx="4"/>
          </p:nvPr>
        </p:nvSpPr>
        <p:spPr/>
        <p:txBody>
          <a:bodyPr/>
          <a:lstStyle/>
          <a:p>
            <a:fld id="{FD96158B-4539-3C43-9DE5-94C547866200}" type="slidenum">
              <a:rPr lang="en-US" smtClean="0"/>
              <a:t>36</a:t>
            </a:fld>
            <a:endParaRPr lang="en-US"/>
          </a:p>
        </p:txBody>
      </p:sp>
    </p:spTree>
    <p:extLst>
      <p:ext uri="{BB962C8B-B14F-4D97-AF65-F5344CB8AC3E}">
        <p14:creationId xmlns:p14="http://schemas.microsoft.com/office/powerpoint/2010/main" val="2071991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p:spPr>
        <p:txBody>
          <a:bodyPr/>
          <a:lstStyle/>
          <a:p>
            <a:r>
              <a:rPr lang="en-US"/>
              <a:t>Has been studied within the centralized context</a:t>
            </a:r>
          </a:p>
          <a:p>
            <a:pPr lvl="1"/>
            <a:r>
              <a:rPr lang="en-US"/>
              <a:t>design methodology</a:t>
            </a:r>
          </a:p>
          <a:p>
            <a:pPr lvl="1"/>
            <a:r>
              <a:rPr lang="en-US"/>
              <a:t>physical clustering</a:t>
            </a:r>
          </a:p>
          <a:p>
            <a:r>
              <a:rPr lang="en-US"/>
              <a:t>More difficult than horizontal, because more alternatives exist.</a:t>
            </a:r>
          </a:p>
          <a:p>
            <a:pPr>
              <a:buFont typeface="Monotype Sorts" charset="0"/>
              <a:buNone/>
            </a:pPr>
            <a:r>
              <a:rPr lang="en-US"/>
              <a:t>	Two approaches :</a:t>
            </a:r>
          </a:p>
          <a:p>
            <a:pPr lvl="1"/>
            <a:r>
              <a:rPr lang="en-US"/>
              <a:t>grouping</a:t>
            </a:r>
          </a:p>
          <a:p>
            <a:pPr lvl="2"/>
            <a:r>
              <a:rPr lang="en-US"/>
              <a:t>attributes to fragments</a:t>
            </a:r>
          </a:p>
          <a:p>
            <a:pPr lvl="1"/>
            <a:r>
              <a:rPr lang="en-US"/>
              <a:t>splitting</a:t>
            </a:r>
          </a:p>
          <a:p>
            <a:pPr lvl="2"/>
            <a:r>
              <a:rPr lang="en-US"/>
              <a:t>relation to fragments</a:t>
            </a:r>
          </a:p>
        </p:txBody>
      </p:sp>
      <p:sp>
        <p:nvSpPr>
          <p:cNvPr id="79875" name="Rectangle 3"/>
          <p:cNvSpPr>
            <a:spLocks noGrp="1" noChangeArrowheads="1"/>
          </p:cNvSpPr>
          <p:nvPr>
            <p:ph type="title"/>
          </p:nvPr>
        </p:nvSpPr>
        <p:spPr>
          <a:noFill/>
          <a:ln/>
        </p:spPr>
        <p:txBody>
          <a:bodyPr/>
          <a:lstStyle/>
          <a:p>
            <a:r>
              <a:rPr lang="en-US"/>
              <a:t>Vertical Fragmentation</a:t>
            </a:r>
          </a:p>
        </p:txBody>
      </p:sp>
      <p:sp>
        <p:nvSpPr>
          <p:cNvPr id="2" name="Footer Placeholder 1">
            <a:extLst>
              <a:ext uri="{FF2B5EF4-FFF2-40B4-BE49-F238E27FC236}">
                <a16:creationId xmlns:a16="http://schemas.microsoft.com/office/drawing/2014/main" id="{F5ACD9FA-2B21-3541-9C9C-9E865B01BD69}"/>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F9EF182-E912-0F4F-BF96-841F43E158B1}"/>
              </a:ext>
            </a:extLst>
          </p:cNvPr>
          <p:cNvSpPr>
            <a:spLocks noGrp="1"/>
          </p:cNvSpPr>
          <p:nvPr>
            <p:ph type="sldNum" sz="quarter" idx="4"/>
          </p:nvPr>
        </p:nvSpPr>
        <p:spPr/>
        <p:txBody>
          <a:bodyPr/>
          <a:lstStyle/>
          <a:p>
            <a:fld id="{FD96158B-4539-3C43-9DE5-94C547866200}" type="slidenum">
              <a:rPr lang="en-US" smtClean="0"/>
              <a:t>37</a:t>
            </a:fld>
            <a:endParaRPr lang="en-US"/>
          </a:p>
        </p:txBody>
      </p:sp>
    </p:spTree>
    <p:extLst>
      <p:ext uri="{BB962C8B-B14F-4D97-AF65-F5344CB8AC3E}">
        <p14:creationId xmlns:p14="http://schemas.microsoft.com/office/powerpoint/2010/main" val="3076483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pPr>
              <a:lnSpc>
                <a:spcPct val="100000"/>
              </a:lnSpc>
              <a:spcBef>
                <a:spcPct val="50000"/>
              </a:spcBef>
            </a:pPr>
            <a:r>
              <a:rPr lang="en-US"/>
              <a:t>Overlapping fragments</a:t>
            </a:r>
          </a:p>
          <a:p>
            <a:pPr lvl="1">
              <a:lnSpc>
                <a:spcPct val="100000"/>
              </a:lnSpc>
              <a:spcBef>
                <a:spcPct val="50000"/>
              </a:spcBef>
            </a:pPr>
            <a:r>
              <a:rPr lang="en-US"/>
              <a:t>grouping</a:t>
            </a:r>
          </a:p>
          <a:p>
            <a:pPr>
              <a:lnSpc>
                <a:spcPct val="100000"/>
              </a:lnSpc>
              <a:spcBef>
                <a:spcPct val="50000"/>
              </a:spcBef>
            </a:pPr>
            <a:r>
              <a:rPr lang="en-US"/>
              <a:t>Non-overlapping fragments</a:t>
            </a:r>
          </a:p>
          <a:p>
            <a:pPr lvl="1">
              <a:lnSpc>
                <a:spcPct val="100000"/>
              </a:lnSpc>
              <a:spcBef>
                <a:spcPct val="50000"/>
              </a:spcBef>
            </a:pPr>
            <a:r>
              <a:rPr lang="en-US"/>
              <a:t>splitting</a:t>
            </a:r>
          </a:p>
          <a:p>
            <a:pPr>
              <a:lnSpc>
                <a:spcPct val="100000"/>
              </a:lnSpc>
              <a:spcBef>
                <a:spcPct val="50000"/>
              </a:spcBef>
              <a:buFont typeface="Monotype Sorts" charset="0"/>
              <a:buNone/>
            </a:pPr>
            <a:r>
              <a:rPr lang="en-US"/>
              <a:t>We do not consider the replicated key attributes to be overlapping.</a:t>
            </a:r>
          </a:p>
          <a:p>
            <a:pPr>
              <a:lnSpc>
                <a:spcPct val="100000"/>
              </a:lnSpc>
              <a:spcBef>
                <a:spcPct val="50000"/>
              </a:spcBef>
              <a:buFont typeface="Monotype Sorts" charset="0"/>
              <a:buNone/>
            </a:pPr>
            <a:r>
              <a:rPr lang="en-US"/>
              <a:t>	Advantage:</a:t>
            </a:r>
          </a:p>
          <a:p>
            <a:pPr lvl="1">
              <a:lnSpc>
                <a:spcPct val="100000"/>
              </a:lnSpc>
              <a:spcBef>
                <a:spcPct val="50000"/>
              </a:spcBef>
              <a:buFont typeface="Monotype Sorts" charset="0"/>
              <a:buNone/>
            </a:pPr>
            <a:r>
              <a:rPr lang="en-US"/>
              <a:t>	Easier to enforce functional dependencies </a:t>
            </a:r>
          </a:p>
          <a:p>
            <a:pPr lvl="1">
              <a:lnSpc>
                <a:spcPct val="100000"/>
              </a:lnSpc>
              <a:spcBef>
                <a:spcPct val="50000"/>
              </a:spcBef>
              <a:buFont typeface="Monotype Sorts" charset="0"/>
              <a:buNone/>
            </a:pPr>
            <a:r>
              <a:rPr lang="en-US"/>
              <a:t>	(for integrity checking etc.)</a:t>
            </a:r>
          </a:p>
        </p:txBody>
      </p:sp>
      <p:sp>
        <p:nvSpPr>
          <p:cNvPr id="80899" name="Rectangle 3"/>
          <p:cNvSpPr>
            <a:spLocks noGrp="1" noChangeArrowheads="1"/>
          </p:cNvSpPr>
          <p:nvPr>
            <p:ph type="title"/>
          </p:nvPr>
        </p:nvSpPr>
        <p:spPr>
          <a:noFill/>
          <a:ln/>
        </p:spPr>
        <p:txBody>
          <a:bodyPr/>
          <a:lstStyle/>
          <a:p>
            <a:r>
              <a:rPr lang="en-US"/>
              <a:t>Vertical Fragmentation</a:t>
            </a:r>
          </a:p>
        </p:txBody>
      </p:sp>
      <p:sp>
        <p:nvSpPr>
          <p:cNvPr id="2" name="Footer Placeholder 1">
            <a:extLst>
              <a:ext uri="{FF2B5EF4-FFF2-40B4-BE49-F238E27FC236}">
                <a16:creationId xmlns:a16="http://schemas.microsoft.com/office/drawing/2014/main" id="{6BFF9756-5447-174B-82AE-28AE5B05EB8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28D87C7-D69A-3340-8A79-98F3636E3C1B}"/>
              </a:ext>
            </a:extLst>
          </p:cNvPr>
          <p:cNvSpPr>
            <a:spLocks noGrp="1"/>
          </p:cNvSpPr>
          <p:nvPr>
            <p:ph type="sldNum" sz="quarter" idx="4"/>
          </p:nvPr>
        </p:nvSpPr>
        <p:spPr/>
        <p:txBody>
          <a:bodyPr/>
          <a:lstStyle/>
          <a:p>
            <a:fld id="{FD96158B-4539-3C43-9DE5-94C547866200}" type="slidenum">
              <a:rPr lang="en-US" smtClean="0"/>
              <a:t>38</a:t>
            </a:fld>
            <a:endParaRPr lang="en-US"/>
          </a:p>
        </p:txBody>
      </p:sp>
    </p:spTree>
    <p:extLst>
      <p:ext uri="{BB962C8B-B14F-4D97-AF65-F5344CB8AC3E}">
        <p14:creationId xmlns:p14="http://schemas.microsoft.com/office/powerpoint/2010/main" val="3871514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title"/>
          </p:nvPr>
        </p:nvSpPr>
        <p:spPr>
          <a:noFill/>
          <a:ln/>
        </p:spPr>
        <p:txBody>
          <a:bodyPr/>
          <a:lstStyle/>
          <a:p>
            <a:r>
              <a:rPr lang="en-US"/>
              <a:t>VF – Information Requirements</a:t>
            </a:r>
          </a:p>
        </p:txBody>
      </p:sp>
      <p:sp>
        <p:nvSpPr>
          <p:cNvPr id="81922" name="Rectangle 2"/>
          <p:cNvSpPr>
            <a:spLocks noGrp="1" noChangeArrowheads="1"/>
          </p:cNvSpPr>
          <p:nvPr>
            <p:ph idx="1"/>
          </p:nvPr>
        </p:nvSpPr>
        <p:spPr>
          <a:xfrm>
            <a:off x="241102" y="1750219"/>
            <a:ext cx="8178826" cy="4759523"/>
          </a:xfrm>
          <a:noFill/>
          <a:ln/>
        </p:spPr>
        <p:txBody>
          <a:bodyPr/>
          <a:lstStyle/>
          <a:p>
            <a:r>
              <a:rPr lang="en-US" dirty="0"/>
              <a:t>Application Information</a:t>
            </a:r>
          </a:p>
          <a:p>
            <a:pPr marL="742912" lvl="1"/>
            <a:r>
              <a:rPr lang="en-US" dirty="0">
                <a:solidFill>
                  <a:schemeClr val="tx2"/>
                </a:solidFill>
              </a:rPr>
              <a:t>Attribute affinities</a:t>
            </a:r>
            <a:endParaRPr lang="en-US" dirty="0"/>
          </a:p>
          <a:p>
            <a:pPr marL="1085795" lvl="2"/>
            <a:r>
              <a:rPr lang="en-US" dirty="0"/>
              <a:t>a measure that indicates how closely related the attributes are</a:t>
            </a:r>
          </a:p>
          <a:p>
            <a:pPr marL="1085795" lvl="2"/>
            <a:r>
              <a:rPr lang="en-US" dirty="0"/>
              <a:t>This is obtained from more primitive usage data</a:t>
            </a:r>
          </a:p>
          <a:p>
            <a:pPr marL="742912" lvl="1"/>
            <a:r>
              <a:rPr lang="en-US" dirty="0">
                <a:solidFill>
                  <a:schemeClr val="tx2"/>
                </a:solidFill>
              </a:rPr>
              <a:t>Attribute usage values</a:t>
            </a:r>
            <a:endParaRPr lang="en-US" dirty="0"/>
          </a:p>
          <a:p>
            <a:pPr marL="1085795" lvl="2"/>
            <a:r>
              <a:rPr lang="en-US" dirty="0"/>
              <a:t>Given a set of queries </a:t>
            </a:r>
            <a:r>
              <a:rPr lang="en-US" i="1" dirty="0"/>
              <a:t>Q</a:t>
            </a:r>
            <a:r>
              <a:rPr lang="en-US" dirty="0"/>
              <a:t> = {</a:t>
            </a:r>
            <a:r>
              <a:rPr lang="en-US" i="1" dirty="0"/>
              <a:t>q</a:t>
            </a:r>
            <a:r>
              <a:rPr lang="en-US" baseline="-25000" dirty="0"/>
              <a:t>1</a:t>
            </a:r>
            <a:r>
              <a:rPr lang="en-US" dirty="0"/>
              <a:t>, </a:t>
            </a:r>
            <a:r>
              <a:rPr lang="en-US" i="1" dirty="0"/>
              <a:t>q</a:t>
            </a:r>
            <a:r>
              <a:rPr lang="en-US" baseline="-25000" dirty="0"/>
              <a:t>2</a:t>
            </a:r>
            <a:r>
              <a:rPr lang="en-US" dirty="0"/>
              <a:t>,…, </a:t>
            </a:r>
            <a:r>
              <a:rPr lang="en-US" i="1" dirty="0" err="1"/>
              <a:t>q</a:t>
            </a:r>
            <a:r>
              <a:rPr lang="en-US" i="1" baseline="-25000" dirty="0" err="1"/>
              <a:t>q</a:t>
            </a:r>
            <a:r>
              <a:rPr lang="en-US" dirty="0"/>
              <a:t>} that will run on the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a:t>
            </a:r>
            <a:r>
              <a:rPr lang="en-US" i="1" dirty="0"/>
              <a:t>A</a:t>
            </a:r>
            <a:r>
              <a:rPr lang="en-US" i="1" baseline="-25000" dirty="0"/>
              <a:t>n</a:t>
            </a:r>
            <a:r>
              <a:rPr lang="en-US" dirty="0"/>
              <a:t>],</a:t>
            </a:r>
          </a:p>
          <a:p>
            <a:pPr marL="1085795" lvl="2">
              <a:buNone/>
            </a:pPr>
            <a:endParaRPr lang="en-US" dirty="0"/>
          </a:p>
          <a:p>
            <a:pPr marL="1085795" lvl="2">
              <a:buNone/>
            </a:pPr>
            <a:endParaRPr lang="en-US" dirty="0"/>
          </a:p>
          <a:p>
            <a:pPr marL="1085795" lvl="2">
              <a:buNone/>
            </a:pPr>
            <a:endParaRPr lang="en-US" dirty="0"/>
          </a:p>
          <a:p>
            <a:pPr marL="1085795" lvl="2">
              <a:buNone/>
            </a:pPr>
            <a:r>
              <a:rPr lang="en-US" dirty="0"/>
              <a:t>	</a:t>
            </a:r>
          </a:p>
          <a:p>
            <a:pPr marL="1085795" lvl="2">
              <a:buNone/>
            </a:pPr>
            <a:r>
              <a:rPr lang="en-US" i="1" dirty="0"/>
              <a:t>	use</a:t>
            </a:r>
            <a:r>
              <a:rPr lang="en-US" dirty="0"/>
              <a:t>(</a:t>
            </a:r>
            <a:r>
              <a:rPr lang="en-US" i="1" dirty="0"/>
              <a:t>q</a:t>
            </a:r>
            <a:r>
              <a:rPr lang="en-US" i="1" baseline="-25000" dirty="0"/>
              <a:t>i</a:t>
            </a:r>
            <a:r>
              <a:rPr lang="en-US" i="1" dirty="0"/>
              <a:t>,•</a:t>
            </a:r>
            <a:r>
              <a:rPr lang="en-US" dirty="0"/>
              <a:t>)</a:t>
            </a:r>
            <a:r>
              <a:rPr lang="en-US" i="1" dirty="0"/>
              <a:t> </a:t>
            </a:r>
            <a:r>
              <a:rPr lang="en-US" dirty="0"/>
              <a:t>can be defined accordingly</a:t>
            </a:r>
          </a:p>
        </p:txBody>
      </p:sp>
      <p:sp>
        <p:nvSpPr>
          <p:cNvPr id="81926" name="Rectangle 6"/>
          <p:cNvSpPr>
            <a:spLocks noChangeArrowheads="1"/>
          </p:cNvSpPr>
          <p:nvPr/>
        </p:nvSpPr>
        <p:spPr bwMode="auto">
          <a:xfrm>
            <a:off x="3250390" y="4799014"/>
            <a:ext cx="298156"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1927" name="Rectangle 7"/>
          <p:cNvSpPr>
            <a:spLocks noChangeArrowheads="1"/>
          </p:cNvSpPr>
          <p:nvPr/>
        </p:nvSpPr>
        <p:spPr bwMode="auto">
          <a:xfrm>
            <a:off x="2095419" y="4786315"/>
            <a:ext cx="1224945"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use</a:t>
            </a:r>
            <a:r>
              <a:rPr lang="en-US" sz="1828" dirty="0">
                <a:solidFill>
                  <a:srgbClr val="000000"/>
                </a:solidFill>
                <a:latin typeface="Book Antiqua"/>
              </a:rPr>
              <a:t>(</a:t>
            </a:r>
            <a:r>
              <a:rPr lang="en-US" sz="1828" i="1" dirty="0" err="1">
                <a:latin typeface="Book Antiqua"/>
              </a:rPr>
              <a:t>q</a:t>
            </a:r>
            <a:r>
              <a:rPr lang="en-US" sz="1828" i="1" baseline="-25000" dirty="0" err="1">
                <a:latin typeface="Book Antiqua"/>
              </a:rPr>
              <a:t>i</a:t>
            </a:r>
            <a:r>
              <a:rPr lang="en-US" sz="1828" i="1" dirty="0" err="1">
                <a:latin typeface="Book Antiqua"/>
              </a:rPr>
              <a:t>,A</a:t>
            </a:r>
            <a:r>
              <a:rPr lang="en-US" sz="1828" i="1" baseline="-25000" dirty="0" err="1">
                <a:latin typeface="Book Antiqua"/>
              </a:rPr>
              <a:t>j</a:t>
            </a:r>
            <a:r>
              <a:rPr lang="en-US" sz="1828" dirty="0">
                <a:latin typeface="Book Antiqua"/>
              </a:rPr>
              <a:t>) =</a:t>
            </a:r>
          </a:p>
        </p:txBody>
      </p:sp>
      <p:sp>
        <p:nvSpPr>
          <p:cNvPr id="81928" name="Rectangle 8"/>
          <p:cNvSpPr>
            <a:spLocks noChangeArrowheads="1"/>
          </p:cNvSpPr>
          <p:nvPr/>
        </p:nvSpPr>
        <p:spPr bwMode="auto">
          <a:xfrm>
            <a:off x="3559388" y="4633915"/>
            <a:ext cx="4254620"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1 if attribute </a:t>
            </a:r>
            <a:r>
              <a:rPr lang="en-US" sz="1828" i="1" dirty="0" err="1">
                <a:solidFill>
                  <a:srgbClr val="000000"/>
                </a:solidFill>
                <a:latin typeface="Book Antiqua"/>
              </a:rPr>
              <a:t>A</a:t>
            </a:r>
            <a:r>
              <a:rPr lang="en-US" sz="1687" i="1" baseline="-25000" dirty="0" err="1">
                <a:solidFill>
                  <a:srgbClr val="000000"/>
                </a:solidFill>
                <a:latin typeface="Book Antiqua"/>
              </a:rPr>
              <a:t>j</a:t>
            </a:r>
            <a:r>
              <a:rPr lang="en-US" sz="1828" dirty="0">
                <a:solidFill>
                  <a:srgbClr val="000000"/>
                </a:solidFill>
                <a:latin typeface="Book Antiqua"/>
              </a:rPr>
              <a:t> is referenced by query </a:t>
            </a:r>
            <a:r>
              <a:rPr lang="en-US" sz="1828" i="1" dirty="0">
                <a:solidFill>
                  <a:srgbClr val="000000"/>
                </a:solidFill>
                <a:latin typeface="Book Antiqua"/>
              </a:rPr>
              <a:t>q</a:t>
            </a:r>
            <a:r>
              <a:rPr lang="en-US" sz="1828" i="1" baseline="-25000" dirty="0">
                <a:solidFill>
                  <a:srgbClr val="000000"/>
                </a:solidFill>
                <a:latin typeface="Book Antiqua"/>
              </a:rPr>
              <a:t>i</a:t>
            </a:r>
          </a:p>
        </p:txBody>
      </p:sp>
      <p:sp>
        <p:nvSpPr>
          <p:cNvPr id="81929" name="Rectangle 9"/>
          <p:cNvSpPr>
            <a:spLocks noChangeArrowheads="1"/>
          </p:cNvSpPr>
          <p:nvPr/>
        </p:nvSpPr>
        <p:spPr bwMode="auto">
          <a:xfrm>
            <a:off x="3606073" y="4976815"/>
            <a:ext cx="1327537"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0 otherwise</a:t>
            </a:r>
          </a:p>
        </p:txBody>
      </p:sp>
      <p:sp>
        <p:nvSpPr>
          <p:cNvPr id="81930" name="Rectangle 10"/>
          <p:cNvSpPr>
            <a:spLocks noChangeArrowheads="1"/>
          </p:cNvSpPr>
          <p:nvPr/>
        </p:nvSpPr>
        <p:spPr bwMode="auto">
          <a:xfrm>
            <a:off x="3278188" y="4608515"/>
            <a:ext cx="243907"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1931" name="Rectangle 11"/>
          <p:cNvSpPr>
            <a:spLocks noChangeArrowheads="1"/>
          </p:cNvSpPr>
          <p:nvPr/>
        </p:nvSpPr>
        <p:spPr bwMode="auto">
          <a:xfrm>
            <a:off x="3278188" y="5036355"/>
            <a:ext cx="243907" cy="344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l"/>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2" name="Footer Placeholder 1">
            <a:extLst>
              <a:ext uri="{FF2B5EF4-FFF2-40B4-BE49-F238E27FC236}">
                <a16:creationId xmlns:a16="http://schemas.microsoft.com/office/drawing/2014/main" id="{47FD6CD3-4DC0-4346-AC6E-60105EC6F99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5A8F33EB-6EE7-3F44-903F-F65226BA6157}"/>
              </a:ext>
            </a:extLst>
          </p:cNvPr>
          <p:cNvSpPr>
            <a:spLocks noGrp="1"/>
          </p:cNvSpPr>
          <p:nvPr>
            <p:ph type="sldNum" sz="quarter" idx="4"/>
          </p:nvPr>
        </p:nvSpPr>
        <p:spPr/>
        <p:txBody>
          <a:bodyPr/>
          <a:lstStyle/>
          <a:p>
            <a:fld id="{FD96158B-4539-3C43-9DE5-94C547866200}" type="slidenum">
              <a:rPr lang="en-US" smtClean="0"/>
              <a:t>39</a:t>
            </a:fld>
            <a:endParaRPr lang="en-US"/>
          </a:p>
        </p:txBody>
      </p:sp>
    </p:spTree>
    <p:extLst>
      <p:ext uri="{BB962C8B-B14F-4D97-AF65-F5344CB8AC3E}">
        <p14:creationId xmlns:p14="http://schemas.microsoft.com/office/powerpoint/2010/main" val="232826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a:t>Distribution Design</a:t>
            </a:r>
          </a:p>
        </p:txBody>
      </p:sp>
      <p:sp>
        <p:nvSpPr>
          <p:cNvPr id="2" name="Footer Placeholder 1">
            <a:extLst>
              <a:ext uri="{FF2B5EF4-FFF2-40B4-BE49-F238E27FC236}">
                <a16:creationId xmlns:a16="http://schemas.microsoft.com/office/drawing/2014/main" id="{A0BBAB42-FC03-5E42-AC76-6393756797E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6F92F75-4986-6745-B324-0016376BADB8}"/>
              </a:ext>
            </a:extLst>
          </p:cNvPr>
          <p:cNvSpPr>
            <a:spLocks noGrp="1"/>
          </p:cNvSpPr>
          <p:nvPr>
            <p:ph type="sldNum" sz="quarter" idx="4"/>
          </p:nvPr>
        </p:nvSpPr>
        <p:spPr/>
        <p:txBody>
          <a:bodyPr/>
          <a:lstStyle/>
          <a:p>
            <a:fld id="{FD96158B-4539-3C43-9DE5-94C547866200}" type="slidenum">
              <a:rPr lang="en-US" smtClean="0"/>
              <a:t>4</a:t>
            </a:fld>
            <a:endParaRPr lang="en-US"/>
          </a:p>
        </p:txBody>
      </p:sp>
      <p:pic>
        <p:nvPicPr>
          <p:cNvPr id="5" name="Picture 4" descr="A close up of text on a white background&#10;&#10;Description automatically generated">
            <a:extLst>
              <a:ext uri="{FF2B5EF4-FFF2-40B4-BE49-F238E27FC236}">
                <a16:creationId xmlns:a16="http://schemas.microsoft.com/office/drawing/2014/main" id="{77319A0C-A835-4344-AF19-89E55A45C8D0}"/>
              </a:ext>
            </a:extLst>
          </p:cNvPr>
          <p:cNvPicPr>
            <a:picLocks noChangeAspect="1"/>
          </p:cNvPicPr>
          <p:nvPr/>
        </p:nvPicPr>
        <p:blipFill>
          <a:blip r:embed="rId3"/>
          <a:stretch>
            <a:fillRect/>
          </a:stretch>
        </p:blipFill>
        <p:spPr>
          <a:xfrm>
            <a:off x="2481101" y="1055950"/>
            <a:ext cx="4179131" cy="5037346"/>
          </a:xfrm>
          <a:prstGeom prst="rect">
            <a:avLst/>
          </a:prstGeom>
        </p:spPr>
      </p:pic>
    </p:spTree>
    <p:extLst>
      <p:ext uri="{BB962C8B-B14F-4D97-AF65-F5344CB8AC3E}">
        <p14:creationId xmlns:p14="http://schemas.microsoft.com/office/powerpoint/2010/main" val="2949681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title"/>
          </p:nvPr>
        </p:nvSpPr>
        <p:spPr>
          <a:noFill/>
          <a:ln/>
        </p:spPr>
        <p:txBody>
          <a:bodyPr/>
          <a:lstStyle/>
          <a:p>
            <a:r>
              <a:rPr lang="en-US"/>
              <a:t>VF – Definition of </a:t>
            </a:r>
            <a:r>
              <a:rPr lang="en-US" i="1"/>
              <a:t>use</a:t>
            </a:r>
            <a:r>
              <a:rPr lang="en-US"/>
              <a:t>(</a:t>
            </a:r>
            <a:r>
              <a:rPr lang="en-US" i="1"/>
              <a:t>q</a:t>
            </a:r>
            <a:r>
              <a:rPr lang="en-US" i="1" baseline="-25000"/>
              <a:t>i</a:t>
            </a:r>
            <a:r>
              <a:rPr lang="en-US"/>
              <a:t>,</a:t>
            </a:r>
            <a:r>
              <a:rPr lang="en-US" i="1"/>
              <a:t>A</a:t>
            </a:r>
            <a:r>
              <a:rPr lang="en-US" i="1" baseline="-25000"/>
              <a:t>j</a:t>
            </a:r>
            <a:r>
              <a:rPr lang="en-US"/>
              <a:t>)</a:t>
            </a:r>
          </a:p>
        </p:txBody>
      </p:sp>
      <p:sp>
        <p:nvSpPr>
          <p:cNvPr id="82946" name="Rectangle 2"/>
          <p:cNvSpPr>
            <a:spLocks noGrp="1" noChangeArrowheads="1"/>
          </p:cNvSpPr>
          <p:nvPr>
            <p:ph idx="1"/>
          </p:nvPr>
        </p:nvSpPr>
        <p:spPr>
          <a:xfrm>
            <a:off x="457200" y="1600201"/>
            <a:ext cx="8229600" cy="2476872"/>
          </a:xfrm>
          <a:noFill/>
          <a:ln/>
        </p:spPr>
        <p:txBody>
          <a:bodyPr/>
          <a:lstStyle/>
          <a:p>
            <a:pPr>
              <a:buNone/>
              <a:tabLst>
                <a:tab pos="571471" algn="l"/>
                <a:tab pos="1771560" algn="l"/>
                <a:tab pos="3543118" algn="l"/>
                <a:tab pos="3943148" algn="l"/>
                <a:tab pos="5143237" algn="l"/>
              </a:tabLst>
            </a:pPr>
            <a:r>
              <a:rPr lang="en-US" dirty="0"/>
              <a:t>Consider the following 4 queries for relation PROJ</a:t>
            </a:r>
          </a:p>
          <a:p>
            <a:pPr>
              <a:buNone/>
              <a:tabLst>
                <a:tab pos="571471" algn="l"/>
                <a:tab pos="1771560" algn="l"/>
                <a:tab pos="3543118" algn="l"/>
                <a:tab pos="3943148" algn="l"/>
                <a:tab pos="5143237" algn="l"/>
              </a:tabLst>
            </a:pPr>
            <a:r>
              <a:rPr lang="en-US" sz="1828" i="1" dirty="0"/>
              <a:t>q</a:t>
            </a:r>
            <a:r>
              <a:rPr lang="en-US" sz="1828" baseline="-25000" dirty="0"/>
              <a:t>1</a:t>
            </a:r>
            <a:r>
              <a:rPr lang="en-US" sz="1828" dirty="0"/>
              <a:t>:	</a:t>
            </a:r>
            <a:r>
              <a:rPr lang="en-US" sz="1828" b="1" dirty="0"/>
              <a:t>SELECT</a:t>
            </a:r>
            <a:r>
              <a:rPr lang="en-US" sz="1828" dirty="0"/>
              <a:t>	BUDGET	</a:t>
            </a:r>
            <a:r>
              <a:rPr lang="en-US" sz="1828" i="1" dirty="0"/>
              <a:t>q</a:t>
            </a:r>
            <a:r>
              <a:rPr lang="en-US" sz="1828" baseline="-25000" dirty="0"/>
              <a:t>2</a:t>
            </a:r>
            <a:r>
              <a:rPr lang="en-US" sz="1828" dirty="0"/>
              <a:t>:	</a:t>
            </a:r>
            <a:r>
              <a:rPr lang="en-US" sz="1828" b="1" dirty="0"/>
              <a:t>SELECT</a:t>
            </a:r>
            <a:r>
              <a:rPr lang="en-US" sz="1828" dirty="0"/>
              <a:t>	PNAME,BUDGET</a:t>
            </a:r>
          </a:p>
          <a:p>
            <a:pPr>
              <a:buNone/>
              <a:tabLst>
                <a:tab pos="571471" algn="l"/>
                <a:tab pos="1771560" algn="l"/>
                <a:tab pos="3543118" algn="l"/>
                <a:tab pos="3943148" algn="l"/>
                <a:tab pos="5143237" algn="l"/>
              </a:tabLst>
            </a:pPr>
            <a:r>
              <a:rPr lang="en-US" sz="1828" dirty="0"/>
              <a:t>		</a:t>
            </a:r>
            <a:r>
              <a:rPr lang="en-US" sz="1828" b="1" dirty="0"/>
              <a:t>FROM</a:t>
            </a:r>
            <a:r>
              <a:rPr lang="en-US" sz="1828" dirty="0"/>
              <a:t>	PROJ		</a:t>
            </a:r>
            <a:r>
              <a:rPr lang="en-US" sz="1828" b="1" dirty="0"/>
              <a:t>FROM</a:t>
            </a:r>
            <a:r>
              <a:rPr lang="en-US" sz="1828" dirty="0"/>
              <a:t>	PROJ</a:t>
            </a:r>
          </a:p>
          <a:p>
            <a:pPr>
              <a:buNone/>
              <a:tabLst>
                <a:tab pos="571471" algn="l"/>
                <a:tab pos="1771560" algn="l"/>
                <a:tab pos="3543118" algn="l"/>
                <a:tab pos="3943148" algn="l"/>
                <a:tab pos="5143237" algn="l"/>
              </a:tabLst>
            </a:pPr>
            <a:r>
              <a:rPr lang="en-US" sz="1828" dirty="0"/>
              <a:t>		</a:t>
            </a:r>
            <a:r>
              <a:rPr lang="en-US" sz="1828" b="1" dirty="0"/>
              <a:t>WHERE</a:t>
            </a:r>
            <a:r>
              <a:rPr lang="en-US" sz="1828" dirty="0"/>
              <a:t>	PNO=Value</a:t>
            </a:r>
          </a:p>
          <a:p>
            <a:pPr>
              <a:buNone/>
              <a:tabLst>
                <a:tab pos="571471" algn="l"/>
                <a:tab pos="1771560" algn="l"/>
                <a:tab pos="3543118" algn="l"/>
                <a:tab pos="3943148" algn="l"/>
                <a:tab pos="5143237" algn="l"/>
              </a:tabLst>
            </a:pPr>
            <a:r>
              <a:rPr lang="en-US" sz="1828" i="1" dirty="0"/>
              <a:t>q</a:t>
            </a:r>
            <a:r>
              <a:rPr lang="en-US" sz="1828" baseline="-25000" dirty="0"/>
              <a:t>3</a:t>
            </a:r>
            <a:r>
              <a:rPr lang="en-US" sz="1828" dirty="0"/>
              <a:t>:	</a:t>
            </a:r>
            <a:r>
              <a:rPr lang="en-US" sz="1828" b="1" dirty="0"/>
              <a:t>SELECT</a:t>
            </a:r>
            <a:r>
              <a:rPr lang="en-US" sz="1828" dirty="0"/>
              <a:t>	PNAME	</a:t>
            </a:r>
            <a:r>
              <a:rPr lang="en-US" sz="1828" i="1" dirty="0"/>
              <a:t>q</a:t>
            </a:r>
            <a:r>
              <a:rPr lang="en-US" sz="1828" baseline="-25000" dirty="0"/>
              <a:t>4</a:t>
            </a:r>
            <a:r>
              <a:rPr lang="en-US" sz="1828" dirty="0"/>
              <a:t>:	</a:t>
            </a:r>
            <a:r>
              <a:rPr lang="en-US" sz="1828" b="1" dirty="0"/>
              <a:t>SELECT	SUM</a:t>
            </a:r>
            <a:r>
              <a:rPr lang="en-US" sz="1828" dirty="0"/>
              <a:t>(BUDGET)</a:t>
            </a:r>
          </a:p>
          <a:p>
            <a:pPr>
              <a:buNone/>
              <a:tabLst>
                <a:tab pos="571471" algn="l"/>
                <a:tab pos="1771560" algn="l"/>
                <a:tab pos="3543118" algn="l"/>
                <a:tab pos="3943148" algn="l"/>
                <a:tab pos="5143237" algn="l"/>
              </a:tabLst>
            </a:pPr>
            <a:r>
              <a:rPr lang="en-US" sz="1828" dirty="0"/>
              <a:t>		</a:t>
            </a:r>
            <a:r>
              <a:rPr lang="en-US" sz="1828" b="1" dirty="0"/>
              <a:t>FROM</a:t>
            </a:r>
            <a:r>
              <a:rPr lang="en-US" sz="1828" dirty="0"/>
              <a:t>	PROJ		</a:t>
            </a:r>
            <a:r>
              <a:rPr lang="en-US" sz="1828" b="1" dirty="0"/>
              <a:t>FROM	</a:t>
            </a:r>
            <a:r>
              <a:rPr lang="en-US" sz="1828" dirty="0"/>
              <a:t>PROJ</a:t>
            </a:r>
          </a:p>
          <a:p>
            <a:pPr>
              <a:buNone/>
              <a:tabLst>
                <a:tab pos="571471" algn="l"/>
                <a:tab pos="1771560" algn="l"/>
                <a:tab pos="3543118" algn="l"/>
                <a:tab pos="3943148" algn="l"/>
                <a:tab pos="5143237" algn="l"/>
              </a:tabLst>
            </a:pPr>
            <a:r>
              <a:rPr lang="en-US" sz="1828" dirty="0"/>
              <a:t>		</a:t>
            </a:r>
            <a:r>
              <a:rPr lang="en-US" sz="1828" b="1" dirty="0"/>
              <a:t>WHERE</a:t>
            </a:r>
            <a:r>
              <a:rPr lang="en-US" sz="1828" dirty="0"/>
              <a:t>	LOC=Value		</a:t>
            </a:r>
            <a:r>
              <a:rPr lang="en-US" sz="1828" b="1" dirty="0"/>
              <a:t>WHERE</a:t>
            </a:r>
            <a:r>
              <a:rPr lang="en-US" sz="1828" dirty="0"/>
              <a:t>	LOC=Value</a:t>
            </a:r>
          </a:p>
        </p:txBody>
      </p:sp>
      <p:sp>
        <p:nvSpPr>
          <p:cNvPr id="2" name="Footer Placeholder 1">
            <a:extLst>
              <a:ext uri="{FF2B5EF4-FFF2-40B4-BE49-F238E27FC236}">
                <a16:creationId xmlns:a16="http://schemas.microsoft.com/office/drawing/2014/main" id="{F660197C-1392-1544-A526-432A474B14D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7BEA2ED0-A385-D441-ABBF-847F65DBDB0E}"/>
              </a:ext>
            </a:extLst>
          </p:cNvPr>
          <p:cNvSpPr>
            <a:spLocks noGrp="1"/>
          </p:cNvSpPr>
          <p:nvPr>
            <p:ph type="sldNum" sz="quarter" idx="4"/>
          </p:nvPr>
        </p:nvSpPr>
        <p:spPr/>
        <p:txBody>
          <a:bodyPr/>
          <a:lstStyle/>
          <a:p>
            <a:fld id="{FD96158B-4539-3C43-9DE5-94C547866200}" type="slidenum">
              <a:rPr lang="en-US" smtClean="0"/>
              <a:t>40</a:t>
            </a:fld>
            <a:endParaRPr lang="en-US" dirty="0"/>
          </a:p>
        </p:txBody>
      </p:sp>
      <p:pic>
        <p:nvPicPr>
          <p:cNvPr id="5" name="Picture 4" descr="A close up of a clock&#10;&#10;Description automatically generated">
            <a:extLst>
              <a:ext uri="{FF2B5EF4-FFF2-40B4-BE49-F238E27FC236}">
                <a16:creationId xmlns:a16="http://schemas.microsoft.com/office/drawing/2014/main" id="{7FB29708-E3B0-0744-878A-5B622D3208D6}"/>
              </a:ext>
            </a:extLst>
          </p:cNvPr>
          <p:cNvPicPr>
            <a:picLocks noChangeAspect="1"/>
          </p:cNvPicPr>
          <p:nvPr/>
        </p:nvPicPr>
        <p:blipFill>
          <a:blip r:embed="rId2"/>
          <a:stretch>
            <a:fillRect/>
          </a:stretch>
        </p:blipFill>
        <p:spPr>
          <a:xfrm>
            <a:off x="2574076" y="4068589"/>
            <a:ext cx="3674656" cy="2096715"/>
          </a:xfrm>
          <a:prstGeom prst="rect">
            <a:avLst/>
          </a:prstGeom>
        </p:spPr>
      </p:pic>
    </p:spTree>
    <p:extLst>
      <p:ext uri="{BB962C8B-B14F-4D97-AF65-F5344CB8AC3E}">
        <p14:creationId xmlns:p14="http://schemas.microsoft.com/office/powerpoint/2010/main" val="2432487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title"/>
          </p:nvPr>
        </p:nvSpPr>
        <p:spPr>
          <a:noFill/>
          <a:ln/>
        </p:spPr>
        <p:txBody>
          <a:bodyPr/>
          <a:lstStyle/>
          <a:p>
            <a:r>
              <a:rPr lang="en-US"/>
              <a:t>VF – Affinity Measure </a:t>
            </a:r>
            <a:r>
              <a:rPr lang="en-US" i="1"/>
              <a:t>aff</a:t>
            </a:r>
            <a:r>
              <a:rPr lang="en-US"/>
              <a:t>(</a:t>
            </a:r>
            <a:r>
              <a:rPr lang="en-US" i="1"/>
              <a:t>A</a:t>
            </a:r>
            <a:r>
              <a:rPr lang="en-US" i="1" baseline="-25000"/>
              <a:t>i</a:t>
            </a:r>
            <a:r>
              <a:rPr lang="en-US"/>
              <a:t>,</a:t>
            </a:r>
            <a:r>
              <a:rPr lang="en-US" i="1"/>
              <a:t>A</a:t>
            </a:r>
            <a:r>
              <a:rPr lang="en-US" i="1" baseline="-25000"/>
              <a:t>j</a:t>
            </a:r>
            <a:r>
              <a:rPr lang="en-US"/>
              <a:t>)</a:t>
            </a:r>
          </a:p>
        </p:txBody>
      </p:sp>
      <p:sp>
        <p:nvSpPr>
          <p:cNvPr id="83970" name="Rectangle 2"/>
          <p:cNvSpPr>
            <a:spLocks noGrp="1" noChangeArrowheads="1"/>
          </p:cNvSpPr>
          <p:nvPr>
            <p:ph idx="1"/>
          </p:nvPr>
        </p:nvSpPr>
        <p:spPr>
          <a:xfrm>
            <a:off x="268397" y="1707559"/>
            <a:ext cx="8643938" cy="1772072"/>
          </a:xfrm>
          <a:noFill/>
          <a:ln/>
        </p:spPr>
        <p:txBody>
          <a:bodyPr/>
          <a:lstStyle/>
          <a:p>
            <a:pPr marL="0" indent="0">
              <a:buNone/>
            </a:pPr>
            <a:r>
              <a:rPr lang="en-US" dirty="0"/>
              <a:t>The </a:t>
            </a:r>
            <a:r>
              <a:rPr lang="en-US" dirty="0">
                <a:solidFill>
                  <a:srgbClr val="FF0000"/>
                </a:solidFill>
              </a:rPr>
              <a:t>attribute affinity measure</a:t>
            </a:r>
            <a:r>
              <a:rPr lang="en-US" dirty="0">
                <a:solidFill>
                  <a:schemeClr val="hlink"/>
                </a:solidFill>
              </a:rPr>
              <a:t> </a:t>
            </a:r>
            <a:r>
              <a:rPr lang="en-US" dirty="0"/>
              <a:t>between two attributes </a:t>
            </a:r>
            <a:r>
              <a:rPr lang="en-US" i="1" dirty="0"/>
              <a:t>A</a:t>
            </a:r>
            <a:r>
              <a:rPr lang="en-US" i="1" baseline="-25000" dirty="0"/>
              <a:t>i</a:t>
            </a:r>
            <a:r>
              <a:rPr lang="en-US" dirty="0"/>
              <a:t> and </a:t>
            </a:r>
            <a:r>
              <a:rPr lang="en-US" i="1" dirty="0" err="1"/>
              <a:t>A</a:t>
            </a:r>
            <a:r>
              <a:rPr lang="en-US" i="1" baseline="-25000" dirty="0" err="1"/>
              <a:t>j</a:t>
            </a:r>
            <a:r>
              <a:rPr lang="en-US" dirty="0"/>
              <a:t> of a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with respect to the set of queries  </a:t>
            </a:r>
            <a:r>
              <a:rPr lang="en-US" i="1" dirty="0"/>
              <a:t>Q</a:t>
            </a:r>
            <a:r>
              <a:rPr lang="en-US" dirty="0"/>
              <a:t> = (</a:t>
            </a:r>
            <a:r>
              <a:rPr lang="en-US" i="1" dirty="0"/>
              <a:t>q</a:t>
            </a:r>
            <a:r>
              <a:rPr lang="en-US" baseline="-25000" dirty="0"/>
              <a:t>1</a:t>
            </a:r>
            <a:r>
              <a:rPr lang="en-US" dirty="0"/>
              <a:t>, </a:t>
            </a:r>
            <a:r>
              <a:rPr lang="en-US" i="1" dirty="0"/>
              <a:t>q</a:t>
            </a:r>
            <a:r>
              <a:rPr lang="en-US" baseline="-25000" dirty="0"/>
              <a:t>2</a:t>
            </a:r>
            <a:r>
              <a:rPr lang="en-US" dirty="0"/>
              <a:t>, …, </a:t>
            </a:r>
            <a:r>
              <a:rPr lang="en-US" i="1" dirty="0" err="1"/>
              <a:t>q</a:t>
            </a:r>
            <a:r>
              <a:rPr lang="en-US" i="1" baseline="-25000" dirty="0" err="1"/>
              <a:t>q</a:t>
            </a:r>
            <a:r>
              <a:rPr lang="en-US" dirty="0"/>
              <a:t>) is defined as follows : </a:t>
            </a:r>
          </a:p>
          <a:p>
            <a:pPr marL="0" indent="0"/>
            <a:endParaRPr lang="en-US" dirty="0"/>
          </a:p>
        </p:txBody>
      </p:sp>
      <p:grpSp>
        <p:nvGrpSpPr>
          <p:cNvPr id="4" name="Group 3"/>
          <p:cNvGrpSpPr/>
          <p:nvPr/>
        </p:nvGrpSpPr>
        <p:grpSpPr>
          <a:xfrm>
            <a:off x="1149576" y="3284984"/>
            <a:ext cx="4302278" cy="860147"/>
            <a:chOff x="1634952" y="5093547"/>
            <a:chExt cx="6118796" cy="1223321"/>
          </a:xfrm>
        </p:grpSpPr>
        <p:sp>
          <p:nvSpPr>
            <p:cNvPr id="83974" name="Rectangle 6"/>
            <p:cNvSpPr>
              <a:spLocks noChangeArrowheads="1"/>
            </p:cNvSpPr>
            <p:nvPr/>
          </p:nvSpPr>
          <p:spPr bwMode="auto">
            <a:xfrm>
              <a:off x="1634952" y="5332871"/>
              <a:ext cx="1867534"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err="1">
                  <a:solidFill>
                    <a:srgbClr val="000000"/>
                  </a:solidFill>
                  <a:latin typeface="Book Antiqua"/>
                </a:rPr>
                <a:t>aff</a:t>
              </a:r>
              <a:r>
                <a:rPr lang="en-US" sz="1828" i="1" dirty="0">
                  <a:solidFill>
                    <a:srgbClr val="000000"/>
                  </a:solidFill>
                  <a:latin typeface="Book Antiqua"/>
                </a:rPr>
                <a:t> </a:t>
              </a:r>
              <a:r>
                <a:rPr lang="en-US" sz="1828" dirty="0">
                  <a:solidFill>
                    <a:srgbClr val="000000"/>
                  </a:solidFill>
                  <a:latin typeface="Book Antiqua"/>
                </a:rPr>
                <a:t>(</a:t>
              </a:r>
              <a:r>
                <a:rPr lang="en-US" sz="1828" i="1" dirty="0">
                  <a:solidFill>
                    <a:srgbClr val="000000"/>
                  </a:solidFill>
                  <a:latin typeface="Book Antiqua"/>
                </a:rPr>
                <a:t>A</a:t>
              </a:r>
              <a:r>
                <a:rPr lang="en-US" sz="1828" i="1" baseline="-25000" dirty="0">
                  <a:solidFill>
                    <a:srgbClr val="000000"/>
                  </a:solidFill>
                  <a:latin typeface="Book Antiqua"/>
                </a:rPr>
                <a:t>i</a:t>
              </a:r>
              <a:r>
                <a:rPr lang="en-US" sz="1828" i="1" dirty="0">
                  <a:solidFill>
                    <a:srgbClr val="000000"/>
                  </a:solidFill>
                  <a:latin typeface="Book Antiqua"/>
                </a:rPr>
                <a:t>, </a:t>
              </a:r>
              <a:r>
                <a:rPr lang="en-US" sz="1828" i="1" dirty="0" err="1">
                  <a:solidFill>
                    <a:srgbClr val="000000"/>
                  </a:solidFill>
                  <a:latin typeface="Book Antiqua"/>
                </a:rPr>
                <a:t>A</a:t>
              </a:r>
              <a:r>
                <a:rPr lang="en-US" sz="1828" i="1" baseline="-25000" dirty="0" err="1">
                  <a:solidFill>
                    <a:srgbClr val="000000"/>
                  </a:solidFill>
                  <a:latin typeface="Book Antiqua"/>
                </a:rPr>
                <a:t>j</a:t>
              </a:r>
              <a:r>
                <a:rPr lang="en-US" sz="1828" dirty="0">
                  <a:solidFill>
                    <a:srgbClr val="000000"/>
                  </a:solidFill>
                  <a:latin typeface="Book Antiqua"/>
                </a:rPr>
                <a:t>)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3975" name="Rectangle 7"/>
            <p:cNvSpPr>
              <a:spLocks noChangeArrowheads="1"/>
            </p:cNvSpPr>
            <p:nvPr/>
          </p:nvSpPr>
          <p:spPr bwMode="auto">
            <a:xfrm>
              <a:off x="4846216" y="5332871"/>
              <a:ext cx="2259665"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(query access)</a:t>
              </a:r>
            </a:p>
          </p:txBody>
        </p:sp>
        <p:sp>
          <p:nvSpPr>
            <p:cNvPr id="83976" name="Rectangle 8"/>
            <p:cNvSpPr>
              <a:spLocks noChangeArrowheads="1"/>
            </p:cNvSpPr>
            <p:nvPr/>
          </p:nvSpPr>
          <p:spPr bwMode="auto">
            <a:xfrm>
              <a:off x="3305449" y="5857859"/>
              <a:ext cx="4448299"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Book Antiqua"/>
                </a:rPr>
                <a:t>all queries that access </a:t>
              </a:r>
              <a:r>
                <a:rPr lang="en-US" sz="1687" i="1" dirty="0">
                  <a:solidFill>
                    <a:srgbClr val="000000"/>
                  </a:solidFill>
                  <a:latin typeface="Book Antiqua"/>
                </a:rPr>
                <a:t>A</a:t>
              </a:r>
              <a:r>
                <a:rPr lang="en-US" sz="984" i="1" baseline="-25000" dirty="0">
                  <a:solidFill>
                    <a:srgbClr val="000000"/>
                  </a:solidFill>
                  <a:latin typeface="Book Antiqua"/>
                </a:rPr>
                <a:t>i</a:t>
              </a:r>
              <a:r>
                <a:rPr lang="en-US" sz="1687" dirty="0">
                  <a:solidFill>
                    <a:srgbClr val="000000"/>
                  </a:solidFill>
                  <a:latin typeface="Book Antiqua"/>
                </a:rPr>
                <a:t> and </a:t>
              </a:r>
              <a:r>
                <a:rPr lang="en-US" sz="1687" i="1" dirty="0" err="1">
                  <a:solidFill>
                    <a:srgbClr val="000000"/>
                  </a:solidFill>
                  <a:latin typeface="Book Antiqua"/>
                </a:rPr>
                <a:t>A</a:t>
              </a:r>
              <a:r>
                <a:rPr lang="en-US" sz="984" i="1" baseline="-25000" dirty="0" err="1">
                  <a:solidFill>
                    <a:srgbClr val="000000"/>
                  </a:solidFill>
                  <a:latin typeface="Book Antiqua"/>
                </a:rPr>
                <a:t>j</a:t>
              </a:r>
              <a:r>
                <a:rPr lang="en-US" sz="1687" dirty="0">
                  <a:solidFill>
                    <a:srgbClr val="000000"/>
                  </a:solidFill>
                  <a:latin typeface="Book Antiqua"/>
                </a:rPr>
                <a:t> </a:t>
              </a:r>
            </a:p>
          </p:txBody>
        </p:sp>
        <p:sp>
          <p:nvSpPr>
            <p:cNvPr id="83977" name="Rectangle 9"/>
            <p:cNvSpPr>
              <a:spLocks noChangeArrowheads="1"/>
            </p:cNvSpPr>
            <p:nvPr/>
          </p:nvSpPr>
          <p:spPr bwMode="auto">
            <a:xfrm>
              <a:off x="3327966" y="5093547"/>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grpSp>
        <p:nvGrpSpPr>
          <p:cNvPr id="3" name="Group 2"/>
          <p:cNvGrpSpPr/>
          <p:nvPr/>
        </p:nvGrpSpPr>
        <p:grpSpPr>
          <a:xfrm>
            <a:off x="1170598" y="4509120"/>
            <a:ext cx="6369890" cy="845003"/>
            <a:chOff x="1664851" y="7518405"/>
            <a:chExt cx="9059399" cy="1201782"/>
          </a:xfrm>
        </p:grpSpPr>
        <p:sp>
          <p:nvSpPr>
            <p:cNvPr id="83972" name="Rectangle 4"/>
            <p:cNvSpPr>
              <a:spLocks noChangeArrowheads="1"/>
            </p:cNvSpPr>
            <p:nvPr/>
          </p:nvSpPr>
          <p:spPr bwMode="auto">
            <a:xfrm>
              <a:off x="1770100" y="8042210"/>
              <a:ext cx="351450"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  </a:t>
              </a:r>
            </a:p>
          </p:txBody>
        </p:sp>
        <p:sp>
          <p:nvSpPr>
            <p:cNvPr id="83973" name="Rectangle 5"/>
            <p:cNvSpPr>
              <a:spLocks noChangeArrowheads="1"/>
            </p:cNvSpPr>
            <p:nvPr/>
          </p:nvSpPr>
          <p:spPr bwMode="auto">
            <a:xfrm>
              <a:off x="1770100" y="8042210"/>
              <a:ext cx="351450"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  </a:t>
              </a:r>
            </a:p>
          </p:txBody>
        </p:sp>
        <p:sp>
          <p:nvSpPr>
            <p:cNvPr id="83979" name="Rectangle 11"/>
            <p:cNvSpPr>
              <a:spLocks noChangeArrowheads="1"/>
            </p:cNvSpPr>
            <p:nvPr/>
          </p:nvSpPr>
          <p:spPr bwMode="auto">
            <a:xfrm>
              <a:off x="1664851" y="7762245"/>
              <a:ext cx="2302980"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query access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3980" name="Rectangle 12"/>
            <p:cNvSpPr>
              <a:spLocks noChangeArrowheads="1"/>
            </p:cNvSpPr>
            <p:nvPr/>
          </p:nvSpPr>
          <p:spPr bwMode="auto">
            <a:xfrm>
              <a:off x="4656564" y="7721605"/>
              <a:ext cx="4477935"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access frequency of a query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3981" name="Rectangle 13"/>
            <p:cNvSpPr>
              <a:spLocks noChangeArrowheads="1"/>
            </p:cNvSpPr>
            <p:nvPr/>
          </p:nvSpPr>
          <p:spPr bwMode="auto">
            <a:xfrm>
              <a:off x="9404742" y="7518405"/>
              <a:ext cx="1087834"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access</a:t>
              </a:r>
            </a:p>
          </p:txBody>
        </p:sp>
        <p:sp>
          <p:nvSpPr>
            <p:cNvPr id="83982" name="Rectangle 14"/>
            <p:cNvSpPr>
              <a:spLocks noChangeArrowheads="1"/>
            </p:cNvSpPr>
            <p:nvPr/>
          </p:nvSpPr>
          <p:spPr bwMode="auto">
            <a:xfrm>
              <a:off x="9118897" y="8006087"/>
              <a:ext cx="1605353"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execution</a:t>
              </a:r>
            </a:p>
          </p:txBody>
        </p:sp>
        <p:sp>
          <p:nvSpPr>
            <p:cNvPr id="83983" name="Line 15"/>
            <p:cNvSpPr>
              <a:spLocks noChangeShapeType="1"/>
            </p:cNvSpPr>
            <p:nvPr/>
          </p:nvSpPr>
          <p:spPr bwMode="auto">
            <a:xfrm>
              <a:off x="9285971" y="8010601"/>
              <a:ext cx="1318542"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83984" name="Rectangle 16"/>
            <p:cNvSpPr>
              <a:spLocks noChangeArrowheads="1"/>
            </p:cNvSpPr>
            <p:nvPr/>
          </p:nvSpPr>
          <p:spPr bwMode="auto">
            <a:xfrm>
              <a:off x="3598988" y="8261177"/>
              <a:ext cx="1188146"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Book Antiqua"/>
                </a:rPr>
                <a:t>all sites</a:t>
              </a:r>
            </a:p>
          </p:txBody>
        </p:sp>
        <p:sp>
          <p:nvSpPr>
            <p:cNvPr id="83985" name="Rectangle 17"/>
            <p:cNvSpPr>
              <a:spLocks noChangeArrowheads="1"/>
            </p:cNvSpPr>
            <p:nvPr/>
          </p:nvSpPr>
          <p:spPr bwMode="auto">
            <a:xfrm>
              <a:off x="3648569" y="7527436"/>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sp>
        <p:nvSpPr>
          <p:cNvPr id="2" name="Footer Placeholder 1">
            <a:extLst>
              <a:ext uri="{FF2B5EF4-FFF2-40B4-BE49-F238E27FC236}">
                <a16:creationId xmlns:a16="http://schemas.microsoft.com/office/drawing/2014/main" id="{03960B2E-A9E1-B940-9C70-C9A0FB95FC32}"/>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84DFCB47-4822-CD4C-A869-1D9C59019A30}"/>
              </a:ext>
            </a:extLst>
          </p:cNvPr>
          <p:cNvSpPr>
            <a:spLocks noGrp="1"/>
          </p:cNvSpPr>
          <p:nvPr>
            <p:ph type="sldNum" sz="quarter" idx="4"/>
          </p:nvPr>
        </p:nvSpPr>
        <p:spPr/>
        <p:txBody>
          <a:bodyPr/>
          <a:lstStyle/>
          <a:p>
            <a:fld id="{FD96158B-4539-3C43-9DE5-94C547866200}" type="slidenum">
              <a:rPr lang="en-US" smtClean="0"/>
              <a:t>41</a:t>
            </a:fld>
            <a:endParaRPr lang="en-US"/>
          </a:p>
        </p:txBody>
      </p:sp>
    </p:spTree>
    <p:extLst>
      <p:ext uri="{BB962C8B-B14F-4D97-AF65-F5344CB8AC3E}">
        <p14:creationId xmlns:p14="http://schemas.microsoft.com/office/powerpoint/2010/main" val="29883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5"/>
          <p:cNvSpPr>
            <a:spLocks noGrp="1" noChangeArrowheads="1"/>
          </p:cNvSpPr>
          <p:nvPr>
            <p:ph type="title"/>
          </p:nvPr>
        </p:nvSpPr>
        <p:spPr>
          <a:noFill/>
          <a:ln/>
        </p:spPr>
        <p:txBody>
          <a:bodyPr/>
          <a:lstStyle/>
          <a:p>
            <a:r>
              <a:rPr lang="en-US" dirty="0"/>
              <a:t>VF – Calculation of </a:t>
            </a:r>
            <a:r>
              <a:rPr lang="en-US" i="1" dirty="0" err="1"/>
              <a:t>aff</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p:txBody>
      </p:sp>
      <p:sp>
        <p:nvSpPr>
          <p:cNvPr id="84994" name="Rectangle 2"/>
          <p:cNvSpPr>
            <a:spLocks noGrp="1" noChangeArrowheads="1"/>
          </p:cNvSpPr>
          <p:nvPr>
            <p:ph idx="1"/>
          </p:nvPr>
        </p:nvSpPr>
        <p:spPr>
          <a:xfrm>
            <a:off x="457200" y="1556793"/>
            <a:ext cx="8229600" cy="3992694"/>
          </a:xfrm>
          <a:noFill/>
          <a:ln/>
        </p:spPr>
        <p:txBody>
          <a:bodyPr/>
          <a:lstStyle/>
          <a:p>
            <a:pPr>
              <a:lnSpc>
                <a:spcPct val="80000"/>
              </a:lnSpc>
              <a:buNone/>
              <a:tabLst>
                <a:tab pos="1771560" algn="l"/>
              </a:tabLst>
            </a:pPr>
            <a:r>
              <a:rPr lang="en-US" sz="1800" dirty="0"/>
              <a:t>Assume each query in the previous example accesses the attributes once during each execution. </a:t>
            </a:r>
          </a:p>
          <a:p>
            <a:pPr>
              <a:lnSpc>
                <a:spcPct val="87000"/>
              </a:lnSpc>
              <a:spcBef>
                <a:spcPct val="43000"/>
              </a:spcBef>
              <a:buNone/>
              <a:tabLst>
                <a:tab pos="1771560" algn="l"/>
              </a:tabLst>
            </a:pPr>
            <a:r>
              <a:rPr lang="en-US" sz="1800" dirty="0"/>
              <a:t>Also assume the access frequencies</a:t>
            </a:r>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endParaRPr lang="en-US" sz="1800" dirty="0"/>
          </a:p>
          <a:p>
            <a:pPr>
              <a:lnSpc>
                <a:spcPct val="80000"/>
              </a:lnSpc>
              <a:buNone/>
              <a:tabLst>
                <a:tab pos="1771560" algn="l"/>
              </a:tabLst>
            </a:pPr>
            <a:r>
              <a:rPr lang="en-US" sz="1800" dirty="0"/>
              <a:t>Then </a:t>
            </a:r>
          </a:p>
          <a:p>
            <a:pPr lvl="1">
              <a:lnSpc>
                <a:spcPct val="80000"/>
              </a:lnSpc>
              <a:buNone/>
              <a:tabLst>
                <a:tab pos="1771560" algn="l"/>
              </a:tabLst>
            </a:pPr>
            <a:r>
              <a:rPr lang="en-US" sz="1800" i="1" dirty="0" err="1"/>
              <a:t>aff</a:t>
            </a:r>
            <a:r>
              <a:rPr lang="en-US" sz="1800" dirty="0"/>
              <a:t>(</a:t>
            </a:r>
            <a:r>
              <a:rPr lang="en-US" sz="1800" i="1" dirty="0"/>
              <a:t>A</a:t>
            </a:r>
            <a:r>
              <a:rPr lang="en-US" sz="1800" baseline="-25000" dirty="0"/>
              <a:t>1</a:t>
            </a:r>
            <a:r>
              <a:rPr lang="en-US" sz="1800" dirty="0"/>
              <a:t>, </a:t>
            </a:r>
            <a:r>
              <a:rPr lang="en-US" sz="1800" i="1" dirty="0"/>
              <a:t>A</a:t>
            </a:r>
            <a:r>
              <a:rPr lang="en-US" sz="1800" baseline="-25000" dirty="0"/>
              <a:t>3</a:t>
            </a:r>
            <a:r>
              <a:rPr lang="en-US" sz="1800" dirty="0"/>
              <a:t>)	= 15*1 + 20*1+10*1</a:t>
            </a:r>
          </a:p>
          <a:p>
            <a:pPr lvl="1">
              <a:lnSpc>
                <a:spcPct val="80000"/>
              </a:lnSpc>
              <a:buNone/>
              <a:tabLst>
                <a:tab pos="1771560" algn="l"/>
              </a:tabLst>
            </a:pPr>
            <a:r>
              <a:rPr lang="en-US" sz="1800" dirty="0"/>
              <a:t>		= 45</a:t>
            </a:r>
          </a:p>
          <a:p>
            <a:pPr>
              <a:lnSpc>
                <a:spcPct val="80000"/>
              </a:lnSpc>
              <a:buNone/>
              <a:tabLst>
                <a:tab pos="1771560" algn="l"/>
              </a:tabLst>
            </a:pPr>
            <a:r>
              <a:rPr lang="en-US" sz="1800" dirty="0"/>
              <a:t>and  the attribute affinity matrix </a:t>
            </a:r>
            <a:r>
              <a:rPr lang="en-US" sz="1800" i="1" dirty="0"/>
              <a:t>AA</a:t>
            </a:r>
            <a:r>
              <a:rPr lang="en-US" sz="1800" dirty="0"/>
              <a:t> is</a:t>
            </a:r>
          </a:p>
          <a:p>
            <a:pPr>
              <a:lnSpc>
                <a:spcPct val="80000"/>
              </a:lnSpc>
              <a:buNone/>
              <a:tabLst>
                <a:tab pos="1771560" algn="l"/>
              </a:tabLst>
            </a:pPr>
            <a:r>
              <a:rPr lang="en-US" sz="1800" dirty="0"/>
              <a:t>(Let </a:t>
            </a:r>
            <a:r>
              <a:rPr lang="en-US" sz="1800" i="1" dirty="0"/>
              <a:t>A</a:t>
            </a:r>
            <a:r>
              <a:rPr lang="en-US" sz="1800" baseline="-25000" dirty="0"/>
              <a:t>1</a:t>
            </a:r>
            <a:r>
              <a:rPr lang="en-US" sz="1800" dirty="0"/>
              <a:t>=PNO, </a:t>
            </a:r>
            <a:r>
              <a:rPr lang="en-US" sz="1800" i="1" dirty="0"/>
              <a:t>A</a:t>
            </a:r>
            <a:r>
              <a:rPr lang="en-US" sz="1800" baseline="-25000" dirty="0"/>
              <a:t>2</a:t>
            </a:r>
            <a:r>
              <a:rPr lang="en-US" sz="1800" dirty="0"/>
              <a:t>=PNAME, </a:t>
            </a:r>
            <a:r>
              <a:rPr lang="en-US" sz="1800" i="1" dirty="0"/>
              <a:t>A</a:t>
            </a:r>
            <a:r>
              <a:rPr lang="en-US" sz="1800" baseline="-25000" dirty="0"/>
              <a:t>3</a:t>
            </a:r>
            <a:r>
              <a:rPr lang="en-US" sz="1800" dirty="0"/>
              <a:t>=BUDGET,</a:t>
            </a:r>
          </a:p>
          <a:p>
            <a:pPr>
              <a:lnSpc>
                <a:spcPct val="80000"/>
              </a:lnSpc>
              <a:buNone/>
              <a:tabLst>
                <a:tab pos="1771560" algn="l"/>
              </a:tabLst>
            </a:pPr>
            <a:r>
              <a:rPr lang="en-US" sz="1800" dirty="0"/>
              <a:t> </a:t>
            </a:r>
            <a:r>
              <a:rPr lang="en-US" sz="1800" i="1" dirty="0"/>
              <a:t>A</a:t>
            </a:r>
            <a:r>
              <a:rPr lang="en-US" sz="1800" baseline="-25000" dirty="0"/>
              <a:t>4</a:t>
            </a:r>
            <a:r>
              <a:rPr lang="en-US" sz="1800" dirty="0"/>
              <a:t>=LOC)</a:t>
            </a:r>
          </a:p>
        </p:txBody>
      </p:sp>
      <p:sp>
        <p:nvSpPr>
          <p:cNvPr id="3" name="Footer Placeholder 2">
            <a:extLst>
              <a:ext uri="{FF2B5EF4-FFF2-40B4-BE49-F238E27FC236}">
                <a16:creationId xmlns:a16="http://schemas.microsoft.com/office/drawing/2014/main" id="{370F13F9-FAC5-4342-AE52-65BD2B13C5BA}"/>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3488D9FA-D302-8D41-A255-F2E717687D3C}"/>
              </a:ext>
            </a:extLst>
          </p:cNvPr>
          <p:cNvSpPr>
            <a:spLocks noGrp="1"/>
          </p:cNvSpPr>
          <p:nvPr>
            <p:ph type="sldNum" sz="quarter" idx="4"/>
          </p:nvPr>
        </p:nvSpPr>
        <p:spPr/>
        <p:txBody>
          <a:bodyPr/>
          <a:lstStyle/>
          <a:p>
            <a:fld id="{FD96158B-4539-3C43-9DE5-94C547866200}" type="slidenum">
              <a:rPr lang="en-US" smtClean="0"/>
              <a:t>42</a:t>
            </a:fld>
            <a:endParaRPr lang="en-US"/>
          </a:p>
        </p:txBody>
      </p:sp>
      <p:grpSp>
        <p:nvGrpSpPr>
          <p:cNvPr id="13" name="Group 12">
            <a:extLst>
              <a:ext uri="{FF2B5EF4-FFF2-40B4-BE49-F238E27FC236}">
                <a16:creationId xmlns:a16="http://schemas.microsoft.com/office/drawing/2014/main" id="{EC82F715-4A10-314F-8922-B4FA96EB5FBB}"/>
              </a:ext>
            </a:extLst>
          </p:cNvPr>
          <p:cNvGrpSpPr/>
          <p:nvPr/>
        </p:nvGrpSpPr>
        <p:grpSpPr>
          <a:xfrm>
            <a:off x="5436096" y="1988840"/>
            <a:ext cx="1981356" cy="1580403"/>
            <a:chOff x="3468929" y="2553882"/>
            <a:chExt cx="1981356" cy="1580403"/>
          </a:xfrm>
        </p:grpSpPr>
        <p:sp>
          <p:nvSpPr>
            <p:cNvPr id="84998" name="Rectangle 6"/>
            <p:cNvSpPr>
              <a:spLocks noChangeArrowheads="1"/>
            </p:cNvSpPr>
            <p:nvPr/>
          </p:nvSpPr>
          <p:spPr bwMode="auto">
            <a:xfrm>
              <a:off x="3481629" y="2798968"/>
              <a:ext cx="363879" cy="33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1</a:t>
              </a:r>
              <a:endParaRPr lang="en-US" sz="1600" dirty="0">
                <a:solidFill>
                  <a:srgbClr val="000000"/>
                </a:solidFill>
                <a:latin typeface="Courier" pitchFamily="2" charset="0"/>
              </a:endParaRPr>
            </a:p>
          </p:txBody>
        </p:sp>
        <p:sp>
          <p:nvSpPr>
            <p:cNvPr id="85000" name="Rectangle 8"/>
            <p:cNvSpPr>
              <a:spLocks noChangeArrowheads="1"/>
            </p:cNvSpPr>
            <p:nvPr/>
          </p:nvSpPr>
          <p:spPr bwMode="auto">
            <a:xfrm>
              <a:off x="3481629" y="3129946"/>
              <a:ext cx="363879" cy="33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2</a:t>
              </a:r>
              <a:endParaRPr lang="en-US" sz="1600" i="1" dirty="0">
                <a:solidFill>
                  <a:srgbClr val="000000"/>
                </a:solidFill>
                <a:latin typeface="Courier" pitchFamily="2" charset="0"/>
              </a:endParaRPr>
            </a:p>
          </p:txBody>
        </p:sp>
        <p:sp>
          <p:nvSpPr>
            <p:cNvPr id="85002" name="Rectangle 10"/>
            <p:cNvSpPr>
              <a:spLocks noChangeArrowheads="1"/>
            </p:cNvSpPr>
            <p:nvPr/>
          </p:nvSpPr>
          <p:spPr bwMode="auto">
            <a:xfrm>
              <a:off x="3468929" y="3429000"/>
              <a:ext cx="363879" cy="33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3</a:t>
              </a:r>
              <a:endParaRPr lang="en-US" sz="1600" i="1" dirty="0">
                <a:solidFill>
                  <a:srgbClr val="000000"/>
                </a:solidFill>
                <a:latin typeface="Courier" pitchFamily="2" charset="0"/>
              </a:endParaRPr>
            </a:p>
          </p:txBody>
        </p:sp>
        <p:sp>
          <p:nvSpPr>
            <p:cNvPr id="85004" name="Rectangle 12"/>
            <p:cNvSpPr>
              <a:spLocks noChangeArrowheads="1"/>
            </p:cNvSpPr>
            <p:nvPr/>
          </p:nvSpPr>
          <p:spPr bwMode="auto">
            <a:xfrm>
              <a:off x="3481629" y="3789040"/>
              <a:ext cx="363879" cy="33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q</a:t>
              </a:r>
              <a:r>
                <a:rPr lang="en-US" sz="1200" baseline="-25000" dirty="0">
                  <a:solidFill>
                    <a:srgbClr val="000000"/>
                  </a:solidFill>
                  <a:latin typeface="Courier" pitchFamily="2" charset="0"/>
                </a:rPr>
                <a:t>4</a:t>
              </a:r>
              <a:endParaRPr lang="en-US" sz="1600" i="1" dirty="0">
                <a:solidFill>
                  <a:srgbClr val="000000"/>
                </a:solidFill>
                <a:latin typeface="Courier" pitchFamily="2" charset="0"/>
              </a:endParaRPr>
            </a:p>
          </p:txBody>
        </p:sp>
        <p:grpSp>
          <p:nvGrpSpPr>
            <p:cNvPr id="12" name="Group 11">
              <a:extLst>
                <a:ext uri="{FF2B5EF4-FFF2-40B4-BE49-F238E27FC236}">
                  <a16:creationId xmlns:a16="http://schemas.microsoft.com/office/drawing/2014/main" id="{D79C372E-5655-3447-8B5C-0A6819AEBB9D}"/>
                </a:ext>
              </a:extLst>
            </p:cNvPr>
            <p:cNvGrpSpPr/>
            <p:nvPr/>
          </p:nvGrpSpPr>
          <p:grpSpPr>
            <a:xfrm>
              <a:off x="3902387" y="2899146"/>
              <a:ext cx="174583" cy="1235139"/>
              <a:chOff x="3758815" y="2924944"/>
              <a:chExt cx="174583" cy="1235139"/>
            </a:xfrm>
          </p:grpSpPr>
          <p:sp>
            <p:nvSpPr>
              <p:cNvPr id="85006" name="Line 14"/>
              <p:cNvSpPr>
                <a:spLocks noChangeShapeType="1"/>
              </p:cNvSpPr>
              <p:nvPr/>
            </p:nvSpPr>
            <p:spPr bwMode="auto">
              <a:xfrm>
                <a:off x="3760361" y="2924944"/>
                <a:ext cx="1651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400" dirty="0">
                  <a:latin typeface="Courier" pitchFamily="2" charset="0"/>
                </a:endParaRPr>
              </a:p>
            </p:txBody>
          </p:sp>
          <p:sp>
            <p:nvSpPr>
              <p:cNvPr id="85007" name="Freeform 15"/>
              <p:cNvSpPr>
                <a:spLocks/>
              </p:cNvSpPr>
              <p:nvPr/>
            </p:nvSpPr>
            <p:spPr bwMode="auto">
              <a:xfrm>
                <a:off x="3758815" y="2924944"/>
                <a:ext cx="174583" cy="1235139"/>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400" dirty="0">
                  <a:latin typeface="Courier" pitchFamily="2" charset="0"/>
                </a:endParaRPr>
              </a:p>
            </p:txBody>
          </p:sp>
        </p:grpSp>
        <p:sp>
          <p:nvSpPr>
            <p:cNvPr id="85009" name="Rectangle 17"/>
            <p:cNvSpPr>
              <a:spLocks noChangeArrowheads="1"/>
            </p:cNvSpPr>
            <p:nvPr/>
          </p:nvSpPr>
          <p:spPr bwMode="auto">
            <a:xfrm>
              <a:off x="3913538" y="2553882"/>
              <a:ext cx="367085" cy="33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S</a:t>
              </a:r>
              <a:r>
                <a:rPr lang="en-US" sz="1200" baseline="-25000" dirty="0">
                  <a:solidFill>
                    <a:srgbClr val="000000"/>
                  </a:solidFill>
                  <a:latin typeface="Courier" pitchFamily="2" charset="0"/>
                </a:rPr>
                <a:t>1</a:t>
              </a:r>
              <a:endParaRPr lang="en-US" sz="1600" i="1" dirty="0">
                <a:solidFill>
                  <a:srgbClr val="000000"/>
                </a:solidFill>
                <a:latin typeface="Courier" pitchFamily="2" charset="0"/>
              </a:endParaRPr>
            </a:p>
          </p:txBody>
        </p:sp>
        <p:sp>
          <p:nvSpPr>
            <p:cNvPr id="85011" name="Rectangle 19"/>
            <p:cNvSpPr>
              <a:spLocks noChangeArrowheads="1"/>
            </p:cNvSpPr>
            <p:nvPr/>
          </p:nvSpPr>
          <p:spPr bwMode="auto">
            <a:xfrm>
              <a:off x="4446938" y="2553882"/>
              <a:ext cx="367085" cy="33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S</a:t>
              </a:r>
              <a:r>
                <a:rPr lang="en-US" sz="1200" baseline="-25000" dirty="0">
                  <a:solidFill>
                    <a:srgbClr val="000000"/>
                  </a:solidFill>
                  <a:latin typeface="Courier" pitchFamily="2" charset="0"/>
                </a:rPr>
                <a:t>2</a:t>
              </a:r>
              <a:endParaRPr lang="en-US" sz="1600" i="1" dirty="0">
                <a:solidFill>
                  <a:srgbClr val="000000"/>
                </a:solidFill>
                <a:latin typeface="Courier" pitchFamily="2" charset="0"/>
              </a:endParaRPr>
            </a:p>
          </p:txBody>
        </p:sp>
        <p:sp>
          <p:nvSpPr>
            <p:cNvPr id="85013" name="Rectangle 21"/>
            <p:cNvSpPr>
              <a:spLocks noChangeArrowheads="1"/>
            </p:cNvSpPr>
            <p:nvPr/>
          </p:nvSpPr>
          <p:spPr bwMode="auto">
            <a:xfrm>
              <a:off x="5018438" y="2553882"/>
              <a:ext cx="367085" cy="33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00" i="1" dirty="0">
                  <a:solidFill>
                    <a:srgbClr val="000000"/>
                  </a:solidFill>
                  <a:latin typeface="Courier" pitchFamily="2" charset="0"/>
                </a:rPr>
                <a:t>S</a:t>
              </a:r>
              <a:r>
                <a:rPr lang="en-US" sz="1200" baseline="-25000" dirty="0">
                  <a:solidFill>
                    <a:srgbClr val="000000"/>
                  </a:solidFill>
                  <a:latin typeface="Courier" pitchFamily="2" charset="0"/>
                </a:rPr>
                <a:t>3</a:t>
              </a:r>
              <a:endParaRPr lang="en-US" sz="1600" i="1" dirty="0">
                <a:solidFill>
                  <a:srgbClr val="000000"/>
                </a:solidFill>
                <a:latin typeface="Courier" pitchFamily="2" charset="0"/>
              </a:endParaRPr>
            </a:p>
          </p:txBody>
        </p:sp>
        <p:sp>
          <p:nvSpPr>
            <p:cNvPr id="85018" name="Rectangle 26"/>
            <p:cNvSpPr>
              <a:spLocks noChangeArrowheads="1"/>
            </p:cNvSpPr>
            <p:nvPr/>
          </p:nvSpPr>
          <p:spPr bwMode="auto">
            <a:xfrm>
              <a:off x="3926423" y="2837068"/>
              <a:ext cx="397542"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15</a:t>
              </a:r>
            </a:p>
          </p:txBody>
        </p:sp>
        <p:sp>
          <p:nvSpPr>
            <p:cNvPr id="85019" name="Rectangle 27"/>
            <p:cNvSpPr>
              <a:spLocks noChangeArrowheads="1"/>
            </p:cNvSpPr>
            <p:nvPr/>
          </p:nvSpPr>
          <p:spPr bwMode="auto">
            <a:xfrm>
              <a:off x="4447123" y="2837068"/>
              <a:ext cx="397542"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20</a:t>
              </a:r>
            </a:p>
          </p:txBody>
        </p:sp>
        <p:sp>
          <p:nvSpPr>
            <p:cNvPr id="85020" name="Rectangle 28"/>
            <p:cNvSpPr>
              <a:spLocks noChangeArrowheads="1"/>
            </p:cNvSpPr>
            <p:nvPr/>
          </p:nvSpPr>
          <p:spPr bwMode="auto">
            <a:xfrm>
              <a:off x="5018623" y="2849768"/>
              <a:ext cx="397542"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10</a:t>
              </a:r>
            </a:p>
          </p:txBody>
        </p:sp>
        <p:sp>
          <p:nvSpPr>
            <p:cNvPr id="85021" name="Rectangle 29"/>
            <p:cNvSpPr>
              <a:spLocks noChangeArrowheads="1"/>
            </p:cNvSpPr>
            <p:nvPr/>
          </p:nvSpPr>
          <p:spPr bwMode="auto">
            <a:xfrm>
              <a:off x="4048532" y="3129946"/>
              <a:ext cx="290141"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5</a:t>
              </a:r>
            </a:p>
          </p:txBody>
        </p:sp>
        <p:sp>
          <p:nvSpPr>
            <p:cNvPr id="85022" name="Rectangle 30"/>
            <p:cNvSpPr>
              <a:spLocks noChangeArrowheads="1"/>
            </p:cNvSpPr>
            <p:nvPr/>
          </p:nvSpPr>
          <p:spPr bwMode="auto">
            <a:xfrm>
              <a:off x="4569232" y="3129946"/>
              <a:ext cx="290141"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sp>
          <p:nvSpPr>
            <p:cNvPr id="85023" name="Rectangle 31"/>
            <p:cNvSpPr>
              <a:spLocks noChangeArrowheads="1"/>
            </p:cNvSpPr>
            <p:nvPr/>
          </p:nvSpPr>
          <p:spPr bwMode="auto">
            <a:xfrm>
              <a:off x="5140732" y="3129946"/>
              <a:ext cx="290141"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sp>
          <p:nvSpPr>
            <p:cNvPr id="85024" name="Rectangle 32"/>
            <p:cNvSpPr>
              <a:spLocks noChangeArrowheads="1"/>
            </p:cNvSpPr>
            <p:nvPr/>
          </p:nvSpPr>
          <p:spPr bwMode="auto">
            <a:xfrm>
              <a:off x="3926423" y="3429000"/>
              <a:ext cx="397542"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25</a:t>
              </a:r>
            </a:p>
          </p:txBody>
        </p:sp>
        <p:sp>
          <p:nvSpPr>
            <p:cNvPr id="85025" name="Rectangle 33"/>
            <p:cNvSpPr>
              <a:spLocks noChangeArrowheads="1"/>
            </p:cNvSpPr>
            <p:nvPr/>
          </p:nvSpPr>
          <p:spPr bwMode="auto">
            <a:xfrm>
              <a:off x="5018623" y="3429000"/>
              <a:ext cx="397542"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25</a:t>
              </a:r>
            </a:p>
          </p:txBody>
        </p:sp>
        <p:sp>
          <p:nvSpPr>
            <p:cNvPr id="85026" name="Rectangle 34"/>
            <p:cNvSpPr>
              <a:spLocks noChangeArrowheads="1"/>
            </p:cNvSpPr>
            <p:nvPr/>
          </p:nvSpPr>
          <p:spPr bwMode="auto">
            <a:xfrm>
              <a:off x="4447123" y="3429000"/>
              <a:ext cx="397542"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25</a:t>
              </a:r>
            </a:p>
          </p:txBody>
        </p:sp>
        <p:sp>
          <p:nvSpPr>
            <p:cNvPr id="85027" name="Rectangle 35"/>
            <p:cNvSpPr>
              <a:spLocks noChangeArrowheads="1"/>
            </p:cNvSpPr>
            <p:nvPr/>
          </p:nvSpPr>
          <p:spPr bwMode="auto">
            <a:xfrm>
              <a:off x="4067944" y="3789040"/>
              <a:ext cx="290141"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3</a:t>
              </a:r>
            </a:p>
          </p:txBody>
        </p:sp>
        <p:sp>
          <p:nvSpPr>
            <p:cNvPr id="85028" name="Rectangle 36"/>
            <p:cNvSpPr>
              <a:spLocks noChangeArrowheads="1"/>
            </p:cNvSpPr>
            <p:nvPr/>
          </p:nvSpPr>
          <p:spPr bwMode="auto">
            <a:xfrm>
              <a:off x="4588644" y="3789040"/>
              <a:ext cx="290141"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sp>
          <p:nvSpPr>
            <p:cNvPr id="85029" name="Rectangle 37"/>
            <p:cNvSpPr>
              <a:spLocks noChangeArrowheads="1"/>
            </p:cNvSpPr>
            <p:nvPr/>
          </p:nvSpPr>
          <p:spPr bwMode="auto">
            <a:xfrm>
              <a:off x="5160144" y="3789040"/>
              <a:ext cx="290141" cy="305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400" dirty="0">
                  <a:solidFill>
                    <a:srgbClr val="000000"/>
                  </a:solidFill>
                  <a:latin typeface="Courier" pitchFamily="2" charset="0"/>
                </a:rPr>
                <a:t>0</a:t>
              </a:r>
            </a:p>
          </p:txBody>
        </p:sp>
        <p:grpSp>
          <p:nvGrpSpPr>
            <p:cNvPr id="91" name="Group 90">
              <a:extLst>
                <a:ext uri="{FF2B5EF4-FFF2-40B4-BE49-F238E27FC236}">
                  <a16:creationId xmlns:a16="http://schemas.microsoft.com/office/drawing/2014/main" id="{20904BBD-6BE6-F84C-8223-389C570F8678}"/>
                </a:ext>
              </a:extLst>
            </p:cNvPr>
            <p:cNvGrpSpPr/>
            <p:nvPr/>
          </p:nvGrpSpPr>
          <p:grpSpPr>
            <a:xfrm flipH="1">
              <a:off x="5260567" y="2899146"/>
              <a:ext cx="174583" cy="1235139"/>
              <a:chOff x="3758815" y="2924944"/>
              <a:chExt cx="174583" cy="1235139"/>
            </a:xfrm>
          </p:grpSpPr>
          <p:sp>
            <p:nvSpPr>
              <p:cNvPr id="92" name="Line 14">
                <a:extLst>
                  <a:ext uri="{FF2B5EF4-FFF2-40B4-BE49-F238E27FC236}">
                    <a16:creationId xmlns:a16="http://schemas.microsoft.com/office/drawing/2014/main" id="{EA2C179C-EBCA-354C-89D4-5B9D98C5D62A}"/>
                  </a:ext>
                </a:extLst>
              </p:cNvPr>
              <p:cNvSpPr>
                <a:spLocks noChangeShapeType="1"/>
              </p:cNvSpPr>
              <p:nvPr/>
            </p:nvSpPr>
            <p:spPr bwMode="auto">
              <a:xfrm>
                <a:off x="3760361" y="2924944"/>
                <a:ext cx="1651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400" dirty="0">
                  <a:latin typeface="Courier" pitchFamily="2" charset="0"/>
                </a:endParaRPr>
              </a:p>
            </p:txBody>
          </p:sp>
          <p:sp>
            <p:nvSpPr>
              <p:cNvPr id="93" name="Freeform 15">
                <a:extLst>
                  <a:ext uri="{FF2B5EF4-FFF2-40B4-BE49-F238E27FC236}">
                    <a16:creationId xmlns:a16="http://schemas.microsoft.com/office/drawing/2014/main" id="{D497C2E9-C0F7-FC46-BDF2-C4BE252C80B5}"/>
                  </a:ext>
                </a:extLst>
              </p:cNvPr>
              <p:cNvSpPr>
                <a:spLocks/>
              </p:cNvSpPr>
              <p:nvPr/>
            </p:nvSpPr>
            <p:spPr bwMode="auto">
              <a:xfrm>
                <a:off x="3758815" y="2924944"/>
                <a:ext cx="174583" cy="1235139"/>
              </a:xfrm>
              <a:custGeom>
                <a:avLst/>
                <a:gdLst>
                  <a:gd name="T0" fmla="*/ 0 w 113"/>
                  <a:gd name="T1" fmla="*/ 0 h 945"/>
                  <a:gd name="T2" fmla="*/ 0 w 113"/>
                  <a:gd name="T3" fmla="*/ 944 h 945"/>
                  <a:gd name="T4" fmla="*/ 112 w 113"/>
                  <a:gd name="T5" fmla="*/ 944 h 945"/>
                </a:gdLst>
                <a:ahLst/>
                <a:cxnLst>
                  <a:cxn ang="0">
                    <a:pos x="T0" y="T1"/>
                  </a:cxn>
                  <a:cxn ang="0">
                    <a:pos x="T2" y="T3"/>
                  </a:cxn>
                  <a:cxn ang="0">
                    <a:pos x="T4" y="T5"/>
                  </a:cxn>
                </a:cxnLst>
                <a:rect l="0" t="0" r="r" b="b"/>
                <a:pathLst>
                  <a:path w="113" h="945">
                    <a:moveTo>
                      <a:pt x="0" y="0"/>
                    </a:moveTo>
                    <a:lnTo>
                      <a:pt x="0" y="944"/>
                    </a:lnTo>
                    <a:lnTo>
                      <a:pt x="112" y="94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400" dirty="0">
                  <a:latin typeface="Courier" pitchFamily="2" charset="0"/>
                </a:endParaRPr>
              </a:p>
            </p:txBody>
          </p:sp>
        </p:grpSp>
      </p:grpSp>
      <p:pic>
        <p:nvPicPr>
          <p:cNvPr id="15" name="Picture 14" descr="A picture containing clock&#10;&#10;Description automatically generated">
            <a:extLst>
              <a:ext uri="{FF2B5EF4-FFF2-40B4-BE49-F238E27FC236}">
                <a16:creationId xmlns:a16="http://schemas.microsoft.com/office/drawing/2014/main" id="{B955E092-1241-D242-B379-219F6DD25F32}"/>
              </a:ext>
            </a:extLst>
          </p:cNvPr>
          <p:cNvPicPr>
            <a:picLocks noChangeAspect="1"/>
          </p:cNvPicPr>
          <p:nvPr/>
        </p:nvPicPr>
        <p:blipFill>
          <a:blip r:embed="rId2"/>
          <a:stretch>
            <a:fillRect/>
          </a:stretch>
        </p:blipFill>
        <p:spPr>
          <a:xfrm>
            <a:off x="4694358" y="4165935"/>
            <a:ext cx="3387389" cy="1711337"/>
          </a:xfrm>
          <a:prstGeom prst="rect">
            <a:avLst/>
          </a:prstGeom>
        </p:spPr>
      </p:pic>
    </p:spTree>
    <p:extLst>
      <p:ext uri="{BB962C8B-B14F-4D97-AF65-F5344CB8AC3E}">
        <p14:creationId xmlns:p14="http://schemas.microsoft.com/office/powerpoint/2010/main" val="2101620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title"/>
          </p:nvPr>
        </p:nvSpPr>
        <p:spPr>
          <a:noFill/>
          <a:ln/>
        </p:spPr>
        <p:txBody>
          <a:bodyPr/>
          <a:lstStyle/>
          <a:p>
            <a:r>
              <a:rPr lang="en-US"/>
              <a:t>VF – Clustering Algorithm</a:t>
            </a:r>
          </a:p>
        </p:txBody>
      </p:sp>
      <p:sp>
        <p:nvSpPr>
          <p:cNvPr id="86018" name="Rectangle 2"/>
          <p:cNvSpPr>
            <a:spLocks noGrp="1" noChangeArrowheads="1"/>
          </p:cNvSpPr>
          <p:nvPr>
            <p:ph idx="1"/>
          </p:nvPr>
        </p:nvSpPr>
        <p:spPr>
          <a:xfrm>
            <a:off x="457200" y="1600200"/>
            <a:ext cx="8229600" cy="2632479"/>
          </a:xfrm>
          <a:noFill/>
          <a:ln/>
        </p:spPr>
        <p:txBody>
          <a:bodyPr/>
          <a:lstStyle/>
          <a:p>
            <a:r>
              <a:rPr lang="en-US" dirty="0"/>
              <a:t>Take the attribute affinity matrix </a:t>
            </a:r>
            <a:r>
              <a:rPr lang="en-US" i="1" dirty="0"/>
              <a:t>AA</a:t>
            </a:r>
            <a:r>
              <a:rPr lang="en-US" dirty="0"/>
              <a:t> and reorganize the attribute orders to form clusters where the attributes in each cluster demonstrate high affinity to one another.</a:t>
            </a:r>
          </a:p>
          <a:p>
            <a:pPr>
              <a:lnSpc>
                <a:spcPct val="100000"/>
              </a:lnSpc>
            </a:pPr>
            <a:r>
              <a:rPr lang="en-US" dirty="0">
                <a:solidFill>
                  <a:schemeClr val="tx2"/>
                </a:solidFill>
              </a:rPr>
              <a:t>Bond Energy Algorithm </a:t>
            </a:r>
            <a:r>
              <a:rPr lang="en-US" dirty="0"/>
              <a:t>(BEA) has been used for clustering of entities.  BEA finds an ordering of entities (in our case attributes) such that the global affinity measure is maximized.</a:t>
            </a:r>
          </a:p>
        </p:txBody>
      </p:sp>
      <p:sp>
        <p:nvSpPr>
          <p:cNvPr id="2" name="Footer Placeholder 1">
            <a:extLst>
              <a:ext uri="{FF2B5EF4-FFF2-40B4-BE49-F238E27FC236}">
                <a16:creationId xmlns:a16="http://schemas.microsoft.com/office/drawing/2014/main" id="{D5B1985D-8648-1248-ADA0-B0DEADC645E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A95FFC45-DD00-F34E-901E-9CE9A055CCC7}"/>
              </a:ext>
            </a:extLst>
          </p:cNvPr>
          <p:cNvSpPr>
            <a:spLocks noGrp="1"/>
          </p:cNvSpPr>
          <p:nvPr>
            <p:ph type="sldNum" sz="quarter" idx="4"/>
          </p:nvPr>
        </p:nvSpPr>
        <p:spPr/>
        <p:txBody>
          <a:bodyPr/>
          <a:lstStyle/>
          <a:p>
            <a:fld id="{FD96158B-4539-3C43-9DE5-94C547866200}" type="slidenum">
              <a:rPr lang="en-US" smtClean="0"/>
              <a:t>43</a:t>
            </a:fld>
            <a:endParaRPr lang="en-US"/>
          </a:p>
        </p:txBody>
      </p:sp>
      <p:sp>
        <p:nvSpPr>
          <p:cNvPr id="86020" name="Rectangle 4"/>
          <p:cNvSpPr>
            <a:spLocks noChangeArrowheads="1"/>
          </p:cNvSpPr>
          <p:nvPr/>
        </p:nvSpPr>
        <p:spPr bwMode="auto">
          <a:xfrm>
            <a:off x="1705682" y="538797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86021" name="Rectangle 5"/>
          <p:cNvSpPr>
            <a:spLocks noChangeArrowheads="1"/>
          </p:cNvSpPr>
          <p:nvPr/>
        </p:nvSpPr>
        <p:spPr bwMode="auto">
          <a:xfrm>
            <a:off x="1705682" y="538797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grpSp>
        <p:nvGrpSpPr>
          <p:cNvPr id="86028" name="Group 12"/>
          <p:cNvGrpSpPr>
            <a:grpSpLocks/>
          </p:cNvGrpSpPr>
          <p:nvPr/>
        </p:nvGrpSpPr>
        <p:grpSpPr bwMode="auto">
          <a:xfrm>
            <a:off x="1603376" y="4341217"/>
            <a:ext cx="6046788" cy="815975"/>
            <a:chOff x="1010" y="3072"/>
            <a:chExt cx="3809" cy="514"/>
          </a:xfrm>
        </p:grpSpPr>
        <p:sp>
          <p:nvSpPr>
            <p:cNvPr id="86022" name="Rectangle 6"/>
            <p:cNvSpPr>
              <a:spLocks noChangeArrowheads="1"/>
            </p:cNvSpPr>
            <p:nvPr/>
          </p:nvSpPr>
          <p:spPr bwMode="auto">
            <a:xfrm>
              <a:off x="1010" y="3154"/>
              <a:ext cx="445" cy="2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i="1" dirty="0">
                  <a:solidFill>
                    <a:srgbClr val="000000"/>
                  </a:solidFill>
                  <a:latin typeface="Book Antiqua"/>
                </a:rPr>
                <a:t>AM </a:t>
              </a:r>
              <a:r>
                <a:rPr lang="en-US" sz="1828" dirty="0">
                  <a:solidFill>
                    <a:srgbClr val="000000"/>
                  </a:solidFill>
                  <a:latin typeface="Symbol" charset="0"/>
                  <a:sym typeface="Symbol"/>
                </a:rPr>
                <a:t></a:t>
              </a:r>
              <a:endParaRPr lang="en-US" sz="1828" dirty="0">
                <a:solidFill>
                  <a:srgbClr val="000000"/>
                </a:solidFill>
                <a:latin typeface="Symbol" charset="0"/>
              </a:endParaRPr>
            </a:p>
          </p:txBody>
        </p:sp>
        <p:sp>
          <p:nvSpPr>
            <p:cNvPr id="86023" name="Rectangle 7"/>
            <p:cNvSpPr>
              <a:spLocks noChangeArrowheads="1"/>
            </p:cNvSpPr>
            <p:nvPr/>
          </p:nvSpPr>
          <p:spPr bwMode="auto">
            <a:xfrm>
              <a:off x="1961" y="3154"/>
              <a:ext cx="2858" cy="2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Book Antiqua"/>
                </a:rPr>
                <a:t>(affinity of </a:t>
              </a:r>
              <a:r>
                <a:rPr lang="en-US" sz="1828" i="1" dirty="0">
                  <a:solidFill>
                    <a:srgbClr val="000000"/>
                  </a:solidFill>
                  <a:latin typeface="Book Antiqua"/>
                </a:rPr>
                <a:t>A</a:t>
              </a:r>
              <a:r>
                <a:rPr lang="en-US" sz="1687" i="1" baseline="-25000" dirty="0">
                  <a:solidFill>
                    <a:srgbClr val="000000"/>
                  </a:solidFill>
                  <a:latin typeface="Book Antiqua"/>
                </a:rPr>
                <a:t>i</a:t>
              </a:r>
              <a:r>
                <a:rPr lang="en-US" sz="1828" dirty="0">
                  <a:solidFill>
                    <a:srgbClr val="000000"/>
                  </a:solidFill>
                  <a:latin typeface="Book Antiqua"/>
                </a:rPr>
                <a:t> and </a:t>
              </a:r>
              <a:r>
                <a:rPr lang="en-US" sz="1828" i="1" dirty="0" err="1">
                  <a:solidFill>
                    <a:srgbClr val="000000"/>
                  </a:solidFill>
                  <a:latin typeface="Book Antiqua"/>
                </a:rPr>
                <a:t>A</a:t>
              </a:r>
              <a:r>
                <a:rPr lang="en-US" sz="1687" i="1" baseline="-25000" dirty="0" err="1">
                  <a:solidFill>
                    <a:srgbClr val="000000"/>
                  </a:solidFill>
                  <a:latin typeface="Book Antiqua"/>
                </a:rPr>
                <a:t>j</a:t>
              </a:r>
              <a:r>
                <a:rPr lang="en-US" sz="1828" dirty="0">
                  <a:solidFill>
                    <a:srgbClr val="000000"/>
                  </a:solidFill>
                  <a:latin typeface="Book Antiqua"/>
                </a:rPr>
                <a:t> with their neighbors) </a:t>
              </a:r>
            </a:p>
          </p:txBody>
        </p:sp>
        <p:sp>
          <p:nvSpPr>
            <p:cNvPr id="86024" name="Rectangle 8"/>
            <p:cNvSpPr>
              <a:spLocks noChangeArrowheads="1"/>
            </p:cNvSpPr>
            <p:nvPr/>
          </p:nvSpPr>
          <p:spPr bwMode="auto">
            <a:xfrm>
              <a:off x="1749" y="3383"/>
              <a:ext cx="118" cy="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i="1" dirty="0">
                  <a:solidFill>
                    <a:srgbClr val="000000"/>
                  </a:solidFill>
                  <a:latin typeface="Book Antiqua"/>
                </a:rPr>
                <a:t>j</a:t>
              </a:r>
            </a:p>
          </p:txBody>
        </p:sp>
        <p:sp>
          <p:nvSpPr>
            <p:cNvPr id="86025" name="Rectangle 9"/>
            <p:cNvSpPr>
              <a:spLocks noChangeArrowheads="1"/>
            </p:cNvSpPr>
            <p:nvPr/>
          </p:nvSpPr>
          <p:spPr bwMode="auto">
            <a:xfrm>
              <a:off x="1628" y="3072"/>
              <a:ext cx="288" cy="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sp>
          <p:nvSpPr>
            <p:cNvPr id="86026" name="Rectangle 10"/>
            <p:cNvSpPr>
              <a:spLocks noChangeArrowheads="1"/>
            </p:cNvSpPr>
            <p:nvPr/>
          </p:nvSpPr>
          <p:spPr bwMode="auto">
            <a:xfrm>
              <a:off x="1525" y="3383"/>
              <a:ext cx="118" cy="2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i="1" dirty="0" err="1">
                  <a:solidFill>
                    <a:srgbClr val="000000"/>
                  </a:solidFill>
                  <a:latin typeface="Book Antiqua"/>
                </a:rPr>
                <a:t>i</a:t>
              </a:r>
              <a:endParaRPr lang="en-US" sz="1687" i="1" dirty="0">
                <a:solidFill>
                  <a:srgbClr val="000000"/>
                </a:solidFill>
                <a:latin typeface="Book Antiqua"/>
              </a:endParaRPr>
            </a:p>
          </p:txBody>
        </p:sp>
        <p:sp>
          <p:nvSpPr>
            <p:cNvPr id="86027" name="Rectangle 11"/>
            <p:cNvSpPr>
              <a:spLocks noChangeArrowheads="1"/>
            </p:cNvSpPr>
            <p:nvPr/>
          </p:nvSpPr>
          <p:spPr bwMode="auto">
            <a:xfrm>
              <a:off x="1396" y="3072"/>
              <a:ext cx="288" cy="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Symbol" charset="0"/>
                  <a:sym typeface="Symbol"/>
                </a:rPr>
                <a:t></a:t>
              </a:r>
              <a:endParaRPr lang="en-US" sz="3586" dirty="0">
                <a:solidFill>
                  <a:srgbClr val="000000"/>
                </a:solidFill>
                <a:latin typeface="Symbol" charset="0"/>
              </a:endParaRPr>
            </a:p>
          </p:txBody>
        </p:sp>
      </p:grpSp>
    </p:spTree>
    <p:extLst>
      <p:ext uri="{BB962C8B-B14F-4D97-AF65-F5344CB8AC3E}">
        <p14:creationId xmlns:p14="http://schemas.microsoft.com/office/powerpoint/2010/main" val="1632274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noFill/>
          <a:ln/>
        </p:spPr>
        <p:txBody>
          <a:bodyPr/>
          <a:lstStyle/>
          <a:p>
            <a:r>
              <a:rPr lang="en-US"/>
              <a:t>Bond Energy Algorithm</a:t>
            </a:r>
          </a:p>
        </p:txBody>
      </p:sp>
      <p:sp>
        <p:nvSpPr>
          <p:cNvPr id="87042" name="Rectangle 2"/>
          <p:cNvSpPr>
            <a:spLocks noGrp="1" noChangeArrowheads="1"/>
          </p:cNvSpPr>
          <p:nvPr>
            <p:ph idx="1"/>
          </p:nvPr>
        </p:nvSpPr>
        <p:spPr>
          <a:noFill/>
          <a:ln/>
        </p:spPr>
        <p:txBody>
          <a:bodyPr/>
          <a:lstStyle/>
          <a:p>
            <a:pPr>
              <a:buNone/>
              <a:tabLst>
                <a:tab pos="1257236" algn="l"/>
              </a:tabLst>
            </a:pPr>
            <a:r>
              <a:rPr lang="en-US" dirty="0">
                <a:solidFill>
                  <a:schemeClr val="hlink"/>
                </a:solidFill>
              </a:rPr>
              <a:t>Input:</a:t>
            </a:r>
            <a:r>
              <a:rPr lang="en-US" dirty="0"/>
              <a:t>	The </a:t>
            </a:r>
            <a:r>
              <a:rPr lang="en-US" i="1" dirty="0"/>
              <a:t>AA</a:t>
            </a:r>
            <a:r>
              <a:rPr lang="en-US" dirty="0"/>
              <a:t> matrix</a:t>
            </a:r>
          </a:p>
          <a:p>
            <a:pPr>
              <a:buNone/>
              <a:tabLst>
                <a:tab pos="1257236" algn="l"/>
              </a:tabLst>
            </a:pPr>
            <a:r>
              <a:rPr lang="en-US" dirty="0">
                <a:solidFill>
                  <a:schemeClr val="hlink"/>
                </a:solidFill>
              </a:rPr>
              <a:t>Output:</a:t>
            </a:r>
            <a:r>
              <a:rPr lang="en-US" dirty="0"/>
              <a:t>	The clustered affinity matrix </a:t>
            </a:r>
            <a:r>
              <a:rPr lang="en-US" i="1" dirty="0"/>
              <a:t>CA</a:t>
            </a:r>
            <a:r>
              <a:rPr lang="en-US" dirty="0"/>
              <a:t>  which is a perturbation	of </a:t>
            </a:r>
            <a:r>
              <a:rPr lang="en-US" i="1" dirty="0"/>
              <a:t>AA</a:t>
            </a:r>
            <a:r>
              <a:rPr lang="en-US" dirty="0"/>
              <a:t> </a:t>
            </a:r>
          </a:p>
          <a:p>
            <a:pPr>
              <a:buClr>
                <a:schemeClr val="hlink"/>
              </a:buClr>
              <a:buSzPct val="100000"/>
              <a:buFont typeface="Wingdings" pitchFamily="2" charset="2"/>
              <a:buChar char=""/>
              <a:tabLst>
                <a:tab pos="1257236" algn="l"/>
              </a:tabLst>
            </a:pPr>
            <a:r>
              <a:rPr lang="en-US" i="1" dirty="0">
                <a:solidFill>
                  <a:schemeClr val="tx2"/>
                </a:solidFill>
              </a:rPr>
              <a:t>Initialization</a:t>
            </a:r>
            <a:r>
              <a:rPr lang="en-US" dirty="0">
                <a:solidFill>
                  <a:schemeClr val="tx2"/>
                </a:solidFill>
              </a:rPr>
              <a:t>: </a:t>
            </a:r>
            <a:r>
              <a:rPr lang="en-US" dirty="0"/>
              <a:t>Place and fix one of the columns of </a:t>
            </a:r>
            <a:r>
              <a:rPr lang="en-US" i="1" dirty="0"/>
              <a:t>AA</a:t>
            </a:r>
            <a:r>
              <a:rPr lang="en-US" dirty="0"/>
              <a:t> in </a:t>
            </a:r>
            <a:r>
              <a:rPr lang="en-US" i="1" dirty="0"/>
              <a:t>CA</a:t>
            </a:r>
            <a:r>
              <a:rPr lang="en-US" dirty="0"/>
              <a:t>.</a:t>
            </a:r>
          </a:p>
          <a:p>
            <a:pPr>
              <a:buClr>
                <a:schemeClr val="hlink"/>
              </a:buClr>
              <a:buSzPct val="100000"/>
              <a:buFont typeface="Wingdings" pitchFamily="2" charset="2"/>
              <a:buChar char=""/>
              <a:tabLst>
                <a:tab pos="1257236" algn="l"/>
              </a:tabLst>
            </a:pPr>
            <a:r>
              <a:rPr lang="en-US" i="1" dirty="0">
                <a:solidFill>
                  <a:schemeClr val="tx2"/>
                </a:solidFill>
              </a:rPr>
              <a:t>Iteration</a:t>
            </a:r>
            <a:r>
              <a:rPr lang="en-US" dirty="0">
                <a:solidFill>
                  <a:schemeClr val="tx2"/>
                </a:solidFill>
              </a:rPr>
              <a:t>:</a:t>
            </a:r>
            <a:r>
              <a:rPr lang="en-US" dirty="0"/>
              <a:t> Place the remaining </a:t>
            </a:r>
            <a:r>
              <a:rPr lang="en-US" i="1" dirty="0"/>
              <a:t>n-</a:t>
            </a:r>
            <a:r>
              <a:rPr lang="en-US" i="1" dirty="0" err="1"/>
              <a:t>i</a:t>
            </a:r>
            <a:r>
              <a:rPr lang="en-US" dirty="0"/>
              <a:t> columns in the remaining </a:t>
            </a:r>
            <a:r>
              <a:rPr lang="en-US" i="1" dirty="0"/>
              <a:t>i</a:t>
            </a:r>
            <a:r>
              <a:rPr lang="en-US" dirty="0"/>
              <a:t>+1 positions in the </a:t>
            </a:r>
            <a:r>
              <a:rPr lang="en-US" i="1" dirty="0"/>
              <a:t>CA</a:t>
            </a:r>
            <a:r>
              <a:rPr lang="en-US" dirty="0"/>
              <a:t> matrix. For each column, choose the placement that makes the most contribution to the global affinity measure.</a:t>
            </a:r>
          </a:p>
          <a:p>
            <a:pPr>
              <a:buClr>
                <a:schemeClr val="hlink"/>
              </a:buClr>
              <a:buSzPct val="100000"/>
              <a:buFont typeface="Wingdings" pitchFamily="2" charset="2"/>
              <a:buChar char=""/>
              <a:tabLst>
                <a:tab pos="1257236" algn="l"/>
              </a:tabLst>
            </a:pPr>
            <a:r>
              <a:rPr lang="en-US" i="1" dirty="0">
                <a:solidFill>
                  <a:schemeClr val="tx2"/>
                </a:solidFill>
              </a:rPr>
              <a:t>Row order</a:t>
            </a:r>
            <a:r>
              <a:rPr lang="en-US" dirty="0">
                <a:solidFill>
                  <a:schemeClr val="tx2"/>
                </a:solidFill>
              </a:rPr>
              <a:t>:</a:t>
            </a:r>
            <a:r>
              <a:rPr lang="en-US" dirty="0"/>
              <a:t> Order the rows according to the column ordering.</a:t>
            </a:r>
          </a:p>
        </p:txBody>
      </p:sp>
      <p:sp>
        <p:nvSpPr>
          <p:cNvPr id="2" name="Footer Placeholder 1">
            <a:extLst>
              <a:ext uri="{FF2B5EF4-FFF2-40B4-BE49-F238E27FC236}">
                <a16:creationId xmlns:a16="http://schemas.microsoft.com/office/drawing/2014/main" id="{04F3CA5C-45CE-694B-B850-9B19950EBB25}"/>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32E4D0F4-E704-3D4B-9F9C-CD101370CC7F}"/>
              </a:ext>
            </a:extLst>
          </p:cNvPr>
          <p:cNvSpPr>
            <a:spLocks noGrp="1"/>
          </p:cNvSpPr>
          <p:nvPr>
            <p:ph type="sldNum" sz="quarter" idx="4"/>
          </p:nvPr>
        </p:nvSpPr>
        <p:spPr/>
        <p:txBody>
          <a:bodyPr/>
          <a:lstStyle/>
          <a:p>
            <a:fld id="{FD96158B-4539-3C43-9DE5-94C547866200}" type="slidenum">
              <a:rPr lang="en-US" smtClean="0"/>
              <a:t>44</a:t>
            </a:fld>
            <a:endParaRPr lang="en-US"/>
          </a:p>
        </p:txBody>
      </p:sp>
    </p:spTree>
    <p:extLst>
      <p:ext uri="{BB962C8B-B14F-4D97-AF65-F5344CB8AC3E}">
        <p14:creationId xmlns:p14="http://schemas.microsoft.com/office/powerpoint/2010/main" val="2291844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title"/>
          </p:nvPr>
        </p:nvSpPr>
        <p:spPr>
          <a:noFill/>
          <a:ln/>
        </p:spPr>
        <p:txBody>
          <a:bodyPr/>
          <a:lstStyle/>
          <a:p>
            <a:r>
              <a:rPr lang="en-US"/>
              <a:t>Bond Energy Algorithm</a:t>
            </a:r>
          </a:p>
        </p:txBody>
      </p:sp>
      <p:sp>
        <p:nvSpPr>
          <p:cNvPr id="88066" name="Rectangle 2"/>
          <p:cNvSpPr>
            <a:spLocks noGrp="1" noChangeArrowheads="1"/>
          </p:cNvSpPr>
          <p:nvPr>
            <p:ph idx="1"/>
          </p:nvPr>
        </p:nvSpPr>
        <p:spPr>
          <a:noFill/>
          <a:ln/>
        </p:spPr>
        <p:txBody>
          <a:bodyPr/>
          <a:lstStyle/>
          <a:p>
            <a:pPr marL="0" indent="0">
              <a:buNone/>
            </a:pPr>
            <a:r>
              <a:rPr lang="en-US" dirty="0"/>
              <a:t>“Best” placement? Define contribution of a placement:</a:t>
            </a:r>
          </a:p>
          <a:p>
            <a:pPr marL="0" indent="0">
              <a:buNone/>
            </a:pPr>
            <a:endParaRPr lang="en-US" dirty="0"/>
          </a:p>
          <a:p>
            <a:pPr lvl="1">
              <a:buFont typeface="Monotype Sorts" charset="0"/>
              <a:buNone/>
            </a:pPr>
            <a:r>
              <a:rPr lang="en-US" i="1" dirty="0" err="1"/>
              <a:t>cont</a:t>
            </a:r>
            <a:r>
              <a:rPr lang="en-US" dirty="0"/>
              <a:t>(</a:t>
            </a:r>
            <a:r>
              <a:rPr lang="en-US" i="1" dirty="0"/>
              <a:t>A</a:t>
            </a:r>
            <a:r>
              <a:rPr lang="en-US" i="1" baseline="-25000" dirty="0"/>
              <a:t>i</a:t>
            </a:r>
            <a:r>
              <a:rPr lang="en-US" dirty="0"/>
              <a:t>, </a:t>
            </a:r>
            <a:r>
              <a:rPr lang="en-US" i="1" dirty="0" err="1"/>
              <a:t>A</a:t>
            </a:r>
            <a:r>
              <a:rPr lang="en-US" i="1" baseline="-25000" dirty="0" err="1"/>
              <a:t>k</a:t>
            </a:r>
            <a:r>
              <a:rPr lang="en-US" dirty="0"/>
              <a:t>, </a:t>
            </a:r>
            <a:r>
              <a:rPr lang="en-US" i="1" dirty="0" err="1"/>
              <a:t>A</a:t>
            </a:r>
            <a:r>
              <a:rPr lang="en-US" i="1" baseline="-25000" dirty="0" err="1"/>
              <a:t>j</a:t>
            </a:r>
            <a:r>
              <a:rPr lang="en-US" dirty="0"/>
              <a:t>) = 2</a:t>
            </a:r>
            <a:r>
              <a:rPr lang="en-US" i="1" dirty="0"/>
              <a:t>bond</a:t>
            </a:r>
            <a:r>
              <a:rPr lang="en-US" dirty="0"/>
              <a:t>(</a:t>
            </a:r>
            <a:r>
              <a:rPr lang="en-US" i="1" dirty="0"/>
              <a:t>A</a:t>
            </a:r>
            <a:r>
              <a:rPr lang="en-US" i="1" baseline="-25000" dirty="0"/>
              <a:t>i</a:t>
            </a:r>
            <a:r>
              <a:rPr lang="en-US" dirty="0"/>
              <a:t>, </a:t>
            </a:r>
            <a:r>
              <a:rPr lang="en-US" i="1" dirty="0" err="1"/>
              <a:t>A</a:t>
            </a:r>
            <a:r>
              <a:rPr lang="en-US" i="1" baseline="-25000" dirty="0" err="1"/>
              <a:t>k</a:t>
            </a:r>
            <a:r>
              <a:rPr lang="en-US" dirty="0"/>
              <a:t>)+2</a:t>
            </a:r>
            <a:r>
              <a:rPr lang="en-US" i="1" dirty="0"/>
              <a:t>bond</a:t>
            </a:r>
            <a:r>
              <a:rPr lang="en-US" dirty="0"/>
              <a:t>(</a:t>
            </a:r>
            <a:r>
              <a:rPr lang="en-US" i="1" dirty="0" err="1"/>
              <a:t>A</a:t>
            </a:r>
            <a:r>
              <a:rPr lang="en-US" i="1" baseline="-25000" dirty="0" err="1"/>
              <a:t>k</a:t>
            </a:r>
            <a:r>
              <a:rPr lang="en-US" dirty="0"/>
              <a:t>, </a:t>
            </a:r>
            <a:r>
              <a:rPr lang="en-US" i="1" dirty="0"/>
              <a:t>A</a:t>
            </a:r>
            <a:r>
              <a:rPr lang="en-US" i="1" baseline="-25000" dirty="0"/>
              <a:t>l</a:t>
            </a:r>
            <a:r>
              <a:rPr lang="en-US" dirty="0"/>
              <a:t>) –2</a:t>
            </a:r>
            <a:r>
              <a:rPr lang="en-US" i="1" dirty="0"/>
              <a:t>bond</a:t>
            </a:r>
            <a:r>
              <a:rPr lang="en-US" dirty="0"/>
              <a:t>(</a:t>
            </a:r>
            <a:r>
              <a:rPr lang="en-US" i="1" dirty="0"/>
              <a:t>A</a:t>
            </a:r>
            <a:r>
              <a:rPr lang="en-US" i="1" baseline="-25000" dirty="0"/>
              <a:t>i</a:t>
            </a:r>
            <a:r>
              <a:rPr lang="en-US" dirty="0"/>
              <a:t>, </a:t>
            </a:r>
            <a:r>
              <a:rPr lang="en-US" i="1" dirty="0" err="1"/>
              <a:t>A</a:t>
            </a:r>
            <a:r>
              <a:rPr lang="en-US" i="1" baseline="-25000" dirty="0" err="1"/>
              <a:t>j</a:t>
            </a:r>
            <a:r>
              <a:rPr lang="en-US" dirty="0"/>
              <a:t>)</a:t>
            </a:r>
          </a:p>
          <a:p>
            <a:pPr marL="0" indent="0">
              <a:buNone/>
            </a:pPr>
            <a:endParaRPr lang="en-US" dirty="0"/>
          </a:p>
          <a:p>
            <a:pPr marL="0" indent="0">
              <a:buNone/>
            </a:pPr>
            <a:r>
              <a:rPr lang="en-US" dirty="0"/>
              <a:t>where</a:t>
            </a:r>
          </a:p>
          <a:p>
            <a:pPr marL="0" indent="0"/>
            <a:endParaRPr lang="en-US" dirty="0"/>
          </a:p>
        </p:txBody>
      </p:sp>
      <p:sp>
        <p:nvSpPr>
          <p:cNvPr id="88068" name="Rectangle 4"/>
          <p:cNvSpPr>
            <a:spLocks noChangeArrowheads="1"/>
          </p:cNvSpPr>
          <p:nvPr/>
        </p:nvSpPr>
        <p:spPr bwMode="auto">
          <a:xfrm>
            <a:off x="1134182" y="46958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88069" name="Rectangle 5"/>
          <p:cNvSpPr>
            <a:spLocks noChangeArrowheads="1"/>
          </p:cNvSpPr>
          <p:nvPr/>
        </p:nvSpPr>
        <p:spPr bwMode="auto">
          <a:xfrm>
            <a:off x="1134182" y="46958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88070" name="Rectangle 6"/>
          <p:cNvSpPr>
            <a:spLocks noChangeArrowheads="1"/>
          </p:cNvSpPr>
          <p:nvPr/>
        </p:nvSpPr>
        <p:spPr bwMode="auto">
          <a:xfrm>
            <a:off x="1239619" y="4265614"/>
            <a:ext cx="1558116"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bond</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x</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y</a:t>
            </a:r>
            <a:r>
              <a:rPr lang="en-US" sz="1828" dirty="0">
                <a:solidFill>
                  <a:srgbClr val="000000"/>
                </a:solidFill>
                <a:latin typeface="Book Antiqua"/>
              </a:rPr>
              <a:t>) =</a:t>
            </a:r>
          </a:p>
        </p:txBody>
      </p:sp>
      <p:sp>
        <p:nvSpPr>
          <p:cNvPr id="88071" name="Rectangle 7"/>
          <p:cNvSpPr>
            <a:spLocks noChangeArrowheads="1"/>
          </p:cNvSpPr>
          <p:nvPr/>
        </p:nvSpPr>
        <p:spPr bwMode="auto">
          <a:xfrm>
            <a:off x="3175884" y="4251326"/>
            <a:ext cx="2061459" cy="386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pPr>
              <a:lnSpc>
                <a:spcPct val="110000"/>
              </a:lnSpc>
            </a:pP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x</a:t>
            </a:r>
            <a:r>
              <a:rPr lang="en-US" sz="1828" dirty="0">
                <a:solidFill>
                  <a:srgbClr val="000000"/>
                </a:solidFill>
                <a:latin typeface="Book Antiqua"/>
              </a:rPr>
              <a:t>)</a:t>
            </a:r>
            <a:r>
              <a:rPr lang="en-US" sz="1828" i="1" dirty="0" err="1">
                <a:solidFill>
                  <a:srgbClr val="000000"/>
                </a:solidFill>
                <a:latin typeface="Book Antiqua"/>
              </a:rPr>
              <a:t>aff</a:t>
            </a:r>
            <a:r>
              <a:rPr lang="en-US" sz="1828" dirty="0">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z</a:t>
            </a:r>
            <a:r>
              <a:rPr lang="en-US" sz="1828" dirty="0" err="1">
                <a:solidFill>
                  <a:srgbClr val="000000"/>
                </a:solidFill>
                <a:latin typeface="Book Antiqua"/>
              </a:rPr>
              <a:t>,</a:t>
            </a:r>
            <a:r>
              <a:rPr lang="en-US" sz="1828" i="1" dirty="0" err="1">
                <a:solidFill>
                  <a:srgbClr val="000000"/>
                </a:solidFill>
                <a:latin typeface="Book Antiqua"/>
              </a:rPr>
              <a:t>A</a:t>
            </a:r>
            <a:r>
              <a:rPr lang="en-US" sz="1828" i="1" baseline="-25000" dirty="0" err="1">
                <a:solidFill>
                  <a:srgbClr val="000000"/>
                </a:solidFill>
                <a:latin typeface="Book Antiqua"/>
              </a:rPr>
              <a:t>y</a:t>
            </a:r>
            <a:r>
              <a:rPr lang="en-US" sz="1828" dirty="0">
                <a:solidFill>
                  <a:srgbClr val="000000"/>
                </a:solidFill>
                <a:latin typeface="Book Antiqua"/>
              </a:rPr>
              <a:t>)</a:t>
            </a:r>
          </a:p>
        </p:txBody>
      </p:sp>
      <p:sp>
        <p:nvSpPr>
          <p:cNvPr id="88072" name="Rectangle 8"/>
          <p:cNvSpPr>
            <a:spLocks noChangeArrowheads="1"/>
          </p:cNvSpPr>
          <p:nvPr/>
        </p:nvSpPr>
        <p:spPr bwMode="auto">
          <a:xfrm>
            <a:off x="2684435" y="4584286"/>
            <a:ext cx="55944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z </a:t>
            </a:r>
            <a:r>
              <a:rPr lang="en-US" sz="1687" dirty="0">
                <a:solidFill>
                  <a:srgbClr val="000000"/>
                </a:solidFill>
                <a:latin typeface="Symbol" charset="0"/>
                <a:sym typeface="Symbol"/>
              </a:rPr>
              <a:t></a:t>
            </a:r>
            <a:r>
              <a:rPr lang="en-US" sz="1687" dirty="0">
                <a:solidFill>
                  <a:srgbClr val="000000"/>
                </a:solidFill>
                <a:latin typeface="Book Antiqua"/>
              </a:rPr>
              <a:t>1</a:t>
            </a:r>
          </a:p>
        </p:txBody>
      </p:sp>
      <p:sp>
        <p:nvSpPr>
          <p:cNvPr id="88073" name="Rectangle 9"/>
          <p:cNvSpPr>
            <a:spLocks noChangeArrowheads="1"/>
          </p:cNvSpPr>
          <p:nvPr/>
        </p:nvSpPr>
        <p:spPr bwMode="auto">
          <a:xfrm>
            <a:off x="2851094" y="3935306"/>
            <a:ext cx="302965" cy="3493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i="1" dirty="0">
                <a:solidFill>
                  <a:srgbClr val="000000"/>
                </a:solidFill>
                <a:latin typeface="Book Antiqua"/>
              </a:rPr>
              <a:t>n</a:t>
            </a:r>
          </a:p>
        </p:txBody>
      </p:sp>
      <p:sp>
        <p:nvSpPr>
          <p:cNvPr id="88074" name="Rectangle 10"/>
          <p:cNvSpPr>
            <a:spLocks noChangeArrowheads="1"/>
          </p:cNvSpPr>
          <p:nvPr/>
        </p:nvSpPr>
        <p:spPr bwMode="auto">
          <a:xfrm>
            <a:off x="2363077" y="4137829"/>
            <a:ext cx="857604" cy="6415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Symbol" charset="0"/>
                <a:sym typeface="Symbol"/>
              </a:rPr>
              <a:t>   </a:t>
            </a:r>
            <a:endParaRPr lang="en-US" sz="3586" dirty="0">
              <a:solidFill>
                <a:srgbClr val="000000"/>
              </a:solidFill>
              <a:latin typeface="Symbol" charset="0"/>
            </a:endParaRPr>
          </a:p>
        </p:txBody>
      </p:sp>
      <p:sp>
        <p:nvSpPr>
          <p:cNvPr id="2" name="Footer Placeholder 1">
            <a:extLst>
              <a:ext uri="{FF2B5EF4-FFF2-40B4-BE49-F238E27FC236}">
                <a16:creationId xmlns:a16="http://schemas.microsoft.com/office/drawing/2014/main" id="{28DE4199-DC79-BD41-AE33-9F1E91DCF0C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F1DBB398-0A92-5D45-9197-4E89A9082A23}"/>
              </a:ext>
            </a:extLst>
          </p:cNvPr>
          <p:cNvSpPr>
            <a:spLocks noGrp="1"/>
          </p:cNvSpPr>
          <p:nvPr>
            <p:ph type="sldNum" sz="quarter" idx="4"/>
          </p:nvPr>
        </p:nvSpPr>
        <p:spPr/>
        <p:txBody>
          <a:bodyPr/>
          <a:lstStyle/>
          <a:p>
            <a:fld id="{FD96158B-4539-3C43-9DE5-94C547866200}" type="slidenum">
              <a:rPr lang="en-US" smtClean="0"/>
              <a:t>45</a:t>
            </a:fld>
            <a:endParaRPr lang="en-US"/>
          </a:p>
        </p:txBody>
      </p:sp>
    </p:spTree>
    <p:extLst>
      <p:ext uri="{BB962C8B-B14F-4D97-AF65-F5344CB8AC3E}">
        <p14:creationId xmlns:p14="http://schemas.microsoft.com/office/powerpoint/2010/main" val="348083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a:noFill/>
          <a:ln/>
        </p:spPr>
        <p:txBody>
          <a:bodyPr/>
          <a:lstStyle/>
          <a:p>
            <a:r>
              <a:rPr lang="en-US"/>
              <a:t>BEA – Example</a:t>
            </a:r>
          </a:p>
        </p:txBody>
      </p:sp>
      <p:sp>
        <p:nvSpPr>
          <p:cNvPr id="89090" name="Rectangle 2"/>
          <p:cNvSpPr>
            <a:spLocks noGrp="1" noChangeArrowheads="1"/>
          </p:cNvSpPr>
          <p:nvPr>
            <p:ph idx="1"/>
          </p:nvPr>
        </p:nvSpPr>
        <p:spPr>
          <a:xfrm>
            <a:off x="250031" y="1196752"/>
            <a:ext cx="8643938" cy="4896544"/>
          </a:xfrm>
          <a:noFill/>
          <a:ln/>
        </p:spPr>
        <p:txBody>
          <a:bodyPr/>
          <a:lstStyle/>
          <a:p>
            <a:pPr marL="0" indent="0">
              <a:spcBef>
                <a:spcPct val="15000"/>
              </a:spcBef>
              <a:buNone/>
              <a:tabLst>
                <a:tab pos="2171589" algn="l"/>
              </a:tabLst>
            </a:pPr>
            <a:r>
              <a:rPr lang="en-US" sz="2000" dirty="0"/>
              <a:t>Consider the following </a:t>
            </a:r>
            <a:r>
              <a:rPr lang="en-US" sz="2000" i="1" dirty="0"/>
              <a:t>AA</a:t>
            </a:r>
            <a:r>
              <a:rPr lang="en-US" sz="2000" dirty="0"/>
              <a:t> matrix and the corresponding </a:t>
            </a:r>
            <a:r>
              <a:rPr lang="en-US" sz="2000" i="1" dirty="0"/>
              <a:t>CA</a:t>
            </a:r>
            <a:r>
              <a:rPr lang="en-US" sz="2000" dirty="0"/>
              <a:t> matrix where </a:t>
            </a:r>
            <a:r>
              <a:rPr lang="en-US" sz="2000" dirty="0">
                <a:latin typeface="Courier" pitchFamily="2" charset="0"/>
              </a:rPr>
              <a:t>PNO</a:t>
            </a:r>
            <a:r>
              <a:rPr lang="en-US" sz="2000" dirty="0"/>
              <a:t> and </a:t>
            </a:r>
            <a:r>
              <a:rPr lang="en-US" sz="2000" dirty="0">
                <a:latin typeface="Courier" pitchFamily="2" charset="0"/>
              </a:rPr>
              <a:t>PNAME</a:t>
            </a:r>
            <a:r>
              <a:rPr lang="en-US" sz="2000" dirty="0"/>
              <a:t> have been placed.  Place </a:t>
            </a:r>
            <a:r>
              <a:rPr lang="en-US" sz="2000" dirty="0">
                <a:latin typeface="Courier" pitchFamily="2" charset="0"/>
              </a:rPr>
              <a:t>BUDGET</a:t>
            </a:r>
            <a:r>
              <a:rPr lang="en-US" sz="2000" dirty="0"/>
              <a:t>:</a:t>
            </a:r>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ct val="15000"/>
              </a:spcBef>
              <a:buNone/>
              <a:tabLst>
                <a:tab pos="2171589" algn="l"/>
              </a:tabLst>
            </a:pPr>
            <a:endParaRPr lang="en-US" sz="2000" dirty="0"/>
          </a:p>
          <a:p>
            <a:pPr marL="0" indent="0">
              <a:spcBef>
                <a:spcPts val="1400"/>
              </a:spcBef>
              <a:buNone/>
              <a:tabLst>
                <a:tab pos="2171589" algn="l"/>
              </a:tabLst>
            </a:pPr>
            <a:r>
              <a:rPr lang="en-US" sz="2000" dirty="0"/>
              <a:t>Ordering (0-3-1) :</a:t>
            </a:r>
          </a:p>
          <a:p>
            <a:pPr lvl="1">
              <a:spcBef>
                <a:spcPct val="15000"/>
              </a:spcBef>
              <a:buNone/>
              <a:tabLst>
                <a:tab pos="2171589" algn="l"/>
              </a:tabLst>
            </a:pPr>
            <a:r>
              <a:rPr lang="en-US" i="1" dirty="0" err="1"/>
              <a:t>cont</a:t>
            </a:r>
            <a:r>
              <a:rPr lang="en-US" dirty="0"/>
              <a:t>(</a:t>
            </a:r>
            <a:r>
              <a:rPr lang="en-US" i="1" dirty="0"/>
              <a:t>A</a:t>
            </a:r>
            <a:r>
              <a:rPr lang="en-US" baseline="-25000" dirty="0"/>
              <a:t>0</a:t>
            </a:r>
            <a:r>
              <a:rPr lang="en-US" dirty="0"/>
              <a:t>,</a:t>
            </a:r>
            <a:r>
              <a:rPr lang="en-US" dirty="0">
                <a:latin typeface="Courier" pitchFamily="2" charset="0"/>
              </a:rPr>
              <a:t>BUDGET</a:t>
            </a:r>
            <a:r>
              <a:rPr lang="en-US" dirty="0"/>
              <a:t>,</a:t>
            </a:r>
            <a:r>
              <a:rPr lang="en-US" dirty="0">
                <a:latin typeface="Courier" pitchFamily="2" charset="0"/>
              </a:rPr>
              <a:t>PNO</a:t>
            </a:r>
            <a:r>
              <a:rPr lang="en-US" dirty="0"/>
              <a:t>) = 2</a:t>
            </a:r>
            <a:r>
              <a:rPr lang="en-US" i="1" dirty="0"/>
              <a:t>bond</a:t>
            </a:r>
            <a:r>
              <a:rPr lang="en-US" dirty="0"/>
              <a:t>(</a:t>
            </a:r>
            <a:r>
              <a:rPr lang="en-US" i="1" dirty="0"/>
              <a:t>A</a:t>
            </a:r>
            <a:r>
              <a:rPr lang="en-US" baseline="-25000" dirty="0"/>
              <a:t>0</a:t>
            </a:r>
            <a:r>
              <a:rPr lang="en-US" dirty="0"/>
              <a:t>, </a:t>
            </a:r>
            <a:r>
              <a:rPr lang="en-US" dirty="0">
                <a:latin typeface="Courier" pitchFamily="2" charset="0"/>
              </a:rPr>
              <a:t>BUDGET</a:t>
            </a:r>
            <a:r>
              <a:rPr lang="en-US" dirty="0"/>
              <a:t>)+2</a:t>
            </a:r>
            <a:r>
              <a:rPr lang="en-US" i="1" dirty="0"/>
              <a:t>bond</a:t>
            </a:r>
            <a:r>
              <a:rPr lang="en-US" dirty="0"/>
              <a:t>(</a:t>
            </a:r>
            <a:r>
              <a:rPr lang="en-US" dirty="0">
                <a:latin typeface="Courier" pitchFamily="2" charset="0"/>
              </a:rPr>
              <a:t>BUDGET</a:t>
            </a:r>
            <a:r>
              <a:rPr lang="en-US" dirty="0"/>
              <a:t>, </a:t>
            </a:r>
            <a:r>
              <a:rPr lang="en-US" dirty="0">
                <a:latin typeface="Courier" pitchFamily="2" charset="0"/>
              </a:rPr>
              <a:t>PNO</a:t>
            </a:r>
            <a:r>
              <a:rPr lang="en-US" dirty="0"/>
              <a:t>)</a:t>
            </a:r>
          </a:p>
          <a:p>
            <a:pPr lvl="1">
              <a:spcBef>
                <a:spcPct val="15000"/>
              </a:spcBef>
              <a:buNone/>
              <a:tabLst>
                <a:tab pos="2171589" algn="l"/>
              </a:tabLst>
            </a:pPr>
            <a:r>
              <a:rPr lang="en-US" sz="1800" dirty="0"/>
              <a:t>                                       –2</a:t>
            </a:r>
            <a:r>
              <a:rPr lang="en-US" sz="1800" i="1" dirty="0"/>
              <a:t>bond</a:t>
            </a:r>
            <a:r>
              <a:rPr lang="en-US" sz="1800" dirty="0"/>
              <a:t>(</a:t>
            </a:r>
            <a:r>
              <a:rPr lang="en-US" sz="1800" i="1" dirty="0"/>
              <a:t>A</a:t>
            </a:r>
            <a:r>
              <a:rPr lang="en-US" sz="1800" baseline="-25000" dirty="0"/>
              <a:t>0</a:t>
            </a:r>
            <a:r>
              <a:rPr lang="en-US" sz="1800" dirty="0"/>
              <a:t> , </a:t>
            </a:r>
            <a:r>
              <a:rPr lang="en-US" sz="1800" dirty="0">
                <a:latin typeface="Courier" pitchFamily="2" charset="0"/>
              </a:rPr>
              <a:t>PNO</a:t>
            </a:r>
            <a:r>
              <a:rPr lang="en-US" sz="1800" dirty="0"/>
              <a:t>)</a:t>
            </a:r>
          </a:p>
          <a:p>
            <a:pPr lvl="1">
              <a:spcBef>
                <a:spcPct val="15000"/>
              </a:spcBef>
              <a:buNone/>
              <a:tabLst>
                <a:tab pos="2171589" algn="l"/>
              </a:tabLst>
            </a:pPr>
            <a:r>
              <a:rPr lang="en-US" sz="1800" dirty="0"/>
              <a:t>		           = 8820</a:t>
            </a:r>
          </a:p>
          <a:p>
            <a:pPr marL="0" indent="0">
              <a:spcBef>
                <a:spcPct val="15000"/>
              </a:spcBef>
              <a:buNone/>
              <a:tabLst>
                <a:tab pos="2171589" algn="l"/>
              </a:tabLst>
            </a:pPr>
            <a:r>
              <a:rPr lang="en-US" sz="2000" dirty="0"/>
              <a:t>Ordering (1-3-2) :</a:t>
            </a:r>
          </a:p>
          <a:p>
            <a:pPr lvl="1">
              <a:spcBef>
                <a:spcPct val="15000"/>
              </a:spcBef>
              <a:buNone/>
              <a:tabLst>
                <a:tab pos="2171589" algn="l"/>
              </a:tabLst>
            </a:pPr>
            <a:r>
              <a:rPr lang="en-US" sz="1800" i="1" dirty="0" err="1"/>
              <a:t>cont</a:t>
            </a:r>
            <a:r>
              <a:rPr lang="en-US" sz="1800" dirty="0"/>
              <a:t>(</a:t>
            </a:r>
            <a:r>
              <a:rPr lang="en-US" sz="1800" dirty="0">
                <a:latin typeface="Courier" pitchFamily="2" charset="0"/>
              </a:rPr>
              <a:t>PNO</a:t>
            </a:r>
            <a:r>
              <a:rPr lang="en-US" sz="1800" dirty="0"/>
              <a:t>,</a:t>
            </a:r>
            <a:r>
              <a:rPr lang="en-US" sz="1800" dirty="0">
                <a:latin typeface="Courier" pitchFamily="2" charset="0"/>
              </a:rPr>
              <a:t>BUDGET</a:t>
            </a:r>
            <a:r>
              <a:rPr lang="en-US" sz="1800" dirty="0"/>
              <a:t>,</a:t>
            </a:r>
            <a:r>
              <a:rPr lang="en-US" sz="1800" dirty="0">
                <a:latin typeface="Courier" pitchFamily="2" charset="0"/>
              </a:rPr>
              <a:t>PNAME</a:t>
            </a:r>
            <a:r>
              <a:rPr lang="en-US" sz="1800" dirty="0"/>
              <a:t>) = 10150</a:t>
            </a:r>
          </a:p>
          <a:p>
            <a:pPr marL="0" indent="0">
              <a:spcBef>
                <a:spcPct val="15000"/>
              </a:spcBef>
              <a:buNone/>
              <a:tabLst>
                <a:tab pos="2171589" algn="l"/>
              </a:tabLst>
            </a:pPr>
            <a:r>
              <a:rPr lang="en-US" sz="2000" dirty="0"/>
              <a:t>Ordering (2-3-4) :</a:t>
            </a:r>
          </a:p>
          <a:p>
            <a:pPr lvl="1">
              <a:spcBef>
                <a:spcPct val="15000"/>
              </a:spcBef>
              <a:buNone/>
              <a:tabLst>
                <a:tab pos="2171589" algn="l"/>
              </a:tabLst>
            </a:pPr>
            <a:r>
              <a:rPr lang="en-US" sz="1800" i="1" dirty="0" err="1"/>
              <a:t>cont</a:t>
            </a:r>
            <a:r>
              <a:rPr lang="en-US" sz="1800" dirty="0"/>
              <a:t> (</a:t>
            </a:r>
            <a:r>
              <a:rPr lang="en-US" sz="1800" dirty="0">
                <a:latin typeface="Courier" pitchFamily="2" charset="0"/>
              </a:rPr>
              <a:t>PNAME</a:t>
            </a:r>
            <a:r>
              <a:rPr lang="en-US" sz="1800" dirty="0"/>
              <a:t>,</a:t>
            </a:r>
            <a:r>
              <a:rPr lang="en-US" sz="1800" dirty="0">
                <a:latin typeface="Courier" pitchFamily="2" charset="0"/>
              </a:rPr>
              <a:t>BUDGET</a:t>
            </a:r>
            <a:r>
              <a:rPr lang="en-US" sz="1800" dirty="0"/>
              <a:t>,</a:t>
            </a:r>
            <a:r>
              <a:rPr lang="en-US" sz="1800" dirty="0">
                <a:latin typeface="Courier" pitchFamily="2" charset="0"/>
              </a:rPr>
              <a:t>LOC</a:t>
            </a:r>
            <a:r>
              <a:rPr lang="en-US" sz="1800" dirty="0"/>
              <a:t>)	= 1780</a:t>
            </a:r>
          </a:p>
        </p:txBody>
      </p:sp>
      <p:sp>
        <p:nvSpPr>
          <p:cNvPr id="2" name="Footer Placeholder 1">
            <a:extLst>
              <a:ext uri="{FF2B5EF4-FFF2-40B4-BE49-F238E27FC236}">
                <a16:creationId xmlns:a16="http://schemas.microsoft.com/office/drawing/2014/main" id="{BDE0D283-42BC-D545-973E-74F503F8B473}"/>
              </a:ext>
            </a:extLst>
          </p:cNvPr>
          <p:cNvSpPr>
            <a:spLocks noGrp="1"/>
          </p:cNvSpPr>
          <p:nvPr>
            <p:ph type="ftr" sz="quarter" idx="3"/>
          </p:nvPr>
        </p:nvSpPr>
        <p:spPr/>
        <p:txBody>
          <a:bodyPr/>
          <a:lstStyle/>
          <a:p>
            <a:r>
              <a:rPr lang="en-US" dirty="0"/>
              <a:t>© 2020, M.T. </a:t>
            </a:r>
            <a:r>
              <a:rPr lang="en-US" dirty="0" err="1"/>
              <a:t>Özsu</a:t>
            </a:r>
            <a:r>
              <a:rPr lang="en-US" dirty="0"/>
              <a:t> &amp; P. </a:t>
            </a:r>
            <a:r>
              <a:rPr lang="en-US" dirty="0" err="1"/>
              <a:t>Valduriez</a:t>
            </a:r>
            <a:endParaRPr lang="en-US" dirty="0"/>
          </a:p>
        </p:txBody>
      </p:sp>
      <p:sp>
        <p:nvSpPr>
          <p:cNvPr id="3" name="Slide Number Placeholder 2">
            <a:extLst>
              <a:ext uri="{FF2B5EF4-FFF2-40B4-BE49-F238E27FC236}">
                <a16:creationId xmlns:a16="http://schemas.microsoft.com/office/drawing/2014/main" id="{80A39B58-2525-C347-950D-D64A1E50EE48}"/>
              </a:ext>
            </a:extLst>
          </p:cNvPr>
          <p:cNvSpPr>
            <a:spLocks noGrp="1"/>
          </p:cNvSpPr>
          <p:nvPr>
            <p:ph type="sldNum" sz="quarter" idx="4"/>
          </p:nvPr>
        </p:nvSpPr>
        <p:spPr/>
        <p:txBody>
          <a:bodyPr/>
          <a:lstStyle/>
          <a:p>
            <a:fld id="{FD96158B-4539-3C43-9DE5-94C547866200}" type="slidenum">
              <a:rPr lang="en-US" smtClean="0"/>
              <a:t>46</a:t>
            </a:fld>
            <a:endParaRPr lang="en-US"/>
          </a:p>
        </p:txBody>
      </p:sp>
      <p:pic>
        <p:nvPicPr>
          <p:cNvPr id="5" name="Picture 4" descr="AA">
            <a:extLst>
              <a:ext uri="{FF2B5EF4-FFF2-40B4-BE49-F238E27FC236}">
                <a16:creationId xmlns:a16="http://schemas.microsoft.com/office/drawing/2014/main" id="{66A61E29-912F-D54E-B700-6B8AC1B49ACA}"/>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547664" y="1889944"/>
            <a:ext cx="3135689" cy="1584176"/>
          </a:xfrm>
          <a:prstGeom prst="rect">
            <a:avLst/>
          </a:prstGeom>
          <a:noFill/>
        </p:spPr>
      </p:pic>
      <p:pic>
        <p:nvPicPr>
          <p:cNvPr id="7" name="Picture 6" descr="A picture containing clock&#10;&#10;Description automatically generated">
            <a:extLst>
              <a:ext uri="{FF2B5EF4-FFF2-40B4-BE49-F238E27FC236}">
                <a16:creationId xmlns:a16="http://schemas.microsoft.com/office/drawing/2014/main" id="{E3162795-8531-E24A-B522-77280BDD1A2C}"/>
              </a:ext>
            </a:extLst>
          </p:cNvPr>
          <p:cNvPicPr>
            <a:picLocks noChangeAspect="1"/>
          </p:cNvPicPr>
          <p:nvPr/>
        </p:nvPicPr>
        <p:blipFill>
          <a:blip r:embed="rId3"/>
          <a:stretch>
            <a:fillRect/>
          </a:stretch>
        </p:blipFill>
        <p:spPr>
          <a:xfrm>
            <a:off x="4594804" y="1889944"/>
            <a:ext cx="3135689" cy="1584176"/>
          </a:xfrm>
          <a:prstGeom prst="rect">
            <a:avLst/>
          </a:prstGeom>
        </p:spPr>
      </p:pic>
    </p:spTree>
    <p:extLst>
      <p:ext uri="{BB962C8B-B14F-4D97-AF65-F5344CB8AC3E}">
        <p14:creationId xmlns:p14="http://schemas.microsoft.com/office/powerpoint/2010/main" val="3277113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title"/>
          </p:nvPr>
        </p:nvSpPr>
        <p:spPr>
          <a:noFill/>
          <a:ln/>
        </p:spPr>
        <p:txBody>
          <a:bodyPr/>
          <a:lstStyle/>
          <a:p>
            <a:r>
              <a:rPr lang="en-US" dirty="0"/>
              <a:t>BEA – Example</a:t>
            </a:r>
          </a:p>
        </p:txBody>
      </p:sp>
      <p:sp>
        <p:nvSpPr>
          <p:cNvPr id="2" name="Content Placeholder 1"/>
          <p:cNvSpPr>
            <a:spLocks noGrp="1"/>
          </p:cNvSpPr>
          <p:nvPr>
            <p:ph idx="1"/>
          </p:nvPr>
        </p:nvSpPr>
        <p:spPr>
          <a:xfrm>
            <a:off x="457200" y="1484784"/>
            <a:ext cx="8229600" cy="4530725"/>
          </a:xfrm>
        </p:spPr>
        <p:txBody>
          <a:bodyPr/>
          <a:lstStyle/>
          <a:p>
            <a:r>
              <a:rPr lang="en-US" dirty="0"/>
              <a:t>Therefore, the CA matrix has the form</a:t>
            </a:r>
          </a:p>
          <a:p>
            <a:endParaRPr lang="en-US" dirty="0"/>
          </a:p>
          <a:p>
            <a:endParaRPr lang="en-US" dirty="0"/>
          </a:p>
          <a:p>
            <a:endParaRPr lang="en-US" dirty="0"/>
          </a:p>
          <a:p>
            <a:pPr marL="0" indent="0">
              <a:buNone/>
            </a:pPr>
            <a:endParaRPr lang="en-US" dirty="0"/>
          </a:p>
          <a:p>
            <a:pPr>
              <a:spcBef>
                <a:spcPts val="0"/>
              </a:spcBef>
            </a:pPr>
            <a:r>
              <a:rPr lang="en-US" dirty="0">
                <a:latin typeface="Book Antiqua"/>
              </a:rPr>
              <a:t>When </a:t>
            </a:r>
            <a:r>
              <a:rPr lang="en-US" dirty="0">
                <a:latin typeface="Courier" pitchFamily="2" charset="0"/>
              </a:rPr>
              <a:t>LOC</a:t>
            </a:r>
            <a:r>
              <a:rPr lang="en-US" dirty="0">
                <a:latin typeface="Book Antiqua"/>
              </a:rPr>
              <a:t> is placed, the final form of the </a:t>
            </a:r>
            <a:r>
              <a:rPr lang="en-US" i="1" dirty="0">
                <a:latin typeface="Book Antiqua"/>
              </a:rPr>
              <a:t>CA</a:t>
            </a:r>
            <a:r>
              <a:rPr lang="en-US" dirty="0">
                <a:latin typeface="Book Antiqua"/>
              </a:rPr>
              <a:t> matrix (after row organization) is</a:t>
            </a:r>
          </a:p>
          <a:p>
            <a:pPr marL="0" indent="0">
              <a:buNone/>
            </a:pPr>
            <a:endParaRPr lang="en-US" dirty="0"/>
          </a:p>
        </p:txBody>
      </p:sp>
      <p:sp>
        <p:nvSpPr>
          <p:cNvPr id="4" name="Footer Placeholder 3">
            <a:extLst>
              <a:ext uri="{FF2B5EF4-FFF2-40B4-BE49-F238E27FC236}">
                <a16:creationId xmlns:a16="http://schemas.microsoft.com/office/drawing/2014/main" id="{060A4182-F6B3-0A45-B7BD-7CA083EDD3D6}"/>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334DF8D0-2113-5B44-BF57-66517578F6AE}"/>
              </a:ext>
            </a:extLst>
          </p:cNvPr>
          <p:cNvSpPr>
            <a:spLocks noGrp="1"/>
          </p:cNvSpPr>
          <p:nvPr>
            <p:ph type="sldNum" sz="quarter" idx="4"/>
          </p:nvPr>
        </p:nvSpPr>
        <p:spPr/>
        <p:txBody>
          <a:bodyPr/>
          <a:lstStyle/>
          <a:p>
            <a:fld id="{FD96158B-4539-3C43-9DE5-94C547866200}" type="slidenum">
              <a:rPr lang="en-US" smtClean="0"/>
              <a:t>47</a:t>
            </a:fld>
            <a:endParaRPr lang="en-US" dirty="0"/>
          </a:p>
        </p:txBody>
      </p:sp>
      <p:pic>
        <p:nvPicPr>
          <p:cNvPr id="7" name="Picture 6" descr="A picture containing clock&#10;&#10;Description automatically generated">
            <a:extLst>
              <a:ext uri="{FF2B5EF4-FFF2-40B4-BE49-F238E27FC236}">
                <a16:creationId xmlns:a16="http://schemas.microsoft.com/office/drawing/2014/main" id="{CC703121-3E6F-FF4D-8BF7-B647FB952BEE}"/>
              </a:ext>
            </a:extLst>
          </p:cNvPr>
          <p:cNvPicPr>
            <a:picLocks noChangeAspect="1"/>
          </p:cNvPicPr>
          <p:nvPr/>
        </p:nvPicPr>
        <p:blipFill>
          <a:blip r:embed="rId2"/>
          <a:stretch>
            <a:fillRect/>
          </a:stretch>
        </p:blipFill>
        <p:spPr>
          <a:xfrm>
            <a:off x="2291499" y="1945432"/>
            <a:ext cx="3499701" cy="1768078"/>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1327EA97-2E0B-E146-9CBD-419BABF4E371}"/>
              </a:ext>
            </a:extLst>
          </p:cNvPr>
          <p:cNvPicPr>
            <a:picLocks noChangeAspect="1"/>
          </p:cNvPicPr>
          <p:nvPr/>
        </p:nvPicPr>
        <p:blipFill>
          <a:blip r:embed="rId3"/>
          <a:stretch>
            <a:fillRect/>
          </a:stretch>
        </p:blipFill>
        <p:spPr>
          <a:xfrm>
            <a:off x="2291498" y="4397226"/>
            <a:ext cx="3499701" cy="1768078"/>
          </a:xfrm>
          <a:prstGeom prst="rect">
            <a:avLst/>
          </a:prstGeom>
        </p:spPr>
      </p:pic>
    </p:spTree>
    <p:extLst>
      <p:ext uri="{BB962C8B-B14F-4D97-AF65-F5344CB8AC3E}">
        <p14:creationId xmlns:p14="http://schemas.microsoft.com/office/powerpoint/2010/main" val="528853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319028" y="1651000"/>
            <a:ext cx="7781364" cy="1778000"/>
          </a:xfrm>
          <a:noFill/>
          <a:ln/>
        </p:spPr>
        <p:txBody>
          <a:bodyPr/>
          <a:lstStyle/>
          <a:p>
            <a:pPr marL="0" indent="1588">
              <a:buNone/>
            </a:pPr>
            <a:r>
              <a:rPr lang="en-US" dirty="0"/>
              <a:t>How can you divide a set of clustered attributes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into two (or more) sets {</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i</a:t>
            </a:r>
            <a:r>
              <a:rPr lang="en-US" dirty="0"/>
              <a:t>} and {</a:t>
            </a:r>
            <a:r>
              <a:rPr lang="en-US" i="1" dirty="0"/>
              <a:t>A</a:t>
            </a:r>
            <a:r>
              <a:rPr lang="en-US" i="1" baseline="-25000" dirty="0"/>
              <a:t>i</a:t>
            </a:r>
            <a:r>
              <a:rPr lang="en-US" dirty="0"/>
              <a:t>, …, </a:t>
            </a:r>
            <a:r>
              <a:rPr lang="en-US" i="1" dirty="0"/>
              <a:t>A</a:t>
            </a:r>
            <a:r>
              <a:rPr lang="en-US" i="1" baseline="-25000" dirty="0"/>
              <a:t>n</a:t>
            </a:r>
            <a:r>
              <a:rPr lang="en-US" dirty="0"/>
              <a:t>} such that there are no (or minimal) applications that access both (or more than one) of the sets.</a:t>
            </a:r>
          </a:p>
        </p:txBody>
      </p:sp>
      <p:sp>
        <p:nvSpPr>
          <p:cNvPr id="92163" name="Rectangle 3"/>
          <p:cNvSpPr>
            <a:spLocks noGrp="1" noChangeArrowheads="1"/>
          </p:cNvSpPr>
          <p:nvPr>
            <p:ph type="title"/>
          </p:nvPr>
        </p:nvSpPr>
        <p:spPr>
          <a:noFill/>
          <a:ln/>
        </p:spPr>
        <p:txBody>
          <a:bodyPr/>
          <a:lstStyle/>
          <a:p>
            <a:r>
              <a:rPr lang="en-US"/>
              <a:t>VF – Algorithm</a:t>
            </a:r>
          </a:p>
        </p:txBody>
      </p:sp>
      <p:sp>
        <p:nvSpPr>
          <p:cNvPr id="2" name="Footer Placeholder 1">
            <a:extLst>
              <a:ext uri="{FF2B5EF4-FFF2-40B4-BE49-F238E27FC236}">
                <a16:creationId xmlns:a16="http://schemas.microsoft.com/office/drawing/2014/main" id="{7E1A0C08-68B4-B54B-B2DF-BE22975B1E8E}"/>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2CEACAC-0889-7542-9C55-9D76EB90DB66}"/>
              </a:ext>
            </a:extLst>
          </p:cNvPr>
          <p:cNvSpPr>
            <a:spLocks noGrp="1"/>
          </p:cNvSpPr>
          <p:nvPr>
            <p:ph type="sldNum" sz="quarter" idx="4"/>
          </p:nvPr>
        </p:nvSpPr>
        <p:spPr/>
        <p:txBody>
          <a:bodyPr/>
          <a:lstStyle/>
          <a:p>
            <a:fld id="{FD96158B-4539-3C43-9DE5-94C547866200}" type="slidenum">
              <a:rPr lang="en-US" smtClean="0"/>
              <a:t>48</a:t>
            </a:fld>
            <a:endParaRPr lang="en-US"/>
          </a:p>
        </p:txBody>
      </p:sp>
      <p:pic>
        <p:nvPicPr>
          <p:cNvPr id="6" name="Picture 5" descr="A screenshot of a social media post&#10;&#10;Description automatically generated">
            <a:extLst>
              <a:ext uri="{FF2B5EF4-FFF2-40B4-BE49-F238E27FC236}">
                <a16:creationId xmlns:a16="http://schemas.microsoft.com/office/drawing/2014/main" id="{C4774F38-62C1-4F44-9241-90DFC6D8540C}"/>
              </a:ext>
            </a:extLst>
          </p:cNvPr>
          <p:cNvPicPr>
            <a:picLocks noChangeAspect="1"/>
          </p:cNvPicPr>
          <p:nvPr/>
        </p:nvPicPr>
        <p:blipFill>
          <a:blip r:embed="rId2"/>
          <a:stretch>
            <a:fillRect/>
          </a:stretch>
        </p:blipFill>
        <p:spPr>
          <a:xfrm>
            <a:off x="2854052" y="3237696"/>
            <a:ext cx="3086100" cy="2910754"/>
          </a:xfrm>
          <a:prstGeom prst="rect">
            <a:avLst/>
          </a:prstGeom>
        </p:spPr>
      </p:pic>
    </p:spTree>
    <p:extLst>
      <p:ext uri="{BB962C8B-B14F-4D97-AF65-F5344CB8AC3E}">
        <p14:creationId xmlns:p14="http://schemas.microsoft.com/office/powerpoint/2010/main" val="24784740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217767" y="1744470"/>
            <a:ext cx="8043862" cy="4114800"/>
          </a:xfrm>
          <a:noFill/>
          <a:ln/>
        </p:spPr>
        <p:txBody>
          <a:bodyPr/>
          <a:lstStyle/>
          <a:p>
            <a:pPr>
              <a:lnSpc>
                <a:spcPct val="80000"/>
              </a:lnSpc>
              <a:buNone/>
              <a:tabLst>
                <a:tab pos="965150" algn="l"/>
                <a:tab pos="1320733" algn="l"/>
              </a:tabLst>
            </a:pPr>
            <a:r>
              <a:rPr lang="en-US" dirty="0"/>
              <a:t>Define</a:t>
            </a:r>
          </a:p>
          <a:p>
            <a:pPr lvl="1">
              <a:lnSpc>
                <a:spcPct val="80000"/>
              </a:lnSpc>
              <a:buNone/>
              <a:tabLst>
                <a:tab pos="965150" algn="l"/>
                <a:tab pos="1320733" algn="l"/>
              </a:tabLst>
            </a:pPr>
            <a:r>
              <a:rPr lang="en-US" i="1" dirty="0"/>
              <a:t>TQ</a:t>
            </a:r>
            <a:r>
              <a:rPr lang="en-US" dirty="0"/>
              <a:t>	=	set of applications that access only </a:t>
            </a:r>
            <a:r>
              <a:rPr lang="en-US" i="1" dirty="0"/>
              <a:t>TA</a:t>
            </a:r>
          </a:p>
          <a:p>
            <a:pPr lvl="1">
              <a:lnSpc>
                <a:spcPct val="80000"/>
              </a:lnSpc>
              <a:buNone/>
              <a:tabLst>
                <a:tab pos="965150" algn="l"/>
                <a:tab pos="1320733" algn="l"/>
              </a:tabLst>
            </a:pPr>
            <a:r>
              <a:rPr lang="en-US" i="1" dirty="0"/>
              <a:t>BQ</a:t>
            </a:r>
            <a:r>
              <a:rPr lang="en-US" dirty="0"/>
              <a:t>	=	set of applications that access only </a:t>
            </a:r>
            <a:r>
              <a:rPr lang="en-US" i="1" dirty="0"/>
              <a:t>BA</a:t>
            </a:r>
          </a:p>
          <a:p>
            <a:pPr lvl="1">
              <a:lnSpc>
                <a:spcPct val="80000"/>
              </a:lnSpc>
              <a:buNone/>
              <a:tabLst>
                <a:tab pos="965150" algn="l"/>
                <a:tab pos="1320733" algn="l"/>
              </a:tabLst>
            </a:pPr>
            <a:r>
              <a:rPr lang="en-US" i="1" dirty="0"/>
              <a:t>OQ</a:t>
            </a:r>
            <a:r>
              <a:rPr lang="en-US" dirty="0"/>
              <a:t>	=	set of applications that access both </a:t>
            </a:r>
            <a:r>
              <a:rPr lang="en-US" i="1" dirty="0"/>
              <a:t>TA</a:t>
            </a:r>
            <a:r>
              <a:rPr lang="en-US" dirty="0"/>
              <a:t> and </a:t>
            </a:r>
            <a:r>
              <a:rPr lang="en-US" i="1" dirty="0"/>
              <a:t>BA</a:t>
            </a:r>
          </a:p>
          <a:p>
            <a:pPr>
              <a:lnSpc>
                <a:spcPct val="80000"/>
              </a:lnSpc>
              <a:buNone/>
              <a:tabLst>
                <a:tab pos="965150" algn="l"/>
                <a:tab pos="1320733" algn="l"/>
              </a:tabLst>
            </a:pPr>
            <a:r>
              <a:rPr lang="en-US" dirty="0"/>
              <a:t>and</a:t>
            </a:r>
          </a:p>
          <a:p>
            <a:pPr lvl="1">
              <a:lnSpc>
                <a:spcPct val="80000"/>
              </a:lnSpc>
              <a:buNone/>
              <a:tabLst>
                <a:tab pos="1130682" algn="l"/>
                <a:tab pos="1320431" algn="l"/>
              </a:tabLst>
            </a:pPr>
            <a:r>
              <a:rPr lang="en-US" i="1" dirty="0"/>
              <a:t>CTQ</a:t>
            </a:r>
            <a:r>
              <a:rPr lang="en-US" dirty="0"/>
              <a:t> =	total number of accesses to attributes by applications 		that access only </a:t>
            </a:r>
            <a:r>
              <a:rPr lang="en-US" i="1" dirty="0"/>
              <a:t>TA</a:t>
            </a:r>
          </a:p>
          <a:p>
            <a:pPr lvl="1">
              <a:lnSpc>
                <a:spcPct val="80000"/>
              </a:lnSpc>
              <a:buNone/>
              <a:tabLst>
                <a:tab pos="1130682" algn="l"/>
                <a:tab pos="1320431" algn="l"/>
              </a:tabLst>
            </a:pPr>
            <a:r>
              <a:rPr lang="en-US" i="1" dirty="0"/>
              <a:t>CBQ</a:t>
            </a:r>
            <a:r>
              <a:rPr lang="en-US" dirty="0"/>
              <a:t> =	total number of accesses to attributes by applications 		that access only </a:t>
            </a:r>
            <a:r>
              <a:rPr lang="en-US" i="1" dirty="0"/>
              <a:t>BA</a:t>
            </a:r>
          </a:p>
          <a:p>
            <a:pPr lvl="1">
              <a:lnSpc>
                <a:spcPct val="80000"/>
              </a:lnSpc>
              <a:buNone/>
              <a:tabLst>
                <a:tab pos="1130682" algn="l"/>
                <a:tab pos="1320431" algn="l"/>
              </a:tabLst>
            </a:pPr>
            <a:r>
              <a:rPr lang="en-US" i="1" dirty="0"/>
              <a:t>COQ</a:t>
            </a:r>
            <a:r>
              <a:rPr lang="en-US" dirty="0"/>
              <a:t> =	total number of accesses to attributes by applications 		that access both </a:t>
            </a:r>
            <a:r>
              <a:rPr lang="en-US" i="1" dirty="0"/>
              <a:t>TA</a:t>
            </a:r>
            <a:r>
              <a:rPr lang="en-US" dirty="0"/>
              <a:t> and </a:t>
            </a:r>
            <a:r>
              <a:rPr lang="en-US" i="1" dirty="0"/>
              <a:t>BA</a:t>
            </a:r>
          </a:p>
          <a:p>
            <a:pPr>
              <a:lnSpc>
                <a:spcPct val="80000"/>
              </a:lnSpc>
              <a:buNone/>
              <a:tabLst>
                <a:tab pos="1130682" algn="l"/>
                <a:tab pos="1320431" algn="l"/>
              </a:tabLst>
            </a:pPr>
            <a:r>
              <a:rPr lang="en-US" dirty="0"/>
              <a:t>Then find the point along the diagonal that maximizes</a:t>
            </a:r>
          </a:p>
        </p:txBody>
      </p:sp>
      <p:sp>
        <p:nvSpPr>
          <p:cNvPr id="93187" name="Rectangle 3"/>
          <p:cNvSpPr>
            <a:spLocks noGrp="1" noChangeArrowheads="1"/>
          </p:cNvSpPr>
          <p:nvPr>
            <p:ph type="title"/>
          </p:nvPr>
        </p:nvSpPr>
        <p:spPr>
          <a:noFill/>
          <a:ln/>
        </p:spPr>
        <p:txBody>
          <a:bodyPr/>
          <a:lstStyle/>
          <a:p>
            <a:r>
              <a:rPr lang="en-US" dirty="0"/>
              <a:t>VF – Algorithm</a:t>
            </a:r>
          </a:p>
        </p:txBody>
      </p:sp>
      <p:sp>
        <p:nvSpPr>
          <p:cNvPr id="93188" name="Rectangle 4"/>
          <p:cNvSpPr>
            <a:spLocks noChangeArrowheads="1"/>
          </p:cNvSpPr>
          <p:nvPr/>
        </p:nvSpPr>
        <p:spPr bwMode="auto">
          <a:xfrm>
            <a:off x="2372432" y="6054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93189" name="Rectangle 5"/>
          <p:cNvSpPr>
            <a:spLocks noChangeArrowheads="1"/>
          </p:cNvSpPr>
          <p:nvPr/>
        </p:nvSpPr>
        <p:spPr bwMode="auto">
          <a:xfrm>
            <a:off x="2372432" y="6054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93190" name="Rectangle 6"/>
          <p:cNvSpPr>
            <a:spLocks noChangeArrowheads="1"/>
          </p:cNvSpPr>
          <p:nvPr/>
        </p:nvSpPr>
        <p:spPr bwMode="auto">
          <a:xfrm>
            <a:off x="2578119" y="5555486"/>
            <a:ext cx="2199317"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i="1" dirty="0">
                <a:solidFill>
                  <a:srgbClr val="000000"/>
                </a:solidFill>
                <a:latin typeface="+mn-lt"/>
              </a:rPr>
              <a:t>CTQ</a:t>
            </a:r>
            <a:r>
              <a:rPr lang="en-US" sz="1969" dirty="0">
                <a:solidFill>
                  <a:srgbClr val="000000"/>
                </a:solidFill>
                <a:latin typeface="+mn-lt"/>
                <a:sym typeface="Symbol"/>
              </a:rPr>
              <a:t></a:t>
            </a:r>
            <a:r>
              <a:rPr lang="en-US" sz="1969" i="1" dirty="0">
                <a:solidFill>
                  <a:srgbClr val="000000"/>
                </a:solidFill>
                <a:latin typeface="+mn-lt"/>
              </a:rPr>
              <a:t>CBQ</a:t>
            </a:r>
            <a:r>
              <a:rPr lang="en-US" sz="1969" dirty="0">
                <a:solidFill>
                  <a:srgbClr val="000000"/>
                </a:solidFill>
                <a:latin typeface="+mn-lt"/>
                <a:sym typeface="Symbol"/>
              </a:rPr>
              <a:t></a:t>
            </a:r>
            <a:r>
              <a:rPr lang="en-US" sz="1969" i="1" dirty="0">
                <a:solidFill>
                  <a:srgbClr val="000000"/>
                </a:solidFill>
                <a:latin typeface="+mn-lt"/>
              </a:rPr>
              <a:t>COQ</a:t>
            </a:r>
            <a:r>
              <a:rPr lang="en-US" sz="1969" baseline="30000" dirty="0">
                <a:solidFill>
                  <a:srgbClr val="000000"/>
                </a:solidFill>
                <a:latin typeface="+mn-lt"/>
              </a:rPr>
              <a:t>2</a:t>
            </a:r>
          </a:p>
        </p:txBody>
      </p:sp>
      <p:sp>
        <p:nvSpPr>
          <p:cNvPr id="2" name="Footer Placeholder 1">
            <a:extLst>
              <a:ext uri="{FF2B5EF4-FFF2-40B4-BE49-F238E27FC236}">
                <a16:creationId xmlns:a16="http://schemas.microsoft.com/office/drawing/2014/main" id="{79E2424B-0CB5-FD4A-8180-73140F7E7343}"/>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5AFC59E-8E8A-9C4D-857E-B764D67C074C}"/>
              </a:ext>
            </a:extLst>
          </p:cNvPr>
          <p:cNvSpPr>
            <a:spLocks noGrp="1"/>
          </p:cNvSpPr>
          <p:nvPr>
            <p:ph type="sldNum" sz="quarter" idx="4"/>
          </p:nvPr>
        </p:nvSpPr>
        <p:spPr/>
        <p:txBody>
          <a:bodyPr/>
          <a:lstStyle/>
          <a:p>
            <a:fld id="{FD96158B-4539-3C43-9DE5-94C547866200}" type="slidenum">
              <a:rPr lang="en-US" smtClean="0"/>
              <a:t>49</a:t>
            </a:fld>
            <a:endParaRPr lang="en-US"/>
          </a:p>
        </p:txBody>
      </p:sp>
    </p:spTree>
    <p:extLst>
      <p:ext uri="{BB962C8B-B14F-4D97-AF65-F5344CB8AC3E}">
        <p14:creationId xmlns:p14="http://schemas.microsoft.com/office/powerpoint/2010/main" val="262886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solidFill>
                <a:cs typeface="Book Antiqua"/>
              </a:rPr>
              <a:t>Fragmentation</a:t>
            </a:r>
          </a:p>
          <a:p>
            <a:pPr lvl="1"/>
            <a:r>
              <a:rPr lang="en-US" dirty="0">
                <a:solidFill>
                  <a:srgbClr val="0070C0">
                    <a:alpha val="25000"/>
                  </a:srgbClr>
                </a:solidFill>
                <a:cs typeface="Book Antiqua"/>
              </a:rPr>
              <a:t>Data distribution</a:t>
            </a:r>
          </a:p>
          <a:p>
            <a:pPr lvl="1"/>
            <a:r>
              <a:rPr lang="en-US" dirty="0">
                <a:solidFill>
                  <a:srgbClr val="0070C0">
                    <a:alpha val="24000"/>
                  </a:srgbClr>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2772429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p:spPr>
        <p:txBody>
          <a:bodyPr/>
          <a:lstStyle/>
          <a:p>
            <a:pPr>
              <a:lnSpc>
                <a:spcPct val="100000"/>
              </a:lnSpc>
              <a:spcBef>
                <a:spcPct val="40000"/>
              </a:spcBef>
              <a:buFont typeface="Monotype Sorts" charset="0"/>
              <a:buNone/>
            </a:pPr>
            <a:r>
              <a:rPr lang="en-US" dirty="0"/>
              <a:t>Two problems :</a:t>
            </a:r>
          </a:p>
          <a:p>
            <a:pPr>
              <a:lnSpc>
                <a:spcPct val="100000"/>
              </a:lnSpc>
              <a:spcBef>
                <a:spcPct val="40000"/>
              </a:spcBef>
              <a:buSzPct val="95000"/>
              <a:buFont typeface="Monotype Sorts" charset="0"/>
              <a:buChar char=""/>
            </a:pPr>
            <a:r>
              <a:rPr lang="en-US" dirty="0"/>
              <a:t>Cluster forming in the middle of the </a:t>
            </a:r>
            <a:r>
              <a:rPr lang="en-US" i="1" dirty="0"/>
              <a:t>CA</a:t>
            </a:r>
            <a:r>
              <a:rPr lang="en-US" dirty="0"/>
              <a:t> matrix</a:t>
            </a:r>
          </a:p>
          <a:p>
            <a:pPr lvl="1">
              <a:lnSpc>
                <a:spcPct val="100000"/>
              </a:lnSpc>
              <a:spcBef>
                <a:spcPts val="600"/>
              </a:spcBef>
            </a:pPr>
            <a:r>
              <a:rPr lang="en-US" dirty="0"/>
              <a:t>Shift a row up and a column left and apply the algorithm to find the “best” partitioning point</a:t>
            </a:r>
          </a:p>
          <a:p>
            <a:pPr lvl="1">
              <a:lnSpc>
                <a:spcPct val="100000"/>
              </a:lnSpc>
              <a:spcBef>
                <a:spcPts val="600"/>
              </a:spcBef>
            </a:pPr>
            <a:r>
              <a:rPr lang="en-US" dirty="0"/>
              <a:t>Do this for all possible shifts</a:t>
            </a:r>
          </a:p>
          <a:p>
            <a:pPr lvl="1">
              <a:lnSpc>
                <a:spcPct val="100000"/>
              </a:lnSpc>
              <a:spcBef>
                <a:spcPts val="600"/>
              </a:spcBef>
            </a:pPr>
            <a:r>
              <a:rPr lang="en-US" dirty="0"/>
              <a:t>Cost </a:t>
            </a:r>
            <a:r>
              <a:rPr lang="en-US" i="1" dirty="0"/>
              <a:t>O</a:t>
            </a:r>
            <a:r>
              <a:rPr lang="en-US" dirty="0"/>
              <a:t>(</a:t>
            </a:r>
            <a:r>
              <a:rPr lang="en-US" i="1" dirty="0"/>
              <a:t>m</a:t>
            </a:r>
            <a:r>
              <a:rPr lang="en-US" baseline="30000" dirty="0"/>
              <a:t>2</a:t>
            </a:r>
            <a:r>
              <a:rPr lang="en-US" dirty="0"/>
              <a:t>)</a:t>
            </a:r>
          </a:p>
          <a:p>
            <a:pPr>
              <a:lnSpc>
                <a:spcPct val="100000"/>
              </a:lnSpc>
              <a:spcBef>
                <a:spcPct val="40000"/>
              </a:spcBef>
              <a:buSzPct val="95000"/>
              <a:buFont typeface="Monotype Sorts" charset="0"/>
              <a:buChar char=""/>
            </a:pPr>
            <a:r>
              <a:rPr lang="en-US" dirty="0"/>
              <a:t>More than two clusters</a:t>
            </a:r>
          </a:p>
          <a:p>
            <a:pPr lvl="1">
              <a:lnSpc>
                <a:spcPct val="100000"/>
              </a:lnSpc>
              <a:spcBef>
                <a:spcPts val="600"/>
              </a:spcBef>
            </a:pPr>
            <a:r>
              <a:rPr lang="en-US" i="1" dirty="0"/>
              <a:t>m</a:t>
            </a:r>
            <a:r>
              <a:rPr lang="en-US" dirty="0"/>
              <a:t>-way partitioning</a:t>
            </a:r>
          </a:p>
          <a:p>
            <a:pPr lvl="1">
              <a:lnSpc>
                <a:spcPct val="100000"/>
              </a:lnSpc>
              <a:spcBef>
                <a:spcPts val="600"/>
              </a:spcBef>
            </a:pPr>
            <a:r>
              <a:rPr lang="en-US" dirty="0"/>
              <a:t>try 1, 2, …, </a:t>
            </a:r>
            <a:r>
              <a:rPr lang="en-US" i="1" dirty="0"/>
              <a:t>m–</a:t>
            </a:r>
            <a:r>
              <a:rPr lang="en-US" dirty="0"/>
              <a:t>1 split points along diagonal and try to find the best point for each of these </a:t>
            </a:r>
          </a:p>
          <a:p>
            <a:pPr lvl="1">
              <a:lnSpc>
                <a:spcPct val="100000"/>
              </a:lnSpc>
              <a:spcBef>
                <a:spcPts val="600"/>
              </a:spcBef>
            </a:pPr>
            <a:r>
              <a:rPr lang="en-US" dirty="0"/>
              <a:t>Cost </a:t>
            </a:r>
            <a:r>
              <a:rPr lang="en-US" i="1" dirty="0"/>
              <a:t>O</a:t>
            </a:r>
            <a:r>
              <a:rPr lang="en-US" dirty="0"/>
              <a:t>(2</a:t>
            </a:r>
            <a:r>
              <a:rPr lang="en-US" i="1" baseline="30000" dirty="0"/>
              <a:t>m</a:t>
            </a:r>
            <a:r>
              <a:rPr lang="en-US" dirty="0"/>
              <a:t>)</a:t>
            </a:r>
          </a:p>
        </p:txBody>
      </p:sp>
      <p:sp>
        <p:nvSpPr>
          <p:cNvPr id="94211" name="Rectangle 3"/>
          <p:cNvSpPr>
            <a:spLocks noGrp="1" noChangeArrowheads="1"/>
          </p:cNvSpPr>
          <p:nvPr>
            <p:ph type="title"/>
          </p:nvPr>
        </p:nvSpPr>
        <p:spPr>
          <a:noFill/>
          <a:ln/>
        </p:spPr>
        <p:txBody>
          <a:bodyPr/>
          <a:lstStyle/>
          <a:p>
            <a:r>
              <a:rPr lang="en-US"/>
              <a:t>VF – Algorithm</a:t>
            </a:r>
          </a:p>
        </p:txBody>
      </p:sp>
      <p:sp>
        <p:nvSpPr>
          <p:cNvPr id="2" name="Footer Placeholder 1">
            <a:extLst>
              <a:ext uri="{FF2B5EF4-FFF2-40B4-BE49-F238E27FC236}">
                <a16:creationId xmlns:a16="http://schemas.microsoft.com/office/drawing/2014/main" id="{82ACD4EC-F817-594A-92C1-EE9D41120B58}"/>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933525F6-E040-0546-9361-171B9F45F470}"/>
              </a:ext>
            </a:extLst>
          </p:cNvPr>
          <p:cNvSpPr>
            <a:spLocks noGrp="1"/>
          </p:cNvSpPr>
          <p:nvPr>
            <p:ph type="sldNum" sz="quarter" idx="4"/>
          </p:nvPr>
        </p:nvSpPr>
        <p:spPr/>
        <p:txBody>
          <a:bodyPr/>
          <a:lstStyle/>
          <a:p>
            <a:fld id="{FD96158B-4539-3C43-9DE5-94C547866200}" type="slidenum">
              <a:rPr lang="en-US" smtClean="0"/>
              <a:t>50</a:t>
            </a:fld>
            <a:endParaRPr lang="en-US"/>
          </a:p>
        </p:txBody>
      </p:sp>
    </p:spTree>
    <p:extLst>
      <p:ext uri="{BB962C8B-B14F-4D97-AF65-F5344CB8AC3E}">
        <p14:creationId xmlns:p14="http://schemas.microsoft.com/office/powerpoint/2010/main" val="148164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title"/>
          </p:nvPr>
        </p:nvSpPr>
        <p:spPr>
          <a:noFill/>
          <a:ln/>
        </p:spPr>
        <p:txBody>
          <a:bodyPr/>
          <a:lstStyle/>
          <a:p>
            <a:r>
              <a:rPr lang="en-US"/>
              <a:t>VF – Correctness</a:t>
            </a:r>
          </a:p>
        </p:txBody>
      </p:sp>
      <p:sp>
        <p:nvSpPr>
          <p:cNvPr id="95234" name="Rectangle 2"/>
          <p:cNvSpPr>
            <a:spLocks noGrp="1" noChangeArrowheads="1"/>
          </p:cNvSpPr>
          <p:nvPr>
            <p:ph idx="1"/>
          </p:nvPr>
        </p:nvSpPr>
        <p:spPr>
          <a:xfrm>
            <a:off x="457200" y="1484784"/>
            <a:ext cx="8229600" cy="4709120"/>
          </a:xfrm>
          <a:noFill/>
          <a:ln/>
        </p:spPr>
        <p:txBody>
          <a:bodyPr/>
          <a:lstStyle/>
          <a:p>
            <a:pPr marL="9525" indent="9525">
              <a:lnSpc>
                <a:spcPct val="100000"/>
              </a:lnSpc>
              <a:buFont typeface="Monotype Sorts" charset="0"/>
              <a:buNone/>
            </a:pPr>
            <a:r>
              <a:rPr lang="en-US" dirty="0"/>
              <a:t>A relation </a:t>
            </a:r>
            <a:r>
              <a:rPr lang="en-US" i="1" dirty="0"/>
              <a:t>R</a:t>
            </a:r>
            <a:r>
              <a:rPr lang="en-US" dirty="0"/>
              <a:t>, defined over attribute set </a:t>
            </a:r>
            <a:r>
              <a:rPr lang="en-US" i="1" dirty="0"/>
              <a:t>A </a:t>
            </a:r>
            <a:r>
              <a:rPr lang="en-US" dirty="0"/>
              <a:t>and key </a:t>
            </a:r>
            <a:r>
              <a:rPr lang="en-US" i="1" dirty="0"/>
              <a:t>K</a:t>
            </a:r>
            <a:r>
              <a:rPr lang="en-US" dirty="0"/>
              <a:t>, generates the vertical partitioning </a:t>
            </a:r>
            <a:r>
              <a:rPr lang="en-US" i="1" dirty="0"/>
              <a:t>F</a:t>
            </a:r>
            <a:r>
              <a:rPr lang="en-US" i="1" baseline="-25000"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r</a:t>
            </a:r>
            <a:r>
              <a:rPr lang="en-US" dirty="0"/>
              <a:t>}.</a:t>
            </a:r>
          </a:p>
          <a:p>
            <a:pPr>
              <a:lnSpc>
                <a:spcPct val="100000"/>
              </a:lnSpc>
            </a:pPr>
            <a:r>
              <a:rPr lang="en-US" dirty="0">
                <a:solidFill>
                  <a:schemeClr val="tx2"/>
                </a:solidFill>
              </a:rPr>
              <a:t>Completeness</a:t>
            </a:r>
            <a:endParaRPr lang="en-US" dirty="0"/>
          </a:p>
          <a:p>
            <a:pPr lvl="1">
              <a:lnSpc>
                <a:spcPct val="100000"/>
              </a:lnSpc>
            </a:pPr>
            <a:r>
              <a:rPr lang="en-US" dirty="0"/>
              <a:t>The following should be true for </a:t>
            </a:r>
            <a:r>
              <a:rPr lang="en-US" i="1" dirty="0"/>
              <a:t>A</a:t>
            </a:r>
            <a:r>
              <a:rPr lang="en-US" dirty="0"/>
              <a:t>:</a:t>
            </a:r>
          </a:p>
          <a:p>
            <a:pPr lvl="4">
              <a:lnSpc>
                <a:spcPct val="100000"/>
              </a:lnSpc>
              <a:buFontTx/>
              <a:buNone/>
            </a:pPr>
            <a:r>
              <a:rPr lang="en-US" sz="1617" i="1" dirty="0"/>
              <a:t>A</a:t>
            </a:r>
            <a:r>
              <a:rPr lang="en-US" sz="1617" dirty="0"/>
              <a:t> = </a:t>
            </a:r>
            <a:r>
              <a:rPr lang="en-US" sz="2250" dirty="0">
                <a:latin typeface="Symbol" charset="0"/>
                <a:sym typeface="Symbol"/>
              </a:rPr>
              <a:t></a:t>
            </a:r>
            <a:r>
              <a:rPr lang="en-US" sz="1617" dirty="0"/>
              <a:t> </a:t>
            </a:r>
            <a:r>
              <a:rPr lang="en-US" sz="1617" i="1" dirty="0" err="1"/>
              <a:t>A</a:t>
            </a:r>
            <a:r>
              <a:rPr lang="en-US" sz="1617" i="1" baseline="-25000" dirty="0" err="1"/>
              <a:t>R</a:t>
            </a:r>
            <a:r>
              <a:rPr lang="en-US" sz="1617" i="1" baseline="-50000" dirty="0" err="1"/>
              <a:t>i</a:t>
            </a:r>
            <a:endParaRPr lang="en-US" sz="1617" i="1" dirty="0"/>
          </a:p>
          <a:p>
            <a:pPr>
              <a:lnSpc>
                <a:spcPct val="100000"/>
              </a:lnSpc>
            </a:pPr>
            <a:r>
              <a:rPr lang="en-US" dirty="0">
                <a:solidFill>
                  <a:schemeClr val="tx2"/>
                </a:solidFill>
              </a:rPr>
              <a:t>Reconstruction</a:t>
            </a:r>
            <a:endParaRPr lang="en-US" dirty="0"/>
          </a:p>
          <a:p>
            <a:pPr lvl="1">
              <a:lnSpc>
                <a:spcPct val="100000"/>
              </a:lnSpc>
            </a:pPr>
            <a:r>
              <a:rPr lang="en-US" dirty="0"/>
              <a:t>Reconstruction can be achieved by</a:t>
            </a:r>
          </a:p>
          <a:p>
            <a:pPr lvl="4">
              <a:lnSpc>
                <a:spcPct val="100000"/>
              </a:lnSpc>
              <a:buFontTx/>
              <a:buNone/>
            </a:pPr>
            <a:r>
              <a:rPr lang="en-US" sz="1617" i="1" dirty="0"/>
              <a:t>R</a:t>
            </a:r>
            <a:r>
              <a:rPr lang="en-US" sz="1617" dirty="0"/>
              <a:t> = </a:t>
            </a:r>
            <a:r>
              <a:rPr lang="en-US" sz="2250" dirty="0">
                <a:latin typeface="MS PGothic"/>
                <a:ea typeface="MS PGothic"/>
              </a:rPr>
              <a:t>⋈</a:t>
            </a:r>
            <a:r>
              <a:rPr lang="en-US" sz="1617" i="1" baseline="-25000" dirty="0"/>
              <a:t>K</a:t>
            </a:r>
            <a:r>
              <a:rPr lang="en-US" sz="1828" dirty="0">
                <a:latin typeface="NSymbol" charset="0"/>
              </a:rPr>
              <a:t> </a:t>
            </a:r>
            <a:r>
              <a:rPr lang="en-US" sz="1617" i="1" dirty="0"/>
              <a:t>R</a:t>
            </a:r>
            <a:r>
              <a:rPr lang="en-US" sz="1617" i="1" baseline="-25000" dirty="0"/>
              <a:t>i</a:t>
            </a:r>
            <a:r>
              <a:rPr lang="en-US" sz="1617" i="1" dirty="0"/>
              <a:t>, </a:t>
            </a:r>
            <a:r>
              <a:rPr lang="en-US" sz="1617" dirty="0">
                <a:latin typeface="Symbol" charset="0"/>
                <a:sym typeface="Symbol"/>
              </a:rPr>
              <a:t></a:t>
            </a:r>
            <a:r>
              <a:rPr lang="en-US" sz="1617" i="1" dirty="0"/>
              <a:t>R</a:t>
            </a:r>
            <a:r>
              <a:rPr lang="en-US" sz="1617" i="1" baseline="-25000" dirty="0"/>
              <a:t>i</a:t>
            </a:r>
            <a:r>
              <a:rPr lang="en-US" sz="1617" dirty="0"/>
              <a:t> </a:t>
            </a:r>
            <a:r>
              <a:rPr lang="en-US" sz="1617" dirty="0">
                <a:latin typeface="Symbol" charset="0"/>
                <a:sym typeface="Symbol"/>
              </a:rPr>
              <a:t> </a:t>
            </a:r>
            <a:r>
              <a:rPr lang="en-US" sz="1617" i="1" dirty="0"/>
              <a:t>F</a:t>
            </a:r>
            <a:r>
              <a:rPr lang="en-US" sz="1617" i="1" baseline="-25000" dirty="0"/>
              <a:t>R    </a:t>
            </a:r>
            <a:endParaRPr lang="en-US" sz="1617" i="1" dirty="0"/>
          </a:p>
          <a:p>
            <a:pPr>
              <a:lnSpc>
                <a:spcPct val="100000"/>
              </a:lnSpc>
            </a:pPr>
            <a:r>
              <a:rPr lang="en-US" dirty="0" err="1">
                <a:solidFill>
                  <a:schemeClr val="tx2"/>
                </a:solidFill>
              </a:rPr>
              <a:t>Disjointness</a:t>
            </a:r>
            <a:endParaRPr lang="en-US" dirty="0"/>
          </a:p>
          <a:p>
            <a:pPr lvl="1">
              <a:lnSpc>
                <a:spcPct val="100000"/>
              </a:lnSpc>
              <a:spcBef>
                <a:spcPts val="300"/>
              </a:spcBef>
            </a:pPr>
            <a:r>
              <a:rPr lang="en-US" dirty="0"/>
              <a:t>TID's are not considered to be overlapping since they are maintained by the system</a:t>
            </a:r>
          </a:p>
          <a:p>
            <a:pPr lvl="1">
              <a:lnSpc>
                <a:spcPct val="100000"/>
              </a:lnSpc>
              <a:spcBef>
                <a:spcPts val="300"/>
              </a:spcBef>
            </a:pPr>
            <a:r>
              <a:rPr lang="en-US" dirty="0"/>
              <a:t>Duplicated keys are not considered to be overlapping</a:t>
            </a:r>
          </a:p>
        </p:txBody>
      </p:sp>
      <p:sp>
        <p:nvSpPr>
          <p:cNvPr id="2" name="Footer Placeholder 1">
            <a:extLst>
              <a:ext uri="{FF2B5EF4-FFF2-40B4-BE49-F238E27FC236}">
                <a16:creationId xmlns:a16="http://schemas.microsoft.com/office/drawing/2014/main" id="{A4D327EC-9CA5-8F43-AC21-3C51AA2612D8}"/>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CE486E0-E055-7440-92CA-37A3D96C8EA8}"/>
              </a:ext>
            </a:extLst>
          </p:cNvPr>
          <p:cNvSpPr>
            <a:spLocks noGrp="1"/>
          </p:cNvSpPr>
          <p:nvPr>
            <p:ph type="sldNum" sz="quarter" idx="4"/>
          </p:nvPr>
        </p:nvSpPr>
        <p:spPr/>
        <p:txBody>
          <a:bodyPr/>
          <a:lstStyle/>
          <a:p>
            <a:fld id="{FD96158B-4539-3C43-9DE5-94C547866200}" type="slidenum">
              <a:rPr lang="en-US" smtClean="0"/>
              <a:t>51</a:t>
            </a:fld>
            <a:endParaRPr lang="en-US"/>
          </a:p>
        </p:txBody>
      </p:sp>
    </p:spTree>
    <p:extLst>
      <p:ext uri="{BB962C8B-B14F-4D97-AF65-F5344CB8AC3E}">
        <p14:creationId xmlns:p14="http://schemas.microsoft.com/office/powerpoint/2010/main" val="1436038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t>Hybrid Fragmentation</a:t>
            </a:r>
          </a:p>
        </p:txBody>
      </p:sp>
      <p:sp>
        <p:nvSpPr>
          <p:cNvPr id="96270" name="Rectangle 14"/>
          <p:cNvSpPr>
            <a:spLocks noChangeArrowheads="1"/>
          </p:cNvSpPr>
          <p:nvPr/>
        </p:nvSpPr>
        <p:spPr bwMode="auto">
          <a:xfrm>
            <a:off x="3355975" y="5203826"/>
            <a:ext cx="3825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2" name="Footer Placeholder 1">
            <a:extLst>
              <a:ext uri="{FF2B5EF4-FFF2-40B4-BE49-F238E27FC236}">
                <a16:creationId xmlns:a16="http://schemas.microsoft.com/office/drawing/2014/main" id="{31188BB2-BA2A-C945-B961-9ED8163A9056}"/>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75E440E6-514F-5546-82B8-EB2660934DE7}"/>
              </a:ext>
            </a:extLst>
          </p:cNvPr>
          <p:cNvSpPr>
            <a:spLocks noGrp="1"/>
          </p:cNvSpPr>
          <p:nvPr>
            <p:ph type="sldNum" sz="quarter" idx="4"/>
          </p:nvPr>
        </p:nvSpPr>
        <p:spPr/>
        <p:txBody>
          <a:bodyPr/>
          <a:lstStyle/>
          <a:p>
            <a:fld id="{FD96158B-4539-3C43-9DE5-94C547866200}" type="slidenum">
              <a:rPr lang="en-US" smtClean="0"/>
              <a:t>52</a:t>
            </a:fld>
            <a:endParaRPr lang="en-US"/>
          </a:p>
        </p:txBody>
      </p:sp>
      <p:pic>
        <p:nvPicPr>
          <p:cNvPr id="5" name="Picture 4" descr="A picture containing object, clock&#10;&#10;Description automatically generated">
            <a:extLst>
              <a:ext uri="{FF2B5EF4-FFF2-40B4-BE49-F238E27FC236}">
                <a16:creationId xmlns:a16="http://schemas.microsoft.com/office/drawing/2014/main" id="{DFE99A3E-01CF-564B-90ED-5E5A1D3F102E}"/>
              </a:ext>
            </a:extLst>
          </p:cNvPr>
          <p:cNvPicPr>
            <a:picLocks noChangeAspect="1"/>
          </p:cNvPicPr>
          <p:nvPr/>
        </p:nvPicPr>
        <p:blipFill>
          <a:blip r:embed="rId3"/>
          <a:stretch>
            <a:fillRect/>
          </a:stretch>
        </p:blipFill>
        <p:spPr>
          <a:xfrm>
            <a:off x="2267744" y="1880828"/>
            <a:ext cx="5263785" cy="3096344"/>
          </a:xfrm>
          <a:prstGeom prst="rect">
            <a:avLst/>
          </a:prstGeom>
        </p:spPr>
      </p:pic>
    </p:spTree>
    <p:extLst>
      <p:ext uri="{BB962C8B-B14F-4D97-AF65-F5344CB8AC3E}">
        <p14:creationId xmlns:p14="http://schemas.microsoft.com/office/powerpoint/2010/main" val="415866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18F6-4797-8C4C-B630-B7AE6992875B}"/>
              </a:ext>
            </a:extLst>
          </p:cNvPr>
          <p:cNvSpPr>
            <a:spLocks noGrp="1"/>
          </p:cNvSpPr>
          <p:nvPr>
            <p:ph type="title"/>
          </p:nvPr>
        </p:nvSpPr>
        <p:spPr/>
        <p:txBody>
          <a:bodyPr/>
          <a:lstStyle/>
          <a:p>
            <a:r>
              <a:rPr lang="en-US" dirty="0"/>
              <a:t>Reconstruction of HF</a:t>
            </a:r>
          </a:p>
        </p:txBody>
      </p:sp>
      <p:pic>
        <p:nvPicPr>
          <p:cNvPr id="7" name="Content Placeholder 6" descr="A picture containing object&#10;&#10;Description automatically generated">
            <a:extLst>
              <a:ext uri="{FF2B5EF4-FFF2-40B4-BE49-F238E27FC236}">
                <a16:creationId xmlns:a16="http://schemas.microsoft.com/office/drawing/2014/main" id="{F8AF1489-2ED3-8643-B22F-1360D29213DF}"/>
              </a:ext>
            </a:extLst>
          </p:cNvPr>
          <p:cNvPicPr>
            <a:picLocks noGrp="1" noChangeAspect="1"/>
          </p:cNvPicPr>
          <p:nvPr>
            <p:ph idx="1"/>
          </p:nvPr>
        </p:nvPicPr>
        <p:blipFill>
          <a:blip r:embed="rId2"/>
          <a:stretch>
            <a:fillRect/>
          </a:stretch>
        </p:blipFill>
        <p:spPr>
          <a:xfrm>
            <a:off x="2299269" y="1916832"/>
            <a:ext cx="5520613" cy="3312368"/>
          </a:xfrm>
        </p:spPr>
      </p:pic>
      <p:sp>
        <p:nvSpPr>
          <p:cNvPr id="4" name="Footer Placeholder 3">
            <a:extLst>
              <a:ext uri="{FF2B5EF4-FFF2-40B4-BE49-F238E27FC236}">
                <a16:creationId xmlns:a16="http://schemas.microsoft.com/office/drawing/2014/main" id="{C40CCCCC-E191-1A4F-B064-7B6E4043D3BD}"/>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7F05101F-6B42-064D-84D5-C3E9C6A27C72}"/>
              </a:ext>
            </a:extLst>
          </p:cNvPr>
          <p:cNvSpPr>
            <a:spLocks noGrp="1"/>
          </p:cNvSpPr>
          <p:nvPr>
            <p:ph type="sldNum" sz="quarter" idx="4"/>
          </p:nvPr>
        </p:nvSpPr>
        <p:spPr/>
        <p:txBody>
          <a:bodyPr/>
          <a:lstStyle/>
          <a:p>
            <a:fld id="{FD96158B-4539-3C43-9DE5-94C547866200}" type="slidenum">
              <a:rPr lang="en-US" smtClean="0"/>
              <a:t>53</a:t>
            </a:fld>
            <a:endParaRPr lang="en-US"/>
          </a:p>
        </p:txBody>
      </p:sp>
    </p:spTree>
    <p:extLst>
      <p:ext uri="{BB962C8B-B14F-4D97-AF65-F5344CB8AC3E}">
        <p14:creationId xmlns:p14="http://schemas.microsoft.com/office/powerpoint/2010/main" val="459037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alpha val="25000"/>
                  </a:srgbClr>
                </a:solidFill>
                <a:cs typeface="Book Antiqua"/>
              </a:rPr>
              <a:t>Fragmentation</a:t>
            </a:r>
          </a:p>
          <a:p>
            <a:pPr lvl="1"/>
            <a:r>
              <a:rPr lang="en-US" dirty="0">
                <a:solidFill>
                  <a:srgbClr val="0070C0"/>
                </a:solidFill>
                <a:cs typeface="Book Antiqua"/>
              </a:rPr>
              <a:t>Data distribution</a:t>
            </a:r>
          </a:p>
          <a:p>
            <a:pPr lvl="1"/>
            <a:r>
              <a:rPr lang="en-US" dirty="0">
                <a:solidFill>
                  <a:srgbClr val="0070C0">
                    <a:alpha val="25000"/>
                  </a:srgbClr>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54</a:t>
            </a:fld>
            <a:endParaRPr lang="en-US"/>
          </a:p>
        </p:txBody>
      </p:sp>
    </p:spTree>
    <p:extLst>
      <p:ext uri="{BB962C8B-B14F-4D97-AF65-F5344CB8AC3E}">
        <p14:creationId xmlns:p14="http://schemas.microsoft.com/office/powerpoint/2010/main" val="2884683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dirty="0"/>
              <a:t>Fragment Allocation</a:t>
            </a:r>
          </a:p>
        </p:txBody>
      </p:sp>
      <p:sp>
        <p:nvSpPr>
          <p:cNvPr id="98307" name="Rectangle 3"/>
          <p:cNvSpPr>
            <a:spLocks noGrp="1" noChangeArrowheads="1"/>
          </p:cNvSpPr>
          <p:nvPr>
            <p:ph idx="1"/>
          </p:nvPr>
        </p:nvSpPr>
        <p:spPr>
          <a:xfrm>
            <a:off x="457200" y="1412776"/>
            <a:ext cx="8229600" cy="4530725"/>
          </a:xfrm>
          <a:noFill/>
          <a:ln/>
        </p:spPr>
        <p:txBody>
          <a:bodyPr/>
          <a:lstStyle/>
          <a:p>
            <a:pPr>
              <a:lnSpc>
                <a:spcPct val="80000"/>
              </a:lnSpc>
            </a:pPr>
            <a:r>
              <a:rPr lang="en-US" dirty="0"/>
              <a:t>Problem Statement</a:t>
            </a:r>
          </a:p>
          <a:p>
            <a:pPr lvl="1">
              <a:buFont typeface="Monotype Sorts" charset="0"/>
              <a:buNone/>
            </a:pPr>
            <a:r>
              <a:rPr lang="en-US" dirty="0"/>
              <a:t>Given </a:t>
            </a:r>
          </a:p>
          <a:p>
            <a:pPr lvl="3">
              <a:buFont typeface="Monotype Sorts" charset="0"/>
              <a:buNone/>
            </a:pPr>
            <a:r>
              <a:rPr lang="en-US" sz="1617" i="1" dirty="0"/>
              <a:t>F</a:t>
            </a:r>
            <a:r>
              <a:rPr lang="en-US" sz="1617" dirty="0"/>
              <a:t> = {</a:t>
            </a:r>
            <a:r>
              <a:rPr lang="en-US" sz="1617" i="1" dirty="0"/>
              <a:t>F</a:t>
            </a:r>
            <a:r>
              <a:rPr lang="en-US" sz="1617" baseline="-25000" dirty="0"/>
              <a:t>1</a:t>
            </a:r>
            <a:r>
              <a:rPr lang="en-US" sz="1617" dirty="0"/>
              <a:t>, </a:t>
            </a:r>
            <a:r>
              <a:rPr lang="en-US" sz="1617" i="1" dirty="0"/>
              <a:t>F</a:t>
            </a:r>
            <a:r>
              <a:rPr lang="en-US" sz="1617" baseline="-25000" dirty="0"/>
              <a:t>2</a:t>
            </a:r>
            <a:r>
              <a:rPr lang="en-US" sz="1617" dirty="0"/>
              <a:t>, …, </a:t>
            </a:r>
            <a:r>
              <a:rPr lang="en-US" sz="1617" i="1" dirty="0" err="1"/>
              <a:t>F</a:t>
            </a:r>
            <a:r>
              <a:rPr lang="en-US" sz="1617" i="1" baseline="-25000" dirty="0" err="1"/>
              <a:t>n</a:t>
            </a:r>
            <a:r>
              <a:rPr lang="en-US" sz="1617" dirty="0"/>
              <a:t>} 	fragments</a:t>
            </a:r>
          </a:p>
          <a:p>
            <a:pPr lvl="3">
              <a:buFont typeface="Monotype Sorts" charset="0"/>
              <a:buNone/>
            </a:pPr>
            <a:r>
              <a:rPr lang="en-US" sz="1617" i="1" dirty="0"/>
              <a:t>S</a:t>
            </a:r>
            <a:r>
              <a:rPr lang="en-US" sz="1617" dirty="0"/>
              <a:t> ={</a:t>
            </a:r>
            <a:r>
              <a:rPr lang="en-US" sz="1617" i="1" dirty="0"/>
              <a:t>S</a:t>
            </a:r>
            <a:r>
              <a:rPr lang="en-US" sz="1617" baseline="-25000" dirty="0"/>
              <a:t>1</a:t>
            </a:r>
            <a:r>
              <a:rPr lang="en-US" sz="1617" dirty="0"/>
              <a:t>, </a:t>
            </a:r>
            <a:r>
              <a:rPr lang="en-US" sz="1617" i="1" dirty="0"/>
              <a:t>S</a:t>
            </a:r>
            <a:r>
              <a:rPr lang="en-US" sz="1617" baseline="-25000" dirty="0"/>
              <a:t>2</a:t>
            </a:r>
            <a:r>
              <a:rPr lang="en-US" sz="1617" dirty="0"/>
              <a:t>, …, </a:t>
            </a:r>
            <a:r>
              <a:rPr lang="en-US" sz="1617" i="1" dirty="0" err="1"/>
              <a:t>S</a:t>
            </a:r>
            <a:r>
              <a:rPr lang="en-US" sz="1617" i="1" baseline="-25000" dirty="0" err="1"/>
              <a:t>m</a:t>
            </a:r>
            <a:r>
              <a:rPr lang="en-US" sz="1617" dirty="0"/>
              <a:t>} 	network sites </a:t>
            </a:r>
          </a:p>
          <a:p>
            <a:pPr lvl="3">
              <a:buFont typeface="Monotype Sorts" charset="0"/>
              <a:buNone/>
            </a:pPr>
            <a:r>
              <a:rPr lang="en-US" sz="1617" i="1" dirty="0"/>
              <a:t>Q</a:t>
            </a:r>
            <a:r>
              <a:rPr lang="en-US" sz="1617" dirty="0"/>
              <a:t> = {</a:t>
            </a:r>
            <a:r>
              <a:rPr lang="en-US" sz="1617" i="1" dirty="0"/>
              <a:t>q</a:t>
            </a:r>
            <a:r>
              <a:rPr lang="en-US" sz="1617" baseline="-25000" dirty="0"/>
              <a:t>1</a:t>
            </a:r>
            <a:r>
              <a:rPr lang="en-US" sz="1617" dirty="0"/>
              <a:t>, </a:t>
            </a:r>
            <a:r>
              <a:rPr lang="en-US" sz="1617" i="1" dirty="0"/>
              <a:t>q</a:t>
            </a:r>
            <a:r>
              <a:rPr lang="en-US" sz="1617" baseline="-25000" dirty="0"/>
              <a:t>2</a:t>
            </a:r>
            <a:r>
              <a:rPr lang="en-US" sz="1617" dirty="0"/>
              <a:t>,…, </a:t>
            </a:r>
            <a:r>
              <a:rPr lang="en-US" sz="1617" i="1" dirty="0" err="1"/>
              <a:t>q</a:t>
            </a:r>
            <a:r>
              <a:rPr lang="en-US" sz="1617" i="1" baseline="-25000" dirty="0" err="1"/>
              <a:t>q</a:t>
            </a:r>
            <a:r>
              <a:rPr lang="en-US" sz="1617" dirty="0"/>
              <a:t>}	applications </a:t>
            </a:r>
          </a:p>
          <a:p>
            <a:pPr lvl="1">
              <a:buFont typeface="Monotype Sorts" charset="0"/>
              <a:buNone/>
            </a:pPr>
            <a:r>
              <a:rPr lang="en-US" dirty="0"/>
              <a:t>Find the "optimal" distribution of </a:t>
            </a:r>
            <a:r>
              <a:rPr lang="en-US" i="1" dirty="0"/>
              <a:t>F</a:t>
            </a:r>
            <a:r>
              <a:rPr lang="en-US" dirty="0"/>
              <a:t> to </a:t>
            </a:r>
            <a:r>
              <a:rPr lang="en-US" i="1" dirty="0"/>
              <a:t>S</a:t>
            </a:r>
            <a:r>
              <a:rPr lang="en-US" dirty="0"/>
              <a:t>.</a:t>
            </a:r>
          </a:p>
          <a:p>
            <a:r>
              <a:rPr lang="en-US" dirty="0"/>
              <a:t>Optimality</a:t>
            </a:r>
          </a:p>
          <a:p>
            <a:pPr lvl="1"/>
            <a:r>
              <a:rPr lang="en-US" dirty="0"/>
              <a:t>Minimal cost</a:t>
            </a:r>
          </a:p>
          <a:p>
            <a:pPr lvl="2"/>
            <a:r>
              <a:rPr lang="en-US" sz="1617" dirty="0"/>
              <a:t>Communication + storage + processing (read &amp; update)</a:t>
            </a:r>
          </a:p>
          <a:p>
            <a:pPr lvl="2"/>
            <a:r>
              <a:rPr lang="en-US" sz="1617" dirty="0"/>
              <a:t>Cost in terms of time (usually)</a:t>
            </a:r>
          </a:p>
          <a:p>
            <a:pPr lvl="1"/>
            <a:r>
              <a:rPr lang="en-US" dirty="0"/>
              <a:t>Performance</a:t>
            </a:r>
          </a:p>
          <a:p>
            <a:pPr lvl="2">
              <a:buFont typeface="Monotype Sorts" charset="0"/>
              <a:buNone/>
            </a:pPr>
            <a:r>
              <a:rPr lang="en-US" sz="1617" dirty="0"/>
              <a:t>Response time and/or throughput</a:t>
            </a:r>
          </a:p>
          <a:p>
            <a:pPr lvl="1"/>
            <a:r>
              <a:rPr lang="en-US" dirty="0"/>
              <a:t>Constraints</a:t>
            </a:r>
          </a:p>
          <a:p>
            <a:pPr lvl="2"/>
            <a:r>
              <a:rPr lang="en-US" sz="1617" dirty="0"/>
              <a:t>Per site constraints (storage &amp; processing)</a:t>
            </a:r>
          </a:p>
        </p:txBody>
      </p:sp>
      <p:sp>
        <p:nvSpPr>
          <p:cNvPr id="2" name="Footer Placeholder 1">
            <a:extLst>
              <a:ext uri="{FF2B5EF4-FFF2-40B4-BE49-F238E27FC236}">
                <a16:creationId xmlns:a16="http://schemas.microsoft.com/office/drawing/2014/main" id="{9C31433A-CE33-6442-84FF-6AA978628AC7}"/>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FB341D49-C486-7340-83AE-862E3446048C}"/>
              </a:ext>
            </a:extLst>
          </p:cNvPr>
          <p:cNvSpPr>
            <a:spLocks noGrp="1"/>
          </p:cNvSpPr>
          <p:nvPr>
            <p:ph type="sldNum" sz="quarter" idx="4"/>
          </p:nvPr>
        </p:nvSpPr>
        <p:spPr/>
        <p:txBody>
          <a:bodyPr/>
          <a:lstStyle/>
          <a:p>
            <a:fld id="{FD96158B-4539-3C43-9DE5-94C547866200}" type="slidenum">
              <a:rPr lang="en-US" smtClean="0"/>
              <a:t>55</a:t>
            </a:fld>
            <a:endParaRPr lang="en-US"/>
          </a:p>
        </p:txBody>
      </p:sp>
    </p:spTree>
    <p:extLst>
      <p:ext uri="{BB962C8B-B14F-4D97-AF65-F5344CB8AC3E}">
        <p14:creationId xmlns:p14="http://schemas.microsoft.com/office/powerpoint/2010/main" val="295340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noFill/>
          <a:ln/>
        </p:spPr>
        <p:txBody>
          <a:bodyPr/>
          <a:lstStyle/>
          <a:p>
            <a:r>
              <a:rPr lang="en-US"/>
              <a:t>Information Requirements</a:t>
            </a:r>
          </a:p>
        </p:txBody>
      </p:sp>
      <p:sp>
        <p:nvSpPr>
          <p:cNvPr id="100355" name="Rectangle 3"/>
          <p:cNvSpPr>
            <a:spLocks noGrp="1" noChangeArrowheads="1"/>
          </p:cNvSpPr>
          <p:nvPr>
            <p:ph idx="1"/>
          </p:nvPr>
        </p:nvSpPr>
        <p:spPr>
          <a:xfrm>
            <a:off x="457200" y="1340768"/>
            <a:ext cx="8229600" cy="4824536"/>
          </a:xfrm>
          <a:noFill/>
          <a:ln/>
        </p:spPr>
        <p:txBody>
          <a:bodyPr/>
          <a:lstStyle/>
          <a:p>
            <a:r>
              <a:rPr lang="en-US" dirty="0"/>
              <a:t>Database information</a:t>
            </a:r>
          </a:p>
          <a:p>
            <a:pPr lvl="1">
              <a:spcBef>
                <a:spcPts val="300"/>
              </a:spcBef>
            </a:pPr>
            <a:r>
              <a:rPr lang="en-US" dirty="0"/>
              <a:t>selectivity of fragments </a:t>
            </a:r>
          </a:p>
          <a:p>
            <a:pPr lvl="1">
              <a:spcBef>
                <a:spcPts val="300"/>
              </a:spcBef>
            </a:pPr>
            <a:r>
              <a:rPr lang="en-US" dirty="0"/>
              <a:t>size of a fragment </a:t>
            </a:r>
          </a:p>
          <a:p>
            <a:r>
              <a:rPr lang="en-US" dirty="0"/>
              <a:t>Application information</a:t>
            </a:r>
          </a:p>
          <a:p>
            <a:pPr lvl="1">
              <a:spcBef>
                <a:spcPts val="300"/>
              </a:spcBef>
            </a:pPr>
            <a:r>
              <a:rPr lang="en-US" dirty="0"/>
              <a:t>access types and numbers </a:t>
            </a:r>
          </a:p>
          <a:p>
            <a:pPr lvl="1">
              <a:spcBef>
                <a:spcPts val="300"/>
              </a:spcBef>
            </a:pPr>
            <a:r>
              <a:rPr lang="en-US" dirty="0"/>
              <a:t>access localities </a:t>
            </a:r>
          </a:p>
          <a:p>
            <a:r>
              <a:rPr lang="en-US" dirty="0"/>
              <a:t>Communication network information </a:t>
            </a:r>
          </a:p>
          <a:p>
            <a:pPr lvl="1">
              <a:spcBef>
                <a:spcPts val="300"/>
              </a:spcBef>
            </a:pPr>
            <a:r>
              <a:rPr lang="en-US" dirty="0"/>
              <a:t>unit cost of storing data at a site </a:t>
            </a:r>
          </a:p>
          <a:p>
            <a:pPr lvl="1">
              <a:spcBef>
                <a:spcPts val="300"/>
              </a:spcBef>
            </a:pPr>
            <a:r>
              <a:rPr lang="en-US" dirty="0"/>
              <a:t>unit cost of processing at a site </a:t>
            </a:r>
          </a:p>
          <a:p>
            <a:r>
              <a:rPr lang="en-US" dirty="0"/>
              <a:t>Computer system information </a:t>
            </a:r>
          </a:p>
          <a:p>
            <a:pPr lvl="1">
              <a:spcBef>
                <a:spcPts val="300"/>
              </a:spcBef>
            </a:pPr>
            <a:r>
              <a:rPr lang="en-US" dirty="0"/>
              <a:t>bandwidth </a:t>
            </a:r>
          </a:p>
          <a:p>
            <a:pPr lvl="1">
              <a:spcBef>
                <a:spcPts val="300"/>
              </a:spcBef>
            </a:pPr>
            <a:r>
              <a:rPr lang="en-US" dirty="0"/>
              <a:t>latency </a:t>
            </a:r>
          </a:p>
          <a:p>
            <a:pPr lvl="1">
              <a:spcBef>
                <a:spcPts val="300"/>
              </a:spcBef>
            </a:pPr>
            <a:r>
              <a:rPr lang="en-US" dirty="0"/>
              <a:t>communication overhead </a:t>
            </a:r>
          </a:p>
        </p:txBody>
      </p:sp>
      <p:sp>
        <p:nvSpPr>
          <p:cNvPr id="2" name="Footer Placeholder 1">
            <a:extLst>
              <a:ext uri="{FF2B5EF4-FFF2-40B4-BE49-F238E27FC236}">
                <a16:creationId xmlns:a16="http://schemas.microsoft.com/office/drawing/2014/main" id="{60340448-47A8-D547-A249-E131F786FE94}"/>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BDD29203-A58D-B448-B6ED-C4E8CA84685C}"/>
              </a:ext>
            </a:extLst>
          </p:cNvPr>
          <p:cNvSpPr>
            <a:spLocks noGrp="1"/>
          </p:cNvSpPr>
          <p:nvPr>
            <p:ph type="sldNum" sz="quarter" idx="4"/>
          </p:nvPr>
        </p:nvSpPr>
        <p:spPr/>
        <p:txBody>
          <a:bodyPr/>
          <a:lstStyle/>
          <a:p>
            <a:fld id="{FD96158B-4539-3C43-9DE5-94C547866200}" type="slidenum">
              <a:rPr lang="en-US" smtClean="0"/>
              <a:t>56</a:t>
            </a:fld>
            <a:endParaRPr lang="en-US"/>
          </a:p>
        </p:txBody>
      </p:sp>
    </p:spTree>
    <p:extLst>
      <p:ext uri="{BB962C8B-B14F-4D97-AF65-F5344CB8AC3E}">
        <p14:creationId xmlns:p14="http://schemas.microsoft.com/office/powerpoint/2010/main" val="2260876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title"/>
          </p:nvPr>
        </p:nvSpPr>
        <p:spPr>
          <a:noFill/>
          <a:ln/>
        </p:spPr>
        <p:txBody>
          <a:bodyPr/>
          <a:lstStyle/>
          <a:p>
            <a:r>
              <a:rPr lang="en-US"/>
              <a:t>Allocation</a:t>
            </a:r>
          </a:p>
        </p:txBody>
      </p:sp>
      <p:sp>
        <p:nvSpPr>
          <p:cNvPr id="102402" name="Rectangle 2"/>
          <p:cNvSpPr>
            <a:spLocks noGrp="1" noChangeArrowheads="1"/>
          </p:cNvSpPr>
          <p:nvPr>
            <p:ph idx="1"/>
          </p:nvPr>
        </p:nvSpPr>
        <p:spPr>
          <a:noFill/>
          <a:ln/>
        </p:spPr>
        <p:txBody>
          <a:bodyPr/>
          <a:lstStyle/>
          <a:p>
            <a:pPr>
              <a:lnSpc>
                <a:spcPct val="100000"/>
              </a:lnSpc>
              <a:spcBef>
                <a:spcPct val="60000"/>
              </a:spcBef>
              <a:buFont typeface="Monotype Sorts" charset="0"/>
              <a:buNone/>
            </a:pPr>
            <a:r>
              <a:rPr lang="en-US"/>
              <a:t>File Allocation (FAP) vs Database Allocation (DAP):</a:t>
            </a:r>
          </a:p>
          <a:p>
            <a:pPr lvl="1">
              <a:lnSpc>
                <a:spcPct val="100000"/>
              </a:lnSpc>
              <a:spcBef>
                <a:spcPct val="60000"/>
              </a:spcBef>
            </a:pPr>
            <a:r>
              <a:rPr lang="en-US"/>
              <a:t>Fragments are not individual files</a:t>
            </a:r>
          </a:p>
          <a:p>
            <a:pPr lvl="2">
              <a:lnSpc>
                <a:spcPct val="100000"/>
              </a:lnSpc>
              <a:spcBef>
                <a:spcPct val="60000"/>
              </a:spcBef>
            </a:pPr>
            <a:r>
              <a:rPr lang="en-US"/>
              <a:t>relationships have to be maintained</a:t>
            </a:r>
          </a:p>
          <a:p>
            <a:pPr lvl="1">
              <a:lnSpc>
                <a:spcPct val="100000"/>
              </a:lnSpc>
              <a:spcBef>
                <a:spcPct val="60000"/>
              </a:spcBef>
            </a:pPr>
            <a:r>
              <a:rPr lang="en-US"/>
              <a:t>Access to databases is more complicated</a:t>
            </a:r>
          </a:p>
          <a:p>
            <a:pPr lvl="2">
              <a:lnSpc>
                <a:spcPct val="100000"/>
              </a:lnSpc>
              <a:spcBef>
                <a:spcPct val="60000"/>
              </a:spcBef>
            </a:pPr>
            <a:r>
              <a:rPr lang="en-US"/>
              <a:t>remote file access model not applicable</a:t>
            </a:r>
          </a:p>
          <a:p>
            <a:pPr lvl="2">
              <a:lnSpc>
                <a:spcPct val="100000"/>
              </a:lnSpc>
              <a:spcBef>
                <a:spcPct val="60000"/>
              </a:spcBef>
            </a:pPr>
            <a:r>
              <a:rPr lang="en-US"/>
              <a:t>relationship between allocation and query processing</a:t>
            </a:r>
          </a:p>
          <a:p>
            <a:pPr lvl="1">
              <a:lnSpc>
                <a:spcPct val="100000"/>
              </a:lnSpc>
              <a:spcBef>
                <a:spcPct val="60000"/>
              </a:spcBef>
            </a:pPr>
            <a:r>
              <a:rPr lang="en-US"/>
              <a:t>Cost of integrity enforcement should be considered</a:t>
            </a:r>
          </a:p>
          <a:p>
            <a:pPr lvl="1">
              <a:lnSpc>
                <a:spcPct val="100000"/>
              </a:lnSpc>
              <a:spcBef>
                <a:spcPct val="60000"/>
              </a:spcBef>
            </a:pPr>
            <a:r>
              <a:rPr lang="en-US"/>
              <a:t>Cost of concurrency control should be considered</a:t>
            </a:r>
          </a:p>
        </p:txBody>
      </p:sp>
      <p:sp>
        <p:nvSpPr>
          <p:cNvPr id="2" name="Footer Placeholder 1">
            <a:extLst>
              <a:ext uri="{FF2B5EF4-FFF2-40B4-BE49-F238E27FC236}">
                <a16:creationId xmlns:a16="http://schemas.microsoft.com/office/drawing/2014/main" id="{B8E8699C-DE70-1643-806A-BF82AF90D5EF}"/>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038C0E1-3E12-0549-B5A6-8238DE6416D6}"/>
              </a:ext>
            </a:extLst>
          </p:cNvPr>
          <p:cNvSpPr>
            <a:spLocks noGrp="1"/>
          </p:cNvSpPr>
          <p:nvPr>
            <p:ph type="sldNum" sz="quarter" idx="4"/>
          </p:nvPr>
        </p:nvSpPr>
        <p:spPr/>
        <p:txBody>
          <a:bodyPr/>
          <a:lstStyle/>
          <a:p>
            <a:fld id="{FD96158B-4539-3C43-9DE5-94C547866200}" type="slidenum">
              <a:rPr lang="en-US" smtClean="0"/>
              <a:t>57</a:t>
            </a:fld>
            <a:endParaRPr lang="en-US"/>
          </a:p>
        </p:txBody>
      </p:sp>
    </p:spTree>
    <p:extLst>
      <p:ext uri="{BB962C8B-B14F-4D97-AF65-F5344CB8AC3E}">
        <p14:creationId xmlns:p14="http://schemas.microsoft.com/office/powerpoint/2010/main" val="547197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457200" y="1600201"/>
            <a:ext cx="8229600" cy="3591873"/>
          </a:xfrm>
          <a:noFill/>
          <a:ln/>
        </p:spPr>
        <p:txBody>
          <a:bodyPr/>
          <a:lstStyle/>
          <a:p>
            <a:pPr>
              <a:buFont typeface="Monotype Sorts" charset="0"/>
              <a:buNone/>
            </a:pPr>
            <a:r>
              <a:rPr lang="en-US" b="1" dirty="0">
                <a:solidFill>
                  <a:schemeClr val="hlink"/>
                </a:solidFill>
              </a:rPr>
              <a:t>General Form</a:t>
            </a:r>
            <a:r>
              <a:rPr lang="en-US" dirty="0"/>
              <a:t>		</a:t>
            </a:r>
          </a:p>
          <a:p>
            <a:pPr>
              <a:buFont typeface="Monotype Sorts" charset="0"/>
              <a:buNone/>
            </a:pPr>
            <a:r>
              <a:rPr lang="en-US" dirty="0"/>
              <a:t>			min(Total Cost)</a:t>
            </a:r>
          </a:p>
          <a:p>
            <a:pPr>
              <a:buFont typeface="Monotype Sorts" charset="0"/>
              <a:buNone/>
            </a:pPr>
            <a:r>
              <a:rPr lang="en-US" dirty="0"/>
              <a:t>		subject to</a:t>
            </a:r>
          </a:p>
          <a:p>
            <a:pPr>
              <a:buFont typeface="Monotype Sorts" charset="0"/>
              <a:buNone/>
            </a:pPr>
            <a:r>
              <a:rPr lang="en-US" dirty="0"/>
              <a:t>			response time constraint</a:t>
            </a:r>
          </a:p>
          <a:p>
            <a:pPr>
              <a:buFont typeface="Monotype Sorts" charset="0"/>
              <a:buNone/>
            </a:pPr>
            <a:r>
              <a:rPr lang="en-US" dirty="0"/>
              <a:t>			storage constraint</a:t>
            </a:r>
          </a:p>
          <a:p>
            <a:pPr>
              <a:buFont typeface="Monotype Sorts" charset="0"/>
              <a:buNone/>
            </a:pPr>
            <a:r>
              <a:rPr lang="en-US" dirty="0"/>
              <a:t>			processing constraint</a:t>
            </a:r>
          </a:p>
          <a:p>
            <a:pPr>
              <a:buFont typeface="Monotype Sorts" charset="0"/>
              <a:buNone/>
            </a:pPr>
            <a:endParaRPr lang="en-US" dirty="0"/>
          </a:p>
          <a:p>
            <a:pPr>
              <a:buFont typeface="Monotype Sorts" charset="0"/>
              <a:buNone/>
            </a:pPr>
            <a:r>
              <a:rPr lang="en-US" dirty="0">
                <a:solidFill>
                  <a:schemeClr val="hlink"/>
                </a:solidFill>
              </a:rPr>
              <a:t>Decision Variable</a:t>
            </a:r>
          </a:p>
        </p:txBody>
      </p:sp>
      <p:sp>
        <p:nvSpPr>
          <p:cNvPr id="105475" name="Rectangle 3"/>
          <p:cNvSpPr>
            <a:spLocks noGrp="1" noChangeArrowheads="1"/>
          </p:cNvSpPr>
          <p:nvPr>
            <p:ph type="title"/>
          </p:nvPr>
        </p:nvSpPr>
        <p:spPr>
          <a:noFill/>
          <a:ln/>
        </p:spPr>
        <p:txBody>
          <a:bodyPr/>
          <a:lstStyle/>
          <a:p>
            <a:r>
              <a:rPr lang="en-US"/>
              <a:t>Allocation Model</a:t>
            </a:r>
          </a:p>
        </p:txBody>
      </p:sp>
      <p:sp>
        <p:nvSpPr>
          <p:cNvPr id="105476" name="Rectangle 4"/>
          <p:cNvSpPr>
            <a:spLocks noChangeArrowheads="1"/>
          </p:cNvSpPr>
          <p:nvPr/>
        </p:nvSpPr>
        <p:spPr bwMode="auto">
          <a:xfrm>
            <a:off x="1894905" y="5506754"/>
            <a:ext cx="581888"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i="1" dirty="0" err="1">
                <a:solidFill>
                  <a:srgbClr val="000000"/>
                </a:solidFill>
                <a:latin typeface="+mn-lt"/>
              </a:rPr>
              <a:t>x</a:t>
            </a:r>
            <a:r>
              <a:rPr lang="en-US" sz="1969" i="1" baseline="-25000" dirty="0" err="1">
                <a:solidFill>
                  <a:srgbClr val="000000"/>
                </a:solidFill>
                <a:latin typeface="+mn-lt"/>
              </a:rPr>
              <a:t>ij</a:t>
            </a:r>
            <a:r>
              <a:rPr lang="en-US" sz="1969" i="1" baseline="-25000" dirty="0">
                <a:solidFill>
                  <a:srgbClr val="000000"/>
                </a:solidFill>
                <a:latin typeface="+mn-lt"/>
              </a:rPr>
              <a:t> </a:t>
            </a:r>
            <a:r>
              <a:rPr lang="en-US" sz="1969" dirty="0">
                <a:solidFill>
                  <a:srgbClr val="000000"/>
                </a:solidFill>
                <a:latin typeface="+mn-lt"/>
                <a:sym typeface="Symbol"/>
              </a:rPr>
              <a:t></a:t>
            </a:r>
            <a:endParaRPr lang="en-US" sz="1969" dirty="0">
              <a:solidFill>
                <a:srgbClr val="000000"/>
              </a:solidFill>
              <a:latin typeface="+mn-lt"/>
            </a:endParaRPr>
          </a:p>
        </p:txBody>
      </p:sp>
      <p:sp>
        <p:nvSpPr>
          <p:cNvPr id="105477" name="Rectangle 5"/>
          <p:cNvSpPr>
            <a:spLocks noChangeArrowheads="1"/>
          </p:cNvSpPr>
          <p:nvPr/>
        </p:nvSpPr>
        <p:spPr bwMode="auto">
          <a:xfrm>
            <a:off x="2730379" y="5301208"/>
            <a:ext cx="3972238"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dirty="0">
                <a:solidFill>
                  <a:srgbClr val="000000"/>
                </a:solidFill>
                <a:latin typeface="+mn-lt"/>
              </a:rPr>
              <a:t>1 if fragment </a:t>
            </a:r>
            <a:r>
              <a:rPr lang="en-US" sz="1969" i="1" dirty="0">
                <a:solidFill>
                  <a:srgbClr val="000000"/>
                </a:solidFill>
                <a:latin typeface="+mn-lt"/>
              </a:rPr>
              <a:t>F</a:t>
            </a:r>
            <a:r>
              <a:rPr lang="en-US" sz="1969" i="1" baseline="-25000" dirty="0">
                <a:solidFill>
                  <a:srgbClr val="000000"/>
                </a:solidFill>
                <a:latin typeface="+mn-lt"/>
              </a:rPr>
              <a:t>i</a:t>
            </a:r>
            <a:r>
              <a:rPr lang="en-US" sz="1969" i="1" dirty="0">
                <a:solidFill>
                  <a:srgbClr val="000000"/>
                </a:solidFill>
                <a:latin typeface="+mn-lt"/>
              </a:rPr>
              <a:t> </a:t>
            </a:r>
            <a:r>
              <a:rPr lang="en-US" sz="1969" dirty="0">
                <a:solidFill>
                  <a:srgbClr val="000000"/>
                </a:solidFill>
                <a:latin typeface="+mn-lt"/>
              </a:rPr>
              <a:t>is stored at site </a:t>
            </a:r>
            <a:r>
              <a:rPr lang="en-US" sz="1969" i="1" dirty="0" err="1">
                <a:solidFill>
                  <a:srgbClr val="000000"/>
                </a:solidFill>
                <a:latin typeface="+mn-lt"/>
              </a:rPr>
              <a:t>S</a:t>
            </a:r>
            <a:r>
              <a:rPr lang="en-US" sz="1969" i="1" baseline="-25000" dirty="0" err="1">
                <a:solidFill>
                  <a:srgbClr val="000000"/>
                </a:solidFill>
                <a:latin typeface="+mn-lt"/>
              </a:rPr>
              <a:t>j</a:t>
            </a:r>
            <a:r>
              <a:rPr lang="en-US" sz="1969" dirty="0">
                <a:solidFill>
                  <a:srgbClr val="000000"/>
                </a:solidFill>
                <a:latin typeface="+mn-lt"/>
              </a:rPr>
              <a:t> </a:t>
            </a:r>
          </a:p>
        </p:txBody>
      </p:sp>
      <p:sp>
        <p:nvSpPr>
          <p:cNvPr id="105478" name="Rectangle 6"/>
          <p:cNvSpPr>
            <a:spLocks noChangeArrowheads="1"/>
          </p:cNvSpPr>
          <p:nvPr/>
        </p:nvSpPr>
        <p:spPr bwMode="auto">
          <a:xfrm>
            <a:off x="2730379" y="5686970"/>
            <a:ext cx="1469951" cy="392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969" dirty="0">
                <a:solidFill>
                  <a:srgbClr val="000000"/>
                </a:solidFill>
                <a:latin typeface="+mn-lt"/>
              </a:rPr>
              <a:t>0 otherwise</a:t>
            </a:r>
          </a:p>
        </p:txBody>
      </p:sp>
      <p:sp>
        <p:nvSpPr>
          <p:cNvPr id="2" name="Left Brace 1"/>
          <p:cNvSpPr/>
          <p:nvPr/>
        </p:nvSpPr>
        <p:spPr bwMode="auto">
          <a:xfrm>
            <a:off x="2496145" y="5324426"/>
            <a:ext cx="354414" cy="759459"/>
          </a:xfrm>
          <a:prstGeom prst="leftBrace">
            <a:avLst/>
          </a:prstGeom>
          <a:noFill/>
          <a:ln>
            <a:solidFill>
              <a:schemeClr val="tx2"/>
            </a:solidFill>
          </a:ln>
          <a:effectLst/>
        </p:spPr>
        <p:txBody>
          <a:bodyPr vert="horz" wrap="square" lIns="64294" tIns="32147" rIns="64294" bIns="32147" numCol="1" rtlCol="0" anchor="t" anchorCtr="0" compatLnSpc="1">
            <a:prstTxWarp prst="textNoShape">
              <a:avLst/>
            </a:prstTxWarp>
          </a:bodyPr>
          <a:lstStyle/>
          <a:p>
            <a:pPr algn="ctr" defTabSz="642915" eaLnBrk="1" hangingPunct="1"/>
            <a:endParaRPr lang="en-US" sz="2109" dirty="0">
              <a:solidFill>
                <a:srgbClr val="263750"/>
              </a:solidFill>
              <a:latin typeface="+mn-lt"/>
              <a:ea typeface="ヒラギノ明朝 ProN W3" charset="0"/>
              <a:cs typeface="ヒラギノ明朝 ProN W3" charset="0"/>
              <a:sym typeface="Palatino" charset="0"/>
            </a:endParaRPr>
          </a:p>
        </p:txBody>
      </p:sp>
      <p:sp>
        <p:nvSpPr>
          <p:cNvPr id="3" name="Footer Placeholder 2">
            <a:extLst>
              <a:ext uri="{FF2B5EF4-FFF2-40B4-BE49-F238E27FC236}">
                <a16:creationId xmlns:a16="http://schemas.microsoft.com/office/drawing/2014/main" id="{E739BDFC-CCB0-7441-B3F2-89D0F568362A}"/>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8A33EE08-DADC-AC40-A0EE-8EE598B77CA4}"/>
              </a:ext>
            </a:extLst>
          </p:cNvPr>
          <p:cNvSpPr>
            <a:spLocks noGrp="1"/>
          </p:cNvSpPr>
          <p:nvPr>
            <p:ph type="sldNum" sz="quarter" idx="4"/>
          </p:nvPr>
        </p:nvSpPr>
        <p:spPr/>
        <p:txBody>
          <a:bodyPr/>
          <a:lstStyle/>
          <a:p>
            <a:fld id="{FD96158B-4539-3C43-9DE5-94C547866200}" type="slidenum">
              <a:rPr lang="en-US" smtClean="0"/>
              <a:t>58</a:t>
            </a:fld>
            <a:endParaRPr lang="en-US" dirty="0"/>
          </a:p>
        </p:txBody>
      </p:sp>
    </p:spTree>
    <p:extLst>
      <p:ext uri="{BB962C8B-B14F-4D97-AF65-F5344CB8AC3E}">
        <p14:creationId xmlns:p14="http://schemas.microsoft.com/office/powerpoint/2010/main" val="256672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noFill/>
          <a:ln/>
        </p:spPr>
        <p:txBody>
          <a:bodyPr/>
          <a:lstStyle/>
          <a:p>
            <a:pPr>
              <a:lnSpc>
                <a:spcPct val="100000"/>
              </a:lnSpc>
              <a:spcBef>
                <a:spcPct val="60000"/>
              </a:spcBef>
            </a:pPr>
            <a:r>
              <a:rPr lang="en-US" dirty="0">
                <a:solidFill>
                  <a:schemeClr val="tx2"/>
                </a:solidFill>
              </a:rPr>
              <a:t>Total Cost</a:t>
            </a:r>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lvl="1">
              <a:lnSpc>
                <a:spcPct val="100000"/>
              </a:lnSpc>
              <a:spcBef>
                <a:spcPct val="60000"/>
              </a:spcBef>
              <a:buFont typeface="Monotype Sorts" charset="0"/>
              <a:buNone/>
            </a:pPr>
            <a:endParaRPr lang="en-US" dirty="0"/>
          </a:p>
          <a:p>
            <a:pPr>
              <a:lnSpc>
                <a:spcPct val="100000"/>
              </a:lnSpc>
              <a:spcBef>
                <a:spcPct val="60000"/>
              </a:spcBef>
            </a:pPr>
            <a:r>
              <a:rPr lang="en-US" dirty="0"/>
              <a:t>Storage Cost</a:t>
            </a:r>
            <a:r>
              <a:rPr lang="en-US" dirty="0">
                <a:solidFill>
                  <a:schemeClr val="bg2"/>
                </a:solidFill>
              </a:rPr>
              <a:t> </a:t>
            </a:r>
            <a:r>
              <a:rPr lang="en-US" dirty="0"/>
              <a:t>(of fragment </a:t>
            </a:r>
            <a:r>
              <a:rPr lang="en-US" i="1" dirty="0" err="1"/>
              <a:t>F</a:t>
            </a:r>
            <a:r>
              <a:rPr lang="en-US" i="1" baseline="-25000" dirty="0" err="1"/>
              <a:t>j</a:t>
            </a:r>
            <a:r>
              <a:rPr lang="en-US" i="1" dirty="0"/>
              <a:t> </a:t>
            </a:r>
            <a:r>
              <a:rPr lang="en-US" dirty="0"/>
              <a:t>at </a:t>
            </a:r>
            <a:r>
              <a:rPr lang="en-US" i="1" dirty="0" err="1"/>
              <a:t>S</a:t>
            </a:r>
            <a:r>
              <a:rPr lang="en-US" i="1" baseline="-25000" dirty="0" err="1"/>
              <a:t>k</a:t>
            </a:r>
            <a:r>
              <a:rPr lang="en-US" dirty="0"/>
              <a:t>)</a:t>
            </a:r>
          </a:p>
          <a:p>
            <a:pPr lvl="1">
              <a:lnSpc>
                <a:spcPct val="100000"/>
              </a:lnSpc>
              <a:spcBef>
                <a:spcPct val="60000"/>
              </a:spcBef>
              <a:buFont typeface="Monotype Sorts" charset="0"/>
              <a:buNone/>
            </a:pPr>
            <a:r>
              <a:rPr lang="en-US" dirty="0"/>
              <a:t>	</a:t>
            </a:r>
          </a:p>
          <a:p>
            <a:pPr>
              <a:lnSpc>
                <a:spcPct val="100000"/>
              </a:lnSpc>
              <a:spcBef>
                <a:spcPct val="60000"/>
              </a:spcBef>
            </a:pPr>
            <a:r>
              <a:rPr lang="en-US" dirty="0"/>
              <a:t>Query Processing Cost</a:t>
            </a:r>
            <a:r>
              <a:rPr lang="en-US" dirty="0">
                <a:solidFill>
                  <a:schemeClr val="bg2"/>
                </a:solidFill>
              </a:rPr>
              <a:t> </a:t>
            </a:r>
            <a:r>
              <a:rPr lang="en-US" dirty="0"/>
              <a:t>(for one query)</a:t>
            </a:r>
          </a:p>
          <a:p>
            <a:pPr lvl="1">
              <a:lnSpc>
                <a:spcPct val="100000"/>
              </a:lnSpc>
              <a:spcBef>
                <a:spcPct val="60000"/>
              </a:spcBef>
              <a:buFont typeface="Monotype Sorts" charset="0"/>
              <a:buNone/>
            </a:pPr>
            <a:r>
              <a:rPr lang="en-US" dirty="0"/>
              <a:t>	processing component + transmission component</a:t>
            </a:r>
          </a:p>
        </p:txBody>
      </p:sp>
      <p:sp>
        <p:nvSpPr>
          <p:cNvPr id="106499" name="Rectangle 3"/>
          <p:cNvSpPr>
            <a:spLocks noGrp="1" noChangeArrowheads="1"/>
          </p:cNvSpPr>
          <p:nvPr>
            <p:ph type="title"/>
          </p:nvPr>
        </p:nvSpPr>
        <p:spPr>
          <a:noFill/>
          <a:ln/>
        </p:spPr>
        <p:txBody>
          <a:bodyPr/>
          <a:lstStyle/>
          <a:p>
            <a:r>
              <a:rPr lang="en-US"/>
              <a:t>Allocation Model</a:t>
            </a:r>
          </a:p>
        </p:txBody>
      </p:sp>
      <p:sp>
        <p:nvSpPr>
          <p:cNvPr id="106500" name="Rectangle 4"/>
          <p:cNvSpPr>
            <a:spLocks noChangeArrowheads="1"/>
          </p:cNvSpPr>
          <p:nvPr/>
        </p:nvSpPr>
        <p:spPr bwMode="auto">
          <a:xfrm>
            <a:off x="1731082" y="4911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6501" name="Rectangle 5"/>
          <p:cNvSpPr>
            <a:spLocks noChangeArrowheads="1"/>
          </p:cNvSpPr>
          <p:nvPr/>
        </p:nvSpPr>
        <p:spPr bwMode="auto">
          <a:xfrm>
            <a:off x="1731082" y="49117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06502" name="Rectangle 6"/>
          <p:cNvSpPr>
            <a:spLocks noChangeArrowheads="1"/>
          </p:cNvSpPr>
          <p:nvPr/>
        </p:nvSpPr>
        <p:spPr bwMode="auto">
          <a:xfrm>
            <a:off x="1666937" y="4642114"/>
            <a:ext cx="4425889"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(unit storage cost at </a:t>
            </a:r>
            <a:r>
              <a:rPr lang="en-US" sz="1828" i="1" dirty="0" err="1">
                <a:solidFill>
                  <a:srgbClr val="000000"/>
                </a:solidFill>
                <a:latin typeface="+mn-lt"/>
              </a:rPr>
              <a:t>S</a:t>
            </a:r>
            <a:r>
              <a:rPr lang="en-US" sz="1828" i="1" baseline="-25000" dirty="0" err="1">
                <a:solidFill>
                  <a:srgbClr val="000000"/>
                </a:solidFill>
                <a:latin typeface="+mn-lt"/>
              </a:rPr>
              <a:t>k</a:t>
            </a:r>
            <a:r>
              <a:rPr lang="en-US" sz="1828"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(size of </a:t>
            </a:r>
            <a:r>
              <a:rPr lang="en-US" sz="1828" i="1" dirty="0" err="1">
                <a:solidFill>
                  <a:srgbClr val="000000"/>
                </a:solidFill>
                <a:latin typeface="+mn-lt"/>
              </a:rPr>
              <a:t>F</a:t>
            </a:r>
            <a:r>
              <a:rPr lang="en-US" sz="1828" i="1" baseline="-25000" dirty="0" err="1">
                <a:solidFill>
                  <a:srgbClr val="000000"/>
                </a:solidFill>
                <a:latin typeface="+mn-lt"/>
              </a:rPr>
              <a:t>j</a:t>
            </a:r>
            <a:r>
              <a:rPr lang="en-US" sz="1828"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a:t>
            </a:r>
            <a:r>
              <a:rPr lang="en-US" sz="1828" i="1" dirty="0" err="1">
                <a:solidFill>
                  <a:srgbClr val="000000"/>
                </a:solidFill>
                <a:latin typeface="+mn-lt"/>
              </a:rPr>
              <a:t>x</a:t>
            </a:r>
            <a:r>
              <a:rPr lang="en-US" sz="1828" i="1" baseline="-25000" dirty="0" err="1">
                <a:solidFill>
                  <a:srgbClr val="000000"/>
                </a:solidFill>
                <a:latin typeface="+mn-lt"/>
              </a:rPr>
              <a:t>jk</a:t>
            </a:r>
            <a:endParaRPr lang="en-US" sz="1828" i="1" baseline="-25000" dirty="0">
              <a:solidFill>
                <a:srgbClr val="000000"/>
              </a:solidFill>
              <a:latin typeface="+mn-lt"/>
            </a:endParaRPr>
          </a:p>
        </p:txBody>
      </p:sp>
      <p:sp>
        <p:nvSpPr>
          <p:cNvPr id="106503" name="Rectangle 7"/>
          <p:cNvSpPr>
            <a:spLocks noChangeArrowheads="1"/>
          </p:cNvSpPr>
          <p:nvPr/>
        </p:nvSpPr>
        <p:spPr bwMode="auto">
          <a:xfrm>
            <a:off x="5903032" y="4797425"/>
            <a:ext cx="242051"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2" name="Group 1"/>
          <p:cNvGrpSpPr/>
          <p:nvPr/>
        </p:nvGrpSpPr>
        <p:grpSpPr>
          <a:xfrm>
            <a:off x="1312339" y="2264494"/>
            <a:ext cx="7152779" cy="1620116"/>
            <a:chOff x="1866438" y="3220616"/>
            <a:chExt cx="10172841" cy="2304166"/>
          </a:xfrm>
        </p:grpSpPr>
        <p:sp>
          <p:nvSpPr>
            <p:cNvPr id="106504" name="Rectangle 8"/>
            <p:cNvSpPr>
              <a:spLocks noChangeArrowheads="1"/>
            </p:cNvSpPr>
            <p:nvPr/>
          </p:nvSpPr>
          <p:spPr bwMode="auto">
            <a:xfrm>
              <a:off x="2308455" y="4809067"/>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6505" name="Rectangle 9"/>
            <p:cNvSpPr>
              <a:spLocks noChangeArrowheads="1"/>
            </p:cNvSpPr>
            <p:nvPr/>
          </p:nvSpPr>
          <p:spPr bwMode="auto">
            <a:xfrm>
              <a:off x="3262041" y="3412526"/>
              <a:ext cx="3695956"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query processing cost </a:t>
              </a:r>
              <a:r>
                <a:rPr lang="en-US" sz="1828" dirty="0">
                  <a:solidFill>
                    <a:srgbClr val="000000"/>
                  </a:solidFill>
                  <a:latin typeface="+mn-lt"/>
                  <a:sym typeface="Symbol"/>
                </a:rPr>
                <a:t></a:t>
              </a:r>
              <a:endParaRPr lang="en-US" sz="1828" dirty="0">
                <a:solidFill>
                  <a:srgbClr val="000000"/>
                </a:solidFill>
                <a:latin typeface="+mn-lt"/>
              </a:endParaRPr>
            </a:p>
          </p:txBody>
        </p:sp>
        <p:sp>
          <p:nvSpPr>
            <p:cNvPr id="106506" name="Rectangle 10"/>
            <p:cNvSpPr>
              <a:spLocks noChangeArrowheads="1"/>
            </p:cNvSpPr>
            <p:nvPr/>
          </p:nvSpPr>
          <p:spPr bwMode="auto">
            <a:xfrm>
              <a:off x="1866438" y="3940696"/>
              <a:ext cx="1584836"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queries</a:t>
              </a:r>
            </a:p>
          </p:txBody>
        </p:sp>
        <p:sp>
          <p:nvSpPr>
            <p:cNvPr id="106507" name="Rectangle 11"/>
            <p:cNvSpPr>
              <a:spLocks noChangeArrowheads="1"/>
            </p:cNvSpPr>
            <p:nvPr/>
          </p:nvSpPr>
          <p:spPr bwMode="auto">
            <a:xfrm>
              <a:off x="2131343" y="3220616"/>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09" name="Rectangle 13"/>
            <p:cNvSpPr>
              <a:spLocks noChangeArrowheads="1"/>
            </p:cNvSpPr>
            <p:nvPr/>
          </p:nvSpPr>
          <p:spPr bwMode="auto">
            <a:xfrm>
              <a:off x="2615511" y="4483947"/>
              <a:ext cx="1007679"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6510" name="Rectangle 14"/>
            <p:cNvSpPr>
              <a:spLocks noChangeArrowheads="1"/>
            </p:cNvSpPr>
            <p:nvPr/>
          </p:nvSpPr>
          <p:spPr bwMode="auto">
            <a:xfrm>
              <a:off x="5433211" y="4508782"/>
              <a:ext cx="5159604"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cost of storing a fragment at a site</a:t>
              </a:r>
            </a:p>
          </p:txBody>
        </p:sp>
        <p:sp>
          <p:nvSpPr>
            <p:cNvPr id="106511" name="Rectangle 15"/>
            <p:cNvSpPr>
              <a:spLocks noChangeArrowheads="1"/>
            </p:cNvSpPr>
            <p:nvPr/>
          </p:nvSpPr>
          <p:spPr bwMode="auto">
            <a:xfrm>
              <a:off x="4027197" y="5065771"/>
              <a:ext cx="1967846"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6512" name="Rectangle 16"/>
            <p:cNvSpPr>
              <a:spLocks noChangeArrowheads="1"/>
            </p:cNvSpPr>
            <p:nvPr/>
          </p:nvSpPr>
          <p:spPr bwMode="auto">
            <a:xfrm>
              <a:off x="4280747" y="431687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13" name="Rectangle 17"/>
            <p:cNvSpPr>
              <a:spLocks noChangeArrowheads="1"/>
            </p:cNvSpPr>
            <p:nvPr/>
          </p:nvSpPr>
          <p:spPr bwMode="auto">
            <a:xfrm>
              <a:off x="2662884" y="5065772"/>
              <a:ext cx="1204105"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6514" name="Rectangle 18"/>
            <p:cNvSpPr>
              <a:spLocks noChangeArrowheads="1"/>
            </p:cNvSpPr>
            <p:nvPr/>
          </p:nvSpPr>
          <p:spPr bwMode="auto">
            <a:xfrm>
              <a:off x="2871894" y="431687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6516" name="Rectangle 20"/>
            <p:cNvSpPr>
              <a:spLocks noChangeArrowheads="1"/>
            </p:cNvSpPr>
            <p:nvPr/>
          </p:nvSpPr>
          <p:spPr bwMode="auto">
            <a:xfrm>
              <a:off x="11592437" y="4483947"/>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grpSp>
      <p:sp>
        <p:nvSpPr>
          <p:cNvPr id="3" name="Footer Placeholder 2">
            <a:extLst>
              <a:ext uri="{FF2B5EF4-FFF2-40B4-BE49-F238E27FC236}">
                <a16:creationId xmlns:a16="http://schemas.microsoft.com/office/drawing/2014/main" id="{ADB9E2CD-74A5-6B4E-B5FD-BC7EB5AFF562}"/>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59E3BB64-8CC3-ED45-A21C-1C9E3701B153}"/>
              </a:ext>
            </a:extLst>
          </p:cNvPr>
          <p:cNvSpPr>
            <a:spLocks noGrp="1"/>
          </p:cNvSpPr>
          <p:nvPr>
            <p:ph type="sldNum" sz="quarter" idx="4"/>
          </p:nvPr>
        </p:nvSpPr>
        <p:spPr/>
        <p:txBody>
          <a:bodyPr/>
          <a:lstStyle/>
          <a:p>
            <a:fld id="{FD96158B-4539-3C43-9DE5-94C547866200}" type="slidenum">
              <a:rPr lang="en-US" smtClean="0"/>
              <a:t>59</a:t>
            </a:fld>
            <a:endParaRPr lang="en-US"/>
          </a:p>
        </p:txBody>
      </p:sp>
    </p:spTree>
    <p:extLst>
      <p:ext uri="{BB962C8B-B14F-4D97-AF65-F5344CB8AC3E}">
        <p14:creationId xmlns:p14="http://schemas.microsoft.com/office/powerpoint/2010/main" val="269387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US" dirty="0"/>
              <a:t>Fragmentation</a:t>
            </a:r>
          </a:p>
        </p:txBody>
      </p:sp>
      <p:sp>
        <p:nvSpPr>
          <p:cNvPr id="15365" name="Rectangle 5"/>
          <p:cNvSpPr>
            <a:spLocks noGrp="1" noChangeArrowheads="1"/>
          </p:cNvSpPr>
          <p:nvPr>
            <p:ph idx="1"/>
          </p:nvPr>
        </p:nvSpPr>
        <p:spPr/>
        <p:txBody>
          <a:bodyPr/>
          <a:lstStyle/>
          <a:p>
            <a:r>
              <a:rPr lang="en-US" dirty="0"/>
              <a:t>Can't we just distribute relations?</a:t>
            </a:r>
          </a:p>
          <a:p>
            <a:r>
              <a:rPr lang="en-US" dirty="0"/>
              <a:t>What is a reasonable unit of distribution?</a:t>
            </a:r>
          </a:p>
          <a:p>
            <a:pPr lvl="1"/>
            <a:r>
              <a:rPr lang="en-US" dirty="0"/>
              <a:t>relation</a:t>
            </a:r>
          </a:p>
          <a:p>
            <a:pPr lvl="2"/>
            <a:r>
              <a:rPr lang="en-US" dirty="0"/>
              <a:t>views are subsets of relations </a:t>
            </a:r>
            <a:r>
              <a:rPr lang="en-US" dirty="0">
                <a:latin typeface="Wingdings"/>
                <a:ea typeface="Wingdings"/>
                <a:cs typeface="Wingdings"/>
                <a:sym typeface="Wingdings"/>
              </a:rPr>
              <a:t></a:t>
            </a:r>
            <a:r>
              <a:rPr lang="en-US" dirty="0">
                <a:ea typeface="Wingdings"/>
                <a:cs typeface="Wingdings"/>
                <a:sym typeface="Wingdings"/>
              </a:rPr>
              <a:t> </a:t>
            </a:r>
            <a:r>
              <a:rPr lang="en-US" dirty="0"/>
              <a:t>locality </a:t>
            </a:r>
          </a:p>
          <a:p>
            <a:pPr lvl="2"/>
            <a:r>
              <a:rPr lang="en-US" dirty="0"/>
              <a:t>extra communication</a:t>
            </a:r>
          </a:p>
          <a:p>
            <a:pPr lvl="1"/>
            <a:r>
              <a:rPr lang="en-US" dirty="0"/>
              <a:t>fragments of relations (sub-relations)</a:t>
            </a:r>
          </a:p>
          <a:p>
            <a:pPr lvl="2"/>
            <a:r>
              <a:rPr lang="en-US" dirty="0"/>
              <a:t>concurrent execution of a number of transactions that access different portions of a relation</a:t>
            </a:r>
          </a:p>
          <a:p>
            <a:pPr lvl="2"/>
            <a:r>
              <a:rPr lang="en-US" dirty="0"/>
              <a:t>views that cannot be defined on a single fragment will require extra processing</a:t>
            </a:r>
          </a:p>
          <a:p>
            <a:pPr lvl="2"/>
            <a:r>
              <a:rPr lang="en-US" dirty="0"/>
              <a:t>semantic data control (especially integrity enforcement) more difficult</a:t>
            </a:r>
          </a:p>
        </p:txBody>
      </p:sp>
      <p:sp>
        <p:nvSpPr>
          <p:cNvPr id="2" name="Footer Placeholder 1">
            <a:extLst>
              <a:ext uri="{FF2B5EF4-FFF2-40B4-BE49-F238E27FC236}">
                <a16:creationId xmlns:a16="http://schemas.microsoft.com/office/drawing/2014/main" id="{38894690-8208-B24D-8B26-DE98F68DD93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780D4F4-B3D9-0745-8947-15D8DFF27DC5}"/>
              </a:ext>
            </a:extLst>
          </p:cNvPr>
          <p:cNvSpPr>
            <a:spLocks noGrp="1"/>
          </p:cNvSpPr>
          <p:nvPr>
            <p:ph type="sldNum" sz="quarter" idx="4"/>
          </p:nvPr>
        </p:nvSpPr>
        <p:spPr/>
        <p:txBody>
          <a:bodyPr/>
          <a:lstStyle/>
          <a:p>
            <a:fld id="{FD96158B-4539-3C43-9DE5-94C547866200}" type="slidenum">
              <a:rPr lang="en-US" smtClean="0"/>
              <a:t>6</a:t>
            </a:fld>
            <a:endParaRPr lang="en-US"/>
          </a:p>
        </p:txBody>
      </p:sp>
    </p:spTree>
    <p:extLst>
      <p:ext uri="{BB962C8B-B14F-4D97-AF65-F5344CB8AC3E}">
        <p14:creationId xmlns:p14="http://schemas.microsoft.com/office/powerpoint/2010/main" val="2811797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title"/>
          </p:nvPr>
        </p:nvSpPr>
        <p:spPr>
          <a:noFill/>
          <a:ln/>
        </p:spPr>
        <p:txBody>
          <a:bodyPr/>
          <a:lstStyle/>
          <a:p>
            <a:r>
              <a:rPr lang="en-US"/>
              <a:t>Allocation Model</a:t>
            </a:r>
          </a:p>
        </p:txBody>
      </p:sp>
      <p:sp>
        <p:nvSpPr>
          <p:cNvPr id="107522" name="Rectangle 2"/>
          <p:cNvSpPr>
            <a:spLocks noGrp="1" noChangeArrowheads="1"/>
          </p:cNvSpPr>
          <p:nvPr>
            <p:ph idx="1"/>
          </p:nvPr>
        </p:nvSpPr>
        <p:spPr>
          <a:noFill/>
          <a:ln/>
        </p:spPr>
        <p:txBody>
          <a:bodyPr/>
          <a:lstStyle/>
          <a:p>
            <a:r>
              <a:rPr lang="en-US" dirty="0">
                <a:solidFill>
                  <a:schemeClr val="tx2"/>
                </a:solidFill>
              </a:rPr>
              <a:t>Query Processing Cost</a:t>
            </a:r>
          </a:p>
          <a:p>
            <a:pPr lvl="1">
              <a:buFont typeface="Monotype Sorts" charset="0"/>
              <a:buNone/>
            </a:pPr>
            <a:endParaRPr lang="en-US" dirty="0">
              <a:solidFill>
                <a:schemeClr val="hlink"/>
              </a:solidFill>
            </a:endParaRPr>
          </a:p>
          <a:p>
            <a:pPr lvl="1">
              <a:buFont typeface="Monotype Sorts" charset="0"/>
              <a:buNone/>
            </a:pPr>
            <a:r>
              <a:rPr lang="en-US" dirty="0">
                <a:solidFill>
                  <a:schemeClr val="hlink"/>
                </a:solidFill>
              </a:rPr>
              <a:t>Processing component</a:t>
            </a:r>
            <a:endParaRPr lang="en-US" dirty="0"/>
          </a:p>
          <a:p>
            <a:pPr lvl="2">
              <a:buFont typeface="Monotype Sorts" charset="0"/>
              <a:buNone/>
            </a:pPr>
            <a:r>
              <a:rPr lang="en-US" dirty="0"/>
              <a:t>access cost + integrity enforcement cost + concurrency control cost</a:t>
            </a:r>
          </a:p>
          <a:p>
            <a:pPr lvl="1"/>
            <a:r>
              <a:rPr lang="en-US" dirty="0"/>
              <a:t>Access cost</a:t>
            </a:r>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r>
              <a:rPr lang="en-US" dirty="0"/>
              <a:t>Integrity enforcement and concurrency control costs</a:t>
            </a:r>
          </a:p>
          <a:p>
            <a:pPr lvl="2"/>
            <a:r>
              <a:rPr lang="en-US" dirty="0"/>
              <a:t>Can be similarly calculated</a:t>
            </a:r>
          </a:p>
        </p:txBody>
      </p:sp>
      <p:sp>
        <p:nvSpPr>
          <p:cNvPr id="107524" name="Rectangle 4"/>
          <p:cNvSpPr>
            <a:spLocks noChangeArrowheads="1"/>
          </p:cNvSpPr>
          <p:nvPr/>
        </p:nvSpPr>
        <p:spPr bwMode="auto">
          <a:xfrm>
            <a:off x="1540582" y="39846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7525" name="Rectangle 5"/>
          <p:cNvSpPr>
            <a:spLocks noChangeArrowheads="1"/>
          </p:cNvSpPr>
          <p:nvPr/>
        </p:nvSpPr>
        <p:spPr bwMode="auto">
          <a:xfrm>
            <a:off x="1540582" y="39846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a:solidFill>
                  <a:srgbClr val="000000"/>
                </a:solidFill>
                <a:latin typeface="Book Antiqua"/>
              </a:rPr>
              <a:t>  </a:t>
            </a:r>
          </a:p>
        </p:txBody>
      </p:sp>
      <p:sp>
        <p:nvSpPr>
          <p:cNvPr id="107533" name="Rectangle 13"/>
          <p:cNvSpPr>
            <a:spLocks noChangeArrowheads="1"/>
          </p:cNvSpPr>
          <p:nvPr/>
        </p:nvSpPr>
        <p:spPr bwMode="auto">
          <a:xfrm>
            <a:off x="8925632" y="3248025"/>
            <a:ext cx="242051"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sp>
        <p:nvSpPr>
          <p:cNvPr id="107534" name="Rectangle 14"/>
          <p:cNvSpPr>
            <a:spLocks noChangeArrowheads="1"/>
          </p:cNvSpPr>
          <p:nvPr/>
        </p:nvSpPr>
        <p:spPr bwMode="auto">
          <a:xfrm>
            <a:off x="2804232" y="3857625"/>
            <a:ext cx="2614495"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5" name="Group 4"/>
          <p:cNvGrpSpPr/>
          <p:nvPr/>
        </p:nvGrpSpPr>
        <p:grpSpPr>
          <a:xfrm>
            <a:off x="1187624" y="3679618"/>
            <a:ext cx="7205188" cy="1098137"/>
            <a:chOff x="1726780" y="4452337"/>
            <a:chExt cx="10247378" cy="1561796"/>
          </a:xfrm>
        </p:grpSpPr>
        <p:grpSp>
          <p:nvGrpSpPr>
            <p:cNvPr id="4" name="Group 3"/>
            <p:cNvGrpSpPr/>
            <p:nvPr/>
          </p:nvGrpSpPr>
          <p:grpSpPr>
            <a:xfrm>
              <a:off x="1726780" y="4452337"/>
              <a:ext cx="10247378" cy="1216462"/>
              <a:chOff x="1726780" y="4452337"/>
              <a:chExt cx="10247378" cy="1216462"/>
            </a:xfrm>
          </p:grpSpPr>
          <p:sp>
            <p:nvSpPr>
              <p:cNvPr id="107527" name="Rectangle 7"/>
              <p:cNvSpPr>
                <a:spLocks noChangeArrowheads="1"/>
              </p:cNvSpPr>
              <p:nvPr/>
            </p:nvSpPr>
            <p:spPr bwMode="auto">
              <a:xfrm>
                <a:off x="4523330" y="4732784"/>
                <a:ext cx="7450828"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(no. of update accesses+ no. of read accesses) </a:t>
                </a:r>
                <a:r>
                  <a:rPr lang="en-US" sz="1828" dirty="0">
                    <a:solidFill>
                      <a:srgbClr val="000000"/>
                    </a:solidFill>
                    <a:latin typeface="+mn-lt"/>
                    <a:sym typeface="Symbol"/>
                  </a:rPr>
                  <a:t></a:t>
                </a:r>
                <a:endParaRPr lang="en-US" sz="1828" dirty="0">
                  <a:solidFill>
                    <a:srgbClr val="000000"/>
                  </a:solidFill>
                  <a:latin typeface="+mn-lt"/>
                </a:endParaRPr>
              </a:p>
            </p:txBody>
          </p:sp>
          <p:sp>
            <p:nvSpPr>
              <p:cNvPr id="107528" name="Rectangle 8"/>
              <p:cNvSpPr>
                <a:spLocks noChangeArrowheads="1"/>
              </p:cNvSpPr>
              <p:nvPr/>
            </p:nvSpPr>
            <p:spPr bwMode="auto">
              <a:xfrm>
                <a:off x="3109154" y="5209789"/>
                <a:ext cx="1967846"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7529" name="Rectangle 9"/>
              <p:cNvSpPr>
                <a:spLocks noChangeArrowheads="1"/>
              </p:cNvSpPr>
              <p:nvPr/>
            </p:nvSpPr>
            <p:spPr bwMode="auto">
              <a:xfrm>
                <a:off x="3458917" y="4452337"/>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7530" name="Rectangle 10"/>
              <p:cNvSpPr>
                <a:spLocks noChangeArrowheads="1"/>
              </p:cNvSpPr>
              <p:nvPr/>
            </p:nvSpPr>
            <p:spPr bwMode="auto">
              <a:xfrm>
                <a:off x="1726780" y="5209788"/>
                <a:ext cx="1204104"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7531" name="Rectangle 11"/>
              <p:cNvSpPr>
                <a:spLocks noChangeArrowheads="1"/>
              </p:cNvSpPr>
              <p:nvPr/>
            </p:nvSpPr>
            <p:spPr bwMode="auto">
              <a:xfrm>
                <a:off x="2013939" y="4452337"/>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grpSp>
        <p:sp>
          <p:nvSpPr>
            <p:cNvPr id="107535" name="Rectangle 15"/>
            <p:cNvSpPr>
              <a:spLocks noChangeArrowheads="1"/>
            </p:cNvSpPr>
            <p:nvPr/>
          </p:nvSpPr>
          <p:spPr bwMode="auto">
            <a:xfrm>
              <a:off x="5932014" y="5486400"/>
              <a:ext cx="5227638"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i="1" dirty="0" err="1">
                  <a:solidFill>
                    <a:srgbClr val="000000"/>
                  </a:solidFill>
                  <a:latin typeface="+mn-lt"/>
                </a:rPr>
                <a:t>x</a:t>
              </a:r>
              <a:r>
                <a:rPr lang="en-US" sz="1828" i="1" baseline="-25000" dirty="0" err="1">
                  <a:solidFill>
                    <a:srgbClr val="000000"/>
                  </a:solidFill>
                  <a:latin typeface="+mn-lt"/>
                </a:rPr>
                <a:t>ij</a:t>
              </a:r>
              <a:r>
                <a:rPr lang="en-US" sz="1828" i="1" dirty="0">
                  <a:solidFill>
                    <a:srgbClr val="000000"/>
                  </a:solidFill>
                  <a:latin typeface="+mn-lt"/>
                </a:rPr>
                <a:t> </a:t>
              </a:r>
              <a:r>
                <a:rPr lang="en-US" sz="1828" dirty="0">
                  <a:solidFill>
                    <a:srgbClr val="000000"/>
                  </a:solidFill>
                  <a:latin typeface="+mn-lt"/>
                  <a:sym typeface="Symbol"/>
                </a:rPr>
                <a:t></a:t>
              </a:r>
              <a:r>
                <a:rPr lang="en-US" sz="1828" dirty="0">
                  <a:solidFill>
                    <a:srgbClr val="000000"/>
                  </a:solidFill>
                  <a:latin typeface="+mn-lt"/>
                </a:rPr>
                <a:t> local processing cost at a site</a:t>
              </a:r>
            </a:p>
          </p:txBody>
        </p:sp>
      </p:grpSp>
      <p:sp>
        <p:nvSpPr>
          <p:cNvPr id="2" name="Footer Placeholder 1">
            <a:extLst>
              <a:ext uri="{FF2B5EF4-FFF2-40B4-BE49-F238E27FC236}">
                <a16:creationId xmlns:a16="http://schemas.microsoft.com/office/drawing/2014/main" id="{BFC56C35-634B-814A-84A0-BF18EC76503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4421D41E-F470-5145-922D-92054C0763BB}"/>
              </a:ext>
            </a:extLst>
          </p:cNvPr>
          <p:cNvSpPr>
            <a:spLocks noGrp="1"/>
          </p:cNvSpPr>
          <p:nvPr>
            <p:ph type="sldNum" sz="quarter" idx="4"/>
          </p:nvPr>
        </p:nvSpPr>
        <p:spPr/>
        <p:txBody>
          <a:bodyPr/>
          <a:lstStyle/>
          <a:p>
            <a:fld id="{FD96158B-4539-3C43-9DE5-94C547866200}" type="slidenum">
              <a:rPr lang="en-US" smtClean="0"/>
              <a:t>60</a:t>
            </a:fld>
            <a:endParaRPr lang="en-US"/>
          </a:p>
        </p:txBody>
      </p:sp>
    </p:spTree>
    <p:extLst>
      <p:ext uri="{BB962C8B-B14F-4D97-AF65-F5344CB8AC3E}">
        <p14:creationId xmlns:p14="http://schemas.microsoft.com/office/powerpoint/2010/main" val="4005966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noFill/>
          <a:ln/>
        </p:spPr>
        <p:txBody>
          <a:bodyPr/>
          <a:lstStyle/>
          <a:p>
            <a:r>
              <a:rPr lang="en-US" dirty="0">
                <a:solidFill>
                  <a:schemeClr val="tx2"/>
                </a:solidFill>
              </a:rPr>
              <a:t>Query Processing Cost</a:t>
            </a:r>
          </a:p>
          <a:p>
            <a:pPr lvl="1">
              <a:buFont typeface="Monotype Sorts" charset="0"/>
              <a:buNone/>
            </a:pPr>
            <a:r>
              <a:rPr lang="en-US" dirty="0">
                <a:solidFill>
                  <a:schemeClr val="hlink"/>
                </a:solidFill>
              </a:rPr>
              <a:t>Transmission component</a:t>
            </a:r>
            <a:endParaRPr lang="en-US" dirty="0"/>
          </a:p>
          <a:p>
            <a:pPr lvl="2">
              <a:buFont typeface="Monotype Sorts" charset="0"/>
              <a:buNone/>
            </a:pPr>
            <a:r>
              <a:rPr lang="en-US" dirty="0"/>
              <a:t>cost of processing updates + cost of processing retrievals</a:t>
            </a:r>
          </a:p>
          <a:p>
            <a:pPr lvl="1"/>
            <a:r>
              <a:rPr lang="en-US" dirty="0"/>
              <a:t>Cost of updates</a:t>
            </a:r>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buFont typeface="Monotype Sorts" charset="0"/>
              <a:buNone/>
            </a:pPr>
            <a:endParaRPr lang="en-US" dirty="0"/>
          </a:p>
          <a:p>
            <a:pPr lvl="1"/>
            <a:r>
              <a:rPr lang="en-US" dirty="0"/>
              <a:t>Retrieval Cost</a:t>
            </a:r>
          </a:p>
          <a:p>
            <a:endParaRPr lang="en-US" dirty="0"/>
          </a:p>
        </p:txBody>
      </p:sp>
      <p:sp>
        <p:nvSpPr>
          <p:cNvPr id="108547" name="Rectangle 3"/>
          <p:cNvSpPr>
            <a:spLocks noGrp="1" noChangeArrowheads="1"/>
          </p:cNvSpPr>
          <p:nvPr>
            <p:ph type="title"/>
          </p:nvPr>
        </p:nvSpPr>
        <p:spPr>
          <a:noFill/>
          <a:ln/>
        </p:spPr>
        <p:txBody>
          <a:bodyPr/>
          <a:lstStyle/>
          <a:p>
            <a:r>
              <a:rPr lang="en-US"/>
              <a:t>Allocation Model</a:t>
            </a:r>
          </a:p>
        </p:txBody>
      </p:sp>
      <p:grpSp>
        <p:nvGrpSpPr>
          <p:cNvPr id="2" name="Group 1"/>
          <p:cNvGrpSpPr/>
          <p:nvPr/>
        </p:nvGrpSpPr>
        <p:grpSpPr>
          <a:xfrm>
            <a:off x="1568557" y="3200400"/>
            <a:ext cx="5263740" cy="1475212"/>
            <a:chOff x="2230836" y="4551680"/>
            <a:chExt cx="7486209" cy="2098079"/>
          </a:xfrm>
        </p:grpSpPr>
        <p:sp>
          <p:nvSpPr>
            <p:cNvPr id="108548" name="Rectangle 4"/>
            <p:cNvSpPr>
              <a:spLocks noChangeArrowheads="1"/>
            </p:cNvSpPr>
            <p:nvPr/>
          </p:nvSpPr>
          <p:spPr bwMode="auto">
            <a:xfrm>
              <a:off x="2696792" y="5946986"/>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49" name="Rectangle 5"/>
            <p:cNvSpPr>
              <a:spLocks noChangeArrowheads="1"/>
            </p:cNvSpPr>
            <p:nvPr/>
          </p:nvSpPr>
          <p:spPr bwMode="auto">
            <a:xfrm>
              <a:off x="4486176" y="4718756"/>
              <a:ext cx="3716473"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update message cost  </a:t>
              </a:r>
              <a:r>
                <a:rPr lang="en-US" sz="1828" dirty="0">
                  <a:solidFill>
                    <a:srgbClr val="000000"/>
                  </a:solidFill>
                  <a:latin typeface="+mn-lt"/>
                  <a:sym typeface="Symbol"/>
                </a:rPr>
                <a:t></a:t>
              </a:r>
              <a:endParaRPr lang="en-US" sz="1828" dirty="0">
                <a:solidFill>
                  <a:srgbClr val="000000"/>
                </a:solidFill>
                <a:latin typeface="+mn-lt"/>
              </a:endParaRPr>
            </a:p>
          </p:txBody>
        </p:sp>
        <p:sp>
          <p:nvSpPr>
            <p:cNvPr id="108550" name="Rectangle 6"/>
            <p:cNvSpPr>
              <a:spLocks noChangeArrowheads="1"/>
            </p:cNvSpPr>
            <p:nvPr/>
          </p:nvSpPr>
          <p:spPr bwMode="auto">
            <a:xfrm>
              <a:off x="3595150" y="5287639"/>
              <a:ext cx="1967847"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51" name="Rectangle 7"/>
            <p:cNvSpPr>
              <a:spLocks noChangeArrowheads="1"/>
            </p:cNvSpPr>
            <p:nvPr/>
          </p:nvSpPr>
          <p:spPr bwMode="auto">
            <a:xfrm>
              <a:off x="3946598" y="4551680"/>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2" name="Rectangle 8"/>
            <p:cNvSpPr>
              <a:spLocks noChangeArrowheads="1"/>
            </p:cNvSpPr>
            <p:nvPr/>
          </p:nvSpPr>
          <p:spPr bwMode="auto">
            <a:xfrm>
              <a:off x="2230836" y="5287639"/>
              <a:ext cx="1204105"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8553" name="Rectangle 9"/>
            <p:cNvSpPr>
              <a:spLocks noChangeArrowheads="1"/>
            </p:cNvSpPr>
            <p:nvPr/>
          </p:nvSpPr>
          <p:spPr bwMode="auto">
            <a:xfrm>
              <a:off x="2519682" y="4551680"/>
              <a:ext cx="650108" cy="87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5" name="Rectangle 11"/>
            <p:cNvSpPr>
              <a:spLocks noChangeArrowheads="1"/>
            </p:cNvSpPr>
            <p:nvPr/>
          </p:nvSpPr>
          <p:spPr bwMode="auto">
            <a:xfrm>
              <a:off x="3365093" y="5621867"/>
              <a:ext cx="175546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56" name="Rectangle 12"/>
            <p:cNvSpPr>
              <a:spLocks noChangeArrowheads="1"/>
            </p:cNvSpPr>
            <p:nvPr/>
          </p:nvSpPr>
          <p:spPr bwMode="auto">
            <a:xfrm>
              <a:off x="6059847" y="5621866"/>
              <a:ext cx="3657198" cy="489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acknowledgment cost   </a:t>
              </a:r>
            </a:p>
          </p:txBody>
        </p:sp>
        <p:sp>
          <p:nvSpPr>
            <p:cNvPr id="108557" name="Rectangle 13"/>
            <p:cNvSpPr>
              <a:spLocks noChangeArrowheads="1"/>
            </p:cNvSpPr>
            <p:nvPr/>
          </p:nvSpPr>
          <p:spPr bwMode="auto">
            <a:xfrm>
              <a:off x="4931753" y="6190749"/>
              <a:ext cx="1967847"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58" name="Rectangle 14"/>
            <p:cNvSpPr>
              <a:spLocks noChangeArrowheads="1"/>
            </p:cNvSpPr>
            <p:nvPr/>
          </p:nvSpPr>
          <p:spPr bwMode="auto">
            <a:xfrm>
              <a:off x="5301263" y="545479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59" name="Rectangle 15"/>
            <p:cNvSpPr>
              <a:spLocks noChangeArrowheads="1"/>
            </p:cNvSpPr>
            <p:nvPr/>
          </p:nvSpPr>
          <p:spPr bwMode="auto">
            <a:xfrm>
              <a:off x="3567441" y="6190750"/>
              <a:ext cx="1204105" cy="4590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sites</a:t>
              </a:r>
            </a:p>
          </p:txBody>
        </p:sp>
        <p:sp>
          <p:nvSpPr>
            <p:cNvPr id="108560" name="Rectangle 16"/>
            <p:cNvSpPr>
              <a:spLocks noChangeArrowheads="1"/>
            </p:cNvSpPr>
            <p:nvPr/>
          </p:nvSpPr>
          <p:spPr bwMode="auto">
            <a:xfrm>
              <a:off x="3856285" y="5454791"/>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grpSp>
      <p:grpSp>
        <p:nvGrpSpPr>
          <p:cNvPr id="3" name="Group 2"/>
          <p:cNvGrpSpPr/>
          <p:nvPr/>
        </p:nvGrpSpPr>
        <p:grpSpPr>
          <a:xfrm>
            <a:off x="1474689" y="5111750"/>
            <a:ext cx="6318931" cy="1148935"/>
            <a:chOff x="2097336" y="7270046"/>
            <a:chExt cx="8986924" cy="1634042"/>
          </a:xfrm>
        </p:grpSpPr>
        <p:sp>
          <p:nvSpPr>
            <p:cNvPr id="108562" name="Rectangle 18"/>
            <p:cNvSpPr>
              <a:spLocks noChangeArrowheads="1"/>
            </p:cNvSpPr>
            <p:nvPr/>
          </p:nvSpPr>
          <p:spPr bwMode="auto">
            <a:xfrm>
              <a:off x="2805165" y="8376355"/>
              <a:ext cx="446842"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  </a:t>
              </a:r>
            </a:p>
          </p:txBody>
        </p:sp>
        <p:sp>
          <p:nvSpPr>
            <p:cNvPr id="108564" name="Rectangle 20"/>
            <p:cNvSpPr>
              <a:spLocks noChangeArrowheads="1"/>
            </p:cNvSpPr>
            <p:nvPr/>
          </p:nvSpPr>
          <p:spPr bwMode="auto">
            <a:xfrm>
              <a:off x="3484294" y="7469088"/>
              <a:ext cx="718502"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min</a:t>
              </a:r>
            </a:p>
          </p:txBody>
        </p:sp>
        <p:sp>
          <p:nvSpPr>
            <p:cNvPr id="108565" name="Rectangle 21"/>
            <p:cNvSpPr>
              <a:spLocks noChangeArrowheads="1"/>
            </p:cNvSpPr>
            <p:nvPr/>
          </p:nvSpPr>
          <p:spPr bwMode="auto">
            <a:xfrm>
              <a:off x="4102841" y="7679572"/>
              <a:ext cx="1037678" cy="3974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406" dirty="0">
                  <a:solidFill>
                    <a:srgbClr val="000000"/>
                  </a:solidFill>
                  <a:latin typeface="+mn-lt"/>
                </a:rPr>
                <a:t>all sites</a:t>
              </a:r>
            </a:p>
          </p:txBody>
        </p:sp>
        <p:sp>
          <p:nvSpPr>
            <p:cNvPr id="108566" name="Rectangle 22"/>
            <p:cNvSpPr>
              <a:spLocks noChangeArrowheads="1"/>
            </p:cNvSpPr>
            <p:nvPr/>
          </p:nvSpPr>
          <p:spPr bwMode="auto">
            <a:xfrm>
              <a:off x="2097336" y="8045152"/>
              <a:ext cx="1967846" cy="4590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rgbClr val="000000"/>
                  </a:solidFill>
                  <a:latin typeface="+mn-lt"/>
                </a:rPr>
                <a:t>all fragments</a:t>
              </a:r>
            </a:p>
          </p:txBody>
        </p:sp>
        <p:sp>
          <p:nvSpPr>
            <p:cNvPr id="108567" name="Rectangle 23"/>
            <p:cNvSpPr>
              <a:spLocks noChangeArrowheads="1"/>
            </p:cNvSpPr>
            <p:nvPr/>
          </p:nvSpPr>
          <p:spPr bwMode="auto">
            <a:xfrm>
              <a:off x="2628055" y="7270046"/>
              <a:ext cx="650108" cy="874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8568" name="Rectangle 24"/>
            <p:cNvSpPr>
              <a:spLocks noChangeArrowheads="1"/>
            </p:cNvSpPr>
            <p:nvPr/>
          </p:nvSpPr>
          <p:spPr bwMode="auto">
            <a:xfrm>
              <a:off x="5037467" y="7469088"/>
              <a:ext cx="4585088" cy="4898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828" dirty="0">
                  <a:solidFill>
                    <a:srgbClr val="000000"/>
                  </a:solidFill>
                  <a:latin typeface="+mn-lt"/>
                </a:rPr>
                <a:t>(cost of retrieval command  </a:t>
              </a:r>
              <a:r>
                <a:rPr lang="en-US" sz="1828" dirty="0">
                  <a:solidFill>
                    <a:srgbClr val="000000"/>
                  </a:solidFill>
                  <a:latin typeface="+mn-lt"/>
                  <a:sym typeface="Symbol"/>
                </a:rPr>
                <a:t></a:t>
              </a:r>
              <a:r>
                <a:rPr lang="en-US" sz="1828" dirty="0">
                  <a:solidFill>
                    <a:srgbClr val="000000"/>
                  </a:solidFill>
                  <a:latin typeface="+mn-lt"/>
                </a:rPr>
                <a:t> </a:t>
              </a:r>
            </a:p>
          </p:txBody>
        </p:sp>
        <p:sp>
          <p:nvSpPr>
            <p:cNvPr id="108570" name="Rectangle 26"/>
            <p:cNvSpPr>
              <a:spLocks noChangeArrowheads="1"/>
            </p:cNvSpPr>
            <p:nvPr/>
          </p:nvSpPr>
          <p:spPr bwMode="auto">
            <a:xfrm>
              <a:off x="6253311" y="8117161"/>
              <a:ext cx="4830949"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cost of sending back the result)</a:t>
              </a:r>
            </a:p>
          </p:txBody>
        </p:sp>
      </p:grpSp>
      <p:sp>
        <p:nvSpPr>
          <p:cNvPr id="4" name="Footer Placeholder 3">
            <a:extLst>
              <a:ext uri="{FF2B5EF4-FFF2-40B4-BE49-F238E27FC236}">
                <a16:creationId xmlns:a16="http://schemas.microsoft.com/office/drawing/2014/main" id="{15023225-DB28-074B-B421-C716F1718078}"/>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CF9305E4-A76A-D74A-B02B-3FC72363BEAC}"/>
              </a:ext>
            </a:extLst>
          </p:cNvPr>
          <p:cNvSpPr>
            <a:spLocks noGrp="1"/>
          </p:cNvSpPr>
          <p:nvPr>
            <p:ph type="sldNum" sz="quarter" idx="4"/>
          </p:nvPr>
        </p:nvSpPr>
        <p:spPr/>
        <p:txBody>
          <a:bodyPr/>
          <a:lstStyle/>
          <a:p>
            <a:fld id="{FD96158B-4539-3C43-9DE5-94C547866200}" type="slidenum">
              <a:rPr lang="en-US" smtClean="0"/>
              <a:t>61</a:t>
            </a:fld>
            <a:endParaRPr lang="en-US"/>
          </a:p>
        </p:txBody>
      </p:sp>
    </p:spTree>
    <p:extLst>
      <p:ext uri="{BB962C8B-B14F-4D97-AF65-F5344CB8AC3E}">
        <p14:creationId xmlns:p14="http://schemas.microsoft.com/office/powerpoint/2010/main" val="3368833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title"/>
          </p:nvPr>
        </p:nvSpPr>
        <p:spPr>
          <a:noFill/>
          <a:ln/>
        </p:spPr>
        <p:txBody>
          <a:bodyPr/>
          <a:lstStyle/>
          <a:p>
            <a:r>
              <a:rPr lang="en-US"/>
              <a:t>Allocation Model</a:t>
            </a:r>
          </a:p>
        </p:txBody>
      </p:sp>
      <p:sp>
        <p:nvSpPr>
          <p:cNvPr id="109570" name="Rectangle 2"/>
          <p:cNvSpPr>
            <a:spLocks noGrp="1" noChangeArrowheads="1"/>
          </p:cNvSpPr>
          <p:nvPr>
            <p:ph idx="1"/>
          </p:nvPr>
        </p:nvSpPr>
        <p:spPr>
          <a:xfrm>
            <a:off x="457200" y="1600200"/>
            <a:ext cx="8229600" cy="3436369"/>
          </a:xfrm>
          <a:noFill/>
          <a:ln/>
        </p:spPr>
        <p:txBody>
          <a:bodyPr/>
          <a:lstStyle/>
          <a:p>
            <a:pPr>
              <a:lnSpc>
                <a:spcPct val="100000"/>
              </a:lnSpc>
              <a:spcBef>
                <a:spcPct val="40000"/>
              </a:spcBef>
            </a:pPr>
            <a:r>
              <a:rPr lang="en-US" dirty="0">
                <a:solidFill>
                  <a:schemeClr val="tx2"/>
                </a:solidFill>
              </a:rPr>
              <a:t>Constraints</a:t>
            </a:r>
          </a:p>
          <a:p>
            <a:pPr lvl="1">
              <a:lnSpc>
                <a:spcPct val="100000"/>
              </a:lnSpc>
              <a:spcBef>
                <a:spcPct val="40000"/>
              </a:spcBef>
            </a:pPr>
            <a:r>
              <a:rPr lang="en-US" dirty="0"/>
              <a:t>Response Time</a:t>
            </a:r>
          </a:p>
          <a:p>
            <a:pPr lvl="2">
              <a:lnSpc>
                <a:spcPct val="100000"/>
              </a:lnSpc>
              <a:spcBef>
                <a:spcPct val="40000"/>
              </a:spcBef>
              <a:buFont typeface="Monotype Sorts" charset="0"/>
              <a:buNone/>
            </a:pPr>
            <a:r>
              <a:rPr lang="en-US" dirty="0"/>
              <a:t>execution time of query  ≤ max. allowable response time for that query		    </a:t>
            </a:r>
          </a:p>
          <a:p>
            <a:pPr lvl="1">
              <a:lnSpc>
                <a:spcPct val="100000"/>
              </a:lnSpc>
              <a:spcBef>
                <a:spcPct val="40000"/>
              </a:spcBef>
            </a:pPr>
            <a:r>
              <a:rPr lang="en-US" dirty="0"/>
              <a:t>Storage Constraint (for a site)</a:t>
            </a:r>
          </a:p>
          <a:p>
            <a:pPr lvl="1">
              <a:lnSpc>
                <a:spcPct val="100000"/>
              </a:lnSpc>
              <a:spcBef>
                <a:spcPct val="40000"/>
              </a:spcBef>
              <a:buFont typeface="Monotype Sorts" charset="0"/>
              <a:buNone/>
            </a:pPr>
            <a:endParaRPr lang="en-US" dirty="0"/>
          </a:p>
          <a:p>
            <a:pPr lvl="1">
              <a:lnSpc>
                <a:spcPct val="100000"/>
              </a:lnSpc>
              <a:spcBef>
                <a:spcPct val="40000"/>
              </a:spcBef>
              <a:buFont typeface="Monotype Sorts" charset="0"/>
              <a:buNone/>
            </a:pPr>
            <a:endParaRPr lang="en-US" dirty="0"/>
          </a:p>
          <a:p>
            <a:pPr lvl="1">
              <a:lnSpc>
                <a:spcPct val="100000"/>
              </a:lnSpc>
              <a:spcBef>
                <a:spcPct val="40000"/>
              </a:spcBef>
            </a:pPr>
            <a:r>
              <a:rPr lang="en-US" dirty="0"/>
              <a:t>Processing constraint (for a site)</a:t>
            </a:r>
          </a:p>
        </p:txBody>
      </p:sp>
      <p:sp>
        <p:nvSpPr>
          <p:cNvPr id="109572" name="Rectangle 4"/>
          <p:cNvSpPr>
            <a:spLocks noChangeArrowheads="1"/>
          </p:cNvSpPr>
          <p:nvPr/>
        </p:nvSpPr>
        <p:spPr bwMode="auto">
          <a:xfrm>
            <a:off x="2016832" y="44799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4" name="Group 3"/>
          <p:cNvGrpSpPr/>
          <p:nvPr/>
        </p:nvGrpSpPr>
        <p:grpSpPr>
          <a:xfrm>
            <a:off x="1475656" y="3541282"/>
            <a:ext cx="6420231" cy="891389"/>
            <a:chOff x="2167770" y="4732784"/>
            <a:chExt cx="9130995" cy="1267754"/>
          </a:xfrm>
        </p:grpSpPr>
        <p:sp>
          <p:nvSpPr>
            <p:cNvPr id="109573" name="Rectangle 5"/>
            <p:cNvSpPr>
              <a:spLocks noChangeArrowheads="1"/>
            </p:cNvSpPr>
            <p:nvPr/>
          </p:nvSpPr>
          <p:spPr bwMode="auto">
            <a:xfrm>
              <a:off x="3550072" y="4899860"/>
              <a:ext cx="7748693"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6" tIns="44449" rIns="90486" bIns="44449">
              <a:spAutoFit/>
            </a:bodyPr>
            <a:lstStyle/>
            <a:p>
              <a:r>
                <a:rPr lang="en-US" sz="1828" dirty="0">
                  <a:solidFill>
                    <a:srgbClr val="000000"/>
                  </a:solidFill>
                  <a:latin typeface="+mn-lt"/>
                </a:rPr>
                <a:t>storage requirement of a fragment at that site  </a:t>
              </a:r>
              <a:r>
                <a:rPr lang="en-US" sz="1828" dirty="0">
                  <a:solidFill>
                    <a:srgbClr val="000000"/>
                  </a:solidFill>
                  <a:latin typeface="+mn-lt"/>
                  <a:sym typeface="Symbol"/>
                </a:rPr>
                <a:t></a:t>
              </a:r>
              <a:r>
                <a:rPr lang="en-US" sz="1828" dirty="0">
                  <a:solidFill>
                    <a:srgbClr val="000000"/>
                  </a:solidFill>
                  <a:latin typeface="+mn-lt"/>
                </a:rPr>
                <a:t>     </a:t>
              </a:r>
            </a:p>
          </p:txBody>
        </p:sp>
        <p:sp>
          <p:nvSpPr>
            <p:cNvPr id="109574" name="Rectangle 6"/>
            <p:cNvSpPr>
              <a:spLocks noChangeArrowheads="1"/>
            </p:cNvSpPr>
            <p:nvPr/>
          </p:nvSpPr>
          <p:spPr bwMode="auto">
            <a:xfrm>
              <a:off x="2167770" y="5503629"/>
              <a:ext cx="2045000" cy="4969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dirty="0">
                  <a:solidFill>
                    <a:srgbClr val="000000"/>
                  </a:solidFill>
                  <a:latin typeface="+mn-lt"/>
                </a:rPr>
                <a:t>all fragments</a:t>
              </a:r>
            </a:p>
          </p:txBody>
        </p:sp>
        <p:sp>
          <p:nvSpPr>
            <p:cNvPr id="109575" name="Rectangle 7"/>
            <p:cNvSpPr>
              <a:spLocks noChangeArrowheads="1"/>
            </p:cNvSpPr>
            <p:nvPr/>
          </p:nvSpPr>
          <p:spPr bwMode="auto">
            <a:xfrm>
              <a:off x="2652321" y="4732784"/>
              <a:ext cx="727260" cy="9124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9576" name="Rectangle 8"/>
            <p:cNvSpPr>
              <a:spLocks noChangeArrowheads="1"/>
            </p:cNvSpPr>
            <p:nvPr/>
          </p:nvSpPr>
          <p:spPr bwMode="auto">
            <a:xfrm>
              <a:off x="5125327" y="5308848"/>
              <a:ext cx="4315708"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storage capacity at that site</a:t>
              </a:r>
            </a:p>
          </p:txBody>
        </p:sp>
      </p:grpSp>
      <p:sp>
        <p:nvSpPr>
          <p:cNvPr id="109577" name="Rectangle 9"/>
          <p:cNvSpPr>
            <a:spLocks noChangeArrowheads="1"/>
          </p:cNvSpPr>
          <p:nvPr/>
        </p:nvSpPr>
        <p:spPr bwMode="auto">
          <a:xfrm>
            <a:off x="2029532" y="6118225"/>
            <a:ext cx="301362" cy="371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Book Antiqua"/>
              </a:rPr>
              <a:t>  </a:t>
            </a:r>
          </a:p>
        </p:txBody>
      </p:sp>
      <p:grpSp>
        <p:nvGrpSpPr>
          <p:cNvPr id="3" name="Group 2"/>
          <p:cNvGrpSpPr/>
          <p:nvPr/>
        </p:nvGrpSpPr>
        <p:grpSpPr>
          <a:xfrm>
            <a:off x="1666754" y="5085184"/>
            <a:ext cx="5466526" cy="868308"/>
            <a:chOff x="2370494" y="7595165"/>
            <a:chExt cx="7774615" cy="1234927"/>
          </a:xfrm>
        </p:grpSpPr>
        <p:sp>
          <p:nvSpPr>
            <p:cNvPr id="109578" name="Rectangle 10"/>
            <p:cNvSpPr>
              <a:spLocks noChangeArrowheads="1"/>
            </p:cNvSpPr>
            <p:nvPr/>
          </p:nvSpPr>
          <p:spPr bwMode="auto">
            <a:xfrm>
              <a:off x="3564515" y="7829128"/>
              <a:ext cx="6538537"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processing load of a query at that site  </a:t>
              </a:r>
              <a:r>
                <a:rPr lang="en-US" sz="1828" dirty="0">
                  <a:solidFill>
                    <a:srgbClr val="000000"/>
                  </a:solidFill>
                  <a:latin typeface="+mn-lt"/>
                  <a:sym typeface="Symbol"/>
                </a:rPr>
                <a:t></a:t>
              </a:r>
              <a:r>
                <a:rPr lang="en-US" sz="1828" dirty="0">
                  <a:solidFill>
                    <a:srgbClr val="000000"/>
                  </a:solidFill>
                  <a:latin typeface="+mn-lt"/>
                </a:rPr>
                <a:t>    </a:t>
              </a:r>
            </a:p>
          </p:txBody>
        </p:sp>
        <p:sp>
          <p:nvSpPr>
            <p:cNvPr id="109579" name="Rectangle 11"/>
            <p:cNvSpPr>
              <a:spLocks noChangeArrowheads="1"/>
            </p:cNvSpPr>
            <p:nvPr/>
          </p:nvSpPr>
          <p:spPr bwMode="auto">
            <a:xfrm>
              <a:off x="2370494" y="8333183"/>
              <a:ext cx="1661990" cy="4969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687" dirty="0">
                  <a:solidFill>
                    <a:srgbClr val="000000"/>
                  </a:solidFill>
                  <a:latin typeface="+mn-lt"/>
                </a:rPr>
                <a:t>all queries</a:t>
              </a:r>
            </a:p>
          </p:txBody>
        </p:sp>
        <p:sp>
          <p:nvSpPr>
            <p:cNvPr id="109580" name="Rectangle 12"/>
            <p:cNvSpPr>
              <a:spLocks noChangeArrowheads="1"/>
            </p:cNvSpPr>
            <p:nvPr/>
          </p:nvSpPr>
          <p:spPr bwMode="auto">
            <a:xfrm>
              <a:off x="2670382" y="7595165"/>
              <a:ext cx="727260" cy="91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3586" dirty="0">
                  <a:solidFill>
                    <a:srgbClr val="000000"/>
                  </a:solidFill>
                  <a:latin typeface="+mn-lt"/>
                  <a:sym typeface="Symbol"/>
                </a:rPr>
                <a:t></a:t>
              </a:r>
              <a:endParaRPr lang="en-US" sz="3586" dirty="0">
                <a:solidFill>
                  <a:srgbClr val="000000"/>
                </a:solidFill>
                <a:latin typeface="+mn-lt"/>
              </a:endParaRPr>
            </a:p>
          </p:txBody>
        </p:sp>
        <p:sp>
          <p:nvSpPr>
            <p:cNvPr id="109581" name="Rectangle 13"/>
            <p:cNvSpPr>
              <a:spLocks noChangeArrowheads="1"/>
            </p:cNvSpPr>
            <p:nvPr/>
          </p:nvSpPr>
          <p:spPr bwMode="auto">
            <a:xfrm>
              <a:off x="5362038" y="8261176"/>
              <a:ext cx="4783071" cy="5277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6" tIns="44449" rIns="90486" bIns="44449">
              <a:spAutoFit/>
            </a:bodyPr>
            <a:lstStyle/>
            <a:p>
              <a:r>
                <a:rPr lang="en-US" sz="1828" dirty="0">
                  <a:solidFill>
                    <a:srgbClr val="000000"/>
                  </a:solidFill>
                  <a:latin typeface="+mn-lt"/>
                </a:rPr>
                <a:t>processing capacity of that site</a:t>
              </a:r>
            </a:p>
          </p:txBody>
        </p:sp>
      </p:grpSp>
      <p:sp>
        <p:nvSpPr>
          <p:cNvPr id="2" name="Footer Placeholder 1">
            <a:extLst>
              <a:ext uri="{FF2B5EF4-FFF2-40B4-BE49-F238E27FC236}">
                <a16:creationId xmlns:a16="http://schemas.microsoft.com/office/drawing/2014/main" id="{4272F855-97DE-AB47-80F4-2C4F5BCF300E}"/>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E621F820-17FE-8946-99C5-802AB39DB7C9}"/>
              </a:ext>
            </a:extLst>
          </p:cNvPr>
          <p:cNvSpPr>
            <a:spLocks noGrp="1"/>
          </p:cNvSpPr>
          <p:nvPr>
            <p:ph type="sldNum" sz="quarter" idx="4"/>
          </p:nvPr>
        </p:nvSpPr>
        <p:spPr/>
        <p:txBody>
          <a:bodyPr/>
          <a:lstStyle/>
          <a:p>
            <a:fld id="{FD96158B-4539-3C43-9DE5-94C547866200}" type="slidenum">
              <a:rPr lang="en-US" smtClean="0"/>
              <a:t>62</a:t>
            </a:fld>
            <a:endParaRPr lang="en-US"/>
          </a:p>
        </p:txBody>
      </p:sp>
    </p:spTree>
    <p:extLst>
      <p:ext uri="{BB962C8B-B14F-4D97-AF65-F5344CB8AC3E}">
        <p14:creationId xmlns:p14="http://schemas.microsoft.com/office/powerpoint/2010/main" val="3806621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noFill/>
          <a:ln/>
        </p:spPr>
        <p:txBody>
          <a:bodyPr/>
          <a:lstStyle/>
          <a:p>
            <a:r>
              <a:rPr lang="en-US"/>
              <a:t>Allocation Model</a:t>
            </a:r>
          </a:p>
        </p:txBody>
      </p:sp>
      <p:sp>
        <p:nvSpPr>
          <p:cNvPr id="110594" name="Rectangle 2"/>
          <p:cNvSpPr>
            <a:spLocks noGrp="1" noChangeArrowheads="1"/>
          </p:cNvSpPr>
          <p:nvPr>
            <p:ph idx="1"/>
          </p:nvPr>
        </p:nvSpPr>
        <p:spPr>
          <a:noFill/>
          <a:ln/>
        </p:spPr>
        <p:txBody>
          <a:bodyPr/>
          <a:lstStyle/>
          <a:p>
            <a:pPr>
              <a:lnSpc>
                <a:spcPct val="100000"/>
              </a:lnSpc>
              <a:spcBef>
                <a:spcPct val="55000"/>
              </a:spcBef>
            </a:pPr>
            <a:r>
              <a:rPr lang="en-US" dirty="0"/>
              <a:t>Solution Methods</a:t>
            </a:r>
          </a:p>
          <a:p>
            <a:pPr lvl="1">
              <a:lnSpc>
                <a:spcPct val="100000"/>
              </a:lnSpc>
              <a:spcBef>
                <a:spcPct val="55000"/>
              </a:spcBef>
            </a:pPr>
            <a:r>
              <a:rPr lang="en-US" dirty="0"/>
              <a:t>FAP is NP-complete</a:t>
            </a:r>
          </a:p>
          <a:p>
            <a:pPr lvl="1">
              <a:lnSpc>
                <a:spcPct val="100000"/>
              </a:lnSpc>
              <a:spcBef>
                <a:spcPct val="55000"/>
              </a:spcBef>
            </a:pPr>
            <a:r>
              <a:rPr lang="en-US" dirty="0"/>
              <a:t>DAP also NP-complete</a:t>
            </a:r>
          </a:p>
          <a:p>
            <a:pPr>
              <a:lnSpc>
                <a:spcPct val="100000"/>
              </a:lnSpc>
              <a:spcBef>
                <a:spcPct val="55000"/>
              </a:spcBef>
            </a:pPr>
            <a:r>
              <a:rPr lang="en-US" dirty="0"/>
              <a:t>Heuristics based on</a:t>
            </a:r>
          </a:p>
          <a:p>
            <a:pPr lvl="1">
              <a:lnSpc>
                <a:spcPct val="100000"/>
              </a:lnSpc>
              <a:spcBef>
                <a:spcPct val="55000"/>
              </a:spcBef>
            </a:pPr>
            <a:r>
              <a:rPr lang="en-US" dirty="0"/>
              <a:t>single commodity warehouse location (for FAP)</a:t>
            </a:r>
          </a:p>
          <a:p>
            <a:pPr lvl="1">
              <a:lnSpc>
                <a:spcPct val="100000"/>
              </a:lnSpc>
              <a:spcBef>
                <a:spcPct val="55000"/>
              </a:spcBef>
            </a:pPr>
            <a:r>
              <a:rPr lang="en-US" dirty="0"/>
              <a:t>knapsack problem</a:t>
            </a:r>
          </a:p>
          <a:p>
            <a:pPr lvl="1">
              <a:lnSpc>
                <a:spcPct val="100000"/>
              </a:lnSpc>
              <a:spcBef>
                <a:spcPct val="55000"/>
              </a:spcBef>
            </a:pPr>
            <a:r>
              <a:rPr lang="en-US" dirty="0"/>
              <a:t>branch and bound techniques</a:t>
            </a:r>
          </a:p>
          <a:p>
            <a:pPr lvl="1">
              <a:lnSpc>
                <a:spcPct val="100000"/>
              </a:lnSpc>
              <a:spcBef>
                <a:spcPct val="55000"/>
              </a:spcBef>
            </a:pPr>
            <a:r>
              <a:rPr lang="en-US" dirty="0"/>
              <a:t>network flow</a:t>
            </a:r>
          </a:p>
        </p:txBody>
      </p:sp>
      <p:sp>
        <p:nvSpPr>
          <p:cNvPr id="2" name="Footer Placeholder 1">
            <a:extLst>
              <a:ext uri="{FF2B5EF4-FFF2-40B4-BE49-F238E27FC236}">
                <a16:creationId xmlns:a16="http://schemas.microsoft.com/office/drawing/2014/main" id="{FE47DD5B-BF2E-7548-9AF0-E0A03C29BF8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05643DAA-55F0-E642-A860-3AECED2690EA}"/>
              </a:ext>
            </a:extLst>
          </p:cNvPr>
          <p:cNvSpPr>
            <a:spLocks noGrp="1"/>
          </p:cNvSpPr>
          <p:nvPr>
            <p:ph type="sldNum" sz="quarter" idx="4"/>
          </p:nvPr>
        </p:nvSpPr>
        <p:spPr/>
        <p:txBody>
          <a:bodyPr/>
          <a:lstStyle/>
          <a:p>
            <a:fld id="{FD96158B-4539-3C43-9DE5-94C547866200}" type="slidenum">
              <a:rPr lang="en-US" smtClean="0"/>
              <a:t>63</a:t>
            </a:fld>
            <a:endParaRPr lang="en-US"/>
          </a:p>
        </p:txBody>
      </p:sp>
    </p:spTree>
    <p:extLst>
      <p:ext uri="{BB962C8B-B14F-4D97-AF65-F5344CB8AC3E}">
        <p14:creationId xmlns:p14="http://schemas.microsoft.com/office/powerpoint/2010/main" val="16661618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title"/>
          </p:nvPr>
        </p:nvSpPr>
        <p:spPr>
          <a:noFill/>
          <a:ln/>
        </p:spPr>
        <p:txBody>
          <a:bodyPr/>
          <a:lstStyle/>
          <a:p>
            <a:r>
              <a:rPr lang="en-US"/>
              <a:t>Allocation Model</a:t>
            </a:r>
          </a:p>
        </p:txBody>
      </p:sp>
      <p:sp>
        <p:nvSpPr>
          <p:cNvPr id="111618" name="Rectangle 2"/>
          <p:cNvSpPr>
            <a:spLocks noGrp="1" noChangeArrowheads="1"/>
          </p:cNvSpPr>
          <p:nvPr>
            <p:ph idx="1"/>
          </p:nvPr>
        </p:nvSpPr>
        <p:spPr>
          <a:noFill/>
          <a:ln/>
        </p:spPr>
        <p:txBody>
          <a:bodyPr/>
          <a:lstStyle/>
          <a:p>
            <a:pPr>
              <a:lnSpc>
                <a:spcPct val="110000"/>
              </a:lnSpc>
              <a:spcBef>
                <a:spcPct val="80000"/>
              </a:spcBef>
            </a:pPr>
            <a:r>
              <a:rPr lang="en-US"/>
              <a:t>Attempts to reduce the solution space</a:t>
            </a:r>
          </a:p>
          <a:p>
            <a:pPr lvl="1">
              <a:lnSpc>
                <a:spcPct val="110000"/>
              </a:lnSpc>
              <a:spcBef>
                <a:spcPct val="80000"/>
              </a:spcBef>
            </a:pPr>
            <a:r>
              <a:rPr lang="en-US"/>
              <a:t>assume all candidate partitionings known; select the “best” partitioning</a:t>
            </a:r>
          </a:p>
          <a:p>
            <a:pPr lvl="1">
              <a:lnSpc>
                <a:spcPct val="110000"/>
              </a:lnSpc>
              <a:spcBef>
                <a:spcPct val="80000"/>
              </a:spcBef>
            </a:pPr>
            <a:r>
              <a:rPr lang="en-US"/>
              <a:t>ignore replication at first</a:t>
            </a:r>
          </a:p>
          <a:p>
            <a:pPr lvl="1">
              <a:lnSpc>
                <a:spcPct val="110000"/>
              </a:lnSpc>
              <a:spcBef>
                <a:spcPct val="80000"/>
              </a:spcBef>
            </a:pPr>
            <a:r>
              <a:rPr lang="en-US"/>
              <a:t>sliding window on fragments</a:t>
            </a:r>
          </a:p>
        </p:txBody>
      </p:sp>
      <p:sp>
        <p:nvSpPr>
          <p:cNvPr id="2" name="Footer Placeholder 1">
            <a:extLst>
              <a:ext uri="{FF2B5EF4-FFF2-40B4-BE49-F238E27FC236}">
                <a16:creationId xmlns:a16="http://schemas.microsoft.com/office/drawing/2014/main" id="{096C2BBC-C98B-B44D-B705-C3733F7259F2}"/>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CAFE7034-6170-A54D-8E06-53AC1C22C11E}"/>
              </a:ext>
            </a:extLst>
          </p:cNvPr>
          <p:cNvSpPr>
            <a:spLocks noGrp="1"/>
          </p:cNvSpPr>
          <p:nvPr>
            <p:ph type="sldNum" sz="quarter" idx="4"/>
          </p:nvPr>
        </p:nvSpPr>
        <p:spPr/>
        <p:txBody>
          <a:bodyPr/>
          <a:lstStyle/>
          <a:p>
            <a:fld id="{FD96158B-4539-3C43-9DE5-94C547866200}" type="slidenum">
              <a:rPr lang="en-US" smtClean="0"/>
              <a:t>64</a:t>
            </a:fld>
            <a:endParaRPr lang="en-US"/>
          </a:p>
        </p:txBody>
      </p:sp>
    </p:spTree>
    <p:extLst>
      <p:ext uri="{BB962C8B-B14F-4D97-AF65-F5344CB8AC3E}">
        <p14:creationId xmlns:p14="http://schemas.microsoft.com/office/powerpoint/2010/main" val="19466965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0070C0"/>
                </a:solidFill>
                <a:cs typeface="Book Antiqua"/>
              </a:rPr>
              <a:t>Distributed and Parallel Database Design</a:t>
            </a:r>
          </a:p>
          <a:p>
            <a:pPr lvl="1"/>
            <a:r>
              <a:rPr lang="en-US" dirty="0">
                <a:solidFill>
                  <a:srgbClr val="0070C0">
                    <a:alpha val="25000"/>
                  </a:srgbClr>
                </a:solidFill>
                <a:cs typeface="Book Antiqua"/>
              </a:rPr>
              <a:t>Fragmentation</a:t>
            </a:r>
          </a:p>
          <a:p>
            <a:pPr lvl="1"/>
            <a:r>
              <a:rPr lang="en-US" dirty="0">
                <a:solidFill>
                  <a:srgbClr val="0070C0">
                    <a:alpha val="25000"/>
                  </a:srgbClr>
                </a:solidFill>
                <a:cs typeface="Book Antiqua"/>
              </a:rPr>
              <a:t>Data distribution</a:t>
            </a:r>
          </a:p>
          <a:p>
            <a:pPr lvl="1"/>
            <a:r>
              <a:rPr lang="en-US" dirty="0">
                <a:solidFill>
                  <a:srgbClr val="0070C0"/>
                </a:solidFill>
                <a:cs typeface="Book Antiqua"/>
              </a:rPr>
              <a:t>Combined approaches</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65</a:t>
            </a:fld>
            <a:endParaRPr lang="en-US"/>
          </a:p>
        </p:txBody>
      </p:sp>
    </p:spTree>
    <p:extLst>
      <p:ext uri="{BB962C8B-B14F-4D97-AF65-F5344CB8AC3E}">
        <p14:creationId xmlns:p14="http://schemas.microsoft.com/office/powerpoint/2010/main" val="438711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5672-5B2A-0148-98F0-28611CC8330A}"/>
              </a:ext>
            </a:extLst>
          </p:cNvPr>
          <p:cNvSpPr>
            <a:spLocks noGrp="1"/>
          </p:cNvSpPr>
          <p:nvPr>
            <p:ph type="title"/>
          </p:nvPr>
        </p:nvSpPr>
        <p:spPr/>
        <p:txBody>
          <a:bodyPr/>
          <a:lstStyle/>
          <a:p>
            <a:r>
              <a:rPr lang="en-US" dirty="0"/>
              <a:t>Combining Fragmentation &amp; Allocation</a:t>
            </a:r>
          </a:p>
        </p:txBody>
      </p:sp>
      <p:sp>
        <p:nvSpPr>
          <p:cNvPr id="3" name="Content Placeholder 2">
            <a:extLst>
              <a:ext uri="{FF2B5EF4-FFF2-40B4-BE49-F238E27FC236}">
                <a16:creationId xmlns:a16="http://schemas.microsoft.com/office/drawing/2014/main" id="{7850D45B-186C-C047-81FB-C8EAF3129774}"/>
              </a:ext>
            </a:extLst>
          </p:cNvPr>
          <p:cNvSpPr>
            <a:spLocks noGrp="1"/>
          </p:cNvSpPr>
          <p:nvPr>
            <p:ph idx="1"/>
          </p:nvPr>
        </p:nvSpPr>
        <p:spPr/>
        <p:txBody>
          <a:bodyPr/>
          <a:lstStyle/>
          <a:p>
            <a:pPr marL="0" indent="0">
              <a:buNone/>
            </a:pPr>
            <a:r>
              <a:rPr lang="en-US" dirty="0"/>
              <a:t>Partition the data to dictate where it is located</a:t>
            </a:r>
          </a:p>
          <a:p>
            <a:r>
              <a:rPr lang="en-US" dirty="0"/>
              <a:t>Workload-agnostic techniques</a:t>
            </a:r>
          </a:p>
          <a:p>
            <a:pPr lvl="1"/>
            <a:r>
              <a:rPr lang="en-US" dirty="0"/>
              <a:t>Round-robin partitioning</a:t>
            </a:r>
          </a:p>
          <a:p>
            <a:pPr lvl="1"/>
            <a:r>
              <a:rPr lang="en-US" dirty="0"/>
              <a:t>Hash partitioning</a:t>
            </a:r>
          </a:p>
          <a:p>
            <a:pPr lvl="1"/>
            <a:r>
              <a:rPr lang="en-US" dirty="0"/>
              <a:t>Range partitioning</a:t>
            </a:r>
          </a:p>
          <a:p>
            <a:r>
              <a:rPr lang="en-US" dirty="0"/>
              <a:t>Workload-aware techniques</a:t>
            </a:r>
          </a:p>
          <a:p>
            <a:pPr lvl="1"/>
            <a:r>
              <a:rPr lang="en-US" dirty="0"/>
              <a:t>Graph-based approach</a:t>
            </a:r>
          </a:p>
        </p:txBody>
      </p:sp>
      <p:sp>
        <p:nvSpPr>
          <p:cNvPr id="4" name="Footer Placeholder 3">
            <a:extLst>
              <a:ext uri="{FF2B5EF4-FFF2-40B4-BE49-F238E27FC236}">
                <a16:creationId xmlns:a16="http://schemas.microsoft.com/office/drawing/2014/main" id="{4E78B49B-0181-F942-BE0A-29DFDECDE6EA}"/>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B3152616-C8DD-9C4A-879F-CBFCFE037D53}"/>
              </a:ext>
            </a:extLst>
          </p:cNvPr>
          <p:cNvSpPr>
            <a:spLocks noGrp="1"/>
          </p:cNvSpPr>
          <p:nvPr>
            <p:ph type="sldNum" sz="quarter" idx="4"/>
          </p:nvPr>
        </p:nvSpPr>
        <p:spPr/>
        <p:txBody>
          <a:bodyPr/>
          <a:lstStyle/>
          <a:p>
            <a:fld id="{FD96158B-4539-3C43-9DE5-94C547866200}" type="slidenum">
              <a:rPr lang="en-US" smtClean="0"/>
              <a:t>66</a:t>
            </a:fld>
            <a:endParaRPr lang="en-US"/>
          </a:p>
        </p:txBody>
      </p:sp>
    </p:spTree>
    <p:extLst>
      <p:ext uri="{BB962C8B-B14F-4D97-AF65-F5344CB8AC3E}">
        <p14:creationId xmlns:p14="http://schemas.microsoft.com/office/powerpoint/2010/main" val="2376109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5615-27D0-8D43-A966-BCFEF01C1D63}"/>
              </a:ext>
            </a:extLst>
          </p:cNvPr>
          <p:cNvSpPr>
            <a:spLocks noGrp="1"/>
          </p:cNvSpPr>
          <p:nvPr>
            <p:ph type="title"/>
          </p:nvPr>
        </p:nvSpPr>
        <p:spPr/>
        <p:txBody>
          <a:bodyPr/>
          <a:lstStyle/>
          <a:p>
            <a:r>
              <a:rPr lang="en-US" dirty="0"/>
              <a:t>Round-robin Partitioning</a:t>
            </a:r>
          </a:p>
        </p:txBody>
      </p:sp>
      <p:sp>
        <p:nvSpPr>
          <p:cNvPr id="3" name="Footer Placeholder 2">
            <a:extLst>
              <a:ext uri="{FF2B5EF4-FFF2-40B4-BE49-F238E27FC236}">
                <a16:creationId xmlns:a16="http://schemas.microsoft.com/office/drawing/2014/main" id="{970B5F4B-A3D7-A74A-AE75-1F8F65F20C53}"/>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6BF4493E-E45A-B24B-907B-FF5C50F7719C}"/>
              </a:ext>
            </a:extLst>
          </p:cNvPr>
          <p:cNvSpPr>
            <a:spLocks noGrp="1"/>
          </p:cNvSpPr>
          <p:nvPr>
            <p:ph type="sldNum" sz="quarter" idx="4"/>
          </p:nvPr>
        </p:nvSpPr>
        <p:spPr/>
        <p:txBody>
          <a:bodyPr/>
          <a:lstStyle/>
          <a:p>
            <a:fld id="{FD96158B-4539-3C43-9DE5-94C547866200}" type="slidenum">
              <a:rPr lang="en-US" smtClean="0"/>
              <a:t>67</a:t>
            </a:fld>
            <a:endParaRPr lang="en-US"/>
          </a:p>
        </p:txBody>
      </p:sp>
      <p:pic>
        <p:nvPicPr>
          <p:cNvPr id="6" name="Picture 5" descr="A picture containing photo, drawing, glass, table&#10;&#10;Description automatically generated">
            <a:extLst>
              <a:ext uri="{FF2B5EF4-FFF2-40B4-BE49-F238E27FC236}">
                <a16:creationId xmlns:a16="http://schemas.microsoft.com/office/drawing/2014/main" id="{2AA4C899-D1C7-0344-9A50-C5D5E73D82A3}"/>
              </a:ext>
            </a:extLst>
          </p:cNvPr>
          <p:cNvPicPr>
            <a:picLocks noChangeAspect="1"/>
          </p:cNvPicPr>
          <p:nvPr/>
        </p:nvPicPr>
        <p:blipFill>
          <a:blip r:embed="rId2"/>
          <a:stretch>
            <a:fillRect/>
          </a:stretch>
        </p:blipFill>
        <p:spPr>
          <a:xfrm>
            <a:off x="1639520" y="1988840"/>
            <a:ext cx="6018580" cy="2880320"/>
          </a:xfrm>
          <a:prstGeom prst="rect">
            <a:avLst/>
          </a:prstGeom>
        </p:spPr>
      </p:pic>
    </p:spTree>
    <p:extLst>
      <p:ext uri="{BB962C8B-B14F-4D97-AF65-F5344CB8AC3E}">
        <p14:creationId xmlns:p14="http://schemas.microsoft.com/office/powerpoint/2010/main" val="2865139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5615-27D0-8D43-A966-BCFEF01C1D63}"/>
              </a:ext>
            </a:extLst>
          </p:cNvPr>
          <p:cNvSpPr>
            <a:spLocks noGrp="1"/>
          </p:cNvSpPr>
          <p:nvPr>
            <p:ph type="title"/>
          </p:nvPr>
        </p:nvSpPr>
        <p:spPr/>
        <p:txBody>
          <a:bodyPr/>
          <a:lstStyle/>
          <a:p>
            <a:r>
              <a:rPr lang="en-US" dirty="0"/>
              <a:t>Hash Partitioning</a:t>
            </a:r>
          </a:p>
        </p:txBody>
      </p:sp>
      <p:sp>
        <p:nvSpPr>
          <p:cNvPr id="3" name="Footer Placeholder 2">
            <a:extLst>
              <a:ext uri="{FF2B5EF4-FFF2-40B4-BE49-F238E27FC236}">
                <a16:creationId xmlns:a16="http://schemas.microsoft.com/office/drawing/2014/main" id="{970B5F4B-A3D7-A74A-AE75-1F8F65F20C53}"/>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6BF4493E-E45A-B24B-907B-FF5C50F7719C}"/>
              </a:ext>
            </a:extLst>
          </p:cNvPr>
          <p:cNvSpPr>
            <a:spLocks noGrp="1"/>
          </p:cNvSpPr>
          <p:nvPr>
            <p:ph type="sldNum" sz="quarter" idx="4"/>
          </p:nvPr>
        </p:nvSpPr>
        <p:spPr/>
        <p:txBody>
          <a:bodyPr/>
          <a:lstStyle/>
          <a:p>
            <a:fld id="{FD96158B-4539-3C43-9DE5-94C547866200}" type="slidenum">
              <a:rPr lang="en-US" smtClean="0"/>
              <a:t>68</a:t>
            </a:fld>
            <a:endParaRPr lang="en-US"/>
          </a:p>
        </p:txBody>
      </p:sp>
      <p:pic>
        <p:nvPicPr>
          <p:cNvPr id="7" name="Picture 6" descr="A picture containing photo, table, glass, drawing&#10;&#10;Description automatically generated">
            <a:extLst>
              <a:ext uri="{FF2B5EF4-FFF2-40B4-BE49-F238E27FC236}">
                <a16:creationId xmlns:a16="http://schemas.microsoft.com/office/drawing/2014/main" id="{CA0102DA-C3DC-AE48-AAFF-BF4760D67CBC}"/>
              </a:ext>
            </a:extLst>
          </p:cNvPr>
          <p:cNvPicPr>
            <a:picLocks noChangeAspect="1"/>
          </p:cNvPicPr>
          <p:nvPr/>
        </p:nvPicPr>
        <p:blipFill>
          <a:blip r:embed="rId2"/>
          <a:stretch>
            <a:fillRect/>
          </a:stretch>
        </p:blipFill>
        <p:spPr>
          <a:xfrm>
            <a:off x="1713175" y="2176318"/>
            <a:ext cx="5476370" cy="2620834"/>
          </a:xfrm>
          <a:prstGeom prst="rect">
            <a:avLst/>
          </a:prstGeom>
        </p:spPr>
      </p:pic>
    </p:spTree>
    <p:extLst>
      <p:ext uri="{BB962C8B-B14F-4D97-AF65-F5344CB8AC3E}">
        <p14:creationId xmlns:p14="http://schemas.microsoft.com/office/powerpoint/2010/main" val="34131870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5615-27D0-8D43-A966-BCFEF01C1D63}"/>
              </a:ext>
            </a:extLst>
          </p:cNvPr>
          <p:cNvSpPr>
            <a:spLocks noGrp="1"/>
          </p:cNvSpPr>
          <p:nvPr>
            <p:ph type="title"/>
          </p:nvPr>
        </p:nvSpPr>
        <p:spPr/>
        <p:txBody>
          <a:bodyPr/>
          <a:lstStyle/>
          <a:p>
            <a:r>
              <a:rPr lang="en-US" dirty="0"/>
              <a:t>Range Partitioning</a:t>
            </a:r>
          </a:p>
        </p:txBody>
      </p:sp>
      <p:sp>
        <p:nvSpPr>
          <p:cNvPr id="3" name="Footer Placeholder 2">
            <a:extLst>
              <a:ext uri="{FF2B5EF4-FFF2-40B4-BE49-F238E27FC236}">
                <a16:creationId xmlns:a16="http://schemas.microsoft.com/office/drawing/2014/main" id="{970B5F4B-A3D7-A74A-AE75-1F8F65F20C53}"/>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6BF4493E-E45A-B24B-907B-FF5C50F7719C}"/>
              </a:ext>
            </a:extLst>
          </p:cNvPr>
          <p:cNvSpPr>
            <a:spLocks noGrp="1"/>
          </p:cNvSpPr>
          <p:nvPr>
            <p:ph type="sldNum" sz="quarter" idx="4"/>
          </p:nvPr>
        </p:nvSpPr>
        <p:spPr/>
        <p:txBody>
          <a:bodyPr/>
          <a:lstStyle/>
          <a:p>
            <a:fld id="{FD96158B-4539-3C43-9DE5-94C547866200}" type="slidenum">
              <a:rPr lang="en-US" smtClean="0"/>
              <a:t>69</a:t>
            </a:fld>
            <a:endParaRPr lang="en-US"/>
          </a:p>
        </p:txBody>
      </p:sp>
      <p:pic>
        <p:nvPicPr>
          <p:cNvPr id="6" name="Picture 5" descr="A picture containing glass, cup, drawing, mug&#10;&#10;Description automatically generated">
            <a:extLst>
              <a:ext uri="{FF2B5EF4-FFF2-40B4-BE49-F238E27FC236}">
                <a16:creationId xmlns:a16="http://schemas.microsoft.com/office/drawing/2014/main" id="{C484E15F-6B45-8C45-8003-FB25A3B8B6EE}"/>
              </a:ext>
            </a:extLst>
          </p:cNvPr>
          <p:cNvPicPr>
            <a:picLocks noChangeAspect="1"/>
          </p:cNvPicPr>
          <p:nvPr/>
        </p:nvPicPr>
        <p:blipFill>
          <a:blip r:embed="rId2"/>
          <a:stretch>
            <a:fillRect/>
          </a:stretch>
        </p:blipFill>
        <p:spPr>
          <a:xfrm>
            <a:off x="1763688" y="2256222"/>
            <a:ext cx="5302095" cy="2670398"/>
          </a:xfrm>
          <a:prstGeom prst="rect">
            <a:avLst/>
          </a:prstGeom>
        </p:spPr>
      </p:pic>
    </p:spTree>
    <p:extLst>
      <p:ext uri="{BB962C8B-B14F-4D97-AF65-F5344CB8AC3E}">
        <p14:creationId xmlns:p14="http://schemas.microsoft.com/office/powerpoint/2010/main" val="41609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F098-341D-B040-BB57-77781E4B20E7}"/>
              </a:ext>
            </a:extLst>
          </p:cNvPr>
          <p:cNvSpPr>
            <a:spLocks noGrp="1"/>
          </p:cNvSpPr>
          <p:nvPr>
            <p:ph type="title"/>
          </p:nvPr>
        </p:nvSpPr>
        <p:spPr/>
        <p:txBody>
          <a:bodyPr/>
          <a:lstStyle/>
          <a:p>
            <a:r>
              <a:rPr lang="en-US" dirty="0"/>
              <a:t>Example Database</a:t>
            </a:r>
          </a:p>
        </p:txBody>
      </p:sp>
      <p:sp>
        <p:nvSpPr>
          <p:cNvPr id="3" name="Footer Placeholder 2">
            <a:extLst>
              <a:ext uri="{FF2B5EF4-FFF2-40B4-BE49-F238E27FC236}">
                <a16:creationId xmlns:a16="http://schemas.microsoft.com/office/drawing/2014/main" id="{98F548A4-5A75-9340-8218-D9B8C18F841B}"/>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508D6B8C-1A07-BC49-BCBE-9838B1722F16}"/>
              </a:ext>
            </a:extLst>
          </p:cNvPr>
          <p:cNvSpPr>
            <a:spLocks noGrp="1"/>
          </p:cNvSpPr>
          <p:nvPr>
            <p:ph type="sldNum" sz="quarter" idx="4"/>
          </p:nvPr>
        </p:nvSpPr>
        <p:spPr/>
        <p:txBody>
          <a:bodyPr/>
          <a:lstStyle/>
          <a:p>
            <a:fld id="{FD96158B-4539-3C43-9DE5-94C547866200}" type="slidenum">
              <a:rPr lang="en-US" smtClean="0"/>
              <a:t>7</a:t>
            </a:fld>
            <a:endParaRPr lang="en-US"/>
          </a:p>
        </p:txBody>
      </p:sp>
      <p:pic>
        <p:nvPicPr>
          <p:cNvPr id="6" name="Picture 5" descr="A close up of a receipt&#10;&#10;Description automatically generated">
            <a:extLst>
              <a:ext uri="{FF2B5EF4-FFF2-40B4-BE49-F238E27FC236}">
                <a16:creationId xmlns:a16="http://schemas.microsoft.com/office/drawing/2014/main" id="{B9C5E688-584F-2941-AA5C-B6CE8E01FFB5}"/>
              </a:ext>
            </a:extLst>
          </p:cNvPr>
          <p:cNvPicPr>
            <a:picLocks noChangeAspect="1"/>
          </p:cNvPicPr>
          <p:nvPr/>
        </p:nvPicPr>
        <p:blipFill>
          <a:blip r:embed="rId2"/>
          <a:stretch>
            <a:fillRect/>
          </a:stretch>
        </p:blipFill>
        <p:spPr>
          <a:xfrm>
            <a:off x="1403648" y="1340768"/>
            <a:ext cx="6732569" cy="4587276"/>
          </a:xfrm>
          <a:prstGeom prst="rect">
            <a:avLst/>
          </a:prstGeom>
        </p:spPr>
      </p:pic>
    </p:spTree>
    <p:extLst>
      <p:ext uri="{BB962C8B-B14F-4D97-AF65-F5344CB8AC3E}">
        <p14:creationId xmlns:p14="http://schemas.microsoft.com/office/powerpoint/2010/main" val="3994961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BEF8CF-371D-9241-A439-DEDA9E267D55}"/>
              </a:ext>
            </a:extLst>
          </p:cNvPr>
          <p:cNvSpPr>
            <a:spLocks noGrp="1"/>
          </p:cNvSpPr>
          <p:nvPr>
            <p:ph type="title"/>
          </p:nvPr>
        </p:nvSpPr>
        <p:spPr/>
        <p:txBody>
          <a:bodyPr/>
          <a:lstStyle/>
          <a:p>
            <a:r>
              <a:rPr lang="en-US" dirty="0"/>
              <a:t>Workload-Aware Partitioning</a:t>
            </a:r>
          </a:p>
        </p:txBody>
      </p:sp>
      <p:sp>
        <p:nvSpPr>
          <p:cNvPr id="6" name="Content Placeholder 5">
            <a:extLst>
              <a:ext uri="{FF2B5EF4-FFF2-40B4-BE49-F238E27FC236}">
                <a16:creationId xmlns:a16="http://schemas.microsoft.com/office/drawing/2014/main" id="{6CE2A7EA-52B5-5A49-9F04-0ADC0D5BABDB}"/>
              </a:ext>
            </a:extLst>
          </p:cNvPr>
          <p:cNvSpPr>
            <a:spLocks noGrp="1"/>
          </p:cNvSpPr>
          <p:nvPr>
            <p:ph idx="1"/>
          </p:nvPr>
        </p:nvSpPr>
        <p:spPr>
          <a:xfrm>
            <a:off x="457200" y="1484784"/>
            <a:ext cx="8229600" cy="2620888"/>
          </a:xfrm>
        </p:spPr>
        <p:txBody>
          <a:bodyPr/>
          <a:lstStyle/>
          <a:p>
            <a:r>
              <a:rPr lang="en-US" dirty="0" err="1"/>
              <a:t>Examplar</a:t>
            </a:r>
            <a:r>
              <a:rPr lang="en-US" dirty="0"/>
              <a:t>: </a:t>
            </a:r>
            <a:r>
              <a:rPr lang="en-US" dirty="0">
                <a:solidFill>
                  <a:srgbClr val="C00000"/>
                </a:solidFill>
              </a:rPr>
              <a:t>Schism</a:t>
            </a:r>
          </a:p>
          <a:p>
            <a:pPr lvl="1"/>
            <a:r>
              <a:rPr lang="en-US" dirty="0"/>
              <a:t>Graph </a:t>
            </a:r>
            <a:r>
              <a:rPr lang="en-US" i="1" dirty="0"/>
              <a:t>G</a:t>
            </a:r>
            <a:r>
              <a:rPr lang="en-US" dirty="0"/>
              <a:t>=(</a:t>
            </a:r>
            <a:r>
              <a:rPr lang="en-US" i="1" dirty="0"/>
              <a:t>V</a:t>
            </a:r>
            <a:r>
              <a:rPr lang="en-US" dirty="0"/>
              <a:t>,</a:t>
            </a:r>
            <a:r>
              <a:rPr lang="en-US" i="1" dirty="0"/>
              <a:t>E</a:t>
            </a:r>
            <a:r>
              <a:rPr lang="en-US" dirty="0"/>
              <a:t>)</a:t>
            </a:r>
            <a:r>
              <a:rPr lang="en-US" i="1" dirty="0"/>
              <a:t> </a:t>
            </a:r>
            <a:r>
              <a:rPr lang="en-US" dirty="0"/>
              <a:t>where </a:t>
            </a:r>
          </a:p>
          <a:p>
            <a:pPr lvl="2"/>
            <a:r>
              <a:rPr lang="en-US" dirty="0"/>
              <a:t>vertex </a:t>
            </a:r>
            <a:r>
              <a:rPr lang="en-US" i="1" dirty="0"/>
              <a:t>v</a:t>
            </a:r>
            <a:r>
              <a:rPr lang="en-US" i="1" baseline="-25000" dirty="0"/>
              <a:t>i</a:t>
            </a:r>
            <a:r>
              <a:rPr lang="en-US" baseline="-25000" dirty="0"/>
              <a:t> </a:t>
            </a:r>
            <a:r>
              <a:rPr lang="en-US" dirty="0"/>
              <a:t>∈ </a:t>
            </a:r>
            <a:r>
              <a:rPr lang="en-US" i="1" dirty="0"/>
              <a:t>V</a:t>
            </a:r>
            <a:r>
              <a:rPr lang="en-US" dirty="0"/>
              <a:t> represents a tuple in database, </a:t>
            </a:r>
          </a:p>
          <a:p>
            <a:pPr lvl="2"/>
            <a:r>
              <a:rPr lang="en-US" dirty="0"/>
              <a:t>edge </a:t>
            </a:r>
            <a:r>
              <a:rPr lang="en-US" i="1" dirty="0"/>
              <a:t>e</a:t>
            </a:r>
            <a:r>
              <a:rPr lang="en-US" dirty="0"/>
              <a:t>=(</a:t>
            </a:r>
            <a:r>
              <a:rPr lang="en-US" i="1" dirty="0" err="1"/>
              <a:t>v</a:t>
            </a:r>
            <a:r>
              <a:rPr lang="en-US" i="1" baseline="-25000" dirty="0" err="1"/>
              <a:t>i</a:t>
            </a:r>
            <a:r>
              <a:rPr lang="en-US" dirty="0" err="1"/>
              <a:t>,</a:t>
            </a:r>
            <a:r>
              <a:rPr lang="en-US" i="1" dirty="0" err="1"/>
              <a:t>v</a:t>
            </a:r>
            <a:r>
              <a:rPr lang="en-US" i="1" baseline="-25000" dirty="0" err="1"/>
              <a:t>j</a:t>
            </a:r>
            <a:r>
              <a:rPr lang="en-US" dirty="0"/>
              <a:t>) ∈ </a:t>
            </a:r>
            <a:r>
              <a:rPr lang="en-US" i="1" dirty="0"/>
              <a:t>E</a:t>
            </a:r>
            <a:r>
              <a:rPr lang="en-US" dirty="0"/>
              <a:t> represents a query that accesses both  tuples </a:t>
            </a:r>
            <a:r>
              <a:rPr lang="en-US" i="1" dirty="0"/>
              <a:t>v</a:t>
            </a:r>
            <a:r>
              <a:rPr lang="en-US" i="1" baseline="-25000" dirty="0"/>
              <a:t>i</a:t>
            </a:r>
            <a:r>
              <a:rPr lang="en-US" dirty="0"/>
              <a:t> and </a:t>
            </a:r>
            <a:r>
              <a:rPr lang="en-US" i="1" dirty="0" err="1"/>
              <a:t>v</a:t>
            </a:r>
            <a:r>
              <a:rPr lang="en-US" i="1" baseline="-25000" dirty="0" err="1"/>
              <a:t>j</a:t>
            </a:r>
            <a:r>
              <a:rPr lang="en-US" dirty="0"/>
              <a:t>; </a:t>
            </a:r>
          </a:p>
          <a:p>
            <a:pPr lvl="2"/>
            <a:r>
              <a:rPr lang="en-US" dirty="0"/>
              <a:t>each edge has weight counting the no. of queries that access both tuples</a:t>
            </a:r>
          </a:p>
          <a:p>
            <a:pPr lvl="1"/>
            <a:r>
              <a:rPr lang="en-US" dirty="0"/>
              <a:t>Perform vertex disjoint graph partitioning</a:t>
            </a:r>
          </a:p>
          <a:p>
            <a:pPr lvl="2"/>
            <a:r>
              <a:rPr lang="en-US" dirty="0"/>
              <a:t>Each vertex is assigned to a separate partition</a:t>
            </a:r>
          </a:p>
        </p:txBody>
      </p:sp>
      <p:sp>
        <p:nvSpPr>
          <p:cNvPr id="3" name="Footer Placeholder 2">
            <a:extLst>
              <a:ext uri="{FF2B5EF4-FFF2-40B4-BE49-F238E27FC236}">
                <a16:creationId xmlns:a16="http://schemas.microsoft.com/office/drawing/2014/main" id="{AD952EA1-B856-1447-9266-A3C0574BC17E}"/>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3FF9AF40-028B-9F44-B897-A29AD9E5DE51}"/>
              </a:ext>
            </a:extLst>
          </p:cNvPr>
          <p:cNvSpPr>
            <a:spLocks noGrp="1"/>
          </p:cNvSpPr>
          <p:nvPr>
            <p:ph type="sldNum" sz="quarter" idx="4"/>
          </p:nvPr>
        </p:nvSpPr>
        <p:spPr/>
        <p:txBody>
          <a:bodyPr/>
          <a:lstStyle/>
          <a:p>
            <a:fld id="{FD96158B-4539-3C43-9DE5-94C547866200}" type="slidenum">
              <a:rPr lang="en-US" smtClean="0"/>
              <a:t>70</a:t>
            </a:fld>
            <a:endParaRPr lang="en-US"/>
          </a:p>
        </p:txBody>
      </p:sp>
      <p:pic>
        <p:nvPicPr>
          <p:cNvPr id="8" name="Picture 7" descr="A close up of a logo&#10;&#10;Description automatically generated">
            <a:extLst>
              <a:ext uri="{FF2B5EF4-FFF2-40B4-BE49-F238E27FC236}">
                <a16:creationId xmlns:a16="http://schemas.microsoft.com/office/drawing/2014/main" id="{FAF36F11-2F16-AC4B-80CC-AAA4DD28B2F0}"/>
              </a:ext>
            </a:extLst>
          </p:cNvPr>
          <p:cNvPicPr>
            <a:picLocks noChangeAspect="1"/>
          </p:cNvPicPr>
          <p:nvPr/>
        </p:nvPicPr>
        <p:blipFill>
          <a:blip r:embed="rId2"/>
          <a:stretch>
            <a:fillRect/>
          </a:stretch>
        </p:blipFill>
        <p:spPr>
          <a:xfrm>
            <a:off x="3635896" y="4608506"/>
            <a:ext cx="4293468" cy="2215351"/>
          </a:xfrm>
          <a:prstGeom prst="rect">
            <a:avLst/>
          </a:prstGeom>
        </p:spPr>
      </p:pic>
    </p:spTree>
    <p:extLst>
      <p:ext uri="{BB962C8B-B14F-4D97-AF65-F5344CB8AC3E}">
        <p14:creationId xmlns:p14="http://schemas.microsoft.com/office/powerpoint/2010/main" val="1432874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EDE7-A783-084B-A17D-97B7AF9BCC74}"/>
              </a:ext>
            </a:extLst>
          </p:cNvPr>
          <p:cNvSpPr>
            <a:spLocks noGrp="1"/>
          </p:cNvSpPr>
          <p:nvPr>
            <p:ph type="title"/>
          </p:nvPr>
        </p:nvSpPr>
        <p:spPr/>
        <p:txBody>
          <a:bodyPr/>
          <a:lstStyle/>
          <a:p>
            <a:r>
              <a:rPr lang="en-US" dirty="0"/>
              <a:t>Incorporating Replication</a:t>
            </a:r>
          </a:p>
        </p:txBody>
      </p:sp>
      <p:sp>
        <p:nvSpPr>
          <p:cNvPr id="3" name="Content Placeholder 2">
            <a:extLst>
              <a:ext uri="{FF2B5EF4-FFF2-40B4-BE49-F238E27FC236}">
                <a16:creationId xmlns:a16="http://schemas.microsoft.com/office/drawing/2014/main" id="{4048030F-EE1B-EC43-9238-0D62C4DA40E0}"/>
              </a:ext>
            </a:extLst>
          </p:cNvPr>
          <p:cNvSpPr>
            <a:spLocks noGrp="1"/>
          </p:cNvSpPr>
          <p:nvPr>
            <p:ph idx="1"/>
          </p:nvPr>
        </p:nvSpPr>
        <p:spPr>
          <a:xfrm>
            <a:off x="457200" y="1600201"/>
            <a:ext cx="8229600" cy="1324744"/>
          </a:xfrm>
        </p:spPr>
        <p:txBody>
          <a:bodyPr/>
          <a:lstStyle/>
          <a:p>
            <a:r>
              <a:rPr lang="en-US" dirty="0"/>
              <a:t>Replicate each vertex based on the no. of transactions accessing that tuple </a:t>
            </a:r>
            <a:r>
              <a:rPr lang="en-US" dirty="0">
                <a:latin typeface="Wingdings"/>
                <a:ea typeface="Wingdings"/>
                <a:cs typeface="Wingdings"/>
                <a:sym typeface="Wingdings"/>
              </a:rPr>
              <a:t></a:t>
            </a:r>
            <a:r>
              <a:rPr lang="en-US" dirty="0">
                <a:ea typeface="Wingdings"/>
                <a:cs typeface="Wingdings"/>
                <a:sym typeface="Wingdings"/>
              </a:rPr>
              <a:t> </a:t>
            </a:r>
            <a:r>
              <a:rPr lang="en-US" dirty="0"/>
              <a:t>each transaction accesses a separate copy </a:t>
            </a:r>
          </a:p>
        </p:txBody>
      </p:sp>
      <p:sp>
        <p:nvSpPr>
          <p:cNvPr id="4" name="Footer Placeholder 3">
            <a:extLst>
              <a:ext uri="{FF2B5EF4-FFF2-40B4-BE49-F238E27FC236}">
                <a16:creationId xmlns:a16="http://schemas.microsoft.com/office/drawing/2014/main" id="{ACF7864C-BD0F-4E4E-868C-1C61D24BA913}"/>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E191638F-9EBB-4D42-886B-956150112CBD}"/>
              </a:ext>
            </a:extLst>
          </p:cNvPr>
          <p:cNvSpPr>
            <a:spLocks noGrp="1"/>
          </p:cNvSpPr>
          <p:nvPr>
            <p:ph type="sldNum" sz="quarter" idx="4"/>
          </p:nvPr>
        </p:nvSpPr>
        <p:spPr/>
        <p:txBody>
          <a:bodyPr/>
          <a:lstStyle/>
          <a:p>
            <a:fld id="{FD96158B-4539-3C43-9DE5-94C547866200}" type="slidenum">
              <a:rPr lang="en-US" smtClean="0"/>
              <a:t>71</a:t>
            </a:fld>
            <a:endParaRPr lang="en-US"/>
          </a:p>
        </p:txBody>
      </p:sp>
      <p:pic>
        <p:nvPicPr>
          <p:cNvPr id="7" name="Picture 6" descr="A close up of a map&#10;&#10;Description automatically generated">
            <a:extLst>
              <a:ext uri="{FF2B5EF4-FFF2-40B4-BE49-F238E27FC236}">
                <a16:creationId xmlns:a16="http://schemas.microsoft.com/office/drawing/2014/main" id="{9F10FE2F-7143-BF48-8C1C-1696DD54F175}"/>
              </a:ext>
            </a:extLst>
          </p:cNvPr>
          <p:cNvPicPr>
            <a:picLocks noChangeAspect="1"/>
          </p:cNvPicPr>
          <p:nvPr/>
        </p:nvPicPr>
        <p:blipFill>
          <a:blip r:embed="rId2"/>
          <a:stretch>
            <a:fillRect/>
          </a:stretch>
        </p:blipFill>
        <p:spPr>
          <a:xfrm>
            <a:off x="2483768" y="2924945"/>
            <a:ext cx="4525506" cy="2883185"/>
          </a:xfrm>
          <a:prstGeom prst="rect">
            <a:avLst/>
          </a:prstGeom>
        </p:spPr>
      </p:pic>
    </p:spTree>
    <p:extLst>
      <p:ext uri="{BB962C8B-B14F-4D97-AF65-F5344CB8AC3E}">
        <p14:creationId xmlns:p14="http://schemas.microsoft.com/office/powerpoint/2010/main" val="21246508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A615-87E1-F245-A3B1-5828CE10FCBC}"/>
              </a:ext>
            </a:extLst>
          </p:cNvPr>
          <p:cNvSpPr>
            <a:spLocks noGrp="1"/>
          </p:cNvSpPr>
          <p:nvPr>
            <p:ph type="title"/>
          </p:nvPr>
        </p:nvSpPr>
        <p:spPr/>
        <p:txBody>
          <a:bodyPr/>
          <a:lstStyle/>
          <a:p>
            <a:r>
              <a:rPr lang="en-US" dirty="0"/>
              <a:t>Dealing with graph size</a:t>
            </a:r>
          </a:p>
        </p:txBody>
      </p:sp>
      <p:sp>
        <p:nvSpPr>
          <p:cNvPr id="3" name="Content Placeholder 2">
            <a:extLst>
              <a:ext uri="{FF2B5EF4-FFF2-40B4-BE49-F238E27FC236}">
                <a16:creationId xmlns:a16="http://schemas.microsoft.com/office/drawing/2014/main" id="{67076889-98F1-BD4F-BD65-2C918396E684}"/>
              </a:ext>
            </a:extLst>
          </p:cNvPr>
          <p:cNvSpPr>
            <a:spLocks noGrp="1"/>
          </p:cNvSpPr>
          <p:nvPr>
            <p:ph idx="1"/>
          </p:nvPr>
        </p:nvSpPr>
        <p:spPr>
          <a:xfrm>
            <a:off x="457200" y="1600201"/>
            <a:ext cx="8229600" cy="1756792"/>
          </a:xfrm>
        </p:spPr>
        <p:txBody>
          <a:bodyPr/>
          <a:lstStyle/>
          <a:p>
            <a:r>
              <a:rPr lang="en-US" dirty="0"/>
              <a:t>Each tuple a vertex </a:t>
            </a:r>
            <a:r>
              <a:rPr lang="en-US" dirty="0">
                <a:latin typeface="Wingdings"/>
                <a:ea typeface="Wingdings"/>
                <a:cs typeface="Wingdings"/>
                <a:sym typeface="Wingdings"/>
              </a:rPr>
              <a:t></a:t>
            </a:r>
            <a:r>
              <a:rPr lang="en-US" dirty="0">
                <a:ea typeface="Wingdings"/>
                <a:cs typeface="Wingdings"/>
                <a:sym typeface="Wingdings"/>
              </a:rPr>
              <a:t> </a:t>
            </a:r>
            <a:r>
              <a:rPr lang="en-US" dirty="0"/>
              <a:t>graph too big </a:t>
            </a:r>
            <a:r>
              <a:rPr lang="en-US" dirty="0">
                <a:latin typeface="Wingdings"/>
                <a:ea typeface="Wingdings"/>
                <a:cs typeface="Wingdings"/>
                <a:sym typeface="Wingdings"/>
              </a:rPr>
              <a:t></a:t>
            </a:r>
            <a:r>
              <a:rPr lang="en-US" dirty="0">
                <a:ea typeface="Wingdings"/>
                <a:cs typeface="Wingdings"/>
                <a:sym typeface="Wingdings"/>
              </a:rPr>
              <a:t> </a:t>
            </a:r>
            <a:r>
              <a:rPr lang="en-US" dirty="0"/>
              <a:t>directory too big</a:t>
            </a:r>
          </a:p>
          <a:p>
            <a:r>
              <a:rPr lang="en-US" dirty="0">
                <a:solidFill>
                  <a:srgbClr val="C00000"/>
                </a:solidFill>
              </a:rPr>
              <a:t>SWORD</a:t>
            </a:r>
          </a:p>
          <a:p>
            <a:pPr lvl="1"/>
            <a:r>
              <a:rPr lang="en-US" dirty="0"/>
              <a:t>Use hypergraph model </a:t>
            </a:r>
          </a:p>
          <a:p>
            <a:pPr lvl="1"/>
            <a:r>
              <a:rPr lang="en-US" dirty="0"/>
              <a:t>Compress the directory</a:t>
            </a:r>
          </a:p>
        </p:txBody>
      </p:sp>
      <p:sp>
        <p:nvSpPr>
          <p:cNvPr id="4" name="Footer Placeholder 3">
            <a:extLst>
              <a:ext uri="{FF2B5EF4-FFF2-40B4-BE49-F238E27FC236}">
                <a16:creationId xmlns:a16="http://schemas.microsoft.com/office/drawing/2014/main" id="{664D5081-CE3D-9849-9DFB-775461BBA78A}"/>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6C1FAD90-BBF4-BB4F-A44C-C238E201D239}"/>
              </a:ext>
            </a:extLst>
          </p:cNvPr>
          <p:cNvSpPr>
            <a:spLocks noGrp="1"/>
          </p:cNvSpPr>
          <p:nvPr>
            <p:ph type="sldNum" sz="quarter" idx="4"/>
          </p:nvPr>
        </p:nvSpPr>
        <p:spPr/>
        <p:txBody>
          <a:bodyPr/>
          <a:lstStyle/>
          <a:p>
            <a:fld id="{FD96158B-4539-3C43-9DE5-94C547866200}" type="slidenum">
              <a:rPr lang="en-US" smtClean="0"/>
              <a:t>72</a:t>
            </a:fld>
            <a:endParaRPr lang="en-US"/>
          </a:p>
        </p:txBody>
      </p:sp>
      <p:pic>
        <p:nvPicPr>
          <p:cNvPr id="7" name="Picture 6" descr="A picture containing drawing, clock&#10;&#10;Description automatically generated">
            <a:extLst>
              <a:ext uri="{FF2B5EF4-FFF2-40B4-BE49-F238E27FC236}">
                <a16:creationId xmlns:a16="http://schemas.microsoft.com/office/drawing/2014/main" id="{C5D61610-7FDE-D74D-BE5B-2F70A950D78E}"/>
              </a:ext>
            </a:extLst>
          </p:cNvPr>
          <p:cNvPicPr>
            <a:picLocks noChangeAspect="1"/>
          </p:cNvPicPr>
          <p:nvPr/>
        </p:nvPicPr>
        <p:blipFill>
          <a:blip r:embed="rId2"/>
          <a:stretch>
            <a:fillRect/>
          </a:stretch>
        </p:blipFill>
        <p:spPr>
          <a:xfrm>
            <a:off x="2466955" y="3284984"/>
            <a:ext cx="4210090" cy="2828317"/>
          </a:xfrm>
          <a:prstGeom prst="rect">
            <a:avLst/>
          </a:prstGeom>
        </p:spPr>
      </p:pic>
    </p:spTree>
    <p:extLst>
      <p:ext uri="{BB962C8B-B14F-4D97-AF65-F5344CB8AC3E}">
        <p14:creationId xmlns:p14="http://schemas.microsoft.com/office/powerpoint/2010/main" val="3017823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85F4-FD90-D24B-AB1A-A15207F95C94}"/>
              </a:ext>
            </a:extLst>
          </p:cNvPr>
          <p:cNvSpPr>
            <a:spLocks noGrp="1"/>
          </p:cNvSpPr>
          <p:nvPr>
            <p:ph type="title"/>
          </p:nvPr>
        </p:nvSpPr>
        <p:spPr/>
        <p:txBody>
          <a:bodyPr/>
          <a:lstStyle/>
          <a:p>
            <a:r>
              <a:rPr lang="en-US" dirty="0"/>
              <a:t>Adaptive approaches</a:t>
            </a:r>
          </a:p>
        </p:txBody>
      </p:sp>
      <p:sp>
        <p:nvSpPr>
          <p:cNvPr id="3" name="Content Placeholder 2">
            <a:extLst>
              <a:ext uri="{FF2B5EF4-FFF2-40B4-BE49-F238E27FC236}">
                <a16:creationId xmlns:a16="http://schemas.microsoft.com/office/drawing/2014/main" id="{96A890D0-F0A2-BC41-9ECC-2520BE9302FA}"/>
              </a:ext>
            </a:extLst>
          </p:cNvPr>
          <p:cNvSpPr>
            <a:spLocks noGrp="1"/>
          </p:cNvSpPr>
          <p:nvPr>
            <p:ph idx="1"/>
          </p:nvPr>
        </p:nvSpPr>
        <p:spPr/>
        <p:txBody>
          <a:bodyPr/>
          <a:lstStyle/>
          <a:p>
            <a:r>
              <a:rPr lang="en-US" dirty="0"/>
              <a:t>Redesign as </a:t>
            </a:r>
            <a:r>
              <a:rPr lang="en-US" dirty="0">
                <a:solidFill>
                  <a:srgbClr val="C00000"/>
                </a:solidFill>
              </a:rPr>
              <a:t>physical</a:t>
            </a:r>
            <a:r>
              <a:rPr lang="en-US" dirty="0"/>
              <a:t> (network characteristics, available storage) and </a:t>
            </a:r>
            <a:r>
              <a:rPr lang="en-US" dirty="0">
                <a:solidFill>
                  <a:srgbClr val="C00000"/>
                </a:solidFill>
              </a:rPr>
              <a:t>logical</a:t>
            </a:r>
            <a:r>
              <a:rPr lang="en-US" dirty="0"/>
              <a:t> (workload) changes occur.</a:t>
            </a:r>
          </a:p>
          <a:p>
            <a:r>
              <a:rPr lang="en-US" dirty="0"/>
              <a:t>Most focus on logical</a:t>
            </a:r>
          </a:p>
          <a:p>
            <a:r>
              <a:rPr lang="en-US" dirty="0"/>
              <a:t>Most follow combined approach</a:t>
            </a:r>
          </a:p>
          <a:p>
            <a:r>
              <a:rPr lang="en-US" dirty="0"/>
              <a:t>Three issues:</a:t>
            </a:r>
          </a:p>
          <a:p>
            <a:pPr marL="714810" lvl="1" indent="-314760">
              <a:buSzPct val="95000"/>
              <a:buFont typeface="Wingdings" pitchFamily="2" charset="2"/>
              <a:buChar char=""/>
              <a:tabLst>
                <a:tab pos="457177" algn="l"/>
              </a:tabLst>
            </a:pPr>
            <a:r>
              <a:rPr lang="en-US" dirty="0"/>
              <a:t>How to detect workload changes?</a:t>
            </a:r>
          </a:p>
          <a:p>
            <a:pPr marL="714810" lvl="1" indent="-314760">
              <a:buSzPct val="95000"/>
              <a:buFont typeface="Wingdings" pitchFamily="2" charset="2"/>
              <a:buChar char=""/>
              <a:tabLst>
                <a:tab pos="457177" algn="l"/>
              </a:tabLst>
            </a:pPr>
            <a:r>
              <a:rPr lang="en-US" dirty="0"/>
              <a:t>How to determine impacted data items?</a:t>
            </a:r>
          </a:p>
          <a:p>
            <a:pPr marL="714810" lvl="1" indent="-314760">
              <a:buSzPct val="95000"/>
              <a:buFont typeface="Wingdings" pitchFamily="2" charset="2"/>
              <a:buChar char=""/>
              <a:tabLst>
                <a:tab pos="457177" algn="l"/>
              </a:tabLst>
            </a:pPr>
            <a:r>
              <a:rPr lang="en-US" dirty="0"/>
              <a:t>How to perform changes efficiently?</a:t>
            </a:r>
            <a:endParaRPr lang="en-US" i="1" dirty="0"/>
          </a:p>
          <a:p>
            <a:endParaRPr lang="en-US" dirty="0"/>
          </a:p>
        </p:txBody>
      </p:sp>
      <p:sp>
        <p:nvSpPr>
          <p:cNvPr id="4" name="Footer Placeholder 3">
            <a:extLst>
              <a:ext uri="{FF2B5EF4-FFF2-40B4-BE49-F238E27FC236}">
                <a16:creationId xmlns:a16="http://schemas.microsoft.com/office/drawing/2014/main" id="{6BDED5B6-1ABC-6443-8B02-786B70043444}"/>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5CC49DA0-EA18-144F-96BB-FF086130D6FB}"/>
              </a:ext>
            </a:extLst>
          </p:cNvPr>
          <p:cNvSpPr>
            <a:spLocks noGrp="1"/>
          </p:cNvSpPr>
          <p:nvPr>
            <p:ph type="sldNum" sz="quarter" idx="4"/>
          </p:nvPr>
        </p:nvSpPr>
        <p:spPr/>
        <p:txBody>
          <a:bodyPr/>
          <a:lstStyle/>
          <a:p>
            <a:fld id="{FD96158B-4539-3C43-9DE5-94C547866200}" type="slidenum">
              <a:rPr lang="en-US" smtClean="0"/>
              <a:t>73</a:t>
            </a:fld>
            <a:endParaRPr lang="en-US"/>
          </a:p>
        </p:txBody>
      </p:sp>
    </p:spTree>
    <p:extLst>
      <p:ext uri="{BB962C8B-B14F-4D97-AF65-F5344CB8AC3E}">
        <p14:creationId xmlns:p14="http://schemas.microsoft.com/office/powerpoint/2010/main" val="438389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FFE65-AB9C-B947-A8FB-3310E1715015}"/>
              </a:ext>
            </a:extLst>
          </p:cNvPr>
          <p:cNvSpPr>
            <a:spLocks noGrp="1"/>
          </p:cNvSpPr>
          <p:nvPr>
            <p:ph type="title"/>
          </p:nvPr>
        </p:nvSpPr>
        <p:spPr/>
        <p:txBody>
          <a:bodyPr/>
          <a:lstStyle/>
          <a:p>
            <a:r>
              <a:rPr lang="en-US" dirty="0"/>
              <a:t>Detecting workload changes</a:t>
            </a:r>
          </a:p>
        </p:txBody>
      </p:sp>
      <p:sp>
        <p:nvSpPr>
          <p:cNvPr id="3" name="Content Placeholder 2">
            <a:extLst>
              <a:ext uri="{FF2B5EF4-FFF2-40B4-BE49-F238E27FC236}">
                <a16:creationId xmlns:a16="http://schemas.microsoft.com/office/drawing/2014/main" id="{28695514-60E4-F54F-BA7F-E0E8E3863333}"/>
              </a:ext>
            </a:extLst>
          </p:cNvPr>
          <p:cNvSpPr>
            <a:spLocks noGrp="1"/>
          </p:cNvSpPr>
          <p:nvPr>
            <p:ph idx="1"/>
          </p:nvPr>
        </p:nvSpPr>
        <p:spPr/>
        <p:txBody>
          <a:bodyPr/>
          <a:lstStyle/>
          <a:p>
            <a:r>
              <a:rPr lang="en-US" dirty="0"/>
              <a:t>Not much work</a:t>
            </a:r>
          </a:p>
          <a:p>
            <a:r>
              <a:rPr lang="en-US" dirty="0"/>
              <a:t>Periodically analyze system logs</a:t>
            </a:r>
          </a:p>
          <a:p>
            <a:r>
              <a:rPr lang="en-US" dirty="0"/>
              <a:t>Continuously monitor workload within DBMS</a:t>
            </a:r>
          </a:p>
          <a:p>
            <a:pPr lvl="1"/>
            <a:r>
              <a:rPr lang="en-US" dirty="0"/>
              <a:t>SWORD: no. of distributed queries</a:t>
            </a:r>
          </a:p>
          <a:p>
            <a:pPr lvl="1"/>
            <a:r>
              <a:rPr lang="en-US" dirty="0"/>
              <a:t>E-Store: monitor system-level metrics (e.g., CPU utilization) and tuple-level access</a:t>
            </a:r>
          </a:p>
        </p:txBody>
      </p:sp>
      <p:sp>
        <p:nvSpPr>
          <p:cNvPr id="4" name="Footer Placeholder 3">
            <a:extLst>
              <a:ext uri="{FF2B5EF4-FFF2-40B4-BE49-F238E27FC236}">
                <a16:creationId xmlns:a16="http://schemas.microsoft.com/office/drawing/2014/main" id="{B247B96D-198F-644E-9A1B-D39F802C6A4E}"/>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75ADF77A-6FA9-0748-B9DC-9C7BCDF19893}"/>
              </a:ext>
            </a:extLst>
          </p:cNvPr>
          <p:cNvSpPr>
            <a:spLocks noGrp="1"/>
          </p:cNvSpPr>
          <p:nvPr>
            <p:ph type="sldNum" sz="quarter" idx="4"/>
          </p:nvPr>
        </p:nvSpPr>
        <p:spPr/>
        <p:txBody>
          <a:bodyPr/>
          <a:lstStyle/>
          <a:p>
            <a:fld id="{FD96158B-4539-3C43-9DE5-94C547866200}" type="slidenum">
              <a:rPr lang="en-US" smtClean="0"/>
              <a:t>74</a:t>
            </a:fld>
            <a:endParaRPr lang="en-US"/>
          </a:p>
        </p:txBody>
      </p:sp>
    </p:spTree>
    <p:extLst>
      <p:ext uri="{BB962C8B-B14F-4D97-AF65-F5344CB8AC3E}">
        <p14:creationId xmlns:p14="http://schemas.microsoft.com/office/powerpoint/2010/main" val="4185673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9A0F-C397-DC43-9B3C-9DBE632B4E91}"/>
              </a:ext>
            </a:extLst>
          </p:cNvPr>
          <p:cNvSpPr>
            <a:spLocks noGrp="1"/>
          </p:cNvSpPr>
          <p:nvPr>
            <p:ph type="title"/>
          </p:nvPr>
        </p:nvSpPr>
        <p:spPr/>
        <p:txBody>
          <a:bodyPr/>
          <a:lstStyle/>
          <a:p>
            <a:r>
              <a:rPr lang="en-US" dirty="0"/>
              <a:t>Detecting affected data items</a:t>
            </a:r>
          </a:p>
        </p:txBody>
      </p:sp>
      <p:sp>
        <p:nvSpPr>
          <p:cNvPr id="3" name="Content Placeholder 2">
            <a:extLst>
              <a:ext uri="{FF2B5EF4-FFF2-40B4-BE49-F238E27FC236}">
                <a16:creationId xmlns:a16="http://schemas.microsoft.com/office/drawing/2014/main" id="{AFECB755-6A31-3E4A-8ED6-3320738D364E}"/>
              </a:ext>
            </a:extLst>
          </p:cNvPr>
          <p:cNvSpPr>
            <a:spLocks noGrp="1"/>
          </p:cNvSpPr>
          <p:nvPr>
            <p:ph idx="1"/>
          </p:nvPr>
        </p:nvSpPr>
        <p:spPr>
          <a:xfrm>
            <a:off x="457200" y="1600201"/>
            <a:ext cx="8229600" cy="3629000"/>
          </a:xfrm>
        </p:spPr>
        <p:txBody>
          <a:bodyPr/>
          <a:lstStyle/>
          <a:p>
            <a:r>
              <a:rPr lang="en-US" dirty="0"/>
              <a:t>Depends on the workload change detection method</a:t>
            </a:r>
          </a:p>
          <a:p>
            <a:r>
              <a:rPr lang="en-US" dirty="0"/>
              <a:t>If monitoring queries </a:t>
            </a:r>
            <a:r>
              <a:rPr lang="en-US" dirty="0">
                <a:latin typeface="Wingdings"/>
                <a:ea typeface="Wingdings"/>
                <a:cs typeface="Wingdings"/>
                <a:sym typeface="Wingdings"/>
              </a:rPr>
              <a:t></a:t>
            </a:r>
            <a:r>
              <a:rPr lang="en-US" dirty="0">
                <a:ea typeface="Wingdings"/>
                <a:cs typeface="Wingdings"/>
                <a:sym typeface="Wingdings"/>
              </a:rPr>
              <a:t> </a:t>
            </a:r>
            <a:r>
              <a:rPr lang="en-US" dirty="0"/>
              <a:t>queries will identify data items</a:t>
            </a:r>
          </a:p>
          <a:p>
            <a:pPr lvl="1"/>
            <a:r>
              <a:rPr lang="en-US" dirty="0"/>
              <a:t> Apollo: generalize from “similar” queries</a:t>
            </a:r>
          </a:p>
          <a:p>
            <a:pPr marL="857250" lvl="2" indent="0">
              <a:buNone/>
            </a:pPr>
            <a:r>
              <a:rPr lang="en-US" b="1" dirty="0">
                <a:latin typeface="Courier" pitchFamily="2" charset="0"/>
              </a:rPr>
              <a:t>SELECT</a:t>
            </a:r>
            <a:r>
              <a:rPr lang="en-US" dirty="0">
                <a:latin typeface="Courier" pitchFamily="2" charset="0"/>
              </a:rPr>
              <a:t> PNAME </a:t>
            </a:r>
            <a:r>
              <a:rPr lang="en-US" b="1" dirty="0">
                <a:latin typeface="Courier" pitchFamily="2" charset="0"/>
              </a:rPr>
              <a:t>FROM</a:t>
            </a:r>
            <a:r>
              <a:rPr lang="en-US" dirty="0">
                <a:latin typeface="Courier" pitchFamily="2" charset="0"/>
              </a:rPr>
              <a:t> PROJ </a:t>
            </a:r>
            <a:r>
              <a:rPr lang="en-US" b="1" dirty="0">
                <a:latin typeface="Courier" pitchFamily="2" charset="0"/>
              </a:rPr>
              <a:t>WHERE</a:t>
            </a:r>
            <a:r>
              <a:rPr lang="en-US" dirty="0">
                <a:latin typeface="Courier" pitchFamily="2" charset="0"/>
              </a:rPr>
              <a:t> BUDGET&gt;20000 </a:t>
            </a:r>
            <a:r>
              <a:rPr lang="en-US" b="1" dirty="0">
                <a:latin typeface="Courier" pitchFamily="2" charset="0"/>
              </a:rPr>
              <a:t>AND</a:t>
            </a:r>
            <a:r>
              <a:rPr lang="en-US" dirty="0">
                <a:latin typeface="Courier" pitchFamily="2" charset="0"/>
              </a:rPr>
              <a:t> LOC=‘LONDON’</a:t>
            </a:r>
          </a:p>
          <a:p>
            <a:pPr marL="857250" lvl="2" indent="0">
              <a:spcBef>
                <a:spcPts val="0"/>
              </a:spcBef>
              <a:buNone/>
            </a:pPr>
            <a:r>
              <a:rPr lang="en-US" dirty="0">
                <a:latin typeface="Wingdings" pitchFamily="2" charset="2"/>
              </a:rPr>
              <a:t>				</a:t>
            </a:r>
            <a:r>
              <a:rPr lang="en-US" sz="3600" dirty="0">
                <a:latin typeface="Wingdings" pitchFamily="2" charset="2"/>
              </a:rPr>
              <a:t>⇩</a:t>
            </a:r>
            <a:endParaRPr lang="en-US" dirty="0">
              <a:latin typeface="Wingdings" pitchFamily="2" charset="2"/>
            </a:endParaRPr>
          </a:p>
          <a:p>
            <a:pPr marL="857250" lvl="2" indent="0">
              <a:buNone/>
            </a:pPr>
            <a:r>
              <a:rPr lang="en-US" b="1" dirty="0">
                <a:latin typeface="Courier" pitchFamily="2" charset="0"/>
              </a:rPr>
              <a:t>SELECT</a:t>
            </a:r>
            <a:r>
              <a:rPr lang="en-US" dirty="0">
                <a:latin typeface="Courier" pitchFamily="2" charset="0"/>
              </a:rPr>
              <a:t> PNAME </a:t>
            </a:r>
            <a:r>
              <a:rPr lang="en-US" b="1" dirty="0">
                <a:latin typeface="Courier" pitchFamily="2" charset="0"/>
              </a:rPr>
              <a:t>FROM</a:t>
            </a:r>
            <a:r>
              <a:rPr lang="en-US" dirty="0">
                <a:latin typeface="Courier" pitchFamily="2" charset="0"/>
              </a:rPr>
              <a:t> PROJ </a:t>
            </a:r>
            <a:r>
              <a:rPr lang="en-US" b="1" dirty="0">
                <a:latin typeface="Courier" pitchFamily="2" charset="0"/>
              </a:rPr>
              <a:t>WHERE</a:t>
            </a:r>
            <a:r>
              <a:rPr lang="en-US" dirty="0">
                <a:latin typeface="Courier" pitchFamily="2" charset="0"/>
              </a:rPr>
              <a:t> BUDGET&gt;? </a:t>
            </a:r>
            <a:r>
              <a:rPr lang="en-US" b="1" dirty="0">
                <a:latin typeface="Courier" pitchFamily="2" charset="0"/>
              </a:rPr>
              <a:t>AND</a:t>
            </a:r>
            <a:r>
              <a:rPr lang="en-US" dirty="0">
                <a:latin typeface="Courier" pitchFamily="2" charset="0"/>
              </a:rPr>
              <a:t> LOC=‘?’</a:t>
            </a:r>
          </a:p>
          <a:p>
            <a:pPr marL="400050"/>
            <a:r>
              <a:rPr lang="en-US" dirty="0"/>
              <a:t>If monitoring tuple-level access (E-Store), this will tell you</a:t>
            </a:r>
          </a:p>
          <a:p>
            <a:pPr marL="857250" lvl="2" indent="0">
              <a:buNone/>
            </a:pPr>
            <a:endParaRPr lang="en-US" dirty="0">
              <a:latin typeface="Courier" pitchFamily="2" charset="0"/>
            </a:endParaRPr>
          </a:p>
        </p:txBody>
      </p:sp>
      <p:sp>
        <p:nvSpPr>
          <p:cNvPr id="4" name="Footer Placeholder 3">
            <a:extLst>
              <a:ext uri="{FF2B5EF4-FFF2-40B4-BE49-F238E27FC236}">
                <a16:creationId xmlns:a16="http://schemas.microsoft.com/office/drawing/2014/main" id="{964AF1CC-DE79-7744-A613-46406BC116A5}"/>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2686203A-504F-044A-8A2C-0E2DA378C134}"/>
              </a:ext>
            </a:extLst>
          </p:cNvPr>
          <p:cNvSpPr>
            <a:spLocks noGrp="1"/>
          </p:cNvSpPr>
          <p:nvPr>
            <p:ph type="sldNum" sz="quarter" idx="4"/>
          </p:nvPr>
        </p:nvSpPr>
        <p:spPr/>
        <p:txBody>
          <a:bodyPr/>
          <a:lstStyle/>
          <a:p>
            <a:fld id="{FD96158B-4539-3C43-9DE5-94C547866200}" type="slidenum">
              <a:rPr lang="en-US" smtClean="0"/>
              <a:t>75</a:t>
            </a:fld>
            <a:endParaRPr lang="en-US"/>
          </a:p>
        </p:txBody>
      </p:sp>
    </p:spTree>
    <p:extLst>
      <p:ext uri="{BB962C8B-B14F-4D97-AF65-F5344CB8AC3E}">
        <p14:creationId xmlns:p14="http://schemas.microsoft.com/office/powerpoint/2010/main" val="31107171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DDDA-9B82-8F4C-B2A7-5EC42DA3C235}"/>
              </a:ext>
            </a:extLst>
          </p:cNvPr>
          <p:cNvSpPr>
            <a:spLocks noGrp="1"/>
          </p:cNvSpPr>
          <p:nvPr>
            <p:ph type="title"/>
          </p:nvPr>
        </p:nvSpPr>
        <p:spPr/>
        <p:txBody>
          <a:bodyPr/>
          <a:lstStyle/>
          <a:p>
            <a:r>
              <a:rPr lang="en-US" dirty="0"/>
              <a:t>Performing changes</a:t>
            </a:r>
          </a:p>
        </p:txBody>
      </p:sp>
      <p:sp>
        <p:nvSpPr>
          <p:cNvPr id="3" name="Content Placeholder 2">
            <a:extLst>
              <a:ext uri="{FF2B5EF4-FFF2-40B4-BE49-F238E27FC236}">
                <a16:creationId xmlns:a16="http://schemas.microsoft.com/office/drawing/2014/main" id="{33F6FA78-7005-B949-A2D9-D7A3BA3099B9}"/>
              </a:ext>
            </a:extLst>
          </p:cNvPr>
          <p:cNvSpPr>
            <a:spLocks noGrp="1"/>
          </p:cNvSpPr>
          <p:nvPr>
            <p:ph idx="1"/>
          </p:nvPr>
        </p:nvSpPr>
        <p:spPr/>
        <p:txBody>
          <a:bodyPr/>
          <a:lstStyle/>
          <a:p>
            <a:pPr>
              <a:spcBef>
                <a:spcPts val="300"/>
              </a:spcBef>
            </a:pPr>
            <a:r>
              <a:rPr lang="en-US" dirty="0"/>
              <a:t>Periodically compute redistribution</a:t>
            </a:r>
          </a:p>
          <a:p>
            <a:pPr lvl="1">
              <a:spcBef>
                <a:spcPts val="300"/>
              </a:spcBef>
            </a:pPr>
            <a:r>
              <a:rPr lang="en-US" dirty="0"/>
              <a:t>Not efficient</a:t>
            </a:r>
          </a:p>
          <a:p>
            <a:pPr>
              <a:spcBef>
                <a:spcPts val="300"/>
              </a:spcBef>
            </a:pPr>
            <a:r>
              <a:rPr lang="en-US" dirty="0"/>
              <a:t>Incremental computation and migration</a:t>
            </a:r>
          </a:p>
          <a:p>
            <a:pPr lvl="1">
              <a:spcBef>
                <a:spcPts val="300"/>
              </a:spcBef>
            </a:pPr>
            <a:r>
              <a:rPr lang="en-US" dirty="0"/>
              <a:t>Graph representation </a:t>
            </a:r>
            <a:r>
              <a:rPr lang="en-US" dirty="0">
                <a:latin typeface="Wingdings"/>
                <a:ea typeface="Wingdings"/>
                <a:cs typeface="Wingdings"/>
                <a:sym typeface="Wingdings"/>
              </a:rPr>
              <a:t></a:t>
            </a:r>
            <a:r>
              <a:rPr lang="en-US" dirty="0"/>
              <a:t> look at changes in graph</a:t>
            </a:r>
          </a:p>
          <a:p>
            <a:pPr lvl="2">
              <a:spcBef>
                <a:spcPts val="300"/>
              </a:spcBef>
            </a:pPr>
            <a:r>
              <a:rPr lang="en-US" dirty="0"/>
              <a:t>SWORD and </a:t>
            </a:r>
            <a:r>
              <a:rPr lang="en-US" dirty="0" err="1"/>
              <a:t>AdaptCache</a:t>
            </a:r>
            <a:r>
              <a:rPr lang="en-US" dirty="0"/>
              <a:t>: Incremental graph partitioning initiates data migration for reconfiguration</a:t>
            </a:r>
          </a:p>
          <a:p>
            <a:pPr lvl="1">
              <a:spcBef>
                <a:spcPts val="300"/>
              </a:spcBef>
            </a:pPr>
            <a:r>
              <a:rPr lang="en-US" dirty="0"/>
              <a:t>E-Store: determine hot tuples for which a migration plan is prepared determine; cold tuple reallocation as well</a:t>
            </a:r>
          </a:p>
          <a:p>
            <a:pPr lvl="2">
              <a:spcBef>
                <a:spcPts val="300"/>
              </a:spcBef>
            </a:pPr>
            <a:r>
              <a:rPr lang="en-US" dirty="0"/>
              <a:t>Optimization problem; real-time heuristic solutions</a:t>
            </a:r>
          </a:p>
          <a:p>
            <a:pPr lvl="1">
              <a:spcBef>
                <a:spcPts val="300"/>
              </a:spcBef>
            </a:pPr>
            <a:r>
              <a:rPr lang="en-US" dirty="0"/>
              <a:t>Database cracking: continuously reorganize data to match query workload</a:t>
            </a:r>
          </a:p>
          <a:p>
            <a:pPr lvl="2">
              <a:spcBef>
                <a:spcPts val="300"/>
              </a:spcBef>
            </a:pPr>
            <a:r>
              <a:rPr lang="en-US" dirty="0"/>
              <a:t>Incoming queries are used as advice</a:t>
            </a:r>
          </a:p>
          <a:p>
            <a:pPr lvl="2">
              <a:spcBef>
                <a:spcPts val="300"/>
              </a:spcBef>
            </a:pPr>
            <a:r>
              <a:rPr lang="en-US" dirty="0"/>
              <a:t>When a node needs data for a local query, this is hint that data may need to be moved</a:t>
            </a:r>
          </a:p>
        </p:txBody>
      </p:sp>
      <p:sp>
        <p:nvSpPr>
          <p:cNvPr id="4" name="Footer Placeholder 3">
            <a:extLst>
              <a:ext uri="{FF2B5EF4-FFF2-40B4-BE49-F238E27FC236}">
                <a16:creationId xmlns:a16="http://schemas.microsoft.com/office/drawing/2014/main" id="{BC37AB52-BCFE-6947-929F-C4EA49BD5421}"/>
              </a:ext>
            </a:extLst>
          </p:cNvPr>
          <p:cNvSpPr>
            <a:spLocks noGrp="1"/>
          </p:cNvSpPr>
          <p:nvPr>
            <p:ph type="ftr" sz="quarter" idx="3"/>
          </p:nvPr>
        </p:nvSpPr>
        <p:spPr/>
        <p:txBody>
          <a:bodyPr/>
          <a:lstStyle/>
          <a:p>
            <a:r>
              <a:rPr lang="en-US"/>
              <a:t>© 2020, M.T. Özsu &amp; P. Valduriez</a:t>
            </a:r>
            <a:endParaRPr lang="en-US" dirty="0"/>
          </a:p>
        </p:txBody>
      </p:sp>
      <p:sp>
        <p:nvSpPr>
          <p:cNvPr id="5" name="Slide Number Placeholder 4">
            <a:extLst>
              <a:ext uri="{FF2B5EF4-FFF2-40B4-BE49-F238E27FC236}">
                <a16:creationId xmlns:a16="http://schemas.microsoft.com/office/drawing/2014/main" id="{28E22A50-5167-C949-909A-A2480D1B4F86}"/>
              </a:ext>
            </a:extLst>
          </p:cNvPr>
          <p:cNvSpPr>
            <a:spLocks noGrp="1"/>
          </p:cNvSpPr>
          <p:nvPr>
            <p:ph type="sldNum" sz="quarter" idx="4"/>
          </p:nvPr>
        </p:nvSpPr>
        <p:spPr/>
        <p:txBody>
          <a:bodyPr/>
          <a:lstStyle/>
          <a:p>
            <a:fld id="{FD96158B-4539-3C43-9DE5-94C547866200}" type="slidenum">
              <a:rPr lang="en-US" smtClean="0"/>
              <a:t>76</a:t>
            </a:fld>
            <a:endParaRPr lang="en-US"/>
          </a:p>
        </p:txBody>
      </p:sp>
    </p:spTree>
    <p:extLst>
      <p:ext uri="{BB962C8B-B14F-4D97-AF65-F5344CB8AC3E}">
        <p14:creationId xmlns:p14="http://schemas.microsoft.com/office/powerpoint/2010/main" val="74944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2" name="Rectangle 94"/>
          <p:cNvSpPr>
            <a:spLocks noGrp="1" noChangeArrowheads="1"/>
          </p:cNvSpPr>
          <p:nvPr>
            <p:ph type="title"/>
          </p:nvPr>
        </p:nvSpPr>
        <p:spPr/>
        <p:txBody>
          <a:bodyPr/>
          <a:lstStyle/>
          <a:p>
            <a:r>
              <a:rPr lang="en-US" dirty="0"/>
              <a:t>Fragmentation Alternatives – Horizontal</a:t>
            </a:r>
          </a:p>
        </p:txBody>
      </p:sp>
      <p:sp>
        <p:nvSpPr>
          <p:cNvPr id="17411" name="Rectangle 3"/>
          <p:cNvSpPr>
            <a:spLocks noGrp="1" noChangeArrowheads="1"/>
          </p:cNvSpPr>
          <p:nvPr>
            <p:ph type="body" idx="4294967295"/>
          </p:nvPr>
        </p:nvSpPr>
        <p:spPr>
          <a:xfrm>
            <a:off x="116505" y="1960712"/>
            <a:ext cx="4346198" cy="1809378"/>
          </a:xfrm>
          <a:noFill/>
          <a:ln/>
        </p:spPr>
        <p:txBody>
          <a:bodyPr/>
          <a:lstStyle/>
          <a:p>
            <a:pPr marL="1195327" indent="-1195327">
              <a:buNone/>
            </a:pPr>
            <a:r>
              <a:rPr lang="en-US" dirty="0"/>
              <a:t>PROJ</a:t>
            </a:r>
            <a:r>
              <a:rPr lang="en-US" baseline="-25000" dirty="0"/>
              <a:t>1</a:t>
            </a:r>
            <a:r>
              <a:rPr lang="en-US" dirty="0"/>
              <a:t> :	projects with budgets less than $200,000</a:t>
            </a:r>
          </a:p>
          <a:p>
            <a:pPr marL="1195327" indent="-1195327">
              <a:buNone/>
            </a:pPr>
            <a:r>
              <a:rPr lang="en-US" dirty="0"/>
              <a:t>PROJ</a:t>
            </a:r>
            <a:r>
              <a:rPr lang="en-US" baseline="-25000" dirty="0"/>
              <a:t>2</a:t>
            </a:r>
            <a:r>
              <a:rPr lang="en-US" dirty="0"/>
              <a:t> :	projects with budgets greater than or equal to $200,000</a:t>
            </a:r>
          </a:p>
        </p:txBody>
      </p:sp>
      <p:sp>
        <p:nvSpPr>
          <p:cNvPr id="2" name="Footer Placeholder 1">
            <a:extLst>
              <a:ext uri="{FF2B5EF4-FFF2-40B4-BE49-F238E27FC236}">
                <a16:creationId xmlns:a16="http://schemas.microsoft.com/office/drawing/2014/main" id="{462484A1-CDB8-9649-93DC-218FF025743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A5FA607-E595-0C42-A810-4B5B142DE0D4}"/>
              </a:ext>
            </a:extLst>
          </p:cNvPr>
          <p:cNvSpPr>
            <a:spLocks noGrp="1"/>
          </p:cNvSpPr>
          <p:nvPr>
            <p:ph type="sldNum" sz="quarter" idx="4"/>
          </p:nvPr>
        </p:nvSpPr>
        <p:spPr/>
        <p:txBody>
          <a:bodyPr/>
          <a:lstStyle/>
          <a:p>
            <a:fld id="{FD96158B-4539-3C43-9DE5-94C547866200}" type="slidenum">
              <a:rPr lang="en-US" smtClean="0"/>
              <a:t>8</a:t>
            </a:fld>
            <a:endParaRPr lang="en-US"/>
          </a:p>
        </p:txBody>
      </p:sp>
      <p:pic>
        <p:nvPicPr>
          <p:cNvPr id="90" name="Picture 89" descr="A screenshot of a cell phone&#10;&#10;Description automatically generated">
            <a:extLst>
              <a:ext uri="{FF2B5EF4-FFF2-40B4-BE49-F238E27FC236}">
                <a16:creationId xmlns:a16="http://schemas.microsoft.com/office/drawing/2014/main" id="{937FFECF-9A02-E34F-9536-1F2BAED5797B}"/>
              </a:ext>
            </a:extLst>
          </p:cNvPr>
          <p:cNvPicPr>
            <a:picLocks noChangeAspect="1"/>
          </p:cNvPicPr>
          <p:nvPr/>
        </p:nvPicPr>
        <p:blipFill>
          <a:blip r:embed="rId3"/>
          <a:stretch>
            <a:fillRect/>
          </a:stretch>
        </p:blipFill>
        <p:spPr>
          <a:xfrm>
            <a:off x="4450232" y="1905167"/>
            <a:ext cx="4577263" cy="1557707"/>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E57F66E-C72B-6F4C-A324-902B317C5FA3}"/>
              </a:ext>
            </a:extLst>
          </p:cNvPr>
          <p:cNvPicPr>
            <a:picLocks noChangeAspect="1"/>
          </p:cNvPicPr>
          <p:nvPr/>
        </p:nvPicPr>
        <p:blipFill>
          <a:blip r:embed="rId4"/>
          <a:stretch>
            <a:fillRect/>
          </a:stretch>
        </p:blipFill>
        <p:spPr>
          <a:xfrm>
            <a:off x="3131840" y="3825635"/>
            <a:ext cx="4851392" cy="2268810"/>
          </a:xfrm>
          <a:prstGeom prst="rect">
            <a:avLst/>
          </a:prstGeom>
        </p:spPr>
      </p:pic>
    </p:spTree>
    <p:extLst>
      <p:ext uri="{BB962C8B-B14F-4D97-AF65-F5344CB8AC3E}">
        <p14:creationId xmlns:p14="http://schemas.microsoft.com/office/powerpoint/2010/main" val="412282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Fragmentation Alternatives – Vertical</a:t>
            </a:r>
          </a:p>
        </p:txBody>
      </p:sp>
      <p:sp>
        <p:nvSpPr>
          <p:cNvPr id="19459" name="Rectangle 3"/>
          <p:cNvSpPr>
            <a:spLocks noGrp="1" noChangeArrowheads="1"/>
          </p:cNvSpPr>
          <p:nvPr>
            <p:ph type="body" idx="4294967295"/>
          </p:nvPr>
        </p:nvSpPr>
        <p:spPr>
          <a:xfrm>
            <a:off x="158187" y="1962299"/>
            <a:ext cx="4515074" cy="1924348"/>
          </a:xfrm>
          <a:noFill/>
          <a:ln/>
        </p:spPr>
        <p:txBody>
          <a:bodyPr/>
          <a:lstStyle/>
          <a:p>
            <a:pPr marL="1081032" indent="-1081032">
              <a:buNone/>
            </a:pPr>
            <a:r>
              <a:rPr lang="en-US" dirty="0"/>
              <a:t>PROJ</a:t>
            </a:r>
            <a:r>
              <a:rPr lang="en-US" baseline="-25000" dirty="0"/>
              <a:t>1</a:t>
            </a:r>
            <a:r>
              <a:rPr lang="en-US" dirty="0"/>
              <a:t>:	information about project budgets</a:t>
            </a:r>
          </a:p>
          <a:p>
            <a:pPr marL="1081032" indent="-1081032">
              <a:buNone/>
            </a:pPr>
            <a:r>
              <a:rPr lang="en-US" dirty="0"/>
              <a:t>PROJ</a:t>
            </a:r>
            <a:r>
              <a:rPr lang="en-US" baseline="-25000" dirty="0"/>
              <a:t>2</a:t>
            </a:r>
            <a:r>
              <a:rPr lang="en-US" dirty="0"/>
              <a:t>:	information about project names and locations</a:t>
            </a:r>
          </a:p>
        </p:txBody>
      </p:sp>
      <p:sp>
        <p:nvSpPr>
          <p:cNvPr id="2" name="Footer Placeholder 1">
            <a:extLst>
              <a:ext uri="{FF2B5EF4-FFF2-40B4-BE49-F238E27FC236}">
                <a16:creationId xmlns:a16="http://schemas.microsoft.com/office/drawing/2014/main" id="{5E2F12CB-5BE9-CD4F-AFB0-3D104405910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E9931B0-060B-7046-B5D2-76D916B1BE00}"/>
              </a:ext>
            </a:extLst>
          </p:cNvPr>
          <p:cNvSpPr>
            <a:spLocks noGrp="1"/>
          </p:cNvSpPr>
          <p:nvPr>
            <p:ph type="sldNum" sz="quarter" idx="4"/>
          </p:nvPr>
        </p:nvSpPr>
        <p:spPr/>
        <p:txBody>
          <a:bodyPr/>
          <a:lstStyle/>
          <a:p>
            <a:fld id="{FD96158B-4539-3C43-9DE5-94C547866200}" type="slidenum">
              <a:rPr lang="en-US" smtClean="0"/>
              <a:t>9</a:t>
            </a:fld>
            <a:endParaRPr lang="en-US"/>
          </a:p>
        </p:txBody>
      </p:sp>
      <p:pic>
        <p:nvPicPr>
          <p:cNvPr id="5" name="Picture 4" descr="A screenshot of a cell phone&#10;&#10;Description automatically generated">
            <a:extLst>
              <a:ext uri="{FF2B5EF4-FFF2-40B4-BE49-F238E27FC236}">
                <a16:creationId xmlns:a16="http://schemas.microsoft.com/office/drawing/2014/main" id="{E593D47F-5EA0-5B43-9087-A7A74BC9E89A}"/>
              </a:ext>
            </a:extLst>
          </p:cNvPr>
          <p:cNvPicPr>
            <a:picLocks noChangeAspect="1"/>
          </p:cNvPicPr>
          <p:nvPr/>
        </p:nvPicPr>
        <p:blipFill>
          <a:blip r:embed="rId3"/>
          <a:stretch>
            <a:fillRect/>
          </a:stretch>
        </p:blipFill>
        <p:spPr>
          <a:xfrm>
            <a:off x="4462703" y="2088772"/>
            <a:ext cx="4577263" cy="1557707"/>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CFE0907-5A27-E24D-BD8C-2E72EAA688CE}"/>
              </a:ext>
            </a:extLst>
          </p:cNvPr>
          <p:cNvPicPr>
            <a:picLocks noChangeAspect="1"/>
          </p:cNvPicPr>
          <p:nvPr/>
        </p:nvPicPr>
        <p:blipFill>
          <a:blip r:embed="rId4"/>
          <a:stretch>
            <a:fillRect/>
          </a:stretch>
        </p:blipFill>
        <p:spPr>
          <a:xfrm>
            <a:off x="1691680" y="4232738"/>
            <a:ext cx="6717594" cy="1642624"/>
          </a:xfrm>
          <a:prstGeom prst="rect">
            <a:avLst/>
          </a:prstGeom>
        </p:spPr>
      </p:pic>
    </p:spTree>
    <p:extLst>
      <p:ext uri="{BB962C8B-B14F-4D97-AF65-F5344CB8AC3E}">
        <p14:creationId xmlns:p14="http://schemas.microsoft.com/office/powerpoint/2010/main" val="1873547660"/>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2991</TotalTime>
  <Words>11048</Words>
  <Application>Microsoft Office PowerPoint</Application>
  <PresentationFormat>On-screen Show (4:3)</PresentationFormat>
  <Paragraphs>1155</Paragraphs>
  <Slides>76</Slides>
  <Notes>37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0" baseType="lpstr">
      <vt:lpstr>MS PGothic</vt:lpstr>
      <vt:lpstr>Arial</vt:lpstr>
      <vt:lpstr>Book Antiqua</vt:lpstr>
      <vt:lpstr>Calibri</vt:lpstr>
      <vt:lpstr>Courier</vt:lpstr>
      <vt:lpstr>Inter</vt:lpstr>
      <vt:lpstr>KaTeX_Main</vt:lpstr>
      <vt:lpstr>KaTeX_Math</vt:lpstr>
      <vt:lpstr>Monotype Sorts</vt:lpstr>
      <vt:lpstr>NSymbol</vt:lpstr>
      <vt:lpstr>Symbol</vt:lpstr>
      <vt:lpstr>Wingdings</vt:lpstr>
      <vt:lpstr>Office Theme</vt:lpstr>
      <vt:lpstr>Equation</vt:lpstr>
      <vt:lpstr>Principles of Distributed Database Systems</vt:lpstr>
      <vt:lpstr>Outline</vt:lpstr>
      <vt:lpstr>Outline</vt:lpstr>
      <vt:lpstr>Distribution Design</vt:lpstr>
      <vt:lpstr>Outline</vt:lpstr>
      <vt:lpstr>Fragmentation</vt:lpstr>
      <vt:lpstr>Example Database</vt:lpstr>
      <vt:lpstr>Fragmentation Alternatives – Horizontal</vt:lpstr>
      <vt:lpstr>Fragmentation Alternatives – Vertical</vt:lpstr>
      <vt:lpstr>Correctness of Fragmentation</vt:lpstr>
      <vt:lpstr>Allocation Alternatives</vt:lpstr>
      <vt:lpstr>Comparison of Replication Alternatives</vt:lpstr>
      <vt:lpstr>Fragmentation</vt:lpstr>
      <vt:lpstr>PHF – Information Requirements</vt:lpstr>
      <vt:lpstr>PHF - Information Requirements</vt:lpstr>
      <vt:lpstr>PHF – Information Requirements</vt:lpstr>
      <vt:lpstr>PHF – Information Requirements</vt:lpstr>
      <vt:lpstr>Primary Horizontal Fragmentation</vt:lpstr>
      <vt:lpstr>PHF – Algorithm</vt:lpstr>
      <vt:lpstr>Completeness of Simple Predicates</vt:lpstr>
      <vt:lpstr>Completeness of Simple Predicates</vt:lpstr>
      <vt:lpstr>Minimality of Simple Predicates</vt:lpstr>
      <vt:lpstr>Minimality of Simple Predicates</vt:lpstr>
      <vt:lpstr>COM_MIN Algorithm</vt:lpstr>
      <vt:lpstr>COM_MIN Algorithm</vt:lpstr>
      <vt:lpstr>PHORIZONTAL Algorithm</vt:lpstr>
      <vt:lpstr>PHF – Example</vt:lpstr>
      <vt:lpstr>PHF – Example</vt:lpstr>
      <vt:lpstr>PHF – Example</vt:lpstr>
      <vt:lpstr>PHF – Example</vt:lpstr>
      <vt:lpstr>PHF – Example</vt:lpstr>
      <vt:lpstr>PHF – Correctness</vt:lpstr>
      <vt:lpstr>Derived Horizontal Fragmentation</vt:lpstr>
      <vt:lpstr>DHF – Definition</vt:lpstr>
      <vt:lpstr>DHF – Example</vt:lpstr>
      <vt:lpstr>DHF – Correctness</vt:lpstr>
      <vt:lpstr>Vertical Fragmentation</vt:lpstr>
      <vt:lpstr>Vertical Fragmentation</vt:lpstr>
      <vt:lpstr>VF – Information Requirements</vt:lpstr>
      <vt:lpstr>VF – Definition of use(qi,Aj)</vt:lpstr>
      <vt:lpstr>VF – Affinity Measure aff(Ai,Aj)</vt:lpstr>
      <vt:lpstr>VF – Calculation of aff(Ai, Aj)</vt:lpstr>
      <vt:lpstr>VF – Clustering Algorithm</vt:lpstr>
      <vt:lpstr>Bond Energy Algorithm</vt:lpstr>
      <vt:lpstr>Bond Energy Algorithm</vt:lpstr>
      <vt:lpstr>BEA – Example</vt:lpstr>
      <vt:lpstr>BEA – Example</vt:lpstr>
      <vt:lpstr>VF – Algorithm</vt:lpstr>
      <vt:lpstr>VF – Algorithm</vt:lpstr>
      <vt:lpstr>VF – Algorithm</vt:lpstr>
      <vt:lpstr>VF – Correctness</vt:lpstr>
      <vt:lpstr>Hybrid Fragmentation</vt:lpstr>
      <vt:lpstr>Reconstruction of HF</vt:lpstr>
      <vt:lpstr>Outline</vt:lpstr>
      <vt:lpstr>Fragment Allocation</vt:lpstr>
      <vt:lpstr>Information Requirements</vt:lpstr>
      <vt:lpstr>Allocation</vt:lpstr>
      <vt:lpstr>Allocation Model</vt:lpstr>
      <vt:lpstr>Allocation Model</vt:lpstr>
      <vt:lpstr>Allocation Model</vt:lpstr>
      <vt:lpstr>Allocation Model</vt:lpstr>
      <vt:lpstr>Allocation Model</vt:lpstr>
      <vt:lpstr>Allocation Model</vt:lpstr>
      <vt:lpstr>Allocation Model</vt:lpstr>
      <vt:lpstr>Outline</vt:lpstr>
      <vt:lpstr>Combining Fragmentation &amp; Allocation</vt:lpstr>
      <vt:lpstr>Round-robin Partitioning</vt:lpstr>
      <vt:lpstr>Hash Partitioning</vt:lpstr>
      <vt:lpstr>Range Partitioning</vt:lpstr>
      <vt:lpstr>Workload-Aware Partitioning</vt:lpstr>
      <vt:lpstr>Incorporating Replication</vt:lpstr>
      <vt:lpstr>Dealing with graph size</vt:lpstr>
      <vt:lpstr>Adaptive approaches</vt:lpstr>
      <vt:lpstr>Detecting workload changes</vt:lpstr>
      <vt:lpstr>Detecting affected data items</vt:lpstr>
      <vt:lpstr>Performing changes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Admin</cp:lastModifiedBy>
  <cp:revision>74</cp:revision>
  <dcterms:created xsi:type="dcterms:W3CDTF">2020-02-05T23:19:38Z</dcterms:created>
  <dcterms:modified xsi:type="dcterms:W3CDTF">2025-02-27T20:31:56Z</dcterms:modified>
</cp:coreProperties>
</file>