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8"/>
  </p:notesMasterIdLst>
  <p:sldIdLst>
    <p:sldId id="256" r:id="rId2"/>
    <p:sldId id="257" r:id="rId3"/>
    <p:sldId id="340" r:id="rId4"/>
    <p:sldId id="262" r:id="rId5"/>
    <p:sldId id="337" r:id="rId6"/>
    <p:sldId id="264" r:id="rId7"/>
    <p:sldId id="324" r:id="rId8"/>
    <p:sldId id="265" r:id="rId9"/>
    <p:sldId id="266"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8" r:id="rId49"/>
    <p:sldId id="309" r:id="rId50"/>
    <p:sldId id="310" r:id="rId51"/>
    <p:sldId id="311" r:id="rId52"/>
    <p:sldId id="312" r:id="rId53"/>
    <p:sldId id="325" r:id="rId54"/>
    <p:sldId id="338" r:id="rId55"/>
    <p:sldId id="313" r:id="rId56"/>
    <p:sldId id="314" r:id="rId57"/>
    <p:sldId id="315" r:id="rId58"/>
    <p:sldId id="317" r:id="rId59"/>
    <p:sldId id="318" r:id="rId60"/>
    <p:sldId id="319" r:id="rId61"/>
    <p:sldId id="320" r:id="rId62"/>
    <p:sldId id="321" r:id="rId63"/>
    <p:sldId id="322" r:id="rId64"/>
    <p:sldId id="323" r:id="rId65"/>
    <p:sldId id="339" r:id="rId66"/>
    <p:sldId id="326" r:id="rId67"/>
    <p:sldId id="327" r:id="rId68"/>
    <p:sldId id="328" r:id="rId69"/>
    <p:sldId id="329" r:id="rId70"/>
    <p:sldId id="330" r:id="rId71"/>
    <p:sldId id="331" r:id="rId72"/>
    <p:sldId id="332" r:id="rId73"/>
    <p:sldId id="333" r:id="rId74"/>
    <p:sldId id="334" r:id="rId75"/>
    <p:sldId id="335" r:id="rId76"/>
    <p:sldId id="336" r:id="rId7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771A9"/>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051B72-3C69-486D-AD27-C68C9DBA12C1}" v="4" dt="2024-01-10T04:31:23.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14"/>
    <p:restoredTop sz="65328" autoAdjust="0"/>
  </p:normalViewPr>
  <p:slideViewPr>
    <p:cSldViewPr>
      <p:cViewPr varScale="1">
        <p:scale>
          <a:sx n="41" d="100"/>
          <a:sy n="41" d="100"/>
        </p:scale>
        <p:origin x="1660"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Diep" userId="40d50aa6-3e60-47b8-ae8c-ff35a14615f5" providerId="ADAL" clId="{E2051B72-3C69-486D-AD27-C68C9DBA12C1}"/>
    <pc:docChg chg="undo custSel modSld">
      <pc:chgData name="Nguyen Ngoc Diep" userId="40d50aa6-3e60-47b8-ae8c-ff35a14615f5" providerId="ADAL" clId="{E2051B72-3C69-486D-AD27-C68C9DBA12C1}" dt="2024-01-11T03:44:19.128" v="74" actId="20577"/>
      <pc:docMkLst>
        <pc:docMk/>
      </pc:docMkLst>
      <pc:sldChg chg="addSp modSp mod">
        <pc:chgData name="Nguyen Ngoc Diep" userId="40d50aa6-3e60-47b8-ae8c-ff35a14615f5" providerId="ADAL" clId="{E2051B72-3C69-486D-AD27-C68C9DBA12C1}" dt="2024-01-10T04:31:35.806" v="20" actId="255"/>
        <pc:sldMkLst>
          <pc:docMk/>
          <pc:sldMk cId="2782348894" sldId="269"/>
        </pc:sldMkLst>
        <pc:spChg chg="add mod">
          <ac:chgData name="Nguyen Ngoc Diep" userId="40d50aa6-3e60-47b8-ae8c-ff35a14615f5" providerId="ADAL" clId="{E2051B72-3C69-486D-AD27-C68C9DBA12C1}" dt="2024-01-10T04:31:35.806" v="20" actId="255"/>
          <ac:spMkLst>
            <pc:docMk/>
            <pc:sldMk cId="2782348894" sldId="269"/>
            <ac:spMk id="5" creationId="{09185FA0-45CC-02BB-FBAE-95CE6279AAB8}"/>
          </ac:spMkLst>
        </pc:spChg>
        <pc:graphicFrameChg chg="mod">
          <ac:chgData name="Nguyen Ngoc Diep" userId="40d50aa6-3e60-47b8-ae8c-ff35a14615f5" providerId="ADAL" clId="{E2051B72-3C69-486D-AD27-C68C9DBA12C1}" dt="2024-01-10T04:31:23.926" v="18" actId="14100"/>
          <ac:graphicFrameMkLst>
            <pc:docMk/>
            <pc:sldMk cId="2782348894" sldId="269"/>
            <ac:graphicFrameMk id="2" creationId="{00000000-0000-0000-0000-000000000000}"/>
          </ac:graphicFrameMkLst>
        </pc:graphicFrameChg>
      </pc:sldChg>
      <pc:sldChg chg="modSp mod">
        <pc:chgData name="Nguyen Ngoc Diep" userId="40d50aa6-3e60-47b8-ae8c-ff35a14615f5" providerId="ADAL" clId="{E2051B72-3C69-486D-AD27-C68C9DBA12C1}" dt="2024-01-10T04:50:34.191" v="21" actId="20577"/>
        <pc:sldMkLst>
          <pc:docMk/>
          <pc:sldMk cId="772134668" sldId="274"/>
        </pc:sldMkLst>
        <pc:spChg chg="mod">
          <ac:chgData name="Nguyen Ngoc Diep" userId="40d50aa6-3e60-47b8-ae8c-ff35a14615f5" providerId="ADAL" clId="{E2051B72-3C69-486D-AD27-C68C9DBA12C1}" dt="2024-01-10T04:50:34.191" v="21" actId="20577"/>
          <ac:spMkLst>
            <pc:docMk/>
            <pc:sldMk cId="772134668" sldId="274"/>
            <ac:spMk id="35842" creationId="{00000000-0000-0000-0000-000000000000}"/>
          </ac:spMkLst>
        </pc:spChg>
      </pc:sldChg>
      <pc:sldChg chg="modSp mod">
        <pc:chgData name="Nguyen Ngoc Diep" userId="40d50aa6-3e60-47b8-ae8c-ff35a14615f5" providerId="ADAL" clId="{E2051B72-3C69-486D-AD27-C68C9DBA12C1}" dt="2024-01-10T04:55:25.582" v="22" actId="58"/>
        <pc:sldMkLst>
          <pc:docMk/>
          <pc:sldMk cId="1536384131" sldId="276"/>
        </pc:sldMkLst>
        <pc:spChg chg="mod">
          <ac:chgData name="Nguyen Ngoc Diep" userId="40d50aa6-3e60-47b8-ae8c-ff35a14615f5" providerId="ADAL" clId="{E2051B72-3C69-486D-AD27-C68C9DBA12C1}" dt="2024-01-10T04:55:25.582" v="22" actId="58"/>
          <ac:spMkLst>
            <pc:docMk/>
            <pc:sldMk cId="1536384131" sldId="276"/>
            <ac:spMk id="39938" creationId="{00000000-0000-0000-0000-000000000000}"/>
          </ac:spMkLst>
        </pc:spChg>
      </pc:sldChg>
      <pc:sldChg chg="addSp delSp modSp mod">
        <pc:chgData name="Nguyen Ngoc Diep" userId="40d50aa6-3e60-47b8-ae8c-ff35a14615f5" providerId="ADAL" clId="{E2051B72-3C69-486D-AD27-C68C9DBA12C1}" dt="2024-01-10T08:49:09.617" v="53" actId="1076"/>
        <pc:sldMkLst>
          <pc:docMk/>
          <pc:sldMk cId="1287048380" sldId="294"/>
        </pc:sldMkLst>
        <pc:spChg chg="mod">
          <ac:chgData name="Nguyen Ngoc Diep" userId="40d50aa6-3e60-47b8-ae8c-ff35a14615f5" providerId="ADAL" clId="{E2051B72-3C69-486D-AD27-C68C9DBA12C1}" dt="2024-01-10T08:47:09.077" v="43" actId="20577"/>
          <ac:spMkLst>
            <pc:docMk/>
            <pc:sldMk cId="1287048380" sldId="294"/>
            <ac:spMk id="76802" creationId="{00000000-0000-0000-0000-000000000000}"/>
          </ac:spMkLst>
        </pc:spChg>
        <pc:picChg chg="del">
          <ac:chgData name="Nguyen Ngoc Diep" userId="40d50aa6-3e60-47b8-ae8c-ff35a14615f5" providerId="ADAL" clId="{E2051B72-3C69-486D-AD27-C68C9DBA12C1}" dt="2024-01-10T08:48:28.178" v="44" actId="478"/>
          <ac:picMkLst>
            <pc:docMk/>
            <pc:sldMk cId="1287048380" sldId="294"/>
            <ac:picMk id="5" creationId="{D55BD74C-D7B5-A54B-8BC3-956488BEA2C2}"/>
          </ac:picMkLst>
        </pc:picChg>
        <pc:picChg chg="add del mod">
          <ac:chgData name="Nguyen Ngoc Diep" userId="40d50aa6-3e60-47b8-ae8c-ff35a14615f5" providerId="ADAL" clId="{E2051B72-3C69-486D-AD27-C68C9DBA12C1}" dt="2024-01-10T08:48:53.747" v="49" actId="478"/>
          <ac:picMkLst>
            <pc:docMk/>
            <pc:sldMk cId="1287048380" sldId="294"/>
            <ac:picMk id="6" creationId="{9A6F3BB3-07FE-90E4-8467-4DE3291700B9}"/>
          </ac:picMkLst>
        </pc:picChg>
        <pc:picChg chg="add mod">
          <ac:chgData name="Nguyen Ngoc Diep" userId="40d50aa6-3e60-47b8-ae8c-ff35a14615f5" providerId="ADAL" clId="{E2051B72-3C69-486D-AD27-C68C9DBA12C1}" dt="2024-01-10T08:49:09.617" v="53" actId="1076"/>
          <ac:picMkLst>
            <pc:docMk/>
            <pc:sldMk cId="1287048380" sldId="294"/>
            <ac:picMk id="8" creationId="{3AAEDF6E-D10F-77E0-4E70-364A41A2D89E}"/>
          </ac:picMkLst>
        </pc:picChg>
      </pc:sldChg>
      <pc:sldChg chg="modSp mod">
        <pc:chgData name="Nguyen Ngoc Diep" userId="40d50aa6-3e60-47b8-ae8c-ff35a14615f5" providerId="ADAL" clId="{E2051B72-3C69-486D-AD27-C68C9DBA12C1}" dt="2024-01-10T09:18:51.590" v="71" actId="20577"/>
        <pc:sldMkLst>
          <pc:docMk/>
          <pc:sldMk cId="29883368" sldId="300"/>
        </pc:sldMkLst>
        <pc:spChg chg="mod">
          <ac:chgData name="Nguyen Ngoc Diep" userId="40d50aa6-3e60-47b8-ae8c-ff35a14615f5" providerId="ADAL" clId="{E2051B72-3C69-486D-AD27-C68C9DBA12C1}" dt="2024-01-10T09:18:51.590" v="71" actId="20577"/>
          <ac:spMkLst>
            <pc:docMk/>
            <pc:sldMk cId="29883368" sldId="300"/>
            <ac:spMk id="83970" creationId="{00000000-0000-0000-0000-000000000000}"/>
          </ac:spMkLst>
        </pc:spChg>
      </pc:sldChg>
      <pc:sldChg chg="modSp mod">
        <pc:chgData name="Nguyen Ngoc Diep" userId="40d50aa6-3e60-47b8-ae8c-ff35a14615f5" providerId="ADAL" clId="{E2051B72-3C69-486D-AD27-C68C9DBA12C1}" dt="2024-01-11T03:43:21.888" v="72" actId="1036"/>
        <pc:sldMkLst>
          <pc:docMk/>
          <pc:sldMk cId="528853592" sldId="306"/>
        </pc:sldMkLst>
        <pc:picChg chg="mod">
          <ac:chgData name="Nguyen Ngoc Diep" userId="40d50aa6-3e60-47b8-ae8c-ff35a14615f5" providerId="ADAL" clId="{E2051B72-3C69-486D-AD27-C68C9DBA12C1}" dt="2024-01-11T03:43:21.888" v="72" actId="1036"/>
          <ac:picMkLst>
            <pc:docMk/>
            <pc:sldMk cId="528853592" sldId="306"/>
            <ac:picMk id="9" creationId="{1327EA97-2E0B-E146-9CBD-419BABF4E371}"/>
          </ac:picMkLst>
        </pc:picChg>
      </pc:sldChg>
      <pc:sldChg chg="modSp mod">
        <pc:chgData name="Nguyen Ngoc Diep" userId="40d50aa6-3e60-47b8-ae8c-ff35a14615f5" providerId="ADAL" clId="{E2051B72-3C69-486D-AD27-C68C9DBA12C1}" dt="2024-01-11T03:44:19.128" v="74" actId="20577"/>
        <pc:sldMkLst>
          <pc:docMk/>
          <pc:sldMk cId="2628866308" sldId="309"/>
        </pc:sldMkLst>
        <pc:spChg chg="mod">
          <ac:chgData name="Nguyen Ngoc Diep" userId="40d50aa6-3e60-47b8-ae8c-ff35a14615f5" providerId="ADAL" clId="{E2051B72-3C69-486D-AD27-C68C9DBA12C1}" dt="2024-01-11T03:44:19.128" v="74" actId="20577"/>
          <ac:spMkLst>
            <pc:docMk/>
            <pc:sldMk cId="2628866308" sldId="309"/>
            <ac:spMk id="931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3/21/2025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Binary_rel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en.wikipedia.org/wiki/Relation_(databas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A52506F0-6CB9-5855-262A-1F6520DCDC44}"/>
              </a:ext>
            </a:extLst>
          </p:cNvPr>
          <p:cNvSpPr>
            <a:spLocks noGrp="1"/>
          </p:cNvSpPr>
          <p:nvPr>
            <p:ph type="body" idx="1"/>
          </p:nvPr>
        </p:nvSpPr>
        <p:spPr/>
        <p:txBody>
          <a:bodyPr/>
          <a:lstStyle/>
          <a:p>
            <a:pPr algn="l"/>
            <a:r>
              <a:rPr lang="vi-VN" b="1" i="0" dirty="0">
                <a:solidFill>
                  <a:srgbClr val="404040"/>
                </a:solidFill>
                <a:effectLst/>
                <a:latin typeface="Inter"/>
              </a:rPr>
              <a:t>Bảng so sánh các phương án sao chép</a:t>
            </a:r>
          </a:p>
          <a:p>
            <a:pPr algn="l"/>
            <a:r>
              <a:rPr lang="vi-VN" b="1" dirty="0"/>
              <a:t>Phương án</a:t>
            </a:r>
            <a:r>
              <a:rPr lang="en-US" b="1" dirty="0"/>
              <a:t>				</a:t>
            </a:r>
            <a:r>
              <a:rPr lang="vi-VN" b="1" dirty="0"/>
              <a:t>Sao chép toàn bộ (Full Replication)</a:t>
            </a:r>
            <a:r>
              <a:rPr lang="en-US" b="1" dirty="0"/>
              <a:t>	</a:t>
            </a:r>
            <a:r>
              <a:rPr lang="vi-VN" b="1" dirty="0"/>
              <a:t>Sao chép một phần (Partial Replication)</a:t>
            </a:r>
            <a:r>
              <a:rPr lang="en-US" b="1" dirty="0"/>
              <a:t>	</a:t>
            </a:r>
            <a:r>
              <a:rPr lang="vi-VN" b="1" dirty="0"/>
              <a:t>Phân vùng (Partitioning)</a:t>
            </a:r>
            <a:endParaRPr lang="en-US" b="1" dirty="0"/>
          </a:p>
          <a:p>
            <a:pPr algn="l"/>
            <a:r>
              <a:rPr lang="vi-VN" b="1" dirty="0">
                <a:effectLst/>
              </a:rPr>
              <a:t>Xử lý truy vấn (Query Processing)</a:t>
            </a:r>
            <a:r>
              <a:rPr lang="en-US" b="1" dirty="0">
                <a:effectLst/>
              </a:rPr>
              <a:t>		</a:t>
            </a:r>
            <a:r>
              <a:rPr lang="vi-VN" dirty="0">
                <a:effectLst/>
              </a:rPr>
              <a:t>Dễ dàng</a:t>
            </a:r>
            <a:r>
              <a:rPr lang="en-US" dirty="0">
                <a:effectLst/>
              </a:rPr>
              <a:t>			</a:t>
            </a:r>
            <a:r>
              <a:rPr lang="vi-VN" dirty="0">
                <a:effectLst/>
              </a:rPr>
              <a:t>Độ khó tương tự</a:t>
            </a:r>
            <a:r>
              <a:rPr lang="en-US" dirty="0">
                <a:effectLst/>
              </a:rPr>
              <a:t>		</a:t>
            </a:r>
            <a:r>
              <a:rPr lang="vi-VN" dirty="0">
                <a:effectLst/>
              </a:rPr>
              <a:t>Độ khó tương tự</a:t>
            </a:r>
            <a:endParaRPr lang="en-US" dirty="0">
              <a:effectLst/>
            </a:endParaRPr>
          </a:p>
          <a:p>
            <a:pPr algn="l"/>
            <a:r>
              <a:rPr lang="vi-VN" b="1" dirty="0">
                <a:effectLst/>
              </a:rPr>
              <a:t>Quản lý thư mục (Directory Management)</a:t>
            </a:r>
            <a:r>
              <a:rPr lang="en-US" b="1" dirty="0">
                <a:effectLst/>
              </a:rPr>
              <a:t>	</a:t>
            </a:r>
            <a:r>
              <a:rPr lang="vi-VN" dirty="0">
                <a:effectLst/>
              </a:rPr>
              <a:t>Dễ dàng hoặc không cần thiết</a:t>
            </a:r>
            <a:r>
              <a:rPr lang="en-US" dirty="0">
                <a:effectLst/>
              </a:rPr>
              <a:t>	</a:t>
            </a:r>
            <a:r>
              <a:rPr lang="vi-VN" dirty="0">
                <a:effectLst/>
              </a:rPr>
              <a:t>Độ khó tương tự</a:t>
            </a:r>
            <a:r>
              <a:rPr lang="en-US" dirty="0">
                <a:effectLst/>
              </a:rPr>
              <a:t>		</a:t>
            </a:r>
            <a:r>
              <a:rPr lang="vi-VN" dirty="0">
                <a:effectLst/>
              </a:rPr>
              <a:t>Độ khó tương tự</a:t>
            </a:r>
            <a:endParaRPr lang="en-US" dirty="0">
              <a:effectLst/>
            </a:endParaRPr>
          </a:p>
          <a:p>
            <a:pPr algn="l"/>
            <a:r>
              <a:rPr lang="vi-VN" b="1" dirty="0">
                <a:effectLst/>
              </a:rPr>
              <a:t>Kiểm soát đồng thời (Concurrency Control)</a:t>
            </a:r>
            <a:r>
              <a:rPr lang="en-US" b="1" dirty="0">
                <a:effectLst/>
              </a:rPr>
              <a:t>	</a:t>
            </a:r>
            <a:r>
              <a:rPr lang="vi-VN" dirty="0">
                <a:effectLst/>
              </a:rPr>
              <a:t>Trung bình</a:t>
            </a:r>
            <a:r>
              <a:rPr lang="en-US" dirty="0">
                <a:effectLst/>
              </a:rPr>
              <a:t>			</a:t>
            </a:r>
            <a:r>
              <a:rPr lang="vi-VN" dirty="0">
                <a:effectLst/>
              </a:rPr>
              <a:t>Khó</a:t>
            </a:r>
            <a:r>
              <a:rPr lang="en-US" dirty="0">
                <a:effectLst/>
              </a:rPr>
              <a:t>			</a:t>
            </a:r>
            <a:r>
              <a:rPr lang="vi-VN" dirty="0">
                <a:effectLst/>
              </a:rPr>
              <a:t>Dễ dàng</a:t>
            </a:r>
            <a:endParaRPr lang="en-US" dirty="0">
              <a:effectLst/>
            </a:endParaRPr>
          </a:p>
          <a:p>
            <a:pPr algn="l"/>
            <a:r>
              <a:rPr lang="vi-VN" b="1" dirty="0">
                <a:effectLst/>
              </a:rPr>
              <a:t>Độ tin cậy (Reliability)</a:t>
            </a:r>
            <a:r>
              <a:rPr lang="en-US" b="1" dirty="0">
                <a:effectLst/>
              </a:rPr>
              <a:t>			</a:t>
            </a:r>
            <a:r>
              <a:rPr lang="vi-VN" dirty="0">
                <a:effectLst/>
              </a:rPr>
              <a:t>Rất cao</a:t>
            </a:r>
            <a:r>
              <a:rPr lang="en-US" dirty="0">
                <a:effectLst/>
              </a:rPr>
              <a:t>			</a:t>
            </a:r>
            <a:r>
              <a:rPr lang="vi-VN" dirty="0">
                <a:effectLst/>
              </a:rPr>
              <a:t>Cao</a:t>
            </a:r>
            <a:r>
              <a:rPr lang="en-US" dirty="0">
                <a:effectLst/>
              </a:rPr>
              <a:t>			</a:t>
            </a:r>
            <a:r>
              <a:rPr lang="vi-VN" dirty="0">
                <a:effectLst/>
              </a:rPr>
              <a:t>Thấp</a:t>
            </a:r>
            <a:endParaRPr lang="en-US" dirty="0">
              <a:effectLst/>
            </a:endParaRPr>
          </a:p>
          <a:p>
            <a:pPr algn="l"/>
            <a:r>
              <a:rPr lang="vi-VN" b="1" dirty="0">
                <a:effectLst/>
              </a:rPr>
              <a:t>Tính thực tế (Reality)</a:t>
            </a:r>
            <a:r>
              <a:rPr lang="en-US" b="1" dirty="0">
                <a:effectLst/>
              </a:rPr>
              <a:t>			</a:t>
            </a:r>
            <a:r>
              <a:rPr lang="vi-VN" dirty="0">
                <a:effectLst/>
              </a:rPr>
              <a:t>Có thể áp dụng</a:t>
            </a:r>
            <a:r>
              <a:rPr lang="en-US" dirty="0">
                <a:effectLst/>
              </a:rPr>
              <a:t>		</a:t>
            </a:r>
            <a:r>
              <a:rPr lang="vi-VN" dirty="0">
                <a:effectLst/>
              </a:rPr>
              <a:t>Thực tế</a:t>
            </a:r>
            <a:r>
              <a:rPr lang="en-US" dirty="0">
                <a:effectLst/>
              </a:rPr>
              <a:t>			</a:t>
            </a:r>
            <a:r>
              <a:rPr lang="vi-VN" dirty="0">
                <a:effectLst/>
              </a:rPr>
              <a:t>Có thể áp dụng</a:t>
            </a:r>
            <a:endParaRPr lang="en-US" dirty="0">
              <a:effectLst/>
            </a:endParaRPr>
          </a:p>
          <a:p>
            <a:pPr algn="l"/>
            <a:endParaRPr lang="en-US" b="1" i="0" dirty="0">
              <a:solidFill>
                <a:srgbClr val="404040"/>
              </a:solidFill>
              <a:effectLst/>
              <a:latin typeface="Inter"/>
            </a:endParaRPr>
          </a:p>
          <a:p>
            <a:pPr algn="l"/>
            <a:r>
              <a:rPr lang="vi-VN" b="1" i="0" dirty="0">
                <a:solidFill>
                  <a:srgbClr val="404040"/>
                </a:solidFill>
                <a:effectLst/>
                <a:latin typeface="Inter"/>
              </a:rPr>
              <a:t>Giải thích chi tiết</a:t>
            </a:r>
          </a:p>
          <a:p>
            <a:pPr algn="l">
              <a:buFont typeface="+mj-lt"/>
              <a:buAutoNum type="arabicPeriod"/>
            </a:pPr>
            <a:r>
              <a:rPr lang="vi-VN" b="1" i="0" dirty="0">
                <a:solidFill>
                  <a:srgbClr val="404040"/>
                </a:solidFill>
                <a:effectLst/>
                <a:latin typeface="Inter"/>
              </a:rPr>
              <a:t>Xử lý truy vấn (Query Processing)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Dễ dàng vì dữ liệu có sẵn ở mọi nút.</a:t>
            </a:r>
          </a:p>
          <a:p>
            <a:pPr marL="742950" lvl="1" indent="-285750" algn="l">
              <a:buFont typeface="+mj-lt"/>
              <a:buAutoNum type="arabicPeriod"/>
            </a:pPr>
            <a:r>
              <a:rPr lang="vi-VN" b="1" i="0" dirty="0">
                <a:solidFill>
                  <a:srgbClr val="404040"/>
                </a:solidFill>
                <a:effectLst/>
                <a:latin typeface="Inter"/>
              </a:rPr>
              <a:t>Sao chép một phần và Phân vùng</a:t>
            </a:r>
            <a:r>
              <a:rPr lang="vi-VN" b="0" i="0" dirty="0">
                <a:solidFill>
                  <a:srgbClr val="404040"/>
                </a:solidFill>
                <a:effectLst/>
                <a:latin typeface="Inter"/>
              </a:rPr>
              <a:t>: Độ khó tương tự, vì cần xác định vị trí dữ liệu cụ thể.</a:t>
            </a:r>
          </a:p>
          <a:p>
            <a:pPr algn="l">
              <a:buFont typeface="+mj-lt"/>
              <a:buAutoNum type="arabicPeriod"/>
            </a:pPr>
            <a:r>
              <a:rPr lang="vi-VN" b="1" i="0" dirty="0">
                <a:solidFill>
                  <a:srgbClr val="404040"/>
                </a:solidFill>
                <a:effectLst/>
                <a:latin typeface="Inter"/>
              </a:rPr>
              <a:t>Quản lý thư mục (Directory Management)</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Dễ dàng hoặc không cần thiết vì dữ liệu có ở mọi nút.</a:t>
            </a:r>
          </a:p>
          <a:p>
            <a:pPr marL="742950" lvl="1" indent="-285750" algn="l">
              <a:buFont typeface="+mj-lt"/>
              <a:buAutoNum type="arabicPeriod"/>
            </a:pPr>
            <a:r>
              <a:rPr lang="vi-VN" b="1" i="0" dirty="0">
                <a:solidFill>
                  <a:srgbClr val="404040"/>
                </a:solidFill>
                <a:effectLst/>
                <a:latin typeface="Inter"/>
              </a:rPr>
              <a:t>Sao chép một phần và Phân vùng</a:t>
            </a:r>
            <a:r>
              <a:rPr lang="vi-VN" b="0" i="0" dirty="0">
                <a:solidFill>
                  <a:srgbClr val="404040"/>
                </a:solidFill>
                <a:effectLst/>
                <a:latin typeface="Inter"/>
              </a:rPr>
              <a:t>: Độ khó tương tự, vì cần quản lý thông tin về vị trí dữ liệu.</a:t>
            </a:r>
          </a:p>
          <a:p>
            <a:pPr algn="l">
              <a:buFont typeface="+mj-lt"/>
              <a:buAutoNum type="arabicPeriod"/>
            </a:pPr>
            <a:r>
              <a:rPr lang="vi-VN" b="1" i="0" dirty="0">
                <a:solidFill>
                  <a:srgbClr val="404040"/>
                </a:solidFill>
                <a:effectLst/>
                <a:latin typeface="Inter"/>
              </a:rPr>
              <a:t>Kiểm soát đồng thời (Concurrency Control)</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Trung bình, vì cần đồng bộ hóa các bản sao.</a:t>
            </a:r>
          </a:p>
          <a:p>
            <a:pPr marL="742950" lvl="1" indent="-285750" algn="l">
              <a:buFont typeface="+mj-lt"/>
              <a:buAutoNum type="arabicPeriod"/>
            </a:pPr>
            <a:r>
              <a:rPr lang="vi-VN" b="1" i="0" dirty="0">
                <a:solidFill>
                  <a:srgbClr val="404040"/>
                </a:solidFill>
                <a:effectLst/>
                <a:latin typeface="Inter"/>
              </a:rPr>
              <a:t>Sao chép một phần</a:t>
            </a:r>
            <a:r>
              <a:rPr lang="vi-VN" b="0" i="0" dirty="0">
                <a:solidFill>
                  <a:srgbClr val="404040"/>
                </a:solidFill>
                <a:effectLst/>
                <a:latin typeface="Inter"/>
              </a:rPr>
              <a:t>: Khó khăn hơn do cần quản lý nhiều bản sao một phần.</a:t>
            </a:r>
          </a:p>
          <a:p>
            <a:pPr marL="742950" lvl="1" indent="-285750" algn="l">
              <a:buFont typeface="+mj-lt"/>
              <a:buAutoNum type="arabicPeriod"/>
            </a:pPr>
            <a:r>
              <a:rPr lang="vi-VN" b="1" i="0" dirty="0">
                <a:solidFill>
                  <a:srgbClr val="404040"/>
                </a:solidFill>
                <a:effectLst/>
                <a:latin typeface="Inter"/>
              </a:rPr>
              <a:t>Phân vùng</a:t>
            </a:r>
            <a:r>
              <a:rPr lang="vi-VN" b="0" i="0" dirty="0">
                <a:solidFill>
                  <a:srgbClr val="404040"/>
                </a:solidFill>
                <a:effectLst/>
                <a:latin typeface="Inter"/>
              </a:rPr>
              <a:t>: Dễ dàng vì mỗi mảnh dữ liệu chỉ ở một nút.</a:t>
            </a:r>
          </a:p>
          <a:p>
            <a:pPr algn="l">
              <a:buFont typeface="+mj-lt"/>
              <a:buAutoNum type="arabicPeriod"/>
            </a:pPr>
            <a:r>
              <a:rPr lang="vi-VN" b="1" i="0" dirty="0">
                <a:solidFill>
                  <a:srgbClr val="404040"/>
                </a:solidFill>
                <a:effectLst/>
                <a:latin typeface="Inter"/>
              </a:rPr>
              <a:t>Độ tin cậy (Reliability)</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Rất cao do có nhiều bản sao.</a:t>
            </a:r>
          </a:p>
          <a:p>
            <a:pPr marL="742950" lvl="1" indent="-285750" algn="l">
              <a:buFont typeface="+mj-lt"/>
              <a:buAutoNum type="arabicPeriod"/>
            </a:pPr>
            <a:r>
              <a:rPr lang="vi-VN" b="1" i="0" dirty="0">
                <a:solidFill>
                  <a:srgbClr val="404040"/>
                </a:solidFill>
                <a:effectLst/>
                <a:latin typeface="Inter"/>
              </a:rPr>
              <a:t>Sao chép một phần</a:t>
            </a:r>
            <a:r>
              <a:rPr lang="vi-VN" b="0" i="0" dirty="0">
                <a:solidFill>
                  <a:srgbClr val="404040"/>
                </a:solidFill>
                <a:effectLst/>
                <a:latin typeface="Inter"/>
              </a:rPr>
              <a:t>: Cao, nhưng thấp hơn so với sao chép toàn bộ.</a:t>
            </a:r>
          </a:p>
          <a:p>
            <a:pPr marL="742950" lvl="1" indent="-285750" algn="l">
              <a:buFont typeface="+mj-lt"/>
              <a:buAutoNum type="arabicPeriod"/>
            </a:pPr>
            <a:r>
              <a:rPr lang="vi-VN" b="1" i="0" dirty="0">
                <a:solidFill>
                  <a:srgbClr val="404040"/>
                </a:solidFill>
                <a:effectLst/>
                <a:latin typeface="Inter"/>
              </a:rPr>
              <a:t>Phân vùng</a:t>
            </a:r>
            <a:r>
              <a:rPr lang="vi-VN" b="0" i="0" dirty="0">
                <a:solidFill>
                  <a:srgbClr val="404040"/>
                </a:solidFill>
                <a:effectLst/>
                <a:latin typeface="Inter"/>
              </a:rPr>
              <a:t>: Thấp, vì mỗi mảnh dữ liệu chỉ ở một nút.</a:t>
            </a:r>
          </a:p>
          <a:p>
            <a:pPr algn="l">
              <a:buFont typeface="+mj-lt"/>
              <a:buAutoNum type="arabicPeriod"/>
            </a:pPr>
            <a:r>
              <a:rPr lang="vi-VN" b="1" i="0" dirty="0">
                <a:solidFill>
                  <a:srgbClr val="404040"/>
                </a:solidFill>
                <a:effectLst/>
                <a:latin typeface="Inter"/>
              </a:rPr>
              <a:t>Tính thực tế (Reality)</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Có thể áp dụng trong các hệ thống cần độ tin cậy cao.</a:t>
            </a:r>
          </a:p>
          <a:p>
            <a:pPr marL="742950" lvl="1" indent="-285750" algn="l">
              <a:buFont typeface="+mj-lt"/>
              <a:buAutoNum type="arabicPeriod"/>
            </a:pPr>
            <a:r>
              <a:rPr lang="vi-VN" b="1" i="0" dirty="0">
                <a:solidFill>
                  <a:srgbClr val="404040"/>
                </a:solidFill>
                <a:effectLst/>
                <a:latin typeface="Inter"/>
              </a:rPr>
              <a:t>Sao chép một phần</a:t>
            </a:r>
            <a:r>
              <a:rPr lang="vi-VN" b="0" i="0" dirty="0">
                <a:solidFill>
                  <a:srgbClr val="404040"/>
                </a:solidFill>
                <a:effectLst/>
                <a:latin typeface="Inter"/>
              </a:rPr>
              <a:t>: Thực tế và cân bằng giữa lợi ích và chi phí.</a:t>
            </a:r>
          </a:p>
          <a:p>
            <a:pPr marL="742950" lvl="1" indent="-285750" algn="l">
              <a:buFont typeface="+mj-lt"/>
              <a:buAutoNum type="arabicPeriod"/>
            </a:pPr>
            <a:r>
              <a:rPr lang="vi-VN" b="1" i="0" dirty="0">
                <a:solidFill>
                  <a:srgbClr val="404040"/>
                </a:solidFill>
                <a:effectLst/>
                <a:latin typeface="Inter"/>
              </a:rPr>
              <a:t>Phân vùng</a:t>
            </a:r>
            <a:r>
              <a:rPr lang="vi-VN" b="0" i="0" dirty="0">
                <a:solidFill>
                  <a:srgbClr val="404040"/>
                </a:solidFill>
                <a:effectLst/>
                <a:latin typeface="Inter"/>
              </a:rPr>
              <a:t>: Có thể áp dụng khi cần tối ưu hóa hiệu suất và giảm chi phí.</a:t>
            </a:r>
          </a:p>
          <a:p>
            <a:pPr algn="l"/>
            <a:r>
              <a:rPr lang="vi-VN" b="1" i="0" dirty="0">
                <a:solidFill>
                  <a:srgbClr val="404040"/>
                </a:solidFill>
                <a:effectLst/>
                <a:latin typeface="Inter"/>
              </a:rPr>
              <a:t>Kết luận</a:t>
            </a:r>
          </a:p>
          <a:p>
            <a:pPr algn="l"/>
            <a:r>
              <a:rPr lang="vi-VN" b="0" i="0" dirty="0">
                <a:solidFill>
                  <a:srgbClr val="404040"/>
                </a:solidFill>
                <a:effectLst/>
                <a:latin typeface="Inter"/>
              </a:rPr>
              <a:t>Bảng so sánh này giúp đánh giá các phương án sao chép dữ liệu dựa trên các tiêu chí khác nhau như xử lý truy vấn, quản lý thư mục, kiểm soát đồng thời, độ tin cậy và tính thực tế. Mỗi phương án có ưu và nhược điểm riêng, và việc lựa chọn phương án phù hợp phụ thuộc vào yêu cầu cụ thể của hệ thống và ứng dụng.</a:t>
            </a:r>
          </a:p>
          <a:p>
            <a:endParaRPr lang="en-US" dirty="0"/>
          </a:p>
        </p:txBody>
      </p:sp>
    </p:spTree>
    <p:extLst>
      <p:ext uri="{BB962C8B-B14F-4D97-AF65-F5344CB8AC3E}">
        <p14:creationId xmlns:p14="http://schemas.microsoft.com/office/powerpoint/2010/main" val="3836452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B0781A2B-3653-B308-0898-56E9BD3E2DD7}"/>
              </a:ext>
            </a:extLst>
          </p:cNvPr>
          <p:cNvSpPr>
            <a:spLocks noGrp="1"/>
          </p:cNvSpPr>
          <p:nvPr>
            <p:ph type="body" idx="1"/>
          </p:nvPr>
        </p:nvSpPr>
        <p:spPr/>
        <p:txBody>
          <a:bodyPr/>
          <a:lstStyle/>
          <a:p>
            <a:r>
              <a:rPr lang="vi-VN" b="1" dirty="0"/>
              <a:t>Phân mảnh (Fragmentation)</a:t>
            </a:r>
          </a:p>
          <a:p>
            <a:r>
              <a:rPr lang="vi-VN" dirty="0"/>
              <a:t>Phân mảnh là kỹ thuật chia một cơ sở dữ liệu lớn thành nhiều phần nhỏ hơn để cải thiện hiệu suất, độ tin cậy và tính sẵn sàng. Có bốn loại phân mảnh chính:</a:t>
            </a:r>
          </a:p>
          <a:p>
            <a:pPr>
              <a:buFont typeface="+mj-lt"/>
              <a:buAutoNum type="arabicPeriod"/>
            </a:pPr>
            <a:r>
              <a:rPr lang="vi-VN" b="1" dirty="0"/>
              <a:t>Phân mảnh ngang (Horizontal Fragmentation - HF)</a:t>
            </a:r>
            <a:endParaRPr lang="vi-VN" dirty="0"/>
          </a:p>
          <a:p>
            <a:pPr marL="742950" lvl="1" indent="-285750">
              <a:buFont typeface="+mj-lt"/>
              <a:buAutoNum type="arabicPeriod"/>
            </a:pPr>
            <a:r>
              <a:rPr lang="vi-VN" dirty="0"/>
              <a:t>Dữ liệu được chia thành các phần theo hàng (record).</a:t>
            </a:r>
          </a:p>
          <a:p>
            <a:pPr marL="742950" lvl="1" indent="-285750">
              <a:buFont typeface="+mj-lt"/>
              <a:buAutoNum type="arabicPeriod"/>
            </a:pPr>
            <a:r>
              <a:rPr lang="vi-VN" dirty="0"/>
              <a:t>Giúp tăng tốc độ truy vấn khi chỉ cần truy cập một phần của dữ liệu.</a:t>
            </a:r>
          </a:p>
          <a:p>
            <a:pPr>
              <a:buFont typeface="+mj-lt"/>
              <a:buAutoNum type="arabicPeriod"/>
            </a:pPr>
            <a:r>
              <a:rPr lang="vi-VN" dirty="0"/>
              <a:t>a) </a:t>
            </a:r>
            <a:r>
              <a:rPr lang="vi-VN" b="1" dirty="0"/>
              <a:t>Phân mảnh ngang sơ cấp (Primary Horizontal Fragmentation - PHF)</a:t>
            </a:r>
            <a:endParaRPr lang="vi-VN" dirty="0"/>
          </a:p>
          <a:p>
            <a:pPr marL="742950" lvl="1" indent="-285750">
              <a:buFont typeface="+mj-lt"/>
              <a:buAutoNum type="arabicPeriod"/>
            </a:pPr>
            <a:r>
              <a:rPr lang="vi-VN" dirty="0"/>
              <a:t>Dữ liệu được phân chia dựa trên điều kiện chọn lọc trên một bảng chính.</a:t>
            </a:r>
          </a:p>
          <a:p>
            <a:pPr marL="742950" lvl="1" indent="-285750">
              <a:buFont typeface="+mj-lt"/>
              <a:buAutoNum type="arabicPeriod"/>
            </a:pPr>
            <a:r>
              <a:rPr lang="vi-VN" dirty="0"/>
              <a:t>Mỗi phân mảnh chứa các bản ghi đáp ứng một tiêu chí cụ thể.</a:t>
            </a:r>
          </a:p>
          <a:p>
            <a:pPr>
              <a:buFont typeface="+mj-lt"/>
              <a:buAutoNum type="arabicPeriod"/>
            </a:pPr>
            <a:r>
              <a:rPr lang="vi-VN" dirty="0"/>
              <a:t>b) </a:t>
            </a:r>
            <a:r>
              <a:rPr lang="vi-VN" b="1" dirty="0"/>
              <a:t>Phân mảnh ngang dẫn xuất (Derived Horizontal Fragmentation - DHF)</a:t>
            </a:r>
            <a:endParaRPr lang="vi-VN" dirty="0"/>
          </a:p>
          <a:p>
            <a:pPr marL="742950" lvl="1" indent="-285750">
              <a:buFont typeface="+mj-lt"/>
              <a:buAutoNum type="arabicPeriod"/>
            </a:pPr>
            <a:r>
              <a:rPr lang="vi-VN" dirty="0"/>
              <a:t>Phân mảnh của một bảng dựa trên phân mảnh của một bảng khác có quan hệ với nó.</a:t>
            </a:r>
          </a:p>
          <a:p>
            <a:pPr marL="742950" lvl="1" indent="-285750">
              <a:buFont typeface="+mj-lt"/>
              <a:buAutoNum type="arabicPeriod"/>
            </a:pPr>
            <a:r>
              <a:rPr lang="vi-VN" dirty="0"/>
              <a:t>Đảm bảo tính toàn vẹn của dữ liệu giữa các bảng liên kết.</a:t>
            </a:r>
          </a:p>
          <a:p>
            <a:pPr>
              <a:buFont typeface="+mj-lt"/>
              <a:buAutoNum type="arabicPeriod"/>
            </a:pPr>
            <a:r>
              <a:rPr lang="vi-VN" b="1" dirty="0"/>
              <a:t>Phân mảnh dọc (Vertical Fragmentation - VF)</a:t>
            </a:r>
            <a:endParaRPr lang="vi-VN" dirty="0"/>
          </a:p>
          <a:p>
            <a:pPr marL="742950" lvl="1" indent="-285750">
              <a:buFont typeface="+mj-lt"/>
              <a:buAutoNum type="arabicPeriod"/>
            </a:pPr>
            <a:r>
              <a:rPr lang="vi-VN" dirty="0"/>
              <a:t>Chia bảng theo cột thay vì hàng.</a:t>
            </a:r>
          </a:p>
          <a:p>
            <a:pPr marL="742950" lvl="1" indent="-285750">
              <a:buFont typeface="+mj-lt"/>
              <a:buAutoNum type="arabicPeriod"/>
            </a:pPr>
            <a:r>
              <a:rPr lang="vi-VN" dirty="0"/>
              <a:t>Giúp tối ưu hóa việc truy vấn chỉ trên một số cột nhất định.</a:t>
            </a:r>
          </a:p>
          <a:p>
            <a:pPr marL="742950" lvl="1" indent="-285750">
              <a:buFont typeface="+mj-lt"/>
              <a:buAutoNum type="arabicPeriod"/>
            </a:pPr>
            <a:r>
              <a:rPr lang="vi-VN" dirty="0"/>
              <a:t>Thường đi kèm với một khóa chính để duy trì khả năng kết hợp dữ liệu khi cần.</a:t>
            </a:r>
          </a:p>
          <a:p>
            <a:pPr>
              <a:buFont typeface="+mj-lt"/>
              <a:buAutoNum type="arabicPeriod"/>
            </a:pPr>
            <a:r>
              <a:rPr lang="vi-VN" b="1" dirty="0"/>
              <a:t>Phân mảnh lai (Hybrid Fragmentation - HF)</a:t>
            </a:r>
            <a:endParaRPr lang="vi-VN" dirty="0"/>
          </a:p>
          <a:p>
            <a:pPr marL="742950" lvl="1" indent="-285750">
              <a:buFont typeface="+mj-lt"/>
              <a:buAutoNum type="arabicPeriod"/>
            </a:pPr>
            <a:r>
              <a:rPr lang="vi-VN" dirty="0"/>
              <a:t>Kết hợp cả phân mảnh ngang và dọc.</a:t>
            </a:r>
          </a:p>
          <a:p>
            <a:pPr marL="742950" lvl="1" indent="-285750">
              <a:buFont typeface="+mj-lt"/>
              <a:buAutoNum type="arabicPeriod"/>
            </a:pPr>
            <a:r>
              <a:rPr lang="vi-VN" dirty="0"/>
              <a:t>Linh hoạt trong việc tối ưu hóa truy vấn và hiệu suất hệ thống.</a:t>
            </a:r>
          </a:p>
          <a:p>
            <a:endParaRPr lang="en-US" dirty="0"/>
          </a:p>
        </p:txBody>
      </p:sp>
    </p:spTree>
    <p:extLst>
      <p:ext uri="{BB962C8B-B14F-4D97-AF65-F5344CB8AC3E}">
        <p14:creationId xmlns:p14="http://schemas.microsoft.com/office/powerpoint/2010/main" val="173242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9E32C7D8-5703-1300-CBE7-CC8B98D310DC}"/>
              </a:ext>
            </a:extLst>
          </p:cNvPr>
          <p:cNvSpPr>
            <a:spLocks noGrp="1"/>
          </p:cNvSpPr>
          <p:nvPr>
            <p:ph type="body" idx="1"/>
          </p:nvPr>
        </p:nvSpPr>
        <p:spPr/>
        <p:txBody>
          <a:bodyPr/>
          <a:lstStyle/>
          <a:p>
            <a:r>
              <a:rPr lang="vi-VN" b="1" dirty="0"/>
              <a:t>PHF – Yêu cầu Thông tin (Information Requirements)</a:t>
            </a:r>
            <a:endParaRPr lang="vi-VN" dirty="0"/>
          </a:p>
          <a:p>
            <a:r>
              <a:rPr lang="vi-VN" b="1" dirty="0"/>
              <a:t>Thông tin Cơ sở Dữ liệu (Database Information)</a:t>
            </a:r>
          </a:p>
          <a:p>
            <a:r>
              <a:rPr lang="vi-VN" dirty="0"/>
              <a:t>Trong phân mảnh ngang sơ cấp (</a:t>
            </a:r>
            <a:r>
              <a:rPr lang="vi-VN" b="1" dirty="0"/>
              <a:t>Primary Horizontal Fragmentation - PHF</a:t>
            </a:r>
            <a:r>
              <a:rPr lang="vi-VN" dirty="0"/>
              <a:t>), dữ liệu được phân chia dựa trên các điều kiện chọn lọc cụ thể từ một bảng chính. Để thực hiện PHF hiệu quả, cần thu thập các yêu cầu thông tin sau:</a:t>
            </a:r>
          </a:p>
          <a:p>
            <a:pPr>
              <a:buFont typeface="+mj-lt"/>
              <a:buAutoNum type="arabicPeriod"/>
            </a:pPr>
            <a:r>
              <a:rPr lang="vi-VN" b="1" dirty="0"/>
              <a:t>Quan hệ trong cơ sở dữ liệu (Relationship)</a:t>
            </a:r>
            <a:endParaRPr lang="vi-VN" dirty="0"/>
          </a:p>
          <a:p>
            <a:pPr marL="742950" lvl="1" indent="-285750">
              <a:buFont typeface="+mj-lt"/>
              <a:buAutoNum type="arabicPeriod"/>
            </a:pPr>
            <a:r>
              <a:rPr lang="vi-VN" dirty="0"/>
              <a:t>Xác định cách các bảng trong cơ sở dữ liệu liên kết với nhau.</a:t>
            </a:r>
          </a:p>
          <a:p>
            <a:pPr marL="742950" lvl="1" indent="-285750">
              <a:buFont typeface="+mj-lt"/>
              <a:buAutoNum type="arabicPeriod"/>
            </a:pPr>
            <a:r>
              <a:rPr lang="vi-VN" dirty="0"/>
              <a:t>Ví dụ: Mối quan hệ giữa bảng </a:t>
            </a:r>
            <a:r>
              <a:rPr lang="vi-VN" b="1" dirty="0"/>
              <a:t>EMP (nhân viên)</a:t>
            </a:r>
            <a:r>
              <a:rPr lang="vi-VN" dirty="0"/>
              <a:t> và </a:t>
            </a:r>
            <a:r>
              <a:rPr lang="vi-VN" b="1" dirty="0"/>
              <a:t>PAY (lương)</a:t>
            </a:r>
            <a:r>
              <a:rPr lang="vi-VN" dirty="0"/>
              <a:t> qua thuộc tính </a:t>
            </a:r>
            <a:r>
              <a:rPr lang="vi-VN" b="1" dirty="0"/>
              <a:t>TITLE</a:t>
            </a:r>
            <a:r>
              <a:rPr lang="vi-VN" dirty="0"/>
              <a:t>.</a:t>
            </a:r>
          </a:p>
          <a:p>
            <a:pPr>
              <a:buFont typeface="+mj-lt"/>
              <a:buAutoNum type="arabicPeriod"/>
            </a:pPr>
            <a:r>
              <a:rPr lang="vi-VN" b="1" dirty="0"/>
              <a:t>Lực lượng (Cardinality) của mỗi quan hệ</a:t>
            </a:r>
            <a:endParaRPr lang="vi-VN" dirty="0"/>
          </a:p>
          <a:p>
            <a:pPr marL="742950" lvl="1" indent="-285750">
              <a:buFont typeface="+mj-lt"/>
              <a:buAutoNum type="arabicPeriod"/>
            </a:pPr>
            <a:r>
              <a:rPr lang="vi-VN" b="1" dirty="0"/>
              <a:t>Cardinality (card(R))</a:t>
            </a:r>
            <a:r>
              <a:rPr lang="vi-VN" dirty="0"/>
              <a:t> xác định số lượng bản ghi trong mỗi quan hệ.</a:t>
            </a:r>
          </a:p>
          <a:p>
            <a:pPr marL="742950" lvl="1" indent="-285750">
              <a:buFont typeface="+mj-lt"/>
              <a:buAutoNum type="arabicPeriod"/>
            </a:pPr>
            <a:r>
              <a:rPr lang="vi-VN" dirty="0"/>
              <a:t>Thông tin về lực lượng giúp xác định số lượng phân mảnh cần thiết.</a:t>
            </a:r>
          </a:p>
          <a:p>
            <a:pPr marL="742950" lvl="1" indent="-285750">
              <a:buFont typeface="+mj-lt"/>
              <a:buAutoNum type="arabicPeriod"/>
            </a:pPr>
            <a:r>
              <a:rPr lang="vi-VN" dirty="0"/>
              <a:t>Ví dụ: Nếu bảng </a:t>
            </a:r>
            <a:r>
              <a:rPr lang="vi-VN" b="1" dirty="0"/>
              <a:t>EMP</a:t>
            </a:r>
            <a:r>
              <a:rPr lang="vi-VN" dirty="0"/>
              <a:t> có </a:t>
            </a:r>
            <a:r>
              <a:rPr lang="vi-VN" b="1" dirty="0"/>
              <a:t>5000 nhân viên</a:t>
            </a:r>
            <a:r>
              <a:rPr lang="vi-VN" dirty="0"/>
              <a:t>, có thể cần phân mảnh theo vị trí địa lý hoặc phòng ban.</a:t>
            </a:r>
          </a:p>
          <a:p>
            <a:r>
              <a:rPr lang="vi-VN" b="1" dirty="0"/>
              <a:t>Sơ đồ quan hệ giữa các bảng trong hệ thống</a:t>
            </a:r>
          </a:p>
          <a:p>
            <a:pPr>
              <a:buFont typeface="Arial" panose="020B0604020202020204" pitchFamily="34" charset="0"/>
              <a:buChar char="•"/>
            </a:pPr>
            <a:r>
              <a:rPr lang="vi-VN" b="1" dirty="0"/>
              <a:t>PAY (Tiền lương):</a:t>
            </a:r>
            <a:r>
              <a:rPr lang="vi-VN" dirty="0"/>
              <a:t> TITLE, SAL</a:t>
            </a:r>
          </a:p>
          <a:p>
            <a:pPr>
              <a:buFont typeface="Arial" panose="020B0604020202020204" pitchFamily="34" charset="0"/>
              <a:buChar char="•"/>
            </a:pPr>
            <a:r>
              <a:rPr lang="vi-VN" b="1" dirty="0"/>
              <a:t>EMP (Nhân viên):</a:t>
            </a:r>
            <a:r>
              <a:rPr lang="vi-VN" dirty="0"/>
              <a:t> ENO, ENAME, TITLE</a:t>
            </a:r>
          </a:p>
          <a:p>
            <a:pPr>
              <a:buFont typeface="Arial" panose="020B0604020202020204" pitchFamily="34" charset="0"/>
              <a:buChar char="•"/>
            </a:pPr>
            <a:r>
              <a:rPr lang="vi-VN" b="1" dirty="0"/>
              <a:t>PROJ (Dự án):</a:t>
            </a:r>
            <a:r>
              <a:rPr lang="vi-VN" dirty="0"/>
              <a:t> PNO, PNAME, BUDGET, LOC</a:t>
            </a:r>
          </a:p>
          <a:p>
            <a:pPr>
              <a:buFont typeface="Arial" panose="020B0604020202020204" pitchFamily="34" charset="0"/>
              <a:buChar char="•"/>
            </a:pPr>
            <a:r>
              <a:rPr lang="vi-VN" b="1" dirty="0"/>
              <a:t>ASG (Phân công công việc):</a:t>
            </a:r>
            <a:r>
              <a:rPr lang="vi-VN" dirty="0"/>
              <a:t> ENO, PNO, RESP, DUR</a:t>
            </a:r>
          </a:p>
          <a:p>
            <a:r>
              <a:rPr lang="vi-VN" dirty="0"/>
              <a:t>Các mối quan hệ:</a:t>
            </a:r>
          </a:p>
          <a:p>
            <a:pPr>
              <a:buFont typeface="Arial" panose="020B0604020202020204" pitchFamily="34" charset="0"/>
              <a:buChar char="•"/>
            </a:pPr>
            <a:r>
              <a:rPr lang="vi-VN" b="1" dirty="0"/>
              <a:t>L1</a:t>
            </a:r>
            <a:r>
              <a:rPr lang="vi-VN" dirty="0"/>
              <a:t>: EMP liên kết với PAY qua TITLE.</a:t>
            </a:r>
          </a:p>
          <a:p>
            <a:pPr>
              <a:buFont typeface="Arial" panose="020B0604020202020204" pitchFamily="34" charset="0"/>
              <a:buChar char="•"/>
            </a:pPr>
            <a:r>
              <a:rPr lang="vi-VN" b="1" dirty="0"/>
              <a:t>L2</a:t>
            </a:r>
            <a:r>
              <a:rPr lang="vi-VN" dirty="0"/>
              <a:t>: EMP liên kết với ASG qua ENO (mã nhân viên).</a:t>
            </a:r>
          </a:p>
          <a:p>
            <a:pPr>
              <a:buFont typeface="Arial" panose="020B0604020202020204" pitchFamily="34" charset="0"/>
              <a:buChar char="•"/>
            </a:pPr>
            <a:r>
              <a:rPr lang="vi-VN" b="1" dirty="0"/>
              <a:t>L3</a:t>
            </a:r>
            <a:r>
              <a:rPr lang="vi-VN" dirty="0"/>
              <a:t>: PROJ liên kết với ASG qua PNO (mã dự án).</a:t>
            </a:r>
          </a:p>
          <a:p>
            <a:endParaRPr lang="en-US" dirty="0"/>
          </a:p>
        </p:txBody>
      </p:sp>
    </p:spTree>
    <p:extLst>
      <p:ext uri="{BB962C8B-B14F-4D97-AF65-F5344CB8AC3E}">
        <p14:creationId xmlns:p14="http://schemas.microsoft.com/office/powerpoint/2010/main" val="2491720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42BA631A-E874-8A6A-6068-B09449771FF3}"/>
              </a:ext>
            </a:extLst>
          </p:cNvPr>
          <p:cNvSpPr>
            <a:spLocks noGrp="1"/>
          </p:cNvSpPr>
          <p:nvPr>
            <p:ph type="body" idx="1"/>
          </p:nvPr>
        </p:nvSpPr>
        <p:spPr/>
        <p:txBody>
          <a:bodyPr/>
          <a:lstStyle/>
          <a:p>
            <a:r>
              <a:rPr lang="vi-VN" dirty="0"/>
              <a:t>Phần này nói về cách sử dụng dữ liệu trong thực tế với </a:t>
            </a:r>
            <a:r>
              <a:rPr lang="vi-VN" b="1" dirty="0"/>
              <a:t>các điều kiện truy vấn</a:t>
            </a:r>
            <a:r>
              <a:rPr lang="vi-VN" dirty="0"/>
              <a:t>.</a:t>
            </a:r>
          </a:p>
          <a:p>
            <a:r>
              <a:rPr lang="vi-VN" b="1" dirty="0"/>
              <a:t>4.1. Simple Predicate (Mệnh đề đơn giản)</a:t>
            </a:r>
          </a:p>
          <a:p>
            <a:r>
              <a:rPr lang="vi-VN" dirty="0"/>
              <a:t>Một điều kiện đơn giản trên một thuộc tính của quan hệ.</a:t>
            </a:r>
            <a:br>
              <a:rPr lang="vi-VN" dirty="0"/>
            </a:br>
            <a:r>
              <a:rPr lang="vi-VN" dirty="0"/>
              <a:t>Cú pháp chung:</a:t>
            </a:r>
            <a:br>
              <a:rPr lang="vi-VN" dirty="0"/>
            </a:br>
            <a:r>
              <a:rPr lang="vi-VN" dirty="0"/>
              <a:t>pj:Ai</a:t>
            </a:r>
            <a:r>
              <a:rPr lang="el-GR" dirty="0"/>
              <a:t>θ</a:t>
            </a:r>
            <a:r>
              <a:rPr lang="vi-VN" dirty="0"/>
              <a:t>Value</a:t>
            </a:r>
            <a:br>
              <a:rPr lang="vi-VN" dirty="0"/>
            </a:br>
            <a:r>
              <a:rPr lang="vi-VN" dirty="0"/>
              <a:t>Với:</a:t>
            </a:r>
          </a:p>
          <a:p>
            <a:pPr>
              <a:buFont typeface="Arial" panose="020B0604020202020204" pitchFamily="34" charset="0"/>
              <a:buChar char="•"/>
            </a:pPr>
            <a:r>
              <a:rPr lang="vi-VN" dirty="0"/>
              <a:t>Ai là một thuộc tính của quan hệ.</a:t>
            </a:r>
          </a:p>
          <a:p>
            <a:pPr>
              <a:buFont typeface="Arial" panose="020B0604020202020204" pitchFamily="34" charset="0"/>
              <a:buChar char="•"/>
            </a:pPr>
            <a:r>
              <a:rPr lang="el-GR" dirty="0"/>
              <a:t>θ </a:t>
            </a:r>
            <a:r>
              <a:rPr lang="vi-VN" dirty="0"/>
              <a:t>thuộc tập {=, &lt;, ≤, &gt;, ≥, ≠} (các toán tử so sánh).</a:t>
            </a:r>
          </a:p>
          <a:p>
            <a:pPr>
              <a:buFont typeface="Arial" panose="020B0604020202020204" pitchFamily="34" charset="0"/>
              <a:buChar char="•"/>
            </a:pPr>
            <a:r>
              <a:rPr lang="vi-VN" b="1" dirty="0"/>
              <a:t>Value</a:t>
            </a:r>
            <a:r>
              <a:rPr lang="vi-VN" dirty="0"/>
              <a:t> thuộc </a:t>
            </a:r>
            <a:r>
              <a:rPr lang="vi-VN" b="1" dirty="0"/>
              <a:t>Di</a:t>
            </a:r>
            <a:r>
              <a:rPr lang="vi-VN" dirty="0"/>
              <a:t>, là miền giá trị của Ai.</a:t>
            </a:r>
          </a:p>
          <a:p>
            <a:r>
              <a:rPr lang="vi-VN" dirty="0"/>
              <a:t>Ví dụ:</a:t>
            </a:r>
          </a:p>
          <a:p>
            <a:pPr>
              <a:buFont typeface="Arial" panose="020B0604020202020204" pitchFamily="34" charset="0"/>
              <a:buChar char="•"/>
            </a:pPr>
            <a:r>
              <a:rPr lang="vi-VN" b="1" dirty="0"/>
              <a:t>PNAME = "Maintenance"</a:t>
            </a:r>
            <a:r>
              <a:rPr lang="vi-VN" dirty="0"/>
              <a:t> (Tên dự án là "Maintenance").</a:t>
            </a:r>
          </a:p>
          <a:p>
            <a:pPr>
              <a:buFont typeface="Arial" panose="020B0604020202020204" pitchFamily="34" charset="0"/>
              <a:buChar char="•"/>
            </a:pPr>
            <a:r>
              <a:rPr lang="vi-VN" b="1" dirty="0"/>
              <a:t>BUDGET ≤ 200000</a:t>
            </a:r>
            <a:r>
              <a:rPr lang="vi-VN" dirty="0"/>
              <a:t> (Ngân sách dự án không vượt quá 200,000).</a:t>
            </a:r>
            <a:endParaRPr lang="en-US" dirty="0"/>
          </a:p>
          <a:p>
            <a:pPr>
              <a:buFont typeface="Arial" panose="020B0604020202020204" pitchFamily="34" charset="0"/>
              <a:buNone/>
            </a:pPr>
            <a:endParaRPr lang="vi-VN" dirty="0"/>
          </a:p>
          <a:p>
            <a:r>
              <a:rPr lang="vi-VN" b="1" dirty="0"/>
              <a:t>4.2. Minterm Predicate (Mệnh đề minterm)</a:t>
            </a:r>
          </a:p>
          <a:p>
            <a:r>
              <a:rPr lang="vi-VN" dirty="0"/>
              <a:t>Mệnh đề minterm là một tập hợp các mệnh đề đơn giản liên kết bằng phép AND (∧) hoặc phủ định (¬).</a:t>
            </a:r>
          </a:p>
          <a:p>
            <a:r>
              <a:rPr lang="vi-VN" dirty="0"/>
              <a:t>Cách tạo mệnh đề minterm:</a:t>
            </a:r>
          </a:p>
          <a:p>
            <a:pPr>
              <a:buFont typeface="+mj-lt"/>
              <a:buAutoNum type="arabicPeriod"/>
            </a:pPr>
            <a:r>
              <a:rPr lang="vi-VN" dirty="0"/>
              <a:t>Cho tập hợp các mệnh đề đơn giản Pr={p1,p2,...,pm} </a:t>
            </a:r>
            <a:endParaRPr lang="en-US" dirty="0"/>
          </a:p>
          <a:p>
            <a:pPr>
              <a:buFont typeface="+mj-lt"/>
              <a:buAutoNum type="arabicPeriod"/>
            </a:pPr>
            <a:r>
              <a:rPr lang="vi-VN" dirty="0"/>
              <a:t>Tạo tập hợp minterm M={m1,m2,...,mr}.</a:t>
            </a:r>
          </a:p>
          <a:p>
            <a:pPr>
              <a:buFont typeface="+mj-lt"/>
              <a:buAutoNum type="arabicPeriod"/>
            </a:pPr>
            <a:r>
              <a:rPr lang="vi-VN" dirty="0"/>
              <a:t>Mỗi minterm là một tổ hợp các mệnh đề pj​ hoặc phủ định của chúng ¬pj​.</a:t>
            </a:r>
          </a:p>
        </p:txBody>
      </p:sp>
    </p:spTree>
    <p:extLst>
      <p:ext uri="{BB962C8B-B14F-4D97-AF65-F5344CB8AC3E}">
        <p14:creationId xmlns:p14="http://schemas.microsoft.com/office/powerpoint/2010/main" val="18912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2E7854FD-ACC0-1300-7EF7-EFE56B189D68}"/>
              </a:ext>
            </a:extLst>
          </p:cNvPr>
          <p:cNvSpPr>
            <a:spLocks noGrp="1"/>
          </p:cNvSpPr>
          <p:nvPr>
            <p:ph type="body" idx="1"/>
          </p:nvPr>
        </p:nvSpPr>
        <p:spPr/>
        <p:txBody>
          <a:bodyPr/>
          <a:lstStyle/>
          <a:p>
            <a:r>
              <a:rPr lang="vi-VN" dirty="0"/>
              <a:t>Ví dụ:</a:t>
            </a:r>
          </a:p>
          <a:p>
            <a:pPr>
              <a:buFont typeface="Arial" panose="020B0604020202020204" pitchFamily="34" charset="0"/>
              <a:buChar char="•"/>
            </a:pPr>
            <a:r>
              <a:rPr lang="vi-VN" dirty="0"/>
              <a:t>Nếu có </a:t>
            </a:r>
            <a:r>
              <a:rPr lang="vi-VN" b="1" dirty="0"/>
              <a:t>2 điều kiện</a:t>
            </a:r>
            <a:r>
              <a:rPr lang="vi-VN" dirty="0"/>
              <a:t>:</a:t>
            </a:r>
          </a:p>
          <a:p>
            <a:pPr marL="742950" lvl="1" indent="-285750">
              <a:buFont typeface="Arial" panose="020B0604020202020204" pitchFamily="34" charset="0"/>
              <a:buChar char="•"/>
            </a:pPr>
            <a:r>
              <a:rPr lang="vi-VN" dirty="0"/>
              <a:t>p1:PNAME="Maintenance“</a:t>
            </a:r>
            <a:endParaRPr lang="en-US" dirty="0"/>
          </a:p>
          <a:p>
            <a:pPr marL="742950" lvl="1" indent="-285750">
              <a:buFont typeface="Arial" panose="020B0604020202020204" pitchFamily="34" charset="0"/>
              <a:buChar char="•"/>
            </a:pPr>
            <a:r>
              <a:rPr lang="vi-VN" dirty="0"/>
              <a:t>p2:BUDGET≤</a:t>
            </a:r>
            <a:r>
              <a:rPr lang="vi-VN" u="none" dirty="0"/>
              <a:t>200000</a:t>
            </a:r>
            <a:endParaRPr lang="en-US" u="none" dirty="0"/>
          </a:p>
          <a:p>
            <a:pPr marL="457200" lvl="1" indent="0">
              <a:buFont typeface="Arial" panose="020B0604020202020204" pitchFamily="34" charset="0"/>
              <a:buNone/>
            </a:pPr>
            <a:endParaRPr lang="en-US" u="none" dirty="0"/>
          </a:p>
          <a:p>
            <a:pPr marL="457200" lvl="1" indent="0">
              <a:buFont typeface="Arial" panose="020B0604020202020204" pitchFamily="34" charset="0"/>
              <a:buNone/>
            </a:pPr>
            <a:r>
              <a:rPr lang="vi-VN" dirty="0"/>
              <a:t>→ Có thể tạo các minterm như:</a:t>
            </a:r>
          </a:p>
          <a:p>
            <a:pPr marL="742950" lvl="1" indent="-285750">
              <a:buFont typeface="Arial" panose="020B0604020202020204" pitchFamily="34" charset="0"/>
              <a:buChar char="•"/>
            </a:pPr>
            <a:r>
              <a:rPr lang="vi-VN" dirty="0"/>
              <a:t>m1=(PNAME="Maintenance")∧(BUDGET≤200000)</a:t>
            </a:r>
          </a:p>
          <a:p>
            <a:pPr marL="742950" lvl="1" indent="-285750">
              <a:buFont typeface="Arial" panose="020B0604020202020204" pitchFamily="34" charset="0"/>
              <a:buChar char="•"/>
            </a:pPr>
            <a:r>
              <a:rPr lang="vi-VN" dirty="0"/>
              <a:t>m2=(PNAME≠"Maintenance")∧(BUDGET≤200000)</a:t>
            </a:r>
          </a:p>
          <a:p>
            <a:pPr marL="742950" lvl="1" indent="-285750">
              <a:buFont typeface="Arial" panose="020B0604020202020204" pitchFamily="34" charset="0"/>
              <a:buChar char="•"/>
            </a:pPr>
            <a:r>
              <a:rPr lang="vi-VN" dirty="0"/>
              <a:t>m3=(PNAME="Maintenance")∧(BUDGET&gt;200000)</a:t>
            </a:r>
          </a:p>
          <a:p>
            <a:pPr marL="742950" lvl="1" indent="-285750">
              <a:buFont typeface="Arial" panose="020B0604020202020204" pitchFamily="34" charset="0"/>
              <a:buChar char="•"/>
            </a:pPr>
            <a:r>
              <a:rPr lang="vi-VN" dirty="0"/>
              <a:t>m4=(PNAME≠"Maintenance")∧(BUDGET&gt;200000)</a:t>
            </a:r>
          </a:p>
          <a:p>
            <a:endParaRPr lang="en-US" dirty="0"/>
          </a:p>
        </p:txBody>
      </p:sp>
    </p:spTree>
    <p:extLst>
      <p:ext uri="{BB962C8B-B14F-4D97-AF65-F5344CB8AC3E}">
        <p14:creationId xmlns:p14="http://schemas.microsoft.com/office/powerpoint/2010/main" val="1907163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1920E086-94D1-AC6E-0CDF-CA8AD335E87D}"/>
              </a:ext>
            </a:extLst>
          </p:cNvPr>
          <p:cNvSpPr>
            <a:spLocks noGrp="1"/>
          </p:cNvSpPr>
          <p:nvPr>
            <p:ph type="body" idx="1"/>
          </p:nvPr>
        </p:nvSpPr>
        <p:spPr/>
        <p:txBody>
          <a:bodyPr/>
          <a:lstStyle/>
          <a:p>
            <a:r>
              <a:rPr lang="vi-VN" b="1" dirty="0"/>
              <a:t>1. Minterm Selectivities sel(mi) – Chọn lọc mệnh đề minterm</a:t>
            </a:r>
          </a:p>
          <a:p>
            <a:pPr>
              <a:buFont typeface="Arial" panose="020B0604020202020204" pitchFamily="34" charset="0"/>
              <a:buChar char="•"/>
            </a:pPr>
            <a:r>
              <a:rPr lang="vi-VN" b="1" dirty="0"/>
              <a:t>Khái niệm</a:t>
            </a:r>
            <a:r>
              <a:rPr lang="vi-VN" dirty="0"/>
              <a:t>:</a:t>
            </a:r>
            <a:br>
              <a:rPr lang="vi-VN" dirty="0"/>
            </a:br>
            <a:r>
              <a:rPr lang="vi-VN" dirty="0"/>
              <a:t>Đây là </a:t>
            </a:r>
            <a:r>
              <a:rPr lang="vi-VN" b="1" dirty="0"/>
              <a:t>tỷ lệ số bộ dữ liệu (tuples) trong quan hệ (relation)</a:t>
            </a:r>
            <a:r>
              <a:rPr lang="vi-VN" dirty="0"/>
              <a:t> được truy xuất bởi một truy vấn của người dùng dựa trên một </a:t>
            </a:r>
            <a:r>
              <a:rPr lang="vi-VN" b="1" dirty="0"/>
              <a:t>mệnh đề minterm mi​</a:t>
            </a:r>
            <a:r>
              <a:rPr lang="vi-VN" dirty="0"/>
              <a:t>.</a:t>
            </a:r>
          </a:p>
          <a:p>
            <a:pPr>
              <a:buFont typeface="Arial" panose="020B0604020202020204" pitchFamily="34" charset="0"/>
              <a:buChar char="•"/>
            </a:pPr>
            <a:r>
              <a:rPr lang="vi-VN" b="1" dirty="0"/>
              <a:t>Giải thích đơn giản</a:t>
            </a:r>
            <a:r>
              <a:rPr lang="vi-VN" dirty="0"/>
              <a:t>:</a:t>
            </a:r>
          </a:p>
          <a:p>
            <a:pPr marL="742950" lvl="1" indent="-285750">
              <a:buFont typeface="Arial" panose="020B0604020202020204" pitchFamily="34" charset="0"/>
              <a:buChar char="•"/>
            </a:pPr>
            <a:r>
              <a:rPr lang="vi-VN" dirty="0"/>
              <a:t>Khi một người dùng thực hiện truy vấn trên một cơ sở dữ liệu, không phải tất cả các bộ dữ liệu đều được truy xuất.</a:t>
            </a:r>
          </a:p>
          <a:p>
            <a:pPr marL="742950" lvl="1" indent="-285750">
              <a:buFont typeface="Arial" panose="020B0604020202020204" pitchFamily="34" charset="0"/>
              <a:buChar char="•"/>
            </a:pPr>
            <a:r>
              <a:rPr lang="vi-VN" dirty="0"/>
              <a:t>Chỉ các bộ dữ liệu thỏa mãn điều kiện </a:t>
            </a:r>
            <a:r>
              <a:rPr lang="vi-VN" b="1" dirty="0"/>
              <a:t>mệnh đề minterm</a:t>
            </a:r>
            <a:r>
              <a:rPr lang="vi-VN" dirty="0"/>
              <a:t> mới được lấy ra.</a:t>
            </a:r>
          </a:p>
          <a:p>
            <a:pPr marL="742950" lvl="1" indent="-285750">
              <a:buFont typeface="Arial" panose="020B0604020202020204" pitchFamily="34" charset="0"/>
              <a:buChar char="•"/>
            </a:pPr>
            <a:r>
              <a:rPr lang="vi-VN" b="1" dirty="0"/>
              <a:t>sel(mi))</a:t>
            </a:r>
            <a:r>
              <a:rPr lang="vi-VN" dirty="0"/>
              <a:t> đo lường mức độ ảnh hưởng của mệnh đề đó đến số lượng dữ liệu được truy vấn.</a:t>
            </a:r>
            <a:endParaRPr lang="en-US" dirty="0"/>
          </a:p>
          <a:p>
            <a:pPr marL="457200" lvl="1" indent="0">
              <a:buFont typeface="Arial" panose="020B0604020202020204" pitchFamily="34" charset="0"/>
              <a:buNone/>
            </a:pPr>
            <a:endParaRPr lang="vi-VN" dirty="0"/>
          </a:p>
          <a:p>
            <a:pPr>
              <a:buFont typeface="Arial" panose="020B0604020202020204" pitchFamily="34" charset="0"/>
              <a:buChar char="•"/>
            </a:pPr>
            <a:r>
              <a:rPr lang="vi-VN" b="1" dirty="0"/>
              <a:t>Ví dụ</a:t>
            </a:r>
            <a:r>
              <a:rPr lang="vi-VN" dirty="0"/>
              <a:t>: Giả sử có 1000 dự án trong bảng </a:t>
            </a:r>
            <a:r>
              <a:rPr lang="vi-VN" b="1" dirty="0"/>
              <a:t>PROJ</a:t>
            </a:r>
            <a:r>
              <a:rPr lang="vi-VN" dirty="0"/>
              <a:t>:</a:t>
            </a:r>
          </a:p>
          <a:p>
            <a:pPr marL="742950" lvl="1" indent="-285750">
              <a:buFont typeface="Arial" panose="020B0604020202020204" pitchFamily="34" charset="0"/>
              <a:buChar char="•"/>
            </a:pPr>
            <a:r>
              <a:rPr lang="vi-VN" dirty="0"/>
              <a:t>Nếu truy vấn có điều kiện </a:t>
            </a:r>
            <a:r>
              <a:rPr lang="vi-VN" b="1" dirty="0"/>
              <a:t>BUDGET≤200000</a:t>
            </a:r>
            <a:r>
              <a:rPr lang="en-US" b="1" dirty="0"/>
              <a:t> </a:t>
            </a:r>
            <a:r>
              <a:rPr lang="vi-VN" dirty="0"/>
              <a:t>và có 300 dự án thỏa mãn, thì: sel(BUDGET≤200000)=0.3</a:t>
            </a:r>
          </a:p>
          <a:p>
            <a:pPr marL="742950" lvl="1" indent="-285750">
              <a:buFont typeface="Arial" panose="020B0604020202020204" pitchFamily="34" charset="0"/>
              <a:buChar char="•"/>
            </a:pPr>
            <a:r>
              <a:rPr lang="vi-VN" dirty="0"/>
              <a:t>Nếu truy vấn có điều kiện </a:t>
            </a:r>
            <a:r>
              <a:rPr lang="vi-VN" b="1" dirty="0"/>
              <a:t>PNAME="Maintenance"</a:t>
            </a:r>
            <a:r>
              <a:rPr lang="vi-VN" dirty="0"/>
              <a:t> và chỉ có 100 dự án thỏa mãn, thì: sel(PNAME="Maintenance")=0.1</a:t>
            </a:r>
            <a:endParaRPr lang="en-US" dirty="0"/>
          </a:p>
          <a:p>
            <a:pPr marL="457200" lvl="1" indent="0">
              <a:buFont typeface="Arial" panose="020B0604020202020204" pitchFamily="34" charset="0"/>
              <a:buNone/>
            </a:pPr>
            <a:endParaRPr lang="vi-VN" dirty="0"/>
          </a:p>
          <a:p>
            <a:r>
              <a:rPr lang="vi-VN" b="1" dirty="0"/>
              <a:t>2. Access Frequencies acc(qi) – Tần suất truy cập</a:t>
            </a:r>
          </a:p>
          <a:p>
            <a:pPr>
              <a:buFont typeface="Arial" panose="020B0604020202020204" pitchFamily="34" charset="0"/>
              <a:buChar char="•"/>
            </a:pPr>
            <a:r>
              <a:rPr lang="vi-VN" b="1" dirty="0"/>
              <a:t>Khái niệm</a:t>
            </a:r>
            <a:r>
              <a:rPr lang="vi-VN" dirty="0"/>
              <a:t>:</a:t>
            </a:r>
            <a:br>
              <a:rPr lang="vi-VN" dirty="0"/>
            </a:br>
            <a:r>
              <a:rPr lang="vi-VN" dirty="0"/>
              <a:t>Đây là </a:t>
            </a:r>
            <a:r>
              <a:rPr lang="vi-VN" b="1" dirty="0"/>
              <a:t>tần suất mà một ứng dụng truy vấn qi​ truy cập dữ liệu</a:t>
            </a:r>
            <a:r>
              <a:rPr lang="vi-VN" dirty="0"/>
              <a:t>.</a:t>
            </a:r>
          </a:p>
          <a:p>
            <a:pPr>
              <a:buFont typeface="Arial" panose="020B0604020202020204" pitchFamily="34" charset="0"/>
              <a:buChar char="•"/>
            </a:pPr>
            <a:r>
              <a:rPr lang="vi-VN" b="1" dirty="0"/>
              <a:t>Giải thích đơn giản</a:t>
            </a:r>
            <a:r>
              <a:rPr lang="vi-VN" dirty="0"/>
              <a:t>:</a:t>
            </a:r>
          </a:p>
          <a:p>
            <a:pPr marL="742950" lvl="1" indent="-285750">
              <a:buFont typeface="Arial" panose="020B0604020202020204" pitchFamily="34" charset="0"/>
              <a:buChar char="•"/>
            </a:pPr>
            <a:r>
              <a:rPr lang="vi-VN" dirty="0"/>
              <a:t>Một hệ thống thường có nhiều truy vấn chạy lặp đi lặp lại theo thời gian.</a:t>
            </a:r>
          </a:p>
          <a:p>
            <a:pPr marL="742950" lvl="1" indent="-285750">
              <a:buFont typeface="Arial" panose="020B0604020202020204" pitchFamily="34" charset="0"/>
              <a:buChar char="•"/>
            </a:pPr>
            <a:r>
              <a:rPr lang="vi-VN" dirty="0"/>
              <a:t>Một số truy vấn phổ biến hơn và được thực hiện nhiều lần hơn các truy vấn khác.</a:t>
            </a:r>
          </a:p>
          <a:p>
            <a:pPr marL="742950" lvl="1" indent="-285750">
              <a:buFont typeface="Arial" panose="020B0604020202020204" pitchFamily="34" charset="0"/>
              <a:buChar char="•"/>
            </a:pPr>
            <a:r>
              <a:rPr lang="vi-VN" b="1" dirty="0"/>
              <a:t>acc(qi)</a:t>
            </a:r>
            <a:r>
              <a:rPr lang="vi-VN" dirty="0"/>
              <a:t> đo lường mức độ thường xuyên một truy vấn được sử dụng.</a:t>
            </a:r>
          </a:p>
          <a:p>
            <a:pPr>
              <a:buFont typeface="Arial" panose="020B0604020202020204" pitchFamily="34" charset="0"/>
              <a:buChar char="•"/>
            </a:pPr>
            <a:r>
              <a:rPr lang="vi-VN" b="1" dirty="0"/>
              <a:t>Ví dụ</a:t>
            </a:r>
            <a:r>
              <a:rPr lang="vi-VN" dirty="0"/>
              <a:t>:</a:t>
            </a:r>
          </a:p>
          <a:p>
            <a:pPr marL="742950" lvl="1" indent="-285750">
              <a:buFont typeface="Arial" panose="020B0604020202020204" pitchFamily="34" charset="0"/>
              <a:buChar char="•"/>
            </a:pPr>
            <a:r>
              <a:rPr lang="vi-VN" dirty="0"/>
              <a:t>Nếu truy vấn </a:t>
            </a:r>
            <a:r>
              <a:rPr lang="vi-VN" b="1" dirty="0"/>
              <a:t>"Tìm tất cả các dự án có ngân sách dưới 200,000"</a:t>
            </a:r>
            <a:r>
              <a:rPr lang="vi-VN" dirty="0"/>
              <a:t> được chạy </a:t>
            </a:r>
            <a:r>
              <a:rPr lang="vi-VN" b="1" dirty="0"/>
              <a:t>500 lần/ngày</a:t>
            </a:r>
            <a:r>
              <a:rPr lang="vi-VN" dirty="0"/>
              <a:t>, thì: acc(q1)=500</a:t>
            </a:r>
          </a:p>
          <a:p>
            <a:pPr marL="742950" lvl="1" indent="-285750">
              <a:buFont typeface="Arial" panose="020B0604020202020204" pitchFamily="34" charset="0"/>
              <a:buChar char="•"/>
            </a:pPr>
            <a:r>
              <a:rPr lang="vi-VN" dirty="0"/>
              <a:t>Nếu truy vấn </a:t>
            </a:r>
            <a:r>
              <a:rPr lang="vi-VN" b="1" dirty="0"/>
              <a:t>"Tìm nhân viên có chức danh 'Engineer'"</a:t>
            </a:r>
            <a:r>
              <a:rPr lang="vi-VN" dirty="0"/>
              <a:t> chỉ chạy </a:t>
            </a:r>
            <a:r>
              <a:rPr lang="vi-VN" b="1" dirty="0"/>
              <a:t>50 lần/ngày</a:t>
            </a:r>
            <a:r>
              <a:rPr lang="vi-VN" dirty="0"/>
              <a:t>, thì: acc(q2)=50</a:t>
            </a:r>
            <a:endParaRPr lang="en-US" dirty="0"/>
          </a:p>
          <a:p>
            <a:pPr marL="457200" lvl="1" indent="0">
              <a:buFont typeface="Arial" panose="020B0604020202020204" pitchFamily="34" charset="0"/>
              <a:buNone/>
            </a:pPr>
            <a:endParaRPr lang="en-US" dirty="0"/>
          </a:p>
          <a:p>
            <a:pPr marL="742950" lvl="1" indent="-285750">
              <a:buFont typeface="Arial" panose="020B0604020202020204" pitchFamily="34" charset="0"/>
              <a:buChar char="•"/>
            </a:pPr>
            <a:r>
              <a:rPr lang="vi-VN" dirty="0"/>
              <a:t>Ngoài tần suất truy vấn tổng thể, ta cũng có thể đo </a:t>
            </a:r>
            <a:r>
              <a:rPr lang="vi-VN" b="1" dirty="0"/>
              <a:t>tần suất truy cập của từng mệnh đề minterm cụ thể</a:t>
            </a:r>
            <a:r>
              <a:rPr lang="vi-VN" dirty="0"/>
              <a:t>.</a:t>
            </a:r>
          </a:p>
          <a:p>
            <a:br>
              <a:rPr lang="vi-VN" dirty="0"/>
            </a:br>
            <a:endParaRPr lang="vi-VN" dirty="0"/>
          </a:p>
        </p:txBody>
      </p:sp>
    </p:spTree>
    <p:extLst>
      <p:ext uri="{BB962C8B-B14F-4D97-AF65-F5344CB8AC3E}">
        <p14:creationId xmlns:p14="http://schemas.microsoft.com/office/powerpoint/2010/main" val="379572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51828DFC-AD9C-F8D0-566B-E7C087C955B1}"/>
              </a:ext>
            </a:extLst>
          </p:cNvPr>
          <p:cNvSpPr>
            <a:spLocks noGrp="1"/>
          </p:cNvSpPr>
          <p:nvPr>
            <p:ph type="body" idx="1"/>
          </p:nvPr>
        </p:nvSpPr>
        <p:spPr/>
        <p:txBody>
          <a:bodyPr/>
          <a:lstStyle/>
          <a:p>
            <a:r>
              <a:rPr lang="vi-VN" b="1" dirty="0"/>
              <a:t>1. Horizontal Fragmentation – Phân mảnh ngang</a:t>
            </a:r>
          </a:p>
          <a:p>
            <a:pPr>
              <a:buFont typeface="Arial" panose="020B0604020202020204" pitchFamily="34" charset="0"/>
              <a:buChar char="•"/>
            </a:pPr>
            <a:r>
              <a:rPr lang="en-US" b="1" dirty="0" err="1"/>
              <a:t>Định</a:t>
            </a:r>
            <a:r>
              <a:rPr lang="en-US" b="1" dirty="0"/>
              <a:t> </a:t>
            </a:r>
            <a:r>
              <a:rPr lang="en-US" b="1" dirty="0" err="1"/>
              <a:t>Nghĩa</a:t>
            </a:r>
            <a:r>
              <a:rPr lang="vi-VN" dirty="0"/>
              <a:t>:</a:t>
            </a:r>
          </a:p>
          <a:p>
            <a:pPr marL="742950" lvl="1" indent="-285750">
              <a:buFont typeface="Arial" panose="020B0604020202020204" pitchFamily="34" charset="0"/>
              <a:buChar char="•"/>
            </a:pPr>
            <a:r>
              <a:rPr lang="vi-VN" dirty="0"/>
              <a:t>Phân mảnh ngang là một </a:t>
            </a:r>
            <a:r>
              <a:rPr lang="vi-VN" b="1" dirty="0"/>
              <a:t>kỹ thuật phân chia cơ sở dữ liệu</a:t>
            </a:r>
            <a:r>
              <a:rPr lang="vi-VN" dirty="0"/>
              <a:t>, trong đó một quan hệ </a:t>
            </a:r>
            <a:r>
              <a:rPr lang="vi-VN" b="1" dirty="0"/>
              <a:t>R</a:t>
            </a:r>
            <a:r>
              <a:rPr lang="vi-VN" dirty="0"/>
              <a:t> được chia thành </a:t>
            </a:r>
            <a:r>
              <a:rPr lang="vi-VN" b="1" dirty="0"/>
              <a:t>nhiều phần nhỏ (fragments)</a:t>
            </a:r>
            <a:r>
              <a:rPr lang="vi-VN" dirty="0"/>
              <a:t> chứa </a:t>
            </a:r>
            <a:r>
              <a:rPr lang="vi-VN" b="1" dirty="0"/>
              <a:t>một tập hợp các bộ dữ liệu (tuples) thỏa mãn một điều kiện nhất định</a:t>
            </a:r>
            <a:r>
              <a:rPr lang="vi-VN" dirty="0"/>
              <a:t>.</a:t>
            </a:r>
          </a:p>
          <a:p>
            <a:pPr marL="742950" lvl="1" indent="-285750">
              <a:buFont typeface="Arial" panose="020B0604020202020204" pitchFamily="34" charset="0"/>
              <a:buChar char="•"/>
            </a:pPr>
            <a:r>
              <a:rPr lang="vi-VN" dirty="0"/>
              <a:t>Mỗi </a:t>
            </a:r>
            <a:r>
              <a:rPr lang="en-US" dirty="0" err="1"/>
              <a:t>phân</a:t>
            </a:r>
            <a:r>
              <a:rPr lang="en-US" dirty="0"/>
              <a:t> </a:t>
            </a:r>
            <a:r>
              <a:rPr lang="en-US" dirty="0" err="1"/>
              <a:t>mảnh</a:t>
            </a:r>
            <a:r>
              <a:rPr lang="en-US" dirty="0"/>
              <a:t> </a:t>
            </a:r>
            <a:r>
              <a:rPr lang="vi-VN" b="1" dirty="0"/>
              <a:t>fragment Rj​</a:t>
            </a:r>
            <a:r>
              <a:rPr lang="vi-VN" dirty="0"/>
              <a:t> là một tập con của </a:t>
            </a:r>
            <a:r>
              <a:rPr lang="vi-VN" b="1" dirty="0"/>
              <a:t>R</a:t>
            </a:r>
            <a:r>
              <a:rPr lang="vi-VN" dirty="0"/>
              <a:t> được tạo bằng cách </a:t>
            </a:r>
            <a:r>
              <a:rPr lang="vi-VN" b="1" dirty="0"/>
              <a:t>áp dụng một mệnh đề chọn lọc (selection formula Fj​)</a:t>
            </a:r>
            <a:r>
              <a:rPr lang="vi-VN" dirty="0"/>
              <a:t>.</a:t>
            </a:r>
          </a:p>
          <a:p>
            <a:pPr>
              <a:buFont typeface="Arial" panose="020B0604020202020204" pitchFamily="34" charset="0"/>
              <a:buChar char="•"/>
            </a:pPr>
            <a:r>
              <a:rPr lang="vi-VN" b="1" dirty="0"/>
              <a:t>Công thức</a:t>
            </a:r>
            <a:r>
              <a:rPr lang="vi-VN" dirty="0"/>
              <a:t>:</a:t>
            </a:r>
          </a:p>
          <a:p>
            <a:pPr>
              <a:buFont typeface="Arial" panose="020B0604020202020204" pitchFamily="34" charset="0"/>
              <a:buChar char="•"/>
            </a:pPr>
            <a:r>
              <a:rPr lang="vi-VN" dirty="0"/>
              <a:t>Rj=</a:t>
            </a:r>
            <a:r>
              <a:rPr lang="el-GR" dirty="0"/>
              <a:t>σ</a:t>
            </a:r>
            <a:r>
              <a:rPr lang="vi-VN" dirty="0"/>
              <a:t>Fj(R),1≤j≤w</a:t>
            </a:r>
            <a:r>
              <a:rPr lang="en-US" dirty="0"/>
              <a:t>, t</a:t>
            </a:r>
            <a:r>
              <a:rPr lang="vi-VN" dirty="0"/>
              <a:t>rong đó:</a:t>
            </a:r>
          </a:p>
          <a:p>
            <a:pPr marL="742950" lvl="1" indent="-285750">
              <a:buFont typeface="Arial" panose="020B0604020202020204" pitchFamily="34" charset="0"/>
              <a:buChar char="•"/>
            </a:pPr>
            <a:r>
              <a:rPr lang="en-US" dirty="0"/>
              <a:t>Sigma_</a:t>
            </a:r>
            <a:r>
              <a:rPr lang="vi-VN" dirty="0"/>
              <a:t>Fj​​ là phép chọn (selection) trong đại số quan hệ.</a:t>
            </a:r>
          </a:p>
          <a:p>
            <a:pPr marL="742950" lvl="1" indent="-285750">
              <a:buFont typeface="Arial" panose="020B0604020202020204" pitchFamily="34" charset="0"/>
              <a:buChar char="•"/>
            </a:pPr>
            <a:r>
              <a:rPr lang="vi-VN" dirty="0"/>
              <a:t>Fj</a:t>
            </a:r>
            <a:r>
              <a:rPr lang="en-US" dirty="0"/>
              <a:t> </a:t>
            </a:r>
            <a:r>
              <a:rPr lang="vi-VN" dirty="0"/>
              <a:t>là </a:t>
            </a:r>
            <a:r>
              <a:rPr lang="vi-VN" b="1" dirty="0"/>
              <a:t>một công thức chọn lọc (selection formula)</a:t>
            </a:r>
            <a:r>
              <a:rPr lang="vi-VN" dirty="0"/>
              <a:t>, thường là </a:t>
            </a:r>
            <a:r>
              <a:rPr lang="vi-VN" b="1" dirty="0"/>
              <a:t>một mệnh đề minterm</a:t>
            </a:r>
            <a:r>
              <a:rPr lang="vi-VN" dirty="0"/>
              <a:t>.</a:t>
            </a:r>
          </a:p>
          <a:p>
            <a:pPr marL="742950" lvl="1" indent="-285750">
              <a:buFont typeface="Arial" panose="020B0604020202020204" pitchFamily="34" charset="0"/>
              <a:buChar char="•"/>
            </a:pPr>
            <a:r>
              <a:rPr lang="vi-VN" dirty="0"/>
              <a:t>W</a:t>
            </a:r>
            <a:r>
              <a:rPr lang="en-US" dirty="0"/>
              <a:t> </a:t>
            </a:r>
            <a:r>
              <a:rPr lang="vi-VN" dirty="0"/>
              <a:t>là số lượng phân mảnh.</a:t>
            </a:r>
            <a:endParaRPr lang="en-US" dirty="0"/>
          </a:p>
          <a:p>
            <a:pPr marL="457200" lvl="1" indent="0">
              <a:buFont typeface="Arial" panose="020B0604020202020204" pitchFamily="34" charset="0"/>
              <a:buNone/>
            </a:pPr>
            <a:endParaRPr lang="vi-VN" dirty="0"/>
          </a:p>
          <a:p>
            <a:r>
              <a:rPr lang="vi-VN" b="1" dirty="0"/>
              <a:t>2. Minterm Predicate – Mệnh đề minterm</a:t>
            </a:r>
          </a:p>
          <a:p>
            <a:pPr>
              <a:buFont typeface="Arial" panose="020B0604020202020204" pitchFamily="34" charset="0"/>
              <a:buChar char="•"/>
            </a:pPr>
            <a:r>
              <a:rPr lang="vi-VN" b="1" dirty="0"/>
              <a:t>Mệnh đề minterm</a:t>
            </a:r>
            <a:r>
              <a:rPr lang="vi-VN" dirty="0"/>
              <a:t> là một </a:t>
            </a:r>
            <a:r>
              <a:rPr lang="vi-VN" b="1" dirty="0"/>
              <a:t>điều kiện lọc duy nhất</a:t>
            </a:r>
            <a:r>
              <a:rPr lang="vi-VN" dirty="0"/>
              <a:t> dùng để chọn ra các bộ dữ liệu thuộc về một phân mảnh cụ thể.</a:t>
            </a:r>
          </a:p>
          <a:p>
            <a:pPr>
              <a:buFont typeface="Arial" panose="020B0604020202020204" pitchFamily="34" charset="0"/>
              <a:buChar char="•"/>
            </a:pPr>
            <a:r>
              <a:rPr lang="vi-VN" b="1" dirty="0"/>
              <a:t>Tập hợp tất cả các bộ dữ liệu thỏa mãn một mệnh đề minterm sẽ tạo thành một phân mảnh ngang</a:t>
            </a:r>
            <a:r>
              <a:rPr lang="vi-VN" dirty="0"/>
              <a:t>.</a:t>
            </a:r>
          </a:p>
          <a:p>
            <a:endParaRPr lang="en-US" b="1" dirty="0"/>
          </a:p>
          <a:p>
            <a:r>
              <a:rPr lang="vi-VN" b="1" dirty="0"/>
              <a:t>3. Minterm Fragments – Các phân mảnh minterm</a:t>
            </a:r>
          </a:p>
          <a:p>
            <a:pPr>
              <a:buFont typeface="Arial" panose="020B0604020202020204" pitchFamily="34" charset="0"/>
              <a:buChar char="•"/>
            </a:pPr>
            <a:r>
              <a:rPr lang="vi-VN" b="1" dirty="0"/>
              <a:t>Một tập hợp các mệnh đề minterm M sẽ tạo ra một tập hợp phân mảnh ngang</a:t>
            </a:r>
            <a:r>
              <a:rPr lang="vi-VN" dirty="0"/>
              <a:t>.</a:t>
            </a:r>
          </a:p>
          <a:p>
            <a:pPr>
              <a:buFont typeface="Arial" panose="020B0604020202020204" pitchFamily="34" charset="0"/>
              <a:buChar char="•"/>
            </a:pPr>
            <a:r>
              <a:rPr lang="vi-VN" b="1" dirty="0"/>
              <a:t>Số lượng phân mảnh ngang đúng bằng số lượng mệnh đề minterm</a:t>
            </a:r>
            <a:r>
              <a:rPr lang="vi-VN" dirty="0"/>
              <a:t>.</a:t>
            </a:r>
          </a:p>
          <a:p>
            <a:pPr>
              <a:buFont typeface="Arial" panose="020B0604020202020204" pitchFamily="34" charset="0"/>
              <a:buChar char="•"/>
            </a:pPr>
            <a:r>
              <a:rPr lang="vi-VN" b="1" dirty="0"/>
              <a:t>Tóm tắt</a:t>
            </a:r>
            <a:r>
              <a:rPr lang="vi-VN" dirty="0"/>
              <a:t>:</a:t>
            </a:r>
          </a:p>
          <a:p>
            <a:pPr marL="742950" lvl="1" indent="-285750">
              <a:buFont typeface="Arial" panose="020B0604020202020204" pitchFamily="34" charset="0"/>
              <a:buChar char="•"/>
            </a:pPr>
            <a:r>
              <a:rPr lang="vi-VN" dirty="0"/>
              <a:t>Nếu có </a:t>
            </a:r>
            <a:r>
              <a:rPr lang="vi-VN" b="1" dirty="0"/>
              <a:t>n</a:t>
            </a:r>
            <a:r>
              <a:rPr lang="vi-VN" dirty="0"/>
              <a:t> mệnh đề minterm, ta sẽ có </a:t>
            </a:r>
            <a:r>
              <a:rPr lang="vi-VN" b="1" dirty="0"/>
              <a:t>n phân mảnh ngang</a:t>
            </a:r>
            <a:r>
              <a:rPr lang="vi-VN" dirty="0"/>
              <a:t>.</a:t>
            </a:r>
          </a:p>
          <a:p>
            <a:pPr marL="742950" lvl="1" indent="-285750">
              <a:buFont typeface="Arial" panose="020B0604020202020204" pitchFamily="34" charset="0"/>
              <a:buChar char="•"/>
            </a:pPr>
            <a:r>
              <a:rPr lang="vi-VN" dirty="0"/>
              <a:t>Mỗi phân mảnh chứa tất cả các bộ dữ liệu thỏa mãn một </a:t>
            </a:r>
            <a:r>
              <a:rPr lang="vi-VN" b="1" dirty="0"/>
              <a:t>mệnh đề minterm duy nhất</a:t>
            </a:r>
            <a:r>
              <a:rPr lang="vi-VN" dirty="0"/>
              <a:t>.</a:t>
            </a:r>
          </a:p>
          <a:p>
            <a:endParaRPr lang="en-US" dirty="0"/>
          </a:p>
        </p:txBody>
      </p:sp>
    </p:spTree>
    <p:extLst>
      <p:ext uri="{BB962C8B-B14F-4D97-AF65-F5344CB8AC3E}">
        <p14:creationId xmlns:p14="http://schemas.microsoft.com/office/powerpoint/2010/main" val="306475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2992EA53-DAD2-0D30-1B7B-E31D50F31768}"/>
              </a:ext>
            </a:extLst>
          </p:cNvPr>
          <p:cNvSpPr>
            <a:spLocks noGrp="1"/>
          </p:cNvSpPr>
          <p:nvPr>
            <p:ph type="body" idx="1"/>
          </p:nvPr>
        </p:nvSpPr>
        <p:spPr/>
        <p:txBody>
          <a:bodyPr/>
          <a:lstStyle/>
          <a:p>
            <a:r>
              <a:rPr lang="vi-VN" b="1" dirty="0"/>
              <a:t>Diễn giải thuật toán PHF (Primary Horizontal Fragmentation)</a:t>
            </a:r>
          </a:p>
          <a:p>
            <a:r>
              <a:rPr lang="vi-VN" dirty="0"/>
              <a:t>Thuật toán </a:t>
            </a:r>
            <a:r>
              <a:rPr lang="vi-VN" b="1" dirty="0"/>
              <a:t>PHF (Primary Horizontal Fragmentation)</a:t>
            </a:r>
            <a:r>
              <a:rPr lang="vi-VN" dirty="0"/>
              <a:t> được sử dụng để phân mảnh ngang một quan hệ (</a:t>
            </a:r>
            <a:r>
              <a:rPr lang="vi-VN" b="1" dirty="0"/>
              <a:t>Relation R</a:t>
            </a:r>
            <a:r>
              <a:rPr lang="vi-VN" dirty="0"/>
              <a:t>) trong cơ sở dữ liệu phân tán. Nó giúp chia nhỏ dữ liệu theo các tiêu chí nhất định để tối ưu hóa việc truy vấn và cải thiện hiệu suất hệ thống.</a:t>
            </a:r>
            <a:endParaRPr lang="en-US" dirty="0"/>
          </a:p>
          <a:p>
            <a:endParaRPr lang="vi-VN" dirty="0"/>
          </a:p>
          <a:p>
            <a:r>
              <a:rPr lang="vi-VN" b="1" dirty="0"/>
              <a:t>Input và Output của thuật toán</a:t>
            </a:r>
          </a:p>
          <a:p>
            <a:r>
              <a:rPr lang="vi-VN" b="1" dirty="0"/>
              <a:t>Đầu vào (Given):</a:t>
            </a:r>
          </a:p>
          <a:p>
            <a:pPr>
              <a:buFont typeface="Arial" panose="020B0604020202020204" pitchFamily="34" charset="0"/>
              <a:buChar char="•"/>
            </a:pPr>
            <a:r>
              <a:rPr lang="vi-VN" b="1" dirty="0"/>
              <a:t>Quan hệ R</a:t>
            </a:r>
            <a:r>
              <a:rPr lang="vi-VN" dirty="0"/>
              <a:t>: Đây là bảng dữ liệu cần phân mảnh.</a:t>
            </a:r>
          </a:p>
          <a:p>
            <a:pPr>
              <a:buFont typeface="Arial" panose="020B0604020202020204" pitchFamily="34" charset="0"/>
              <a:buChar char="•"/>
            </a:pPr>
            <a:r>
              <a:rPr lang="vi-VN" b="1" dirty="0"/>
              <a:t>Tập hợp các điều kiện đơn giản (Simple predicates Pr)</a:t>
            </a:r>
            <a:r>
              <a:rPr lang="vi-VN" dirty="0"/>
              <a:t>: Tập hợp các điều kiện được sử dụng để quyết định cách phân mảnh dữ liệu.</a:t>
            </a:r>
          </a:p>
          <a:p>
            <a:r>
              <a:rPr lang="vi-VN" b="1" dirty="0"/>
              <a:t>Đầu ra (Output):</a:t>
            </a:r>
          </a:p>
          <a:p>
            <a:pPr>
              <a:buFont typeface="Arial" panose="020B0604020202020204" pitchFamily="34" charset="0"/>
              <a:buChar char="•"/>
            </a:pPr>
            <a:r>
              <a:rPr lang="vi-VN" b="1" dirty="0"/>
              <a:t>Tập hợp các mảnh con của R</a:t>
            </a:r>
            <a:r>
              <a:rPr lang="vi-VN" dirty="0"/>
              <a:t>: Các phân mảnh của R sao cho mỗi mảnh chứa một tập con của dữ liệu ban đầu và tuân thủ các quy tắc phân mảnh.</a:t>
            </a:r>
          </a:p>
          <a:p>
            <a:endParaRPr lang="en-US" dirty="0"/>
          </a:p>
        </p:txBody>
      </p:sp>
    </p:spTree>
    <p:extLst>
      <p:ext uri="{BB962C8B-B14F-4D97-AF65-F5344CB8AC3E}">
        <p14:creationId xmlns:p14="http://schemas.microsoft.com/office/powerpoint/2010/main" val="609392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DC8F0E3E-E209-349F-EA1D-E167A20BAC2C}"/>
              </a:ext>
            </a:extLst>
          </p:cNvPr>
          <p:cNvSpPr>
            <a:spLocks noGrp="1"/>
          </p:cNvSpPr>
          <p:nvPr>
            <p:ph type="body" idx="1"/>
          </p:nvPr>
        </p:nvSpPr>
        <p:spPr/>
        <p:txBody>
          <a:bodyPr/>
          <a:lstStyle/>
          <a:p>
            <a:r>
              <a:rPr lang="vi-VN" b="1" dirty="0"/>
              <a:t>Tính đầy đủ của các điều kiện đơn giản (Completeness of Simple Predicates)</a:t>
            </a:r>
          </a:p>
          <a:p>
            <a:pPr>
              <a:buFont typeface="Arial" panose="020B0604020202020204" pitchFamily="34" charset="0"/>
              <a:buChar char="•"/>
            </a:pPr>
            <a:r>
              <a:rPr lang="vi-VN" b="1" dirty="0"/>
              <a:t>Định nghĩa:</a:t>
            </a:r>
            <a:br>
              <a:rPr lang="vi-VN" dirty="0"/>
            </a:br>
            <a:r>
              <a:rPr lang="vi-VN" dirty="0"/>
              <a:t>Một tập hợp các điều kiện đơn giản PrPrPr được coi là </a:t>
            </a:r>
            <a:r>
              <a:rPr lang="vi-VN" b="1" dirty="0"/>
              <a:t>đầy đủ</a:t>
            </a:r>
            <a:r>
              <a:rPr lang="vi-VN" dirty="0"/>
              <a:t> nếu việc truy cập vào các bản ghi trong các phân mảnh minterm đảm bảo rằng </a:t>
            </a:r>
            <a:r>
              <a:rPr lang="vi-VN" b="1" dirty="0"/>
              <a:t>bất kỳ hai bản ghi trong cùng một phân mảnh đều có cùng xác suất được truy cập bởi một ứng dụng bất kỳ</a:t>
            </a:r>
            <a:r>
              <a:rPr lang="vi-VN" dirty="0"/>
              <a:t>.</a:t>
            </a:r>
          </a:p>
          <a:p>
            <a:pPr>
              <a:buFont typeface="Arial" panose="020B0604020202020204" pitchFamily="34" charset="0"/>
              <a:buChar char="•"/>
            </a:pPr>
            <a:r>
              <a:rPr lang="vi-VN" b="1" dirty="0"/>
              <a:t>Ý nghĩa:</a:t>
            </a:r>
            <a:endParaRPr lang="vi-VN" dirty="0"/>
          </a:p>
          <a:p>
            <a:pPr marL="742950" lvl="1" indent="-285750">
              <a:buFont typeface="Arial" panose="020B0604020202020204" pitchFamily="34" charset="0"/>
              <a:buChar char="•"/>
            </a:pPr>
            <a:r>
              <a:rPr lang="vi-VN" dirty="0"/>
              <a:t>Điều này có nghĩa là các bộ dữ liệu trong cùng một phân mảnh có đặc điểm truy cập tương tự nhau.</a:t>
            </a:r>
          </a:p>
          <a:p>
            <a:pPr marL="742950" lvl="1" indent="-285750">
              <a:buFont typeface="Arial" panose="020B0604020202020204" pitchFamily="34" charset="0"/>
              <a:buChar char="•"/>
            </a:pPr>
            <a:r>
              <a:rPr lang="vi-VN" dirty="0"/>
              <a:t>Điều kiện này giúp tối ưu hóa hệ thống bằng cách giảm thời gian xử lý truy vấn và đảm bảo rằng không có phân mảnh nào bị truy vấn quá nhiều hoặc quá ít.</a:t>
            </a:r>
          </a:p>
          <a:p>
            <a:endParaRPr lang="en-US" dirty="0"/>
          </a:p>
        </p:txBody>
      </p:sp>
    </p:spTree>
    <p:extLst>
      <p:ext uri="{BB962C8B-B14F-4D97-AF65-F5344CB8AC3E}">
        <p14:creationId xmlns:p14="http://schemas.microsoft.com/office/powerpoint/2010/main" val="3934956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6899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404040"/>
                </a:solidFill>
                <a:effectLst/>
                <a:latin typeface="Inter"/>
              </a:rPr>
              <a:t>Thiết kế cơ sở dữ liệu phân tán và song song là một quá trình phức tạp, đòi hỏi sự hiểu biết sâu về các khái niệm như phân mảnh, phân phối dữ liệu, và cách tiếp cận kết hợp. Dưới đây là một hướng dẫn tổng quan về các bước và phương pháp để thiết kế một hệ thống cơ sở dữ liệu phân tán và song song.</a:t>
            </a:r>
            <a:endParaRPr lang="en-US" b="0" i="0" dirty="0">
              <a:solidFill>
                <a:srgbClr val="262626"/>
              </a:solidFill>
              <a:effectLst/>
              <a:latin typeface="Inter"/>
            </a:endParaRPr>
          </a:p>
          <a:p>
            <a:pPr marL="171450" indent="-171450">
              <a:buFontTx/>
              <a:buChar char="-"/>
            </a:pPr>
            <a:r>
              <a:rPr lang="vi-VN" b="0" i="0" dirty="0">
                <a:solidFill>
                  <a:srgbClr val="262626"/>
                </a:solidFill>
                <a:effectLst/>
                <a:latin typeface="Inter"/>
              </a:rPr>
              <a:t>Phân phối dữ liệu</a:t>
            </a:r>
            <a:endParaRPr lang="en-US" b="0" i="0" dirty="0">
              <a:solidFill>
                <a:srgbClr val="262626"/>
              </a:solidFill>
              <a:effectLst/>
              <a:latin typeface="Inter"/>
            </a:endParaRPr>
          </a:p>
          <a:p>
            <a:pPr marL="171450" indent="-171450">
              <a:buFontTx/>
              <a:buChar char="-"/>
            </a:pPr>
            <a:r>
              <a:rPr lang="vi-VN" b="0" i="0" dirty="0">
                <a:solidFill>
                  <a:srgbClr val="262626"/>
                </a:solidFill>
                <a:effectLst/>
                <a:latin typeface="Inter"/>
              </a:rPr>
              <a:t>Cách tiếp cận kết hợp</a:t>
            </a: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a:t>
            </a:fld>
            <a:endParaRPr lang="en-US"/>
          </a:p>
        </p:txBody>
      </p:sp>
    </p:spTree>
    <p:extLst>
      <p:ext uri="{BB962C8B-B14F-4D97-AF65-F5344CB8AC3E}">
        <p14:creationId xmlns:p14="http://schemas.microsoft.com/office/powerpoint/2010/main" val="2437459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DAD924F3-963E-E056-AE59-4E4298DFD39D}"/>
              </a:ext>
            </a:extLst>
          </p:cNvPr>
          <p:cNvSpPr>
            <a:spLocks noGrp="1"/>
          </p:cNvSpPr>
          <p:nvPr>
            <p:ph type="body" idx="1"/>
          </p:nvPr>
        </p:nvSpPr>
        <p:spPr/>
        <p:txBody>
          <a:bodyPr/>
          <a:lstStyle/>
          <a:p>
            <a:r>
              <a:rPr lang="vi-VN" dirty="0"/>
              <a:t>Một </a:t>
            </a:r>
            <a:r>
              <a:rPr lang="en-US" dirty="0" err="1"/>
              <a:t>điều</a:t>
            </a:r>
            <a:r>
              <a:rPr lang="en-US" dirty="0"/>
              <a:t> </a:t>
            </a:r>
            <a:r>
              <a:rPr lang="en-US" dirty="0" err="1"/>
              <a:t>kiện</a:t>
            </a:r>
            <a:r>
              <a:rPr lang="vi-VN" dirty="0"/>
              <a:t> được coi là </a:t>
            </a:r>
            <a:r>
              <a:rPr lang="vi-VN" b="1" dirty="0"/>
              <a:t>tối thiểu</a:t>
            </a:r>
            <a:r>
              <a:rPr lang="vi-VN" dirty="0"/>
              <a:t> nếu nó ảnh hưởng đến cách thức phân mảnh dữ liệu. Cụ thể, nếu một </a:t>
            </a:r>
            <a:r>
              <a:rPr lang="en-US" dirty="0" err="1"/>
              <a:t>điều</a:t>
            </a:r>
            <a:r>
              <a:rPr lang="en-US" dirty="0"/>
              <a:t> </a:t>
            </a:r>
            <a:r>
              <a:rPr lang="en-US" dirty="0" err="1"/>
              <a:t>kiện</a:t>
            </a:r>
            <a:r>
              <a:rPr lang="vi-VN" dirty="0"/>
              <a:t> làm cho một phân đoạn f bị chia nhỏ hơn nữa thành fi</a:t>
            </a:r>
            <a:r>
              <a:rPr lang="en-US" dirty="0"/>
              <a:t> </a:t>
            </a:r>
            <a:r>
              <a:rPr lang="en-US" dirty="0" err="1"/>
              <a:t>và</a:t>
            </a:r>
            <a:r>
              <a:rPr lang="en-US" dirty="0"/>
              <a:t> </a:t>
            </a:r>
            <a:r>
              <a:rPr lang="vi-VN" dirty="0"/>
              <a:t>fj​, thì phải có ít nhất một ứng dụng truy cập fi​ và fj​ theo cách khác nhau.</a:t>
            </a:r>
          </a:p>
          <a:p>
            <a:r>
              <a:rPr lang="vi-VN" dirty="0"/>
              <a:t>=&gt; </a:t>
            </a:r>
            <a:r>
              <a:rPr lang="vi-VN" b="1" dirty="0"/>
              <a:t>Ý nghĩa</a:t>
            </a:r>
            <a:r>
              <a:rPr lang="vi-VN" dirty="0"/>
              <a:t>: Tính tối thiểu đảm bảo rằng mỗi </a:t>
            </a:r>
            <a:r>
              <a:rPr lang="en-US" dirty="0" err="1"/>
              <a:t>điều</a:t>
            </a:r>
            <a:r>
              <a:rPr lang="en-US" dirty="0"/>
              <a:t> </a:t>
            </a:r>
            <a:r>
              <a:rPr lang="en-US" dirty="0" err="1"/>
              <a:t>kiện</a:t>
            </a:r>
            <a:r>
              <a:rPr lang="vi-VN" dirty="0"/>
              <a:t> được sử dụng để phân mảnh dữ liệu là thực sự cần thiết. Nếu tất cả các </a:t>
            </a:r>
            <a:r>
              <a:rPr lang="en-US" dirty="0" err="1"/>
              <a:t>điều</a:t>
            </a:r>
            <a:r>
              <a:rPr lang="en-US" dirty="0"/>
              <a:t> </a:t>
            </a:r>
            <a:r>
              <a:rPr lang="en-US" dirty="0" err="1"/>
              <a:t>kiện</a:t>
            </a:r>
            <a:r>
              <a:rPr lang="vi-VN" dirty="0"/>
              <a:t> trong tập Pr đều có ảnh hưởng quan trọng đến việc phân mảnh, thì tập hợp đó được coi là tối thiểu.</a:t>
            </a:r>
          </a:p>
          <a:p>
            <a:r>
              <a:rPr lang="en-US" dirty="0"/>
              <a:t>💡 </a:t>
            </a:r>
            <a:r>
              <a:rPr lang="vi-VN" b="1" dirty="0"/>
              <a:t>Tóm lại:</a:t>
            </a:r>
            <a:endParaRPr lang="vi-VN" dirty="0"/>
          </a:p>
          <a:p>
            <a:pPr>
              <a:buFont typeface="Arial" panose="020B0604020202020204" pitchFamily="34" charset="0"/>
              <a:buChar char="•"/>
            </a:pPr>
            <a:r>
              <a:rPr lang="vi-VN" b="1" dirty="0"/>
              <a:t>Tính đầy đủ</a:t>
            </a:r>
            <a:r>
              <a:rPr lang="vi-VN" dirty="0"/>
              <a:t>: Đảm bảo các đoạn dữ liệu có sự phân bố truy cập đồng đều.</a:t>
            </a:r>
          </a:p>
          <a:p>
            <a:pPr>
              <a:buFont typeface="Arial" panose="020B0604020202020204" pitchFamily="34" charset="0"/>
              <a:buChar char="•"/>
            </a:pPr>
            <a:r>
              <a:rPr lang="vi-VN" b="1" dirty="0"/>
              <a:t>Tính tối thiểu</a:t>
            </a:r>
            <a:r>
              <a:rPr lang="vi-VN" dirty="0"/>
              <a:t>: Đảm bảo chỉ sử dụng các vị từ cần thiết, tránh dư thừa.</a:t>
            </a:r>
          </a:p>
          <a:p>
            <a:endParaRPr lang="en-US" dirty="0"/>
          </a:p>
        </p:txBody>
      </p:sp>
    </p:spTree>
    <p:extLst>
      <p:ext uri="{BB962C8B-B14F-4D97-AF65-F5344CB8AC3E}">
        <p14:creationId xmlns:p14="http://schemas.microsoft.com/office/powerpoint/2010/main" val="1642870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332209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1C1573AD-3B0B-8980-FEBF-12CCF7E747E5}"/>
              </a:ext>
            </a:extLst>
          </p:cNvPr>
          <p:cNvSpPr>
            <a:spLocks noGrp="1"/>
          </p:cNvSpPr>
          <p:nvPr>
            <p:ph type="body" idx="1"/>
          </p:nvPr>
        </p:nvSpPr>
        <p:spPr/>
        <p:txBody>
          <a:bodyPr/>
          <a:lstStyle/>
          <a:p>
            <a:r>
              <a:rPr lang="vi-VN" b="1" dirty="0"/>
              <a:t>Giải thích thuật toán COM_MIN</a:t>
            </a:r>
          </a:p>
          <a:p>
            <a:r>
              <a:rPr lang="vi-VN" b="1" dirty="0"/>
              <a:t>Mục đích của thuật toán</a:t>
            </a:r>
          </a:p>
          <a:p>
            <a:r>
              <a:rPr lang="vi-VN" dirty="0"/>
              <a:t>Thuật toán </a:t>
            </a:r>
            <a:r>
              <a:rPr lang="vi-VN" b="1" dirty="0"/>
              <a:t>COM_MIN</a:t>
            </a:r>
            <a:r>
              <a:rPr lang="vi-VN" dirty="0"/>
              <a:t> được sử dụng để xác định </a:t>
            </a:r>
            <a:r>
              <a:rPr lang="vi-VN" b="1" dirty="0"/>
              <a:t>một tập hợp các điều kiện đơn giản (simple predicates) tối thiểu và đầy đủ</a:t>
            </a:r>
            <a:r>
              <a:rPr lang="vi-VN" dirty="0"/>
              <a:t> cho một tập hợp điều kiện ban đầu. Điều này giúp tối ưu hóa quá trình phân mảnh dữ liệu trong cơ sở dữ liệu phân tán bằng cách chỉ giữ lại những điều kiện cần thiết để xác định cách phân chia dữ liệu.</a:t>
            </a:r>
          </a:p>
          <a:p>
            <a:endParaRPr lang="en-US" dirty="0"/>
          </a:p>
          <a:p>
            <a:r>
              <a:rPr lang="vi-VN" b="1" dirty="0"/>
              <a:t>Các tham số đầu vào và đầu ra</a:t>
            </a:r>
          </a:p>
          <a:p>
            <a:pPr>
              <a:buFont typeface="Arial" panose="020B0604020202020204" pitchFamily="34" charset="0"/>
              <a:buChar char="•"/>
            </a:pPr>
            <a:r>
              <a:rPr lang="vi-VN" b="1" dirty="0"/>
              <a:t>Đầu vào (Given):</a:t>
            </a:r>
            <a:endParaRPr lang="vi-VN" dirty="0"/>
          </a:p>
          <a:p>
            <a:pPr marL="742950" lvl="1" indent="-285750">
              <a:buFont typeface="Arial" panose="020B0604020202020204" pitchFamily="34" charset="0"/>
              <a:buChar char="•"/>
            </a:pPr>
            <a:r>
              <a:rPr lang="vi-VN" dirty="0"/>
              <a:t>Một </a:t>
            </a:r>
            <a:r>
              <a:rPr lang="vi-VN" b="1" dirty="0"/>
              <a:t>quan hệ R</a:t>
            </a:r>
            <a:r>
              <a:rPr lang="vi-VN" dirty="0"/>
              <a:t> (có thể hiểu là một bảng trong cơ sở dữ liệu).</a:t>
            </a:r>
          </a:p>
          <a:p>
            <a:pPr marL="742950" lvl="1" indent="-285750">
              <a:buFont typeface="Arial" panose="020B0604020202020204" pitchFamily="34" charset="0"/>
              <a:buChar char="•"/>
            </a:pPr>
            <a:r>
              <a:rPr lang="vi-VN" dirty="0"/>
              <a:t>Một </a:t>
            </a:r>
            <a:r>
              <a:rPr lang="vi-VN" b="1" dirty="0"/>
              <a:t>tập hợp các điều kiện đơn giản Pr</a:t>
            </a:r>
            <a:r>
              <a:rPr lang="vi-VN" dirty="0"/>
              <a:t> (simple predicates), tức là các điều kiện giúp phân chia dữ liệu.</a:t>
            </a:r>
          </a:p>
          <a:p>
            <a:pPr>
              <a:buFont typeface="Arial" panose="020B0604020202020204" pitchFamily="34" charset="0"/>
              <a:buChar char="•"/>
            </a:pPr>
            <a:r>
              <a:rPr lang="vi-VN" b="1" dirty="0"/>
              <a:t>Đầu ra (Output):</a:t>
            </a:r>
            <a:endParaRPr lang="vi-VN" dirty="0"/>
          </a:p>
          <a:p>
            <a:pPr marL="742950" lvl="1" indent="-285750">
              <a:buFont typeface="Arial" panose="020B0604020202020204" pitchFamily="34" charset="0"/>
              <a:buChar char="•"/>
            </a:pPr>
            <a:r>
              <a:rPr lang="vi-VN" b="1" dirty="0"/>
              <a:t>Một tập hợp điều kiện Pr'</a:t>
            </a:r>
            <a:r>
              <a:rPr lang="vi-VN" dirty="0"/>
              <a:t>: Đây là tập hợp con của Pr, có tính </a:t>
            </a:r>
            <a:r>
              <a:rPr lang="vi-VN" b="1" dirty="0"/>
              <a:t>đầy đủ</a:t>
            </a:r>
            <a:r>
              <a:rPr lang="vi-VN" dirty="0"/>
              <a:t> và </a:t>
            </a:r>
            <a:r>
              <a:rPr lang="vi-VN" b="1" dirty="0"/>
              <a:t>tối thiểu</a:t>
            </a:r>
            <a:r>
              <a:rPr lang="vi-VN" dirty="0"/>
              <a:t>.</a:t>
            </a:r>
          </a:p>
          <a:p>
            <a:pPr marL="1143000" lvl="2" indent="-228600">
              <a:buFont typeface="Arial" panose="020B0604020202020204" pitchFamily="34" charset="0"/>
              <a:buChar char="•"/>
            </a:pPr>
            <a:r>
              <a:rPr lang="vi-VN" b="1" dirty="0"/>
              <a:t>Đầy đủ</a:t>
            </a:r>
            <a:r>
              <a:rPr lang="vi-VN" dirty="0"/>
              <a:t> (Complete): Có nghĩa là nó vẫn đảm bảo phân chia dữ liệu chính xác như Pr ban đầu.</a:t>
            </a:r>
          </a:p>
          <a:p>
            <a:pPr marL="1143000" lvl="2" indent="-228600">
              <a:buFont typeface="Arial" panose="020B0604020202020204" pitchFamily="34" charset="0"/>
              <a:buChar char="•"/>
            </a:pPr>
            <a:r>
              <a:rPr lang="vi-VN" b="1" dirty="0"/>
              <a:t>Tối thiểu</a:t>
            </a:r>
            <a:r>
              <a:rPr lang="vi-VN" dirty="0"/>
              <a:t> (Minimal): Có nghĩa là nó không chứa bất kỳ điều kiện dư thừa nào.</a:t>
            </a:r>
          </a:p>
          <a:p>
            <a:endParaRPr lang="en-US" dirty="0"/>
          </a:p>
          <a:p>
            <a:r>
              <a:rPr lang="vi-VN" b="1" dirty="0"/>
              <a:t>Nguyên tắc hoạt động (Rule 1)</a:t>
            </a:r>
          </a:p>
          <a:p>
            <a:pPr>
              <a:buFont typeface="Arial" panose="020B0604020202020204" pitchFamily="34" charset="0"/>
              <a:buChar char="•"/>
            </a:pPr>
            <a:r>
              <a:rPr lang="vi-VN" dirty="0"/>
              <a:t>Một </a:t>
            </a:r>
            <a:r>
              <a:rPr lang="vi-VN" b="1" dirty="0"/>
              <a:t>quan hệ hoặc một phần dữ liệu (fragment)</a:t>
            </a:r>
            <a:r>
              <a:rPr lang="vi-VN" dirty="0"/>
              <a:t> sẽ được </a:t>
            </a:r>
            <a:r>
              <a:rPr lang="vi-VN" b="1" dirty="0"/>
              <a:t>phân chia</a:t>
            </a:r>
            <a:r>
              <a:rPr lang="vi-VN" dirty="0"/>
              <a:t> nếu có ít nhất một ứng dụng truy cập hai phần đó theo cách khác nhau.</a:t>
            </a:r>
          </a:p>
          <a:p>
            <a:endParaRPr lang="en-US" dirty="0"/>
          </a:p>
        </p:txBody>
      </p:sp>
    </p:spTree>
    <p:extLst>
      <p:ext uri="{BB962C8B-B14F-4D97-AF65-F5344CB8AC3E}">
        <p14:creationId xmlns:p14="http://schemas.microsoft.com/office/powerpoint/2010/main" val="670632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089AB14D-4E5F-8E1D-27F7-2160D2F3FCA3}"/>
              </a:ext>
            </a:extLst>
          </p:cNvPr>
          <p:cNvSpPr>
            <a:spLocks noGrp="1"/>
          </p:cNvSpPr>
          <p:nvPr>
            <p:ph type="body" idx="1"/>
          </p:nvPr>
        </p:nvSpPr>
        <p:spPr/>
        <p:txBody>
          <a:bodyPr/>
          <a:lstStyle/>
          <a:p>
            <a:endParaRPr lang="en-US" dirty="0"/>
          </a:p>
          <a:p>
            <a:r>
              <a:rPr lang="vi-VN" b="1" dirty="0"/>
              <a:t>Các bước thực hiện thuật toán</a:t>
            </a:r>
          </a:p>
          <a:p>
            <a:pPr>
              <a:buFont typeface="+mj-lt"/>
              <a:buAutoNum type="arabicPeriod"/>
            </a:pPr>
            <a:r>
              <a:rPr lang="vi-VN" b="1" dirty="0"/>
              <a:t>Khởi tạo</a:t>
            </a:r>
            <a:endParaRPr lang="vi-VN" dirty="0"/>
          </a:p>
          <a:p>
            <a:pPr marL="742950" lvl="1" indent="-285750">
              <a:buFont typeface="+mj-lt"/>
              <a:buAutoNum type="arabicPeriod"/>
            </a:pPr>
            <a:r>
              <a:rPr lang="vi-VN" dirty="0"/>
              <a:t>Chọn một điều kiện </a:t>
            </a:r>
            <a:r>
              <a:rPr lang="vi-VN" b="1" dirty="0"/>
              <a:t>pi</a:t>
            </a:r>
            <a:r>
              <a:rPr lang="vi-VN" dirty="0"/>
              <a:t> từ Pr sao cho </a:t>
            </a:r>
            <a:r>
              <a:rPr lang="vi-VN" b="1" dirty="0"/>
              <a:t>pi phân chia quan hệ R theo Rule 1</a:t>
            </a:r>
            <a:r>
              <a:rPr lang="vi-VN" dirty="0"/>
              <a:t>.</a:t>
            </a:r>
          </a:p>
          <a:p>
            <a:pPr marL="742950" lvl="1" indent="-285750">
              <a:buFont typeface="+mj-lt"/>
              <a:buAutoNum type="arabicPeriod"/>
            </a:pPr>
            <a:r>
              <a:rPr lang="vi-VN" dirty="0"/>
              <a:t>Đặt Pr' chứa pi.</a:t>
            </a:r>
          </a:p>
          <a:p>
            <a:pPr marL="742950" lvl="1" indent="-285750">
              <a:buFont typeface="+mj-lt"/>
              <a:buAutoNum type="arabicPeriod"/>
            </a:pPr>
            <a:r>
              <a:rPr lang="vi-VN" dirty="0"/>
              <a:t>Cập nhật Pr và tập hợp các phần dữ liệu </a:t>
            </a:r>
            <a:r>
              <a:rPr lang="vi-VN" b="1" dirty="0"/>
              <a:t>F</a:t>
            </a:r>
            <a:r>
              <a:rPr lang="vi-VN" dirty="0"/>
              <a:t>.</a:t>
            </a:r>
          </a:p>
          <a:p>
            <a:pPr>
              <a:buFont typeface="+mj-lt"/>
              <a:buAutoNum type="arabicPeriod"/>
            </a:pPr>
            <a:r>
              <a:rPr lang="vi-VN" b="1" dirty="0"/>
              <a:t>Lặp lại quá trình thêm điều kiện</a:t>
            </a:r>
            <a:endParaRPr lang="vi-VN" dirty="0"/>
          </a:p>
          <a:p>
            <a:pPr marL="742950" lvl="1" indent="-285750">
              <a:buFont typeface="+mj-lt"/>
              <a:buAutoNum type="arabicPeriod"/>
            </a:pPr>
            <a:r>
              <a:rPr lang="vi-VN" dirty="0"/>
              <a:t>Chọn </a:t>
            </a:r>
            <a:r>
              <a:rPr lang="vi-VN" b="1" dirty="0"/>
              <a:t>pj</a:t>
            </a:r>
            <a:r>
              <a:rPr lang="vi-VN" dirty="0"/>
              <a:t> từ Pr sao cho nó tiếp tục phân chia một phần dữ liệu theo cách truy cập khác nhau.</a:t>
            </a:r>
          </a:p>
          <a:p>
            <a:pPr marL="742950" lvl="1" indent="-285750">
              <a:buFont typeface="+mj-lt"/>
              <a:buAutoNum type="arabicPeriod"/>
            </a:pPr>
            <a:r>
              <a:rPr lang="vi-VN" dirty="0"/>
              <a:t>Thêm pj vào Pr' và cập nhật Pr và F.</a:t>
            </a:r>
          </a:p>
          <a:p>
            <a:pPr>
              <a:buFont typeface="+mj-lt"/>
              <a:buAutoNum type="arabicPeriod"/>
            </a:pPr>
            <a:r>
              <a:rPr lang="vi-VN" b="1" dirty="0"/>
              <a:t>Loại bỏ điều kiện dư thừa</a:t>
            </a:r>
            <a:endParaRPr lang="vi-VN" dirty="0"/>
          </a:p>
          <a:p>
            <a:pPr marL="742950" lvl="1" indent="-285750">
              <a:buFont typeface="+mj-lt"/>
              <a:buAutoNum type="arabicPeriod"/>
            </a:pPr>
            <a:r>
              <a:rPr lang="vi-VN" dirty="0"/>
              <a:t>Nếu có bất kỳ </a:t>
            </a:r>
            <a:r>
              <a:rPr lang="vi-VN" b="1" dirty="0"/>
              <a:t>pk trong Pr' không còn cần thiết</a:t>
            </a:r>
            <a:r>
              <a:rPr lang="vi-VN" dirty="0"/>
              <a:t> thì loại bỏ nó khỏi Pr'.</a:t>
            </a:r>
          </a:p>
          <a:p>
            <a:r>
              <a:rPr lang="vi-VN" b="1" dirty="0"/>
              <a:t>Ý nghĩa của thuật toán</a:t>
            </a:r>
          </a:p>
          <a:p>
            <a:pPr>
              <a:buFont typeface="Arial" panose="020B0604020202020204" pitchFamily="34" charset="0"/>
              <a:buChar char="•"/>
            </a:pPr>
            <a:r>
              <a:rPr lang="vi-VN" b="1" dirty="0"/>
              <a:t>Tối ưu hóa phân mảnh dữ liệu</a:t>
            </a:r>
            <a:r>
              <a:rPr lang="vi-VN" dirty="0"/>
              <a:t> trong cơ sở dữ liệu phân tán.</a:t>
            </a:r>
          </a:p>
          <a:p>
            <a:pPr>
              <a:buFont typeface="Arial" panose="020B0604020202020204" pitchFamily="34" charset="0"/>
              <a:buChar char="•"/>
            </a:pPr>
            <a:r>
              <a:rPr lang="vi-VN" b="1" dirty="0"/>
              <a:t>Giảm số lượng điều kiện cần thiết</a:t>
            </a:r>
            <a:r>
              <a:rPr lang="vi-VN" dirty="0"/>
              <a:t>, giúp tăng hiệu suất truy vấn.</a:t>
            </a:r>
          </a:p>
          <a:p>
            <a:pPr>
              <a:buFont typeface="Arial" panose="020B0604020202020204" pitchFamily="34" charset="0"/>
              <a:buChar char="•"/>
            </a:pPr>
            <a:r>
              <a:rPr lang="vi-VN" b="1" dirty="0"/>
              <a:t>Đảm bảo phân mảnh đúng cách</a:t>
            </a:r>
            <a:r>
              <a:rPr lang="vi-VN" dirty="0"/>
              <a:t> để tối ưu hóa việc truy cập dữ liệu bởi các ứng dụng khác nhau.</a:t>
            </a:r>
          </a:p>
          <a:p>
            <a:endParaRPr lang="en-US" dirty="0"/>
          </a:p>
        </p:txBody>
      </p:sp>
    </p:spTree>
    <p:extLst>
      <p:ext uri="{BB962C8B-B14F-4D97-AF65-F5344CB8AC3E}">
        <p14:creationId xmlns:p14="http://schemas.microsoft.com/office/powerpoint/2010/main" val="422685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81706C05-CB76-2884-AFBE-8BF948BFD594}"/>
              </a:ext>
            </a:extLst>
          </p:cNvPr>
          <p:cNvSpPr>
            <a:spLocks noGrp="1"/>
          </p:cNvSpPr>
          <p:nvPr>
            <p:ph type="body" idx="1"/>
          </p:nvPr>
        </p:nvSpPr>
        <p:spPr/>
        <p:txBody>
          <a:bodyPr/>
          <a:lstStyle/>
          <a:p>
            <a:r>
              <a:rPr lang="vi-VN" b="1" dirty="0"/>
              <a:t>Giải thích thuật toán PHORIZONTAL Algorithm:</a:t>
            </a:r>
            <a:endParaRPr lang="vi-VN" dirty="0"/>
          </a:p>
          <a:p>
            <a:r>
              <a:rPr lang="vi-VN" dirty="0"/>
              <a:t>Thuật toán </a:t>
            </a:r>
            <a:r>
              <a:rPr lang="vi-VN" b="1" dirty="0"/>
              <a:t>PHORIZONTAL Algorithm</a:t>
            </a:r>
            <a:r>
              <a:rPr lang="vi-VN" dirty="0"/>
              <a:t> được sử dụng để thực hiện phân mảnh dữ liệu theo chiều ngang dựa trên tập hợp các điều kiện đơn giản (</a:t>
            </a:r>
            <a:r>
              <a:rPr lang="vi-VN" b="1" dirty="0"/>
              <a:t>simple predicates</a:t>
            </a:r>
            <a:r>
              <a:rPr lang="vi-VN" dirty="0"/>
              <a:t>). Nó sử dụng hàm </a:t>
            </a:r>
            <a:r>
              <a:rPr lang="vi-VN" b="1" dirty="0"/>
              <a:t>COM_MIN</a:t>
            </a:r>
            <a:r>
              <a:rPr lang="vi-VN" dirty="0"/>
              <a:t> để tối ưu hóa tập điều kiện và tạo ra các mảnh dữ liệu phù hợp.</a:t>
            </a:r>
          </a:p>
          <a:p>
            <a:r>
              <a:rPr lang="vi-VN" b="1" dirty="0"/>
              <a:t>Các bước thực hiện:</a:t>
            </a:r>
          </a:p>
          <a:p>
            <a:pPr>
              <a:buFont typeface="+mj-lt"/>
              <a:buAutoNum type="arabicPeriod"/>
            </a:pPr>
            <a:r>
              <a:rPr lang="vi-VN" b="1" dirty="0"/>
              <a:t>Nhận đầu vào</a:t>
            </a:r>
            <a:r>
              <a:rPr lang="vi-VN" dirty="0"/>
              <a:t>:</a:t>
            </a:r>
          </a:p>
          <a:p>
            <a:pPr marL="742950" lvl="1" indent="-285750">
              <a:buFont typeface="+mj-lt"/>
              <a:buAutoNum type="arabicPeriod"/>
            </a:pPr>
            <a:r>
              <a:rPr lang="vi-VN" dirty="0"/>
              <a:t>Một quan hệ </a:t>
            </a:r>
            <a:r>
              <a:rPr lang="vi-VN" b="1" dirty="0"/>
              <a:t>R</a:t>
            </a:r>
            <a:r>
              <a:rPr lang="vi-VN" dirty="0"/>
              <a:t> (bảng dữ liệu).</a:t>
            </a:r>
          </a:p>
          <a:p>
            <a:pPr marL="742950" lvl="1" indent="-285750">
              <a:buFont typeface="+mj-lt"/>
              <a:buAutoNum type="arabicPeriod"/>
            </a:pPr>
            <a:r>
              <a:rPr lang="vi-VN" dirty="0"/>
              <a:t>Một tập hợp các điều kiện đơn giản (</a:t>
            </a:r>
            <a:r>
              <a:rPr lang="vi-VN" b="1" dirty="0"/>
              <a:t>Pr</a:t>
            </a:r>
            <a:r>
              <a:rPr lang="vi-VN" dirty="0"/>
              <a:t>).</a:t>
            </a:r>
          </a:p>
          <a:p>
            <a:pPr>
              <a:buFont typeface="+mj-lt"/>
              <a:buAutoNum type="arabicPeriod"/>
            </a:pPr>
            <a:r>
              <a:rPr lang="vi-VN" b="1" dirty="0"/>
              <a:t>Gọi hàm COM_MIN (R, Pr)</a:t>
            </a:r>
            <a:r>
              <a:rPr lang="vi-VN" dirty="0"/>
              <a:t>:</a:t>
            </a:r>
          </a:p>
          <a:p>
            <a:pPr marL="742950" lvl="1" indent="-285750">
              <a:buFont typeface="+mj-lt"/>
              <a:buAutoNum type="arabicPeriod"/>
            </a:pPr>
            <a:r>
              <a:rPr lang="vi-VN" dirty="0"/>
              <a:t>Hàm này tối ưu hóa tập hợp các điều kiện ban đầu.</a:t>
            </a:r>
          </a:p>
          <a:p>
            <a:pPr marL="742950" lvl="1" indent="-285750">
              <a:buFont typeface="+mj-lt"/>
              <a:buAutoNum type="arabicPeriod"/>
            </a:pPr>
            <a:r>
              <a:rPr lang="vi-VN" dirty="0"/>
              <a:t>Trả về một tập hợp điều kiện mới </a:t>
            </a:r>
            <a:r>
              <a:rPr lang="vi-VN" b="1" dirty="0"/>
              <a:t>Pr'</a:t>
            </a:r>
            <a:r>
              <a:rPr lang="vi-VN" dirty="0"/>
              <a:t> tối ưu hơn.</a:t>
            </a:r>
          </a:p>
          <a:p>
            <a:pPr>
              <a:buFont typeface="+mj-lt"/>
              <a:buAutoNum type="arabicPeriod"/>
            </a:pPr>
            <a:r>
              <a:rPr lang="vi-VN" b="1" dirty="0"/>
              <a:t>Xác định tập hợp các điều kiện minterm (M)</a:t>
            </a:r>
            <a:r>
              <a:rPr lang="vi-VN" dirty="0"/>
              <a:t>:</a:t>
            </a:r>
          </a:p>
          <a:p>
            <a:pPr marL="742950" lvl="1" indent="-285750">
              <a:buFont typeface="+mj-lt"/>
              <a:buAutoNum type="arabicPeriod"/>
            </a:pPr>
            <a:r>
              <a:rPr lang="vi-VN" b="1" dirty="0"/>
              <a:t>Minterm predicates</a:t>
            </a:r>
            <a:r>
              <a:rPr lang="vi-VN" dirty="0"/>
              <a:t> là tập hợp các điều kiện không thể chia nhỏ hơn nữa.</a:t>
            </a:r>
          </a:p>
          <a:p>
            <a:pPr>
              <a:buFont typeface="+mj-lt"/>
              <a:buAutoNum type="arabicPeriod"/>
            </a:pPr>
            <a:r>
              <a:rPr lang="vi-VN" b="1" dirty="0"/>
              <a:t>Xác định tập hợp các quan hệ phụ thuộc I giữa các điều kiện</a:t>
            </a:r>
            <a:r>
              <a:rPr lang="vi-VN" dirty="0"/>
              <a:t>:</a:t>
            </a:r>
          </a:p>
          <a:p>
            <a:pPr marL="742950" lvl="1" indent="-285750">
              <a:buFont typeface="+mj-lt"/>
              <a:buAutoNum type="arabicPeriod"/>
            </a:pPr>
            <a:r>
              <a:rPr lang="vi-VN" dirty="0"/>
              <a:t>Xác định các quan hệ phụ thuộc giữa các điều kiện trong </a:t>
            </a:r>
            <a:r>
              <a:rPr lang="vi-VN" b="1" dirty="0"/>
              <a:t>Pr</a:t>
            </a:r>
            <a:r>
              <a:rPr lang="vi-VN" dirty="0"/>
              <a:t> để tránh dư thừa.</a:t>
            </a:r>
          </a:p>
          <a:p>
            <a:pPr>
              <a:buFont typeface="+mj-lt"/>
              <a:buAutoNum type="arabicPeriod"/>
            </a:pPr>
            <a:r>
              <a:rPr lang="vi-VN" b="1" dirty="0"/>
              <a:t>Loại bỏ các minterm mâu thuẫn khỏi M</a:t>
            </a:r>
            <a:r>
              <a:rPr lang="vi-VN" dirty="0"/>
              <a:t>:</a:t>
            </a:r>
          </a:p>
          <a:p>
            <a:pPr marL="742950" lvl="1" indent="-285750">
              <a:buFont typeface="+mj-lt"/>
              <a:buAutoNum type="arabicPeriod"/>
            </a:pPr>
            <a:r>
              <a:rPr lang="vi-VN" dirty="0"/>
              <a:t>Một số điều kiện có thể xung đột với nhau (mâu thuẫn logic), nên cần loại bỏ để tránh tạo ra phân mảnh không hợp lệ.</a:t>
            </a:r>
          </a:p>
          <a:p>
            <a:r>
              <a:rPr lang="vi-VN" b="1" dirty="0"/>
              <a:t>Kết quả đầu ra:</a:t>
            </a:r>
          </a:p>
          <a:p>
            <a:pPr>
              <a:buFont typeface="Arial" panose="020B0604020202020204" pitchFamily="34" charset="0"/>
              <a:buChar char="•"/>
            </a:pPr>
            <a:r>
              <a:rPr lang="vi-VN" dirty="0"/>
              <a:t>Tập hợp </a:t>
            </a:r>
            <a:r>
              <a:rPr lang="vi-VN" b="1" dirty="0"/>
              <a:t>M</a:t>
            </a:r>
            <a:r>
              <a:rPr lang="vi-VN" dirty="0"/>
              <a:t> chứa các điều kiện minterm dùng để phân mảnh quan hệ </a:t>
            </a:r>
            <a:r>
              <a:rPr lang="vi-VN" b="1" dirty="0"/>
              <a:t>R</a:t>
            </a:r>
            <a:r>
              <a:rPr lang="vi-VN" dirty="0"/>
              <a:t> theo chiều ngang.</a:t>
            </a:r>
          </a:p>
          <a:p>
            <a:r>
              <a:rPr lang="vi-VN" dirty="0"/>
              <a:t>Thuật toán này hữu ích trong </a:t>
            </a:r>
            <a:r>
              <a:rPr lang="vi-VN" b="1" dirty="0"/>
              <a:t>cơ sở dữ liệu phân tán</a:t>
            </a:r>
            <a:r>
              <a:rPr lang="vi-VN" dirty="0"/>
              <a:t>, giúp chia dữ liệu thành các phân mảnh phù hợp để tối ưu hóa truy vấn và quản lý hiệu quả hơn.</a:t>
            </a:r>
          </a:p>
          <a:p>
            <a:endParaRPr lang="en-US" dirty="0"/>
          </a:p>
        </p:txBody>
      </p:sp>
    </p:spTree>
    <p:extLst>
      <p:ext uri="{BB962C8B-B14F-4D97-AF65-F5344CB8AC3E}">
        <p14:creationId xmlns:p14="http://schemas.microsoft.com/office/powerpoint/2010/main" val="2324821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702923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025214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46183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58973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57424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02E625B0-1003-66DA-9426-6B5C8EB89872}"/>
              </a:ext>
            </a:extLst>
          </p:cNvPr>
          <p:cNvSpPr>
            <a:spLocks noGrp="1"/>
          </p:cNvSpPr>
          <p:nvPr>
            <p:ph type="body" idx="1"/>
          </p:nvPr>
        </p:nvSpPr>
        <p:spPr/>
        <p:txBody>
          <a:bodyPr/>
          <a:lstStyle/>
          <a:p>
            <a:pPr algn="l"/>
            <a:r>
              <a:rPr lang="en-US" b="0" i="0" dirty="0" err="1">
                <a:solidFill>
                  <a:srgbClr val="404040"/>
                </a:solidFill>
                <a:effectLst/>
                <a:latin typeface="Inter"/>
              </a:rPr>
              <a:t>Hình</a:t>
            </a:r>
            <a:r>
              <a:rPr lang="en-US" b="0" i="0" dirty="0">
                <a:solidFill>
                  <a:srgbClr val="404040"/>
                </a:solidFill>
                <a:effectLst/>
                <a:latin typeface="Inter"/>
              </a:rPr>
              <a:t> </a:t>
            </a:r>
            <a:r>
              <a:rPr lang="en-US" b="0" i="0" dirty="0" err="1">
                <a:solidFill>
                  <a:srgbClr val="404040"/>
                </a:solidFill>
                <a:effectLst/>
                <a:latin typeface="Inter"/>
              </a:rPr>
              <a:t>vẽ</a:t>
            </a:r>
            <a:r>
              <a:rPr lang="en-US" b="0" i="0" dirty="0">
                <a:solidFill>
                  <a:srgbClr val="404040"/>
                </a:solidFill>
                <a:effectLst/>
                <a:latin typeface="Inter"/>
              </a:rPr>
              <a:t> </a:t>
            </a:r>
            <a:r>
              <a:rPr lang="en-US" b="0" i="0" dirty="0" err="1">
                <a:solidFill>
                  <a:srgbClr val="404040"/>
                </a:solidFill>
                <a:effectLst/>
                <a:latin typeface="Inter"/>
              </a:rPr>
              <a:t>mô</a:t>
            </a:r>
            <a:r>
              <a:rPr lang="en-US" b="0" i="0" dirty="0">
                <a:solidFill>
                  <a:srgbClr val="404040"/>
                </a:solidFill>
                <a:effectLst/>
                <a:latin typeface="Inter"/>
              </a:rPr>
              <a:t> </a:t>
            </a:r>
            <a:r>
              <a:rPr lang="en-US" b="0" i="0" dirty="0" err="1">
                <a:solidFill>
                  <a:srgbClr val="404040"/>
                </a:solidFill>
                <a:effectLst/>
                <a:latin typeface="Inter"/>
              </a:rPr>
              <a:t>tả</a:t>
            </a:r>
            <a:r>
              <a:rPr lang="en-US" b="0" i="0" dirty="0">
                <a:solidFill>
                  <a:srgbClr val="404040"/>
                </a:solidFill>
                <a:effectLst/>
                <a:latin typeface="Inter"/>
              </a:rPr>
              <a:t> </a:t>
            </a:r>
            <a:r>
              <a:rPr lang="en-US" b="0" i="0" dirty="0" err="1">
                <a:solidFill>
                  <a:srgbClr val="404040"/>
                </a:solidFill>
                <a:effectLst/>
                <a:latin typeface="Inter"/>
              </a:rPr>
              <a:t>việc</a:t>
            </a:r>
            <a:r>
              <a:rPr lang="vi-VN" b="0" i="0" dirty="0">
                <a:solidFill>
                  <a:srgbClr val="404040"/>
                </a:solidFill>
                <a:effectLst/>
                <a:latin typeface="Inter"/>
              </a:rPr>
              <a:t> thiết kế phân phối và phân bổ trong hệ thống cơ sở dữ liệu phân tán.</a:t>
            </a:r>
          </a:p>
          <a:p>
            <a:pPr algn="l">
              <a:buFont typeface="+mj-lt"/>
              <a:buAutoNum type="arabicPeriod"/>
            </a:pPr>
            <a:r>
              <a:rPr lang="vi-VN" b="1" i="0" dirty="0">
                <a:solidFill>
                  <a:srgbClr val="404040"/>
                </a:solidFill>
                <a:effectLst/>
                <a:latin typeface="Inter"/>
              </a:rPr>
              <a:t>GCS (Global Conceptual Schema)</a:t>
            </a:r>
            <a:r>
              <a:rPr lang="vi-VN" b="0" i="0" dirty="0">
                <a:solidFill>
                  <a:srgbClr val="404040"/>
                </a:solidFill>
                <a:effectLst/>
                <a:latin typeface="Inter"/>
              </a:rPr>
              <a:t>: Đây là lược đồ khái niệm toàn cục, đại diện cho toàn bộ cơ sở dữ liệu từ góc nhìn tổng quan.</a:t>
            </a:r>
          </a:p>
          <a:p>
            <a:pPr algn="l">
              <a:buFont typeface="+mj-lt"/>
              <a:buAutoNum type="arabicPeriod"/>
            </a:pPr>
            <a:r>
              <a:rPr lang="vi-VN" b="1" i="0" dirty="0">
                <a:solidFill>
                  <a:srgbClr val="404040"/>
                </a:solidFill>
                <a:effectLst/>
                <a:latin typeface="Inter"/>
              </a:rPr>
              <a:t>Distribution Design</a:t>
            </a:r>
            <a:r>
              <a:rPr lang="vi-VN" b="0" i="0" dirty="0">
                <a:solidFill>
                  <a:srgbClr val="404040"/>
                </a:solidFill>
                <a:effectLst/>
                <a:latin typeface="Inter"/>
              </a:rPr>
              <a:t>: Thiết kế phân phối, liên quan đến cách dữ liệu được phân phối trên các nút khác nhau trong hệ thống phân tán.</a:t>
            </a:r>
          </a:p>
          <a:p>
            <a:pPr algn="l">
              <a:buFont typeface="+mj-lt"/>
              <a:buAutoNum type="arabicPeriod"/>
            </a:pPr>
            <a:r>
              <a:rPr lang="vi-VN" b="1" i="0" dirty="0">
                <a:solidFill>
                  <a:srgbClr val="404040"/>
                </a:solidFill>
                <a:effectLst/>
                <a:latin typeface="Inter"/>
              </a:rPr>
              <a:t>Auxiliary Information</a:t>
            </a:r>
            <a:r>
              <a:rPr lang="vi-VN" b="0" i="0" dirty="0">
                <a:solidFill>
                  <a:srgbClr val="404040"/>
                </a:solidFill>
                <a:effectLst/>
                <a:latin typeface="Inter"/>
              </a:rPr>
              <a:t>: Thông tin phụ trợ, có thể bao gồm các thông tin bổ sung cần thiết cho việc phân phối và phân bổ dữ liệu.</a:t>
            </a:r>
          </a:p>
          <a:p>
            <a:pPr algn="l">
              <a:buFont typeface="+mj-lt"/>
              <a:buAutoNum type="arabicPeriod"/>
            </a:pPr>
            <a:r>
              <a:rPr lang="vi-VN" b="1" i="0" dirty="0">
                <a:solidFill>
                  <a:srgbClr val="404040"/>
                </a:solidFill>
                <a:effectLst/>
                <a:latin typeface="Inter"/>
              </a:rPr>
              <a:t>Set of LCSs (Local Conceptual Schemas)</a:t>
            </a:r>
            <a:r>
              <a:rPr lang="vi-VN" b="0" i="0" dirty="0">
                <a:solidFill>
                  <a:srgbClr val="404040"/>
                </a:solidFill>
                <a:effectLst/>
                <a:latin typeface="Inter"/>
              </a:rPr>
              <a:t>: Tập hợp các lược đồ khái niệm cục bộ, đại diện cho phần dữ liệu được lưu trữ tại mỗi nút cục bộ.</a:t>
            </a:r>
          </a:p>
          <a:p>
            <a:pPr algn="l">
              <a:buFont typeface="+mj-lt"/>
              <a:buAutoNum type="arabicPeriod"/>
            </a:pPr>
            <a:r>
              <a:rPr lang="vi-VN" b="1" i="0" dirty="0">
                <a:solidFill>
                  <a:srgbClr val="404040"/>
                </a:solidFill>
                <a:effectLst/>
                <a:latin typeface="Inter"/>
              </a:rPr>
              <a:t>Allocation</a:t>
            </a:r>
            <a:r>
              <a:rPr lang="vi-VN" b="0" i="0" dirty="0">
                <a:solidFill>
                  <a:srgbClr val="404040"/>
                </a:solidFill>
                <a:effectLst/>
                <a:latin typeface="Inter"/>
              </a:rPr>
              <a:t>: Phân bổ, liên quan đến việc quyết định vị trí lưu trữ cụ thể của từng mảnh dữ liệu trên các nút.</a:t>
            </a:r>
          </a:p>
          <a:p>
            <a:pPr algn="l">
              <a:buFont typeface="+mj-lt"/>
              <a:buAutoNum type="arabicPeriod"/>
            </a:pPr>
            <a:r>
              <a:rPr lang="vi-VN" b="1" i="0" dirty="0">
                <a:solidFill>
                  <a:srgbClr val="404040"/>
                </a:solidFill>
                <a:effectLst/>
                <a:latin typeface="Inter"/>
              </a:rPr>
              <a:t>LCS1, LCS2, ..., LCSn</a:t>
            </a:r>
            <a:r>
              <a:rPr lang="vi-VN" b="0" i="0" dirty="0">
                <a:solidFill>
                  <a:srgbClr val="404040"/>
                </a:solidFill>
                <a:effectLst/>
                <a:latin typeface="Inter"/>
              </a:rPr>
              <a:t>: Các lược đồ khái niệm cục bộ tương ứng với từng nút trong hệ thống.</a:t>
            </a:r>
          </a:p>
          <a:p>
            <a:pPr algn="l">
              <a:buFont typeface="+mj-lt"/>
              <a:buAutoNum type="arabicPeriod"/>
            </a:pPr>
            <a:r>
              <a:rPr lang="vi-VN" b="1" i="0" dirty="0">
                <a:solidFill>
                  <a:srgbClr val="404040"/>
                </a:solidFill>
                <a:effectLst/>
                <a:latin typeface="Inter"/>
              </a:rPr>
              <a:t>Physical Design</a:t>
            </a:r>
            <a:r>
              <a:rPr lang="vi-VN" b="0" i="0" dirty="0">
                <a:solidFill>
                  <a:srgbClr val="404040"/>
                </a:solidFill>
                <a:effectLst/>
                <a:latin typeface="Inter"/>
              </a:rPr>
              <a:t>: Thiết kế vật lý, liên quan đến cách dữ liệu được lưu trữ và truy cập ở mức vật lý.</a:t>
            </a:r>
          </a:p>
          <a:p>
            <a:pPr algn="l">
              <a:buFont typeface="+mj-lt"/>
              <a:buAutoNum type="arabicPeriod"/>
            </a:pPr>
            <a:r>
              <a:rPr lang="vi-VN" b="1" i="0" dirty="0">
                <a:solidFill>
                  <a:srgbClr val="404040"/>
                </a:solidFill>
                <a:effectLst/>
                <a:latin typeface="Inter"/>
              </a:rPr>
              <a:t>Physical Schema 1, Physical Schema 2, ..., Physical Schema n</a:t>
            </a:r>
            <a:r>
              <a:rPr lang="vi-VN" b="0" i="0" dirty="0">
                <a:solidFill>
                  <a:srgbClr val="404040"/>
                </a:solidFill>
                <a:effectLst/>
                <a:latin typeface="Inter"/>
              </a:rPr>
              <a:t>: Các lược đồ vật lý tương ứng với từng nút, mô tả cách dữ liệu được tổ chức và lưu trữ trên các thiết bị vật lý.</a:t>
            </a:r>
          </a:p>
          <a:p>
            <a:pPr algn="l"/>
            <a:r>
              <a:rPr lang="en-US" b="0" i="0" dirty="0">
                <a:solidFill>
                  <a:srgbClr val="404040"/>
                </a:solidFill>
                <a:effectLst/>
                <a:latin typeface="Inter"/>
              </a:rPr>
              <a:t>H</a:t>
            </a:r>
            <a:r>
              <a:rPr lang="vi-VN" b="0" i="0" dirty="0">
                <a:solidFill>
                  <a:srgbClr val="404040"/>
                </a:solidFill>
                <a:effectLst/>
                <a:latin typeface="Inter"/>
              </a:rPr>
              <a:t>ình ảnh này là một phần của tài liệu thiết kế hệ thống cơ sở dữ liệu phân tán, minh họa quá trình từ thiết kế khái niệm toàn cục đến thiết kế vật lý cục bộ, bao gồm cả việc phân phối và phân bổ dữ liệu.</a:t>
            </a:r>
          </a:p>
          <a:p>
            <a:endParaRPr lang="en-US" dirty="0"/>
          </a:p>
        </p:txBody>
      </p:sp>
    </p:spTree>
    <p:extLst>
      <p:ext uri="{BB962C8B-B14F-4D97-AF65-F5344CB8AC3E}">
        <p14:creationId xmlns:p14="http://schemas.microsoft.com/office/powerpoint/2010/main" val="72592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18FD2282-8010-0488-6977-BADB0C87F86C}"/>
              </a:ext>
            </a:extLst>
          </p:cNvPr>
          <p:cNvSpPr>
            <a:spLocks noGrp="1"/>
          </p:cNvSpPr>
          <p:nvPr>
            <p:ph type="body" idx="1"/>
          </p:nvPr>
        </p:nvSpPr>
        <p:spPr/>
        <p:txBody>
          <a:bodyPr/>
          <a:lstStyle/>
          <a:p>
            <a:r>
              <a:rPr lang="vi-VN" b="1" dirty="0"/>
              <a:t>Giải thích thêm về các tính chất của thuật toán PHORIZONTAL Algorithm</a:t>
            </a:r>
          </a:p>
          <a:p>
            <a:r>
              <a:rPr lang="vi-VN" dirty="0"/>
              <a:t>Thuật toán phân mảnh ngang cần đảm bảo ba tính chất quan trọng sau:</a:t>
            </a:r>
          </a:p>
          <a:p>
            <a:pPr>
              <a:buFont typeface="+mj-lt"/>
              <a:buAutoNum type="arabicPeriod"/>
            </a:pPr>
            <a:r>
              <a:rPr lang="vi-VN" b="1" dirty="0"/>
              <a:t>Completeness (Tính đầy đủ)</a:t>
            </a:r>
            <a:endParaRPr lang="vi-VN" dirty="0"/>
          </a:p>
          <a:p>
            <a:pPr marL="742950" lvl="1" indent="-285750">
              <a:buFont typeface="+mj-lt"/>
              <a:buAutoNum type="arabicPeriod"/>
            </a:pPr>
            <a:r>
              <a:rPr lang="vi-VN" dirty="0"/>
              <a:t>Do </a:t>
            </a:r>
            <a:r>
              <a:rPr lang="vi-VN" b="1" dirty="0"/>
              <a:t>Pr'</a:t>
            </a:r>
            <a:r>
              <a:rPr lang="vi-VN" dirty="0"/>
              <a:t> (tập điều kiện tối ưu) là đầy đủ và tối giản, các điều kiện phân mảnh đảm bảo bao phủ toàn bộ dữ liệu.</a:t>
            </a:r>
          </a:p>
          <a:p>
            <a:pPr marL="742950" lvl="1" indent="-285750">
              <a:buFont typeface="+mj-lt"/>
              <a:buAutoNum type="arabicPeriod"/>
            </a:pPr>
            <a:r>
              <a:rPr lang="vi-VN" dirty="0"/>
              <a:t>Mỗi bản ghi trong bảng gốc </a:t>
            </a:r>
            <a:r>
              <a:rPr lang="vi-VN" b="1" dirty="0"/>
              <a:t>R</a:t>
            </a:r>
            <a:r>
              <a:rPr lang="vi-VN" dirty="0"/>
              <a:t> sẽ nằm trong ít nhất một phân mảnh </a:t>
            </a:r>
            <a:r>
              <a:rPr lang="vi-VN" b="1" dirty="0"/>
              <a:t>Ri</a:t>
            </a:r>
            <a:r>
              <a:rPr lang="vi-VN" dirty="0"/>
              <a:t>.</a:t>
            </a:r>
          </a:p>
          <a:p>
            <a:pPr>
              <a:buFont typeface="+mj-lt"/>
              <a:buAutoNum type="arabicPeriod"/>
            </a:pPr>
            <a:r>
              <a:rPr lang="vi-VN" b="1" dirty="0"/>
              <a:t>Reconstruction (Khả năng tái dựng dữ liệu)</a:t>
            </a:r>
            <a:endParaRPr lang="vi-VN" dirty="0"/>
          </a:p>
          <a:p>
            <a:pPr marL="742950" lvl="1" indent="-285750">
              <a:buFont typeface="+mj-lt"/>
              <a:buAutoNum type="arabicPeriod"/>
            </a:pPr>
            <a:r>
              <a:rPr lang="vi-VN" dirty="0"/>
              <a:t>Nếu quan hệ </a:t>
            </a:r>
            <a:r>
              <a:rPr lang="vi-VN" b="1" dirty="0"/>
              <a:t>R</a:t>
            </a:r>
            <a:r>
              <a:rPr lang="vi-VN" dirty="0"/>
              <a:t> được phân mảnh thành tập hợp các phân mảnh </a:t>
            </a:r>
            <a:r>
              <a:rPr lang="vi-VN" b="1" dirty="0"/>
              <a:t>FR = {R1, R2, ..., Rr}</a:t>
            </a:r>
            <a:r>
              <a:rPr lang="vi-VN" dirty="0"/>
              <a:t>, thì: R=⋃iRiR = \bigcup_{i} R_iR=i⋃​Ri​</a:t>
            </a:r>
          </a:p>
          <a:p>
            <a:pPr marL="742950" lvl="1" indent="-285750">
              <a:buFont typeface="+mj-lt"/>
              <a:buAutoNum type="arabicPeriod"/>
            </a:pPr>
            <a:r>
              <a:rPr lang="vi-VN" dirty="0"/>
              <a:t>Điều này có nghĩa là dữ liệu gốc </a:t>
            </a:r>
            <a:r>
              <a:rPr lang="vi-VN" b="1" dirty="0"/>
              <a:t>R</a:t>
            </a:r>
            <a:r>
              <a:rPr lang="vi-VN" dirty="0"/>
              <a:t> có thể được tái tạo từ các phân mảnh mà không bị mất mát thông tin.</a:t>
            </a:r>
          </a:p>
          <a:p>
            <a:pPr>
              <a:buFont typeface="+mj-lt"/>
              <a:buAutoNum type="arabicPeriod"/>
            </a:pPr>
            <a:r>
              <a:rPr lang="vi-VN" b="1" dirty="0"/>
              <a:t>Disjointness (Tính không chồng lấn)</a:t>
            </a:r>
            <a:endParaRPr lang="vi-VN" dirty="0"/>
          </a:p>
          <a:p>
            <a:pPr marL="742950" lvl="1" indent="-285750">
              <a:buFont typeface="+mj-lt"/>
              <a:buAutoNum type="arabicPeriod"/>
            </a:pPr>
            <a:r>
              <a:rPr lang="vi-VN" dirty="0"/>
              <a:t>Các điều kiện </a:t>
            </a:r>
            <a:r>
              <a:rPr lang="vi-VN" b="1" dirty="0"/>
              <a:t>Minterm predicates</a:t>
            </a:r>
            <a:r>
              <a:rPr lang="vi-VN" dirty="0"/>
              <a:t> (điều kiện tối tiểu) cần đảm bảo </a:t>
            </a:r>
            <a:r>
              <a:rPr lang="vi-VN" b="1" dirty="0"/>
              <a:t>mutually exclusive</a:t>
            </a:r>
            <a:r>
              <a:rPr lang="vi-VN" dirty="0"/>
              <a:t> (loại trừ lẫn nhau).</a:t>
            </a:r>
          </a:p>
          <a:p>
            <a:pPr marL="742950" lvl="1" indent="-285750">
              <a:buFont typeface="+mj-lt"/>
              <a:buAutoNum type="arabicPeriod"/>
            </a:pPr>
            <a:r>
              <a:rPr lang="vi-VN" dirty="0"/>
              <a:t>Mỗi bản ghi trong </a:t>
            </a:r>
            <a:r>
              <a:rPr lang="vi-VN" b="1" dirty="0"/>
              <a:t>R</a:t>
            </a:r>
            <a:r>
              <a:rPr lang="vi-VN" dirty="0"/>
              <a:t> chỉ thuộc về </a:t>
            </a:r>
            <a:r>
              <a:rPr lang="vi-VN" b="1" dirty="0"/>
              <a:t>một</a:t>
            </a:r>
            <a:r>
              <a:rPr lang="vi-VN" dirty="0"/>
              <a:t> phân mảnh </a:t>
            </a:r>
            <a:r>
              <a:rPr lang="vi-VN" b="1" dirty="0"/>
              <a:t>Ri</a:t>
            </a:r>
            <a:r>
              <a:rPr lang="vi-VN" dirty="0"/>
              <a:t> duy nhất, tránh sự trùng lặp dữ liệu.</a:t>
            </a:r>
          </a:p>
          <a:p>
            <a:r>
              <a:rPr lang="vi-VN" b="1" dirty="0"/>
              <a:t>Ý nghĩa của các tính chất này</a:t>
            </a:r>
          </a:p>
          <a:p>
            <a:pPr>
              <a:buFont typeface="Arial" panose="020B0604020202020204" pitchFamily="34" charset="0"/>
              <a:buChar char="•"/>
            </a:pPr>
            <a:r>
              <a:rPr lang="vi-VN" b="1" dirty="0"/>
              <a:t>Tính đầy đủ</a:t>
            </a:r>
            <a:r>
              <a:rPr lang="vi-VN" dirty="0"/>
              <a:t> giúp đảm bảo tất cả dữ liệu đều được phân mảnh hợp lý.</a:t>
            </a:r>
          </a:p>
          <a:p>
            <a:pPr>
              <a:buFont typeface="Arial" panose="020B0604020202020204" pitchFamily="34" charset="0"/>
              <a:buChar char="•"/>
            </a:pPr>
            <a:r>
              <a:rPr lang="vi-VN" b="1" dirty="0"/>
              <a:t>Khả năng tái dựng dữ liệu</a:t>
            </a:r>
            <a:r>
              <a:rPr lang="vi-VN" dirty="0"/>
              <a:t> đảm bảo rằng dữ liệu có thể được khôi phục lại chính xác như ban đầu.</a:t>
            </a:r>
          </a:p>
          <a:p>
            <a:pPr>
              <a:buFont typeface="Arial" panose="020B0604020202020204" pitchFamily="34" charset="0"/>
              <a:buChar char="•"/>
            </a:pPr>
            <a:r>
              <a:rPr lang="vi-VN" b="1" dirty="0"/>
              <a:t>Tính không chồng lấn</a:t>
            </a:r>
            <a:r>
              <a:rPr lang="vi-VN" dirty="0"/>
              <a:t> giúp tối ưu hóa lưu trữ và truy vấn, tránh dữ liệu trùng lặp.</a:t>
            </a:r>
          </a:p>
          <a:p>
            <a:r>
              <a:rPr lang="vi-VN" dirty="0"/>
              <a:t>Ba tính chất này là nền tảng quan trọng cho bất kỳ thuật toán phân mảnh ngang nào trong </a:t>
            </a:r>
            <a:r>
              <a:rPr lang="vi-VN" b="1" dirty="0"/>
              <a:t>cơ sở dữ liệu phân tán</a:t>
            </a:r>
            <a:endParaRPr lang="vi-VN" dirty="0"/>
          </a:p>
          <a:p>
            <a:endParaRPr lang="en-US" dirty="0"/>
          </a:p>
        </p:txBody>
      </p:sp>
    </p:spTree>
    <p:extLst>
      <p:ext uri="{BB962C8B-B14F-4D97-AF65-F5344CB8AC3E}">
        <p14:creationId xmlns:p14="http://schemas.microsoft.com/office/powerpoint/2010/main" val="2184892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CB5B3717-6081-F478-C0ED-B61064D35706}"/>
              </a:ext>
            </a:extLst>
          </p:cNvPr>
          <p:cNvSpPr>
            <a:spLocks noGrp="1"/>
          </p:cNvSpPr>
          <p:nvPr>
            <p:ph type="body" idx="1"/>
          </p:nvPr>
        </p:nvSpPr>
        <p:spPr/>
        <p:txBody>
          <a:bodyPr/>
          <a:lstStyle/>
          <a:p>
            <a:r>
              <a:rPr lang="en-US" b="1" dirty="0" err="1"/>
              <a:t>Dẫn</a:t>
            </a:r>
            <a:r>
              <a:rPr lang="en-US" b="1" dirty="0"/>
              <a:t> </a:t>
            </a:r>
            <a:r>
              <a:rPr lang="en-US" b="1" dirty="0" err="1"/>
              <a:t>xuất</a:t>
            </a:r>
            <a:r>
              <a:rPr lang="en-US" b="1" dirty="0"/>
              <a:t> </a:t>
            </a:r>
            <a:r>
              <a:rPr lang="en-US" b="1" dirty="0" err="1"/>
              <a:t>phân</a:t>
            </a:r>
            <a:r>
              <a:rPr lang="en-US" b="1" dirty="0"/>
              <a:t> </a:t>
            </a:r>
            <a:r>
              <a:rPr lang="en-US" b="1" dirty="0" err="1"/>
              <a:t>mảnh</a:t>
            </a:r>
            <a:r>
              <a:rPr lang="en-US" b="1" dirty="0"/>
              <a:t> </a:t>
            </a:r>
            <a:r>
              <a:rPr lang="en-US" b="1" dirty="0" err="1"/>
              <a:t>ngang</a:t>
            </a:r>
            <a:r>
              <a:rPr lang="en-US" b="1" dirty="0"/>
              <a:t> (Derived Horizontal Fragmentation)</a:t>
            </a:r>
          </a:p>
          <a:p>
            <a:pPr marL="171450" indent="-171450">
              <a:buFontTx/>
              <a:buChar char="-"/>
            </a:pPr>
            <a:r>
              <a:rPr lang="vi-VN" dirty="0"/>
              <a:t>Đây là một dạng phân mảnh ngang được xác định dựa trên một quan hệ thành viên của một liên kết.</a:t>
            </a:r>
            <a:endParaRPr lang="en-US" dirty="0"/>
          </a:p>
          <a:p>
            <a:pPr marL="171450" indent="-171450">
              <a:buFontTx/>
              <a:buChar char="-"/>
            </a:pPr>
            <a:r>
              <a:rPr lang="vi-VN" dirty="0"/>
              <a:t>Điều kiện phân mảnh dựa vào một phép </a:t>
            </a:r>
            <a:r>
              <a:rPr lang="vi-VN" b="1" dirty="0"/>
              <a:t>lựa chọn (selection) trên quan hệ cha</a:t>
            </a:r>
            <a:r>
              <a:rPr lang="vi-VN" dirty="0"/>
              <a:t>.</a:t>
            </a:r>
            <a:endParaRPr lang="en-US" dirty="0"/>
          </a:p>
          <a:p>
            <a:pPr marL="171450" indent="-171450">
              <a:buFontTx/>
              <a:buChar char="-"/>
            </a:pPr>
            <a:r>
              <a:rPr lang="vi-VN" dirty="0"/>
              <a:t>Các liên kết (links) trong mô hình này là các phép </a:t>
            </a:r>
            <a:r>
              <a:rPr lang="vi-VN" b="1" dirty="0"/>
              <a:t>Equijoin</a:t>
            </a:r>
            <a:r>
              <a:rPr lang="vi-VN" dirty="0"/>
              <a:t>, có thể thực hiện bằng cách dùng </a:t>
            </a:r>
            <a:r>
              <a:rPr lang="vi-VN" b="1" dirty="0"/>
              <a:t>semijoin</a:t>
            </a:r>
            <a:r>
              <a:rPr lang="vi-VN" dirty="0"/>
              <a:t> để giảm lượng dữ liệu truyền tải.</a:t>
            </a:r>
            <a:endParaRPr lang="en-US" dirty="0"/>
          </a:p>
          <a:p>
            <a:pPr marL="171450" indent="-171450">
              <a:buFontTx/>
              <a:buChar char="-"/>
            </a:pPr>
            <a:r>
              <a:rPr lang="vi-VN" b="1" dirty="0"/>
              <a:t>Equijoin</a:t>
            </a:r>
            <a:r>
              <a:rPr lang="vi-VN" dirty="0"/>
              <a:t> là một phép nối giữa hai bảng trong cơ sở dữ liệu mà điều kiện nối sử dụng phép so sánh bằng (</a:t>
            </a:r>
            <a:r>
              <a:rPr lang="vi-VN" b="1" dirty="0"/>
              <a:t>=</a:t>
            </a:r>
            <a:r>
              <a:rPr lang="vi-VN" dirty="0"/>
              <a:t>) trên một hoặc nhiều cột chung.</a:t>
            </a:r>
            <a:endParaRPr lang="en-US" dirty="0"/>
          </a:p>
          <a:p>
            <a:r>
              <a:rPr lang="en-US" b="1" dirty="0"/>
              <a:t>- </a:t>
            </a:r>
            <a:r>
              <a:rPr lang="vi-VN" b="1" dirty="0"/>
              <a:t>Semijoin</a:t>
            </a:r>
            <a:r>
              <a:rPr lang="vi-VN" dirty="0"/>
              <a:t> là một phép nối đặc biệt chỉ trả về các dòng từ bảng đầu tiên (không kết hợp tất cả các cột từ cả hai bảng như Equijoin).</a:t>
            </a:r>
          </a:p>
          <a:p>
            <a:pPr lvl="1">
              <a:buFont typeface="Arial" panose="020B0604020202020204" pitchFamily="34" charset="0"/>
              <a:buChar char="•"/>
            </a:pPr>
            <a:r>
              <a:rPr lang="vi-VN" b="1" dirty="0"/>
              <a:t>Semijoin không trả về dữ liệu từ bảng thứ hai</a:t>
            </a:r>
            <a:r>
              <a:rPr lang="vi-VN" dirty="0"/>
              <a:t>, mà chỉ dùng bảng thứ hai để lọc dữ liệu từ bảng thứ nhất.</a:t>
            </a:r>
          </a:p>
          <a:p>
            <a:pPr lvl="1">
              <a:buFont typeface="Arial" panose="020B0604020202020204" pitchFamily="34" charset="0"/>
              <a:buChar char="•"/>
            </a:pPr>
            <a:r>
              <a:rPr lang="vi-VN" dirty="0"/>
              <a:t>Nó giúp giảm lượng dữ liệu truyền tải trong các hệ thống phân tán.</a:t>
            </a:r>
          </a:p>
          <a:p>
            <a:pPr marL="171450" indent="-171450">
              <a:buFontTx/>
              <a:buChar char="-"/>
            </a:pPr>
            <a:endParaRPr lang="en-US" dirty="0"/>
          </a:p>
          <a:p>
            <a:pPr marL="0" indent="0">
              <a:buFontTx/>
              <a:buNone/>
            </a:pPr>
            <a:r>
              <a:rPr lang="vi-VN" dirty="0"/>
              <a:t>Hình ảnh chứa sơ đồ các bảng quan hệ trong một hệ thống:</a:t>
            </a:r>
            <a:endParaRPr lang="en-US" dirty="0"/>
          </a:p>
          <a:p>
            <a:pPr>
              <a:buFont typeface="Arial" panose="020B0604020202020204" pitchFamily="34" charset="0"/>
              <a:buChar char="•"/>
            </a:pPr>
            <a:r>
              <a:rPr lang="vi-VN" b="1" dirty="0"/>
              <a:t>PAY (bảng lương):</a:t>
            </a:r>
            <a:r>
              <a:rPr lang="vi-VN" dirty="0"/>
              <a:t> chứa thông tin về chức vụ (</a:t>
            </a:r>
            <a:r>
              <a:rPr lang="vi-VN" b="1" dirty="0"/>
              <a:t>TITLE</a:t>
            </a:r>
            <a:r>
              <a:rPr lang="vi-VN" dirty="0"/>
              <a:t>) và lương (</a:t>
            </a:r>
            <a:r>
              <a:rPr lang="vi-VN" b="1" dirty="0"/>
              <a:t>SAL</a:t>
            </a:r>
            <a:r>
              <a:rPr lang="vi-VN" dirty="0"/>
              <a:t>).</a:t>
            </a:r>
          </a:p>
          <a:p>
            <a:pPr>
              <a:buFont typeface="Arial" panose="020B0604020202020204" pitchFamily="34" charset="0"/>
              <a:buChar char="•"/>
            </a:pPr>
            <a:r>
              <a:rPr lang="vi-VN" b="1" dirty="0"/>
              <a:t>EMP (bảng nhân viên):</a:t>
            </a:r>
            <a:r>
              <a:rPr lang="vi-VN" dirty="0"/>
              <a:t> chứa mã nhân viên (</a:t>
            </a:r>
            <a:r>
              <a:rPr lang="vi-VN" b="1" dirty="0"/>
              <a:t>ENO</a:t>
            </a:r>
            <a:r>
              <a:rPr lang="vi-VN" dirty="0"/>
              <a:t>), tên (</a:t>
            </a:r>
            <a:r>
              <a:rPr lang="vi-VN" b="1" dirty="0"/>
              <a:t>ENAME</a:t>
            </a:r>
            <a:r>
              <a:rPr lang="vi-VN" dirty="0"/>
              <a:t>), và chức vụ (</a:t>
            </a:r>
            <a:r>
              <a:rPr lang="vi-VN" b="1" dirty="0"/>
              <a:t>TITLE</a:t>
            </a:r>
            <a:r>
              <a:rPr lang="vi-VN" dirty="0"/>
              <a:t>).</a:t>
            </a:r>
          </a:p>
          <a:p>
            <a:pPr>
              <a:buFont typeface="Arial" panose="020B0604020202020204" pitchFamily="34" charset="0"/>
              <a:buChar char="•"/>
            </a:pPr>
            <a:r>
              <a:rPr lang="vi-VN" b="1" dirty="0"/>
              <a:t>PROJ (bảng dự án):</a:t>
            </a:r>
            <a:r>
              <a:rPr lang="vi-VN" dirty="0"/>
              <a:t> chứa thông tin dự án (</a:t>
            </a:r>
            <a:r>
              <a:rPr lang="vi-VN" b="1" dirty="0"/>
              <a:t>PNO, PNAME, BUDGET, LOC</a:t>
            </a:r>
            <a:r>
              <a:rPr lang="vi-VN" dirty="0"/>
              <a:t>).</a:t>
            </a:r>
          </a:p>
          <a:p>
            <a:pPr>
              <a:buFont typeface="Arial" panose="020B0604020202020204" pitchFamily="34" charset="0"/>
              <a:buChar char="•"/>
            </a:pPr>
            <a:r>
              <a:rPr lang="vi-VN" b="1" dirty="0"/>
              <a:t>ASG (bảng phân công công việc):</a:t>
            </a:r>
            <a:r>
              <a:rPr lang="vi-VN" dirty="0"/>
              <a:t> lưu trữ các mối quan hệ giữa nhân viên và dự án (</a:t>
            </a:r>
            <a:r>
              <a:rPr lang="vi-VN" b="1" dirty="0"/>
              <a:t>ENO, PNO, RESP, DUR</a:t>
            </a:r>
            <a:r>
              <a:rPr lang="vi-VN" dirty="0"/>
              <a:t>).</a:t>
            </a:r>
          </a:p>
          <a:p>
            <a:r>
              <a:rPr lang="vi-VN" dirty="0"/>
              <a:t>Các liên kết </a:t>
            </a:r>
            <a:r>
              <a:rPr lang="vi-VN" b="1" dirty="0"/>
              <a:t>L1, L2, L3</a:t>
            </a:r>
            <a:r>
              <a:rPr lang="vi-VN" dirty="0"/>
              <a:t> đại diện cho các ràng buộc giữa các bảng. Dựa trên các liên kết này, ta có thể thực hiện phân mảnh ngang trên bảng </a:t>
            </a:r>
            <a:r>
              <a:rPr lang="vi-VN" b="1" dirty="0"/>
              <a:t>ASG</a:t>
            </a:r>
            <a:r>
              <a:rPr lang="vi-VN" dirty="0"/>
              <a:t> bằng cách sử dụng các điều kiện từ bảng </a:t>
            </a:r>
            <a:r>
              <a:rPr lang="vi-VN" b="1" dirty="0"/>
              <a:t>EMP</a:t>
            </a:r>
            <a:r>
              <a:rPr lang="vi-VN" dirty="0"/>
              <a:t> hoặc </a:t>
            </a:r>
            <a:r>
              <a:rPr lang="vi-VN" b="1" dirty="0"/>
              <a:t>PROJ</a:t>
            </a:r>
            <a:r>
              <a:rPr lang="vi-VN" dirty="0"/>
              <a:t>.</a:t>
            </a:r>
            <a:endParaRPr lang="en-US" dirty="0"/>
          </a:p>
        </p:txBody>
      </p:sp>
    </p:spTree>
    <p:extLst>
      <p:ext uri="{BB962C8B-B14F-4D97-AF65-F5344CB8AC3E}">
        <p14:creationId xmlns:p14="http://schemas.microsoft.com/office/powerpoint/2010/main" val="2175851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71B0C6EB-4D83-821C-6C63-AD59918F4C8D}"/>
              </a:ext>
            </a:extLst>
          </p:cNvPr>
          <p:cNvSpPr>
            <a:spLocks noGrp="1"/>
          </p:cNvSpPr>
          <p:nvPr>
            <p:ph type="body" idx="1"/>
          </p:nvPr>
        </p:nvSpPr>
        <p:spPr/>
        <p:txBody>
          <a:bodyPr/>
          <a:lstStyle/>
          <a:p>
            <a:r>
              <a:rPr lang="vi-VN" b="1" dirty="0"/>
              <a:t>Giải thích về Derived Horizontal Fragmentation (DHF)</a:t>
            </a:r>
          </a:p>
          <a:p>
            <a:r>
              <a:rPr lang="vi-VN" b="1" dirty="0"/>
              <a:t>Phân mảnh ngang dẫn xuất (DHF - Derived Horizontal Fragmentation)</a:t>
            </a:r>
            <a:r>
              <a:rPr lang="vi-VN" dirty="0"/>
              <a:t> là một kỹ thuật trong cơ sở dữ liệu phân tán, giúp phân mảnh một bảng dựa trên điều kiện của một bảng khác có quan hệ với nó.</a:t>
            </a:r>
          </a:p>
          <a:p>
            <a:r>
              <a:rPr lang="vi-VN" b="1" dirty="0"/>
              <a:t>1. Định nghĩa DHF</a:t>
            </a:r>
          </a:p>
          <a:p>
            <a:r>
              <a:rPr lang="vi-VN" dirty="0"/>
              <a:t>Cho một </a:t>
            </a:r>
            <a:r>
              <a:rPr lang="vi-VN" b="1" dirty="0"/>
              <a:t>liên kết (link) L</a:t>
            </a:r>
            <a:r>
              <a:rPr lang="vi-VN" dirty="0"/>
              <a:t>, trong đó:</a:t>
            </a:r>
          </a:p>
          <a:p>
            <a:pPr>
              <a:buFont typeface="Arial" panose="020B0604020202020204" pitchFamily="34" charset="0"/>
              <a:buChar char="•"/>
            </a:pPr>
            <a:r>
              <a:rPr lang="vi-VN" b="1" dirty="0"/>
              <a:t>owner(L) = S</a:t>
            </a:r>
            <a:r>
              <a:rPr lang="vi-VN" dirty="0"/>
              <a:t> (bảng chủ)</a:t>
            </a:r>
          </a:p>
          <a:p>
            <a:pPr>
              <a:buFont typeface="Arial" panose="020B0604020202020204" pitchFamily="34" charset="0"/>
              <a:buChar char="•"/>
            </a:pPr>
            <a:r>
              <a:rPr lang="vi-VN" b="1" dirty="0"/>
              <a:t>member(L) = R</a:t>
            </a:r>
            <a:r>
              <a:rPr lang="vi-VN" dirty="0"/>
              <a:t> (bảng thành viên)</a:t>
            </a:r>
          </a:p>
          <a:p>
            <a:r>
              <a:rPr lang="vi-VN" b="1" dirty="0"/>
              <a:t>Các phân mảnh ngang dẫn xuất của R</a:t>
            </a:r>
            <a:r>
              <a:rPr lang="vi-VN" dirty="0"/>
              <a:t> được xác định như sau:</a:t>
            </a:r>
          </a:p>
          <a:p>
            <a:r>
              <a:rPr lang="vi-VN" dirty="0"/>
              <a:t>Ri=R⋈FSi,1≤i≤w</a:t>
            </a:r>
            <a:r>
              <a:rPr lang="en-US" dirty="0"/>
              <a:t>, t</a:t>
            </a:r>
            <a:r>
              <a:rPr lang="vi-VN" dirty="0"/>
              <a:t>rong đó:</a:t>
            </a:r>
          </a:p>
          <a:p>
            <a:pPr>
              <a:buFont typeface="Arial" panose="020B0604020202020204" pitchFamily="34" charset="0"/>
              <a:buChar char="•"/>
            </a:pPr>
            <a:r>
              <a:rPr lang="vi-VN" dirty="0"/>
              <a:t>w là </a:t>
            </a:r>
            <a:r>
              <a:rPr lang="vi-VN" b="1" dirty="0"/>
              <a:t>số lượng tối đa</a:t>
            </a:r>
            <a:r>
              <a:rPr lang="vi-VN" dirty="0"/>
              <a:t> của các phân mảnh được định nghĩa trên R.</a:t>
            </a:r>
          </a:p>
          <a:p>
            <a:pPr>
              <a:buFont typeface="Arial" panose="020B0604020202020204" pitchFamily="34" charset="0"/>
              <a:buChar char="•"/>
            </a:pPr>
            <a:r>
              <a:rPr lang="vi-VN" dirty="0"/>
              <a:t>Si​ là các </a:t>
            </a:r>
            <a:r>
              <a:rPr lang="vi-VN" b="1" dirty="0"/>
              <a:t>phân mảnh ngang chính (Primary Horizontal Fragments - PHF)</a:t>
            </a:r>
            <a:r>
              <a:rPr lang="vi-VN" dirty="0"/>
              <a:t> của bảng S được định nghĩa như sau:</a:t>
            </a:r>
          </a:p>
          <a:p>
            <a:r>
              <a:rPr lang="vi-VN" dirty="0"/>
              <a:t>Si=</a:t>
            </a:r>
            <a:r>
              <a:rPr lang="el-GR" dirty="0"/>
              <a:t>σ</a:t>
            </a:r>
            <a:r>
              <a:rPr lang="vi-VN" dirty="0"/>
              <a:t>Fi(S)​ là </a:t>
            </a:r>
            <a:r>
              <a:rPr lang="vi-VN" b="1" dirty="0"/>
              <a:t>công thức điều kiện</a:t>
            </a:r>
            <a:r>
              <a:rPr lang="vi-VN" dirty="0"/>
              <a:t> được dùng để xác định phân mảnh ngang trên bảng S.</a:t>
            </a:r>
          </a:p>
          <a:p>
            <a:r>
              <a:rPr lang="en-US" dirty="0"/>
              <a:t>-------------------------------------------------------------</a:t>
            </a:r>
          </a:p>
          <a:p>
            <a:r>
              <a:rPr lang="en-US" b="0" i="0" dirty="0">
                <a:solidFill>
                  <a:srgbClr val="202122"/>
                </a:solidFill>
                <a:effectLst/>
                <a:latin typeface="Arial" panose="020B0604020202020204" pitchFamily="34" charset="0"/>
              </a:rPr>
              <a:t>Natural join (⨝) is a </a:t>
            </a:r>
            <a:r>
              <a:rPr lang="en-US" b="0" i="0" u="none" strike="noStrike" dirty="0">
                <a:effectLst/>
                <a:latin typeface="Arial" panose="020B0604020202020204" pitchFamily="34" charset="0"/>
                <a:hlinkClick r:id="rId3" tooltip="Binary relation"/>
              </a:rPr>
              <a:t>binary operator</a:t>
            </a:r>
            <a:r>
              <a:rPr lang="en-US" b="0" i="0" dirty="0">
                <a:solidFill>
                  <a:srgbClr val="202122"/>
                </a:solidFill>
                <a:effectLst/>
                <a:latin typeface="Arial" panose="020B0604020202020204" pitchFamily="34" charset="0"/>
              </a:rPr>
              <a:t> that is written as (</a:t>
            </a:r>
            <a:r>
              <a:rPr lang="en-US" b="0" i="1" dirty="0">
                <a:solidFill>
                  <a:srgbClr val="202122"/>
                </a:solidFill>
                <a:effectLst/>
                <a:latin typeface="Arial" panose="020B0604020202020204" pitchFamily="34" charset="0"/>
              </a:rPr>
              <a:t>R</a:t>
            </a:r>
            <a:r>
              <a:rPr lang="en-US" b="0" i="0" dirty="0">
                <a:solidFill>
                  <a:srgbClr val="202122"/>
                </a:solidFill>
                <a:effectLst/>
                <a:latin typeface="Arial" panose="020B0604020202020204" pitchFamily="34" charset="0"/>
              </a:rPr>
              <a:t> ⨝ </a:t>
            </a:r>
            <a:r>
              <a:rPr lang="en-US" b="0" i="1" dirty="0">
                <a:solidFill>
                  <a:srgbClr val="202122"/>
                </a:solidFill>
                <a:effectLst/>
                <a:latin typeface="Arial" panose="020B0604020202020204" pitchFamily="34" charset="0"/>
              </a:rPr>
              <a:t>S</a:t>
            </a:r>
            <a:r>
              <a:rPr lang="en-US" b="0" i="0" dirty="0">
                <a:solidFill>
                  <a:srgbClr val="202122"/>
                </a:solidFill>
                <a:effectLst/>
                <a:latin typeface="Arial" panose="020B0604020202020204" pitchFamily="34" charset="0"/>
              </a:rPr>
              <a:t>) where </a:t>
            </a:r>
            <a:r>
              <a:rPr lang="en-US" b="0" i="1" dirty="0">
                <a:solidFill>
                  <a:srgbClr val="202122"/>
                </a:solidFill>
                <a:effectLst/>
                <a:latin typeface="Arial" panose="020B0604020202020204" pitchFamily="34" charset="0"/>
              </a:rPr>
              <a:t>R</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S</a:t>
            </a:r>
            <a:r>
              <a:rPr lang="en-US" b="0" i="0" dirty="0">
                <a:solidFill>
                  <a:srgbClr val="202122"/>
                </a:solidFill>
                <a:effectLst/>
                <a:latin typeface="Arial" panose="020B0604020202020204" pitchFamily="34" charset="0"/>
              </a:rPr>
              <a:t> are </a:t>
            </a:r>
            <a:r>
              <a:rPr lang="en-US" b="0" i="0" u="none" strike="noStrike" dirty="0">
                <a:effectLst/>
                <a:latin typeface="Arial" panose="020B0604020202020204" pitchFamily="34" charset="0"/>
                <a:hlinkClick r:id="rId4" tooltip="Relation (database)"/>
              </a:rPr>
              <a:t>relations</a:t>
            </a:r>
            <a:r>
              <a:rPr lang="en-US" b="0" i="0" dirty="0">
                <a:solidFill>
                  <a:srgbClr val="202122"/>
                </a:solidFill>
                <a:effectLst/>
                <a:latin typeface="Arial" panose="020B0604020202020204" pitchFamily="34" charset="0"/>
              </a:rPr>
              <a:t>. The result of the natural join is the set of all combinations of tuples in </a:t>
            </a:r>
            <a:r>
              <a:rPr lang="en-US" b="0" i="1" dirty="0">
                <a:solidFill>
                  <a:srgbClr val="202122"/>
                </a:solidFill>
                <a:effectLst/>
                <a:latin typeface="Arial" panose="020B0604020202020204" pitchFamily="34" charset="0"/>
              </a:rPr>
              <a:t>R</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S</a:t>
            </a:r>
            <a:r>
              <a:rPr lang="en-US" b="0" i="0" dirty="0">
                <a:solidFill>
                  <a:srgbClr val="202122"/>
                </a:solidFill>
                <a:effectLst/>
                <a:latin typeface="Arial" panose="020B0604020202020204" pitchFamily="34" charset="0"/>
              </a:rPr>
              <a:t> that are equal on their common attribute names. </a:t>
            </a:r>
          </a:p>
          <a:p>
            <a:r>
              <a:rPr lang="en-US" b="0" i="0" dirty="0">
                <a:solidFill>
                  <a:srgbClr val="202122"/>
                </a:solidFill>
                <a:effectLst/>
                <a:latin typeface="Arial" panose="020B0604020202020204" pitchFamily="34" charset="0"/>
              </a:rPr>
              <a:t>-------------------------------------------------------------</a:t>
            </a:r>
          </a:p>
          <a:p>
            <a:r>
              <a:rPr lang="vi-VN" b="1" dirty="0"/>
              <a:t>2. Cách hoạt động</a:t>
            </a:r>
          </a:p>
          <a:p>
            <a:pPr>
              <a:buFont typeface="+mj-lt"/>
              <a:buAutoNum type="arabicPeriod"/>
            </a:pPr>
            <a:r>
              <a:rPr lang="vi-VN" b="1" dirty="0"/>
              <a:t>Phân mảnh ngang bảng chủ S</a:t>
            </a:r>
            <a:r>
              <a:rPr lang="vi-VN" dirty="0"/>
              <a:t> dựa trên điều kiện Fi​, tạo ra các phân mảnh S1,S2,...,Sw​.</a:t>
            </a:r>
          </a:p>
          <a:p>
            <a:pPr>
              <a:buFont typeface="+mj-lt"/>
              <a:buAutoNum type="arabicPeriod"/>
            </a:pPr>
            <a:r>
              <a:rPr lang="vi-VN" b="1" dirty="0"/>
              <a:t>Tạo các phân mảnh ngang dẫn xuất của bảng thành viên R</a:t>
            </a:r>
            <a:r>
              <a:rPr lang="vi-VN" dirty="0"/>
              <a:t> bằng cách thực hiện </a:t>
            </a:r>
            <a:r>
              <a:rPr lang="vi-VN" b="1" dirty="0"/>
              <a:t>semijoin</a:t>
            </a:r>
            <a:r>
              <a:rPr lang="vi-VN" dirty="0"/>
              <a:t> giữa R</a:t>
            </a:r>
            <a:r>
              <a:rPr lang="en-US" dirty="0"/>
              <a:t> </a:t>
            </a:r>
            <a:r>
              <a:rPr lang="vi-VN" dirty="0"/>
              <a:t>và từng phân mảnh Si​.</a:t>
            </a:r>
          </a:p>
          <a:p>
            <a:r>
              <a:rPr lang="vi-VN" dirty="0"/>
              <a:t>Ri=R⋈F</a:t>
            </a:r>
            <a:r>
              <a:rPr lang="en-US" dirty="0"/>
              <a:t> </a:t>
            </a:r>
            <a:r>
              <a:rPr lang="vi-VN" dirty="0"/>
              <a:t>​Tức là, mỗi phân mảnh của bảng R sẽ chỉ chứa các dòng có liên quan đến phân mảnh tương ứng của bảng S.</a:t>
            </a:r>
          </a:p>
          <a:p>
            <a:endParaRPr lang="en-US" dirty="0"/>
          </a:p>
        </p:txBody>
      </p:sp>
    </p:spTree>
    <p:extLst>
      <p:ext uri="{BB962C8B-B14F-4D97-AF65-F5344CB8AC3E}">
        <p14:creationId xmlns:p14="http://schemas.microsoft.com/office/powerpoint/2010/main" val="1798230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716694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Tính đúng đắn của Phân mảnh ngang dẫn xuất (DHF - Derived Horizontal Fragmentation)</a:t>
            </a:r>
          </a:p>
          <a:p>
            <a:r>
              <a:rPr lang="vi-VN" dirty="0"/>
              <a:t>Để đảm bảo </a:t>
            </a:r>
            <a:r>
              <a:rPr lang="vi-VN" b="1" dirty="0"/>
              <a:t>tính đúng đắn</a:t>
            </a:r>
            <a:r>
              <a:rPr lang="vi-VN" dirty="0"/>
              <a:t> của </a:t>
            </a:r>
            <a:r>
              <a:rPr lang="vi-VN" b="1" dirty="0"/>
              <a:t>Phân mảnh ngang dẫn xuất (DHF)</a:t>
            </a:r>
            <a:r>
              <a:rPr lang="vi-VN" dirty="0"/>
              <a:t>, ba thuộc tính chính cần được thỏa mãn:</a:t>
            </a:r>
          </a:p>
          <a:p>
            <a:pPr>
              <a:buFont typeface="+mj-lt"/>
              <a:buAutoNum type="arabicPeriod"/>
            </a:pPr>
            <a:r>
              <a:rPr lang="vi-VN" b="1" dirty="0"/>
              <a:t>Tính đầy đủ (Completeness)</a:t>
            </a:r>
            <a:endParaRPr lang="vi-VN" dirty="0"/>
          </a:p>
          <a:p>
            <a:pPr>
              <a:buFont typeface="+mj-lt"/>
              <a:buAutoNum type="arabicPeriod"/>
            </a:pPr>
            <a:r>
              <a:rPr lang="vi-VN" b="1" dirty="0"/>
              <a:t>Toàn vẹn tham chiếu (Referential Integrity)</a:t>
            </a:r>
            <a:endParaRPr lang="vi-VN" dirty="0"/>
          </a:p>
          <a:p>
            <a:pPr>
              <a:buFont typeface="+mj-lt"/>
              <a:buAutoNum type="arabicPeriod"/>
            </a:pPr>
            <a:r>
              <a:rPr lang="vi-VN" b="1" dirty="0"/>
              <a:t>Tính không giao nhau (Disjointness)</a:t>
            </a:r>
            <a:endParaRPr lang="vi-VN" dirty="0"/>
          </a:p>
          <a:p>
            <a:r>
              <a:rPr lang="en-US" dirty="0"/>
              <a:t>--------------------------------------------------------------------------------------------------------------------------</a:t>
            </a:r>
          </a:p>
          <a:p>
            <a:r>
              <a:rPr lang="vi-VN" b="1" dirty="0"/>
              <a:t>1. Tính đầy đủ (Completeness)</a:t>
            </a:r>
          </a:p>
          <a:p>
            <a:r>
              <a:rPr lang="vi-VN" dirty="0"/>
              <a:t>Tính đầy đủ đảm bảo rằng </a:t>
            </a:r>
            <a:r>
              <a:rPr lang="vi-VN" b="1" dirty="0"/>
              <a:t>không có dữ liệu bị mất</a:t>
            </a:r>
            <a:r>
              <a:rPr lang="vi-VN" dirty="0"/>
              <a:t> sau khi phân mảnh.</a:t>
            </a:r>
          </a:p>
          <a:p>
            <a:pPr>
              <a:buFont typeface="Arial" panose="020B0604020202020204" pitchFamily="34" charset="0"/>
              <a:buChar char="•"/>
            </a:pPr>
            <a:r>
              <a:rPr lang="vi-VN" dirty="0"/>
              <a:t>Vì </a:t>
            </a:r>
            <a:r>
              <a:rPr lang="vi-VN" b="1" dirty="0"/>
              <a:t>DHF</a:t>
            </a:r>
            <a:r>
              <a:rPr lang="vi-VN" dirty="0"/>
              <a:t> dựa trên một </a:t>
            </a:r>
            <a:r>
              <a:rPr lang="vi-VN" b="1" dirty="0"/>
              <a:t>phép chọn (selection operation)</a:t>
            </a:r>
            <a:r>
              <a:rPr lang="vi-VN" dirty="0"/>
              <a:t> trên quan hệ chủ sở hữu S, nên tất cả các bộ dữ liệu (tuple) trong R có liên kết với S phải được đưa vào ít nhất một phân mảnh.</a:t>
            </a:r>
          </a:p>
          <a:p>
            <a:pPr>
              <a:buFont typeface="Arial" panose="020B0604020202020204" pitchFamily="34" charset="0"/>
              <a:buNone/>
            </a:pPr>
            <a:endParaRPr lang="en-US" b="1" dirty="0"/>
          </a:p>
          <a:p>
            <a:pPr>
              <a:buFont typeface="Arial" panose="020B0604020202020204" pitchFamily="34" charset="0"/>
              <a:buNone/>
            </a:pPr>
            <a:r>
              <a:rPr lang="en-US" b="1" dirty="0"/>
              <a:t>2 .</a:t>
            </a:r>
            <a:r>
              <a:rPr lang="vi-VN" b="1" dirty="0"/>
              <a:t>Thuộc tính tái cấu trúc (reconstruction) (giống như trong Phân mảnh ngang chính (Primary Horizontal Fragmentation))</a:t>
            </a:r>
            <a:r>
              <a:rPr lang="en-US" b="1" dirty="0"/>
              <a:t>:</a:t>
            </a:r>
          </a:p>
          <a:p>
            <a:pPr>
              <a:buFont typeface="Arial" panose="020B0604020202020204" pitchFamily="34" charset="0"/>
              <a:buNone/>
            </a:pPr>
            <a:r>
              <a:rPr lang="vi-VN" dirty="0"/>
              <a:t>đảm bảo rằng tất cả các phân mảnh có thể </a:t>
            </a:r>
            <a:r>
              <a:rPr lang="vi-VN" b="1" dirty="0"/>
              <a:t>kết hợp lại</a:t>
            </a:r>
            <a:r>
              <a:rPr lang="vi-VN" dirty="0"/>
              <a:t> để thu được quan hệ gốc</a:t>
            </a:r>
            <a:r>
              <a:rPr lang="en-US" dirty="0"/>
              <a:t>.</a:t>
            </a:r>
            <a:endParaRPr lang="vi-VN" dirty="0"/>
          </a:p>
          <a:p>
            <a:r>
              <a:rPr lang="vi-VN" b="1" dirty="0"/>
              <a:t>Đảm bảo rằng không có dữ liệu nào bị mất trong quá trình phân mảnh.</a:t>
            </a:r>
            <a:endParaRPr lang="vi-VN" dirty="0"/>
          </a:p>
          <a:p>
            <a:endParaRPr lang="en-US" b="1" dirty="0"/>
          </a:p>
          <a:p>
            <a:r>
              <a:rPr lang="vi-VN" b="1" dirty="0"/>
              <a:t>3. Tính không giao nhau (Disjointness)</a:t>
            </a:r>
          </a:p>
          <a:p>
            <a:r>
              <a:rPr lang="vi-VN" dirty="0"/>
              <a:t>Tính không giao nhau đảm bảo rằng </a:t>
            </a:r>
            <a:r>
              <a:rPr lang="vi-VN" b="1" dirty="0"/>
              <a:t>mỗi bộ dữ liệu không xuất hiện trong nhiều phân mảnh một cách không cần thiết</a:t>
            </a:r>
            <a:r>
              <a:rPr lang="vi-VN" dirty="0"/>
              <a:t>.</a:t>
            </a:r>
          </a:p>
          <a:p>
            <a:pPr>
              <a:buFont typeface="Arial" panose="020B0604020202020204" pitchFamily="34" charset="0"/>
              <a:buChar char="•"/>
            </a:pPr>
            <a:r>
              <a:rPr lang="vi-VN" dirty="0"/>
              <a:t>Phân mảnh phải </a:t>
            </a:r>
            <a:r>
              <a:rPr lang="vi-VN" b="1" dirty="0"/>
              <a:t>tạo ra các tập con không giao nhau</a:t>
            </a:r>
            <a:r>
              <a:rPr lang="vi-VN" dirty="0"/>
              <a:t> của RRR, nghĩa là </a:t>
            </a:r>
            <a:r>
              <a:rPr lang="vi-VN" b="1" dirty="0"/>
              <a:t>mỗi bộ dữ liệu chỉ xuất hiện trong đúng một phân mảnh</a:t>
            </a:r>
            <a:r>
              <a:rPr lang="vi-VN" dirty="0"/>
              <a:t>.</a:t>
            </a:r>
          </a:p>
          <a:p>
            <a:pPr>
              <a:buFont typeface="Arial" panose="020B0604020202020204" pitchFamily="34" charset="0"/>
              <a:buChar char="•"/>
            </a:pPr>
            <a:r>
              <a:rPr lang="vi-VN" dirty="0"/>
              <a:t>Điều này có thể đạt được bằng cách sử dụng </a:t>
            </a:r>
            <a:r>
              <a:rPr lang="vi-VN" b="1" dirty="0"/>
              <a:t>đồ thị nối đơn giản (simple join graphs)</a:t>
            </a:r>
            <a:r>
              <a:rPr lang="vi-VN" dirty="0"/>
              <a:t> giữa phân mảnh chủ sở hữu và phân mảnh thành </a:t>
            </a:r>
            <a:r>
              <a:rPr lang="vi-VN"/>
              <a:t>viên.</a:t>
            </a:r>
            <a:endParaRPr lang="vi-VN" dirty="0"/>
          </a:p>
        </p:txBody>
      </p:sp>
      <p:sp>
        <p:nvSpPr>
          <p:cNvPr id="4" name="Slide Number Placeholder 3"/>
          <p:cNvSpPr>
            <a:spLocks noGrp="1"/>
          </p:cNvSpPr>
          <p:nvPr>
            <p:ph type="sldNum" sz="quarter" idx="5"/>
          </p:nvPr>
        </p:nvSpPr>
        <p:spPr/>
        <p:txBody>
          <a:bodyPr/>
          <a:lstStyle/>
          <a:p>
            <a:fld id="{765F5201-0B02-374C-9C85-2DCB7D098B21}" type="slidenum">
              <a:rPr lang="en-US" smtClean="0"/>
              <a:t>36</a:t>
            </a:fld>
            <a:endParaRPr lang="en-US"/>
          </a:p>
        </p:txBody>
      </p:sp>
    </p:spTree>
    <p:extLst>
      <p:ext uri="{BB962C8B-B14F-4D97-AF65-F5344CB8AC3E}">
        <p14:creationId xmlns:p14="http://schemas.microsoft.com/office/powerpoint/2010/main" val="4292080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Giải thích về Phân mảnh dọc (Vertical Fragmentation) trong Hệ cơ sở dữ liệu phân tán</a:t>
            </a:r>
          </a:p>
          <a:p>
            <a:pPr algn="l"/>
            <a:r>
              <a:rPr lang="vi-VN" b="0" i="0" dirty="0">
                <a:solidFill>
                  <a:srgbClr val="404040"/>
                </a:solidFill>
                <a:effectLst/>
                <a:latin typeface="Inter"/>
              </a:rPr>
              <a:t>Phân mảnh dọc (Vertical Fragmentation) là một kỹ thuật trong hệ cơ sở dữ liệu phân tán, nơi mà một bảng (relation) được chia thành các tập con của các cột (attributes). Mỗi tập con này được lưu trữ tại các vị trí khác nhau trong hệ thống phân tán. Phân mảnh dọc thường được </a:t>
            </a:r>
            <a:r>
              <a:rPr lang="en-US" b="0" i="0" dirty="0" err="1">
                <a:solidFill>
                  <a:srgbClr val="404040"/>
                </a:solidFill>
                <a:effectLst/>
                <a:latin typeface="Inter"/>
              </a:rPr>
              <a:t>sử</a:t>
            </a:r>
            <a:r>
              <a:rPr lang="en-US" b="0" i="0" dirty="0">
                <a:solidFill>
                  <a:srgbClr val="404040"/>
                </a:solidFill>
                <a:effectLst/>
                <a:latin typeface="Inter"/>
              </a:rPr>
              <a:t> </a:t>
            </a:r>
            <a:r>
              <a:rPr lang="en-US" b="0" i="0" dirty="0" err="1">
                <a:solidFill>
                  <a:srgbClr val="404040"/>
                </a:solidFill>
                <a:effectLst/>
                <a:latin typeface="Inter"/>
              </a:rPr>
              <a:t>dụng</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nghiên</a:t>
            </a:r>
            <a:r>
              <a:rPr lang="en-US" b="0" i="0" dirty="0">
                <a:solidFill>
                  <a:srgbClr val="404040"/>
                </a:solidFill>
                <a:effectLst/>
                <a:latin typeface="Inter"/>
              </a:rPr>
              <a:t> </a:t>
            </a:r>
            <a:r>
              <a:rPr lang="en-US" b="0" i="0" dirty="0" err="1">
                <a:solidFill>
                  <a:srgbClr val="404040"/>
                </a:solidFill>
                <a:effectLst/>
                <a:latin typeface="Inter"/>
              </a:rPr>
              <a:t>cứu</a:t>
            </a:r>
            <a:r>
              <a:rPr lang="vi-VN" b="0" i="0" dirty="0">
                <a:solidFill>
                  <a:srgbClr val="404040"/>
                </a:solidFill>
                <a:effectLst/>
                <a:latin typeface="Inter"/>
              </a:rPr>
              <a:t> trong bối cảnh tập trung (centralized context) và có liên quan đến phương pháp thiết kế cơ sở dữ liệu và phân cụm vật lý (physical clustering).</a:t>
            </a:r>
          </a:p>
          <a:p>
            <a:pPr algn="l"/>
            <a:r>
              <a:rPr lang="en-US" b="1" i="0" dirty="0">
                <a:solidFill>
                  <a:srgbClr val="404040"/>
                </a:solidFill>
                <a:effectLst/>
                <a:latin typeface="Inter"/>
              </a:rPr>
              <a:t>1. </a:t>
            </a:r>
            <a:r>
              <a:rPr lang="vi-VN" b="1" i="0" dirty="0">
                <a:solidFill>
                  <a:srgbClr val="404040"/>
                </a:solidFill>
                <a:effectLst/>
                <a:latin typeface="Inter"/>
              </a:rPr>
              <a:t>Phân mảnh dọc trong bối cảnh tập trung (Centralized Context)</a:t>
            </a:r>
          </a:p>
          <a:p>
            <a:pPr algn="l"/>
            <a:r>
              <a:rPr lang="vi-VN" b="0" i="0" dirty="0">
                <a:solidFill>
                  <a:srgbClr val="404040"/>
                </a:solidFill>
                <a:effectLst/>
                <a:latin typeface="Inter"/>
              </a:rPr>
              <a:t>Trong bối cảnh tập trung, phân mảnh dọc được sử dụng để tối ưu hóa hiệu suất truy vấn và quản lý dữ liệu. Bằng cách chia một bảng thành các tập con của các cột, hệ thống có thể giảm thiểu lượng dữ liệu cần đọc và xử lý khi thực hiện các truy vấn cụ thể.</a:t>
            </a:r>
          </a:p>
          <a:p>
            <a:pPr algn="l"/>
            <a:r>
              <a:rPr lang="en-US" b="1" i="0" dirty="0">
                <a:solidFill>
                  <a:srgbClr val="404040"/>
                </a:solidFill>
                <a:effectLst/>
                <a:latin typeface="Inter"/>
              </a:rPr>
              <a:t>- </a:t>
            </a:r>
            <a:r>
              <a:rPr lang="vi-VN" b="1" i="0" dirty="0">
                <a:solidFill>
                  <a:srgbClr val="404040"/>
                </a:solidFill>
                <a:effectLst/>
                <a:latin typeface="Inter"/>
              </a:rPr>
              <a:t>Phương pháp thiết kế (Design Methodology)</a:t>
            </a:r>
          </a:p>
          <a:p>
            <a:pPr algn="l"/>
            <a:r>
              <a:rPr lang="vi-VN" b="0" i="0" dirty="0">
                <a:solidFill>
                  <a:srgbClr val="404040"/>
                </a:solidFill>
                <a:effectLst/>
                <a:latin typeface="Inter"/>
              </a:rPr>
              <a:t>Phương pháp thiết kế cho phân mảnh dọc bao gồm việc xác định các tập con của các cột sao cho các truy vấn thường xuyên nhất có thể được thực hiện hiệu quả. Điều này đòi hỏi phân tích các yêu cầu truy vấn và mối quan hệ giữa các thuộc tính.</a:t>
            </a:r>
          </a:p>
          <a:p>
            <a:pPr algn="l"/>
            <a:r>
              <a:rPr lang="en-US" b="1" i="0" dirty="0">
                <a:solidFill>
                  <a:srgbClr val="404040"/>
                </a:solidFill>
                <a:effectLst/>
                <a:latin typeface="Inter"/>
              </a:rPr>
              <a:t>- </a:t>
            </a:r>
            <a:r>
              <a:rPr lang="vi-VN" b="1" i="0" dirty="0">
                <a:solidFill>
                  <a:srgbClr val="404040"/>
                </a:solidFill>
                <a:effectLst/>
                <a:latin typeface="Inter"/>
              </a:rPr>
              <a:t>Phân cụm vật lý (Physical Clustering)</a:t>
            </a:r>
          </a:p>
          <a:p>
            <a:pPr algn="l"/>
            <a:r>
              <a:rPr lang="vi-VN" b="0" i="0" dirty="0">
                <a:solidFill>
                  <a:srgbClr val="404040"/>
                </a:solidFill>
                <a:effectLst/>
                <a:latin typeface="Inter"/>
              </a:rPr>
              <a:t>Phân cụm vật lý liên quan đến việc sắp xếp các dữ liệu trên các thiết bị lưu trữ sao cho các truy vấn có thể được thực hiện nhanh chóng. Trong phân mảnh dọc, các cột thường xuyên được truy vấn cùng nhau có thể được lưu trữ gần nhau để tối ưu hóa hiệu suất.</a:t>
            </a:r>
          </a:p>
          <a:p>
            <a:pPr algn="l"/>
            <a:r>
              <a:rPr lang="en-US" b="1" i="0" dirty="0">
                <a:solidFill>
                  <a:srgbClr val="404040"/>
                </a:solidFill>
                <a:effectLst/>
                <a:latin typeface="Inter"/>
              </a:rPr>
              <a:t>2. </a:t>
            </a:r>
            <a:r>
              <a:rPr lang="vi-VN" b="1" i="0" dirty="0">
                <a:solidFill>
                  <a:srgbClr val="404040"/>
                </a:solidFill>
                <a:effectLst/>
                <a:latin typeface="Inter"/>
              </a:rPr>
              <a:t>Khó khăn trong phân mảnh dọc</a:t>
            </a:r>
          </a:p>
          <a:p>
            <a:pPr algn="l"/>
            <a:r>
              <a:rPr lang="vi-VN" b="0" i="0" dirty="0">
                <a:solidFill>
                  <a:srgbClr val="404040"/>
                </a:solidFill>
                <a:effectLst/>
                <a:latin typeface="Inter"/>
              </a:rPr>
              <a:t>Phân mảnh dọc thường khó hơn phân mảnh ngang (horizontal fragmentation) vì có nhiều lựa chọn hơn trong việc quyết định cách chia các cột. Có hai cách tiếp cận chính để thực hiện phân mảnh dọc:</a:t>
            </a:r>
            <a:endParaRPr lang="vi-VN" b="1" i="0" dirty="0">
              <a:solidFill>
                <a:srgbClr val="404040"/>
              </a:solidFill>
              <a:effectLst/>
              <a:latin typeface="Inter"/>
            </a:endParaRPr>
          </a:p>
          <a:p>
            <a:pPr algn="l">
              <a:buFont typeface="Arial" panose="020B0604020202020204" pitchFamily="34" charset="0"/>
              <a:buChar char="•"/>
            </a:pPr>
            <a:r>
              <a:rPr lang="en-US" b="1" i="0" dirty="0">
                <a:solidFill>
                  <a:srgbClr val="404040"/>
                </a:solidFill>
                <a:effectLst/>
                <a:latin typeface="Inter"/>
              </a:rPr>
              <a:t> </a:t>
            </a:r>
            <a:r>
              <a:rPr lang="vi-VN" b="1" i="0" dirty="0">
                <a:solidFill>
                  <a:srgbClr val="404040"/>
                </a:solidFill>
                <a:effectLst/>
                <a:latin typeface="Inter"/>
              </a:rPr>
              <a:t>Nhóm (Grouping)</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Inter"/>
              </a:rPr>
              <a:t>Các thuộc tính được nhóm lại với nhau dựa trên các tiêu chí như tần suất truy vấn, mối quan hệ giữa các thuộc tính, và yêu cầu bảo mật.</a:t>
            </a:r>
          </a:p>
          <a:p>
            <a:pPr marL="742950" lvl="1" indent="-285750" algn="l">
              <a:buFont typeface="Arial" panose="020B0604020202020204" pitchFamily="34" charset="0"/>
              <a:buChar char="•"/>
            </a:pPr>
            <a:r>
              <a:rPr lang="vi-VN" b="0" i="0" dirty="0">
                <a:solidFill>
                  <a:srgbClr val="404040"/>
                </a:solidFill>
                <a:effectLst/>
                <a:latin typeface="Inter"/>
              </a:rPr>
              <a:t>Mỗi nhóm sẽ tạo thành một phân mảnh dọc.</a:t>
            </a:r>
          </a:p>
          <a:p>
            <a:pPr algn="l">
              <a:buFont typeface="Arial" panose="020B0604020202020204" pitchFamily="34" charset="0"/>
              <a:buChar char="•"/>
            </a:pPr>
            <a:r>
              <a:rPr lang="en-US" b="1" i="0" dirty="0">
                <a:solidFill>
                  <a:srgbClr val="404040"/>
                </a:solidFill>
                <a:effectLst/>
                <a:latin typeface="Inter"/>
              </a:rPr>
              <a:t> </a:t>
            </a:r>
            <a:r>
              <a:rPr lang="vi-VN" b="1" i="0" dirty="0">
                <a:solidFill>
                  <a:srgbClr val="404040"/>
                </a:solidFill>
                <a:effectLst/>
                <a:latin typeface="Inter"/>
              </a:rPr>
              <a:t>Tách (Splitting)</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Inter"/>
              </a:rPr>
              <a:t>Bảng được tách thành các phân mảnh dọc bằng cách chia các thuộc tính thành các tập con.</a:t>
            </a:r>
          </a:p>
          <a:p>
            <a:pPr marL="742950" lvl="1" indent="-285750" algn="l">
              <a:buFont typeface="Arial" panose="020B0604020202020204" pitchFamily="34" charset="0"/>
              <a:buChar char="•"/>
            </a:pPr>
            <a:r>
              <a:rPr lang="vi-VN" b="0" i="0" dirty="0">
                <a:solidFill>
                  <a:srgbClr val="404040"/>
                </a:solidFill>
                <a:effectLst/>
                <a:latin typeface="Inter"/>
              </a:rPr>
              <a:t>Mỗi tập con này sẽ được lưu trữ tại các vị trí khác nhau.</a:t>
            </a:r>
          </a:p>
          <a:p>
            <a:pPr algn="l"/>
            <a:r>
              <a:rPr lang="vi-VN" b="1" i="0" dirty="0">
                <a:solidFill>
                  <a:srgbClr val="404040"/>
                </a:solidFill>
                <a:effectLst/>
                <a:latin typeface="Inter"/>
              </a:rPr>
              <a:t>Kết luận</a:t>
            </a:r>
          </a:p>
          <a:p>
            <a:pPr algn="l"/>
            <a:r>
              <a:rPr lang="vi-VN" b="0" i="0" dirty="0">
                <a:solidFill>
                  <a:srgbClr val="404040"/>
                </a:solidFill>
                <a:effectLst/>
                <a:latin typeface="Inter"/>
              </a:rPr>
              <a:t>Phân mảnh dọc là một kỹ thuật quan trọng trong hệ cơ sở dữ liệu phân tán, giúp tối ưu hóa hiệu suất truy vấn và quản lý dữ liệu. Tuy nhiên, việc thiết kế và thực hiện phân mảnh dọc đòi hỏi sự phân tích kỹ lưỡng và có nhiều thách thức hơn so với phân mảnh ngang do số lượng lựa chọn nhiều hơn. Hai cách tiếp cận chính là nhóm (grouping) và tách (splitting) giúp quản lý và phân chia dữ liệu một cách hiệu quả.</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37</a:t>
            </a:fld>
            <a:endParaRPr lang="en-US"/>
          </a:p>
        </p:txBody>
      </p:sp>
    </p:spTree>
    <p:extLst>
      <p:ext uri="{BB962C8B-B14F-4D97-AF65-F5344CB8AC3E}">
        <p14:creationId xmlns:p14="http://schemas.microsoft.com/office/powerpoint/2010/main" val="3989447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Overlapping Fragments (Phân mảnh có chồng lấn)</a:t>
            </a:r>
          </a:p>
          <a:p>
            <a:pPr>
              <a:buFont typeface="Arial" panose="020B0604020202020204" pitchFamily="34" charset="0"/>
              <a:buChar char="•"/>
            </a:pPr>
            <a:r>
              <a:rPr lang="vi-VN" dirty="0"/>
              <a:t>Một số thuộc tính có thể xuất hiện trong nhiều phân mảnh.</a:t>
            </a:r>
          </a:p>
          <a:p>
            <a:pPr>
              <a:buFont typeface="Arial" panose="020B0604020202020204" pitchFamily="34" charset="0"/>
              <a:buChar char="•"/>
            </a:pPr>
            <a:r>
              <a:rPr lang="vi-VN" dirty="0"/>
              <a:t>Điều này thường xảy ra khi cần duy trì một số thuộc tính khóa (key attributes) ở nhiều vị trí để hỗ trợ các phép nối (join) hoặc kiểm tra ràng buộc toàn vẹn.</a:t>
            </a:r>
          </a:p>
          <a:p>
            <a:pPr>
              <a:buFont typeface="Arial" panose="020B0604020202020204" pitchFamily="34" charset="0"/>
              <a:buChar char="•"/>
            </a:pPr>
            <a:r>
              <a:rPr lang="vi-VN" dirty="0"/>
              <a:t>Tuy nhiên, chúng ta </a:t>
            </a:r>
            <a:r>
              <a:rPr lang="vi-VN" b="1" dirty="0"/>
              <a:t>không xem các thuộc tính khóa được sao chép là sự chồng lấn</a:t>
            </a:r>
            <a:r>
              <a:rPr lang="vi-VN" dirty="0"/>
              <a:t>, vì chúng là cần thiết để liên kết dữ liệu từ các phân mảnh khác nhau.</a:t>
            </a:r>
            <a:endParaRPr lang="en-US" dirty="0"/>
          </a:p>
          <a:p>
            <a:r>
              <a:rPr lang="vi-VN" b="1" dirty="0"/>
              <a:t>Grouping (Nhóm các thuộc tính)</a:t>
            </a:r>
          </a:p>
          <a:p>
            <a:pPr>
              <a:buFont typeface="Arial" panose="020B0604020202020204" pitchFamily="34" charset="0"/>
              <a:buChar char="•"/>
            </a:pPr>
            <a:r>
              <a:rPr lang="vi-VN" dirty="0"/>
              <a:t>Gộp các thuộc tính có liên quan vào cùng một phân mảnh dựa trên mô hình truy vấn thường xuyên.</a:t>
            </a:r>
          </a:p>
          <a:p>
            <a:pPr>
              <a:buFont typeface="Arial" panose="020B0604020202020204" pitchFamily="34" charset="0"/>
              <a:buChar char="•"/>
            </a:pPr>
            <a:r>
              <a:rPr lang="vi-VN" dirty="0"/>
              <a:t>Ví dụ: Nếu hệ thống có các truy vấn tập trung vào một nhóm thuộc tính cụ thể, ta có thể nhóm chúng lại để giảm chi phí truy vấn phân tán.</a:t>
            </a:r>
          </a:p>
          <a:p>
            <a:r>
              <a:rPr lang="vi-VN" b="1" dirty="0"/>
              <a:t>2. Non-overlapping Fragments (Phân mảnh không chồng lấn)</a:t>
            </a:r>
          </a:p>
          <a:p>
            <a:pPr>
              <a:buFont typeface="Arial" panose="020B0604020202020204" pitchFamily="34" charset="0"/>
              <a:buChar char="•"/>
            </a:pPr>
            <a:r>
              <a:rPr lang="vi-VN" dirty="0"/>
              <a:t>Các phân mảnh chứa tập hợp thuộc tính hoàn toàn khác nhau, không có sự trùng lặp giữa chúng (ngoại trừ thuộc tính khóa nếu cần thiết).</a:t>
            </a:r>
          </a:p>
          <a:p>
            <a:pPr>
              <a:buFont typeface="Arial" panose="020B0604020202020204" pitchFamily="34" charset="0"/>
              <a:buChar char="•"/>
            </a:pPr>
            <a:r>
              <a:rPr lang="vi-VN" dirty="0"/>
              <a:t>Giúp tối ưu hóa lưu trữ và tránh dư thừa dữ liệu không cần thiết.</a:t>
            </a:r>
            <a:endParaRPr lang="en-US" dirty="0"/>
          </a:p>
          <a:p>
            <a:r>
              <a:rPr lang="vi-VN" b="1" dirty="0"/>
              <a:t>Splitting (Tách thuộc tính)</a:t>
            </a:r>
          </a:p>
          <a:p>
            <a:pPr>
              <a:buFont typeface="Arial" panose="020B0604020202020204" pitchFamily="34" charset="0"/>
              <a:buChar char="•"/>
            </a:pPr>
            <a:r>
              <a:rPr lang="vi-VN" dirty="0"/>
              <a:t>Chia một bảng thành nhiều phân mảnh, mỗi phân mảnh chứa một tập con của các thuộc tính (cột).</a:t>
            </a:r>
          </a:p>
          <a:p>
            <a:pPr>
              <a:buFont typeface="Arial" panose="020B0604020202020204" pitchFamily="34" charset="0"/>
              <a:buChar char="•"/>
            </a:pPr>
            <a:r>
              <a:rPr lang="vi-VN" dirty="0"/>
              <a:t>Các thuộc tính khóa chính có thể được sao chép để duy trì tính toàn vẹn dữ liệu.</a:t>
            </a:r>
          </a:p>
          <a:p>
            <a:endParaRPr lang="en-US" b="0" dirty="0"/>
          </a:p>
          <a:p>
            <a:r>
              <a:rPr lang="vi-VN" b="1" dirty="0"/>
              <a:t>Ưu điểm của phân mảnh dọc</a:t>
            </a:r>
          </a:p>
          <a:p>
            <a:pPr>
              <a:buFont typeface="Arial" panose="020B0604020202020204" pitchFamily="34" charset="0"/>
              <a:buChar char="•"/>
            </a:pPr>
            <a:r>
              <a:rPr lang="vi-VN" b="1" dirty="0"/>
              <a:t>Dễ dàng thực thi các phụ thuộc hàm (Functional Dependencies)</a:t>
            </a:r>
            <a:r>
              <a:rPr lang="vi-VN" dirty="0"/>
              <a:t>: Do các thuộc tính liên quan được nhóm lại với nhau, ta có thể kiểm tra ràng buộc toàn vẹn dữ liệu dễ dàng hơn.</a:t>
            </a:r>
          </a:p>
          <a:p>
            <a:pPr>
              <a:buFont typeface="Arial" panose="020B0604020202020204" pitchFamily="34" charset="0"/>
              <a:buChar char="•"/>
            </a:pPr>
            <a:r>
              <a:rPr lang="vi-VN" b="1" dirty="0"/>
              <a:t>Tối ưu hóa hiệu suất truy vấn</a:t>
            </a:r>
            <a:r>
              <a:rPr lang="vi-VN" dirty="0"/>
              <a:t>: Nếu một ứng dụng chủ yếu truy vấn một số thuộc tính cụ thể, ta có thể giữ các thuộc tính đó cùng nhau trong một phân mảnh để giảm thiểu truy vấn phân tán.</a:t>
            </a:r>
          </a:p>
          <a:p>
            <a:pPr>
              <a:buFont typeface="Arial" panose="020B0604020202020204" pitchFamily="34" charset="0"/>
              <a:buChar char="•"/>
            </a:pPr>
            <a:r>
              <a:rPr lang="vi-VN" b="1" dirty="0"/>
              <a:t>Giảm băng thông truyền tải</a:t>
            </a:r>
            <a:r>
              <a:rPr lang="vi-VN" dirty="0"/>
              <a:t>: Khi truy vấn chỉ cần một số thuộc tính, chỉ những phân mảnh liên quan được truy xuất thay vì toàn bộ bảng.</a:t>
            </a:r>
            <a:endParaRPr lang="en-US" dirty="0"/>
          </a:p>
          <a:p>
            <a:pPr>
              <a:buFont typeface="Arial" panose="020B0604020202020204" pitchFamily="34" charset="0"/>
              <a:buNone/>
            </a:pPr>
            <a:r>
              <a:rPr lang="en-US" dirty="0"/>
              <a:t>--------------------------------------------------------------------------------------------------------------------------------</a:t>
            </a:r>
            <a:endParaRPr lang="vi-VN" dirty="0"/>
          </a:p>
          <a:p>
            <a:r>
              <a:rPr lang="vi-VN" b="1" dirty="0"/>
              <a:t>Ví dụ minh họa:</a:t>
            </a:r>
          </a:p>
          <a:p>
            <a:r>
              <a:rPr lang="vi-VN" dirty="0"/>
              <a:t>Giả sử có bảng </a:t>
            </a:r>
            <a:r>
              <a:rPr lang="vi-VN" b="1" dirty="0"/>
              <a:t>EMPLOYEE(emp_id, name, address, salary, department)</a:t>
            </a:r>
            <a:r>
              <a:rPr lang="vi-VN" dirty="0"/>
              <a:t>.</a:t>
            </a:r>
          </a:p>
          <a:p>
            <a:pPr>
              <a:buFont typeface="+mj-lt"/>
              <a:buAutoNum type="arabicPeriod"/>
            </a:pPr>
            <a:r>
              <a:rPr lang="vi-VN" b="1" dirty="0"/>
              <a:t>Overlapping Fragmentation</a:t>
            </a:r>
            <a:r>
              <a:rPr lang="vi-VN" dirty="0"/>
              <a:t>:</a:t>
            </a:r>
          </a:p>
          <a:p>
            <a:pPr marL="742950" lvl="1" indent="-285750">
              <a:buFont typeface="+mj-lt"/>
              <a:buAutoNum type="arabicPeriod"/>
            </a:pPr>
            <a:r>
              <a:rPr lang="vi-VN" b="1" dirty="0"/>
              <a:t>EMP_BASIC</a:t>
            </a:r>
            <a:r>
              <a:rPr lang="vi-VN" dirty="0"/>
              <a:t> (emp_id, name, address)</a:t>
            </a:r>
          </a:p>
          <a:p>
            <a:pPr marL="742950" lvl="1" indent="-285750">
              <a:buFont typeface="+mj-lt"/>
              <a:buAutoNum type="arabicPeriod"/>
            </a:pPr>
            <a:r>
              <a:rPr lang="vi-VN" b="1" dirty="0"/>
              <a:t>EMP_WORK</a:t>
            </a:r>
            <a:r>
              <a:rPr lang="vi-VN" dirty="0"/>
              <a:t> (emp_id, salary, department)</a:t>
            </a:r>
            <a:br>
              <a:rPr lang="vi-VN" dirty="0"/>
            </a:br>
            <a:r>
              <a:rPr lang="vi-VN" dirty="0"/>
              <a:t>Ở đây, emp_id được sao chép để hỗ trợ liên kết dữ liệu giữa các phân mảnh.</a:t>
            </a:r>
          </a:p>
          <a:p>
            <a:pPr>
              <a:buFont typeface="+mj-lt"/>
              <a:buAutoNum type="arabicPeriod"/>
            </a:pPr>
            <a:r>
              <a:rPr lang="vi-VN" b="1" dirty="0"/>
              <a:t>Non-overlapping Fragmentation</a:t>
            </a:r>
            <a:r>
              <a:rPr lang="vi-VN" dirty="0"/>
              <a:t>:</a:t>
            </a:r>
          </a:p>
          <a:p>
            <a:pPr marL="742950" lvl="1" indent="-285750">
              <a:buFont typeface="+mj-lt"/>
              <a:buAutoNum type="arabicPeriod"/>
            </a:pPr>
            <a:r>
              <a:rPr lang="vi-VN" b="1" dirty="0"/>
              <a:t>EMP_PERSONAL</a:t>
            </a:r>
            <a:r>
              <a:rPr lang="vi-VN" dirty="0"/>
              <a:t> (emp_id, name, address)</a:t>
            </a:r>
          </a:p>
          <a:p>
            <a:pPr marL="742950" lvl="1" indent="-285750">
              <a:buFont typeface="+mj-lt"/>
              <a:buAutoNum type="arabicPeriod"/>
            </a:pPr>
            <a:r>
              <a:rPr lang="vi-VN" b="1" dirty="0"/>
              <a:t>EMP_SALARY</a:t>
            </a:r>
            <a:r>
              <a:rPr lang="vi-VN" dirty="0"/>
              <a:t> (emp_id, salary)</a:t>
            </a:r>
          </a:p>
          <a:p>
            <a:pPr marL="742950" lvl="1" indent="-285750">
              <a:buFont typeface="+mj-lt"/>
              <a:buAutoNum type="arabicPeriod"/>
            </a:pPr>
            <a:r>
              <a:rPr lang="vi-VN" b="1" dirty="0"/>
              <a:t>EMP_DEPT</a:t>
            </a:r>
            <a:r>
              <a:rPr lang="vi-VN" dirty="0"/>
              <a:t> (emp_id, department)</a:t>
            </a:r>
            <a:br>
              <a:rPr lang="vi-VN" dirty="0"/>
            </a:br>
            <a:r>
              <a:rPr lang="vi-VN" dirty="0"/>
              <a:t>Chỉ có emp_id được sao chép để duy trì tính toàn vẹn.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algn="l"/>
            <a:r>
              <a:rPr lang="en-US" b="1" i="0" dirty="0">
                <a:solidFill>
                  <a:srgbClr val="404040"/>
                </a:solidFill>
                <a:effectLst/>
                <a:latin typeface="Inter"/>
              </a:rPr>
              <a:t>3</a:t>
            </a:r>
            <a:r>
              <a:rPr lang="vi-VN" b="1" i="0" dirty="0">
                <a:solidFill>
                  <a:srgbClr val="404040"/>
                </a:solidFill>
                <a:effectLst/>
                <a:latin typeface="Inter"/>
              </a:rPr>
              <a:t>. Tại sao không coi khóa chính là "chồng chéo"?</a:t>
            </a:r>
          </a:p>
          <a:p>
            <a:pPr algn="l">
              <a:buFont typeface="Arial" panose="020B0604020202020204" pitchFamily="34" charset="0"/>
              <a:buChar char="•"/>
            </a:pPr>
            <a:r>
              <a:rPr lang="vi-VN" b="0" i="0" dirty="0">
                <a:solidFill>
                  <a:srgbClr val="404040"/>
                </a:solidFill>
                <a:effectLst/>
                <a:latin typeface="Inter"/>
              </a:rPr>
              <a:t>Khóa chính (ví dụ: EmployeeID) được </a:t>
            </a:r>
            <a:r>
              <a:rPr lang="vi-VN" b="1" i="0" dirty="0">
                <a:solidFill>
                  <a:srgbClr val="404040"/>
                </a:solidFill>
                <a:effectLst/>
                <a:latin typeface="Inter"/>
              </a:rPr>
              <a:t>nhân bản trên tất cả các phân mảnh</a:t>
            </a:r>
            <a:r>
              <a:rPr lang="vi-VN" b="0" i="0" dirty="0">
                <a:solidFill>
                  <a:srgbClr val="404040"/>
                </a:solidFill>
                <a:effectLst/>
                <a:latin typeface="Inter"/>
              </a:rPr>
              <a:t> để:</a:t>
            </a:r>
          </a:p>
          <a:p>
            <a:pPr marL="742950" lvl="1" indent="-285750" algn="l">
              <a:buFont typeface="Arial" panose="020B0604020202020204" pitchFamily="34" charset="0"/>
              <a:buChar char="•"/>
            </a:pPr>
            <a:r>
              <a:rPr lang="vi-VN" b="1" i="0" dirty="0">
                <a:solidFill>
                  <a:srgbClr val="404040"/>
                </a:solidFill>
                <a:effectLst/>
                <a:latin typeface="Inter"/>
              </a:rPr>
              <a:t>Liên kết dữ liệu</a:t>
            </a:r>
            <a:r>
              <a:rPr lang="vi-VN" b="0" i="0" dirty="0">
                <a:solidFill>
                  <a:srgbClr val="404040"/>
                </a:solidFill>
                <a:effectLst/>
                <a:latin typeface="Inter"/>
              </a:rPr>
              <a:t>: Cho phép khôi phục bảng gốc bằng phép </a:t>
            </a:r>
            <a:r>
              <a:rPr lang="vi-VN" b="1" i="0" dirty="0">
                <a:solidFill>
                  <a:srgbClr val="404040"/>
                </a:solidFill>
                <a:effectLst/>
                <a:latin typeface="Inter"/>
              </a:rPr>
              <a:t>join</a:t>
            </a:r>
            <a:r>
              <a:rPr lang="vi-VN" b="0" i="0" dirty="0">
                <a:solidFill>
                  <a:srgbClr val="404040"/>
                </a:solidFill>
                <a:effectLst/>
                <a:latin typeface="Inter"/>
              </a:rPr>
              <a:t> trên khóa chính.</a:t>
            </a:r>
          </a:p>
          <a:p>
            <a:pPr marL="742950" lvl="1" indent="-285750" algn="l">
              <a:buFont typeface="Arial" panose="020B0604020202020204" pitchFamily="34" charset="0"/>
              <a:buChar char="•"/>
            </a:pPr>
            <a:r>
              <a:rPr lang="vi-VN" b="1" i="0" dirty="0">
                <a:solidFill>
                  <a:srgbClr val="404040"/>
                </a:solidFill>
                <a:effectLst/>
                <a:latin typeface="Inter"/>
              </a:rPr>
              <a:t>Tính toàn vẹn</a:t>
            </a:r>
            <a:r>
              <a:rPr lang="vi-VN" b="0" i="0" dirty="0">
                <a:solidFill>
                  <a:srgbClr val="404040"/>
                </a:solidFill>
                <a:effectLst/>
                <a:latin typeface="Inter"/>
              </a:rPr>
              <a:t>: Đảm bảo mỗi bản ghi là duy nhất và có thể định danh xuyên suốt các phân mảnh.</a:t>
            </a:r>
          </a:p>
          <a:p>
            <a:pPr algn="l">
              <a:buFont typeface="Arial" panose="020B0604020202020204" pitchFamily="34" charset="0"/>
              <a:buChar char="•"/>
            </a:pPr>
            <a:r>
              <a:rPr lang="vi-VN" b="1" i="0" dirty="0">
                <a:solidFill>
                  <a:srgbClr val="404040"/>
                </a:solidFill>
                <a:effectLst/>
                <a:latin typeface="Inter"/>
              </a:rPr>
              <a:t>Không coi đây là "chồng chéo"</a:t>
            </a:r>
            <a:r>
              <a:rPr lang="vi-VN" b="0" i="0" dirty="0">
                <a:solidFill>
                  <a:srgbClr val="404040"/>
                </a:solidFill>
                <a:effectLst/>
                <a:latin typeface="Inter"/>
              </a:rPr>
              <a:t> vì khóa chính là thuộc tính bắt buộc, không phải dư thừa dữ liệu.</a:t>
            </a:r>
          </a:p>
          <a:p>
            <a:pPr algn="l"/>
            <a:r>
              <a:rPr lang="vi-VN" b="1" i="0" dirty="0">
                <a:solidFill>
                  <a:srgbClr val="404040"/>
                </a:solidFill>
                <a:effectLst/>
                <a:latin typeface="Inter"/>
              </a:rPr>
              <a:t>Lợi ích của việc không coi khóa chính là "chồng chéo"</a:t>
            </a:r>
          </a:p>
          <a:p>
            <a:pPr algn="l">
              <a:buFont typeface="Arial" panose="020B0604020202020204" pitchFamily="34" charset="0"/>
              <a:buChar char="•"/>
            </a:pPr>
            <a:r>
              <a:rPr lang="vi-VN" b="1" i="0" dirty="0">
                <a:solidFill>
                  <a:srgbClr val="404040"/>
                </a:solidFill>
                <a:effectLst/>
                <a:latin typeface="Inter"/>
              </a:rPr>
              <a:t>Dễ dàng đảm bảo phụ thuộc hàm (Functional Dependency - FD)</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Phụ thuộc hàm</a:t>
            </a:r>
            <a:r>
              <a:rPr lang="vi-VN" b="0" i="0" dirty="0">
                <a:solidFill>
                  <a:srgbClr val="404040"/>
                </a:solidFill>
                <a:effectLst/>
                <a:latin typeface="Inter"/>
              </a:rPr>
              <a:t>: Một ràng buộc xác định mối quan hệ giữa các thuộc tính (ví dụ: EmployeeID → Department).</a:t>
            </a:r>
          </a:p>
          <a:p>
            <a:pPr marL="742950" lvl="1" indent="-285750" algn="l">
              <a:buFont typeface="Arial" panose="020B0604020202020204" pitchFamily="34" charset="0"/>
              <a:buChar char="•"/>
            </a:pPr>
            <a:r>
              <a:rPr lang="vi-VN" b="1" i="0" dirty="0">
                <a:solidFill>
                  <a:srgbClr val="404040"/>
                </a:solidFill>
                <a:effectLst/>
                <a:latin typeface="Inter"/>
              </a:rPr>
              <a:t>Vertical Fragmentation giúp</a:t>
            </a:r>
            <a:r>
              <a:rPr lang="vi-VN" b="0" i="0" dirty="0">
                <a:solidFill>
                  <a:srgbClr val="404040"/>
                </a:solidFill>
                <a:effectLst/>
                <a:latin typeface="Inter"/>
              </a:rPr>
              <a:t>:</a:t>
            </a:r>
          </a:p>
          <a:p>
            <a:pPr marL="1143000" lvl="2" indent="-228600" algn="l">
              <a:buFont typeface="Arial" panose="020B0604020202020204" pitchFamily="34" charset="0"/>
              <a:buChar char="•"/>
            </a:pPr>
            <a:r>
              <a:rPr lang="vi-VN" b="0" i="0" dirty="0">
                <a:solidFill>
                  <a:srgbClr val="404040"/>
                </a:solidFill>
                <a:effectLst/>
                <a:latin typeface="Inter"/>
              </a:rPr>
              <a:t>Nhóm các thuộc tính phụ thuộc vào nhau vào cùng một phân mảnh, giúp kiểm tra tính toàn vẹn dữ liệu dễ dàng.</a:t>
            </a:r>
          </a:p>
          <a:p>
            <a:pPr marL="1143000" lvl="2" indent="-228600" algn="l">
              <a:buFont typeface="Arial" panose="020B0604020202020204" pitchFamily="34" charset="0"/>
              <a:buChar char="•"/>
            </a:pPr>
            <a:r>
              <a:rPr lang="vi-VN" b="1" i="0" dirty="0">
                <a:solidFill>
                  <a:srgbClr val="404040"/>
                </a:solidFill>
                <a:effectLst/>
                <a:latin typeface="Inter"/>
              </a:rPr>
              <a:t>Ví dụ</a:t>
            </a:r>
            <a:r>
              <a:rPr lang="vi-VN" b="0" i="0" dirty="0">
                <a:solidFill>
                  <a:srgbClr val="404040"/>
                </a:solidFill>
                <a:effectLst/>
                <a:latin typeface="Inter"/>
              </a:rPr>
              <a:t>: Nếu EmployeeID → Department là một FD, việc đặt cả EmployeeID và Department trong cùng một phân mảnh cho phép hệ thống kiểm tra FD </a:t>
            </a:r>
            <a:r>
              <a:rPr lang="vi-VN" b="1" i="0" dirty="0">
                <a:solidFill>
                  <a:srgbClr val="404040"/>
                </a:solidFill>
                <a:effectLst/>
                <a:latin typeface="Inter"/>
              </a:rPr>
              <a:t>cục bộ</a:t>
            </a:r>
            <a:r>
              <a:rPr lang="vi-VN" b="0" i="0" dirty="0">
                <a:solidFill>
                  <a:srgbClr val="404040"/>
                </a:solidFill>
                <a:effectLst/>
                <a:latin typeface="Inter"/>
              </a:rPr>
              <a:t> mà không cần truy cập phân mảnh khác.</a:t>
            </a:r>
          </a:p>
          <a:p>
            <a:pPr marL="1143000" lvl="2" indent="-228600" algn="l">
              <a:buFont typeface="Arial" panose="020B0604020202020204" pitchFamily="34" charset="0"/>
              <a:buChar char="•"/>
            </a:pPr>
            <a:r>
              <a:rPr lang="vi-VN" b="1" i="0" dirty="0">
                <a:solidFill>
                  <a:srgbClr val="404040"/>
                </a:solidFill>
                <a:effectLst/>
                <a:latin typeface="Inter"/>
              </a:rPr>
              <a:t>Tránh ràng buộc liên phân mảnh</a:t>
            </a:r>
            <a:r>
              <a:rPr lang="vi-VN" b="0" i="0" dirty="0">
                <a:solidFill>
                  <a:srgbClr val="404040"/>
                </a:solidFill>
                <a:effectLst/>
                <a:latin typeface="Inter"/>
              </a:rPr>
              <a:t>: Nếu các thuộc tính trong FD nằm ở các phân mảnh khác nhau, việc kiểm tra FD sẽ phức tạp và tốn chi phí.</a:t>
            </a:r>
          </a:p>
          <a:p>
            <a:br>
              <a:rPr lang="vi-VN" dirty="0"/>
            </a:br>
            <a:endParaRPr lang="vi-VN" dirty="0"/>
          </a:p>
          <a:p>
            <a:r>
              <a:rPr lang="en-US" b="1" dirty="0"/>
              <a:t>T</a:t>
            </a:r>
            <a:r>
              <a:rPr lang="vi-VN" b="1" dirty="0"/>
              <a:t>óm lại:</a:t>
            </a:r>
            <a:br>
              <a:rPr lang="vi-VN" dirty="0"/>
            </a:br>
            <a:r>
              <a:rPr lang="vi-VN" dirty="0"/>
              <a:t>Phân mảnh dọc giúp tối ưu hóa truy vấn bằng cách nhóm hoặc tách thuộc tính, với mục tiêu giảm bớt dữ liệu truyền tải và cải thiện hiệu suất hệ thống.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38</a:t>
            </a:fld>
            <a:endParaRPr lang="en-US"/>
          </a:p>
        </p:txBody>
      </p:sp>
    </p:spTree>
    <p:extLst>
      <p:ext uri="{BB962C8B-B14F-4D97-AF65-F5344CB8AC3E}">
        <p14:creationId xmlns:p14="http://schemas.microsoft.com/office/powerpoint/2010/main" val="1663908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Inter"/>
              </a:rPr>
              <a:t>Y</a:t>
            </a:r>
            <a:r>
              <a:rPr lang="vi-VN" b="1" i="0" dirty="0">
                <a:solidFill>
                  <a:srgbClr val="404040"/>
                </a:solidFill>
                <a:effectLst/>
                <a:latin typeface="Inter"/>
              </a:rPr>
              <a:t>êu cầu</a:t>
            </a:r>
            <a:r>
              <a:rPr lang="en-US" b="1" i="0" dirty="0">
                <a:solidFill>
                  <a:srgbClr val="404040"/>
                </a:solidFill>
                <a:effectLst/>
                <a:latin typeface="Inter"/>
              </a:rPr>
              <a:t> t</a:t>
            </a:r>
            <a:r>
              <a:rPr lang="vi-VN" b="1" i="0" dirty="0">
                <a:solidFill>
                  <a:srgbClr val="404040"/>
                </a:solidFill>
                <a:effectLst/>
                <a:latin typeface="Inter"/>
              </a:rPr>
              <a:t>hông tin cho Phân mảnh dọc (Vertical Fragmentation - VF):</a:t>
            </a:r>
          </a:p>
          <a:p>
            <a:pPr algn="l"/>
            <a:r>
              <a:rPr lang="vi-VN" b="0" i="0" dirty="0">
                <a:solidFill>
                  <a:srgbClr val="404040"/>
                </a:solidFill>
                <a:effectLst/>
                <a:latin typeface="Inter"/>
              </a:rPr>
              <a:t>Để thiết kế phân mảnh dọc hiệu quả, chúng ta cần thu thập và phân tích các thông tin liên quan đến </a:t>
            </a:r>
            <a:r>
              <a:rPr lang="vi-VN" b="1" i="0" dirty="0">
                <a:solidFill>
                  <a:srgbClr val="404040"/>
                </a:solidFill>
                <a:effectLst/>
                <a:latin typeface="Inter"/>
              </a:rPr>
              <a:t>ứng dụng</a:t>
            </a:r>
            <a:r>
              <a:rPr lang="vi-VN" b="0" i="0" dirty="0">
                <a:solidFill>
                  <a:srgbClr val="404040"/>
                </a:solidFill>
                <a:effectLst/>
                <a:latin typeface="Inter"/>
              </a:rPr>
              <a:t> và </a:t>
            </a:r>
            <a:r>
              <a:rPr lang="vi-VN" b="1" i="0" dirty="0">
                <a:solidFill>
                  <a:srgbClr val="404040"/>
                </a:solidFill>
                <a:effectLst/>
                <a:latin typeface="Inter"/>
              </a:rPr>
              <a:t>cách sử dụng dữ liệu</a:t>
            </a:r>
            <a:r>
              <a:rPr lang="vi-VN" b="0" i="0" dirty="0">
                <a:solidFill>
                  <a:srgbClr val="404040"/>
                </a:solidFill>
                <a:effectLst/>
                <a:latin typeface="Inter"/>
              </a:rPr>
              <a:t>. Cụ thể, hai loại thông tin quan trọng là:</a:t>
            </a:r>
          </a:p>
          <a:p>
            <a:pPr algn="l"/>
            <a:r>
              <a:rPr lang="vi-VN" b="1" i="0" dirty="0">
                <a:solidFill>
                  <a:srgbClr val="404040"/>
                </a:solidFill>
                <a:effectLst/>
                <a:latin typeface="Inter"/>
              </a:rPr>
              <a:t>1. Application Information (Thông tin ứng dụng)</a:t>
            </a:r>
          </a:p>
          <a:p>
            <a:pPr algn="l">
              <a:buFont typeface="Arial" panose="020B0604020202020204" pitchFamily="34" charset="0"/>
              <a:buChar char="•"/>
            </a:pPr>
            <a:r>
              <a:rPr lang="vi-VN" b="1" i="0" dirty="0">
                <a:solidFill>
                  <a:srgbClr val="404040"/>
                </a:solidFill>
                <a:effectLst/>
                <a:latin typeface="Inter"/>
              </a:rPr>
              <a:t>Định nghĩa</a:t>
            </a:r>
            <a:r>
              <a:rPr lang="vi-VN" b="0" i="0" dirty="0">
                <a:solidFill>
                  <a:srgbClr val="404040"/>
                </a:solidFill>
                <a:effectLst/>
                <a:latin typeface="Inter"/>
              </a:rPr>
              <a:t>: Thông tin về cách các ứng dụng (hoặc truy vấn) tương tác với dữ liệu trong cơ sở dữ liệu.</a:t>
            </a:r>
          </a:p>
          <a:p>
            <a:pPr algn="l">
              <a:buFont typeface="Arial" panose="020B0604020202020204" pitchFamily="34" charset="0"/>
              <a:buChar char="•"/>
            </a:pPr>
            <a:r>
              <a:rPr lang="vi-VN" b="1" i="0" dirty="0">
                <a:solidFill>
                  <a:srgbClr val="404040"/>
                </a:solidFill>
                <a:effectLst/>
                <a:latin typeface="Inter"/>
              </a:rPr>
              <a:t>Mục đích</a:t>
            </a:r>
            <a:r>
              <a:rPr lang="vi-VN" b="0" i="0" dirty="0">
                <a:solidFill>
                  <a:srgbClr val="404040"/>
                </a:solidFill>
                <a:effectLst/>
                <a:latin typeface="Inter"/>
              </a:rPr>
              <a:t>: Xác định các thuộc tính thường xuyên được truy cập cùng nhau để nhóm chúng vào cùng một phân mảnh, từ đó tối ưu hóa hiệu suất truy vấn.</a:t>
            </a:r>
          </a:p>
          <a:p>
            <a:pPr algn="l"/>
            <a:endParaRPr lang="en-US" b="1" i="0" dirty="0">
              <a:solidFill>
                <a:srgbClr val="404040"/>
              </a:solidFill>
              <a:effectLst/>
              <a:latin typeface="Inter"/>
            </a:endParaRPr>
          </a:p>
          <a:p>
            <a:pPr algn="l"/>
            <a:r>
              <a:rPr lang="vi-VN" b="1" i="0" dirty="0">
                <a:solidFill>
                  <a:srgbClr val="404040"/>
                </a:solidFill>
                <a:effectLst/>
                <a:latin typeface="Inter"/>
              </a:rPr>
              <a:t>Attribute Affinities (Độ tương đồng giữa các thuộc tính)</a:t>
            </a:r>
          </a:p>
          <a:p>
            <a:pPr algn="l">
              <a:buFont typeface="Arial" panose="020B0604020202020204" pitchFamily="34" charset="0"/>
              <a:buChar char="•"/>
            </a:pPr>
            <a:r>
              <a:rPr lang="vi-VN" b="1" i="0" dirty="0">
                <a:solidFill>
                  <a:srgbClr val="404040"/>
                </a:solidFill>
                <a:effectLst/>
                <a:latin typeface="Inter"/>
              </a:rPr>
              <a:t>Định nghĩa</a:t>
            </a:r>
            <a:r>
              <a:rPr lang="vi-VN" b="0" i="0" dirty="0">
                <a:solidFill>
                  <a:srgbClr val="404040"/>
                </a:solidFill>
                <a:effectLst/>
                <a:latin typeface="Inter"/>
              </a:rPr>
              <a:t>: Độ tương đồng giữa các thuộc tính là một </a:t>
            </a:r>
            <a:r>
              <a:rPr lang="vi-VN" b="1" i="0" dirty="0">
                <a:solidFill>
                  <a:srgbClr val="404040"/>
                </a:solidFill>
                <a:effectLst/>
                <a:latin typeface="Inter"/>
              </a:rPr>
              <a:t>đo lường</a:t>
            </a:r>
            <a:r>
              <a:rPr lang="vi-VN" b="0" i="0" dirty="0">
                <a:solidFill>
                  <a:srgbClr val="404040"/>
                </a:solidFill>
                <a:effectLst/>
                <a:latin typeface="Inter"/>
              </a:rPr>
              <a:t> cho biết mức độ liên quan giữa các thuộc tính dựa trên cách chúng được sử dụng trong các truy vấn.</a:t>
            </a:r>
          </a:p>
          <a:p>
            <a:pPr algn="l">
              <a:buFont typeface="Arial" panose="020B0604020202020204" pitchFamily="34" charset="0"/>
              <a:buChar char="•"/>
            </a:pPr>
            <a:r>
              <a:rPr lang="vi-VN" b="1" i="0" dirty="0">
                <a:solidFill>
                  <a:srgbClr val="404040"/>
                </a:solidFill>
                <a:effectLst/>
                <a:latin typeface="Inter"/>
              </a:rPr>
              <a:t>Mục đích</a:t>
            </a:r>
            <a:r>
              <a:rPr lang="vi-VN" b="0" i="0" dirty="0">
                <a:solidFill>
                  <a:srgbClr val="404040"/>
                </a:solidFill>
                <a:effectLst/>
                <a:latin typeface="Inter"/>
              </a:rPr>
              <a:t>: Giúp xác định các thuộc tính nên được nhóm lại với nhau trong cùng một phân mảnh dọc.</a:t>
            </a:r>
          </a:p>
          <a:p>
            <a:pPr algn="l">
              <a:buFont typeface="Arial" panose="020B0604020202020204" pitchFamily="34" charset="0"/>
              <a:buChar char="•"/>
            </a:pPr>
            <a:r>
              <a:rPr lang="vi-VN" b="1" i="0" dirty="0">
                <a:solidFill>
                  <a:srgbClr val="404040"/>
                </a:solidFill>
                <a:effectLst/>
                <a:latin typeface="Inter"/>
              </a:rPr>
              <a:t>Cách tính</a:t>
            </a:r>
            <a:r>
              <a:rPr lang="vi-VN" b="0" i="0" dirty="0">
                <a:solidFill>
                  <a:srgbClr val="404040"/>
                </a:solidFill>
                <a:effectLst/>
                <a:latin typeface="Inter"/>
              </a:rPr>
              <a:t>: Độ tương đồng giữa các thuộc tính được tính toán dựa trên </a:t>
            </a:r>
            <a:r>
              <a:rPr lang="vi-VN" b="1" i="0" dirty="0">
                <a:solidFill>
                  <a:srgbClr val="404040"/>
                </a:solidFill>
                <a:effectLst/>
                <a:latin typeface="Inter"/>
              </a:rPr>
              <a:t>dữ liệu sử dụng nguyên thủy (primitive usage data)</a:t>
            </a:r>
            <a:r>
              <a:rPr lang="vi-VN" b="0" i="0" dirty="0">
                <a:solidFill>
                  <a:srgbClr val="404040"/>
                </a:solidFill>
                <a:effectLst/>
                <a:latin typeface="Inter"/>
              </a:rPr>
              <a:t>, chẳng hạn như tần suất các thuộc tính được truy cập cùng nhau trong các truy vấn.</a:t>
            </a:r>
          </a:p>
          <a:p>
            <a:pPr algn="l"/>
            <a:endParaRPr lang="en-US" b="1" i="0" dirty="0">
              <a:solidFill>
                <a:srgbClr val="404040"/>
              </a:solidFill>
              <a:effectLst/>
              <a:latin typeface="Inter"/>
            </a:endParaRPr>
          </a:p>
          <a:p>
            <a:pPr algn="l"/>
            <a:r>
              <a:rPr lang="vi-VN" b="1" i="0" dirty="0">
                <a:solidFill>
                  <a:srgbClr val="404040"/>
                </a:solidFill>
                <a:effectLst/>
                <a:latin typeface="Inter"/>
              </a:rPr>
              <a:t>Attribute Usage Values (Giá trị sử dụng thuộc tính)</a:t>
            </a:r>
          </a:p>
          <a:p>
            <a:pPr algn="l">
              <a:buFont typeface="Arial" panose="020B0604020202020204" pitchFamily="34" charset="0"/>
              <a:buChar char="•"/>
            </a:pPr>
            <a:r>
              <a:rPr lang="vi-VN" b="1" i="0" dirty="0">
                <a:solidFill>
                  <a:srgbClr val="404040"/>
                </a:solidFill>
                <a:effectLst/>
                <a:latin typeface="Inter"/>
              </a:rPr>
              <a:t>Định nghĩa</a:t>
            </a:r>
            <a:r>
              <a:rPr lang="vi-VN" b="0" i="0" dirty="0">
                <a:solidFill>
                  <a:srgbClr val="404040"/>
                </a:solidFill>
                <a:effectLst/>
                <a:latin typeface="Inter"/>
              </a:rPr>
              <a:t>: Giá trị sử dụng thuộc tính mô tả </a:t>
            </a:r>
            <a:r>
              <a:rPr lang="vi-VN" b="1" i="0" dirty="0">
                <a:solidFill>
                  <a:srgbClr val="404040"/>
                </a:solidFill>
                <a:effectLst/>
                <a:latin typeface="Inter"/>
              </a:rPr>
              <a:t>tần suất</a:t>
            </a:r>
            <a:r>
              <a:rPr lang="vi-VN" b="0" i="0" dirty="0">
                <a:solidFill>
                  <a:srgbClr val="404040"/>
                </a:solidFill>
                <a:effectLst/>
                <a:latin typeface="Inter"/>
              </a:rPr>
              <a:t> hoặc </a:t>
            </a:r>
            <a:r>
              <a:rPr lang="vi-VN" b="1" i="0" dirty="0">
                <a:solidFill>
                  <a:srgbClr val="404040"/>
                </a:solidFill>
                <a:effectLst/>
                <a:latin typeface="Inter"/>
              </a:rPr>
              <a:t>mức độ quan trọng</a:t>
            </a:r>
            <a:r>
              <a:rPr lang="vi-VN" b="0" i="0" dirty="0">
                <a:solidFill>
                  <a:srgbClr val="404040"/>
                </a:solidFill>
                <a:effectLst/>
                <a:latin typeface="Inter"/>
              </a:rPr>
              <a:t> của một thuộc tính trong các truy vấn.</a:t>
            </a:r>
          </a:p>
          <a:p>
            <a:pPr algn="l">
              <a:buFont typeface="Arial" panose="020B0604020202020204" pitchFamily="34" charset="0"/>
              <a:buChar char="•"/>
            </a:pPr>
            <a:r>
              <a:rPr lang="vi-VN" b="1" i="0" dirty="0">
                <a:solidFill>
                  <a:srgbClr val="404040"/>
                </a:solidFill>
                <a:effectLst/>
                <a:latin typeface="Inter"/>
              </a:rPr>
              <a:t>Công thức</a:t>
            </a:r>
            <a:r>
              <a:rPr lang="vi-VN" b="0" i="0" dirty="0">
                <a:solidFill>
                  <a:srgbClr val="404040"/>
                </a:solidFill>
                <a:effectLst/>
                <a:latin typeface="Inter"/>
              </a:rPr>
              <a:t>: Cho một tập truy vấn </a:t>
            </a:r>
            <a:r>
              <a:rPr lang="vi-VN" b="0" i="0" dirty="0">
                <a:solidFill>
                  <a:srgbClr val="404040"/>
                </a:solidFill>
                <a:effectLst/>
                <a:latin typeface="KaTeX_Main"/>
              </a:rPr>
              <a:t>Q={q1,q2,…,qq}</a:t>
            </a:r>
            <a:r>
              <a:rPr lang="vi-VN" b="0" i="1" dirty="0">
                <a:solidFill>
                  <a:srgbClr val="404040"/>
                </a:solidFill>
                <a:effectLst/>
                <a:latin typeface="KaTeX_Math"/>
              </a:rPr>
              <a:t> </a:t>
            </a:r>
            <a:r>
              <a:rPr lang="vi-VN" b="0" i="0" dirty="0">
                <a:solidFill>
                  <a:srgbClr val="404040"/>
                </a:solidFill>
                <a:effectLst/>
                <a:latin typeface="Inter"/>
              </a:rPr>
              <a:t>chạy trên quan hệ </a:t>
            </a:r>
            <a:r>
              <a:rPr lang="vi-VN" b="0" i="0" dirty="0">
                <a:solidFill>
                  <a:srgbClr val="404040"/>
                </a:solidFill>
                <a:effectLst/>
                <a:latin typeface="KaTeX_Main"/>
              </a:rPr>
              <a:t>R[A1,A2,…,An]</a:t>
            </a:r>
            <a:r>
              <a:rPr lang="vi-VN" b="0" i="0" dirty="0">
                <a:solidFill>
                  <a:srgbClr val="404040"/>
                </a:solidFill>
                <a:effectLst/>
                <a:latin typeface="Inter"/>
              </a:rPr>
              <a:t>, chúng ta có thể định nghĩa hàm </a:t>
            </a:r>
            <a:r>
              <a:rPr lang="vi-VN" b="0" i="0" dirty="0">
                <a:solidFill>
                  <a:srgbClr val="404040"/>
                </a:solidFill>
                <a:effectLst/>
                <a:latin typeface="KaTeX_Main"/>
              </a:rPr>
              <a:t>use(qi,Aj)</a:t>
            </a:r>
            <a:r>
              <a:rPr lang="vi-VN" b="0" i="0" dirty="0">
                <a:solidFill>
                  <a:srgbClr val="404040"/>
                </a:solidFill>
                <a:effectLst/>
                <a:latin typeface="Inter"/>
              </a:rPr>
              <a:t> như sau:</a:t>
            </a:r>
          </a:p>
          <a:p>
            <a:pPr marL="742950" lvl="1" indent="-285750" algn="l">
              <a:buFont typeface="Arial" panose="020B0604020202020204" pitchFamily="34" charset="0"/>
              <a:buChar char="•"/>
            </a:pPr>
            <a:r>
              <a:rPr lang="vi-VN" b="0" i="0" dirty="0">
                <a:solidFill>
                  <a:srgbClr val="404040"/>
                </a:solidFill>
                <a:effectLst/>
                <a:latin typeface="KaTeX_Main"/>
              </a:rPr>
              <a:t>use(qi,Aj)=1</a:t>
            </a:r>
            <a:r>
              <a:rPr lang="en-US" b="0" i="0" dirty="0">
                <a:solidFill>
                  <a:srgbClr val="404040"/>
                </a:solidFill>
                <a:effectLst/>
                <a:latin typeface="KaTeX_Main"/>
              </a:rPr>
              <a:t> </a:t>
            </a:r>
            <a:r>
              <a:rPr lang="vi-VN" b="0" i="0" dirty="0">
                <a:solidFill>
                  <a:srgbClr val="404040"/>
                </a:solidFill>
                <a:effectLst/>
                <a:latin typeface="Inter"/>
              </a:rPr>
              <a:t>nếu thuộc tính </a:t>
            </a:r>
            <a:r>
              <a:rPr lang="vi-VN" b="0" i="0" dirty="0">
                <a:solidFill>
                  <a:srgbClr val="404040"/>
                </a:solidFill>
                <a:effectLst/>
                <a:latin typeface="KaTeX_Main"/>
              </a:rPr>
              <a:t>Aj​</a:t>
            </a:r>
            <a:r>
              <a:rPr lang="vi-VN" b="0" i="0" dirty="0">
                <a:solidFill>
                  <a:srgbClr val="404040"/>
                </a:solidFill>
                <a:effectLst/>
                <a:latin typeface="Inter"/>
              </a:rPr>
              <a:t> được sử dụng trong truy vấn </a:t>
            </a:r>
            <a:r>
              <a:rPr lang="vi-VN" b="0" i="0" dirty="0">
                <a:solidFill>
                  <a:srgbClr val="404040"/>
                </a:solidFill>
                <a:effectLst/>
                <a:latin typeface="KaTeX_Main"/>
              </a:rPr>
              <a:t>qi​</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KaTeX_Main"/>
              </a:rPr>
              <a:t>use(qi,Aj)=0</a:t>
            </a:r>
            <a:r>
              <a:rPr lang="vi-VN" b="0" i="0" dirty="0">
                <a:solidFill>
                  <a:srgbClr val="404040"/>
                </a:solidFill>
                <a:effectLst/>
                <a:latin typeface="Inter"/>
              </a:rPr>
              <a:t> nếu thuộc tính </a:t>
            </a:r>
            <a:r>
              <a:rPr lang="vi-VN" b="0" i="0" dirty="0">
                <a:solidFill>
                  <a:srgbClr val="404040"/>
                </a:solidFill>
                <a:effectLst/>
                <a:latin typeface="KaTeX_Main"/>
              </a:rPr>
              <a:t>Aj</a:t>
            </a:r>
            <a:r>
              <a:rPr lang="vi-VN" b="0" i="0" dirty="0">
                <a:solidFill>
                  <a:srgbClr val="404040"/>
                </a:solidFill>
                <a:effectLst/>
                <a:latin typeface="Inter"/>
              </a:rPr>
              <a:t> không được sử dụng trong truy vấn </a:t>
            </a:r>
            <a:r>
              <a:rPr lang="vi-VN" b="0" i="0" dirty="0">
                <a:solidFill>
                  <a:srgbClr val="404040"/>
                </a:solidFill>
                <a:effectLst/>
                <a:latin typeface="KaTeX_Main"/>
              </a:rPr>
              <a:t>qi​</a:t>
            </a:r>
            <a:r>
              <a:rPr lang="vi-VN" b="0" i="0" dirty="0">
                <a:solidFill>
                  <a:srgbClr val="404040"/>
                </a:solidFill>
                <a:effectLst/>
                <a:latin typeface="Inter"/>
              </a:rPr>
              <a:t>.</a:t>
            </a:r>
          </a:p>
          <a:p>
            <a:pPr algn="l"/>
            <a:r>
              <a:rPr lang="vi-VN" b="1" i="0" dirty="0">
                <a:solidFill>
                  <a:srgbClr val="404040"/>
                </a:solidFill>
                <a:effectLst/>
                <a:latin typeface="Inter"/>
              </a:rPr>
              <a:t>4. Ví dụ minh họa</a:t>
            </a:r>
          </a:p>
          <a:p>
            <a:pPr algn="l"/>
            <a:r>
              <a:rPr lang="vi-VN" b="0" i="0" dirty="0">
                <a:solidFill>
                  <a:srgbClr val="404040"/>
                </a:solidFill>
                <a:effectLst/>
                <a:latin typeface="Inter"/>
              </a:rPr>
              <a:t>Giả sử có một quan hệ </a:t>
            </a:r>
            <a:r>
              <a:rPr lang="vi-VN" b="0" i="0" dirty="0">
                <a:solidFill>
                  <a:srgbClr val="404040"/>
                </a:solidFill>
                <a:effectLst/>
                <a:latin typeface="KaTeX_Main"/>
              </a:rPr>
              <a:t>R</a:t>
            </a:r>
            <a:r>
              <a:rPr lang="vi-VN" b="0" i="0" dirty="0">
                <a:solidFill>
                  <a:srgbClr val="404040"/>
                </a:solidFill>
                <a:effectLst/>
                <a:latin typeface="Inter"/>
              </a:rPr>
              <a:t> với các thuộc tính:</a:t>
            </a:r>
            <a:br>
              <a:rPr lang="vi-VN" b="0" i="0" dirty="0">
                <a:solidFill>
                  <a:srgbClr val="404040"/>
                </a:solidFill>
                <a:effectLst/>
                <a:latin typeface="Inter"/>
              </a:rPr>
            </a:br>
            <a:r>
              <a:rPr lang="vi-VN" b="0" i="0" dirty="0">
                <a:solidFill>
                  <a:srgbClr val="404040"/>
                </a:solidFill>
                <a:effectLst/>
                <a:latin typeface="KaTeX_Main"/>
              </a:rPr>
              <a:t>R[A1,A2,A3,A4]</a:t>
            </a:r>
            <a:r>
              <a:rPr lang="vi-VN" b="0" i="0" dirty="0">
                <a:solidFill>
                  <a:srgbClr val="404040"/>
                </a:solidFill>
                <a:effectLst/>
                <a:latin typeface="Inter"/>
              </a:rPr>
              <a:t>, và tập truy vấn </a:t>
            </a:r>
            <a:r>
              <a:rPr lang="vi-VN" b="0" i="0" dirty="0">
                <a:solidFill>
                  <a:srgbClr val="404040"/>
                </a:solidFill>
                <a:effectLst/>
                <a:latin typeface="KaTeX_Main"/>
              </a:rPr>
              <a:t>Q={q1,q2,q3</a:t>
            </a:r>
            <a:r>
              <a:rPr lang="en-US" b="0" i="0" dirty="0">
                <a:solidFill>
                  <a:srgbClr val="404040"/>
                </a:solidFill>
                <a:effectLst/>
                <a:latin typeface="KaTeX_Main"/>
              </a:rPr>
              <a:t>}</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Bảng sử dụng thuộc tính</a:t>
            </a:r>
            <a:r>
              <a:rPr lang="vi-VN" b="0" i="0" dirty="0">
                <a:solidFill>
                  <a:srgbClr val="404040"/>
                </a:solidFill>
                <a:effectLst/>
                <a:latin typeface="Inter"/>
              </a:rPr>
              <a:t>:</a:t>
            </a:r>
          </a:p>
          <a:p>
            <a:pPr algn="l">
              <a:buFont typeface="Arial" panose="020B0604020202020204" pitchFamily="34" charset="0"/>
              <a:buChar char="•"/>
            </a:pPr>
            <a:r>
              <a:rPr lang="vi-VN" b="0" i="0" dirty="0">
                <a:solidFill>
                  <a:srgbClr val="404040"/>
                </a:solidFill>
                <a:effectLst/>
                <a:latin typeface="Inter"/>
              </a:rPr>
              <a:t>Truy vấn</a:t>
            </a:r>
            <a:r>
              <a:rPr lang="vi-VN" b="0" i="0" dirty="0">
                <a:solidFill>
                  <a:srgbClr val="404040"/>
                </a:solidFill>
                <a:effectLst/>
                <a:latin typeface="KaTeX_Main"/>
              </a:rPr>
              <a:t>A1</a:t>
            </a:r>
            <a:r>
              <a:rPr lang="en-US" b="0" i="0" dirty="0">
                <a:solidFill>
                  <a:srgbClr val="404040"/>
                </a:solidFill>
                <a:effectLst/>
                <a:latin typeface="KaTeX_Main"/>
              </a:rPr>
              <a:t>,</a:t>
            </a:r>
            <a:r>
              <a:rPr lang="vi-VN" b="0" i="0" dirty="0">
                <a:solidFill>
                  <a:srgbClr val="404040"/>
                </a:solidFill>
                <a:effectLst/>
                <a:latin typeface="KaTeX_Main"/>
              </a:rPr>
              <a:t>​A2</a:t>
            </a:r>
            <a:r>
              <a:rPr lang="en-US" b="0" i="0" dirty="0">
                <a:solidFill>
                  <a:srgbClr val="404040"/>
                </a:solidFill>
                <a:effectLst/>
                <a:latin typeface="KaTeX_Main"/>
              </a:rPr>
              <a:t>,</a:t>
            </a:r>
            <a:r>
              <a:rPr lang="vi-VN" b="0" i="0" dirty="0">
                <a:solidFill>
                  <a:srgbClr val="404040"/>
                </a:solidFill>
                <a:effectLst/>
                <a:latin typeface="KaTeX_Main"/>
              </a:rPr>
              <a:t>​A3</a:t>
            </a:r>
            <a:r>
              <a:rPr lang="en-US" b="0" i="0" dirty="0">
                <a:solidFill>
                  <a:srgbClr val="404040"/>
                </a:solidFill>
                <a:effectLst/>
                <a:latin typeface="KaTeX_Main"/>
              </a:rPr>
              <a:t>,</a:t>
            </a:r>
            <a:r>
              <a:rPr lang="vi-VN" b="0" i="0" dirty="0">
                <a:solidFill>
                  <a:srgbClr val="404040"/>
                </a:solidFill>
                <a:effectLst/>
                <a:latin typeface="KaTeX_Main"/>
              </a:rPr>
              <a:t>​A4</a:t>
            </a:r>
            <a:r>
              <a:rPr lang="en-US" b="0" i="0" dirty="0">
                <a:solidFill>
                  <a:srgbClr val="404040"/>
                </a:solidFill>
                <a:effectLst/>
                <a:latin typeface="KaTeX_Main"/>
              </a:rPr>
              <a:t>, </a:t>
            </a:r>
            <a:r>
              <a:rPr lang="vi-VN" b="0" i="0" dirty="0">
                <a:solidFill>
                  <a:srgbClr val="404040"/>
                </a:solidFill>
                <a:effectLst/>
                <a:latin typeface="KaTeX_Main"/>
              </a:rPr>
              <a:t>​q1q2q3</a:t>
            </a:r>
            <a:endParaRPr lang="en-US" b="0" i="0" dirty="0">
              <a:solidFill>
                <a:srgbClr val="404040"/>
              </a:solidFill>
              <a:effectLst/>
              <a:latin typeface="KaTeX_Main"/>
            </a:endParaRPr>
          </a:p>
          <a:p>
            <a:pPr algn="l">
              <a:buFont typeface="Arial" panose="020B0604020202020204" pitchFamily="34" charset="0"/>
              <a:buChar char="•"/>
            </a:pPr>
            <a:r>
              <a:rPr lang="vi-VN" b="1" i="0" dirty="0">
                <a:solidFill>
                  <a:srgbClr val="404040"/>
                </a:solidFill>
                <a:effectLst/>
                <a:latin typeface="Inter"/>
              </a:rPr>
              <a:t>Giải thích</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KaTeX_Main"/>
              </a:rPr>
              <a:t>q1</a:t>
            </a:r>
            <a:r>
              <a:rPr lang="vi-VN" b="0" i="0" dirty="0">
                <a:solidFill>
                  <a:srgbClr val="404040"/>
                </a:solidFill>
                <a:effectLst/>
                <a:latin typeface="Inter"/>
              </a:rPr>
              <a:t> sử dụng </a:t>
            </a:r>
            <a:r>
              <a:rPr lang="vi-VN" b="0" i="0" dirty="0">
                <a:solidFill>
                  <a:srgbClr val="404040"/>
                </a:solidFill>
                <a:effectLst/>
                <a:latin typeface="KaTeX_Main"/>
              </a:rPr>
              <a:t>A1​</a:t>
            </a:r>
            <a:r>
              <a:rPr lang="vi-VN" b="0" i="0" dirty="0">
                <a:solidFill>
                  <a:srgbClr val="404040"/>
                </a:solidFill>
                <a:effectLst/>
                <a:latin typeface="Inter"/>
              </a:rPr>
              <a:t> và </a:t>
            </a:r>
            <a:r>
              <a:rPr lang="vi-VN" b="0" i="0" dirty="0">
                <a:solidFill>
                  <a:srgbClr val="404040"/>
                </a:solidFill>
                <a:effectLst/>
                <a:latin typeface="KaTeX_Main"/>
              </a:rPr>
              <a:t>A2</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KaTeX_Main"/>
              </a:rPr>
              <a:t>q2​</a:t>
            </a:r>
            <a:r>
              <a:rPr lang="vi-VN" b="0" i="0" dirty="0">
                <a:solidFill>
                  <a:srgbClr val="404040"/>
                </a:solidFill>
                <a:effectLst/>
                <a:latin typeface="Inter"/>
              </a:rPr>
              <a:t> sử dụng </a:t>
            </a:r>
            <a:r>
              <a:rPr lang="vi-VN" b="0" i="0" dirty="0">
                <a:solidFill>
                  <a:srgbClr val="404040"/>
                </a:solidFill>
                <a:effectLst/>
                <a:latin typeface="KaTeX_Main"/>
              </a:rPr>
              <a:t>A2​</a:t>
            </a:r>
            <a:r>
              <a:rPr lang="vi-VN" b="0" i="0" dirty="0">
                <a:solidFill>
                  <a:srgbClr val="404040"/>
                </a:solidFill>
                <a:effectLst/>
                <a:latin typeface="Inter"/>
              </a:rPr>
              <a:t> và </a:t>
            </a:r>
            <a:r>
              <a:rPr lang="vi-VN" b="0" i="0" dirty="0">
                <a:solidFill>
                  <a:srgbClr val="404040"/>
                </a:solidFill>
                <a:effectLst/>
                <a:latin typeface="KaTeX_Main"/>
              </a:rPr>
              <a:t>A3​</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KaTeX_Main"/>
              </a:rPr>
              <a:t>q3</a:t>
            </a:r>
            <a:r>
              <a:rPr lang="vi-VN" b="0" i="0" dirty="0">
                <a:solidFill>
                  <a:srgbClr val="404040"/>
                </a:solidFill>
                <a:effectLst/>
                <a:latin typeface="Inter"/>
              </a:rPr>
              <a:t> sử dụng </a:t>
            </a:r>
            <a:r>
              <a:rPr lang="vi-VN" b="0" i="0" dirty="0">
                <a:solidFill>
                  <a:srgbClr val="404040"/>
                </a:solidFill>
                <a:effectLst/>
                <a:latin typeface="KaTeX_Main"/>
              </a:rPr>
              <a:t>A1</a:t>
            </a:r>
            <a:r>
              <a:rPr lang="vi-VN" b="0" i="0" dirty="0">
                <a:solidFill>
                  <a:srgbClr val="404040"/>
                </a:solidFill>
                <a:effectLst/>
                <a:latin typeface="Inter"/>
              </a:rPr>
              <a:t> và </a:t>
            </a:r>
            <a:r>
              <a:rPr lang="vi-VN" b="0" i="0" dirty="0">
                <a:solidFill>
                  <a:srgbClr val="404040"/>
                </a:solidFill>
                <a:effectLst/>
                <a:latin typeface="KaTeX_Main"/>
              </a:rPr>
              <a:t>A4​</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Tính độ tương đồng giữa các thuộc tính</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Inter"/>
              </a:rPr>
              <a:t>Độ tương đồng giữa </a:t>
            </a:r>
            <a:r>
              <a:rPr lang="vi-VN" b="0" i="0" dirty="0">
                <a:solidFill>
                  <a:srgbClr val="404040"/>
                </a:solidFill>
                <a:effectLst/>
                <a:latin typeface="KaTeX_Main"/>
              </a:rPr>
              <a:t>A1​</a:t>
            </a:r>
            <a:r>
              <a:rPr lang="vi-VN" b="0" i="0" dirty="0">
                <a:solidFill>
                  <a:srgbClr val="404040"/>
                </a:solidFill>
                <a:effectLst/>
                <a:latin typeface="Inter"/>
              </a:rPr>
              <a:t> và </a:t>
            </a:r>
            <a:r>
              <a:rPr lang="vi-VN" b="0" i="0" dirty="0">
                <a:solidFill>
                  <a:srgbClr val="404040"/>
                </a:solidFill>
                <a:effectLst/>
                <a:latin typeface="KaTeX_Main"/>
              </a:rPr>
              <a:t>A2​</a:t>
            </a:r>
            <a:r>
              <a:rPr lang="vi-VN" b="0" i="0" dirty="0">
                <a:solidFill>
                  <a:srgbClr val="404040"/>
                </a:solidFill>
                <a:effectLst/>
                <a:latin typeface="Inter"/>
              </a:rPr>
              <a:t>: </a:t>
            </a:r>
            <a:r>
              <a:rPr lang="vi-VN" b="0" i="0" dirty="0">
                <a:solidFill>
                  <a:srgbClr val="404040"/>
                </a:solidFill>
                <a:effectLst/>
                <a:latin typeface="KaTeX_Main"/>
              </a:rPr>
              <a:t>A1​</a:t>
            </a:r>
            <a:r>
              <a:rPr lang="vi-VN" b="0" i="0" dirty="0">
                <a:solidFill>
                  <a:srgbClr val="404040"/>
                </a:solidFill>
                <a:effectLst/>
                <a:latin typeface="Inter"/>
              </a:rPr>
              <a:t> và </a:t>
            </a:r>
            <a:r>
              <a:rPr lang="vi-VN" b="0" i="0" dirty="0">
                <a:solidFill>
                  <a:srgbClr val="404040"/>
                </a:solidFill>
                <a:effectLst/>
                <a:latin typeface="KaTeX_Main"/>
              </a:rPr>
              <a:t>A2​</a:t>
            </a:r>
            <a:r>
              <a:rPr lang="vi-VN" b="0" i="0" dirty="0">
                <a:solidFill>
                  <a:srgbClr val="404040"/>
                </a:solidFill>
                <a:effectLst/>
                <a:latin typeface="Inter"/>
              </a:rPr>
              <a:t> được sử dụng cùng nhau trong </a:t>
            </a:r>
            <a:r>
              <a:rPr lang="vi-VN" b="0" i="0" dirty="0">
                <a:solidFill>
                  <a:srgbClr val="404040"/>
                </a:solidFill>
                <a:effectLst/>
                <a:latin typeface="KaTeX_Main"/>
              </a:rPr>
              <a:t>q1</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Inter"/>
              </a:rPr>
              <a:t>Độ tương đồng giữa </a:t>
            </a:r>
            <a:r>
              <a:rPr lang="vi-VN" b="0" i="0" dirty="0">
                <a:solidFill>
                  <a:srgbClr val="404040"/>
                </a:solidFill>
                <a:effectLst/>
                <a:latin typeface="KaTeX_Main"/>
              </a:rPr>
              <a:t>A2​</a:t>
            </a:r>
            <a:r>
              <a:rPr lang="vi-VN" b="0" i="0" dirty="0">
                <a:solidFill>
                  <a:srgbClr val="404040"/>
                </a:solidFill>
                <a:effectLst/>
                <a:latin typeface="Inter"/>
              </a:rPr>
              <a:t> và </a:t>
            </a:r>
            <a:r>
              <a:rPr lang="vi-VN" b="0" i="0" dirty="0">
                <a:solidFill>
                  <a:srgbClr val="404040"/>
                </a:solidFill>
                <a:effectLst/>
                <a:latin typeface="KaTeX_Main"/>
              </a:rPr>
              <a:t>A3​</a:t>
            </a:r>
            <a:r>
              <a:rPr lang="vi-VN" b="0" i="0" dirty="0">
                <a:solidFill>
                  <a:srgbClr val="404040"/>
                </a:solidFill>
                <a:effectLst/>
                <a:latin typeface="Inter"/>
              </a:rPr>
              <a:t>: </a:t>
            </a:r>
            <a:r>
              <a:rPr lang="vi-VN" b="0" i="0" dirty="0">
                <a:solidFill>
                  <a:srgbClr val="404040"/>
                </a:solidFill>
                <a:effectLst/>
                <a:latin typeface="KaTeX_Main"/>
              </a:rPr>
              <a:t>A2​</a:t>
            </a:r>
            <a:r>
              <a:rPr lang="vi-VN" b="0" i="0" dirty="0">
                <a:solidFill>
                  <a:srgbClr val="404040"/>
                </a:solidFill>
                <a:effectLst/>
                <a:latin typeface="Inter"/>
              </a:rPr>
              <a:t> và </a:t>
            </a:r>
            <a:r>
              <a:rPr lang="vi-VN" b="0" i="0" dirty="0">
                <a:solidFill>
                  <a:srgbClr val="404040"/>
                </a:solidFill>
                <a:effectLst/>
                <a:latin typeface="KaTeX_Main"/>
              </a:rPr>
              <a:t>A3​</a:t>
            </a:r>
            <a:r>
              <a:rPr lang="vi-VN" b="0" i="0" dirty="0">
                <a:solidFill>
                  <a:srgbClr val="404040"/>
                </a:solidFill>
                <a:effectLst/>
                <a:latin typeface="Inter"/>
              </a:rPr>
              <a:t> được sử dụng cùng nhau trong </a:t>
            </a:r>
            <a:r>
              <a:rPr lang="vi-VN" b="0" i="0" dirty="0">
                <a:solidFill>
                  <a:srgbClr val="404040"/>
                </a:solidFill>
                <a:effectLst/>
                <a:latin typeface="KaTeX_Main"/>
              </a:rPr>
              <a:t>q2​</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Inter"/>
              </a:rPr>
              <a:t>Độ tương đồng giữa </a:t>
            </a:r>
            <a:r>
              <a:rPr lang="vi-VN" b="0" i="0" dirty="0">
                <a:solidFill>
                  <a:srgbClr val="404040"/>
                </a:solidFill>
                <a:effectLst/>
                <a:latin typeface="KaTeX_Main"/>
              </a:rPr>
              <a:t>A1​</a:t>
            </a:r>
            <a:r>
              <a:rPr lang="vi-VN" b="0" i="0" dirty="0">
                <a:solidFill>
                  <a:srgbClr val="404040"/>
                </a:solidFill>
                <a:effectLst/>
                <a:latin typeface="Inter"/>
              </a:rPr>
              <a:t> và </a:t>
            </a:r>
            <a:r>
              <a:rPr lang="vi-VN" b="0" i="0" dirty="0">
                <a:solidFill>
                  <a:srgbClr val="404040"/>
                </a:solidFill>
                <a:effectLst/>
                <a:latin typeface="KaTeX_Main"/>
              </a:rPr>
              <a:t>A4​</a:t>
            </a:r>
            <a:r>
              <a:rPr lang="vi-VN" b="0" i="0" dirty="0">
                <a:solidFill>
                  <a:srgbClr val="404040"/>
                </a:solidFill>
                <a:effectLst/>
                <a:latin typeface="Inter"/>
              </a:rPr>
              <a:t>: </a:t>
            </a:r>
            <a:r>
              <a:rPr lang="vi-VN" b="0" i="0" dirty="0">
                <a:solidFill>
                  <a:srgbClr val="404040"/>
                </a:solidFill>
                <a:effectLst/>
                <a:latin typeface="KaTeX_Main"/>
              </a:rPr>
              <a:t>A1​</a:t>
            </a:r>
            <a:r>
              <a:rPr lang="vi-VN" b="0" i="0" dirty="0">
                <a:solidFill>
                  <a:srgbClr val="404040"/>
                </a:solidFill>
                <a:effectLst/>
                <a:latin typeface="Inter"/>
              </a:rPr>
              <a:t> và </a:t>
            </a:r>
            <a:r>
              <a:rPr lang="vi-VN" b="0" i="0" dirty="0">
                <a:solidFill>
                  <a:srgbClr val="404040"/>
                </a:solidFill>
                <a:effectLst/>
                <a:latin typeface="KaTeX_Main"/>
              </a:rPr>
              <a:t>A4​</a:t>
            </a:r>
            <a:r>
              <a:rPr lang="vi-VN" b="0" i="0" dirty="0">
                <a:solidFill>
                  <a:srgbClr val="404040"/>
                </a:solidFill>
                <a:effectLst/>
                <a:latin typeface="Inter"/>
              </a:rPr>
              <a:t> được sử dụng cùng nhau trong </a:t>
            </a:r>
            <a:r>
              <a:rPr lang="vi-VN" b="0" i="0" dirty="0">
                <a:solidFill>
                  <a:srgbClr val="404040"/>
                </a:solidFill>
                <a:effectLst/>
                <a:latin typeface="KaTeX_Main"/>
              </a:rPr>
              <a:t>q3​</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Kết quả phân mảnh dọc</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Inter"/>
              </a:rPr>
              <a:t>Nhóm </a:t>
            </a:r>
            <a:r>
              <a:rPr lang="vi-VN" b="0" i="0" dirty="0">
                <a:solidFill>
                  <a:srgbClr val="404040"/>
                </a:solidFill>
                <a:effectLst/>
                <a:latin typeface="KaTeX_Main"/>
              </a:rPr>
              <a:t>A1​</a:t>
            </a:r>
            <a:r>
              <a:rPr lang="vi-VN" b="0" i="0" dirty="0">
                <a:solidFill>
                  <a:srgbClr val="404040"/>
                </a:solidFill>
                <a:effectLst/>
                <a:latin typeface="Inter"/>
              </a:rPr>
              <a:t> và </a:t>
            </a:r>
            <a:r>
              <a:rPr lang="vi-VN" b="0" i="0" dirty="0">
                <a:solidFill>
                  <a:srgbClr val="404040"/>
                </a:solidFill>
                <a:effectLst/>
                <a:latin typeface="KaTeX_Main"/>
              </a:rPr>
              <a:t>A2</a:t>
            </a:r>
            <a:r>
              <a:rPr lang="vi-VN" b="0" i="0" dirty="0">
                <a:solidFill>
                  <a:srgbClr val="404040"/>
                </a:solidFill>
                <a:effectLst/>
                <a:latin typeface="Inter"/>
              </a:rPr>
              <a:t> vào một phân mảnh (vì chúng thường xuyên được sử dụng cùng nhau).</a:t>
            </a:r>
          </a:p>
          <a:p>
            <a:pPr marL="742950" lvl="1" indent="-285750" algn="l">
              <a:buFont typeface="Arial" panose="020B0604020202020204" pitchFamily="34" charset="0"/>
              <a:buChar char="•"/>
            </a:pPr>
            <a:r>
              <a:rPr lang="vi-VN" b="0" i="0" dirty="0">
                <a:solidFill>
                  <a:srgbClr val="404040"/>
                </a:solidFill>
                <a:effectLst/>
                <a:latin typeface="Inter"/>
              </a:rPr>
              <a:t>Nhóm </a:t>
            </a:r>
            <a:r>
              <a:rPr lang="vi-VN" b="0" i="0" dirty="0">
                <a:solidFill>
                  <a:srgbClr val="404040"/>
                </a:solidFill>
                <a:effectLst/>
                <a:latin typeface="KaTeX_Main"/>
              </a:rPr>
              <a:t>A2</a:t>
            </a:r>
            <a:r>
              <a:rPr lang="vi-VN" b="0" i="0" dirty="0">
                <a:solidFill>
                  <a:srgbClr val="404040"/>
                </a:solidFill>
                <a:effectLst/>
                <a:latin typeface="Inter"/>
              </a:rPr>
              <a:t> và </a:t>
            </a:r>
            <a:r>
              <a:rPr lang="vi-VN" b="0" i="0" dirty="0">
                <a:solidFill>
                  <a:srgbClr val="404040"/>
                </a:solidFill>
                <a:effectLst/>
                <a:latin typeface="KaTeX_Main"/>
              </a:rPr>
              <a:t>A3​</a:t>
            </a:r>
            <a:r>
              <a:rPr lang="vi-VN" b="0" i="0" dirty="0">
                <a:solidFill>
                  <a:srgbClr val="404040"/>
                </a:solidFill>
                <a:effectLst/>
                <a:latin typeface="Inter"/>
              </a:rPr>
              <a:t> vào một phân mảnh khác.</a:t>
            </a:r>
          </a:p>
          <a:p>
            <a:pPr marL="742950" lvl="1" indent="-285750" algn="l">
              <a:buFont typeface="Arial" panose="020B0604020202020204" pitchFamily="34" charset="0"/>
              <a:buChar char="•"/>
            </a:pPr>
            <a:r>
              <a:rPr lang="vi-VN" b="0" i="0" dirty="0">
                <a:solidFill>
                  <a:srgbClr val="404040"/>
                </a:solidFill>
                <a:effectLst/>
                <a:latin typeface="Inter"/>
              </a:rPr>
              <a:t>Nhóm </a:t>
            </a:r>
            <a:r>
              <a:rPr lang="vi-VN" b="0" i="0" dirty="0">
                <a:solidFill>
                  <a:srgbClr val="404040"/>
                </a:solidFill>
                <a:effectLst/>
                <a:latin typeface="KaTeX_Main"/>
              </a:rPr>
              <a:t>A1​</a:t>
            </a:r>
            <a:r>
              <a:rPr lang="vi-VN" b="0" i="0" dirty="0">
                <a:solidFill>
                  <a:srgbClr val="404040"/>
                </a:solidFill>
                <a:effectLst/>
                <a:latin typeface="Inter"/>
              </a:rPr>
              <a:t> và </a:t>
            </a:r>
            <a:r>
              <a:rPr lang="vi-VN" b="0" i="0" dirty="0">
                <a:solidFill>
                  <a:srgbClr val="404040"/>
                </a:solidFill>
                <a:effectLst/>
                <a:latin typeface="KaTeX_Main"/>
              </a:rPr>
              <a:t>A4​</a:t>
            </a:r>
            <a:r>
              <a:rPr lang="vi-VN" b="0" i="0" dirty="0">
                <a:solidFill>
                  <a:srgbClr val="404040"/>
                </a:solidFill>
                <a:effectLst/>
                <a:latin typeface="Inter"/>
              </a:rPr>
              <a:t> vào một phân mảnh riêng.</a:t>
            </a:r>
          </a:p>
          <a:p>
            <a:pPr algn="l"/>
            <a:r>
              <a:rPr lang="vi-VN" b="1" i="0" dirty="0">
                <a:solidFill>
                  <a:srgbClr val="404040"/>
                </a:solidFill>
                <a:effectLst/>
                <a:latin typeface="Inter"/>
              </a:rPr>
              <a:t>5. Lợi ích của việc sử dụng thông tin ứng dụng và độ tương đồng thuộc tính</a:t>
            </a:r>
          </a:p>
          <a:p>
            <a:pPr algn="l">
              <a:buFont typeface="Arial" panose="020B0604020202020204" pitchFamily="34" charset="0"/>
              <a:buChar char="•"/>
            </a:pPr>
            <a:r>
              <a:rPr lang="vi-VN" b="1" i="0" dirty="0">
                <a:solidFill>
                  <a:srgbClr val="404040"/>
                </a:solidFill>
                <a:effectLst/>
                <a:latin typeface="Inter"/>
              </a:rPr>
              <a:t>Tối ưu hóa hiệu suất</a:t>
            </a:r>
            <a:r>
              <a:rPr lang="vi-VN" b="0" i="0" dirty="0">
                <a:solidFill>
                  <a:srgbClr val="404040"/>
                </a:solidFill>
                <a:effectLst/>
                <a:latin typeface="Inter"/>
              </a:rPr>
              <a:t>: Các thuộc tính thường xuyên được truy cập cùng nhau được đặt trong cùng một phân mảnh, giảm chi phí truy cập dữ liệu.</a:t>
            </a:r>
          </a:p>
          <a:p>
            <a:pPr algn="l">
              <a:buFont typeface="Arial" panose="020B0604020202020204" pitchFamily="34" charset="0"/>
              <a:buChar char="•"/>
            </a:pPr>
            <a:r>
              <a:rPr lang="vi-VN" b="1" i="0" dirty="0">
                <a:solidFill>
                  <a:srgbClr val="404040"/>
                </a:solidFill>
                <a:effectLst/>
                <a:latin typeface="Inter"/>
              </a:rPr>
              <a:t>Giảm dư thừa dữ liệu</a:t>
            </a:r>
            <a:r>
              <a:rPr lang="vi-VN" b="0" i="0" dirty="0">
                <a:solidFill>
                  <a:srgbClr val="404040"/>
                </a:solidFill>
                <a:effectLst/>
                <a:latin typeface="Inter"/>
              </a:rPr>
              <a:t>: Chỉ nhóm các thuộc tính cần thiết, tránh lưu trữ dữ liệu không liên quan.</a:t>
            </a:r>
          </a:p>
          <a:p>
            <a:pPr algn="l">
              <a:buFont typeface="Arial" panose="020B0604020202020204" pitchFamily="34" charset="0"/>
              <a:buChar char="•"/>
            </a:pPr>
            <a:r>
              <a:rPr lang="vi-VN" b="1" i="0" dirty="0">
                <a:solidFill>
                  <a:srgbClr val="404040"/>
                </a:solidFill>
                <a:effectLst/>
                <a:latin typeface="Inter"/>
              </a:rPr>
              <a:t>Dễ dàng kiểm tra tính toàn vẹn</a:t>
            </a:r>
            <a:r>
              <a:rPr lang="vi-VN" b="0" i="0" dirty="0">
                <a:solidFill>
                  <a:srgbClr val="404040"/>
                </a:solidFill>
                <a:effectLst/>
                <a:latin typeface="Inter"/>
              </a:rPr>
              <a:t>: Các thuộc tính liên quan được đặt cùng nhau, giúp kiểm tra phụ thuộc hàm hiệu quả.</a:t>
            </a:r>
          </a:p>
          <a:p>
            <a:pPr algn="l"/>
            <a:r>
              <a:rPr lang="vi-VN" b="1" i="0" dirty="0">
                <a:solidFill>
                  <a:srgbClr val="404040"/>
                </a:solidFill>
                <a:effectLst/>
                <a:latin typeface="Inter"/>
              </a:rPr>
              <a:t>6. Kết luận</a:t>
            </a:r>
          </a:p>
          <a:p>
            <a:pPr algn="l">
              <a:buFont typeface="Arial" panose="020B0604020202020204" pitchFamily="34" charset="0"/>
              <a:buChar char="•"/>
            </a:pPr>
            <a:r>
              <a:rPr lang="vi-VN" b="1" i="0" dirty="0">
                <a:solidFill>
                  <a:srgbClr val="404040"/>
                </a:solidFill>
                <a:effectLst/>
                <a:latin typeface="Inter"/>
              </a:rPr>
              <a:t>Thông tin ứng dụng</a:t>
            </a:r>
            <a:r>
              <a:rPr lang="vi-VN" b="0" i="0" dirty="0">
                <a:solidFill>
                  <a:srgbClr val="404040"/>
                </a:solidFill>
                <a:effectLst/>
                <a:latin typeface="Inter"/>
              </a:rPr>
              <a:t> và </a:t>
            </a:r>
            <a:r>
              <a:rPr lang="vi-VN" b="1" i="0" dirty="0">
                <a:solidFill>
                  <a:srgbClr val="404040"/>
                </a:solidFill>
                <a:effectLst/>
                <a:latin typeface="Inter"/>
              </a:rPr>
              <a:t>độ tương đồng giữa các thuộc tính</a:t>
            </a:r>
            <a:r>
              <a:rPr lang="vi-VN" b="0" i="0" dirty="0">
                <a:solidFill>
                  <a:srgbClr val="404040"/>
                </a:solidFill>
                <a:effectLst/>
                <a:latin typeface="Inter"/>
              </a:rPr>
              <a:t> là yếu tố quan trọng để thiết kế phân mảnh dọc hiệu quả.</a:t>
            </a:r>
          </a:p>
          <a:p>
            <a:pPr algn="l">
              <a:buFont typeface="Arial" panose="020B0604020202020204" pitchFamily="34" charset="0"/>
              <a:buChar char="•"/>
            </a:pPr>
            <a:r>
              <a:rPr lang="vi-VN" b="0" i="0" dirty="0">
                <a:solidFill>
                  <a:srgbClr val="404040"/>
                </a:solidFill>
                <a:effectLst/>
                <a:latin typeface="Inter"/>
              </a:rPr>
              <a:t>Bằng cách phân tích cách sử dụng dữ liệu và mối quan hệ giữa các thuộc tính, chúng ta có thể nhóm chúng một cách tối ưu, từ đó cải thiện hiệu suất và quản lý dữ liệu trong hệ cơ sở dữ liệu phân tán.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39</a:t>
            </a:fld>
            <a:endParaRPr lang="en-US"/>
          </a:p>
        </p:txBody>
      </p:sp>
    </p:spTree>
    <p:extLst>
      <p:ext uri="{BB962C8B-B14F-4D97-AF65-F5344CB8AC3E}">
        <p14:creationId xmlns:p14="http://schemas.microsoft.com/office/powerpoint/2010/main" val="522024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404040"/>
                </a:solidFill>
                <a:effectLst/>
                <a:latin typeface="Inter"/>
              </a:rPr>
              <a:t>Xét quan hệ </a:t>
            </a:r>
            <a:r>
              <a:rPr lang="vi-VN" b="1" i="0" dirty="0">
                <a:solidFill>
                  <a:srgbClr val="404040"/>
                </a:solidFill>
                <a:effectLst/>
                <a:latin typeface="Inter"/>
              </a:rPr>
              <a:t>PROJ</a:t>
            </a:r>
            <a:r>
              <a:rPr lang="vi-VN" b="0" i="0" dirty="0">
                <a:solidFill>
                  <a:srgbClr val="404040"/>
                </a:solidFill>
                <a:effectLst/>
                <a:latin typeface="Inter"/>
              </a:rPr>
              <a:t>. Giả sử các truy vấn sau được định nghĩa để chạy trên quan hệ này. Trong mỗi trường hợp, chúng tôi cũng cung cấp biểu thức SQL.</a:t>
            </a:r>
            <a:endParaRPr lang="en-US" b="0" i="0" dirty="0">
              <a:solidFill>
                <a:srgbClr val="404040"/>
              </a:solidFill>
              <a:effectLst/>
              <a:latin typeface="Inter"/>
            </a:endParaRPr>
          </a:p>
          <a:p>
            <a:r>
              <a:rPr lang="en-US" b="1" i="0" dirty="0">
                <a:solidFill>
                  <a:srgbClr val="404040"/>
                </a:solidFill>
                <a:effectLst/>
                <a:latin typeface="Inter"/>
              </a:rPr>
              <a:t>q1</a:t>
            </a:r>
            <a:r>
              <a:rPr lang="en-US" b="0" i="0" dirty="0">
                <a:solidFill>
                  <a:srgbClr val="404040"/>
                </a:solidFill>
                <a:effectLst/>
                <a:latin typeface="Inter"/>
              </a:rPr>
              <a:t>: </a:t>
            </a:r>
            <a:r>
              <a:rPr lang="en-US" b="0" i="0" dirty="0" err="1">
                <a:solidFill>
                  <a:srgbClr val="404040"/>
                </a:solidFill>
                <a:effectLst/>
                <a:latin typeface="Inter"/>
              </a:rPr>
              <a:t>Tìm</a:t>
            </a:r>
            <a:r>
              <a:rPr lang="en-US" b="0" i="0" dirty="0">
                <a:solidFill>
                  <a:srgbClr val="404040"/>
                </a:solidFill>
                <a:effectLst/>
                <a:latin typeface="Inter"/>
              </a:rPr>
              <a:t> </a:t>
            </a:r>
            <a:r>
              <a:rPr lang="en-US" b="0" i="0" dirty="0" err="1">
                <a:solidFill>
                  <a:srgbClr val="404040"/>
                </a:solidFill>
                <a:effectLst/>
                <a:latin typeface="Inter"/>
              </a:rPr>
              <a:t>ngân</a:t>
            </a:r>
            <a:r>
              <a:rPr lang="en-US" b="0" i="0" dirty="0">
                <a:solidFill>
                  <a:srgbClr val="404040"/>
                </a:solidFill>
                <a:effectLst/>
                <a:latin typeface="Inter"/>
              </a:rPr>
              <a:t> </a:t>
            </a:r>
            <a:r>
              <a:rPr lang="en-US" b="0" i="0" dirty="0" err="1">
                <a:solidFill>
                  <a:srgbClr val="404040"/>
                </a:solidFill>
                <a:effectLst/>
                <a:latin typeface="Inter"/>
              </a:rPr>
              <a:t>sách</a:t>
            </a:r>
            <a:r>
              <a:rPr lang="en-US" b="0" i="0" dirty="0">
                <a:solidFill>
                  <a:srgbClr val="404040"/>
                </a:solidFill>
                <a:effectLst/>
                <a:latin typeface="Inter"/>
              </a:rPr>
              <a:t> </a:t>
            </a:r>
            <a:r>
              <a:rPr lang="en-US" b="0" i="0" dirty="0" err="1">
                <a:solidFill>
                  <a:srgbClr val="404040"/>
                </a:solidFill>
                <a:effectLst/>
                <a:latin typeface="Inter"/>
              </a:rPr>
              <a:t>của</a:t>
            </a:r>
            <a:r>
              <a:rPr lang="en-US" b="0" i="0" dirty="0">
                <a:solidFill>
                  <a:srgbClr val="404040"/>
                </a:solidFill>
                <a:effectLst/>
                <a:latin typeface="Inter"/>
              </a:rPr>
              <a:t> </a:t>
            </a:r>
            <a:r>
              <a:rPr lang="en-US" b="0" i="0" dirty="0" err="1">
                <a:solidFill>
                  <a:srgbClr val="404040"/>
                </a:solidFill>
                <a:effectLst/>
                <a:latin typeface="Inter"/>
              </a:rPr>
              <a:t>một</a:t>
            </a:r>
            <a:r>
              <a:rPr lang="en-US" b="0" i="0" dirty="0">
                <a:solidFill>
                  <a:srgbClr val="404040"/>
                </a:solidFill>
                <a:effectLst/>
                <a:latin typeface="Inter"/>
              </a:rPr>
              <a:t> </a:t>
            </a:r>
            <a:r>
              <a:rPr lang="en-US" b="0" i="0" dirty="0" err="1">
                <a:solidFill>
                  <a:srgbClr val="404040"/>
                </a:solidFill>
                <a:effectLst/>
                <a:latin typeface="Inter"/>
              </a:rPr>
              <a:t>dự</a:t>
            </a:r>
            <a:r>
              <a:rPr lang="en-US" b="0" i="0" dirty="0">
                <a:solidFill>
                  <a:srgbClr val="404040"/>
                </a:solidFill>
                <a:effectLst/>
                <a:latin typeface="Inter"/>
              </a:rPr>
              <a:t> </a:t>
            </a:r>
            <a:r>
              <a:rPr lang="en-US" b="0" i="0" dirty="0" err="1">
                <a:solidFill>
                  <a:srgbClr val="404040"/>
                </a:solidFill>
                <a:effectLst/>
                <a:latin typeface="Inter"/>
              </a:rPr>
              <a:t>án</a:t>
            </a:r>
            <a:r>
              <a:rPr lang="en-US" b="0" i="0" dirty="0">
                <a:solidFill>
                  <a:srgbClr val="404040"/>
                </a:solidFill>
                <a:effectLst/>
                <a:latin typeface="Inter"/>
              </a:rPr>
              <a:t>, </a:t>
            </a:r>
            <a:r>
              <a:rPr lang="en-US" b="0" i="0" dirty="0" err="1">
                <a:solidFill>
                  <a:srgbClr val="404040"/>
                </a:solidFill>
                <a:effectLst/>
                <a:latin typeface="Inter"/>
              </a:rPr>
              <a:t>biết</a:t>
            </a:r>
            <a:r>
              <a:rPr lang="en-US" b="0" i="0" dirty="0">
                <a:solidFill>
                  <a:srgbClr val="404040"/>
                </a:solidFill>
                <a:effectLst/>
                <a:latin typeface="Inter"/>
              </a:rPr>
              <a:t> </a:t>
            </a:r>
            <a:r>
              <a:rPr lang="en-US" b="0" i="0" dirty="0" err="1">
                <a:solidFill>
                  <a:srgbClr val="404040"/>
                </a:solidFill>
                <a:effectLst/>
                <a:latin typeface="Inter"/>
              </a:rPr>
              <a:t>số</a:t>
            </a:r>
            <a:r>
              <a:rPr lang="en-US" b="0" i="0" dirty="0">
                <a:solidFill>
                  <a:srgbClr val="404040"/>
                </a:solidFill>
                <a:effectLst/>
                <a:latin typeface="Inter"/>
              </a:rPr>
              <a:t> </a:t>
            </a:r>
            <a:r>
              <a:rPr lang="en-US" b="0" i="0" dirty="0" err="1">
                <a:solidFill>
                  <a:srgbClr val="404040"/>
                </a:solidFill>
                <a:effectLst/>
                <a:latin typeface="Inter"/>
              </a:rPr>
              <a:t>định</a:t>
            </a:r>
            <a:r>
              <a:rPr lang="en-US" b="0" i="0" dirty="0">
                <a:solidFill>
                  <a:srgbClr val="404040"/>
                </a:solidFill>
                <a:effectLst/>
                <a:latin typeface="Inter"/>
              </a:rPr>
              <a:t> </a:t>
            </a:r>
            <a:r>
              <a:rPr lang="en-US" b="0" i="0" dirty="0" err="1">
                <a:solidFill>
                  <a:srgbClr val="404040"/>
                </a:solidFill>
                <a:effectLst/>
                <a:latin typeface="Inter"/>
              </a:rPr>
              <a:t>danh</a:t>
            </a:r>
            <a:r>
              <a:rPr lang="en-US" b="0" i="0" dirty="0">
                <a:solidFill>
                  <a:srgbClr val="404040"/>
                </a:solidFill>
                <a:effectLst/>
                <a:latin typeface="Inter"/>
              </a:rPr>
              <a:t> </a:t>
            </a:r>
            <a:r>
              <a:rPr lang="en-US" b="0" i="0" dirty="0" err="1">
                <a:solidFill>
                  <a:srgbClr val="404040"/>
                </a:solidFill>
                <a:effectLst/>
                <a:latin typeface="Inter"/>
              </a:rPr>
              <a:t>của</a:t>
            </a:r>
            <a:r>
              <a:rPr lang="en-US" b="0" i="0" dirty="0">
                <a:solidFill>
                  <a:srgbClr val="404040"/>
                </a:solidFill>
                <a:effectLst/>
                <a:latin typeface="Inter"/>
              </a:rPr>
              <a:t> </a:t>
            </a:r>
            <a:r>
              <a:rPr lang="en-US" b="0" i="0" dirty="0" err="1">
                <a:solidFill>
                  <a:srgbClr val="404040"/>
                </a:solidFill>
                <a:effectLst/>
                <a:latin typeface="Inter"/>
              </a:rPr>
              <a:t>nó</a:t>
            </a:r>
            <a:r>
              <a:rPr lang="en-US" b="0" i="0" dirty="0">
                <a:solidFill>
                  <a:srgbClr val="404040"/>
                </a:solidFill>
                <a:effectLst/>
                <a:latin typeface="Inter"/>
              </a:rPr>
              <a:t>.</a:t>
            </a:r>
          </a:p>
          <a:p>
            <a:r>
              <a:rPr lang="en-US" b="1" i="0" dirty="0">
                <a:solidFill>
                  <a:srgbClr val="404040"/>
                </a:solidFill>
                <a:effectLst/>
                <a:latin typeface="Inter"/>
              </a:rPr>
              <a:t>q2</a:t>
            </a:r>
            <a:r>
              <a:rPr lang="en-US" b="0" i="0" dirty="0">
                <a:solidFill>
                  <a:srgbClr val="404040"/>
                </a:solidFill>
                <a:effectLst/>
                <a:latin typeface="Inter"/>
              </a:rPr>
              <a:t>: </a:t>
            </a:r>
            <a:r>
              <a:rPr lang="en-US" b="0" i="0" dirty="0" err="1">
                <a:solidFill>
                  <a:srgbClr val="404040"/>
                </a:solidFill>
                <a:effectLst/>
                <a:latin typeface="Inter"/>
              </a:rPr>
              <a:t>Tìm</a:t>
            </a:r>
            <a:r>
              <a:rPr lang="en-US" b="0" i="0" dirty="0">
                <a:solidFill>
                  <a:srgbClr val="404040"/>
                </a:solidFill>
                <a:effectLst/>
                <a:latin typeface="Inter"/>
              </a:rPr>
              <a:t> </a:t>
            </a:r>
            <a:r>
              <a:rPr lang="en-US" b="0" i="0" dirty="0" err="1">
                <a:solidFill>
                  <a:srgbClr val="404040"/>
                </a:solidFill>
                <a:effectLst/>
                <a:latin typeface="Inter"/>
              </a:rPr>
              <a:t>tên</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ngân</a:t>
            </a:r>
            <a:r>
              <a:rPr lang="en-US" b="0" i="0" dirty="0">
                <a:solidFill>
                  <a:srgbClr val="404040"/>
                </a:solidFill>
                <a:effectLst/>
                <a:latin typeface="Inter"/>
              </a:rPr>
              <a:t> </a:t>
            </a:r>
            <a:r>
              <a:rPr lang="en-US" b="0" i="0" dirty="0" err="1">
                <a:solidFill>
                  <a:srgbClr val="404040"/>
                </a:solidFill>
                <a:effectLst/>
                <a:latin typeface="Inter"/>
              </a:rPr>
              <a:t>sách</a:t>
            </a:r>
            <a:r>
              <a:rPr lang="en-US" b="0" i="0" dirty="0">
                <a:solidFill>
                  <a:srgbClr val="404040"/>
                </a:solidFill>
                <a:effectLst/>
                <a:latin typeface="Inter"/>
              </a:rPr>
              <a:t> </a:t>
            </a:r>
            <a:r>
              <a:rPr lang="en-US" b="0" i="0" dirty="0" err="1">
                <a:solidFill>
                  <a:srgbClr val="404040"/>
                </a:solidFill>
                <a:effectLst/>
                <a:latin typeface="Inter"/>
              </a:rPr>
              <a:t>của</a:t>
            </a:r>
            <a:r>
              <a:rPr lang="en-US" b="0" i="0" dirty="0">
                <a:solidFill>
                  <a:srgbClr val="404040"/>
                </a:solidFill>
                <a:effectLst/>
                <a:latin typeface="Inter"/>
              </a:rPr>
              <a:t> </a:t>
            </a:r>
            <a:r>
              <a:rPr lang="en-US" b="0" i="0" dirty="0" err="1">
                <a:solidFill>
                  <a:srgbClr val="404040"/>
                </a:solidFill>
                <a:effectLst/>
                <a:latin typeface="Inter"/>
              </a:rPr>
              <a:t>tất</a:t>
            </a:r>
            <a:r>
              <a:rPr lang="en-US" b="0" i="0" dirty="0">
                <a:solidFill>
                  <a:srgbClr val="404040"/>
                </a:solidFill>
                <a:effectLst/>
                <a:latin typeface="Inter"/>
              </a:rPr>
              <a:t> </a:t>
            </a:r>
            <a:r>
              <a:rPr lang="en-US" b="0" i="0" dirty="0" err="1">
                <a:solidFill>
                  <a:srgbClr val="404040"/>
                </a:solidFill>
                <a:effectLst/>
                <a:latin typeface="Inter"/>
              </a:rPr>
              <a:t>cả</a:t>
            </a:r>
            <a:r>
              <a:rPr lang="en-US" b="0" i="0" dirty="0">
                <a:solidFill>
                  <a:srgbClr val="404040"/>
                </a:solidFill>
                <a:effectLst/>
                <a:latin typeface="Inter"/>
              </a:rPr>
              <a:t> </a:t>
            </a:r>
            <a:r>
              <a:rPr lang="en-US" b="0" i="0" dirty="0" err="1">
                <a:solidFill>
                  <a:srgbClr val="404040"/>
                </a:solidFill>
                <a:effectLst/>
                <a:latin typeface="Inter"/>
              </a:rPr>
              <a:t>các</a:t>
            </a:r>
            <a:r>
              <a:rPr lang="en-US" b="0" i="0" dirty="0">
                <a:solidFill>
                  <a:srgbClr val="404040"/>
                </a:solidFill>
                <a:effectLst/>
                <a:latin typeface="Inter"/>
              </a:rPr>
              <a:t> </a:t>
            </a:r>
            <a:r>
              <a:rPr lang="en-US" b="0" i="0" dirty="0" err="1">
                <a:solidFill>
                  <a:srgbClr val="404040"/>
                </a:solidFill>
                <a:effectLst/>
                <a:latin typeface="Inter"/>
              </a:rPr>
              <a:t>dự</a:t>
            </a:r>
            <a:r>
              <a:rPr lang="en-US" b="0" i="0" dirty="0">
                <a:solidFill>
                  <a:srgbClr val="404040"/>
                </a:solidFill>
                <a:effectLst/>
                <a:latin typeface="Inter"/>
              </a:rPr>
              <a:t> </a:t>
            </a:r>
            <a:r>
              <a:rPr lang="en-US" b="0" i="0" dirty="0" err="1">
                <a:solidFill>
                  <a:srgbClr val="404040"/>
                </a:solidFill>
                <a:effectLst/>
                <a:latin typeface="Inter"/>
              </a:rPr>
              <a:t>án</a:t>
            </a:r>
            <a:r>
              <a:rPr lang="en-US" b="0" i="0" dirty="0">
                <a:solidFill>
                  <a:srgbClr val="404040"/>
                </a:solidFill>
                <a:effectLst/>
                <a:latin typeface="Inter"/>
              </a:rPr>
              <a:t>.</a:t>
            </a:r>
          </a:p>
          <a:p>
            <a:r>
              <a:rPr lang="en-US" b="1" i="0" dirty="0">
                <a:solidFill>
                  <a:srgbClr val="404040"/>
                </a:solidFill>
                <a:effectLst/>
                <a:latin typeface="Inter"/>
              </a:rPr>
              <a:t>q3</a:t>
            </a:r>
            <a:r>
              <a:rPr lang="en-US" b="0" i="0" dirty="0">
                <a:solidFill>
                  <a:srgbClr val="404040"/>
                </a:solidFill>
                <a:effectLst/>
                <a:latin typeface="Inter"/>
              </a:rPr>
              <a:t>: </a:t>
            </a:r>
            <a:r>
              <a:rPr lang="en-US" b="0" i="0" dirty="0" err="1">
                <a:solidFill>
                  <a:srgbClr val="404040"/>
                </a:solidFill>
                <a:effectLst/>
                <a:latin typeface="Inter"/>
              </a:rPr>
              <a:t>Tìm</a:t>
            </a:r>
            <a:r>
              <a:rPr lang="en-US" b="0" i="0" dirty="0">
                <a:solidFill>
                  <a:srgbClr val="404040"/>
                </a:solidFill>
                <a:effectLst/>
                <a:latin typeface="Inter"/>
              </a:rPr>
              <a:t> </a:t>
            </a:r>
            <a:r>
              <a:rPr lang="en-US" b="0" i="0" dirty="0" err="1">
                <a:solidFill>
                  <a:srgbClr val="404040"/>
                </a:solidFill>
                <a:effectLst/>
                <a:latin typeface="Inter"/>
              </a:rPr>
              <a:t>tên</a:t>
            </a:r>
            <a:r>
              <a:rPr lang="en-US" b="0" i="0" dirty="0">
                <a:solidFill>
                  <a:srgbClr val="404040"/>
                </a:solidFill>
                <a:effectLst/>
                <a:latin typeface="Inter"/>
              </a:rPr>
              <a:t> </a:t>
            </a:r>
            <a:r>
              <a:rPr lang="en-US" b="0" i="0" dirty="0" err="1">
                <a:solidFill>
                  <a:srgbClr val="404040"/>
                </a:solidFill>
                <a:effectLst/>
                <a:latin typeface="Inter"/>
              </a:rPr>
              <a:t>của</a:t>
            </a:r>
            <a:r>
              <a:rPr lang="en-US" b="0" i="0" dirty="0">
                <a:solidFill>
                  <a:srgbClr val="404040"/>
                </a:solidFill>
                <a:effectLst/>
                <a:latin typeface="Inter"/>
              </a:rPr>
              <a:t> </a:t>
            </a:r>
            <a:r>
              <a:rPr lang="en-US" b="0" i="0" dirty="0" err="1">
                <a:solidFill>
                  <a:srgbClr val="404040"/>
                </a:solidFill>
                <a:effectLst/>
                <a:latin typeface="Inter"/>
              </a:rPr>
              <a:t>các</a:t>
            </a:r>
            <a:r>
              <a:rPr lang="en-US" b="0" i="0" dirty="0">
                <a:solidFill>
                  <a:srgbClr val="404040"/>
                </a:solidFill>
                <a:effectLst/>
                <a:latin typeface="Inter"/>
              </a:rPr>
              <a:t> </a:t>
            </a:r>
            <a:r>
              <a:rPr lang="en-US" b="0" i="0" dirty="0" err="1">
                <a:solidFill>
                  <a:srgbClr val="404040"/>
                </a:solidFill>
                <a:effectLst/>
                <a:latin typeface="Inter"/>
              </a:rPr>
              <a:t>dự</a:t>
            </a:r>
            <a:r>
              <a:rPr lang="en-US" b="0" i="0" dirty="0">
                <a:solidFill>
                  <a:srgbClr val="404040"/>
                </a:solidFill>
                <a:effectLst/>
                <a:latin typeface="Inter"/>
              </a:rPr>
              <a:t> </a:t>
            </a:r>
            <a:r>
              <a:rPr lang="en-US" b="0" i="0" dirty="0" err="1">
                <a:solidFill>
                  <a:srgbClr val="404040"/>
                </a:solidFill>
                <a:effectLst/>
                <a:latin typeface="Inter"/>
              </a:rPr>
              <a:t>án</a:t>
            </a:r>
            <a:r>
              <a:rPr lang="en-US" b="0" i="0" dirty="0">
                <a:solidFill>
                  <a:srgbClr val="404040"/>
                </a:solidFill>
                <a:effectLst/>
                <a:latin typeface="Inter"/>
              </a:rPr>
              <a:t> </a:t>
            </a:r>
            <a:r>
              <a:rPr lang="en-US" b="0" i="0" dirty="0" err="1">
                <a:solidFill>
                  <a:srgbClr val="404040"/>
                </a:solidFill>
                <a:effectLst/>
                <a:latin typeface="Inter"/>
              </a:rPr>
              <a:t>nằm</a:t>
            </a:r>
            <a:r>
              <a:rPr lang="en-US" b="0" i="0" dirty="0">
                <a:solidFill>
                  <a:srgbClr val="404040"/>
                </a:solidFill>
                <a:effectLst/>
                <a:latin typeface="Inter"/>
              </a:rPr>
              <a:t> ở </a:t>
            </a:r>
            <a:r>
              <a:rPr lang="en-US" b="0" i="0" dirty="0" err="1">
                <a:solidFill>
                  <a:srgbClr val="404040"/>
                </a:solidFill>
                <a:effectLst/>
                <a:latin typeface="Inter"/>
              </a:rPr>
              <a:t>một</a:t>
            </a:r>
            <a:r>
              <a:rPr lang="en-US" b="0" i="0" dirty="0">
                <a:solidFill>
                  <a:srgbClr val="404040"/>
                </a:solidFill>
                <a:effectLst/>
                <a:latin typeface="Inter"/>
              </a:rPr>
              <a:t> </a:t>
            </a:r>
            <a:r>
              <a:rPr lang="en-US" b="0" i="0" dirty="0" err="1">
                <a:solidFill>
                  <a:srgbClr val="404040"/>
                </a:solidFill>
                <a:effectLst/>
                <a:latin typeface="Inter"/>
              </a:rPr>
              <a:t>thành</a:t>
            </a:r>
            <a:r>
              <a:rPr lang="en-US" b="0" i="0" dirty="0">
                <a:solidFill>
                  <a:srgbClr val="404040"/>
                </a:solidFill>
                <a:effectLst/>
                <a:latin typeface="Inter"/>
              </a:rPr>
              <a:t> </a:t>
            </a:r>
            <a:r>
              <a:rPr lang="en-US" b="0" i="0" dirty="0" err="1">
                <a:solidFill>
                  <a:srgbClr val="404040"/>
                </a:solidFill>
                <a:effectLst/>
                <a:latin typeface="Inter"/>
              </a:rPr>
              <a:t>phố</a:t>
            </a:r>
            <a:r>
              <a:rPr lang="en-US" b="0" i="0" dirty="0">
                <a:solidFill>
                  <a:srgbClr val="404040"/>
                </a:solidFill>
                <a:effectLst/>
                <a:latin typeface="Inter"/>
              </a:rPr>
              <a:t> </a:t>
            </a:r>
            <a:r>
              <a:rPr lang="en-US" b="0" i="0" dirty="0" err="1">
                <a:solidFill>
                  <a:srgbClr val="404040"/>
                </a:solidFill>
                <a:effectLst/>
                <a:latin typeface="Inter"/>
              </a:rPr>
              <a:t>cụ</a:t>
            </a:r>
            <a:r>
              <a:rPr lang="en-US" b="0" i="0" dirty="0">
                <a:solidFill>
                  <a:srgbClr val="404040"/>
                </a:solidFill>
                <a:effectLst/>
                <a:latin typeface="Inter"/>
              </a:rPr>
              <a:t> </a:t>
            </a:r>
            <a:r>
              <a:rPr lang="en-US" b="0" i="0" dirty="0" err="1">
                <a:solidFill>
                  <a:srgbClr val="404040"/>
                </a:solidFill>
                <a:effectLst/>
                <a:latin typeface="Inter"/>
              </a:rPr>
              <a:t>thể</a:t>
            </a:r>
            <a:r>
              <a:rPr lang="en-US" b="0" i="0" dirty="0">
                <a:solidFill>
                  <a:srgbClr val="404040"/>
                </a:solidFill>
                <a:effectLst/>
                <a:latin typeface="Inter"/>
              </a:rPr>
              <a:t>.</a:t>
            </a:r>
          </a:p>
          <a:p>
            <a:r>
              <a:rPr lang="en-US" b="1" i="0" dirty="0">
                <a:solidFill>
                  <a:srgbClr val="404040"/>
                </a:solidFill>
                <a:effectLst/>
                <a:latin typeface="Inter"/>
              </a:rPr>
              <a:t>q4</a:t>
            </a:r>
            <a:r>
              <a:rPr lang="en-US" b="0" i="0" dirty="0">
                <a:solidFill>
                  <a:srgbClr val="404040"/>
                </a:solidFill>
                <a:effectLst/>
                <a:latin typeface="Inter"/>
              </a:rPr>
              <a:t>: </a:t>
            </a:r>
            <a:r>
              <a:rPr lang="en-US" b="0" i="0" dirty="0" err="1">
                <a:solidFill>
                  <a:srgbClr val="404040"/>
                </a:solidFill>
                <a:effectLst/>
                <a:latin typeface="Inter"/>
              </a:rPr>
              <a:t>Tìm</a:t>
            </a:r>
            <a:r>
              <a:rPr lang="en-US" b="0" i="0" dirty="0">
                <a:solidFill>
                  <a:srgbClr val="404040"/>
                </a:solidFill>
                <a:effectLst/>
                <a:latin typeface="Inter"/>
              </a:rPr>
              <a:t> </a:t>
            </a:r>
            <a:r>
              <a:rPr lang="en-US" b="0" i="0" dirty="0" err="1">
                <a:solidFill>
                  <a:srgbClr val="404040"/>
                </a:solidFill>
                <a:effectLst/>
                <a:latin typeface="Inter"/>
              </a:rPr>
              <a:t>tổng</a:t>
            </a:r>
            <a:r>
              <a:rPr lang="en-US" b="0" i="0" dirty="0">
                <a:solidFill>
                  <a:srgbClr val="404040"/>
                </a:solidFill>
                <a:effectLst/>
                <a:latin typeface="Inter"/>
              </a:rPr>
              <a:t> </a:t>
            </a:r>
            <a:r>
              <a:rPr lang="en-US" b="0" i="0" dirty="0" err="1">
                <a:solidFill>
                  <a:srgbClr val="404040"/>
                </a:solidFill>
                <a:effectLst/>
                <a:latin typeface="Inter"/>
              </a:rPr>
              <a:t>ngân</a:t>
            </a:r>
            <a:r>
              <a:rPr lang="en-US" b="0" i="0" dirty="0">
                <a:solidFill>
                  <a:srgbClr val="404040"/>
                </a:solidFill>
                <a:effectLst/>
                <a:latin typeface="Inter"/>
              </a:rPr>
              <a:t> </a:t>
            </a:r>
            <a:r>
              <a:rPr lang="en-US" b="0" i="0" dirty="0" err="1">
                <a:solidFill>
                  <a:srgbClr val="404040"/>
                </a:solidFill>
                <a:effectLst/>
                <a:latin typeface="Inter"/>
              </a:rPr>
              <a:t>sách</a:t>
            </a:r>
            <a:r>
              <a:rPr lang="en-US" b="0" i="0" dirty="0">
                <a:solidFill>
                  <a:srgbClr val="404040"/>
                </a:solidFill>
                <a:effectLst/>
                <a:latin typeface="Inter"/>
              </a:rPr>
              <a:t> </a:t>
            </a:r>
            <a:r>
              <a:rPr lang="en-US" b="0" i="0" dirty="0" err="1">
                <a:solidFill>
                  <a:srgbClr val="404040"/>
                </a:solidFill>
                <a:effectLst/>
                <a:latin typeface="Inter"/>
              </a:rPr>
              <a:t>của</a:t>
            </a:r>
            <a:r>
              <a:rPr lang="en-US" b="0" i="0" dirty="0">
                <a:solidFill>
                  <a:srgbClr val="404040"/>
                </a:solidFill>
                <a:effectLst/>
                <a:latin typeface="Inter"/>
              </a:rPr>
              <a:t> </a:t>
            </a:r>
            <a:r>
              <a:rPr lang="en-US" b="0" i="0" dirty="0" err="1">
                <a:solidFill>
                  <a:srgbClr val="404040"/>
                </a:solidFill>
                <a:effectLst/>
                <a:latin typeface="Inter"/>
              </a:rPr>
              <a:t>các</a:t>
            </a:r>
            <a:r>
              <a:rPr lang="en-US" b="0" i="0" dirty="0">
                <a:solidFill>
                  <a:srgbClr val="404040"/>
                </a:solidFill>
                <a:effectLst/>
                <a:latin typeface="Inter"/>
              </a:rPr>
              <a:t> </a:t>
            </a:r>
            <a:r>
              <a:rPr lang="en-US" b="0" i="0" dirty="0" err="1">
                <a:solidFill>
                  <a:srgbClr val="404040"/>
                </a:solidFill>
                <a:effectLst/>
                <a:latin typeface="Inter"/>
              </a:rPr>
              <a:t>dự</a:t>
            </a:r>
            <a:r>
              <a:rPr lang="en-US" b="0" i="0" dirty="0">
                <a:solidFill>
                  <a:srgbClr val="404040"/>
                </a:solidFill>
                <a:effectLst/>
                <a:latin typeface="Inter"/>
              </a:rPr>
              <a:t> </a:t>
            </a:r>
            <a:r>
              <a:rPr lang="en-US" b="0" i="0" dirty="0" err="1">
                <a:solidFill>
                  <a:srgbClr val="404040"/>
                </a:solidFill>
                <a:effectLst/>
                <a:latin typeface="Inter"/>
              </a:rPr>
              <a:t>án</a:t>
            </a:r>
            <a:r>
              <a:rPr lang="en-US" b="0" i="0" dirty="0">
                <a:solidFill>
                  <a:srgbClr val="404040"/>
                </a:solidFill>
                <a:effectLst/>
                <a:latin typeface="Inter"/>
              </a:rPr>
              <a:t> </a:t>
            </a:r>
            <a:r>
              <a:rPr lang="en-US" b="0" i="0" dirty="0" err="1">
                <a:solidFill>
                  <a:srgbClr val="404040"/>
                </a:solidFill>
                <a:effectLst/>
                <a:latin typeface="Inter"/>
              </a:rPr>
              <a:t>cho</a:t>
            </a:r>
            <a:r>
              <a:rPr lang="en-US" b="0" i="0" dirty="0">
                <a:solidFill>
                  <a:srgbClr val="404040"/>
                </a:solidFill>
                <a:effectLst/>
                <a:latin typeface="Inter"/>
              </a:rPr>
              <a:t> </a:t>
            </a:r>
            <a:r>
              <a:rPr lang="en-US" b="0" i="0" dirty="0" err="1">
                <a:solidFill>
                  <a:srgbClr val="404040"/>
                </a:solidFill>
                <a:effectLst/>
                <a:latin typeface="Inter"/>
              </a:rPr>
              <a:t>mỗi</a:t>
            </a:r>
            <a:r>
              <a:rPr lang="en-US" b="0" i="0" dirty="0">
                <a:solidFill>
                  <a:srgbClr val="404040"/>
                </a:solidFill>
                <a:effectLst/>
                <a:latin typeface="Inter"/>
              </a:rPr>
              <a:t> </a:t>
            </a:r>
            <a:r>
              <a:rPr lang="en-US" b="0" i="0" dirty="0" err="1">
                <a:solidFill>
                  <a:srgbClr val="404040"/>
                </a:solidFill>
                <a:effectLst/>
                <a:latin typeface="Inter"/>
              </a:rPr>
              <a:t>thành</a:t>
            </a:r>
            <a:r>
              <a:rPr lang="en-US" b="0" i="0" dirty="0">
                <a:solidFill>
                  <a:srgbClr val="404040"/>
                </a:solidFill>
                <a:effectLst/>
                <a:latin typeface="Inter"/>
              </a:rPr>
              <a:t> </a:t>
            </a:r>
            <a:r>
              <a:rPr lang="en-US" b="0" i="0" dirty="0" err="1">
                <a:solidFill>
                  <a:srgbClr val="404040"/>
                </a:solidFill>
                <a:effectLst/>
                <a:latin typeface="Inter"/>
              </a:rPr>
              <a:t>phố</a:t>
            </a:r>
            <a:r>
              <a:rPr lang="en-US" b="0" i="0" dirty="0">
                <a:solidFill>
                  <a:srgbClr val="404040"/>
                </a:solidFill>
                <a:effectLst/>
                <a:latin typeface="Inter"/>
              </a:rPr>
              <a:t>.</a:t>
            </a:r>
          </a:p>
          <a:p>
            <a:endParaRPr lang="en-US" b="0" i="0" dirty="0">
              <a:solidFill>
                <a:srgbClr val="404040"/>
              </a:solidFill>
              <a:effectLst/>
              <a:latin typeface="Inter"/>
            </a:endParaRPr>
          </a:p>
          <a:p>
            <a:r>
              <a:rPr lang="vi-VN" b="0" i="0" dirty="0">
                <a:solidFill>
                  <a:srgbClr val="404040"/>
                </a:solidFill>
                <a:effectLst/>
                <a:latin typeface="Inter"/>
              </a:rPr>
              <a:t>Theo bốn truy vấn này, các giá trị sử dụng thuộc tính có thể được định nghĩa dưới dạng ma trận</a:t>
            </a:r>
            <a:r>
              <a:rPr lang="en-US" b="0" i="0" dirty="0">
                <a:solidFill>
                  <a:srgbClr val="404040"/>
                </a:solidFill>
                <a:effectLst/>
                <a:latin typeface="Inter"/>
              </a:rPr>
              <a:t>, </a:t>
            </a:r>
            <a:r>
              <a:rPr lang="en-US" b="0" i="0" dirty="0" err="1">
                <a:solidFill>
                  <a:srgbClr val="404040"/>
                </a:solidFill>
                <a:effectLst/>
                <a:latin typeface="Inter"/>
              </a:rPr>
              <a:t>trong</a:t>
            </a:r>
            <a:r>
              <a:rPr lang="en-US" b="0" i="0" dirty="0">
                <a:solidFill>
                  <a:srgbClr val="404040"/>
                </a:solidFill>
                <a:effectLst/>
                <a:latin typeface="Inter"/>
              </a:rPr>
              <a:t> </a:t>
            </a:r>
            <a:r>
              <a:rPr lang="en-US" b="0" i="0" dirty="0" err="1">
                <a:solidFill>
                  <a:srgbClr val="404040"/>
                </a:solidFill>
                <a:effectLst/>
                <a:latin typeface="Inter"/>
              </a:rPr>
              <a:t>đó</a:t>
            </a:r>
            <a:r>
              <a:rPr lang="en-US" b="0" i="0" dirty="0">
                <a:solidFill>
                  <a:srgbClr val="404040"/>
                </a:solidFill>
                <a:effectLst/>
                <a:latin typeface="Inter"/>
              </a:rPr>
              <a:t> </a:t>
            </a:r>
            <a:r>
              <a:rPr lang="en-US" b="0" i="0" dirty="0" err="1">
                <a:solidFill>
                  <a:srgbClr val="404040"/>
                </a:solidFill>
                <a:effectLst/>
                <a:latin typeface="Inter"/>
              </a:rPr>
              <a:t>mục</a:t>
            </a:r>
            <a:r>
              <a:rPr lang="en-US" b="0" i="0" dirty="0">
                <a:solidFill>
                  <a:srgbClr val="404040"/>
                </a:solidFill>
                <a:effectLst/>
                <a:latin typeface="Inter"/>
              </a:rPr>
              <a:t> (</a:t>
            </a:r>
            <a:r>
              <a:rPr lang="en-US" b="0" i="0" dirty="0" err="1">
                <a:solidFill>
                  <a:srgbClr val="404040"/>
                </a:solidFill>
                <a:effectLst/>
                <a:latin typeface="Inter"/>
              </a:rPr>
              <a:t>i</a:t>
            </a:r>
            <a:r>
              <a:rPr lang="en-US" b="0" i="0" dirty="0">
                <a:solidFill>
                  <a:srgbClr val="404040"/>
                </a:solidFill>
                <a:effectLst/>
                <a:latin typeface="Inter"/>
              </a:rPr>
              <a:t>, j) </a:t>
            </a:r>
            <a:r>
              <a:rPr lang="en-US" b="0" i="0" dirty="0" err="1">
                <a:solidFill>
                  <a:srgbClr val="404040"/>
                </a:solidFill>
                <a:effectLst/>
                <a:latin typeface="Inter"/>
              </a:rPr>
              <a:t>biểu</a:t>
            </a:r>
            <a:r>
              <a:rPr lang="en-US" b="0" i="0" dirty="0">
                <a:solidFill>
                  <a:srgbClr val="404040"/>
                </a:solidFill>
                <a:effectLst/>
                <a:latin typeface="Inter"/>
              </a:rPr>
              <a:t> </a:t>
            </a:r>
            <a:r>
              <a:rPr lang="en-US" b="0" i="0" dirty="0" err="1">
                <a:solidFill>
                  <a:srgbClr val="404040"/>
                </a:solidFill>
                <a:effectLst/>
                <a:latin typeface="Inter"/>
              </a:rPr>
              <a:t>thị</a:t>
            </a:r>
            <a:r>
              <a:rPr lang="en-US" b="0" i="0" dirty="0">
                <a:solidFill>
                  <a:srgbClr val="404040"/>
                </a:solidFill>
                <a:effectLst/>
                <a:latin typeface="Inter"/>
              </a:rPr>
              <a:t> </a:t>
            </a:r>
            <a:r>
              <a:rPr lang="en-US" dirty="0"/>
              <a:t>use(qi, </a:t>
            </a:r>
            <a:r>
              <a:rPr lang="en-US" dirty="0" err="1"/>
              <a:t>Aj</a:t>
            </a:r>
            <a:r>
              <a:rPr lang="en-US" dirty="0"/>
              <a:t>)</a:t>
            </a:r>
          </a:p>
          <a:p>
            <a:r>
              <a:rPr lang="en-US" dirty="0"/>
              <a:t>(</a:t>
            </a:r>
            <a:r>
              <a:rPr lang="en-US" dirty="0" err="1"/>
              <a:t>Ví</a:t>
            </a:r>
            <a:r>
              <a:rPr lang="en-US" dirty="0"/>
              <a:t> </a:t>
            </a:r>
            <a:r>
              <a:rPr lang="en-US" dirty="0" err="1"/>
              <a:t>dụ</a:t>
            </a:r>
            <a:r>
              <a:rPr lang="en-US" dirty="0"/>
              <a:t> 2.14, page 54)</a:t>
            </a:r>
          </a:p>
        </p:txBody>
      </p:sp>
      <p:sp>
        <p:nvSpPr>
          <p:cNvPr id="4" name="Slide Number Placeholder 3"/>
          <p:cNvSpPr>
            <a:spLocks noGrp="1"/>
          </p:cNvSpPr>
          <p:nvPr>
            <p:ph type="sldNum" sz="quarter" idx="5"/>
          </p:nvPr>
        </p:nvSpPr>
        <p:spPr/>
        <p:txBody>
          <a:bodyPr/>
          <a:lstStyle/>
          <a:p>
            <a:fld id="{765F5201-0B02-374C-9C85-2DCB7D098B21}" type="slidenum">
              <a:rPr lang="en-US" smtClean="0"/>
              <a:t>40</a:t>
            </a:fld>
            <a:endParaRPr lang="en-US"/>
          </a:p>
        </p:txBody>
      </p:sp>
    </p:spTree>
    <p:extLst>
      <p:ext uri="{BB962C8B-B14F-4D97-AF65-F5344CB8AC3E}">
        <p14:creationId xmlns:p14="http://schemas.microsoft.com/office/powerpoint/2010/main" val="4200063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Các giá trị sử dụng thuộc tính không đủ tổng quát để làm cơ sở cho việc tách và phân mảnh thuộc tính, vì chúng không biểu thị trọng số của tần suất ứng dụng. Thước đo tần suất có thể được bao gồm trong định nghĩa của thước đo độ tương đồng thuộc tính aff(Ai, Aj), đo lường mối liên kết giữa hai thuộc tính của một quan hệ dựa trên cách chúng được truy cập bởi các truy vấn.</a:t>
            </a:r>
            <a:endParaRPr lang="en-US" b="0" i="0" dirty="0">
              <a:solidFill>
                <a:srgbClr val="404040"/>
              </a:solidFill>
              <a:effectLst/>
              <a:latin typeface="Inter"/>
            </a:endParaRPr>
          </a:p>
          <a:p>
            <a:pPr algn="l"/>
            <a:endParaRPr lang="vi-VN" b="0" i="0" dirty="0">
              <a:solidFill>
                <a:srgbClr val="404040"/>
              </a:solidFill>
              <a:effectLst/>
              <a:latin typeface="Inter"/>
            </a:endParaRPr>
          </a:p>
          <a:p>
            <a:pPr algn="l"/>
            <a:r>
              <a:rPr lang="vi-VN" b="1" i="0" dirty="0">
                <a:solidFill>
                  <a:srgbClr val="404040"/>
                </a:solidFill>
                <a:effectLst/>
                <a:latin typeface="Inter"/>
              </a:rPr>
              <a:t>Đo lường độ tương đồng thuộc tính (Attribute Affinity Measure)</a:t>
            </a:r>
          </a:p>
          <a:p>
            <a:pPr algn="l"/>
            <a:r>
              <a:rPr lang="vi-VN" b="0" i="0" dirty="0">
                <a:solidFill>
                  <a:srgbClr val="404040"/>
                </a:solidFill>
                <a:effectLst/>
                <a:latin typeface="Inter"/>
              </a:rPr>
              <a:t>Độ tương đồng thuộc tính giữa hai thuộc tính </a:t>
            </a:r>
            <a:r>
              <a:rPr lang="vi-VN" b="0" i="0" dirty="0">
                <a:solidFill>
                  <a:srgbClr val="404040"/>
                </a:solidFill>
                <a:effectLst/>
                <a:latin typeface="KaTeX_Main"/>
              </a:rPr>
              <a:t>Ai</a:t>
            </a:r>
            <a:r>
              <a:rPr lang="vi-VN" b="0" i="0" dirty="0">
                <a:solidFill>
                  <a:srgbClr val="404040"/>
                </a:solidFill>
                <a:effectLst/>
                <a:latin typeface="Inter"/>
              </a:rPr>
              <a:t> và </a:t>
            </a:r>
            <a:r>
              <a:rPr lang="vi-VN" b="0" i="0" dirty="0">
                <a:solidFill>
                  <a:srgbClr val="404040"/>
                </a:solidFill>
                <a:effectLst/>
                <a:latin typeface="KaTeX_Main"/>
              </a:rPr>
              <a:t>Aj​</a:t>
            </a:r>
            <a:r>
              <a:rPr lang="vi-VN" b="0" i="0" dirty="0">
                <a:solidFill>
                  <a:srgbClr val="404040"/>
                </a:solidFill>
                <a:effectLst/>
                <a:latin typeface="Inter"/>
              </a:rPr>
              <a:t> của một quan hệ </a:t>
            </a:r>
            <a:r>
              <a:rPr lang="vi-VN" b="0" i="0" dirty="0">
                <a:solidFill>
                  <a:srgbClr val="404040"/>
                </a:solidFill>
                <a:effectLst/>
                <a:latin typeface="KaTeX_Main"/>
              </a:rPr>
              <a:t>R(A1,A2,…,An)</a:t>
            </a:r>
            <a:r>
              <a:rPr lang="vi-VN" b="0" i="0" dirty="0">
                <a:solidFill>
                  <a:srgbClr val="404040"/>
                </a:solidFill>
                <a:effectLst/>
                <a:latin typeface="Inter"/>
              </a:rPr>
              <a:t> đối với tập truy vấn </a:t>
            </a:r>
            <a:r>
              <a:rPr lang="vi-VN" b="0" i="0" dirty="0">
                <a:solidFill>
                  <a:srgbClr val="404040"/>
                </a:solidFill>
                <a:effectLst/>
                <a:latin typeface="KaTeX_Main"/>
              </a:rPr>
              <a:t>Q={q1,q2,…,qq}</a:t>
            </a:r>
            <a:r>
              <a:rPr lang="vi-VN" b="0" i="0" dirty="0">
                <a:solidFill>
                  <a:srgbClr val="404040"/>
                </a:solidFill>
                <a:effectLst/>
                <a:latin typeface="Inter"/>
              </a:rPr>
              <a:t> được định nghĩa như sau:</a:t>
            </a:r>
            <a:endParaRPr lang="en-US" b="0" i="0" dirty="0">
              <a:solidFill>
                <a:srgbClr val="404040"/>
              </a:solidFill>
              <a:effectLst/>
              <a:latin typeface="Inter"/>
            </a:endParaRPr>
          </a:p>
          <a:p>
            <a:pPr algn="l"/>
            <a:endParaRPr lang="vi-VN" b="0" i="0" dirty="0">
              <a:solidFill>
                <a:srgbClr val="404040"/>
              </a:solidFill>
              <a:effectLst/>
              <a:latin typeface="Inter"/>
            </a:endParaRPr>
          </a:p>
          <a:p>
            <a:pPr algn="l"/>
            <a:r>
              <a:rPr lang="vi-VN" b="0" i="0" dirty="0">
                <a:solidFill>
                  <a:srgbClr val="404040"/>
                </a:solidFill>
                <a:effectLst/>
                <a:latin typeface="KaTeX_Main"/>
              </a:rPr>
              <a:t>aff(Ai,Aj)=∑</a:t>
            </a:r>
            <a:r>
              <a:rPr lang="en-US" b="0" i="0" dirty="0">
                <a:solidFill>
                  <a:srgbClr val="404040"/>
                </a:solidFill>
                <a:effectLst/>
                <a:latin typeface="KaTeX_Main"/>
              </a:rPr>
              <a:t> _(</a:t>
            </a:r>
            <a:r>
              <a:rPr lang="vi-VN" b="0" i="0" dirty="0">
                <a:solidFill>
                  <a:srgbClr val="404040"/>
                </a:solidFill>
                <a:effectLst/>
                <a:latin typeface="KaTeX_Main"/>
              </a:rPr>
              <a:t>k∣use(qk,Ai)=1∧use(qk,Aj)=1</a:t>
            </a:r>
            <a:r>
              <a:rPr lang="en-US" b="0" i="0" dirty="0">
                <a:solidFill>
                  <a:srgbClr val="404040"/>
                </a:solidFill>
                <a:effectLst/>
                <a:latin typeface="KaTeX_Main"/>
              </a:rPr>
              <a:t>) </a:t>
            </a:r>
            <a:r>
              <a:rPr lang="vi-VN" b="0" i="0" dirty="0">
                <a:solidFill>
                  <a:srgbClr val="404040"/>
                </a:solidFill>
                <a:effectLst/>
                <a:latin typeface="KaTeX_Main"/>
              </a:rPr>
              <a:t>∑</a:t>
            </a:r>
            <a:r>
              <a:rPr lang="en-US" b="0" i="0" dirty="0">
                <a:solidFill>
                  <a:srgbClr val="404040"/>
                </a:solidFill>
                <a:effectLst/>
                <a:latin typeface="KaTeX_Main"/>
              </a:rPr>
              <a:t>_</a:t>
            </a:r>
            <a:r>
              <a:rPr lang="vi-VN" b="0" i="0" dirty="0">
                <a:solidFill>
                  <a:srgbClr val="404040"/>
                </a:solidFill>
                <a:effectLst/>
                <a:latin typeface="KaTeX_Main"/>
              </a:rPr>
              <a:t>refl(qk)⋅accl(qk)</a:t>
            </a:r>
            <a:r>
              <a:rPr lang="en-US" b="0" i="0" dirty="0">
                <a:solidFill>
                  <a:srgbClr val="404040"/>
                </a:solidFill>
                <a:effectLst/>
                <a:latin typeface="KaTeX_Main"/>
              </a:rPr>
              <a:t>. </a:t>
            </a:r>
            <a:r>
              <a:rPr lang="vi-VN" b="0" i="0" dirty="0">
                <a:solidFill>
                  <a:srgbClr val="404040"/>
                </a:solidFill>
                <a:effectLst/>
                <a:latin typeface="Inter"/>
              </a:rPr>
              <a:t>Trong đó:</a:t>
            </a:r>
          </a:p>
          <a:p>
            <a:pPr algn="l">
              <a:buFont typeface="Arial" panose="020B0604020202020204" pitchFamily="34" charset="0"/>
              <a:buChar char="•"/>
            </a:pPr>
            <a:r>
              <a:rPr lang="vi-VN" b="0" i="0" dirty="0">
                <a:solidFill>
                  <a:srgbClr val="404040"/>
                </a:solidFill>
                <a:effectLst/>
                <a:latin typeface="KaTeX_Main"/>
              </a:rPr>
              <a:t>refl(qk)</a:t>
            </a:r>
            <a:r>
              <a:rPr lang="vi-VN" b="0" i="0" dirty="0">
                <a:solidFill>
                  <a:srgbClr val="404040"/>
                </a:solidFill>
                <a:effectLst/>
                <a:latin typeface="Inter"/>
              </a:rPr>
              <a:t> là số lần truy cập vào các thuộc tính </a:t>
            </a:r>
            <a:r>
              <a:rPr lang="vi-VN" b="0" i="0" dirty="0">
                <a:solidFill>
                  <a:srgbClr val="404040"/>
                </a:solidFill>
                <a:effectLst/>
                <a:latin typeface="KaTeX_Main"/>
              </a:rPr>
              <a:t>(Ai,Aj)</a:t>
            </a:r>
            <a:r>
              <a:rPr lang="vi-VN" b="0" i="0" dirty="0">
                <a:solidFill>
                  <a:srgbClr val="404040"/>
                </a:solidFill>
                <a:effectLst/>
                <a:latin typeface="Inter"/>
              </a:rPr>
              <a:t> cho mỗi lần thực thi ứng dụng </a:t>
            </a:r>
            <a:r>
              <a:rPr lang="vi-VN" b="0" i="0" dirty="0">
                <a:solidFill>
                  <a:srgbClr val="404040"/>
                </a:solidFill>
                <a:effectLst/>
                <a:latin typeface="KaTeX_Main"/>
              </a:rPr>
              <a:t>qk</a:t>
            </a:r>
            <a:r>
              <a:rPr lang="vi-VN" b="0" i="0" dirty="0">
                <a:solidFill>
                  <a:srgbClr val="404040"/>
                </a:solidFill>
                <a:effectLst/>
                <a:latin typeface="Inter"/>
              </a:rPr>
              <a:t> tại site </a:t>
            </a:r>
            <a:r>
              <a:rPr lang="vi-VN" b="0" i="0" dirty="0">
                <a:solidFill>
                  <a:srgbClr val="404040"/>
                </a:solidFill>
                <a:effectLst/>
                <a:latin typeface="KaTeX_Main"/>
              </a:rPr>
              <a:t>Sl​</a:t>
            </a:r>
            <a:r>
              <a:rPr lang="vi-VN" b="0" i="0" dirty="0">
                <a:solidFill>
                  <a:srgbClr val="404040"/>
                </a:solidFill>
                <a:effectLst/>
                <a:latin typeface="Inter"/>
              </a:rPr>
              <a:t>.</a:t>
            </a:r>
          </a:p>
          <a:p>
            <a:pPr algn="l">
              <a:buFont typeface="Arial" panose="020B0604020202020204" pitchFamily="34" charset="0"/>
              <a:buChar char="•"/>
            </a:pPr>
            <a:r>
              <a:rPr lang="vi-VN" b="0" i="0" dirty="0">
                <a:solidFill>
                  <a:srgbClr val="404040"/>
                </a:solidFill>
                <a:effectLst/>
                <a:latin typeface="KaTeX_Main"/>
              </a:rPr>
              <a:t>accl(qk)</a:t>
            </a:r>
            <a:r>
              <a:rPr lang="vi-VN" b="0" i="0" dirty="0">
                <a:solidFill>
                  <a:srgbClr val="404040"/>
                </a:solidFill>
                <a:effectLst/>
                <a:latin typeface="Inter"/>
              </a:rPr>
              <a:t> là thước đo tần suất truy cập ứng dụng đã được định nghĩa trước đó và được điều chỉnh để bao gồm tần suất tại các site khác nhau.</a:t>
            </a:r>
          </a:p>
          <a:p>
            <a:pPr algn="l"/>
            <a:r>
              <a:rPr lang="vi-VN" b="0" i="0" dirty="0">
                <a:solidFill>
                  <a:srgbClr val="404040"/>
                </a:solidFill>
                <a:effectLst/>
                <a:latin typeface="Inter"/>
              </a:rPr>
              <a:t>Kết quả của phép tính này là một ma trận </a:t>
            </a:r>
            <a:r>
              <a:rPr lang="vi-VN" b="0" i="0" dirty="0">
                <a:solidFill>
                  <a:srgbClr val="404040"/>
                </a:solidFill>
                <a:effectLst/>
                <a:latin typeface="KaTeX_Main"/>
              </a:rPr>
              <a:t>n×n</a:t>
            </a:r>
            <a:r>
              <a:rPr lang="en-US" b="0" i="0" dirty="0">
                <a:solidFill>
                  <a:srgbClr val="404040"/>
                </a:solidFill>
                <a:effectLst/>
                <a:latin typeface="KaTeX_Main"/>
              </a:rPr>
              <a:t>,</a:t>
            </a:r>
            <a:r>
              <a:rPr lang="vi-VN" b="0" i="0" dirty="0">
                <a:solidFill>
                  <a:srgbClr val="404040"/>
                </a:solidFill>
                <a:effectLst/>
                <a:latin typeface="Inter"/>
              </a:rPr>
              <a:t> trong đó mỗi phần tử là một trong các thước đo được định nghĩa ở trên. Ma trận này được gọi là </a:t>
            </a:r>
            <a:r>
              <a:rPr lang="vi-VN" b="1" i="0" dirty="0">
                <a:solidFill>
                  <a:srgbClr val="404040"/>
                </a:solidFill>
                <a:effectLst/>
                <a:latin typeface="Inter"/>
              </a:rPr>
              <a:t>ma trận độ tương đồng thuộc tính (Attribute Affinity Matrix - AA)</a:t>
            </a:r>
            <a:r>
              <a:rPr lang="vi-VN" b="0" i="0" dirty="0">
                <a:solidFill>
                  <a:srgbClr val="404040"/>
                </a:solidFill>
                <a:effectLst/>
                <a:latin typeface="Inter"/>
              </a:rPr>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41</a:t>
            </a:fld>
            <a:endParaRPr lang="en-US"/>
          </a:p>
        </p:txBody>
      </p:sp>
    </p:spTree>
    <p:extLst>
      <p:ext uri="{BB962C8B-B14F-4D97-AF65-F5344CB8AC3E}">
        <p14:creationId xmlns:p14="http://schemas.microsoft.com/office/powerpoint/2010/main" val="203035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a:t>
            </a:fld>
            <a:endParaRPr lang="en-US"/>
          </a:p>
        </p:txBody>
      </p:sp>
    </p:spTree>
    <p:extLst>
      <p:ext uri="{BB962C8B-B14F-4D97-AF65-F5344CB8AC3E}">
        <p14:creationId xmlns:p14="http://schemas.microsoft.com/office/powerpoint/2010/main" val="736113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Inter"/>
              </a:rPr>
              <a:t>(</a:t>
            </a:r>
            <a:r>
              <a:rPr lang="en-US" b="0" i="0" dirty="0" err="1">
                <a:solidFill>
                  <a:srgbClr val="404040"/>
                </a:solidFill>
                <a:effectLst/>
                <a:latin typeface="Inter"/>
              </a:rPr>
              <a:t>Ví</a:t>
            </a:r>
            <a:r>
              <a:rPr lang="en-US" b="0" i="0" dirty="0">
                <a:solidFill>
                  <a:srgbClr val="404040"/>
                </a:solidFill>
                <a:effectLst/>
                <a:latin typeface="Inter"/>
              </a:rPr>
              <a:t> </a:t>
            </a:r>
            <a:r>
              <a:rPr lang="en-US" b="0" i="0" dirty="0" err="1">
                <a:solidFill>
                  <a:srgbClr val="404040"/>
                </a:solidFill>
                <a:effectLst/>
                <a:latin typeface="Inter"/>
              </a:rPr>
              <a:t>dụ</a:t>
            </a:r>
            <a:r>
              <a:rPr lang="en-US" b="0" i="0" dirty="0">
                <a:solidFill>
                  <a:srgbClr val="404040"/>
                </a:solidFill>
                <a:effectLst/>
                <a:latin typeface="Inter"/>
              </a:rPr>
              <a:t> 2.15, page 55)</a:t>
            </a:r>
          </a:p>
          <a:p>
            <a:r>
              <a:rPr lang="vi-VN" b="0" i="0" dirty="0">
                <a:solidFill>
                  <a:srgbClr val="404040"/>
                </a:solidFill>
                <a:effectLst/>
                <a:latin typeface="Inter"/>
              </a:rPr>
              <a:t>Giả sử mỗi truy vấn trong ví dụ trước truy cập các thuộc tính một lần trong mỗi lần thực thi.</a:t>
            </a:r>
            <a:br>
              <a:rPr lang="vi-VN" dirty="0"/>
            </a:br>
            <a:r>
              <a:rPr lang="vi-VN" b="0" i="0" dirty="0">
                <a:solidFill>
                  <a:srgbClr val="404040"/>
                </a:solidFill>
                <a:effectLst/>
                <a:latin typeface="Inter"/>
              </a:rPr>
              <a:t>Cũng giả sử rằng các tần suất truy cập được cho như sau:</a:t>
            </a:r>
            <a:endParaRPr lang="en-US" b="0" i="0" dirty="0">
              <a:solidFill>
                <a:srgbClr val="404040"/>
              </a:solidFill>
              <a:effectLst/>
              <a:latin typeface="Inter"/>
            </a:endParaRPr>
          </a:p>
          <a:p>
            <a:r>
              <a:rPr lang="fr-FR" sz="1800" b="0" i="1" dirty="0">
                <a:solidFill>
                  <a:srgbClr val="000000"/>
                </a:solidFill>
                <a:effectLst/>
                <a:latin typeface="VknxbbSpscfwMTMI"/>
              </a:rPr>
              <a:t>acc</a:t>
            </a:r>
            <a:r>
              <a:rPr lang="fr-FR" sz="1800" b="0" i="0" dirty="0">
                <a:solidFill>
                  <a:srgbClr val="000000"/>
                </a:solidFill>
                <a:effectLst/>
                <a:latin typeface="BwqvrxVglbtmTimes-Roman"/>
              </a:rPr>
              <a:t>1</a:t>
            </a:r>
            <a:r>
              <a:rPr lang="fr-FR" sz="1800" b="0" i="1" dirty="0">
                <a:solidFill>
                  <a:srgbClr val="000000"/>
                </a:solidFill>
                <a:effectLst/>
                <a:latin typeface="VknxbbSpscfwMTMI"/>
              </a:rPr>
              <a:t>(q</a:t>
            </a:r>
            <a:r>
              <a:rPr lang="fr-FR" sz="1800" b="0" i="0" dirty="0">
                <a:solidFill>
                  <a:srgbClr val="000000"/>
                </a:solidFill>
                <a:effectLst/>
                <a:latin typeface="BwqvrxVglbtmTimes-Roman"/>
              </a:rPr>
              <a:t>1</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15; </a:t>
            </a:r>
            <a:r>
              <a:rPr lang="fr-FR" sz="1800" b="0" i="1" dirty="0">
                <a:solidFill>
                  <a:srgbClr val="000000"/>
                </a:solidFill>
                <a:effectLst/>
                <a:latin typeface="VknxbbSpscfwMTMI"/>
              </a:rPr>
              <a:t>acc</a:t>
            </a:r>
            <a:r>
              <a:rPr lang="fr-FR" sz="1800" b="0" i="0" dirty="0">
                <a:solidFill>
                  <a:srgbClr val="000000"/>
                </a:solidFill>
                <a:effectLst/>
                <a:latin typeface="BwqvrxVglbtmTimes-Roman"/>
              </a:rPr>
              <a:t>1</a:t>
            </a:r>
            <a:r>
              <a:rPr lang="fr-FR" sz="1800" b="0" i="1" dirty="0">
                <a:solidFill>
                  <a:srgbClr val="000000"/>
                </a:solidFill>
                <a:effectLst/>
                <a:latin typeface="VknxbbSpscfwMTMI"/>
              </a:rPr>
              <a:t>(q</a:t>
            </a:r>
            <a:r>
              <a:rPr lang="fr-FR" sz="1800" b="0" i="0" dirty="0">
                <a:solidFill>
                  <a:srgbClr val="000000"/>
                </a:solidFill>
                <a:effectLst/>
                <a:latin typeface="BwqvrxVglbtmTimes-Roman"/>
              </a:rPr>
              <a:t>2</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5; </a:t>
            </a:r>
            <a:r>
              <a:rPr lang="fr-FR" sz="1800" b="0" i="1" dirty="0">
                <a:solidFill>
                  <a:srgbClr val="000000"/>
                </a:solidFill>
                <a:effectLst/>
                <a:latin typeface="VknxbbSpscfwMTMI"/>
              </a:rPr>
              <a:t>acc</a:t>
            </a:r>
            <a:r>
              <a:rPr lang="fr-FR" sz="1800" b="0" i="0" dirty="0">
                <a:solidFill>
                  <a:srgbClr val="000000"/>
                </a:solidFill>
                <a:effectLst/>
                <a:latin typeface="BwqvrxVglbtmTimes-Roman"/>
              </a:rPr>
              <a:t>1</a:t>
            </a:r>
            <a:r>
              <a:rPr lang="fr-FR" sz="1800" b="0" i="1" dirty="0">
                <a:solidFill>
                  <a:srgbClr val="000000"/>
                </a:solidFill>
                <a:effectLst/>
                <a:latin typeface="VknxbbSpscfwMTMI"/>
              </a:rPr>
              <a:t>(q</a:t>
            </a:r>
            <a:r>
              <a:rPr lang="fr-FR" sz="1800" b="0" i="0" dirty="0">
                <a:solidFill>
                  <a:srgbClr val="000000"/>
                </a:solidFill>
                <a:effectLst/>
                <a:latin typeface="BwqvrxVglbtmTimes-Roman"/>
              </a:rPr>
              <a:t>3</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25; </a:t>
            </a:r>
            <a:r>
              <a:rPr lang="fr-FR" sz="1800" b="0" i="1" dirty="0">
                <a:solidFill>
                  <a:srgbClr val="000000"/>
                </a:solidFill>
                <a:effectLst/>
                <a:latin typeface="VknxbbSpscfwMTMI"/>
              </a:rPr>
              <a:t>acc</a:t>
            </a:r>
            <a:r>
              <a:rPr lang="fr-FR" sz="1800" b="0" i="0" dirty="0">
                <a:solidFill>
                  <a:srgbClr val="000000"/>
                </a:solidFill>
                <a:effectLst/>
                <a:latin typeface="BwqvrxVglbtmTimes-Roman"/>
              </a:rPr>
              <a:t>1</a:t>
            </a:r>
            <a:r>
              <a:rPr lang="fr-FR" sz="1800" b="0" i="1" dirty="0">
                <a:solidFill>
                  <a:srgbClr val="000000"/>
                </a:solidFill>
                <a:effectLst/>
                <a:latin typeface="VknxbbSpscfwMTMI"/>
              </a:rPr>
              <a:t>(q</a:t>
            </a:r>
            <a:r>
              <a:rPr lang="fr-FR" sz="1800" b="0" i="0" dirty="0">
                <a:solidFill>
                  <a:srgbClr val="000000"/>
                </a:solidFill>
                <a:effectLst/>
                <a:latin typeface="BwqvrxVglbtmTimes-Roman"/>
              </a:rPr>
              <a:t>4</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3</a:t>
            </a:r>
            <a:r>
              <a:rPr lang="fr-FR" dirty="0"/>
              <a:t> </a:t>
            </a:r>
            <a:br>
              <a:rPr lang="fr-FR" dirty="0"/>
            </a:br>
            <a:r>
              <a:rPr lang="fr-FR" sz="1800" b="0" i="1" dirty="0">
                <a:solidFill>
                  <a:srgbClr val="000000"/>
                </a:solidFill>
                <a:effectLst/>
                <a:latin typeface="VknxbbSpscfwMTMI"/>
              </a:rPr>
              <a:t>acc</a:t>
            </a:r>
            <a:r>
              <a:rPr lang="fr-FR" sz="1800" b="0" i="0" dirty="0">
                <a:solidFill>
                  <a:srgbClr val="000000"/>
                </a:solidFill>
                <a:effectLst/>
                <a:latin typeface="BwqvrxVglbtmTimes-Roman"/>
              </a:rPr>
              <a:t>2</a:t>
            </a:r>
            <a:r>
              <a:rPr lang="fr-FR" sz="1800" b="0" i="1" dirty="0">
                <a:solidFill>
                  <a:srgbClr val="000000"/>
                </a:solidFill>
                <a:effectLst/>
                <a:latin typeface="VknxbbSpscfwMTMI"/>
              </a:rPr>
              <a:t>(q</a:t>
            </a:r>
            <a:r>
              <a:rPr lang="fr-FR" sz="1800" b="0" i="0" dirty="0">
                <a:solidFill>
                  <a:srgbClr val="000000"/>
                </a:solidFill>
                <a:effectLst/>
                <a:latin typeface="BwqvrxVglbtmTimes-Roman"/>
              </a:rPr>
              <a:t>1</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20; </a:t>
            </a:r>
            <a:r>
              <a:rPr lang="fr-FR" sz="1800" b="0" i="1" dirty="0">
                <a:solidFill>
                  <a:srgbClr val="000000"/>
                </a:solidFill>
                <a:effectLst/>
                <a:latin typeface="VknxbbSpscfwMTMI"/>
              </a:rPr>
              <a:t>acc</a:t>
            </a:r>
            <a:r>
              <a:rPr lang="fr-FR" sz="1800" b="0" i="0" dirty="0">
                <a:solidFill>
                  <a:srgbClr val="000000"/>
                </a:solidFill>
                <a:effectLst/>
                <a:latin typeface="BwqvrxVglbtmTimes-Roman"/>
              </a:rPr>
              <a:t>2</a:t>
            </a:r>
            <a:r>
              <a:rPr lang="fr-FR" sz="1800" b="0" i="1" dirty="0">
                <a:solidFill>
                  <a:srgbClr val="000000"/>
                </a:solidFill>
                <a:effectLst/>
                <a:latin typeface="VknxbbSpscfwMTMI"/>
              </a:rPr>
              <a:t>(q</a:t>
            </a:r>
            <a:r>
              <a:rPr lang="fr-FR" sz="1800" b="0" i="0" dirty="0">
                <a:solidFill>
                  <a:srgbClr val="000000"/>
                </a:solidFill>
                <a:effectLst/>
                <a:latin typeface="BwqvrxVglbtmTimes-Roman"/>
              </a:rPr>
              <a:t>3</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25; </a:t>
            </a:r>
            <a:r>
              <a:rPr lang="fr-FR" sz="1800" b="0" i="1" dirty="0">
                <a:solidFill>
                  <a:srgbClr val="000000"/>
                </a:solidFill>
                <a:effectLst/>
                <a:latin typeface="VknxbbSpscfwMTMI"/>
              </a:rPr>
              <a:t>acc</a:t>
            </a:r>
            <a:r>
              <a:rPr lang="fr-FR" sz="1800" b="0" i="0" dirty="0">
                <a:solidFill>
                  <a:srgbClr val="000000"/>
                </a:solidFill>
                <a:effectLst/>
                <a:latin typeface="BwqvrxVglbtmTimes-Roman"/>
              </a:rPr>
              <a:t>2</a:t>
            </a:r>
            <a:r>
              <a:rPr lang="fr-FR" sz="1800" b="0" i="1" dirty="0">
                <a:solidFill>
                  <a:srgbClr val="000000"/>
                </a:solidFill>
                <a:effectLst/>
                <a:latin typeface="VknxbbSpscfwMTMI"/>
              </a:rPr>
              <a:t>(q</a:t>
            </a:r>
            <a:r>
              <a:rPr lang="fr-FR" sz="1800" b="0" i="0" dirty="0">
                <a:solidFill>
                  <a:srgbClr val="000000"/>
                </a:solidFill>
                <a:effectLst/>
                <a:latin typeface="BwqvrxVglbtmTimes-Roman"/>
              </a:rPr>
              <a:t>2</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0; </a:t>
            </a:r>
            <a:r>
              <a:rPr lang="fr-FR" sz="1800" b="0" i="1" dirty="0">
                <a:solidFill>
                  <a:srgbClr val="000000"/>
                </a:solidFill>
                <a:effectLst/>
                <a:latin typeface="VknxbbSpscfwMTMI"/>
              </a:rPr>
              <a:t>acc</a:t>
            </a:r>
            <a:r>
              <a:rPr lang="fr-FR" sz="1800" b="0" i="0" dirty="0">
                <a:solidFill>
                  <a:srgbClr val="000000"/>
                </a:solidFill>
                <a:effectLst/>
                <a:latin typeface="BwqvrxVglbtmTimes-Roman"/>
              </a:rPr>
              <a:t>3</a:t>
            </a:r>
            <a:r>
              <a:rPr lang="fr-FR" sz="1800" b="0" i="1" dirty="0">
                <a:solidFill>
                  <a:srgbClr val="000000"/>
                </a:solidFill>
                <a:effectLst/>
                <a:latin typeface="VknxbbSpscfwMTMI"/>
              </a:rPr>
              <a:t>(q</a:t>
            </a:r>
            <a:r>
              <a:rPr lang="fr-FR" sz="1800" b="0" i="0" dirty="0">
                <a:solidFill>
                  <a:srgbClr val="000000"/>
                </a:solidFill>
                <a:effectLst/>
                <a:latin typeface="BwqvrxVglbtmTimes-Roman"/>
              </a:rPr>
              <a:t>4</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0</a:t>
            </a:r>
            <a:r>
              <a:rPr lang="fr-FR" dirty="0"/>
              <a:t> </a:t>
            </a:r>
          </a:p>
          <a:p>
            <a:r>
              <a:rPr lang="fr-FR" sz="1800" b="0" i="1" dirty="0">
                <a:solidFill>
                  <a:srgbClr val="000000"/>
                </a:solidFill>
                <a:effectLst/>
                <a:latin typeface="VknxbbSpscfwMTMI"/>
              </a:rPr>
              <a:t>acc</a:t>
            </a:r>
            <a:r>
              <a:rPr lang="fr-FR" sz="1800" b="0" i="0" dirty="0">
                <a:solidFill>
                  <a:srgbClr val="000000"/>
                </a:solidFill>
                <a:effectLst/>
                <a:latin typeface="BwqvrxVglbtmTimes-Roman"/>
              </a:rPr>
              <a:t>3</a:t>
            </a:r>
            <a:r>
              <a:rPr lang="fr-FR" sz="1800" b="0" i="1" dirty="0">
                <a:solidFill>
                  <a:srgbClr val="000000"/>
                </a:solidFill>
                <a:effectLst/>
                <a:latin typeface="VknxbbSpscfwMTMI"/>
              </a:rPr>
              <a:t>(q</a:t>
            </a:r>
            <a:r>
              <a:rPr lang="fr-FR" sz="1800" b="0" i="0" dirty="0">
                <a:solidFill>
                  <a:srgbClr val="000000"/>
                </a:solidFill>
                <a:effectLst/>
                <a:latin typeface="BwqvrxVglbtmTimes-Roman"/>
              </a:rPr>
              <a:t>1</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10; </a:t>
            </a:r>
            <a:r>
              <a:rPr lang="fr-FR" sz="1800" b="0" i="1" dirty="0">
                <a:solidFill>
                  <a:srgbClr val="000000"/>
                </a:solidFill>
                <a:effectLst/>
                <a:latin typeface="VknxbbSpscfwMTMI"/>
              </a:rPr>
              <a:t>acc</a:t>
            </a:r>
            <a:r>
              <a:rPr lang="fr-FR" sz="1800" b="0" i="0" dirty="0">
                <a:solidFill>
                  <a:srgbClr val="000000"/>
                </a:solidFill>
                <a:effectLst/>
                <a:latin typeface="BwqvrxVglbtmTimes-Roman"/>
              </a:rPr>
              <a:t>3</a:t>
            </a:r>
            <a:r>
              <a:rPr lang="fr-FR" sz="1800" b="0" i="1" dirty="0">
                <a:solidFill>
                  <a:srgbClr val="000000"/>
                </a:solidFill>
                <a:effectLst/>
                <a:latin typeface="VknxbbSpscfwMTMI"/>
              </a:rPr>
              <a:t>(q</a:t>
            </a:r>
            <a:r>
              <a:rPr lang="fr-FR" sz="1800" b="0" i="0" dirty="0">
                <a:solidFill>
                  <a:srgbClr val="000000"/>
                </a:solidFill>
                <a:effectLst/>
                <a:latin typeface="BwqvrxVglbtmTimes-Roman"/>
              </a:rPr>
              <a:t>3</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25; </a:t>
            </a:r>
            <a:r>
              <a:rPr lang="fr-FR" sz="1800" b="0" i="1" dirty="0">
                <a:solidFill>
                  <a:srgbClr val="000000"/>
                </a:solidFill>
                <a:effectLst/>
                <a:latin typeface="VknxbbSpscfwMTMI"/>
              </a:rPr>
              <a:t>acc</a:t>
            </a:r>
            <a:r>
              <a:rPr lang="fr-FR" sz="1800" b="0" i="0" dirty="0">
                <a:solidFill>
                  <a:srgbClr val="000000"/>
                </a:solidFill>
                <a:effectLst/>
                <a:latin typeface="BwqvrxVglbtmTimes-Roman"/>
              </a:rPr>
              <a:t>3</a:t>
            </a:r>
            <a:r>
              <a:rPr lang="fr-FR" sz="1800" b="0" i="1" dirty="0">
                <a:solidFill>
                  <a:srgbClr val="000000"/>
                </a:solidFill>
                <a:effectLst/>
                <a:latin typeface="VknxbbSpscfwMTMI"/>
              </a:rPr>
              <a:t>(q</a:t>
            </a:r>
            <a:r>
              <a:rPr lang="fr-FR" sz="1800" b="0" i="0" dirty="0">
                <a:solidFill>
                  <a:srgbClr val="000000"/>
                </a:solidFill>
                <a:effectLst/>
                <a:latin typeface="BwqvrxVglbtmTimes-Roman"/>
              </a:rPr>
              <a:t>2</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0; </a:t>
            </a:r>
            <a:r>
              <a:rPr lang="fr-FR" sz="1800" b="0" i="1" dirty="0">
                <a:solidFill>
                  <a:srgbClr val="000000"/>
                </a:solidFill>
                <a:effectLst/>
                <a:latin typeface="VknxbbSpscfwMTMI"/>
              </a:rPr>
              <a:t>acc</a:t>
            </a:r>
            <a:r>
              <a:rPr lang="fr-FR" sz="1800" b="0" i="0" dirty="0">
                <a:solidFill>
                  <a:srgbClr val="000000"/>
                </a:solidFill>
                <a:effectLst/>
                <a:latin typeface="BwqvrxVglbtmTimes-Roman"/>
              </a:rPr>
              <a:t>2</a:t>
            </a:r>
            <a:r>
              <a:rPr lang="fr-FR" sz="1800" b="0" i="1" dirty="0">
                <a:solidFill>
                  <a:srgbClr val="000000"/>
                </a:solidFill>
                <a:effectLst/>
                <a:latin typeface="VknxbbSpscfwMTMI"/>
              </a:rPr>
              <a:t>(q</a:t>
            </a:r>
            <a:r>
              <a:rPr lang="fr-FR" sz="1800" b="0" i="0" dirty="0">
                <a:solidFill>
                  <a:srgbClr val="000000"/>
                </a:solidFill>
                <a:effectLst/>
                <a:latin typeface="BwqvrxVglbtmTimes-Roman"/>
              </a:rPr>
              <a:t>4</a:t>
            </a:r>
            <a:r>
              <a:rPr lang="fr-FR" sz="1800" b="0" i="1" dirty="0">
                <a:solidFill>
                  <a:srgbClr val="000000"/>
                </a:solidFill>
                <a:effectLst/>
                <a:latin typeface="VknxbbSpscfwMTMI"/>
              </a:rPr>
              <a:t>) </a:t>
            </a:r>
            <a:r>
              <a:rPr lang="fr-FR" sz="1800" b="0" i="0" dirty="0">
                <a:solidFill>
                  <a:srgbClr val="000000"/>
                </a:solidFill>
                <a:effectLst/>
                <a:latin typeface="BtrcvrFbvnlbMTSYN"/>
              </a:rPr>
              <a:t>= </a:t>
            </a:r>
            <a:r>
              <a:rPr lang="fr-FR" sz="1800" b="0" i="0" dirty="0">
                <a:solidFill>
                  <a:srgbClr val="000000"/>
                </a:solidFill>
                <a:effectLst/>
                <a:latin typeface="BwqvrxVglbtmTimes-Roman"/>
              </a:rPr>
              <a:t>0</a:t>
            </a:r>
            <a:r>
              <a:rPr lang="fr-FR" dirty="0"/>
              <a:t> </a:t>
            </a:r>
          </a:p>
          <a:p>
            <a:endParaRPr lang="en-US" sz="1800" b="0" i="0" dirty="0">
              <a:solidFill>
                <a:srgbClr val="000000"/>
              </a:solidFill>
              <a:effectLst/>
              <a:latin typeface="BwqvrxVglbtmTimes-Roman"/>
            </a:endParaRPr>
          </a:p>
          <a:p>
            <a:r>
              <a:rPr lang="en-US" sz="1800" b="0" i="0" dirty="0">
                <a:solidFill>
                  <a:srgbClr val="000000"/>
                </a:solidFill>
                <a:effectLst/>
                <a:latin typeface="BwqvrxVglbtmTimes-Roman"/>
              </a:rPr>
              <a:t>then the affinity measure between attributes </a:t>
            </a:r>
            <a:r>
              <a:rPr lang="en-US" sz="1800" b="0" i="0" dirty="0">
                <a:solidFill>
                  <a:srgbClr val="000000"/>
                </a:solidFill>
                <a:effectLst/>
                <a:latin typeface="WhcfrrHgcdwfCourier"/>
              </a:rPr>
              <a:t>PNO </a:t>
            </a:r>
            <a:r>
              <a:rPr lang="en-US" sz="1800" b="0" i="0" dirty="0">
                <a:solidFill>
                  <a:srgbClr val="000000"/>
                </a:solidFill>
                <a:effectLst/>
                <a:latin typeface="BwqvrxVglbtmTimes-Roman"/>
              </a:rPr>
              <a:t>and </a:t>
            </a:r>
            <a:r>
              <a:rPr lang="en-US" sz="1800" b="0" i="0" dirty="0">
                <a:solidFill>
                  <a:srgbClr val="000000"/>
                </a:solidFill>
                <a:effectLst/>
                <a:latin typeface="WhcfrrHgcdwfCourier"/>
              </a:rPr>
              <a:t>BUDGET </a:t>
            </a:r>
            <a:r>
              <a:rPr lang="en-US" sz="1800" b="0" i="0" dirty="0">
                <a:solidFill>
                  <a:srgbClr val="000000"/>
                </a:solidFill>
                <a:effectLst/>
                <a:latin typeface="BwqvrxVglbtmTimes-Roman"/>
              </a:rPr>
              <a:t>can be measured as</a:t>
            </a:r>
          </a:p>
          <a:p>
            <a:r>
              <a:rPr lang="en-US" sz="1800" b="0" i="0" dirty="0">
                <a:solidFill>
                  <a:srgbClr val="000000"/>
                </a:solidFill>
                <a:effectLst/>
                <a:latin typeface="BwqvrxVglbtmTimes-Roman"/>
              </a:rPr>
              <a:t>Do </a:t>
            </a:r>
            <a:r>
              <a:rPr lang="en-US" sz="1800" b="0" i="0" dirty="0" err="1">
                <a:solidFill>
                  <a:srgbClr val="000000"/>
                </a:solidFill>
                <a:effectLst/>
                <a:latin typeface="BwqvrxVglbtmTimes-Roman"/>
              </a:rPr>
              <a:t>đó</a:t>
            </a:r>
            <a:r>
              <a:rPr lang="en-US" sz="1800" b="0" i="0" dirty="0">
                <a:solidFill>
                  <a:srgbClr val="000000"/>
                </a:solidFill>
                <a:effectLst/>
                <a:latin typeface="BwqvrxVglbtmTimes-Roman"/>
              </a:rPr>
              <a:t> </a:t>
            </a:r>
            <a:r>
              <a:rPr lang="en-US" sz="1800" b="0" i="0" dirty="0" err="1">
                <a:solidFill>
                  <a:srgbClr val="000000"/>
                </a:solidFill>
                <a:effectLst/>
                <a:latin typeface="BwqvrxVglbtmTimes-Roman"/>
              </a:rPr>
              <a:t>độ</a:t>
            </a:r>
            <a:r>
              <a:rPr lang="en-US" sz="1800" b="0" i="0" dirty="0">
                <a:solidFill>
                  <a:srgbClr val="000000"/>
                </a:solidFill>
                <a:effectLst/>
                <a:latin typeface="BwqvrxVglbtmTimes-Roman"/>
              </a:rPr>
              <a:t> </a:t>
            </a:r>
            <a:r>
              <a:rPr lang="en-US" sz="1800" b="0" i="0" dirty="0" err="1">
                <a:solidFill>
                  <a:srgbClr val="000000"/>
                </a:solidFill>
                <a:effectLst/>
                <a:latin typeface="BwqvrxVglbtmTimes-Roman"/>
              </a:rPr>
              <a:t>tương</a:t>
            </a:r>
            <a:r>
              <a:rPr lang="en-US" sz="1800" b="0" i="0" dirty="0">
                <a:solidFill>
                  <a:srgbClr val="000000"/>
                </a:solidFill>
                <a:effectLst/>
                <a:latin typeface="BwqvrxVglbtmTimes-Roman"/>
              </a:rPr>
              <a:t> </a:t>
            </a:r>
            <a:r>
              <a:rPr lang="en-US" sz="1800" b="0" i="0" dirty="0" err="1">
                <a:solidFill>
                  <a:srgbClr val="000000"/>
                </a:solidFill>
                <a:effectLst/>
                <a:latin typeface="BwqvrxVglbtmTimes-Roman"/>
              </a:rPr>
              <a:t>đồng</a:t>
            </a:r>
            <a:r>
              <a:rPr lang="en-US" sz="1800" b="0" i="0" dirty="0">
                <a:solidFill>
                  <a:srgbClr val="000000"/>
                </a:solidFill>
                <a:effectLst/>
                <a:latin typeface="BwqvrxVglbtmTimes-Roman"/>
              </a:rPr>
              <a:t> </a:t>
            </a:r>
            <a:r>
              <a:rPr lang="en-US" sz="1800" b="0" i="0" dirty="0" err="1">
                <a:solidFill>
                  <a:srgbClr val="000000"/>
                </a:solidFill>
                <a:effectLst/>
                <a:latin typeface="BwqvrxVglbtmTimes-Roman"/>
              </a:rPr>
              <a:t>thuộc</a:t>
            </a:r>
            <a:r>
              <a:rPr lang="en-US" sz="1800" b="0" i="0" dirty="0">
                <a:solidFill>
                  <a:srgbClr val="000000"/>
                </a:solidFill>
                <a:effectLst/>
                <a:latin typeface="BwqvrxVglbtmTimes-Roman"/>
              </a:rPr>
              <a:t> </a:t>
            </a:r>
            <a:r>
              <a:rPr lang="en-US" sz="1800" b="0" i="0" dirty="0" err="1">
                <a:solidFill>
                  <a:srgbClr val="000000"/>
                </a:solidFill>
                <a:effectLst/>
                <a:latin typeface="BwqvrxVglbtmTimes-Roman"/>
              </a:rPr>
              <a:t>tính</a:t>
            </a:r>
            <a:r>
              <a:rPr lang="en-US" sz="1800" b="0" i="0" dirty="0">
                <a:solidFill>
                  <a:srgbClr val="000000"/>
                </a:solidFill>
                <a:effectLst/>
                <a:latin typeface="BwqvrxVglbtmTimes-Roman"/>
              </a:rPr>
              <a:t> </a:t>
            </a:r>
            <a:r>
              <a:rPr lang="en-US" sz="1800" b="0" i="0" dirty="0" err="1">
                <a:solidFill>
                  <a:srgbClr val="000000"/>
                </a:solidFill>
                <a:effectLst/>
                <a:latin typeface="BwqvrxVglbtmTimes-Roman"/>
              </a:rPr>
              <a:t>giữa</a:t>
            </a:r>
            <a:r>
              <a:rPr lang="en-US" sz="1800" b="0" i="0" dirty="0">
                <a:solidFill>
                  <a:srgbClr val="000000"/>
                </a:solidFill>
                <a:effectLst/>
                <a:latin typeface="BwqvrxVglbtmTimes-Roman"/>
              </a:rPr>
              <a:t> PNO </a:t>
            </a:r>
            <a:r>
              <a:rPr lang="en-US" sz="1800" b="0" i="0" dirty="0" err="1">
                <a:solidFill>
                  <a:srgbClr val="000000"/>
                </a:solidFill>
                <a:effectLst/>
                <a:latin typeface="BwqvrxVglbtmTimes-Roman"/>
              </a:rPr>
              <a:t>và</a:t>
            </a:r>
            <a:r>
              <a:rPr lang="en-US" sz="1800" b="0" i="0" dirty="0">
                <a:solidFill>
                  <a:srgbClr val="000000"/>
                </a:solidFill>
                <a:effectLst/>
                <a:latin typeface="BwqvrxVglbtmTimes-Roman"/>
              </a:rPr>
              <a:t> BUDGET </a:t>
            </a:r>
            <a:r>
              <a:rPr lang="en-US" sz="1800" b="0" i="0" dirty="0" err="1">
                <a:solidFill>
                  <a:srgbClr val="000000"/>
                </a:solidFill>
                <a:effectLst/>
                <a:latin typeface="BwqvrxVglbtmTimes-Roman"/>
              </a:rPr>
              <a:t>được</a:t>
            </a:r>
            <a:r>
              <a:rPr lang="en-US" sz="1800" b="0" i="0" dirty="0">
                <a:solidFill>
                  <a:srgbClr val="000000"/>
                </a:solidFill>
                <a:effectLst/>
                <a:latin typeface="BwqvrxVglbtmTimes-Roman"/>
              </a:rPr>
              <a:t> </a:t>
            </a:r>
            <a:r>
              <a:rPr lang="en-US" sz="1800" b="0" i="0" dirty="0" err="1">
                <a:solidFill>
                  <a:srgbClr val="000000"/>
                </a:solidFill>
                <a:effectLst/>
                <a:latin typeface="BwqvrxVglbtmTimes-Roman"/>
              </a:rPr>
              <a:t>tính</a:t>
            </a:r>
            <a:r>
              <a:rPr lang="en-US" sz="1800" b="0" i="0" dirty="0">
                <a:solidFill>
                  <a:srgbClr val="000000"/>
                </a:solidFill>
                <a:effectLst/>
                <a:latin typeface="BwqvrxVglbtmTimes-Roman"/>
              </a:rPr>
              <a:t> </a:t>
            </a:r>
            <a:r>
              <a:rPr lang="en-US" sz="1800" b="0" i="0" dirty="0" err="1">
                <a:solidFill>
                  <a:srgbClr val="000000"/>
                </a:solidFill>
                <a:effectLst/>
                <a:latin typeface="BwqvrxVglbtmTimes-Roman"/>
              </a:rPr>
              <a:t>như</a:t>
            </a:r>
            <a:r>
              <a:rPr lang="en-US" sz="1800" b="0" i="0" dirty="0">
                <a:solidFill>
                  <a:srgbClr val="000000"/>
                </a:solidFill>
                <a:effectLst/>
                <a:latin typeface="BwqvrxVglbtmTimes-Roman"/>
              </a:rPr>
              <a:t> </a:t>
            </a:r>
            <a:r>
              <a:rPr lang="en-US" sz="1800" b="0" i="0" dirty="0" err="1">
                <a:solidFill>
                  <a:srgbClr val="000000"/>
                </a:solidFill>
                <a:effectLst/>
                <a:latin typeface="BwqvrxVglbtmTimes-Roman"/>
              </a:rPr>
              <a:t>sau</a:t>
            </a:r>
            <a:r>
              <a:rPr lang="en-US" sz="1800" b="0" i="0" dirty="0">
                <a:solidFill>
                  <a:srgbClr val="000000"/>
                </a:solidFill>
                <a:effectLst/>
                <a:latin typeface="BwqvrxVglbtmTimes-Roman"/>
              </a:rPr>
              <a:t>:</a:t>
            </a:r>
          </a:p>
          <a:p>
            <a:r>
              <a:rPr lang="en-US" sz="1800" b="0" i="1" dirty="0" err="1">
                <a:solidFill>
                  <a:srgbClr val="000000"/>
                </a:solidFill>
                <a:effectLst/>
                <a:latin typeface="VknxbbSpscfwMTMI"/>
              </a:rPr>
              <a:t>aff</a:t>
            </a:r>
            <a:r>
              <a:rPr lang="en-US" sz="1800" b="0" i="1" dirty="0">
                <a:solidFill>
                  <a:srgbClr val="000000"/>
                </a:solidFill>
                <a:effectLst/>
                <a:latin typeface="VknxbbSpscfwMTMI"/>
              </a:rPr>
              <a:t> (</a:t>
            </a:r>
            <a:r>
              <a:rPr lang="en-US" sz="1800" b="0" i="0" dirty="0">
                <a:solidFill>
                  <a:srgbClr val="000000"/>
                </a:solidFill>
                <a:effectLst/>
                <a:latin typeface="WhcfrrHgcdwfCourier"/>
              </a:rPr>
              <a:t>PNO</a:t>
            </a:r>
            <a:r>
              <a:rPr lang="en-US" sz="1800" b="0" i="1" dirty="0">
                <a:solidFill>
                  <a:srgbClr val="000000"/>
                </a:solidFill>
                <a:effectLst/>
                <a:latin typeface="VknxbbSpscfwMTMI"/>
              </a:rPr>
              <a:t>, </a:t>
            </a:r>
            <a:r>
              <a:rPr lang="en-US" sz="1800" b="0" i="0" dirty="0">
                <a:solidFill>
                  <a:srgbClr val="000000"/>
                </a:solidFill>
                <a:effectLst/>
                <a:latin typeface="WhcfrrHgcdwfCourier"/>
              </a:rPr>
              <a:t>BUDGET</a:t>
            </a:r>
            <a:r>
              <a:rPr lang="en-US" sz="1800" b="0" i="1" dirty="0">
                <a:solidFill>
                  <a:srgbClr val="000000"/>
                </a:solidFill>
                <a:effectLst/>
                <a:latin typeface="VknxbbSpscfwMTMI"/>
              </a:rPr>
              <a:t>) </a:t>
            </a:r>
            <a:r>
              <a:rPr lang="en-US" sz="1800" b="0" i="0" dirty="0">
                <a:solidFill>
                  <a:srgbClr val="000000"/>
                </a:solidFill>
                <a:effectLst/>
                <a:latin typeface="BtrcvrFbvnlbMTSYN"/>
              </a:rPr>
              <a:t>= Sum</a:t>
            </a:r>
            <a:r>
              <a:rPr lang="en-US" sz="1800" b="0" i="0" dirty="0">
                <a:solidFill>
                  <a:srgbClr val="000000"/>
                </a:solidFill>
                <a:effectLst/>
                <a:latin typeface="BwqvrxVglbtmTimes-Roman"/>
              </a:rPr>
              <a:t>_(</a:t>
            </a:r>
            <a:r>
              <a:rPr lang="en-US" sz="1800" b="0" i="1" dirty="0">
                <a:solidFill>
                  <a:srgbClr val="000000"/>
                </a:solidFill>
                <a:effectLst/>
                <a:latin typeface="VknxbbSpscfwMTMI"/>
              </a:rPr>
              <a:t>k</a:t>
            </a:r>
            <a:r>
              <a:rPr lang="en-US" sz="1800" b="0" i="0" dirty="0">
                <a:solidFill>
                  <a:srgbClr val="000000"/>
                </a:solidFill>
                <a:effectLst/>
                <a:latin typeface="BtrcvrFbvnlbMTSYN"/>
              </a:rPr>
              <a:t>=</a:t>
            </a:r>
            <a:r>
              <a:rPr lang="en-US" sz="1800" b="0" i="0" dirty="0">
                <a:solidFill>
                  <a:srgbClr val="000000"/>
                </a:solidFill>
                <a:effectLst/>
                <a:latin typeface="BwqvrxVglbtmTimes-Roman"/>
              </a:rPr>
              <a:t>1)^1 Sum_(l=1)^3 </a:t>
            </a:r>
            <a:r>
              <a:rPr lang="en-US" sz="1800" b="0" i="1" dirty="0" err="1">
                <a:solidFill>
                  <a:srgbClr val="000000"/>
                </a:solidFill>
                <a:effectLst/>
                <a:latin typeface="VknxbbSpscfwMTMI"/>
              </a:rPr>
              <a:t>accl</a:t>
            </a:r>
            <a:r>
              <a:rPr lang="en-US" sz="1800" b="0" i="1" dirty="0">
                <a:solidFill>
                  <a:srgbClr val="000000"/>
                </a:solidFill>
                <a:effectLst/>
                <a:latin typeface="VknxbbSpscfwMTMI"/>
              </a:rPr>
              <a:t>(</a:t>
            </a:r>
            <a:r>
              <a:rPr lang="en-US" sz="1800" b="0" i="1" dirty="0" err="1">
                <a:solidFill>
                  <a:srgbClr val="000000"/>
                </a:solidFill>
                <a:effectLst/>
                <a:latin typeface="VknxbbSpscfwMTMI"/>
              </a:rPr>
              <a:t>q_k</a:t>
            </a:r>
            <a:r>
              <a:rPr lang="en-US" sz="1800" b="0" i="1" dirty="0">
                <a:solidFill>
                  <a:srgbClr val="000000"/>
                </a:solidFill>
                <a:effectLst/>
                <a:latin typeface="VknxbbSpscfwMTMI"/>
              </a:rPr>
              <a:t>) </a:t>
            </a:r>
            <a:r>
              <a:rPr lang="en-US" sz="1800" b="0" i="0" dirty="0">
                <a:solidFill>
                  <a:srgbClr val="000000"/>
                </a:solidFill>
                <a:effectLst/>
                <a:latin typeface="BtrcvrFbvnlbMTSYN"/>
              </a:rPr>
              <a:t>= </a:t>
            </a:r>
            <a:r>
              <a:rPr lang="en-US" sz="1800" b="0" i="1" dirty="0">
                <a:solidFill>
                  <a:srgbClr val="000000"/>
                </a:solidFill>
                <a:effectLst/>
                <a:latin typeface="VknxbbSpscfwMTMI"/>
              </a:rPr>
              <a:t>acc</a:t>
            </a:r>
            <a:r>
              <a:rPr lang="en-US" sz="1800" b="0" i="0" dirty="0">
                <a:solidFill>
                  <a:srgbClr val="000000"/>
                </a:solidFill>
                <a:effectLst/>
                <a:latin typeface="BwqvrxVglbtmTimes-Roman"/>
              </a:rPr>
              <a:t>1</a:t>
            </a:r>
            <a:r>
              <a:rPr lang="en-US" sz="1800" b="0" i="1" dirty="0">
                <a:solidFill>
                  <a:srgbClr val="000000"/>
                </a:solidFill>
                <a:effectLst/>
                <a:latin typeface="VknxbbSpscfwMTMI"/>
              </a:rPr>
              <a:t>(q_</a:t>
            </a:r>
            <a:r>
              <a:rPr lang="en-US" sz="1800" b="0" i="0" dirty="0">
                <a:solidFill>
                  <a:srgbClr val="000000"/>
                </a:solidFill>
                <a:effectLst/>
                <a:latin typeface="BwqvrxVglbtmTimes-Roman"/>
              </a:rPr>
              <a:t>1</a:t>
            </a:r>
            <a:r>
              <a:rPr lang="en-US" sz="1800" b="0" i="1" dirty="0">
                <a:solidFill>
                  <a:srgbClr val="000000"/>
                </a:solidFill>
                <a:effectLst/>
                <a:latin typeface="VknxbbSpscfwMTMI"/>
              </a:rPr>
              <a:t>) </a:t>
            </a:r>
            <a:r>
              <a:rPr lang="en-US" sz="1800" b="0" i="0" dirty="0">
                <a:solidFill>
                  <a:srgbClr val="000000"/>
                </a:solidFill>
                <a:effectLst/>
                <a:latin typeface="BtrcvrFbvnlbMTSYN"/>
              </a:rPr>
              <a:t>+ </a:t>
            </a:r>
            <a:r>
              <a:rPr lang="en-US" sz="1800" b="0" i="1" dirty="0">
                <a:solidFill>
                  <a:srgbClr val="000000"/>
                </a:solidFill>
                <a:effectLst/>
                <a:latin typeface="VknxbbSpscfwMTMI"/>
              </a:rPr>
              <a:t>acc</a:t>
            </a:r>
            <a:r>
              <a:rPr lang="en-US" sz="1800" b="0" i="0" dirty="0">
                <a:solidFill>
                  <a:srgbClr val="000000"/>
                </a:solidFill>
                <a:effectLst/>
                <a:latin typeface="BwqvrxVglbtmTimes-Roman"/>
              </a:rPr>
              <a:t>2</a:t>
            </a:r>
            <a:r>
              <a:rPr lang="en-US" sz="1800" b="0" i="1" dirty="0">
                <a:solidFill>
                  <a:srgbClr val="000000"/>
                </a:solidFill>
                <a:effectLst/>
                <a:latin typeface="VknxbbSpscfwMTMI"/>
              </a:rPr>
              <a:t>(q_</a:t>
            </a:r>
            <a:r>
              <a:rPr lang="en-US" sz="1800" b="0" i="0" dirty="0">
                <a:solidFill>
                  <a:srgbClr val="000000"/>
                </a:solidFill>
                <a:effectLst/>
                <a:latin typeface="BwqvrxVglbtmTimes-Roman"/>
              </a:rPr>
              <a:t>1</a:t>
            </a:r>
            <a:r>
              <a:rPr lang="en-US" sz="1800" b="0" i="1" dirty="0">
                <a:solidFill>
                  <a:srgbClr val="000000"/>
                </a:solidFill>
                <a:effectLst/>
                <a:latin typeface="VknxbbSpscfwMTMI"/>
              </a:rPr>
              <a:t>) </a:t>
            </a:r>
            <a:r>
              <a:rPr lang="en-US" sz="1800" b="0" i="0" dirty="0">
                <a:solidFill>
                  <a:srgbClr val="000000"/>
                </a:solidFill>
                <a:effectLst/>
                <a:latin typeface="BtrcvrFbvnlbMTSYN"/>
              </a:rPr>
              <a:t>+ </a:t>
            </a:r>
            <a:r>
              <a:rPr lang="en-US" sz="1800" b="0" i="1" dirty="0">
                <a:solidFill>
                  <a:srgbClr val="000000"/>
                </a:solidFill>
                <a:effectLst/>
                <a:latin typeface="VknxbbSpscfwMTMI"/>
              </a:rPr>
              <a:t>acc</a:t>
            </a:r>
            <a:r>
              <a:rPr lang="en-US" sz="1800" b="0" i="0" dirty="0">
                <a:solidFill>
                  <a:srgbClr val="000000"/>
                </a:solidFill>
                <a:effectLst/>
                <a:latin typeface="BwqvrxVglbtmTimes-Roman"/>
              </a:rPr>
              <a:t>3</a:t>
            </a:r>
            <a:r>
              <a:rPr lang="en-US" sz="1800" b="0" i="1" dirty="0">
                <a:solidFill>
                  <a:srgbClr val="000000"/>
                </a:solidFill>
                <a:effectLst/>
                <a:latin typeface="VknxbbSpscfwMTMI"/>
              </a:rPr>
              <a:t>(q_</a:t>
            </a:r>
            <a:r>
              <a:rPr lang="en-US" sz="1800" b="0" i="0" dirty="0">
                <a:solidFill>
                  <a:srgbClr val="000000"/>
                </a:solidFill>
                <a:effectLst/>
                <a:latin typeface="BwqvrxVglbtmTimes-Roman"/>
              </a:rPr>
              <a:t>1</a:t>
            </a:r>
            <a:r>
              <a:rPr lang="en-US" sz="1800" b="0" i="1" dirty="0">
                <a:solidFill>
                  <a:srgbClr val="000000"/>
                </a:solidFill>
                <a:effectLst/>
                <a:latin typeface="VknxbbSpscfwMTMI"/>
              </a:rPr>
              <a:t>) </a:t>
            </a:r>
            <a:r>
              <a:rPr lang="en-US" sz="1800" b="0" i="0" dirty="0">
                <a:solidFill>
                  <a:srgbClr val="000000"/>
                </a:solidFill>
                <a:effectLst/>
                <a:latin typeface="BtrcvrFbvnlbMTSYN"/>
              </a:rPr>
              <a:t>= </a:t>
            </a:r>
            <a:r>
              <a:rPr lang="en-US" sz="1800" b="0" i="0" dirty="0">
                <a:solidFill>
                  <a:srgbClr val="000000"/>
                </a:solidFill>
                <a:effectLst/>
                <a:latin typeface="BwqvrxVglbtmTimes-Roman"/>
              </a:rPr>
              <a:t>45</a:t>
            </a:r>
            <a:br>
              <a:rPr lang="en-US" dirty="0"/>
            </a:br>
            <a:br>
              <a:rPr lang="fr-FR" dirty="0"/>
            </a:br>
            <a:br>
              <a:rPr lang="fr-FR" dirty="0"/>
            </a:br>
            <a:r>
              <a:rPr lang="fr-FR" dirty="0"/>
              <a:t> </a:t>
            </a: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42</a:t>
            </a:fld>
            <a:endParaRPr lang="en-US"/>
          </a:p>
        </p:txBody>
      </p:sp>
    </p:spTree>
    <p:extLst>
      <p:ext uri="{BB962C8B-B14F-4D97-AF65-F5344CB8AC3E}">
        <p14:creationId xmlns:p14="http://schemas.microsoft.com/office/powerpoint/2010/main" val="22663732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Giải thích về Thuật toán phân cụm (Clustering Algorithm) trong Phân mảnh dọc (Vertical Fragmentation - VF):</a:t>
            </a:r>
          </a:p>
          <a:p>
            <a:pPr algn="l"/>
            <a:r>
              <a:rPr lang="vi-VN" b="1" i="0" dirty="0">
                <a:solidFill>
                  <a:srgbClr val="404040"/>
                </a:solidFill>
                <a:effectLst/>
                <a:latin typeface="Inter"/>
              </a:rPr>
              <a:t>1. Mục đích của thuật toán phân cụm</a:t>
            </a:r>
          </a:p>
          <a:p>
            <a:pPr algn="l">
              <a:buFont typeface="Arial" panose="020B0604020202020204" pitchFamily="34" charset="0"/>
              <a:buChar char="•"/>
            </a:pPr>
            <a:r>
              <a:rPr lang="vi-VN" b="1" i="0" dirty="0">
                <a:solidFill>
                  <a:srgbClr val="404040"/>
                </a:solidFill>
                <a:effectLst/>
                <a:latin typeface="Inter"/>
              </a:rPr>
              <a:t>Đầu vào</a:t>
            </a:r>
            <a:r>
              <a:rPr lang="vi-VN" b="0" i="0" dirty="0">
                <a:solidFill>
                  <a:srgbClr val="404040"/>
                </a:solidFill>
                <a:effectLst/>
                <a:latin typeface="Inter"/>
              </a:rPr>
              <a:t>: Ma trận độ tương đồng thuộc tính (Attribute Affinity Matrix - AA).</a:t>
            </a:r>
          </a:p>
          <a:p>
            <a:pPr algn="l">
              <a:buFont typeface="Arial" panose="020B0604020202020204" pitchFamily="34" charset="0"/>
              <a:buChar char="•"/>
            </a:pPr>
            <a:r>
              <a:rPr lang="vi-VN" b="1" i="0" dirty="0">
                <a:solidFill>
                  <a:srgbClr val="404040"/>
                </a:solidFill>
                <a:effectLst/>
                <a:latin typeface="Inter"/>
              </a:rPr>
              <a:t>Mục tiêu</a:t>
            </a:r>
            <a:r>
              <a:rPr lang="vi-VN" b="0" i="0" dirty="0">
                <a:solidFill>
                  <a:srgbClr val="404040"/>
                </a:solidFill>
                <a:effectLst/>
                <a:latin typeface="Inter"/>
              </a:rPr>
              <a:t>: Tổ chức lại thứ tự các thuộc tính để tạo thành các </a:t>
            </a:r>
            <a:r>
              <a:rPr lang="vi-VN" b="1" i="0" dirty="0">
                <a:solidFill>
                  <a:srgbClr val="404040"/>
                </a:solidFill>
                <a:effectLst/>
                <a:latin typeface="Inter"/>
              </a:rPr>
              <a:t>cụm (clusters)</a:t>
            </a:r>
            <a:r>
              <a:rPr lang="vi-VN" b="0" i="0" dirty="0">
                <a:solidFill>
                  <a:srgbClr val="404040"/>
                </a:solidFill>
                <a:effectLst/>
                <a:latin typeface="Inter"/>
              </a:rPr>
              <a:t>, trong đó các thuộc tính trong cùng một cụm có độ tương đồng cao với nhau.</a:t>
            </a:r>
          </a:p>
          <a:p>
            <a:pPr algn="l">
              <a:buFont typeface="Arial" panose="020B0604020202020204" pitchFamily="34" charset="0"/>
              <a:buChar char="•"/>
            </a:pPr>
            <a:r>
              <a:rPr lang="vi-VN" b="1" i="0" dirty="0">
                <a:solidFill>
                  <a:srgbClr val="404040"/>
                </a:solidFill>
                <a:effectLst/>
                <a:latin typeface="Inter"/>
              </a:rPr>
              <a:t>Kết quả</a:t>
            </a:r>
            <a:r>
              <a:rPr lang="vi-VN" b="0" i="0" dirty="0">
                <a:solidFill>
                  <a:srgbClr val="404040"/>
                </a:solidFill>
                <a:effectLst/>
                <a:latin typeface="Inter"/>
              </a:rPr>
              <a:t>: Các thuộc tính có mối quan hệ chặt chẽ (thường xuyên được truy cập cùng nhau) sẽ được nhóm lại với nhau, từ đó hỗ trợ thiết kế phân mảnh dọc hiệu quả.</a:t>
            </a:r>
          </a:p>
          <a:p>
            <a:pPr algn="l"/>
            <a:r>
              <a:rPr lang="vi-VN" b="1" i="0" dirty="0">
                <a:solidFill>
                  <a:srgbClr val="404040"/>
                </a:solidFill>
                <a:effectLst/>
                <a:latin typeface="Inter"/>
              </a:rPr>
              <a:t>2. Thuật toán Bond Energy Algorithm (BEA)</a:t>
            </a:r>
          </a:p>
          <a:p>
            <a:pPr algn="l">
              <a:buFont typeface="Arial" panose="020B0604020202020204" pitchFamily="34" charset="0"/>
              <a:buChar char="•"/>
            </a:pPr>
            <a:r>
              <a:rPr lang="vi-VN" b="1" i="0" dirty="0">
                <a:solidFill>
                  <a:srgbClr val="404040"/>
                </a:solidFill>
                <a:effectLst/>
                <a:latin typeface="Inter"/>
              </a:rPr>
              <a:t>Khái niệm</a:t>
            </a:r>
            <a:r>
              <a:rPr lang="vi-VN" b="0" i="0" dirty="0">
                <a:solidFill>
                  <a:srgbClr val="404040"/>
                </a:solidFill>
                <a:effectLst/>
                <a:latin typeface="Inter"/>
              </a:rPr>
              <a:t>: BEA là một thuật toán được sử dụng để phân cụm các thực thể (trong trường hợp này là các thuộc tính) sao cho </a:t>
            </a:r>
            <a:r>
              <a:rPr lang="vi-VN" b="1" i="0" dirty="0">
                <a:solidFill>
                  <a:srgbClr val="404040"/>
                </a:solidFill>
                <a:effectLst/>
                <a:latin typeface="Inter"/>
              </a:rPr>
              <a:t>độ đo tương đồng toàn cục (global affinity measure)</a:t>
            </a:r>
            <a:r>
              <a:rPr lang="vi-VN" b="0" i="0" dirty="0">
                <a:solidFill>
                  <a:srgbClr val="404040"/>
                </a:solidFill>
                <a:effectLst/>
                <a:latin typeface="Inter"/>
              </a:rPr>
              <a:t> được tối đa hóa.</a:t>
            </a:r>
          </a:p>
          <a:p>
            <a:pPr algn="l">
              <a:buFont typeface="Arial" panose="020B0604020202020204" pitchFamily="34" charset="0"/>
              <a:buChar char="•"/>
            </a:pPr>
            <a:r>
              <a:rPr lang="vi-VN" b="1" i="0" dirty="0">
                <a:solidFill>
                  <a:srgbClr val="404040"/>
                </a:solidFill>
                <a:effectLst/>
                <a:latin typeface="Inter"/>
              </a:rPr>
              <a:t>Mục tiêu</a:t>
            </a:r>
            <a:r>
              <a:rPr lang="vi-VN" b="0" i="0" dirty="0">
                <a:solidFill>
                  <a:srgbClr val="404040"/>
                </a:solidFill>
                <a:effectLst/>
                <a:latin typeface="Inter"/>
              </a:rPr>
              <a:t>: Sắp xếp lại các thuộc tính trong ma trận AA để các giá trị tương đồng cao nằm gần nhau, tạo thành các cụm rõ ràng.</a:t>
            </a:r>
            <a:endParaRPr lang="en-US" b="0" i="0" dirty="0">
              <a:solidFill>
                <a:srgbClr val="404040"/>
              </a:solidFill>
              <a:effectLst/>
              <a:latin typeface="Inter"/>
            </a:endParaRPr>
          </a:p>
          <a:p>
            <a:pPr algn="l">
              <a:buFont typeface="Arial" panose="020B0604020202020204" pitchFamily="34" charset="0"/>
              <a:buChar char="•"/>
            </a:pPr>
            <a:endParaRPr lang="en-US" b="0" i="0" dirty="0">
              <a:solidFill>
                <a:srgbClr val="404040"/>
              </a:solidFill>
              <a:effectLst/>
              <a:latin typeface="Inter"/>
            </a:endParaRPr>
          </a:p>
          <a:p>
            <a:pPr algn="l">
              <a:buFont typeface="Arial" panose="020B0604020202020204" pitchFamily="34" charset="0"/>
              <a:buChar char="•"/>
            </a:pPr>
            <a:r>
              <a:rPr lang="en-US" b="0" i="0" dirty="0" err="1">
                <a:solidFill>
                  <a:srgbClr val="404040"/>
                </a:solidFill>
                <a:effectLst/>
                <a:latin typeface="Inter"/>
              </a:rPr>
              <a:t>AA_max</a:t>
            </a:r>
            <a:r>
              <a:rPr lang="en-US" b="0" i="0" dirty="0">
                <a:solidFill>
                  <a:srgbClr val="404040"/>
                </a:solidFill>
                <a:effectLst/>
                <a:latin typeface="Inter"/>
              </a:rPr>
              <a:t> = </a:t>
            </a:r>
            <a:r>
              <a:rPr lang="en-US" b="0" i="0" dirty="0" err="1">
                <a:solidFill>
                  <a:srgbClr val="404040"/>
                </a:solidFill>
                <a:effectLst/>
                <a:latin typeface="Inter"/>
              </a:rPr>
              <a:t>SUM_i</a:t>
            </a:r>
            <a:r>
              <a:rPr lang="en-US" b="0" i="0" dirty="0">
                <a:solidFill>
                  <a:srgbClr val="404040"/>
                </a:solidFill>
                <a:effectLst/>
                <a:latin typeface="Inter"/>
              </a:rPr>
              <a:t> </a:t>
            </a:r>
            <a:r>
              <a:rPr lang="en-US" b="0" i="0" dirty="0" err="1">
                <a:solidFill>
                  <a:srgbClr val="404040"/>
                </a:solidFill>
                <a:effectLst/>
                <a:latin typeface="Inter"/>
              </a:rPr>
              <a:t>SUM_j</a:t>
            </a:r>
            <a:r>
              <a:rPr lang="en-US" b="0" i="0" dirty="0">
                <a:solidFill>
                  <a:srgbClr val="404040"/>
                </a:solidFill>
                <a:effectLst/>
                <a:latin typeface="Inter"/>
              </a:rPr>
              <a:t> (</a:t>
            </a:r>
            <a:r>
              <a:rPr lang="en-US" b="0" i="0" dirty="0" err="1">
                <a:solidFill>
                  <a:srgbClr val="404040"/>
                </a:solidFill>
                <a:effectLst/>
                <a:latin typeface="Inter"/>
              </a:rPr>
              <a:t>affinitiy</a:t>
            </a:r>
            <a:r>
              <a:rPr lang="en-US" b="0" i="0" dirty="0">
                <a:solidFill>
                  <a:srgbClr val="404040"/>
                </a:solidFill>
                <a:effectLst/>
                <a:latin typeface="Inter"/>
              </a:rPr>
              <a:t> of </a:t>
            </a:r>
            <a:r>
              <a:rPr lang="en-US" b="0" i="0" dirty="0" err="1">
                <a:solidFill>
                  <a:srgbClr val="404040"/>
                </a:solidFill>
                <a:effectLst/>
                <a:latin typeface="Inter"/>
              </a:rPr>
              <a:t>A_i</a:t>
            </a:r>
            <a:r>
              <a:rPr lang="en-US" b="0" i="0" dirty="0">
                <a:solidFill>
                  <a:srgbClr val="404040"/>
                </a:solidFill>
                <a:effectLst/>
                <a:latin typeface="Inter"/>
              </a:rPr>
              <a:t> and </a:t>
            </a:r>
            <a:r>
              <a:rPr lang="en-US" b="0" i="0" dirty="0" err="1">
                <a:solidFill>
                  <a:srgbClr val="404040"/>
                </a:solidFill>
                <a:effectLst/>
                <a:latin typeface="Inter"/>
              </a:rPr>
              <a:t>A_j</a:t>
            </a:r>
            <a:r>
              <a:rPr lang="en-US" b="0" i="0" dirty="0">
                <a:solidFill>
                  <a:srgbClr val="404040"/>
                </a:solidFill>
                <a:effectLst/>
                <a:latin typeface="Inter"/>
              </a:rPr>
              <a:t> with their </a:t>
            </a:r>
            <a:r>
              <a:rPr lang="en-US" b="0" i="0" dirty="0" err="1">
                <a:solidFill>
                  <a:srgbClr val="404040"/>
                </a:solidFill>
                <a:effectLst/>
                <a:latin typeface="Inter"/>
              </a:rPr>
              <a:t>neigbors</a:t>
            </a:r>
            <a:r>
              <a:rPr lang="en-US" b="0" i="0" dirty="0">
                <a:solidFill>
                  <a:srgbClr val="404040"/>
                </a:solidFill>
                <a:effectLst/>
                <a:latin typeface="Inter"/>
              </a:rPr>
              <a:t>)</a:t>
            </a:r>
            <a:endParaRPr lang="vi-VN" b="0" i="0" dirty="0">
              <a:solidFill>
                <a:srgbClr val="404040"/>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43</a:t>
            </a:fld>
            <a:endParaRPr lang="en-US"/>
          </a:p>
        </p:txBody>
      </p:sp>
    </p:spTree>
    <p:extLst>
      <p:ext uri="{BB962C8B-B14F-4D97-AF65-F5344CB8AC3E}">
        <p14:creationId xmlns:p14="http://schemas.microsoft.com/office/powerpoint/2010/main" val="3687933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Thuật toán Năng lượng Liên kết (Bond Energy Algorithm)</a:t>
            </a:r>
            <a:endParaRPr lang="vi-VN" dirty="0"/>
          </a:p>
          <a:p>
            <a:pPr>
              <a:buFont typeface="Arial" panose="020B0604020202020204" pitchFamily="34" charset="0"/>
              <a:buChar char="•"/>
            </a:pPr>
            <a:r>
              <a:rPr lang="vi-VN" b="1" dirty="0"/>
              <a:t>Đầu vào:</a:t>
            </a:r>
            <a:r>
              <a:rPr lang="vi-VN" dirty="0"/>
              <a:t> Ma trận AA</a:t>
            </a:r>
          </a:p>
          <a:p>
            <a:pPr>
              <a:buFont typeface="Arial" panose="020B0604020202020204" pitchFamily="34" charset="0"/>
              <a:buChar char="•"/>
            </a:pPr>
            <a:r>
              <a:rPr lang="vi-VN" b="1" dirty="0"/>
              <a:t>Đầu ra:</a:t>
            </a:r>
            <a:r>
              <a:rPr lang="vi-VN" dirty="0"/>
              <a:t> Ma trận quan hệ nhóm CA, là một biến đổi của AA</a:t>
            </a:r>
          </a:p>
          <a:p>
            <a:r>
              <a:rPr lang="vi-VN" b="1" dirty="0"/>
              <a:t>Khởi tạo:</a:t>
            </a:r>
            <a:endParaRPr lang="vi-VN" dirty="0"/>
          </a:p>
          <a:p>
            <a:pPr>
              <a:buFont typeface="Arial" panose="020B0604020202020204" pitchFamily="34" charset="0"/>
              <a:buChar char="•"/>
            </a:pPr>
            <a:r>
              <a:rPr lang="vi-VN" dirty="0"/>
              <a:t>Đặt và cố định một trong các cột của AA vào CA.</a:t>
            </a:r>
          </a:p>
          <a:p>
            <a:r>
              <a:rPr lang="vi-VN" b="1" dirty="0"/>
              <a:t>Lặp:</a:t>
            </a:r>
            <a:endParaRPr lang="vi-VN" dirty="0"/>
          </a:p>
          <a:p>
            <a:pPr>
              <a:buFont typeface="Arial" panose="020B0604020202020204" pitchFamily="34" charset="0"/>
              <a:buChar char="•"/>
            </a:pPr>
            <a:r>
              <a:rPr lang="vi-VN" dirty="0"/>
              <a:t>Đặt các cột còn lại (n-i cột) vào (i+1) vị trí còn lại trong ma trận CA.</a:t>
            </a:r>
          </a:p>
          <a:p>
            <a:pPr>
              <a:buFont typeface="Arial" panose="020B0604020202020204" pitchFamily="34" charset="0"/>
              <a:buChar char="•"/>
            </a:pPr>
            <a:r>
              <a:rPr lang="vi-VN" dirty="0"/>
              <a:t>Đối với mỗi cột, chọn vị trí sao cho đóng góp nhiều nhất vào độ đo quan hệ tổng thể.</a:t>
            </a:r>
          </a:p>
          <a:p>
            <a:r>
              <a:rPr lang="vi-VN" b="1" dirty="0"/>
              <a:t>Thứ tự hàng:</a:t>
            </a:r>
            <a:endParaRPr lang="vi-VN" dirty="0"/>
          </a:p>
          <a:p>
            <a:pPr>
              <a:buFont typeface="Arial" panose="020B0604020202020204" pitchFamily="34" charset="0"/>
              <a:buChar char="•"/>
            </a:pPr>
            <a:r>
              <a:rPr lang="vi-VN" dirty="0"/>
              <a:t>Sắp xếp các hàng theo thứ tự cột đã sắp xếp.</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44</a:t>
            </a:fld>
            <a:endParaRPr lang="en-US"/>
          </a:p>
        </p:txBody>
      </p:sp>
    </p:spTree>
    <p:extLst>
      <p:ext uri="{BB962C8B-B14F-4D97-AF65-F5344CB8AC3E}">
        <p14:creationId xmlns:p14="http://schemas.microsoft.com/office/powerpoint/2010/main" val="41769938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“Best” placement? (Vị trí tốt nhất?)</a:t>
            </a:r>
          </a:p>
          <a:p>
            <a:pPr>
              <a:buFont typeface="Arial" panose="020B0604020202020204" pitchFamily="34" charset="0"/>
              <a:buChar char="•"/>
            </a:pPr>
            <a:r>
              <a:rPr lang="vi-VN" dirty="0"/>
              <a:t>Để xác định vị trí tốt nhất cho một cột trong ma trận, ta cần định nghĩa </a:t>
            </a:r>
            <a:r>
              <a:rPr lang="vi-VN" b="1" dirty="0"/>
              <a:t>đóng góp của một vị trí</a:t>
            </a:r>
            <a:r>
              <a:rPr lang="vi-VN" dirty="0"/>
              <a:t> vào độ đo liên kết tổng thể.</a:t>
            </a:r>
            <a:endParaRPr lang="en-US" dirty="0"/>
          </a:p>
          <a:p>
            <a:pPr>
              <a:buFont typeface="Arial" panose="020B0604020202020204" pitchFamily="34" charset="0"/>
              <a:buNone/>
            </a:pPr>
            <a:endParaRPr lang="vi-VN" dirty="0"/>
          </a:p>
          <a:p>
            <a:r>
              <a:rPr lang="vi-VN" b="1" dirty="0"/>
              <a:t>2. Công thức đóng góp của một vị trí</a:t>
            </a:r>
          </a:p>
          <a:p>
            <a:pPr>
              <a:buFont typeface="Arial" panose="020B0604020202020204" pitchFamily="34" charset="0"/>
              <a:buChar char="•"/>
            </a:pPr>
            <a:r>
              <a:rPr lang="vi-VN" dirty="0"/>
              <a:t>cont(Ai,Ak,Aj)=2bond(Ai,Ak)+2bond(Ak,A</a:t>
            </a:r>
            <a:r>
              <a:rPr lang="en-US" dirty="0"/>
              <a:t>j</a:t>
            </a:r>
            <a:r>
              <a:rPr lang="vi-VN" dirty="0"/>
              <a:t>)−2bond(Ai,Aj) ​.</a:t>
            </a:r>
          </a:p>
          <a:p>
            <a:pPr>
              <a:buFont typeface="Arial" panose="020B0604020202020204" pitchFamily="34" charset="0"/>
              <a:buChar char="•"/>
            </a:pPr>
            <a:r>
              <a:rPr lang="vi-VN" dirty="0"/>
              <a:t>Công thức này giúp xác định mức độ ảnh hưởng của một cột A</a:t>
            </a:r>
            <a:r>
              <a:rPr lang="en-US" dirty="0"/>
              <a:t>k</a:t>
            </a:r>
            <a:r>
              <a:rPr lang="vi-VN" dirty="0"/>
              <a:t>​ khi được chèn giữa Ai​ và Aj​.</a:t>
            </a:r>
            <a:endParaRPr lang="en-US" dirty="0"/>
          </a:p>
          <a:p>
            <a:pPr>
              <a:buFont typeface="Arial" panose="020B0604020202020204" pitchFamily="34" charset="0"/>
              <a:buNone/>
            </a:pPr>
            <a:endParaRPr lang="vi-VN" dirty="0"/>
          </a:p>
          <a:p>
            <a:r>
              <a:rPr lang="vi-VN" b="1" dirty="0"/>
              <a:t>3. Công thức tính bond(A_x, A_y):</a:t>
            </a:r>
          </a:p>
          <a:p>
            <a:pPr>
              <a:buFont typeface="Arial" panose="020B0604020202020204" pitchFamily="34" charset="0"/>
              <a:buChar char="•"/>
            </a:pPr>
            <a:r>
              <a:rPr lang="vi-VN" dirty="0"/>
              <a:t>bond(Ax,Ay)=</a:t>
            </a:r>
            <a:r>
              <a:rPr lang="en-US" dirty="0"/>
              <a:t>SUM_(z=1)^n </a:t>
            </a:r>
            <a:r>
              <a:rPr lang="vi-VN" dirty="0"/>
              <a:t>aff(A</a:t>
            </a:r>
            <a:r>
              <a:rPr lang="en-US" dirty="0"/>
              <a:t>z</a:t>
            </a:r>
            <a:r>
              <a:rPr lang="vi-VN" dirty="0"/>
              <a:t>,A</a:t>
            </a:r>
            <a:r>
              <a:rPr lang="en-US" dirty="0"/>
              <a:t>x</a:t>
            </a:r>
            <a:r>
              <a:rPr lang="vi-VN" dirty="0"/>
              <a:t>)</a:t>
            </a:r>
            <a:r>
              <a:rPr lang="en-US" dirty="0"/>
              <a:t> </a:t>
            </a:r>
            <a:r>
              <a:rPr lang="vi-VN" dirty="0"/>
              <a:t>aff(Az,Ay): Độ đo liên kết giữa hai thuộc tính Ax​ và Ay​.</a:t>
            </a:r>
          </a:p>
          <a:p>
            <a:pPr>
              <a:buFont typeface="Arial" panose="020B0604020202020204" pitchFamily="34" charset="0"/>
              <a:buChar char="•"/>
            </a:pPr>
            <a:r>
              <a:rPr lang="vi-VN" dirty="0"/>
              <a:t>Tổng hợp liên kết của tất cả các cặp trong phạm vi từ 1 đến n để đánh giá mức độ liên kết giữa Ax​ và Ay.</a:t>
            </a:r>
          </a:p>
          <a:p>
            <a:r>
              <a:rPr lang="vi-VN" b="1" dirty="0"/>
              <a:t>Ý nghĩa:</a:t>
            </a:r>
          </a:p>
          <a:p>
            <a:pPr>
              <a:buFont typeface="Arial" panose="020B0604020202020204" pitchFamily="34" charset="0"/>
              <a:buChar char="•"/>
            </a:pPr>
            <a:r>
              <a:rPr lang="vi-VN" dirty="0"/>
              <a:t>Thuật toán BEA sử dụng công thức này để sắp xếp lại các cột sao cho liên kết giữa các thuộc tính được tối ưu nhất, giúp nhóm các thuộc tính có quan hệ chặt chẽ lại gần nhau trong ma trận.</a:t>
            </a:r>
          </a:p>
          <a:p>
            <a:r>
              <a:rPr lang="en-US" dirty="0"/>
              <a:t>(page 56,57,58)</a:t>
            </a:r>
          </a:p>
        </p:txBody>
      </p:sp>
      <p:sp>
        <p:nvSpPr>
          <p:cNvPr id="4" name="Slide Number Placeholder 3"/>
          <p:cNvSpPr>
            <a:spLocks noGrp="1"/>
          </p:cNvSpPr>
          <p:nvPr>
            <p:ph type="sldNum" sz="quarter" idx="5"/>
          </p:nvPr>
        </p:nvSpPr>
        <p:spPr/>
        <p:txBody>
          <a:bodyPr/>
          <a:lstStyle/>
          <a:p>
            <a:fld id="{765F5201-0B02-374C-9C85-2DCB7D098B21}" type="slidenum">
              <a:rPr lang="en-US" smtClean="0"/>
              <a:t>45</a:t>
            </a:fld>
            <a:endParaRPr lang="en-US"/>
          </a:p>
        </p:txBody>
      </p:sp>
    </p:spTree>
    <p:extLst>
      <p:ext uri="{BB962C8B-B14F-4D97-AF65-F5344CB8AC3E}">
        <p14:creationId xmlns:p14="http://schemas.microsoft.com/office/powerpoint/2010/main" val="4208568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Xem</a:t>
            </a:r>
            <a:r>
              <a:rPr lang="en-US" dirty="0"/>
              <a:t> </a:t>
            </a:r>
            <a:r>
              <a:rPr lang="en-US" dirty="0" err="1"/>
              <a:t>thêm</a:t>
            </a:r>
            <a:r>
              <a:rPr lang="en-US" dirty="0"/>
              <a:t> </a:t>
            </a:r>
            <a:r>
              <a:rPr lang="en-US" dirty="0" err="1"/>
              <a:t>ví</a:t>
            </a:r>
            <a:r>
              <a:rPr lang="en-US" dirty="0"/>
              <a:t> </a:t>
            </a:r>
            <a:r>
              <a:rPr lang="en-US" dirty="0" err="1"/>
              <a:t>dụ</a:t>
            </a:r>
            <a:r>
              <a:rPr lang="en-US" dirty="0"/>
              <a:t> 2.16 </a:t>
            </a:r>
            <a:r>
              <a:rPr lang="en-US" dirty="0" err="1"/>
              <a:t>và</a:t>
            </a:r>
            <a:r>
              <a:rPr lang="en-US" dirty="0"/>
              <a:t> 2.17 (page 59 </a:t>
            </a:r>
            <a:r>
              <a:rPr lang="en-US" dirty="0" err="1"/>
              <a:t>và</a:t>
            </a:r>
            <a:r>
              <a:rPr lang="en-US" dirty="0"/>
              <a:t> 60)</a:t>
            </a:r>
          </a:p>
        </p:txBody>
      </p:sp>
      <p:sp>
        <p:nvSpPr>
          <p:cNvPr id="4" name="Slide Number Placeholder 3"/>
          <p:cNvSpPr>
            <a:spLocks noGrp="1"/>
          </p:cNvSpPr>
          <p:nvPr>
            <p:ph type="sldNum" sz="quarter" idx="5"/>
          </p:nvPr>
        </p:nvSpPr>
        <p:spPr/>
        <p:txBody>
          <a:bodyPr/>
          <a:lstStyle/>
          <a:p>
            <a:fld id="{765F5201-0B02-374C-9C85-2DCB7D098B21}" type="slidenum">
              <a:rPr lang="en-US" smtClean="0"/>
              <a:t>46</a:t>
            </a:fld>
            <a:endParaRPr lang="en-US"/>
          </a:p>
        </p:txBody>
      </p:sp>
    </p:spTree>
    <p:extLst>
      <p:ext uri="{BB962C8B-B14F-4D97-AF65-F5344CB8AC3E}">
        <p14:creationId xmlns:p14="http://schemas.microsoft.com/office/powerpoint/2010/main" val="3996005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
            </a:r>
            <a:r>
              <a:rPr lang="vi-VN" dirty="0"/>
              <a:t>iải thích về </a:t>
            </a:r>
            <a:r>
              <a:rPr lang="vi-VN" b="1" dirty="0"/>
              <a:t>Thuật toán VF</a:t>
            </a:r>
            <a:r>
              <a:rPr lang="vi-VN" dirty="0"/>
              <a:t>, được sử dụng để </a:t>
            </a:r>
            <a:r>
              <a:rPr lang="vi-VN" b="1" dirty="0"/>
              <a:t>phân cụm các thuộc tính</a:t>
            </a:r>
            <a:r>
              <a:rPr lang="vi-VN" dirty="0"/>
              <a:t> sao cho giảm thiểu sự chồng chéo giữa các ứng dụng truy cập chúng.</a:t>
            </a:r>
          </a:p>
          <a:p>
            <a:r>
              <a:rPr lang="vi-VN" b="1" dirty="0"/>
              <a:t>Khái niệm chính:</a:t>
            </a:r>
          </a:p>
          <a:p>
            <a:pPr>
              <a:buFont typeface="Arial" panose="020B0604020202020204" pitchFamily="34" charset="0"/>
              <a:buChar char="•"/>
            </a:pPr>
            <a:r>
              <a:rPr lang="vi-VN" dirty="0"/>
              <a:t>Bạn có một tập hợp các thuộc tính </a:t>
            </a:r>
            <a:r>
              <a:rPr lang="vi-VN" b="1" dirty="0"/>
              <a:t>{A₁, A₂, …, Aₙ}</a:t>
            </a:r>
            <a:r>
              <a:rPr lang="vi-VN" dirty="0"/>
              <a:t>.</a:t>
            </a:r>
          </a:p>
          <a:p>
            <a:pPr>
              <a:buFont typeface="Arial" panose="020B0604020202020204" pitchFamily="34" charset="0"/>
              <a:buChar char="•"/>
            </a:pPr>
            <a:r>
              <a:rPr lang="vi-VN" dirty="0"/>
              <a:t>Mục tiêu là </a:t>
            </a:r>
            <a:r>
              <a:rPr lang="vi-VN" b="1" dirty="0"/>
              <a:t>chia tập hợp này</a:t>
            </a:r>
            <a:r>
              <a:rPr lang="vi-VN" dirty="0"/>
              <a:t> thành </a:t>
            </a:r>
            <a:r>
              <a:rPr lang="vi-VN" b="1" dirty="0"/>
              <a:t>hai (hoặc nhiều) tập con</a:t>
            </a:r>
            <a:r>
              <a:rPr lang="vi-VN" dirty="0"/>
              <a:t>.</a:t>
            </a:r>
          </a:p>
          <a:p>
            <a:pPr>
              <a:buFont typeface="Arial" panose="020B0604020202020204" pitchFamily="34" charset="0"/>
              <a:buChar char="•"/>
            </a:pPr>
            <a:r>
              <a:rPr lang="vi-VN" dirty="0"/>
              <a:t>Việc phân chia cần đảm bảo rằng các ứng dụng </a:t>
            </a:r>
            <a:r>
              <a:rPr lang="vi-VN" b="1" dirty="0"/>
              <a:t>không truy cập nhiều tập con cùng lúc</a:t>
            </a:r>
            <a:r>
              <a:rPr lang="vi-VN" dirty="0"/>
              <a:t> (hoặc truy cập ở mức tối thiểu).</a:t>
            </a:r>
          </a:p>
          <a:p>
            <a:r>
              <a:rPr lang="vi-VN" b="1" dirty="0"/>
              <a:t>Giải thích sơ đồ:</a:t>
            </a:r>
          </a:p>
          <a:p>
            <a:pPr>
              <a:buFont typeface="Arial" panose="020B0604020202020204" pitchFamily="34" charset="0"/>
              <a:buChar char="•"/>
            </a:pPr>
            <a:r>
              <a:rPr lang="vi-VN" b="1" dirty="0"/>
              <a:t>Ma trận hình vuông</a:t>
            </a:r>
            <a:r>
              <a:rPr lang="vi-VN" dirty="0"/>
              <a:t> biểu diễn mối quan hệ phụ thuộc giữa các thuộc tính.</a:t>
            </a:r>
          </a:p>
          <a:p>
            <a:pPr>
              <a:buFont typeface="Arial" panose="020B0604020202020204" pitchFamily="34" charset="0"/>
              <a:buChar char="•"/>
            </a:pPr>
            <a:r>
              <a:rPr lang="vi-VN" b="1" dirty="0"/>
              <a:t>Vùng trên bên trái (TA)</a:t>
            </a:r>
            <a:r>
              <a:rPr lang="vi-VN" dirty="0"/>
              <a:t> thể hiện sự phụ thuộc trong </a:t>
            </a:r>
            <a:r>
              <a:rPr lang="vi-VN" b="1" dirty="0"/>
              <a:t>tập con đầu tiên</a:t>
            </a:r>
            <a:r>
              <a:rPr lang="vi-VN" dirty="0"/>
              <a:t>.</a:t>
            </a:r>
          </a:p>
          <a:p>
            <a:pPr>
              <a:buFont typeface="Arial" panose="020B0604020202020204" pitchFamily="34" charset="0"/>
              <a:buChar char="•"/>
            </a:pPr>
            <a:r>
              <a:rPr lang="vi-VN" b="1" dirty="0"/>
              <a:t>Vùng dưới bên phải (BA)</a:t>
            </a:r>
            <a:r>
              <a:rPr lang="vi-VN" dirty="0"/>
              <a:t> thể hiện sự phụ thuộc trong </a:t>
            </a:r>
            <a:r>
              <a:rPr lang="vi-VN" b="1" dirty="0"/>
              <a:t>tập con thứ hai</a:t>
            </a:r>
            <a:r>
              <a:rPr lang="vi-VN" dirty="0"/>
              <a:t>.</a:t>
            </a:r>
          </a:p>
          <a:p>
            <a:pPr>
              <a:buFont typeface="Arial" panose="020B0604020202020204" pitchFamily="34" charset="0"/>
              <a:buChar char="•"/>
            </a:pPr>
            <a:r>
              <a:rPr lang="vi-VN" b="1" dirty="0"/>
              <a:t>Đường nét đứt (điểm phân chia Aᵢ+₁)</a:t>
            </a:r>
            <a:r>
              <a:rPr lang="vi-VN" dirty="0"/>
              <a:t> là ranh giới quyết định cách chia các thuộc tính.</a:t>
            </a:r>
          </a:p>
          <a:p>
            <a:r>
              <a:rPr lang="vi-VN" b="1" dirty="0"/>
              <a:t>Mục tiêu:</a:t>
            </a:r>
          </a:p>
          <a:p>
            <a:pPr>
              <a:buFont typeface="Arial" panose="020B0604020202020204" pitchFamily="34" charset="0"/>
              <a:buChar char="•"/>
            </a:pPr>
            <a:r>
              <a:rPr lang="vi-VN" dirty="0"/>
              <a:t>Xác định </a:t>
            </a:r>
            <a:r>
              <a:rPr lang="vi-VN" b="1" dirty="0"/>
              <a:t>điểm phân chia tối ưu (Aᵢ+₁)</a:t>
            </a:r>
            <a:r>
              <a:rPr lang="vi-VN" dirty="0"/>
              <a:t> sao cho sự phụ thuộc </a:t>
            </a:r>
            <a:r>
              <a:rPr lang="vi-VN" b="1" dirty="0"/>
              <a:t>trong mỗi tập con</a:t>
            </a:r>
            <a:r>
              <a:rPr lang="vi-VN" dirty="0"/>
              <a:t> là tối đa, còn </a:t>
            </a:r>
            <a:r>
              <a:rPr lang="vi-VN" b="1" dirty="0"/>
              <a:t>sự phụ thuộc giữa các tập con</a:t>
            </a:r>
            <a:r>
              <a:rPr lang="vi-VN" dirty="0"/>
              <a:t> là tối thiểu.</a:t>
            </a:r>
          </a:p>
          <a:p>
            <a:pPr>
              <a:buFont typeface="Arial" panose="020B0604020202020204" pitchFamily="34" charset="0"/>
              <a:buChar char="•"/>
            </a:pPr>
            <a:r>
              <a:rPr lang="vi-VN" dirty="0"/>
              <a:t>Điều này giúp </a:t>
            </a:r>
            <a:r>
              <a:rPr lang="vi-VN" b="1" dirty="0"/>
              <a:t>tăng hiệu suất truy vấn dữ liệu, cải thiện tính cục bộ dữ liệu và giảm truy cập chéo giữa các nhóm thuộc tính</a:t>
            </a:r>
            <a:r>
              <a:rPr lang="vi-VN" dirty="0"/>
              <a:t>.</a:t>
            </a:r>
          </a:p>
          <a:p>
            <a:r>
              <a:rPr lang="vi-VN" dirty="0"/>
              <a:t>Thuật toán này hữu ích trong </a:t>
            </a:r>
            <a:r>
              <a:rPr lang="vi-VN" b="1" dirty="0"/>
              <a:t>thiết kế cơ sở dữ liệu, bài toán phân cụm và tối ưu hóa lưu trữ</a:t>
            </a:r>
            <a:r>
              <a:rPr lang="vi-VN" dirty="0"/>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48</a:t>
            </a:fld>
            <a:endParaRPr lang="en-US"/>
          </a:p>
        </p:txBody>
      </p:sp>
    </p:spTree>
    <p:extLst>
      <p:ext uri="{BB962C8B-B14F-4D97-AF65-F5344CB8AC3E}">
        <p14:creationId xmlns:p14="http://schemas.microsoft.com/office/powerpoint/2010/main" val="3521535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Định nghĩa:</a:t>
            </a:r>
          </a:p>
          <a:p>
            <a:pPr>
              <a:buFont typeface="Arial" panose="020B0604020202020204" pitchFamily="34" charset="0"/>
              <a:buChar char="•"/>
            </a:pPr>
            <a:r>
              <a:rPr lang="vi-VN" b="1" dirty="0"/>
              <a:t>TQ</a:t>
            </a:r>
            <a:r>
              <a:rPr lang="vi-VN" dirty="0"/>
              <a:t> = tập hợp các ứng dụng chỉ truy cập </a:t>
            </a:r>
            <a:r>
              <a:rPr lang="vi-VN" b="1" dirty="0"/>
              <a:t>TA</a:t>
            </a:r>
            <a:endParaRPr lang="vi-VN" dirty="0"/>
          </a:p>
          <a:p>
            <a:pPr>
              <a:buFont typeface="Arial" panose="020B0604020202020204" pitchFamily="34" charset="0"/>
              <a:buChar char="•"/>
            </a:pPr>
            <a:r>
              <a:rPr lang="vi-VN" b="1" dirty="0"/>
              <a:t>BQ</a:t>
            </a:r>
            <a:r>
              <a:rPr lang="vi-VN" dirty="0"/>
              <a:t> = tập hợp các ứng dụng chỉ truy cập </a:t>
            </a:r>
            <a:r>
              <a:rPr lang="vi-VN" b="1" dirty="0"/>
              <a:t>BA</a:t>
            </a:r>
            <a:endParaRPr lang="vi-VN" dirty="0"/>
          </a:p>
          <a:p>
            <a:pPr>
              <a:buFont typeface="Arial" panose="020B0604020202020204" pitchFamily="34" charset="0"/>
              <a:buChar char="•"/>
            </a:pPr>
            <a:r>
              <a:rPr lang="vi-VN" b="1" dirty="0"/>
              <a:t>OQ</a:t>
            </a:r>
            <a:r>
              <a:rPr lang="vi-VN" dirty="0"/>
              <a:t> = tập hợp các ứng dụng truy cập cả </a:t>
            </a:r>
            <a:r>
              <a:rPr lang="vi-VN" b="1" dirty="0"/>
              <a:t>TA</a:t>
            </a:r>
            <a:r>
              <a:rPr lang="vi-VN" dirty="0"/>
              <a:t> và </a:t>
            </a:r>
            <a:r>
              <a:rPr lang="vi-VN" b="1" dirty="0"/>
              <a:t>BA</a:t>
            </a:r>
            <a:endParaRPr lang="vi-VN" dirty="0"/>
          </a:p>
          <a:p>
            <a:r>
              <a:rPr lang="vi-VN" dirty="0"/>
              <a:t>Và:</a:t>
            </a:r>
          </a:p>
          <a:p>
            <a:pPr>
              <a:buFont typeface="Arial" panose="020B0604020202020204" pitchFamily="34" charset="0"/>
              <a:buChar char="•"/>
            </a:pPr>
            <a:r>
              <a:rPr lang="vi-VN" b="1" dirty="0"/>
              <a:t>CTQ</a:t>
            </a:r>
            <a:r>
              <a:rPr lang="vi-VN" dirty="0"/>
              <a:t> = tổng số lần truy cập vào các thuộc tính bởi các ứng dụng </a:t>
            </a:r>
            <a:r>
              <a:rPr lang="vi-VN" b="1" dirty="0"/>
              <a:t>chỉ truy cập TA</a:t>
            </a:r>
            <a:endParaRPr lang="vi-VN" dirty="0"/>
          </a:p>
          <a:p>
            <a:pPr>
              <a:buFont typeface="Arial" panose="020B0604020202020204" pitchFamily="34" charset="0"/>
              <a:buChar char="•"/>
            </a:pPr>
            <a:r>
              <a:rPr lang="vi-VN" b="1" dirty="0"/>
              <a:t>CBQ</a:t>
            </a:r>
            <a:r>
              <a:rPr lang="vi-VN" dirty="0"/>
              <a:t> = tổng số lần truy cập vào các thuộc tính bởi các ứng dụng </a:t>
            </a:r>
            <a:r>
              <a:rPr lang="vi-VN" b="1" dirty="0"/>
              <a:t>chỉ truy cập BA</a:t>
            </a:r>
            <a:endParaRPr lang="vi-VN" dirty="0"/>
          </a:p>
          <a:p>
            <a:pPr>
              <a:buFont typeface="Arial" panose="020B0604020202020204" pitchFamily="34" charset="0"/>
              <a:buChar char="•"/>
            </a:pPr>
            <a:r>
              <a:rPr lang="vi-VN" b="1" dirty="0"/>
              <a:t>COQ</a:t>
            </a:r>
            <a:r>
              <a:rPr lang="vi-VN" dirty="0"/>
              <a:t> = tổng số lần truy cập vào các thuộc tính bởi các ứng dụng </a:t>
            </a:r>
            <a:r>
              <a:rPr lang="vi-VN" b="1" dirty="0"/>
              <a:t>truy cập cả TA và BA</a:t>
            </a:r>
            <a:endParaRPr lang="vi-VN" dirty="0"/>
          </a:p>
          <a:p>
            <a:r>
              <a:rPr lang="vi-VN" b="1" dirty="0"/>
              <a:t>Tìm điểm trên đường chéo tối đa hóa:</a:t>
            </a:r>
            <a:endParaRPr lang="vi-VN" dirty="0"/>
          </a:p>
          <a:p>
            <a:r>
              <a:rPr lang="vi-VN" dirty="0"/>
              <a:t>CTQ×CBQ−COQ</a:t>
            </a:r>
            <a:r>
              <a:rPr lang="en-US" dirty="0"/>
              <a:t>^</a:t>
            </a:r>
            <a:r>
              <a:rPr lang="vi-VN" dirty="0"/>
              <a:t>2</a:t>
            </a: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49</a:t>
            </a:fld>
            <a:endParaRPr lang="en-US"/>
          </a:p>
        </p:txBody>
      </p:sp>
    </p:spTree>
    <p:extLst>
      <p:ext uri="{BB962C8B-B14F-4D97-AF65-F5344CB8AC3E}">
        <p14:creationId xmlns:p14="http://schemas.microsoft.com/office/powerpoint/2010/main" val="2326975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Hai vấn đề:</a:t>
            </a:r>
            <a:endParaRPr lang="vi-VN" dirty="0"/>
          </a:p>
          <a:p>
            <a:pPr>
              <a:buFont typeface="+mj-lt"/>
              <a:buAutoNum type="arabicPeriod"/>
            </a:pPr>
            <a:r>
              <a:rPr lang="vi-VN" b="1" dirty="0"/>
              <a:t>Hình thành cụm ở giữa ma trận CA</a:t>
            </a:r>
            <a:endParaRPr lang="vi-VN" dirty="0"/>
          </a:p>
          <a:p>
            <a:pPr marL="742950" lvl="1" indent="-285750">
              <a:buFont typeface="+mj-lt"/>
              <a:buAutoNum type="arabicPeriod"/>
            </a:pPr>
            <a:r>
              <a:rPr lang="vi-VN" dirty="0"/>
              <a:t>Dịch một hàng lên và một cột sang trái, sau đó áp dụng thuật toán để tìm điểm phân vùng “tốt nhất”.</a:t>
            </a:r>
          </a:p>
          <a:p>
            <a:pPr marL="742950" lvl="1" indent="-285750">
              <a:buFont typeface="+mj-lt"/>
              <a:buAutoNum type="arabicPeriod"/>
            </a:pPr>
            <a:r>
              <a:rPr lang="vi-VN" dirty="0"/>
              <a:t>Thực hiện điều này cho tất cả các lần dịch có thể.</a:t>
            </a:r>
          </a:p>
          <a:p>
            <a:pPr marL="742950" lvl="1" indent="-285750">
              <a:buFont typeface="+mj-lt"/>
              <a:buAutoNum type="arabicPeriod"/>
            </a:pPr>
            <a:r>
              <a:rPr lang="vi-VN" dirty="0"/>
              <a:t>Độ phức tạp: O(m</a:t>
            </a:r>
            <a:r>
              <a:rPr lang="en-US" dirty="0"/>
              <a:t>^2</a:t>
            </a:r>
            <a:r>
              <a:rPr lang="vi-VN" dirty="0"/>
              <a:t>).</a:t>
            </a:r>
          </a:p>
          <a:p>
            <a:pPr>
              <a:buFont typeface="+mj-lt"/>
              <a:buAutoNum type="arabicPeriod"/>
            </a:pPr>
            <a:r>
              <a:rPr lang="vi-VN" b="1" dirty="0"/>
              <a:t>Hơn hai cụm</a:t>
            </a:r>
            <a:endParaRPr lang="vi-VN" dirty="0"/>
          </a:p>
          <a:p>
            <a:pPr marL="742950" lvl="1" indent="-285750">
              <a:buFont typeface="+mj-lt"/>
              <a:buAutoNum type="arabicPeriod"/>
            </a:pPr>
            <a:r>
              <a:rPr lang="vi-VN" dirty="0"/>
              <a:t>Phân vùng theo </a:t>
            </a:r>
            <a:r>
              <a:rPr lang="vi-VN" b="1" dirty="0"/>
              <a:t>m chiều</a:t>
            </a:r>
            <a:r>
              <a:rPr lang="vi-VN" dirty="0"/>
              <a:t>.</a:t>
            </a:r>
          </a:p>
          <a:p>
            <a:pPr marL="742950" lvl="1" indent="-285750">
              <a:buFont typeface="+mj-lt"/>
              <a:buAutoNum type="arabicPeriod"/>
            </a:pPr>
            <a:r>
              <a:rPr lang="vi-VN" dirty="0"/>
              <a:t>Thử các điểm phân tách từ </a:t>
            </a:r>
            <a:r>
              <a:rPr lang="vi-VN" b="1" dirty="0"/>
              <a:t>1, 2, ..., m-1</a:t>
            </a:r>
            <a:r>
              <a:rPr lang="vi-VN" dirty="0"/>
              <a:t> dọc theo đường chéo và cố gắng tìm điểm tối ưu cho mỗi trường hợp.</a:t>
            </a:r>
          </a:p>
          <a:p>
            <a:pPr marL="742950" lvl="1" indent="-285750">
              <a:buFont typeface="+mj-lt"/>
              <a:buAutoNum type="arabicPeriod"/>
            </a:pPr>
            <a:r>
              <a:rPr lang="vi-VN" dirty="0"/>
              <a:t>Độ phức tạp: O(2</a:t>
            </a:r>
            <a:r>
              <a:rPr lang="en-US" dirty="0"/>
              <a:t>^</a:t>
            </a:r>
            <a:r>
              <a:rPr lang="vi-VN" dirty="0"/>
              <a:t>m).</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50</a:t>
            </a:fld>
            <a:endParaRPr lang="en-US"/>
          </a:p>
        </p:txBody>
      </p:sp>
    </p:spTree>
    <p:extLst>
      <p:ext uri="{BB962C8B-B14F-4D97-AF65-F5344CB8AC3E}">
        <p14:creationId xmlns:p14="http://schemas.microsoft.com/office/powerpoint/2010/main" val="3449780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Chúng t</a:t>
            </a:r>
            <a:r>
              <a:rPr lang="en-US" dirty="0"/>
              <a:t>a</a:t>
            </a:r>
            <a:r>
              <a:rPr lang="vi-VN" dirty="0"/>
              <a:t> tuân theo lập luận tương tự như trong phân vùng ngang để chứng minh rằng thuật toán </a:t>
            </a:r>
            <a:r>
              <a:rPr lang="vi-VN" b="1" dirty="0"/>
              <a:t>SPLIT</a:t>
            </a:r>
            <a:r>
              <a:rPr lang="vi-VN" dirty="0"/>
              <a:t> tạo ra một phân mảnh dọc chính xác.</a:t>
            </a:r>
          </a:p>
          <a:p>
            <a:r>
              <a:rPr lang="vi-VN" b="1" dirty="0"/>
              <a:t>Tính toàn vẹn (Completeness)</a:t>
            </a:r>
          </a:p>
          <a:p>
            <a:r>
              <a:rPr lang="vi-VN" dirty="0"/>
              <a:t>Tính toàn vẹn được đảm bảo bởi thuật toán </a:t>
            </a:r>
            <a:r>
              <a:rPr lang="vi-VN" b="1" dirty="0"/>
              <a:t>SPLIT</a:t>
            </a:r>
            <a:r>
              <a:rPr lang="vi-VN" dirty="0"/>
              <a:t> vì mỗi thuộc tính của quan hệ toàn cục đều được gán cho một trong các phân mảnh. Miễn là tập thuộc tính </a:t>
            </a:r>
            <a:r>
              <a:rPr lang="vi-VN" b="1" dirty="0"/>
              <a:t>A</a:t>
            </a:r>
            <a:r>
              <a:rPr lang="vi-VN" dirty="0"/>
              <a:t> mà quan hệ </a:t>
            </a:r>
            <a:r>
              <a:rPr lang="vi-VN" b="1" dirty="0"/>
              <a:t>R</a:t>
            </a:r>
            <a:r>
              <a:rPr lang="vi-VN" dirty="0"/>
              <a:t> được định nghĩa thỏa mãn A=⋃</a:t>
            </a:r>
            <a:r>
              <a:rPr lang="en-US" dirty="0"/>
              <a:t> </a:t>
            </a:r>
            <a:r>
              <a:rPr lang="en-US" dirty="0" err="1"/>
              <a:t>A_Ri</a:t>
            </a:r>
            <a:r>
              <a:rPr lang="vi-VN" dirty="0"/>
              <a:t>, thì tính toàn vẹn của phân mảnh dọc được đảm bảo.</a:t>
            </a:r>
          </a:p>
          <a:p>
            <a:r>
              <a:rPr lang="vi-VN" b="1" dirty="0"/>
              <a:t>Tái tạo (Reconstruction)</a:t>
            </a:r>
          </a:p>
          <a:p>
            <a:r>
              <a:rPr lang="vi-VN" dirty="0"/>
              <a:t>Chúng t</a:t>
            </a:r>
            <a:r>
              <a:rPr lang="en-US" dirty="0"/>
              <a:t>a</a:t>
            </a:r>
            <a:r>
              <a:rPr lang="vi-VN" dirty="0"/>
              <a:t> đã đề cập rằng việc tái tạo quan hệ toàn cục ban đầu có thể thực hiện được thông qua phép </a:t>
            </a:r>
            <a:r>
              <a:rPr lang="vi-VN" b="1" dirty="0"/>
              <a:t>join</a:t>
            </a:r>
            <a:r>
              <a:rPr lang="vi-VN" dirty="0"/>
              <a:t>. Do đó, với một quan hệ </a:t>
            </a:r>
            <a:r>
              <a:rPr lang="vi-VN" b="1" dirty="0"/>
              <a:t>R</a:t>
            </a:r>
            <a:r>
              <a:rPr lang="vi-VN" dirty="0"/>
              <a:t> có phân mảnh dọc </a:t>
            </a:r>
            <a:r>
              <a:rPr lang="vi-VN" b="1" dirty="0"/>
              <a:t>F</a:t>
            </a:r>
            <a:r>
              <a:rPr lang="en-US" b="1" dirty="0"/>
              <a:t>_</a:t>
            </a:r>
            <a:r>
              <a:rPr lang="vi-VN" b="1" dirty="0"/>
              <a:t>R = {R1, R2, ..., Rr}</a:t>
            </a:r>
            <a:r>
              <a:rPr lang="vi-VN" dirty="0"/>
              <a:t> và thuộc tính khóa </a:t>
            </a:r>
            <a:r>
              <a:rPr lang="vi-VN" b="1" dirty="0"/>
              <a:t>K</a:t>
            </a:r>
            <a:r>
              <a:rPr lang="vi-VN" dirty="0"/>
              <a:t>, ta có:</a:t>
            </a:r>
          </a:p>
          <a:p>
            <a:r>
              <a:rPr lang="vi-VN" dirty="0"/>
              <a:t>R = \bigjoin</a:t>
            </a:r>
            <a:r>
              <a:rPr lang="en-US" dirty="0"/>
              <a:t> </a:t>
            </a:r>
            <a:r>
              <a:rPr lang="vi-VN" dirty="0"/>
              <a:t>\limits_K R_i, \forall R_i \in F</a:t>
            </a:r>
            <a:r>
              <a:rPr lang="en-US" dirty="0"/>
              <a:t>_</a:t>
            </a:r>
            <a:r>
              <a:rPr lang="vi-VN" dirty="0"/>
              <a:t>R Vì vậy, miễn là mỗi </a:t>
            </a:r>
            <a:r>
              <a:rPr lang="vi-VN" b="1" dirty="0"/>
              <a:t>R_i</a:t>
            </a:r>
            <a:r>
              <a:rPr lang="vi-VN" dirty="0"/>
              <a:t> đầy đủ, phép </a:t>
            </a:r>
            <a:r>
              <a:rPr lang="vi-VN" b="1" dirty="0"/>
              <a:t>join</a:t>
            </a:r>
            <a:r>
              <a:rPr lang="vi-VN" dirty="0"/>
              <a:t> sẽ tái tạo đúng quan hệ </a:t>
            </a:r>
            <a:r>
              <a:rPr lang="vi-VN" b="1" dirty="0"/>
              <a:t>R</a:t>
            </a:r>
            <a:r>
              <a:rPr lang="vi-VN" dirty="0"/>
              <a:t>.</a:t>
            </a:r>
          </a:p>
          <a:p>
            <a:r>
              <a:rPr lang="vi-VN" dirty="0"/>
              <a:t>Một điểm quan trọng khác là mỗi </a:t>
            </a:r>
            <a:r>
              <a:rPr lang="vi-VN" b="1" dirty="0"/>
              <a:t>R_i</a:t>
            </a:r>
            <a:r>
              <a:rPr lang="vi-VN" dirty="0"/>
              <a:t> phải chứa các thuộc tính khóa của </a:t>
            </a:r>
            <a:r>
              <a:rPr lang="vi-VN" b="1" dirty="0"/>
              <a:t>R</a:t>
            </a:r>
            <a:r>
              <a:rPr lang="vi-VN" dirty="0"/>
              <a:t> hoặc phải chứa các </a:t>
            </a:r>
            <a:r>
              <a:rPr lang="vi-VN" b="1" dirty="0"/>
              <a:t>ID bộ dữ liệu (TIDs)</a:t>
            </a:r>
            <a:r>
              <a:rPr lang="vi-VN" dirty="0"/>
              <a:t> do hệ thống gán.</a:t>
            </a:r>
          </a:p>
          <a:p>
            <a:r>
              <a:rPr lang="vi-VN" b="1" dirty="0"/>
              <a:t>Tính không giao nhau (Disjointness)</a:t>
            </a:r>
          </a:p>
          <a:p>
            <a:r>
              <a:rPr lang="vi-VN" dirty="0"/>
              <a:t>Như đã đề cập trước đó, các thuộc tính khóa chính được sao chép trong mỗi phân mảnh. Ngoài những thuộc tính này, thuật toán </a:t>
            </a:r>
            <a:r>
              <a:rPr lang="vi-VN" b="1" dirty="0"/>
              <a:t>SPLIT</a:t>
            </a:r>
            <a:r>
              <a:rPr lang="vi-VN" dirty="0"/>
              <a:t> tìm ra các cụm thuộc tính </a:t>
            </a:r>
            <a:r>
              <a:rPr lang="vi-VN" b="1" dirty="0"/>
              <a:t>loại trừ lẫn nhau</a:t>
            </a:r>
            <a:r>
              <a:rPr lang="vi-VN" dirty="0"/>
              <a:t>, dẫn đến các phân mảnh </a:t>
            </a:r>
            <a:r>
              <a:rPr lang="vi-VN" b="1" dirty="0"/>
              <a:t>không giao nhau</a:t>
            </a:r>
            <a:r>
              <a:rPr lang="vi-VN" dirty="0"/>
              <a:t> với nhau về mặt thuộc tính.</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51</a:t>
            </a:fld>
            <a:endParaRPr lang="en-US"/>
          </a:p>
        </p:txBody>
      </p:sp>
    </p:spTree>
    <p:extLst>
      <p:ext uri="{BB962C8B-B14F-4D97-AF65-F5344CB8AC3E}">
        <p14:creationId xmlns:p14="http://schemas.microsoft.com/office/powerpoint/2010/main" val="27859133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555C9427-1488-D0C7-281D-D31F869C1578}"/>
              </a:ext>
            </a:extLst>
          </p:cNvPr>
          <p:cNvSpPr>
            <a:spLocks noGrp="1"/>
          </p:cNvSpPr>
          <p:nvPr>
            <p:ph type="body" idx="1"/>
          </p:nvPr>
        </p:nvSpPr>
        <p:spPr/>
        <p:txBody>
          <a:bodyPr/>
          <a:lstStyle/>
          <a:p>
            <a:r>
              <a:rPr lang="vi-VN" dirty="0"/>
              <a:t>Trong một số trường hợp, việc phân mảnh ngang hoặc phân mảnh dọc đơn giản của lược đồ cơ sở dữ liệu có thể không đủ để đáp ứng các yêu cầu của ứng dụng người dùng. Khi đó, một phân mảnh dọc có thể được thực hiện trước rồi tiếp theo là một phân mảnh ngang, hoặc ngược lại, tạo ra một phân vùng có cấu trúc dạng cây.</a:t>
            </a:r>
          </a:p>
          <a:p>
            <a:r>
              <a:rPr lang="vi-VN" dirty="0"/>
              <a:t>Vì hai chiến lược phân mảnh này được áp dụng tuần tự, nên phương pháp này được gọi là </a:t>
            </a:r>
            <a:r>
              <a:rPr lang="vi-VN" b="1" dirty="0"/>
              <a:t>phân mảnh lai (hybrid fragmentation)</a:t>
            </a:r>
            <a:r>
              <a:rPr lang="vi-VN" dirty="0"/>
              <a:t>. Nó cũng được gọi là </a:t>
            </a:r>
            <a:r>
              <a:rPr lang="vi-VN" b="1" dirty="0"/>
              <a:t>phân mảnh hỗn hợp (mixed fragmentation)</a:t>
            </a:r>
            <a:r>
              <a:rPr lang="vi-VN" dirty="0"/>
              <a:t> hoặc </a:t>
            </a:r>
            <a:r>
              <a:rPr lang="vi-VN" b="1" dirty="0"/>
              <a:t>phân mảnh lồng nhau (nested fragmentation)</a:t>
            </a:r>
            <a:r>
              <a:rPr lang="vi-VN" dirty="0"/>
              <a:t>.</a:t>
            </a:r>
          </a:p>
          <a:p>
            <a:endParaRPr lang="en-US" dirty="0"/>
          </a:p>
        </p:txBody>
      </p:sp>
    </p:spTree>
    <p:extLst>
      <p:ext uri="{BB962C8B-B14F-4D97-AF65-F5344CB8AC3E}">
        <p14:creationId xmlns:p14="http://schemas.microsoft.com/office/powerpoint/2010/main" val="1408804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FC264F8E-ABC7-A9C2-9EA1-2DF7EC959148}"/>
              </a:ext>
            </a:extLst>
          </p:cNvPr>
          <p:cNvSpPr>
            <a:spLocks noGrp="1"/>
          </p:cNvSpPr>
          <p:nvPr>
            <p:ph type="body" idx="1"/>
          </p:nvPr>
        </p:nvSpPr>
        <p:spPr/>
        <p:txBody>
          <a:bodyPr/>
          <a:lstStyle/>
          <a:p>
            <a:pPr algn="l"/>
            <a:r>
              <a:rPr lang="vi-VN" b="0" i="0" dirty="0">
                <a:solidFill>
                  <a:srgbClr val="404040"/>
                </a:solidFill>
                <a:effectLst/>
                <a:latin typeface="Inter"/>
              </a:rPr>
              <a:t>Phân mảnh (Fragmentation) là một khái niệm quan trọng trong thiết kế cơ sở dữ liệu phân tán. Dưới đây là một số điểm chính liên quan đến phân mảnh và phân phối dữ liệu:</a:t>
            </a:r>
          </a:p>
          <a:p>
            <a:pPr algn="l"/>
            <a:r>
              <a:rPr lang="vi-VN" b="1" i="0" dirty="0">
                <a:solidFill>
                  <a:srgbClr val="404040"/>
                </a:solidFill>
                <a:effectLst/>
                <a:latin typeface="Inter"/>
              </a:rPr>
              <a:t>1. Phân phối quan hệ (Distributing Relations)</a:t>
            </a:r>
          </a:p>
          <a:p>
            <a:pPr algn="l">
              <a:buFont typeface="Arial" panose="020B0604020202020204" pitchFamily="34" charset="0"/>
              <a:buChar char="•"/>
            </a:pPr>
            <a:r>
              <a:rPr lang="vi-VN" b="1" i="0" dirty="0">
                <a:solidFill>
                  <a:srgbClr val="404040"/>
                </a:solidFill>
                <a:effectLst/>
                <a:latin typeface="Inter"/>
              </a:rPr>
              <a:t>Có thể chỉ phân phối các quan hệ?</a:t>
            </a:r>
            <a:r>
              <a:rPr lang="vi-VN" b="0" i="0" dirty="0">
                <a:solidFill>
                  <a:srgbClr val="404040"/>
                </a:solidFill>
                <a:effectLst/>
                <a:latin typeface="Inter"/>
              </a:rPr>
              <a:t>: Trong một số trường hợp, việc chỉ phân phối toàn bộ các quan hệ (relations) mà không phân mảnh có thể không hiệu quả. Điều này có thể dẫn đến việc dữ liệu không được phân bổ một cách tối ưu, gây ra tình trạng nghẽn cổ chai và giảm hiệu suất.</a:t>
            </a:r>
          </a:p>
          <a:p>
            <a:pPr algn="l"/>
            <a:r>
              <a:rPr lang="vi-VN" b="1" i="0" dirty="0">
                <a:solidFill>
                  <a:srgbClr val="404040"/>
                </a:solidFill>
                <a:effectLst/>
                <a:latin typeface="Inter"/>
              </a:rPr>
              <a:t>2. Đơn vị phân phối hợp lý (Reasonable Unit of Distribution)</a:t>
            </a:r>
          </a:p>
          <a:p>
            <a:pPr algn="l">
              <a:buFont typeface="Arial" panose="020B0604020202020204" pitchFamily="34" charset="0"/>
              <a:buChar char="•"/>
            </a:pPr>
            <a:r>
              <a:rPr lang="vi-VN" b="1" i="0" dirty="0">
                <a:solidFill>
                  <a:srgbClr val="404040"/>
                </a:solidFill>
                <a:effectLst/>
                <a:latin typeface="Inter"/>
              </a:rPr>
              <a:t>Quan hệ (Relation)</a:t>
            </a:r>
            <a:r>
              <a:rPr lang="vi-VN" b="0" i="0" dirty="0">
                <a:solidFill>
                  <a:srgbClr val="404040"/>
                </a:solidFill>
                <a:effectLst/>
                <a:latin typeface="Inter"/>
              </a:rPr>
              <a:t>: Phân phối toàn bộ quan hệ có thể đơn giản nhưng không phải lúc nào cũng hiệu quả.</a:t>
            </a:r>
          </a:p>
          <a:p>
            <a:pPr algn="l">
              <a:buFont typeface="Arial" panose="020B0604020202020204" pitchFamily="34" charset="0"/>
              <a:buChar char="•"/>
            </a:pPr>
            <a:r>
              <a:rPr lang="vi-VN" b="1" i="0" dirty="0">
                <a:solidFill>
                  <a:srgbClr val="404040"/>
                </a:solidFill>
                <a:effectLst/>
                <a:latin typeface="Inter"/>
              </a:rPr>
              <a:t>Các mảnh của quan hệ (Fragments of Relations)</a:t>
            </a:r>
            <a:r>
              <a:rPr lang="vi-VN" b="0" i="0" dirty="0">
                <a:solidFill>
                  <a:srgbClr val="404040"/>
                </a:solidFill>
                <a:effectLst/>
                <a:latin typeface="Inter"/>
              </a:rPr>
              <a:t>: Phân phối các mảnh nhỏ hơn của quan hệ (sub-relations) có thể cải thiện hiệu suất và tận dụng tốt hơn tài nguyên hệ thống.</a:t>
            </a:r>
          </a:p>
          <a:p>
            <a:pPr algn="l"/>
            <a:r>
              <a:rPr lang="vi-VN" b="1" i="0" dirty="0">
                <a:solidFill>
                  <a:srgbClr val="404040"/>
                </a:solidFill>
                <a:effectLst/>
                <a:latin typeface="Inter"/>
              </a:rPr>
              <a:t>3. Lợi ích của việc phân mảnh</a:t>
            </a:r>
          </a:p>
          <a:p>
            <a:pPr algn="l">
              <a:buFont typeface="Arial" panose="020B0604020202020204" pitchFamily="34" charset="0"/>
              <a:buChar char="•"/>
            </a:pPr>
            <a:r>
              <a:rPr lang="vi-VN" b="1" i="0" dirty="0">
                <a:solidFill>
                  <a:srgbClr val="404040"/>
                </a:solidFill>
                <a:effectLst/>
                <a:latin typeface="Inter"/>
              </a:rPr>
              <a:t>Tính cục bộ (Locality)</a:t>
            </a:r>
            <a:r>
              <a:rPr lang="vi-VN" b="0" i="0" dirty="0">
                <a:solidFill>
                  <a:srgbClr val="404040"/>
                </a:solidFill>
                <a:effectLst/>
                <a:latin typeface="Inter"/>
              </a:rPr>
              <a:t>: Các mảnh dữ liệu có thể được đặt gần hơn với các ứng dụng hoặc người dùng thường xuyên truy cập chúng, giảm độ trễ và tăng tốc độ truy cập.</a:t>
            </a:r>
          </a:p>
          <a:p>
            <a:pPr algn="l">
              <a:buFont typeface="Arial" panose="020B0604020202020204" pitchFamily="34" charset="0"/>
              <a:buChar char="•"/>
            </a:pPr>
            <a:r>
              <a:rPr lang="vi-VN" b="1" i="0" dirty="0">
                <a:solidFill>
                  <a:srgbClr val="404040"/>
                </a:solidFill>
                <a:effectLst/>
                <a:latin typeface="Inter"/>
              </a:rPr>
              <a:t>Thực thi đồng thời (Concurrent Execution)</a:t>
            </a:r>
            <a:r>
              <a:rPr lang="vi-VN" b="0" i="0" dirty="0">
                <a:solidFill>
                  <a:srgbClr val="404040"/>
                </a:solidFill>
                <a:effectLst/>
                <a:latin typeface="Inter"/>
              </a:rPr>
              <a:t>: Các giao dịch có thể thực thi đồng thời trên các phần khác nhau của một quan hệ, tăng khả năng xử lý song song và hiệu suất tổng thể.</a:t>
            </a:r>
          </a:p>
          <a:p>
            <a:pPr algn="l"/>
            <a:r>
              <a:rPr lang="vi-VN" b="1" i="0" dirty="0">
                <a:solidFill>
                  <a:srgbClr val="404040"/>
                </a:solidFill>
                <a:effectLst/>
                <a:latin typeface="Inter"/>
              </a:rPr>
              <a:t>4. Thách thức của việc phân mảnh</a:t>
            </a:r>
          </a:p>
          <a:p>
            <a:pPr algn="l">
              <a:buFont typeface="Arial" panose="020B0604020202020204" pitchFamily="34" charset="0"/>
              <a:buChar char="•"/>
            </a:pPr>
            <a:r>
              <a:rPr lang="vi-VN" b="1" i="0" dirty="0">
                <a:solidFill>
                  <a:srgbClr val="404040"/>
                </a:solidFill>
                <a:effectLst/>
                <a:latin typeface="Inter"/>
              </a:rPr>
              <a:t>Giao tiếp thêm (Extra Communication)</a:t>
            </a:r>
            <a:r>
              <a:rPr lang="vi-VN" b="0" i="0" dirty="0">
                <a:solidFill>
                  <a:srgbClr val="404040"/>
                </a:solidFill>
                <a:effectLst/>
                <a:latin typeface="Inter"/>
              </a:rPr>
              <a:t>: Việc phân mảnh có thể yêu cầu thêm giao tiếp giữa các nút để truy cập dữ liệu từ các mảnh khác nhau.</a:t>
            </a:r>
          </a:p>
          <a:p>
            <a:pPr algn="l">
              <a:buFont typeface="Arial" panose="020B0604020202020204" pitchFamily="34" charset="0"/>
              <a:buChar char="•"/>
            </a:pPr>
            <a:r>
              <a:rPr lang="vi-VN" b="1" i="0" dirty="0">
                <a:solidFill>
                  <a:srgbClr val="404040"/>
                </a:solidFill>
                <a:effectLst/>
                <a:latin typeface="Inter"/>
              </a:rPr>
              <a:t>Xử lý thêm (Extra Processing)</a:t>
            </a:r>
            <a:r>
              <a:rPr lang="vi-VN" b="0" i="0" dirty="0">
                <a:solidFill>
                  <a:srgbClr val="404040"/>
                </a:solidFill>
                <a:effectLst/>
                <a:latin typeface="Inter"/>
              </a:rPr>
              <a:t>: Các view không thể định nghĩa trên một mảnh duy nhất sẽ yêu cầu xử lý thêm để kết hợp dữ liệu từ nhiều mảnh.</a:t>
            </a:r>
          </a:p>
          <a:p>
            <a:pPr algn="l">
              <a:buFont typeface="Arial" panose="020B0604020202020204" pitchFamily="34" charset="0"/>
              <a:buChar char="•"/>
            </a:pPr>
            <a:r>
              <a:rPr lang="vi-VN" b="1" i="0" dirty="0">
                <a:solidFill>
                  <a:srgbClr val="404040"/>
                </a:solidFill>
                <a:effectLst/>
                <a:latin typeface="Inter"/>
              </a:rPr>
              <a:t>Kiểm soát dữ liệu ngữ nghĩa (Semantic Data Control)</a:t>
            </a:r>
            <a:r>
              <a:rPr lang="vi-VN" b="0" i="0" dirty="0">
                <a:solidFill>
                  <a:srgbClr val="404040"/>
                </a:solidFill>
                <a:effectLst/>
                <a:latin typeface="Inter"/>
              </a:rPr>
              <a:t>: Đảm bảo tính toàn vẹn dữ liệu (integrity enforcement) trở nên phức tạp hơn khi dữ liệu được phân mảnh và phân phối.</a:t>
            </a:r>
          </a:p>
          <a:p>
            <a:pPr algn="l"/>
            <a:r>
              <a:rPr lang="vi-VN" b="1" i="0" dirty="0">
                <a:solidFill>
                  <a:srgbClr val="404040"/>
                </a:solidFill>
                <a:effectLst/>
                <a:latin typeface="Inter"/>
              </a:rPr>
              <a:t>5. Cân nhắc thiết kế</a:t>
            </a:r>
          </a:p>
          <a:p>
            <a:pPr algn="l">
              <a:buFont typeface="Arial" panose="020B0604020202020204" pitchFamily="34" charset="0"/>
              <a:buChar char="•"/>
            </a:pPr>
            <a:r>
              <a:rPr lang="vi-VN" b="1" i="0" dirty="0">
                <a:solidFill>
                  <a:srgbClr val="404040"/>
                </a:solidFill>
                <a:effectLst/>
                <a:latin typeface="Inter"/>
              </a:rPr>
              <a:t>Phân mảnh ngang (Horizontal Fragmentation)</a:t>
            </a:r>
            <a:r>
              <a:rPr lang="vi-VN" b="0" i="0" dirty="0">
                <a:solidFill>
                  <a:srgbClr val="404040"/>
                </a:solidFill>
                <a:effectLst/>
                <a:latin typeface="Inter"/>
              </a:rPr>
              <a:t>: Chia quan hệ thành các tập hợp hàng dựa trên điều kiện nhất định.</a:t>
            </a:r>
          </a:p>
          <a:p>
            <a:pPr algn="l">
              <a:buFont typeface="Arial" panose="020B0604020202020204" pitchFamily="34" charset="0"/>
              <a:buChar char="•"/>
            </a:pPr>
            <a:r>
              <a:rPr lang="vi-VN" b="1" i="0" dirty="0">
                <a:solidFill>
                  <a:srgbClr val="404040"/>
                </a:solidFill>
                <a:effectLst/>
                <a:latin typeface="Inter"/>
              </a:rPr>
              <a:t>Phân mảnh dọc (Vertical Fragmentation)</a:t>
            </a:r>
            <a:r>
              <a:rPr lang="vi-VN" b="0" i="0" dirty="0">
                <a:solidFill>
                  <a:srgbClr val="404040"/>
                </a:solidFill>
                <a:effectLst/>
                <a:latin typeface="Inter"/>
              </a:rPr>
              <a:t>: Chia quan hệ thành các tập hợp cột dựa trên các thuộc tính cụ thể.</a:t>
            </a:r>
          </a:p>
          <a:p>
            <a:pPr algn="l">
              <a:buFont typeface="Arial" panose="020B0604020202020204" pitchFamily="34" charset="0"/>
              <a:buChar char="•"/>
            </a:pPr>
            <a:r>
              <a:rPr lang="vi-VN" b="1" i="0" dirty="0">
                <a:solidFill>
                  <a:srgbClr val="404040"/>
                </a:solidFill>
                <a:effectLst/>
                <a:latin typeface="Inter"/>
              </a:rPr>
              <a:t>Phân mảnh hỗn hợp (Hybrid Fragmentation)</a:t>
            </a:r>
            <a:r>
              <a:rPr lang="vi-VN" b="0" i="0" dirty="0">
                <a:solidFill>
                  <a:srgbClr val="404040"/>
                </a:solidFill>
                <a:effectLst/>
                <a:latin typeface="Inter"/>
              </a:rPr>
              <a:t>: Kết hợp cả phân mảnh ngang và dọc để tối ưu hóa hiệu suất và quản lý dữ liệu.</a:t>
            </a:r>
          </a:p>
          <a:p>
            <a:pPr algn="l"/>
            <a:r>
              <a:rPr lang="vi-VN" b="1" i="0" dirty="0">
                <a:solidFill>
                  <a:srgbClr val="404040"/>
                </a:solidFill>
                <a:effectLst/>
                <a:latin typeface="Inter"/>
              </a:rPr>
              <a:t>Kết luận</a:t>
            </a:r>
          </a:p>
          <a:p>
            <a:pPr algn="l"/>
            <a:r>
              <a:rPr lang="vi-VN" b="0" i="0" dirty="0">
                <a:solidFill>
                  <a:srgbClr val="404040"/>
                </a:solidFill>
                <a:effectLst/>
                <a:latin typeface="Inter"/>
              </a:rPr>
              <a:t>Phân mảnh là một kỹ thuật quan trọng để tối ưu hóa việc phân phối dữ liệu trong hệ thống cơ sở dữ liệu phân tán. Mặc dù việc phân mảnh có thể mang lại nhiều lợi ích về hiệu suất và tính cục bộ, nó cũng đi kèm với các thách thức về giao tiếp, xử lý và kiểm soát dữ liệu. Việc lựa chọn đơn vị phân phối hợp lý và thiết kế phân mảnh phù hợp là rất quan trọng để đạt được hiệu quả tối ưu trong hệ thống phân tán.</a:t>
            </a:r>
          </a:p>
          <a:p>
            <a:endParaRPr lang="en-US" dirty="0"/>
          </a:p>
        </p:txBody>
      </p:sp>
    </p:spTree>
    <p:extLst>
      <p:ext uri="{BB962C8B-B14F-4D97-AF65-F5344CB8AC3E}">
        <p14:creationId xmlns:p14="http://schemas.microsoft.com/office/powerpoint/2010/main" val="178638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quy tắc và điều kiện đúng đắn cho phân mảnh lai được suy ra một cách tự nhiên từ các quy tắc của phân mảnh dọc và phân mảnh ngang.</a:t>
            </a:r>
          </a:p>
          <a:p>
            <a:r>
              <a:rPr lang="vi-VN" dirty="0"/>
              <a:t>Ví dụ, để tái tạo lại quan hệ toàn cục ban đầu trong trường hợp phân mảnh lai, ta bắt đầu từ các nút lá của cây trie phân mảnh và di chuyển lên trên bằng cách thực hiện các phép </a:t>
            </a:r>
            <a:r>
              <a:rPr lang="vi-VN" b="1" dirty="0"/>
              <a:t>kết (join)</a:t>
            </a:r>
            <a:r>
              <a:rPr lang="vi-VN" dirty="0"/>
              <a:t> và </a:t>
            </a:r>
            <a:r>
              <a:rPr lang="vi-VN" b="1" dirty="0"/>
              <a:t>hợp (union)</a:t>
            </a:r>
            <a:r>
              <a:rPr lang="vi-VN" dirty="0"/>
              <a:t>.</a:t>
            </a:r>
          </a:p>
          <a:p>
            <a:r>
              <a:rPr lang="vi-VN" dirty="0"/>
              <a:t>Phân mảnh được coi là </a:t>
            </a:r>
            <a:r>
              <a:rPr lang="vi-VN" b="1" dirty="0"/>
              <a:t>hoàn chỉnh</a:t>
            </a:r>
            <a:r>
              <a:rPr lang="vi-VN" dirty="0"/>
              <a:t> nếu các phân mảnh trung gian và phân mảnh lá đều hoàn chỉnh. Tương tự, </a:t>
            </a:r>
            <a:r>
              <a:rPr lang="vi-VN" b="1" dirty="0"/>
              <a:t>tính rời rạc</a:t>
            </a:r>
            <a:r>
              <a:rPr lang="vi-VN" dirty="0"/>
              <a:t> được đảm bảo nếu các phân mảnh trung gian và phân mảnh lá không trùng lặp nhau.</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53</a:t>
            </a:fld>
            <a:endParaRPr lang="en-US"/>
          </a:p>
        </p:txBody>
      </p:sp>
    </p:spTree>
    <p:extLst>
      <p:ext uri="{BB962C8B-B14F-4D97-AF65-F5344CB8AC3E}">
        <p14:creationId xmlns:p14="http://schemas.microsoft.com/office/powerpoint/2010/main" val="1404376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Sau khi thực hiện phân mảnh, vấn đề quyết định tiếp theo là phân bổ các phân mảnh vào các địa điểm trong hệ quản trị cơ sở dữ liệu phân tán (DBMS phân tán). Việc này có thể được thực hiện bằng cách đặt mỗi phân mảnh tại một địa điểm duy nhất hoặc sao chép nó trên nhiều địa điểm khác nhau.</a:t>
            </a:r>
          </a:p>
          <a:p>
            <a:r>
              <a:rPr lang="vi-VN" dirty="0"/>
              <a:t>Lý do cho việc sao chép là để </a:t>
            </a:r>
            <a:r>
              <a:rPr lang="vi-VN" b="1" dirty="0"/>
              <a:t>tăng độ tin cậy</a:t>
            </a:r>
            <a:r>
              <a:rPr lang="vi-VN" dirty="0"/>
              <a:t> và </a:t>
            </a:r>
            <a:r>
              <a:rPr lang="vi-VN" b="1" dirty="0"/>
              <a:t>cải thiện hiệu suất của các truy vấn chỉ đọc</a:t>
            </a:r>
            <a:r>
              <a:rPr lang="vi-VN" dirty="0"/>
              <a:t>. Nếu có nhiều bản sao của một phân mảnh, khả năng cao là một bản sao nào đó vẫn có thể truy cập được ngay cả khi hệ thống gặp sự cố. Hơn nữa, các truy vấn chỉ đọc truy cập cùng một tập dữ liệu có thể được thực thi song song vì có nhiều bản sao trên các địa điểm khác nhau.</a:t>
            </a:r>
          </a:p>
          <a:p>
            <a:r>
              <a:rPr lang="vi-VN" dirty="0"/>
              <a:t>Mặt khác, việc thực thi các truy vấn cập nhật có thể gây ra vấn đề, vì hệ thống phải đảm bảo rằng tất cả các bản sao của dữ liệu đều được cập nhật đồng bộ. Do đó, quyết định về việc sao chép là một </a:t>
            </a:r>
            <a:r>
              <a:rPr lang="vi-VN" b="1" dirty="0"/>
              <a:t>sự đánh đổi</a:t>
            </a:r>
            <a:r>
              <a:rPr lang="vi-VN" dirty="0"/>
              <a:t> phụ thuộc vào tỷ lệ giữa truy vấn chỉ đọc và truy vấn cập nhật. Quyết định này ảnh hưởng đến hầu hết các thuật toán và chức năng kiểm soát trong hệ quản trị cơ sở dữ liệu phân tán.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54</a:t>
            </a:fld>
            <a:endParaRPr lang="en-US"/>
          </a:p>
        </p:txBody>
      </p:sp>
    </p:spTree>
    <p:extLst>
      <p:ext uri="{BB962C8B-B14F-4D97-AF65-F5344CB8AC3E}">
        <p14:creationId xmlns:p14="http://schemas.microsoft.com/office/powerpoint/2010/main" val="37332258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DE10EFA1-A325-E193-F935-9413EC7FCE4D}"/>
              </a:ext>
            </a:extLst>
          </p:cNvPr>
          <p:cNvSpPr>
            <a:spLocks noGrp="1"/>
          </p:cNvSpPr>
          <p:nvPr>
            <p:ph type="body" idx="1"/>
          </p:nvPr>
        </p:nvSpPr>
        <p:spPr/>
        <p:txBody>
          <a:bodyPr/>
          <a:lstStyle/>
          <a:p>
            <a:pPr>
              <a:buFont typeface="Arial" panose="020B0604020202020204" pitchFamily="34" charset="0"/>
              <a:buChar char="•"/>
            </a:pPr>
            <a:r>
              <a:rPr lang="vi-VN" b="1" dirty="0"/>
              <a:t>Bài toán đặt ra:</a:t>
            </a:r>
            <a:endParaRPr lang="vi-VN" dirty="0"/>
          </a:p>
          <a:p>
            <a:pPr marL="742950" lvl="1" indent="-285750">
              <a:buFont typeface="Arial" panose="020B0604020202020204" pitchFamily="34" charset="0"/>
              <a:buChar char="•"/>
            </a:pPr>
            <a:r>
              <a:rPr lang="vi-VN" dirty="0"/>
              <a:t>Có </a:t>
            </a:r>
            <a:r>
              <a:rPr lang="vi-VN" b="1" dirty="0"/>
              <a:t>n đoạn dữ liệu</a:t>
            </a:r>
            <a:r>
              <a:rPr lang="vi-VN" dirty="0"/>
              <a:t> F={F1,F2,...,Fn}</a:t>
            </a:r>
          </a:p>
          <a:p>
            <a:pPr marL="742950" lvl="1" indent="-285750">
              <a:buFont typeface="Arial" panose="020B0604020202020204" pitchFamily="34" charset="0"/>
              <a:buChar char="•"/>
            </a:pPr>
            <a:r>
              <a:rPr lang="vi-VN" dirty="0"/>
              <a:t>Có </a:t>
            </a:r>
            <a:r>
              <a:rPr lang="vi-VN" b="1" dirty="0"/>
              <a:t>m vị trí mạng</a:t>
            </a:r>
            <a:r>
              <a:rPr lang="vi-VN" dirty="0"/>
              <a:t> S={S1,S2,...,Sm}</a:t>
            </a:r>
          </a:p>
          <a:p>
            <a:pPr marL="742950" lvl="1" indent="-285750">
              <a:buFont typeface="Arial" panose="020B0604020202020204" pitchFamily="34" charset="0"/>
              <a:buChar char="•"/>
            </a:pPr>
            <a:r>
              <a:rPr lang="vi-VN" dirty="0"/>
              <a:t>Có </a:t>
            </a:r>
            <a:r>
              <a:rPr lang="vi-VN" b="1" dirty="0"/>
              <a:t>q ứng dụng</a:t>
            </a:r>
            <a:r>
              <a:rPr lang="vi-VN" dirty="0"/>
              <a:t> Q={q1,q2,...,qq}</a:t>
            </a:r>
          </a:p>
          <a:p>
            <a:pPr marL="742950" lvl="1" indent="-285750">
              <a:buFont typeface="Arial" panose="020B0604020202020204" pitchFamily="34" charset="0"/>
              <a:buChar char="•"/>
            </a:pPr>
            <a:r>
              <a:rPr lang="vi-VN" dirty="0"/>
              <a:t>Mục tiêu là tìm ra cách phân bố tối ưu các đoạn dữ liệu F vào các vị trí S</a:t>
            </a:r>
            <a:r>
              <a:rPr lang="en-US" dirty="0"/>
              <a:t>.</a:t>
            </a:r>
            <a:endParaRPr lang="vi-VN" dirty="0"/>
          </a:p>
          <a:p>
            <a:pPr>
              <a:buFont typeface="Arial" panose="020B0604020202020204" pitchFamily="34" charset="0"/>
              <a:buChar char="•"/>
            </a:pPr>
            <a:r>
              <a:rPr lang="vi-VN" b="1" dirty="0"/>
              <a:t>Tiêu chí tối ưu:</a:t>
            </a:r>
            <a:endParaRPr lang="vi-VN" dirty="0"/>
          </a:p>
          <a:p>
            <a:pPr marL="742950" lvl="1" indent="-285750">
              <a:buFont typeface="Arial" panose="020B0604020202020204" pitchFamily="34" charset="0"/>
              <a:buChar char="•"/>
            </a:pPr>
            <a:r>
              <a:rPr lang="vi-VN" b="1" dirty="0"/>
              <a:t>Chi phí tối thiểu</a:t>
            </a:r>
            <a:r>
              <a:rPr lang="vi-VN" dirty="0"/>
              <a:t>, bao gồm: </a:t>
            </a:r>
          </a:p>
          <a:p>
            <a:pPr marL="1143000" lvl="2" indent="-228600">
              <a:buFont typeface="Arial" panose="020B0604020202020204" pitchFamily="34" charset="0"/>
              <a:buChar char="•"/>
            </a:pPr>
            <a:r>
              <a:rPr lang="vi-VN" dirty="0"/>
              <a:t>Chi phí truyền thông (Communication)</a:t>
            </a:r>
          </a:p>
          <a:p>
            <a:pPr marL="1143000" lvl="2" indent="-228600">
              <a:buFont typeface="Arial" panose="020B0604020202020204" pitchFamily="34" charset="0"/>
              <a:buChar char="•"/>
            </a:pPr>
            <a:r>
              <a:rPr lang="vi-VN" dirty="0"/>
              <a:t>Chi phí lưu trữ (Storage)</a:t>
            </a:r>
          </a:p>
          <a:p>
            <a:pPr marL="1143000" lvl="2" indent="-228600">
              <a:buFont typeface="Arial" panose="020B0604020202020204" pitchFamily="34" charset="0"/>
              <a:buChar char="•"/>
            </a:pPr>
            <a:r>
              <a:rPr lang="vi-VN" dirty="0"/>
              <a:t>Chi phí xử lý (Processing) (đọc và cập nhật)</a:t>
            </a:r>
          </a:p>
          <a:p>
            <a:pPr marL="742950" lvl="1" indent="-285750">
              <a:buFont typeface="Arial" panose="020B0604020202020204" pitchFamily="34" charset="0"/>
              <a:buChar char="•"/>
            </a:pPr>
            <a:r>
              <a:rPr lang="vi-VN" b="1" dirty="0"/>
              <a:t>Hiệu suất cao</a:t>
            </a:r>
            <a:r>
              <a:rPr lang="vi-VN" dirty="0"/>
              <a:t>, được đánh giá qua: </a:t>
            </a:r>
          </a:p>
          <a:p>
            <a:pPr marL="1143000" lvl="2" indent="-228600">
              <a:buFont typeface="Arial" panose="020B0604020202020204" pitchFamily="34" charset="0"/>
              <a:buChar char="•"/>
            </a:pPr>
            <a:r>
              <a:rPr lang="vi-VN" b="1" dirty="0"/>
              <a:t>Thời gian phản hồi</a:t>
            </a:r>
            <a:r>
              <a:rPr lang="vi-VN" dirty="0"/>
              <a:t> (Response time)</a:t>
            </a:r>
          </a:p>
          <a:p>
            <a:pPr marL="1143000" lvl="2" indent="-228600">
              <a:buFont typeface="Arial" panose="020B0604020202020204" pitchFamily="34" charset="0"/>
              <a:buChar char="•"/>
            </a:pPr>
            <a:r>
              <a:rPr lang="vi-VN" b="1" dirty="0"/>
              <a:t>Thông lượng</a:t>
            </a:r>
            <a:r>
              <a:rPr lang="vi-VN" dirty="0"/>
              <a:t> (Throughput)</a:t>
            </a:r>
          </a:p>
          <a:p>
            <a:pPr lvl="1">
              <a:buFont typeface="Arial" panose="020B0604020202020204" pitchFamily="34" charset="0"/>
              <a:buChar char="•"/>
            </a:pPr>
            <a:r>
              <a:rPr lang="vi-VN" b="1" dirty="0"/>
              <a:t>Các ràng buộc:</a:t>
            </a:r>
            <a:endParaRPr lang="vi-VN" dirty="0"/>
          </a:p>
          <a:p>
            <a:pPr marL="742950" lvl="1" indent="-285750">
              <a:buFont typeface="Arial" panose="020B0604020202020204" pitchFamily="34" charset="0"/>
              <a:buChar char="•"/>
            </a:pPr>
            <a:r>
              <a:rPr lang="vi-VN" dirty="0"/>
              <a:t>Mỗi vị trí mạng có các ràng buộc về </a:t>
            </a:r>
            <a:r>
              <a:rPr lang="vi-VN" b="1" dirty="0"/>
              <a:t>khả năng lưu trữ và xử lý</a:t>
            </a:r>
            <a:r>
              <a:rPr lang="vi-VN" dirty="0"/>
              <a:t>.</a:t>
            </a:r>
          </a:p>
          <a:p>
            <a:endParaRPr lang="en-US" b="1" dirty="0"/>
          </a:p>
          <a:p>
            <a:r>
              <a:rPr lang="vi-VN" b="1" dirty="0"/>
              <a:t>Mục tiêu cuối cùng</a:t>
            </a:r>
            <a:r>
              <a:rPr lang="vi-VN" dirty="0"/>
              <a:t>: Xác định cách phân bổ dữ liệu sao cho hệ thống có chi phí thấp nhất và hiệu suất cao nhất, đồng thời thỏa mãn các giới hạn tài nguyên của từng vị trí mạng.</a:t>
            </a:r>
          </a:p>
          <a:p>
            <a:endParaRPr lang="en-US" dirty="0"/>
          </a:p>
        </p:txBody>
      </p:sp>
    </p:spTree>
    <p:extLst>
      <p:ext uri="{BB962C8B-B14F-4D97-AF65-F5344CB8AC3E}">
        <p14:creationId xmlns:p14="http://schemas.microsoft.com/office/powerpoint/2010/main" val="835239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333552AD-4509-BF2E-F755-270BE6D98127}"/>
              </a:ext>
            </a:extLst>
          </p:cNvPr>
          <p:cNvSpPr>
            <a:spLocks noGrp="1"/>
          </p:cNvSpPr>
          <p:nvPr>
            <p:ph type="body" idx="1"/>
          </p:nvPr>
        </p:nvSpPr>
        <p:spPr/>
        <p:txBody>
          <a:bodyPr/>
          <a:lstStyle/>
          <a:p>
            <a:r>
              <a:rPr lang="vi-VN" b="1" dirty="0"/>
              <a:t>1. Database Information (Thông tin về cơ sở dữ liệu)</a:t>
            </a:r>
          </a:p>
          <a:p>
            <a:pPr>
              <a:buFont typeface="Arial" panose="020B0604020202020204" pitchFamily="34" charset="0"/>
              <a:buChar char="•"/>
            </a:pPr>
            <a:r>
              <a:rPr lang="vi-VN" b="1" dirty="0"/>
              <a:t>Selectivity of fragments (Tính chọn lọc của các đoạn dữ liệu)</a:t>
            </a:r>
            <a:br>
              <a:rPr lang="vi-VN" dirty="0"/>
            </a:br>
            <a:r>
              <a:rPr lang="vi-VN" dirty="0"/>
              <a:t>Đề cập đến mức độ hiệu quả khi chọn một đoạn dữ liệu (fragment) từ toàn bộ cơ sở dữ liệu. Một đoạn có tính chọn lọc cao sẽ chứa chính xác dữ liệu cần truy vấn, giúp giảm thiểu việc truy xuất dữ liệu không cần thiết.</a:t>
            </a:r>
          </a:p>
          <a:p>
            <a:pPr>
              <a:buFont typeface="Arial" panose="020B0604020202020204" pitchFamily="34" charset="0"/>
              <a:buChar char="•"/>
            </a:pPr>
            <a:r>
              <a:rPr lang="vi-VN" b="1" dirty="0"/>
              <a:t>Size of a fragment (Kích thước của một đoạn dữ liệu)</a:t>
            </a:r>
            <a:br>
              <a:rPr lang="vi-VN" dirty="0"/>
            </a:br>
            <a:r>
              <a:rPr lang="vi-VN" dirty="0"/>
              <a:t>Kích thước của mỗi fragment ảnh hưởng đến việc lưu trữ, truyền tải và xử lý. Fragment lớn có thể tiết kiệm chi phí truy vấn nhưng lại tốn nhiều tài nguyên khi truyền tải qua mạng.</a:t>
            </a:r>
          </a:p>
          <a:p>
            <a:r>
              <a:rPr lang="vi-VN" b="1" dirty="0"/>
              <a:t>2. Application Information (Thông tin về ứng dụng)</a:t>
            </a:r>
          </a:p>
          <a:p>
            <a:pPr>
              <a:buFont typeface="Arial" panose="020B0604020202020204" pitchFamily="34" charset="0"/>
              <a:buChar char="•"/>
            </a:pPr>
            <a:r>
              <a:rPr lang="vi-VN" b="1" dirty="0"/>
              <a:t>Access types and numbers (Loại truy cập và số lần truy cập)</a:t>
            </a:r>
            <a:br>
              <a:rPr lang="vi-VN" dirty="0"/>
            </a:br>
            <a:r>
              <a:rPr lang="vi-VN" dirty="0"/>
              <a:t>Xác định xem dữ liệu được đọc hay ghi nhiều hơn, từ đó tối ưu hóa việc sao chép (replication) hoặc phân bổ dữ liệu.</a:t>
            </a:r>
          </a:p>
          <a:p>
            <a:pPr>
              <a:buFont typeface="Arial" panose="020B0604020202020204" pitchFamily="34" charset="0"/>
              <a:buChar char="•"/>
            </a:pPr>
            <a:r>
              <a:rPr lang="vi-VN" b="1" dirty="0"/>
              <a:t>Access localities (Vị trí truy cập dữ liệu)</a:t>
            </a:r>
            <a:br>
              <a:rPr lang="vi-VN" dirty="0"/>
            </a:br>
            <a:r>
              <a:rPr lang="vi-VN" dirty="0"/>
              <a:t>Chỉ ra dữ liệu được truy cập từ đâu nhiều nhất để có thể đặt fragment tại các vị trí tối ưu, giảm chi phí truyền tải.</a:t>
            </a:r>
          </a:p>
          <a:p>
            <a:r>
              <a:rPr lang="vi-VN" b="1" dirty="0"/>
              <a:t>3. Communication Network Information (Thông tin về mạng truyền thông)</a:t>
            </a:r>
          </a:p>
          <a:p>
            <a:pPr>
              <a:buFont typeface="Arial" panose="020B0604020202020204" pitchFamily="34" charset="0"/>
              <a:buChar char="•"/>
            </a:pPr>
            <a:r>
              <a:rPr lang="vi-VN" b="1" dirty="0"/>
              <a:t>Unit cost of storing data at a site (Chi phí lưu trữ dữ liệu tại một điểm mạng)</a:t>
            </a:r>
            <a:br>
              <a:rPr lang="vi-VN" dirty="0"/>
            </a:br>
            <a:r>
              <a:rPr lang="vi-VN" dirty="0"/>
              <a:t>Một số site có chi phí lưu trữ cao hơn những site khác, điều này ảnh hưởng đến quyết định phân bổ dữ liệu.</a:t>
            </a:r>
          </a:p>
          <a:p>
            <a:pPr>
              <a:buFont typeface="Arial" panose="020B0604020202020204" pitchFamily="34" charset="0"/>
              <a:buChar char="•"/>
            </a:pPr>
            <a:r>
              <a:rPr lang="vi-VN" b="1" dirty="0"/>
              <a:t>Unit cost of processing at a site (Chi phí xử lý dữ liệu tại một điểm mạng)</a:t>
            </a:r>
            <a:br>
              <a:rPr lang="vi-VN" dirty="0"/>
            </a:br>
            <a:r>
              <a:rPr lang="vi-VN" dirty="0"/>
              <a:t>Một số server hoặc hệ thống có khả năng xử lý tốt hơn nhưng có thể tốn nhiều chi phí hơn. Cần cân nhắc để tối ưu hóa hiệu suất.</a:t>
            </a:r>
          </a:p>
          <a:p>
            <a:r>
              <a:rPr lang="vi-VN" b="1" dirty="0"/>
              <a:t>4. Computer System Information (Thông tin về hệ thống máy tính)</a:t>
            </a:r>
          </a:p>
          <a:p>
            <a:pPr>
              <a:buFont typeface="Arial" panose="020B0604020202020204" pitchFamily="34" charset="0"/>
              <a:buChar char="•"/>
            </a:pPr>
            <a:r>
              <a:rPr lang="vi-VN" b="1" dirty="0"/>
              <a:t>Bandwidth (Băng thông)</a:t>
            </a:r>
            <a:br>
              <a:rPr lang="vi-VN" dirty="0"/>
            </a:br>
            <a:r>
              <a:rPr lang="vi-VN" dirty="0"/>
              <a:t>Đề cập đến dung lượng truyền tải dữ liệu trên mạng. Nếu băng thông thấp, việc đặt dữ liệu gần với ứng dụng truy cập sẽ hiệu quả hơn.</a:t>
            </a:r>
          </a:p>
          <a:p>
            <a:pPr>
              <a:buFont typeface="Arial" panose="020B0604020202020204" pitchFamily="34" charset="0"/>
              <a:buChar char="•"/>
            </a:pPr>
            <a:r>
              <a:rPr lang="vi-VN" b="1" dirty="0"/>
              <a:t>Latency (Độ trễ)</a:t>
            </a:r>
            <a:br>
              <a:rPr lang="vi-VN" dirty="0"/>
            </a:br>
            <a:r>
              <a:rPr lang="vi-VN" dirty="0"/>
              <a:t>Thời gian trễ trong quá trình truyền dữ liệu. Nếu độ trễ cao, cần tối ưu hóa vị trí lưu trữ để đảm bảo tốc độ truy vấn nhanh hơn.</a:t>
            </a:r>
          </a:p>
          <a:p>
            <a:pPr>
              <a:buFont typeface="Arial" panose="020B0604020202020204" pitchFamily="34" charset="0"/>
              <a:buChar char="•"/>
            </a:pPr>
            <a:r>
              <a:rPr lang="vi-VN" b="1" dirty="0"/>
              <a:t>Communication overhead (Chi phí giao tiếp giữa các site)</a:t>
            </a:r>
            <a:br>
              <a:rPr lang="vi-VN" dirty="0"/>
            </a:br>
            <a:r>
              <a:rPr lang="vi-VN" dirty="0"/>
              <a:t>Là chi phí liên quan đến việc gửi, nhận và đồng bộ dữ liệu giữa các hệ thống phân tán. Nếu chi phí này cao, cần giảm thiểu việc truyền dữ liệu qua mạng bằng cách đặt dữ liệu gần với ứng dụng truy cập.</a:t>
            </a:r>
          </a:p>
          <a:p>
            <a:endParaRPr lang="en-US" dirty="0"/>
          </a:p>
        </p:txBody>
      </p:sp>
    </p:spTree>
    <p:extLst>
      <p:ext uri="{BB962C8B-B14F-4D97-AF65-F5344CB8AC3E}">
        <p14:creationId xmlns:p14="http://schemas.microsoft.com/office/powerpoint/2010/main" val="25717574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So sánh giữa File Allocation (FAP) và Database Allocation (DAP):</a:t>
            </a:r>
            <a:endParaRPr lang="vi-VN" dirty="0"/>
          </a:p>
          <a:p>
            <a:pPr>
              <a:buFont typeface="Arial" panose="020B0604020202020204" pitchFamily="34" charset="0"/>
              <a:buChar char="•"/>
            </a:pPr>
            <a:r>
              <a:rPr lang="vi-VN" b="1" dirty="0"/>
              <a:t>FAP (Phân bổ tệp tin)</a:t>
            </a:r>
            <a:r>
              <a:rPr lang="vi-VN" dirty="0"/>
              <a:t> thường đơn giản hơn, mỗi tệp là một thực thể riêng biệt.</a:t>
            </a:r>
          </a:p>
          <a:p>
            <a:pPr>
              <a:buFont typeface="Arial" panose="020B0604020202020204" pitchFamily="34" charset="0"/>
              <a:buChar char="•"/>
            </a:pPr>
            <a:r>
              <a:rPr lang="vi-VN" b="1" dirty="0"/>
              <a:t>DAP (Phân bổ cơ sở dữ liệu)</a:t>
            </a:r>
            <a:r>
              <a:rPr lang="vi-VN" dirty="0"/>
              <a:t> phức tạp hơn vì các fragment (phân mảnh dữ liệu) không phải là các tệp riêng lẻ mà có mối quan hệ ràng buộc.</a:t>
            </a:r>
            <a:endParaRPr lang="en-US" dirty="0"/>
          </a:p>
          <a:p>
            <a:pPr>
              <a:buFont typeface="Arial" panose="020B0604020202020204" pitchFamily="34" charset="0"/>
              <a:buNone/>
            </a:pPr>
            <a:endParaRPr lang="vi-VN" dirty="0"/>
          </a:p>
          <a:p>
            <a:r>
              <a:rPr lang="vi-VN" b="1" dirty="0"/>
              <a:t>2. Những yếu tố cần cân nhắc khi phân bổ dữ liệu:</a:t>
            </a:r>
            <a:endParaRPr lang="vi-VN" dirty="0"/>
          </a:p>
          <a:p>
            <a:pPr>
              <a:buFont typeface="Arial" panose="020B0604020202020204" pitchFamily="34" charset="0"/>
              <a:buChar char="•"/>
            </a:pPr>
            <a:r>
              <a:rPr lang="vi-VN" b="1" dirty="0"/>
              <a:t>Mối quan hệ giữa các fragment:</a:t>
            </a:r>
            <a:r>
              <a:rPr lang="vi-VN" dirty="0"/>
              <a:t> Vì các fragment có liên kết ràng buộc, việc phân bổ chúng phải đảm bảo các quan hệ được duy trì đúng cách.</a:t>
            </a:r>
          </a:p>
          <a:p>
            <a:pPr>
              <a:buFont typeface="Arial" panose="020B0604020202020204" pitchFamily="34" charset="0"/>
              <a:buChar char="•"/>
            </a:pPr>
            <a:r>
              <a:rPr lang="vi-VN" b="1" dirty="0"/>
              <a:t>Truy vấn dữ liệu phức tạp hơn so với truy cập tệp từ xa:</a:t>
            </a:r>
            <a:r>
              <a:rPr lang="vi-VN" dirty="0"/>
              <a:t> Mô hình truy cập từ xa của hệ thống tệp thông thường không áp dụng được cho cơ sở dữ liệu do có nhiều quan hệ phức tạp.</a:t>
            </a:r>
          </a:p>
          <a:p>
            <a:pPr>
              <a:buFont typeface="Arial" panose="020B0604020202020204" pitchFamily="34" charset="0"/>
              <a:buChar char="•"/>
            </a:pPr>
            <a:r>
              <a:rPr lang="vi-VN" b="1" dirty="0"/>
              <a:t>Quan hệ giữa việc phân bổ và xử lý truy vấn:</a:t>
            </a:r>
            <a:r>
              <a:rPr lang="vi-VN" dirty="0"/>
              <a:t> Việc phân bổ fragment ảnh hưởng đến hiệu suất truy vấn, cần tính toán vị trí lưu trữ để tối ưu thời gian phản hồi.</a:t>
            </a:r>
          </a:p>
          <a:p>
            <a:pPr>
              <a:buFont typeface="Arial" panose="020B0604020202020204" pitchFamily="34" charset="0"/>
              <a:buChar char="•"/>
            </a:pPr>
            <a:r>
              <a:rPr lang="vi-VN" b="1" dirty="0"/>
              <a:t>Chi phí duy trì tính toàn vẹn (Integrity enforcement):</a:t>
            </a:r>
            <a:r>
              <a:rPr lang="vi-VN" dirty="0"/>
              <a:t> Đảm bảo dữ liệu không bị lỗi hoặc mâu thuẫn giữa các fragment trên nhiều site.</a:t>
            </a:r>
          </a:p>
          <a:p>
            <a:pPr>
              <a:buFont typeface="Arial" panose="020B0604020202020204" pitchFamily="34" charset="0"/>
              <a:buChar char="•"/>
            </a:pPr>
            <a:r>
              <a:rPr lang="vi-VN" b="1" dirty="0"/>
              <a:t>Chi phí điều khiển đồng thời (Concurrency control):</a:t>
            </a:r>
            <a:r>
              <a:rPr lang="vi-VN" dirty="0"/>
              <a:t> Nếu có nhiều bản sao (replication), cần đảm bảo tất cả bản sao được cập nhật đồng nhất khi có thay đổi.</a:t>
            </a:r>
          </a:p>
          <a:p>
            <a:endParaRPr lang="en-US" dirty="0"/>
          </a:p>
          <a:p>
            <a:r>
              <a:rPr lang="vi-VN" dirty="0"/>
              <a:t>Tóm lại, phân bổ dữ liệu trong hệ thống phân tán đòi hỏi nhiều yếu tố hơn so với quản lý tệp tin đơn giản, và phải cân bằng giữa hiệu suất, độ tin cậy, và chi phí quản lý.</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57</a:t>
            </a:fld>
            <a:endParaRPr lang="en-US"/>
          </a:p>
        </p:txBody>
      </p:sp>
    </p:spTree>
    <p:extLst>
      <p:ext uri="{BB962C8B-B14F-4D97-AF65-F5344CB8AC3E}">
        <p14:creationId xmlns:p14="http://schemas.microsoft.com/office/powerpoint/2010/main" val="3456362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Tổng quan về mô hình phân bổ (Allocation Model)</a:t>
            </a:r>
            <a:br>
              <a:rPr lang="vi-VN" dirty="0"/>
            </a:br>
            <a:r>
              <a:rPr lang="vi-VN" dirty="0"/>
              <a:t>Mô hình này được thiết kế để quyết định cách phân bổ các mảnh dữ liệu (fragments) trong một hệ thống phân tán sao cho tối ưu chi phí tổng thể, đồng thời tuân thủ các ràng buộc về hiệu suất.</a:t>
            </a:r>
          </a:p>
          <a:p>
            <a:endParaRPr lang="en-US" b="1" dirty="0"/>
          </a:p>
          <a:p>
            <a:r>
              <a:rPr lang="vi-VN" b="1" dirty="0"/>
              <a:t>2. Dạng tổng quát của bài toán phân bổ:</a:t>
            </a:r>
            <a:br>
              <a:rPr lang="vi-VN" dirty="0"/>
            </a:br>
            <a:r>
              <a:rPr lang="vi-VN" dirty="0"/>
              <a:t>Mục tiêu là </a:t>
            </a:r>
            <a:r>
              <a:rPr lang="vi-VN" b="1" dirty="0"/>
              <a:t>tối thiểu tổng chi phí (Total Cost)</a:t>
            </a:r>
            <a:r>
              <a:rPr lang="vi-VN" dirty="0"/>
              <a:t> trong khi vẫn đảm bảo các điều kiện sau:</a:t>
            </a:r>
          </a:p>
          <a:p>
            <a:pPr>
              <a:buFont typeface="Arial" panose="020B0604020202020204" pitchFamily="34" charset="0"/>
              <a:buChar char="•"/>
            </a:pPr>
            <a:r>
              <a:rPr lang="vi-VN" b="1" dirty="0"/>
              <a:t>Ràng buộc thời gian phản hồi (response time constraint):</a:t>
            </a:r>
            <a:r>
              <a:rPr lang="vi-VN" dirty="0"/>
              <a:t> Đảm bảo thời gian phản hồi không vượt quá giới hạn cho phép.</a:t>
            </a:r>
          </a:p>
          <a:p>
            <a:pPr>
              <a:buFont typeface="Arial" panose="020B0604020202020204" pitchFamily="34" charset="0"/>
              <a:buChar char="•"/>
            </a:pPr>
            <a:r>
              <a:rPr lang="vi-VN" b="1" dirty="0"/>
              <a:t>Ràng buộc lưu trữ (storage constraint):</a:t>
            </a:r>
            <a:r>
              <a:rPr lang="vi-VN" dirty="0"/>
              <a:t> Đảm bảo rằng dữ liệu không vượt quá khả năng lưu trữ tại từng vị trí.</a:t>
            </a:r>
          </a:p>
          <a:p>
            <a:pPr>
              <a:buFont typeface="Arial" panose="020B0604020202020204" pitchFamily="34" charset="0"/>
              <a:buChar char="•"/>
            </a:pPr>
            <a:r>
              <a:rPr lang="vi-VN" b="1" dirty="0"/>
              <a:t>Ràng buộc xử lý (processing constraint):</a:t>
            </a:r>
            <a:r>
              <a:rPr lang="vi-VN" dirty="0"/>
              <a:t> Đảm bảo rằng tài nguyên xử lý (CPU, bộ nhớ) không bị quá tải.</a:t>
            </a:r>
          </a:p>
          <a:p>
            <a:endParaRPr lang="en-US" b="1" dirty="0"/>
          </a:p>
          <a:p>
            <a:r>
              <a:rPr lang="vi-VN" b="1" dirty="0"/>
              <a:t>3. Biến quyết định (Decision Variable):</a:t>
            </a:r>
            <a:br>
              <a:rPr lang="vi-VN" dirty="0"/>
            </a:br>
            <a:r>
              <a:rPr lang="vi-VN" dirty="0"/>
              <a:t>Biến Xij​ được sử dụng để biểu diễn quyết định phân bổ dữ liệu:</a:t>
            </a:r>
          </a:p>
          <a:p>
            <a:r>
              <a:rPr lang="vi-VN" dirty="0"/>
              <a:t>Xij</a:t>
            </a:r>
            <a:r>
              <a:rPr lang="en-US" dirty="0"/>
              <a:t> = 1 </a:t>
            </a:r>
            <a:r>
              <a:rPr lang="en-US" dirty="0" err="1"/>
              <a:t>nếu</a:t>
            </a:r>
            <a:r>
              <a:rPr lang="en-US" dirty="0"/>
              <a:t> </a:t>
            </a:r>
            <a:r>
              <a:rPr lang="en-US" dirty="0" err="1"/>
              <a:t>phân</a:t>
            </a:r>
            <a:r>
              <a:rPr lang="en-US" dirty="0"/>
              <a:t> </a:t>
            </a:r>
            <a:r>
              <a:rPr lang="en-US" dirty="0" err="1"/>
              <a:t>mảnh</a:t>
            </a:r>
            <a:r>
              <a:rPr lang="en-US" dirty="0"/>
              <a:t> </a:t>
            </a:r>
            <a:r>
              <a:rPr lang="en-US" dirty="0" err="1"/>
              <a:t>F_i</a:t>
            </a:r>
            <a:r>
              <a:rPr lang="en-US" dirty="0"/>
              <a:t> </a:t>
            </a:r>
            <a:r>
              <a:rPr lang="en-US" dirty="0" err="1"/>
              <a:t>được</a:t>
            </a:r>
            <a:r>
              <a:rPr lang="en-US" dirty="0"/>
              <a:t> </a:t>
            </a:r>
            <a:r>
              <a:rPr lang="en-US" dirty="0" err="1"/>
              <a:t>lưu</a:t>
            </a:r>
            <a:r>
              <a:rPr lang="en-US" dirty="0"/>
              <a:t> ở site </a:t>
            </a:r>
            <a:r>
              <a:rPr lang="en-US" dirty="0" err="1"/>
              <a:t>S_j</a:t>
            </a:r>
            <a:endParaRPr lang="en-US" dirty="0"/>
          </a:p>
          <a:p>
            <a:r>
              <a:rPr lang="en-US" dirty="0" err="1"/>
              <a:t>Xij</a:t>
            </a:r>
            <a:r>
              <a:rPr lang="en-US" dirty="0"/>
              <a:t> = 0 </a:t>
            </a:r>
            <a:r>
              <a:rPr lang="en-US" dirty="0" err="1"/>
              <a:t>nếu</a:t>
            </a:r>
            <a:r>
              <a:rPr lang="en-US" dirty="0"/>
              <a:t> </a:t>
            </a:r>
            <a:r>
              <a:rPr lang="en-US" dirty="0" err="1"/>
              <a:t>ngược</a:t>
            </a:r>
            <a:r>
              <a:rPr lang="en-US" dirty="0"/>
              <a:t> </a:t>
            </a:r>
            <a:r>
              <a:rPr lang="en-US" dirty="0" err="1"/>
              <a:t>lại</a:t>
            </a:r>
            <a:endParaRPr lang="en-US" dirty="0"/>
          </a:p>
          <a:p>
            <a:endParaRPr lang="vi-VN" dirty="0"/>
          </a:p>
        </p:txBody>
      </p:sp>
      <p:sp>
        <p:nvSpPr>
          <p:cNvPr id="4" name="Slide Number Placeholder 3"/>
          <p:cNvSpPr>
            <a:spLocks noGrp="1"/>
          </p:cNvSpPr>
          <p:nvPr>
            <p:ph type="sldNum" sz="quarter" idx="5"/>
          </p:nvPr>
        </p:nvSpPr>
        <p:spPr/>
        <p:txBody>
          <a:bodyPr/>
          <a:lstStyle/>
          <a:p>
            <a:fld id="{765F5201-0B02-374C-9C85-2DCB7D098B21}" type="slidenum">
              <a:rPr lang="en-US" smtClean="0"/>
              <a:t>58</a:t>
            </a:fld>
            <a:endParaRPr lang="en-US"/>
          </a:p>
        </p:txBody>
      </p:sp>
    </p:spTree>
    <p:extLst>
      <p:ext uri="{BB962C8B-B14F-4D97-AF65-F5344CB8AC3E}">
        <p14:creationId xmlns:p14="http://schemas.microsoft.com/office/powerpoint/2010/main" val="26303393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Tổng chi phí (Total Cost)</a:t>
            </a:r>
          </a:p>
          <a:p>
            <a:r>
              <a:rPr lang="vi-VN" dirty="0"/>
              <a:t>Chi phí tổng thể bao gồm hai phần:</a:t>
            </a:r>
          </a:p>
          <a:p>
            <a:pPr>
              <a:buFont typeface="Arial" panose="020B0604020202020204" pitchFamily="34" charset="0"/>
              <a:buChar char="•"/>
            </a:pPr>
            <a:r>
              <a:rPr lang="vi-VN" b="1" dirty="0"/>
              <a:t>Chi phí xử lý truy vấn (Query Processing Cost):</a:t>
            </a:r>
            <a:r>
              <a:rPr lang="vi-VN" dirty="0"/>
              <a:t> </a:t>
            </a:r>
          </a:p>
          <a:p>
            <a:pPr marL="742950" lvl="1" indent="-285750">
              <a:buFont typeface="Arial" panose="020B0604020202020204" pitchFamily="34" charset="0"/>
              <a:buChar char="•"/>
            </a:pPr>
            <a:r>
              <a:rPr lang="vi-VN" dirty="0"/>
              <a:t>Đây là tổng chi phí để xử lý tất cả các truy vấn trong hệ thống.</a:t>
            </a:r>
          </a:p>
          <a:p>
            <a:pPr>
              <a:buFont typeface="Arial" panose="020B0604020202020204" pitchFamily="34" charset="0"/>
              <a:buChar char="•"/>
            </a:pPr>
            <a:r>
              <a:rPr lang="vi-VN" b="1" dirty="0"/>
              <a:t>Chi phí lưu trữ dữ liệu (Storage Cost):</a:t>
            </a:r>
            <a:r>
              <a:rPr lang="vi-VN" dirty="0"/>
              <a:t> </a:t>
            </a:r>
          </a:p>
          <a:p>
            <a:pPr marL="742950" lvl="1" indent="-285750">
              <a:buFont typeface="Arial" panose="020B0604020202020204" pitchFamily="34" charset="0"/>
              <a:buChar char="•"/>
            </a:pPr>
            <a:r>
              <a:rPr lang="vi-VN" dirty="0"/>
              <a:t>Tổng chi phí để lưu trữ tất cả các mảnh dữ liệu (fragments) trên tất cả các vị trí (sites).</a:t>
            </a:r>
          </a:p>
          <a:p>
            <a:r>
              <a:rPr lang="vi-VN" b="1" dirty="0"/>
              <a:t>2. Chi phí lưu trữ (Storage Cost) của một mảnh dữ liệu</a:t>
            </a:r>
          </a:p>
          <a:p>
            <a:r>
              <a:rPr lang="vi-VN" dirty="0"/>
              <a:t>Chi phí lưu trữ một mảnh dữ liệu Fi​ tại vị trí Sk được tính bằng công thức:</a:t>
            </a:r>
          </a:p>
          <a:p>
            <a:r>
              <a:rPr lang="vi-VN" dirty="0"/>
              <a:t>(unit storage cost at Sk)∗(size of Fi)∗Xik​ Trong đó:</a:t>
            </a:r>
          </a:p>
          <a:p>
            <a:pPr>
              <a:buFont typeface="Arial" panose="020B0604020202020204" pitchFamily="34" charset="0"/>
              <a:buChar char="•"/>
            </a:pPr>
            <a:r>
              <a:rPr lang="vi-VN" b="1" dirty="0"/>
              <a:t>Unit storage cost at Sk​</a:t>
            </a:r>
            <a:r>
              <a:rPr lang="vi-VN" dirty="0"/>
              <a:t>: Chi phí lưu trữ trên mỗi đơn vị dữ liệu tại vị trí Sk​.</a:t>
            </a:r>
          </a:p>
          <a:p>
            <a:pPr>
              <a:buFont typeface="Arial" panose="020B0604020202020204" pitchFamily="34" charset="0"/>
              <a:buChar char="•"/>
            </a:pPr>
            <a:r>
              <a:rPr lang="vi-VN" b="1" dirty="0"/>
              <a:t>Size of Fi​</a:t>
            </a:r>
            <a:r>
              <a:rPr lang="vi-VN" dirty="0"/>
              <a:t>: Kích thước của mảnh dữ liệu Fi​.</a:t>
            </a:r>
          </a:p>
          <a:p>
            <a:pPr>
              <a:buFont typeface="Arial" panose="020B0604020202020204" pitchFamily="34" charset="0"/>
              <a:buChar char="•"/>
            </a:pPr>
            <a:r>
              <a:rPr lang="vi-VN" b="1" dirty="0"/>
              <a:t>Xi</a:t>
            </a:r>
            <a:r>
              <a:rPr lang="en-US" b="1" dirty="0"/>
              <a:t>k</a:t>
            </a:r>
            <a:r>
              <a:rPr lang="vi-VN" b="1" dirty="0"/>
              <a:t>​ là biến quyết định</a:t>
            </a:r>
            <a:r>
              <a:rPr lang="vi-VN" dirty="0"/>
              <a:t>: </a:t>
            </a:r>
          </a:p>
          <a:p>
            <a:pPr marL="742950" lvl="1" indent="-285750">
              <a:buFont typeface="Arial" panose="020B0604020202020204" pitchFamily="34" charset="0"/>
              <a:buChar char="•"/>
            </a:pPr>
            <a:r>
              <a:rPr lang="vi-VN" dirty="0"/>
              <a:t>Xik=1 nếu Fi​ được lưu tại Sk​.</a:t>
            </a:r>
          </a:p>
          <a:p>
            <a:pPr marL="742950" lvl="1" indent="-285750">
              <a:buFont typeface="Arial" panose="020B0604020202020204" pitchFamily="34" charset="0"/>
              <a:buChar char="•"/>
            </a:pPr>
            <a:r>
              <a:rPr lang="vi-VN" dirty="0"/>
              <a:t>Xik=0</a:t>
            </a:r>
            <a:r>
              <a:rPr lang="en-US" dirty="0"/>
              <a:t> </a:t>
            </a:r>
            <a:r>
              <a:rPr lang="vi-VN" dirty="0"/>
              <a:t>nếu Fi​ không được lưu tại Sk​.</a:t>
            </a:r>
          </a:p>
          <a:p>
            <a:r>
              <a:rPr lang="vi-VN" b="1" dirty="0"/>
              <a:t>3. Chi phí xử lý truy vấn (Query Processing Cost)</a:t>
            </a:r>
          </a:p>
          <a:p>
            <a:r>
              <a:rPr lang="vi-VN" dirty="0"/>
              <a:t>Chi phí xử lý một truy vấn được chia thành hai thành phần:</a:t>
            </a:r>
          </a:p>
          <a:p>
            <a:pPr>
              <a:buFont typeface="+mj-lt"/>
              <a:buAutoNum type="arabicPeriod"/>
            </a:pPr>
            <a:r>
              <a:rPr lang="vi-VN" b="1" dirty="0"/>
              <a:t>Processing Component (Thành phần xử lý):</a:t>
            </a:r>
            <a:r>
              <a:rPr lang="vi-VN" dirty="0"/>
              <a:t> </a:t>
            </a:r>
          </a:p>
          <a:p>
            <a:pPr marL="742950" lvl="1" indent="-285750">
              <a:buFont typeface="+mj-lt"/>
              <a:buAutoNum type="arabicPeriod"/>
            </a:pPr>
            <a:r>
              <a:rPr lang="vi-VN" dirty="0"/>
              <a:t>Là chi phí tính toán để xử lý truy vấn trên hệ thống.</a:t>
            </a:r>
          </a:p>
          <a:p>
            <a:pPr>
              <a:buFont typeface="+mj-lt"/>
              <a:buAutoNum type="arabicPeriod"/>
            </a:pPr>
            <a:r>
              <a:rPr lang="vi-VN" b="1" dirty="0"/>
              <a:t>Transmission Component (Thành phần truyền tải):</a:t>
            </a:r>
            <a:r>
              <a:rPr lang="vi-VN" dirty="0"/>
              <a:t> </a:t>
            </a:r>
          </a:p>
          <a:p>
            <a:pPr marL="742950" lvl="1" indent="-285750">
              <a:buFont typeface="+mj-lt"/>
              <a:buAutoNum type="arabicPeriod"/>
            </a:pPr>
            <a:r>
              <a:rPr lang="vi-VN" dirty="0"/>
              <a:t>Là chi phí truyền tải dữ liệu giữa các vị trí trong hệ thống.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59</a:t>
            </a:fld>
            <a:endParaRPr lang="en-US"/>
          </a:p>
        </p:txBody>
      </p:sp>
    </p:spTree>
    <p:extLst>
      <p:ext uri="{BB962C8B-B14F-4D97-AF65-F5344CB8AC3E}">
        <p14:creationId xmlns:p14="http://schemas.microsoft.com/office/powerpoint/2010/main" val="27706727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Query Processing Cost</a:t>
            </a:r>
          </a:p>
          <a:p>
            <a:pPr algn="l"/>
            <a:r>
              <a:rPr lang="vi-VN" b="0" i="0" dirty="0">
                <a:solidFill>
                  <a:srgbClr val="404040"/>
                </a:solidFill>
                <a:effectLst/>
                <a:latin typeface="Inter"/>
              </a:rPr>
              <a:t>Chi phí xử lý truy vấn là tổng chi phí cần thiết để thực hiện một truy vấn trong hệ thống cơ sở dữ liệu. Chi phí này bao gồm nhiều thành phần khác nhau, cụ thể:</a:t>
            </a:r>
          </a:p>
          <a:p>
            <a:pPr algn="l"/>
            <a:r>
              <a:rPr lang="vi-VN" b="1" i="0" dirty="0">
                <a:solidFill>
                  <a:srgbClr val="404040"/>
                </a:solidFill>
                <a:effectLst/>
                <a:latin typeface="Inter"/>
              </a:rPr>
              <a:t>1. Processing Component</a:t>
            </a:r>
          </a:p>
          <a:p>
            <a:pPr algn="l"/>
            <a:r>
              <a:rPr lang="vi-VN" b="0" i="0" dirty="0">
                <a:solidFill>
                  <a:srgbClr val="404040"/>
                </a:solidFill>
                <a:effectLst/>
                <a:latin typeface="Inter"/>
              </a:rPr>
              <a:t>Các thành phần chính của chi phí xử lý truy vấn bao gồm:</a:t>
            </a:r>
          </a:p>
          <a:p>
            <a:pPr algn="l">
              <a:buFont typeface="Arial" panose="020B0604020202020204" pitchFamily="34" charset="0"/>
              <a:buChar char="•"/>
            </a:pPr>
            <a:r>
              <a:rPr lang="vi-VN" b="1" i="0" dirty="0">
                <a:solidFill>
                  <a:srgbClr val="404040"/>
                </a:solidFill>
                <a:effectLst/>
                <a:latin typeface="Inter"/>
              </a:rPr>
              <a:t>Access cost (Chi phí truy cập):</a:t>
            </a:r>
            <a:r>
              <a:rPr lang="vi-VN" b="0" i="0" dirty="0">
                <a:solidFill>
                  <a:srgbClr val="404040"/>
                </a:solidFill>
                <a:effectLst/>
                <a:latin typeface="Inter"/>
              </a:rPr>
              <a:t> Chi phí liên quan đến việc truy xuất dữ liệu từ bộ nhớ hoặc đĩa. Đây thường là chi phí lớn nhất và phụ thuộc vào:</a:t>
            </a:r>
          </a:p>
          <a:p>
            <a:pPr marL="742950" lvl="1" indent="-285750" algn="l">
              <a:buFont typeface="Arial" panose="020B0604020202020204" pitchFamily="34" charset="0"/>
              <a:buChar char="•"/>
            </a:pPr>
            <a:r>
              <a:rPr lang="vi-VN" b="0" i="0" dirty="0">
                <a:solidFill>
                  <a:srgbClr val="404040"/>
                </a:solidFill>
                <a:effectLst/>
                <a:latin typeface="Inter"/>
              </a:rPr>
              <a:t>Số lượng block dữ liệu cần đọc/ghi.</a:t>
            </a:r>
          </a:p>
          <a:p>
            <a:pPr marL="742950" lvl="1" indent="-285750" algn="l">
              <a:buFont typeface="Arial" panose="020B0604020202020204" pitchFamily="34" charset="0"/>
              <a:buChar char="•"/>
            </a:pPr>
            <a:r>
              <a:rPr lang="vi-VN" b="0" i="0" dirty="0">
                <a:solidFill>
                  <a:srgbClr val="404040"/>
                </a:solidFill>
                <a:effectLst/>
                <a:latin typeface="Inter"/>
              </a:rPr>
              <a:t>Phương pháp truy cập (ví dụ: quét toàn bộ bảng, sử dụng chỉ mục, v.v.).</a:t>
            </a:r>
          </a:p>
          <a:p>
            <a:pPr algn="l">
              <a:buFont typeface="Arial" panose="020B0604020202020204" pitchFamily="34" charset="0"/>
              <a:buChar char="•"/>
            </a:pPr>
            <a:r>
              <a:rPr lang="vi-VN" b="1" i="0" dirty="0">
                <a:solidFill>
                  <a:srgbClr val="404040"/>
                </a:solidFill>
                <a:effectLst/>
                <a:latin typeface="Inter"/>
              </a:rPr>
              <a:t>Integrity enforcement cost (Chi phí đảm bảo tính toàn vẹn):</a:t>
            </a:r>
            <a:r>
              <a:rPr lang="vi-VN" b="0" i="0" dirty="0">
                <a:solidFill>
                  <a:srgbClr val="404040"/>
                </a:solidFill>
                <a:effectLst/>
                <a:latin typeface="Inter"/>
              </a:rPr>
              <a:t> Chi phí liên quan đến việc kiểm tra và đảm bảo rằng dữ liệu tuân thủ các ràng buộc toàn vẹn (ví dụ: khóa chính, khóa ngoại, ràng buộc miền, v.v.).</a:t>
            </a:r>
          </a:p>
          <a:p>
            <a:pPr algn="l">
              <a:buFont typeface="Arial" panose="020B0604020202020204" pitchFamily="34" charset="0"/>
              <a:buChar char="•"/>
            </a:pPr>
            <a:r>
              <a:rPr lang="vi-VN" b="1" i="0" dirty="0">
                <a:solidFill>
                  <a:srgbClr val="404040"/>
                </a:solidFill>
                <a:effectLst/>
                <a:latin typeface="Inter"/>
              </a:rPr>
              <a:t>Concurrency control cost (Chi phí kiểm soát tương tranh):</a:t>
            </a:r>
            <a:r>
              <a:rPr lang="vi-VN" b="0" i="0" dirty="0">
                <a:solidFill>
                  <a:srgbClr val="404040"/>
                </a:solidFill>
                <a:effectLst/>
                <a:latin typeface="Inter"/>
              </a:rPr>
              <a:t> Chi phí liên quan đến việc quản lý các truy vấn đồng thời để đảm bảo tính nhất quán của dữ liệu (ví dụ: sử dụng khóa, cơ chế lock, v.v.).</a:t>
            </a:r>
          </a:p>
          <a:p>
            <a:pPr algn="l"/>
            <a:r>
              <a:rPr lang="vi-VN" b="1" i="0" dirty="0">
                <a:solidFill>
                  <a:srgbClr val="404040"/>
                </a:solidFill>
                <a:effectLst/>
                <a:latin typeface="Inter"/>
              </a:rPr>
              <a:t>2. Access Cost</a:t>
            </a:r>
          </a:p>
          <a:p>
            <a:pPr algn="l"/>
            <a:r>
              <a:rPr lang="vi-VN" b="0" i="0" dirty="0">
                <a:solidFill>
                  <a:srgbClr val="404040"/>
                </a:solidFill>
                <a:effectLst/>
                <a:latin typeface="Inter"/>
              </a:rPr>
              <a:t>Chi phí truy cập thường được tính toán dựa trên:</a:t>
            </a:r>
          </a:p>
          <a:p>
            <a:pPr algn="l">
              <a:buFont typeface="Arial" panose="020B0604020202020204" pitchFamily="34" charset="0"/>
              <a:buChar char="•"/>
            </a:pPr>
            <a:r>
              <a:rPr lang="vi-VN" b="0" i="0" dirty="0">
                <a:solidFill>
                  <a:srgbClr val="404040"/>
                </a:solidFill>
                <a:effectLst/>
                <a:latin typeface="Inter"/>
              </a:rPr>
              <a:t>Số lượng block dữ liệu cần đọc/ghi.</a:t>
            </a:r>
          </a:p>
          <a:p>
            <a:pPr algn="l">
              <a:buFont typeface="Arial" panose="020B0604020202020204" pitchFamily="34" charset="0"/>
              <a:buChar char="•"/>
            </a:pPr>
            <a:r>
              <a:rPr lang="vi-VN" b="0" i="0" dirty="0">
                <a:solidFill>
                  <a:srgbClr val="404040"/>
                </a:solidFill>
                <a:effectLst/>
                <a:latin typeface="Inter"/>
              </a:rPr>
              <a:t>Thời gian truy cập bộ nhớ hoặc đĩa.</a:t>
            </a:r>
          </a:p>
          <a:p>
            <a:pPr algn="l">
              <a:buFont typeface="Arial" panose="020B0604020202020204" pitchFamily="34" charset="0"/>
              <a:buChar char="•"/>
            </a:pPr>
            <a:r>
              <a:rPr lang="vi-VN" b="0" i="0" dirty="0">
                <a:solidFill>
                  <a:srgbClr val="404040"/>
                </a:solidFill>
                <a:effectLst/>
                <a:latin typeface="Inter"/>
              </a:rPr>
              <a:t>Hiệu quả của các phương pháp truy cập (ví dụ: sử dụng chỉ mục có thể giảm chi phí truy cập so với quét toàn bộ bảng).</a:t>
            </a:r>
          </a:p>
          <a:p>
            <a:pPr algn="l"/>
            <a:r>
              <a:rPr lang="vi-VN" b="1" i="0" dirty="0">
                <a:solidFill>
                  <a:srgbClr val="404040"/>
                </a:solidFill>
                <a:effectLst/>
                <a:latin typeface="Inter"/>
              </a:rPr>
              <a:t>3. Integrity Enforcement and Concurrency Control Costs</a:t>
            </a:r>
          </a:p>
          <a:p>
            <a:pPr algn="l">
              <a:buFont typeface="Arial" panose="020B0604020202020204" pitchFamily="34" charset="0"/>
              <a:buChar char="•"/>
            </a:pPr>
            <a:r>
              <a:rPr lang="vi-VN" b="1" i="0" dirty="0">
                <a:solidFill>
                  <a:srgbClr val="404040"/>
                </a:solidFill>
                <a:effectLst/>
                <a:latin typeface="Inter"/>
              </a:rPr>
              <a:t>Integrity enforcement cost:</a:t>
            </a:r>
            <a:r>
              <a:rPr lang="vi-VN" b="0" i="0" dirty="0">
                <a:solidFill>
                  <a:srgbClr val="404040"/>
                </a:solidFill>
                <a:effectLst/>
                <a:latin typeface="Inter"/>
              </a:rPr>
              <a:t> Chi phí này có thể được tính toán dựa trên số lượng ràng buộc cần kiểm tra và độ phức tạp của các ràng buộc đó.</a:t>
            </a:r>
          </a:p>
          <a:p>
            <a:pPr algn="l">
              <a:buFont typeface="Arial" panose="020B0604020202020204" pitchFamily="34" charset="0"/>
              <a:buChar char="•"/>
            </a:pPr>
            <a:r>
              <a:rPr lang="vi-VN" b="1" i="0" dirty="0">
                <a:solidFill>
                  <a:srgbClr val="404040"/>
                </a:solidFill>
                <a:effectLst/>
                <a:latin typeface="Inter"/>
              </a:rPr>
              <a:t>Concurrency control cost:</a:t>
            </a:r>
            <a:r>
              <a:rPr lang="vi-VN" b="0" i="0" dirty="0">
                <a:solidFill>
                  <a:srgbClr val="404040"/>
                </a:solidFill>
                <a:effectLst/>
                <a:latin typeface="Inter"/>
              </a:rPr>
              <a:t> Chi phí này phụ thuộc vào cơ chế kiểm soát tương tranh được sử dụng (ví dụ: khóa mức hàng, khóa mức bảng) và số lượng giao dịch đồng thời.</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60</a:t>
            </a:fld>
            <a:endParaRPr lang="en-US"/>
          </a:p>
        </p:txBody>
      </p:sp>
    </p:spTree>
    <p:extLst>
      <p:ext uri="{BB962C8B-B14F-4D97-AF65-F5344CB8AC3E}">
        <p14:creationId xmlns:p14="http://schemas.microsoft.com/office/powerpoint/2010/main" val="13064836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Query Processing Cost</a:t>
            </a:r>
          </a:p>
          <a:p>
            <a:pPr algn="l"/>
            <a:r>
              <a:rPr lang="vi-VN" b="0" i="0" dirty="0">
                <a:solidFill>
                  <a:srgbClr val="404040"/>
                </a:solidFill>
                <a:effectLst/>
                <a:latin typeface="Inter"/>
              </a:rPr>
              <a:t>Chi phí xử lý truy vấn không chỉ bao gồm các chi phí liên quan đến việc xử lý dữ liệu tại chỗ mà còn bao gồm cả chi phí truyền tải dữ liệu trong môi trường phân tán hoặc mạng. Thành phần truyền tải (</a:t>
            </a:r>
            <a:r>
              <a:rPr lang="vi-VN" b="1" i="0" dirty="0">
                <a:solidFill>
                  <a:srgbClr val="404040"/>
                </a:solidFill>
                <a:effectLst/>
                <a:latin typeface="Inter"/>
              </a:rPr>
              <a:t>Transmission Component</a:t>
            </a:r>
            <a:r>
              <a:rPr lang="vi-VN" b="0" i="0" dirty="0">
                <a:solidFill>
                  <a:srgbClr val="404040"/>
                </a:solidFill>
                <a:effectLst/>
                <a:latin typeface="Inter"/>
              </a:rPr>
              <a:t>) được chia thành hai phần chính:</a:t>
            </a:r>
          </a:p>
          <a:p>
            <a:pPr algn="l"/>
            <a:r>
              <a:rPr lang="vi-VN" b="1" i="0" dirty="0">
                <a:solidFill>
                  <a:srgbClr val="404040"/>
                </a:solidFill>
                <a:effectLst/>
                <a:latin typeface="Inter"/>
              </a:rPr>
              <a:t>1. Transmission Component</a:t>
            </a:r>
          </a:p>
          <a:p>
            <a:pPr algn="l"/>
            <a:r>
              <a:rPr lang="vi-VN" b="0" i="0" dirty="0">
                <a:solidFill>
                  <a:srgbClr val="404040"/>
                </a:solidFill>
                <a:effectLst/>
                <a:latin typeface="Inter"/>
              </a:rPr>
              <a:t>Thành phần truyền tải bao gồm:</a:t>
            </a:r>
          </a:p>
          <a:p>
            <a:pPr algn="l">
              <a:buFont typeface="Arial" panose="020B0604020202020204" pitchFamily="34" charset="0"/>
              <a:buChar char="•"/>
            </a:pPr>
            <a:r>
              <a:rPr lang="vi-VN" b="1" i="0" dirty="0">
                <a:solidFill>
                  <a:srgbClr val="404040"/>
                </a:solidFill>
                <a:effectLst/>
                <a:latin typeface="Inter"/>
              </a:rPr>
              <a:t>Cost of processing updates (Chi phí xử lý cập nhật):</a:t>
            </a:r>
            <a:r>
              <a:rPr lang="vi-VN" b="0" i="0" dirty="0">
                <a:solidFill>
                  <a:srgbClr val="404040"/>
                </a:solidFill>
                <a:effectLst/>
                <a:latin typeface="Inter"/>
              </a:rPr>
              <a:t> Chi phí liên quan đến việc truyền tải và xử lý các thao tác cập nhật dữ liệu (ví dụ: INSERT, UPDATE, DELETE).</a:t>
            </a:r>
          </a:p>
          <a:p>
            <a:pPr algn="l">
              <a:buFont typeface="Arial" panose="020B0604020202020204" pitchFamily="34" charset="0"/>
              <a:buChar char="•"/>
            </a:pPr>
            <a:r>
              <a:rPr lang="vi-VN" b="1" i="0" dirty="0">
                <a:solidFill>
                  <a:srgbClr val="404040"/>
                </a:solidFill>
                <a:effectLst/>
                <a:latin typeface="Inter"/>
              </a:rPr>
              <a:t>Cost of processing retrievals (Chi phí xử lý truy vấn truy xuất):</a:t>
            </a:r>
            <a:r>
              <a:rPr lang="vi-VN" b="0" i="0" dirty="0">
                <a:solidFill>
                  <a:srgbClr val="404040"/>
                </a:solidFill>
                <a:effectLst/>
                <a:latin typeface="Inter"/>
              </a:rPr>
              <a:t> Chi phí liên quan đến việc truyền tải và xử lý các thao tác truy xuất dữ liệu (ví dụ: SELECT).</a:t>
            </a:r>
          </a:p>
          <a:p>
            <a:pPr algn="l"/>
            <a:r>
              <a:rPr lang="vi-VN" b="1" i="0" dirty="0">
                <a:solidFill>
                  <a:srgbClr val="404040"/>
                </a:solidFill>
                <a:effectLst/>
                <a:latin typeface="Inter"/>
              </a:rPr>
              <a:t>2. Cost of Updates</a:t>
            </a:r>
          </a:p>
          <a:p>
            <a:pPr algn="l"/>
            <a:r>
              <a:rPr lang="vi-VN" b="0" i="0" dirty="0">
                <a:solidFill>
                  <a:srgbClr val="404040"/>
                </a:solidFill>
                <a:effectLst/>
                <a:latin typeface="Inter"/>
              </a:rPr>
              <a:t>Chi phí xử lý cập nhật bao gồm:</a:t>
            </a:r>
          </a:p>
          <a:p>
            <a:pPr algn="l">
              <a:buFont typeface="Arial" panose="020B0604020202020204" pitchFamily="34" charset="0"/>
              <a:buChar char="•"/>
            </a:pPr>
            <a:r>
              <a:rPr lang="vi-VN" b="1" i="0" dirty="0">
                <a:solidFill>
                  <a:srgbClr val="404040"/>
                </a:solidFill>
                <a:effectLst/>
                <a:latin typeface="Inter"/>
              </a:rPr>
              <a:t>Chi phí truyền tải dữ liệu cập nhật:</a:t>
            </a:r>
            <a:r>
              <a:rPr lang="vi-VN" b="0" i="0" dirty="0">
                <a:solidFill>
                  <a:srgbClr val="404040"/>
                </a:solidFill>
                <a:effectLst/>
                <a:latin typeface="Inter"/>
              </a:rPr>
              <a:t> Khi dữ liệu được cập nhật, thông tin cần được gửi từ client đến server hoặc giữa các node trong hệ thống phân tán.</a:t>
            </a:r>
          </a:p>
          <a:p>
            <a:pPr algn="l">
              <a:buFont typeface="Arial" panose="020B0604020202020204" pitchFamily="34" charset="0"/>
              <a:buChar char="•"/>
            </a:pPr>
            <a:r>
              <a:rPr lang="vi-VN" b="1" i="0" dirty="0">
                <a:solidFill>
                  <a:srgbClr val="404040"/>
                </a:solidFill>
                <a:effectLst/>
                <a:latin typeface="Inter"/>
              </a:rPr>
              <a:t>Chi phí xử lý tại server:</a:t>
            </a:r>
            <a:r>
              <a:rPr lang="vi-VN" b="0" i="0" dirty="0">
                <a:solidFill>
                  <a:srgbClr val="404040"/>
                </a:solidFill>
                <a:effectLst/>
                <a:latin typeface="Inter"/>
              </a:rPr>
              <a:t> Sau khi nhận dữ liệu cập nhật, server cần thực hiện các thao tác như kiểm tra ràng buộc, ghi dữ liệu vào bộ nhớ hoặc đĩa, và cập nhật các chỉ mục liên quan.</a:t>
            </a:r>
          </a:p>
          <a:p>
            <a:pPr algn="l">
              <a:buFont typeface="Arial" panose="020B0604020202020204" pitchFamily="34" charset="0"/>
              <a:buChar char="•"/>
            </a:pPr>
            <a:r>
              <a:rPr lang="vi-VN" b="1" i="0" dirty="0">
                <a:solidFill>
                  <a:srgbClr val="404040"/>
                </a:solidFill>
                <a:effectLst/>
                <a:latin typeface="Inter"/>
              </a:rPr>
              <a:t>Chi phí đồng bộ hóa:</a:t>
            </a:r>
            <a:r>
              <a:rPr lang="vi-VN" b="0" i="0" dirty="0">
                <a:solidFill>
                  <a:srgbClr val="404040"/>
                </a:solidFill>
                <a:effectLst/>
                <a:latin typeface="Inter"/>
              </a:rPr>
              <a:t> Trong môi trường phân tán, dữ liệu cập nhật cần được đồng bộ hóa giữa các node để đảm bảo tính nhất quán.</a:t>
            </a:r>
          </a:p>
          <a:p>
            <a:pPr algn="l"/>
            <a:r>
              <a:rPr lang="vi-VN" b="1" i="0" dirty="0">
                <a:solidFill>
                  <a:srgbClr val="404040"/>
                </a:solidFill>
                <a:effectLst/>
                <a:latin typeface="Inter"/>
              </a:rPr>
              <a:t>3. Retrieval Cost</a:t>
            </a:r>
          </a:p>
          <a:p>
            <a:pPr algn="l"/>
            <a:r>
              <a:rPr lang="vi-VN" b="0" i="0" dirty="0">
                <a:solidFill>
                  <a:srgbClr val="404040"/>
                </a:solidFill>
                <a:effectLst/>
                <a:latin typeface="Inter"/>
              </a:rPr>
              <a:t>Chi phí xử lý truy vấn truy xuất bao gồm:</a:t>
            </a:r>
          </a:p>
          <a:p>
            <a:pPr algn="l">
              <a:buFont typeface="Arial" panose="020B0604020202020204" pitchFamily="34" charset="0"/>
              <a:buChar char="•"/>
            </a:pPr>
            <a:r>
              <a:rPr lang="vi-VN" b="1" i="0" dirty="0">
                <a:solidFill>
                  <a:srgbClr val="404040"/>
                </a:solidFill>
                <a:effectLst/>
                <a:latin typeface="Inter"/>
              </a:rPr>
              <a:t>Chi phí truyền tải yêu cầu truy vấn:</a:t>
            </a:r>
            <a:r>
              <a:rPr lang="vi-VN" b="0" i="0" dirty="0">
                <a:solidFill>
                  <a:srgbClr val="404040"/>
                </a:solidFill>
                <a:effectLst/>
                <a:latin typeface="Inter"/>
              </a:rPr>
              <a:t> Client gửi yêu cầu truy vấn đến server hoặc node chứa dữ liệu.</a:t>
            </a:r>
          </a:p>
          <a:p>
            <a:pPr algn="l">
              <a:buFont typeface="Arial" panose="020B0604020202020204" pitchFamily="34" charset="0"/>
              <a:buChar char="•"/>
            </a:pPr>
            <a:r>
              <a:rPr lang="vi-VN" b="1" i="0" dirty="0">
                <a:solidFill>
                  <a:srgbClr val="404040"/>
                </a:solidFill>
                <a:effectLst/>
                <a:latin typeface="Inter"/>
              </a:rPr>
              <a:t>Chi phí xử lý truy vấn tại server:</a:t>
            </a:r>
            <a:r>
              <a:rPr lang="vi-VN" b="0" i="0" dirty="0">
                <a:solidFill>
                  <a:srgbClr val="404040"/>
                </a:solidFill>
                <a:effectLst/>
                <a:latin typeface="Inter"/>
              </a:rPr>
              <a:t> Server thực hiện truy vấn, bao gồm việc truy xuất dữ liệu từ bộ nhớ hoặc đĩa, áp dụng các điều kiện lọc, sắp xếp, và thực hiện các phép toán cần thiết.</a:t>
            </a:r>
          </a:p>
          <a:p>
            <a:pPr algn="l">
              <a:buFont typeface="Arial" panose="020B0604020202020204" pitchFamily="34" charset="0"/>
              <a:buChar char="•"/>
            </a:pPr>
            <a:r>
              <a:rPr lang="vi-VN" b="1" i="0" dirty="0">
                <a:solidFill>
                  <a:srgbClr val="404040"/>
                </a:solidFill>
                <a:effectLst/>
                <a:latin typeface="Inter"/>
              </a:rPr>
              <a:t>Chi phí truyền tải kết quả:</a:t>
            </a:r>
            <a:r>
              <a:rPr lang="vi-VN" b="0" i="0" dirty="0">
                <a:solidFill>
                  <a:srgbClr val="404040"/>
                </a:solidFill>
                <a:effectLst/>
                <a:latin typeface="Inter"/>
              </a:rPr>
              <a:t> Kết quả truy vấn được gửi từ server trở lại client. Chi phí này phụ thuộc vào kích thước của kết quả và băng thông mạng.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61</a:t>
            </a:fld>
            <a:endParaRPr lang="en-US"/>
          </a:p>
        </p:txBody>
      </p:sp>
    </p:spTree>
    <p:extLst>
      <p:ext uri="{BB962C8B-B14F-4D97-AF65-F5344CB8AC3E}">
        <p14:creationId xmlns:p14="http://schemas.microsoft.com/office/powerpoint/2010/main" val="30011958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err="1">
                <a:solidFill>
                  <a:srgbClr val="404040"/>
                </a:solidFill>
                <a:effectLst/>
                <a:latin typeface="Inter"/>
              </a:rPr>
              <a:t>Các</a:t>
            </a:r>
            <a:r>
              <a:rPr lang="en-US" b="1" i="0" dirty="0">
                <a:solidFill>
                  <a:srgbClr val="404040"/>
                </a:solidFill>
                <a:effectLst/>
                <a:latin typeface="Inter"/>
              </a:rPr>
              <a:t> </a:t>
            </a:r>
            <a:r>
              <a:rPr lang="en-US" b="1" i="0" dirty="0" err="1">
                <a:solidFill>
                  <a:srgbClr val="404040"/>
                </a:solidFill>
                <a:effectLst/>
                <a:latin typeface="Inter"/>
              </a:rPr>
              <a:t>ràng</a:t>
            </a:r>
            <a:r>
              <a:rPr lang="en-US" b="1" i="0" dirty="0">
                <a:solidFill>
                  <a:srgbClr val="404040"/>
                </a:solidFill>
                <a:effectLst/>
                <a:latin typeface="Inter"/>
              </a:rPr>
              <a:t> </a:t>
            </a:r>
            <a:r>
              <a:rPr lang="en-US" b="1" i="0" dirty="0" err="1">
                <a:solidFill>
                  <a:srgbClr val="404040"/>
                </a:solidFill>
                <a:effectLst/>
                <a:latin typeface="Inter"/>
              </a:rPr>
              <a:t>buộc</a:t>
            </a:r>
            <a:r>
              <a:rPr lang="en-US" b="1" i="0" dirty="0">
                <a:solidFill>
                  <a:srgbClr val="404040"/>
                </a:solidFill>
                <a:effectLst/>
                <a:latin typeface="Inter"/>
              </a:rPr>
              <a:t> </a:t>
            </a:r>
            <a:r>
              <a:rPr lang="en-US" b="1" i="0" dirty="0" err="1">
                <a:solidFill>
                  <a:srgbClr val="404040"/>
                </a:solidFill>
                <a:effectLst/>
                <a:latin typeface="Inter"/>
              </a:rPr>
              <a:t>khác</a:t>
            </a:r>
            <a:endParaRPr lang="en-US" b="1" i="0" dirty="0">
              <a:solidFill>
                <a:srgbClr val="404040"/>
              </a:solidFill>
              <a:effectLst/>
              <a:latin typeface="Inter"/>
            </a:endParaRPr>
          </a:p>
          <a:p>
            <a:pPr algn="l"/>
            <a:r>
              <a:rPr lang="vi-VN" b="1" i="0" dirty="0">
                <a:solidFill>
                  <a:srgbClr val="404040"/>
                </a:solidFill>
                <a:effectLst/>
                <a:latin typeface="Inter"/>
              </a:rPr>
              <a:t>1. Response Time (Thời gian phản hồi)</a:t>
            </a:r>
          </a:p>
          <a:p>
            <a:pPr algn="l">
              <a:buFont typeface="Arial" panose="020B0604020202020204" pitchFamily="34" charset="0"/>
              <a:buChar char="•"/>
            </a:pPr>
            <a:r>
              <a:rPr lang="vi-VN" b="1" i="0" dirty="0">
                <a:solidFill>
                  <a:srgbClr val="404040"/>
                </a:solidFill>
                <a:effectLst/>
                <a:latin typeface="Inter"/>
              </a:rPr>
              <a:t>Ràng buộc:</a:t>
            </a:r>
            <a:r>
              <a:rPr lang="vi-VN" b="0" i="0" dirty="0">
                <a:solidFill>
                  <a:srgbClr val="404040"/>
                </a:solidFill>
                <a:effectLst/>
                <a:latin typeface="Inter"/>
              </a:rPr>
              <a:t> Thời gian thực thi của một truy vấn (</a:t>
            </a:r>
            <a:r>
              <a:rPr lang="vi-VN" b="1" i="0" dirty="0">
                <a:solidFill>
                  <a:srgbClr val="404040"/>
                </a:solidFill>
                <a:effectLst/>
                <a:latin typeface="Inter"/>
              </a:rPr>
              <a:t>execution time of query</a:t>
            </a:r>
            <a:r>
              <a:rPr lang="vi-VN" b="0" i="0" dirty="0">
                <a:solidFill>
                  <a:srgbClr val="404040"/>
                </a:solidFill>
                <a:effectLst/>
                <a:latin typeface="Inter"/>
              </a:rPr>
              <a:t>) phải nhỏ hơn hoặc bằng thời gian phản hồi tối đa cho phép (</a:t>
            </a:r>
            <a:r>
              <a:rPr lang="vi-VN" b="1" i="0" dirty="0">
                <a:solidFill>
                  <a:srgbClr val="404040"/>
                </a:solidFill>
                <a:effectLst/>
                <a:latin typeface="Inter"/>
              </a:rPr>
              <a:t>max. allowable response time</a:t>
            </a:r>
            <a:r>
              <a:rPr lang="vi-VN" b="0" i="0" dirty="0">
                <a:solidFill>
                  <a:srgbClr val="404040"/>
                </a:solidFill>
                <a:effectLst/>
                <a:latin typeface="Inter"/>
              </a:rPr>
              <a:t>) của truy vấn đó.</a:t>
            </a:r>
          </a:p>
          <a:p>
            <a:pPr algn="l">
              <a:buFont typeface="Arial" panose="020B0604020202020204" pitchFamily="34" charset="0"/>
              <a:buChar char="•"/>
            </a:pPr>
            <a:r>
              <a:rPr lang="vi-VN" b="1" i="0" dirty="0">
                <a:solidFill>
                  <a:srgbClr val="404040"/>
                </a:solidFill>
                <a:effectLst/>
                <a:latin typeface="Inter"/>
              </a:rPr>
              <a:t>Ý nghĩa:</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Đảm bảo rằng truy vấn hoàn thành trong khoảng thời gian chấp nhận được, đáp ứng yêu cầu về hiệu suất của người dùng hoặc ứng dụng.</a:t>
            </a:r>
          </a:p>
          <a:p>
            <a:pPr marL="742950" lvl="1" indent="-285750" algn="l">
              <a:buFont typeface="Arial" panose="020B0604020202020204" pitchFamily="34" charset="0"/>
              <a:buChar char="•"/>
            </a:pPr>
            <a:r>
              <a:rPr lang="vi-VN" b="0" i="0" dirty="0">
                <a:solidFill>
                  <a:srgbClr val="404040"/>
                </a:solidFill>
                <a:effectLst/>
                <a:latin typeface="Inter"/>
              </a:rPr>
              <a:t>Ví dụ: Nếu thời gian phản hồi tối đa cho phép là 2 giây, thì truy vấn phải được thực hiện trong vòng 2 giây hoặc ít hơn.</a:t>
            </a:r>
          </a:p>
          <a:p>
            <a:pPr algn="l"/>
            <a:r>
              <a:rPr lang="vi-VN" b="1" i="0" dirty="0">
                <a:solidFill>
                  <a:srgbClr val="404040"/>
                </a:solidFill>
                <a:effectLst/>
                <a:latin typeface="Inter"/>
              </a:rPr>
              <a:t>2. Storage Constraint (Ràng buộc lưu trữ)</a:t>
            </a:r>
          </a:p>
          <a:p>
            <a:pPr algn="l">
              <a:buFont typeface="Arial" panose="020B0604020202020204" pitchFamily="34" charset="0"/>
              <a:buChar char="•"/>
            </a:pPr>
            <a:r>
              <a:rPr lang="vi-VN" b="1" i="0" dirty="0">
                <a:solidFill>
                  <a:srgbClr val="404040"/>
                </a:solidFill>
                <a:effectLst/>
                <a:latin typeface="Inter"/>
              </a:rPr>
              <a:t>Ràng buộc:</a:t>
            </a:r>
            <a:r>
              <a:rPr lang="vi-VN" b="0" i="0" dirty="0">
                <a:solidFill>
                  <a:srgbClr val="404040"/>
                </a:solidFill>
                <a:effectLst/>
                <a:latin typeface="Inter"/>
              </a:rPr>
              <a:t> Tổng dung lượng lưu trữ dữ liệu tại một site không được vượt quá giới hạn lưu trữ của site đó.</a:t>
            </a:r>
          </a:p>
          <a:p>
            <a:pPr algn="l">
              <a:buFont typeface="Arial" panose="020B0604020202020204" pitchFamily="34" charset="0"/>
              <a:buChar char="•"/>
            </a:pPr>
            <a:r>
              <a:rPr lang="vi-VN" b="1" i="0" dirty="0">
                <a:solidFill>
                  <a:srgbClr val="404040"/>
                </a:solidFill>
                <a:effectLst/>
                <a:latin typeface="Inter"/>
              </a:rPr>
              <a:t>Ý nghĩa:</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Đảm bảo rằng mỗi site có đủ không gian lưu trữ để chứa dữ liệu được phân bổ.</a:t>
            </a:r>
          </a:p>
          <a:p>
            <a:pPr marL="742950" lvl="1" indent="-285750" algn="l">
              <a:buFont typeface="Arial" panose="020B0604020202020204" pitchFamily="34" charset="0"/>
              <a:buChar char="•"/>
            </a:pPr>
            <a:r>
              <a:rPr lang="vi-VN" b="0" i="0" dirty="0">
                <a:solidFill>
                  <a:srgbClr val="404040"/>
                </a:solidFill>
                <a:effectLst/>
                <a:latin typeface="Inter"/>
              </a:rPr>
              <a:t>Ví dụ: Nếu một site chỉ có 100GB dung lượng trống, thì tổng kích thước của các fragment dữ liệu được phân bổ đến site đó không được vượt quá 100GB.</a:t>
            </a:r>
          </a:p>
          <a:p>
            <a:pPr algn="l"/>
            <a:r>
              <a:rPr lang="vi-VN" b="1" i="0" dirty="0">
                <a:solidFill>
                  <a:srgbClr val="404040"/>
                </a:solidFill>
                <a:effectLst/>
                <a:latin typeface="Inter"/>
              </a:rPr>
              <a:t>3. Processing Constraint (Ràng buộc xử lý)</a:t>
            </a:r>
          </a:p>
          <a:p>
            <a:pPr algn="l">
              <a:buFont typeface="Arial" panose="020B0604020202020204" pitchFamily="34" charset="0"/>
              <a:buChar char="•"/>
            </a:pPr>
            <a:r>
              <a:rPr lang="vi-VN" b="1" i="0" dirty="0">
                <a:solidFill>
                  <a:srgbClr val="404040"/>
                </a:solidFill>
                <a:effectLst/>
                <a:latin typeface="Inter"/>
              </a:rPr>
              <a:t>Ràng buộc:</a:t>
            </a:r>
            <a:r>
              <a:rPr lang="vi-VN" b="0" i="0" dirty="0">
                <a:solidFill>
                  <a:srgbClr val="404040"/>
                </a:solidFill>
                <a:effectLst/>
                <a:latin typeface="Inter"/>
              </a:rPr>
              <a:t> Khả năng xử lý của một site (ví dụ: CPU, bộ nhớ) không được vượt quá giới hạn xử lý của site đó.</a:t>
            </a:r>
          </a:p>
          <a:p>
            <a:pPr algn="l">
              <a:buFont typeface="Arial" panose="020B0604020202020204" pitchFamily="34" charset="0"/>
              <a:buChar char="•"/>
            </a:pPr>
            <a:r>
              <a:rPr lang="vi-VN" b="1" i="0" dirty="0">
                <a:solidFill>
                  <a:srgbClr val="404040"/>
                </a:solidFill>
                <a:effectLst/>
                <a:latin typeface="Inter"/>
              </a:rPr>
              <a:t>Ý nghĩa:</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Đảm bảo rằng mỗi site có đủ tài nguyên xử lý (như CPU, RAM) để thực hiện các truy vấn và thao tác dữ liệu được phân bổ.</a:t>
            </a:r>
          </a:p>
          <a:p>
            <a:pPr marL="742950" lvl="1" indent="-285750" algn="l">
              <a:buFont typeface="Arial" panose="020B0604020202020204" pitchFamily="34" charset="0"/>
              <a:buChar char="•"/>
            </a:pPr>
            <a:r>
              <a:rPr lang="vi-VN" b="0" i="0" dirty="0">
                <a:solidFill>
                  <a:srgbClr val="404040"/>
                </a:solidFill>
                <a:effectLst/>
                <a:latin typeface="Inter"/>
              </a:rPr>
              <a:t>Ví dụ: Nếu một site chỉ có thể xử lý tối đa 1000 truy vấn mỗi giây, thì số lượng truy vấn được phân bổ đến site đó không được vượt quá giới hạn này.</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62</a:t>
            </a:fld>
            <a:endParaRPr lang="en-US"/>
          </a:p>
        </p:txBody>
      </p:sp>
    </p:spTree>
    <p:extLst>
      <p:ext uri="{BB962C8B-B14F-4D97-AF65-F5344CB8AC3E}">
        <p14:creationId xmlns:p14="http://schemas.microsoft.com/office/powerpoint/2010/main" val="4338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CB0CDF3E-9115-3B30-61CF-38FF541B8CBC}"/>
              </a:ext>
            </a:extLst>
          </p:cNvPr>
          <p:cNvSpPr>
            <a:spLocks noGrp="1"/>
          </p:cNvSpPr>
          <p:nvPr>
            <p:ph type="body" idx="1"/>
          </p:nvPr>
        </p:nvSpPr>
        <p:spPr/>
        <p:txBody>
          <a:bodyPr/>
          <a:lstStyle/>
          <a:p>
            <a:r>
              <a:rPr lang="en-US" dirty="0" err="1"/>
              <a:t>Phân</a:t>
            </a:r>
            <a:r>
              <a:rPr lang="en-US" dirty="0"/>
              <a:t> </a:t>
            </a:r>
            <a:r>
              <a:rPr lang="en-US" dirty="0" err="1"/>
              <a:t>mảnh</a:t>
            </a:r>
            <a:r>
              <a:rPr lang="en-US" dirty="0"/>
              <a:t> </a:t>
            </a:r>
            <a:r>
              <a:rPr lang="en-US" dirty="0" err="1"/>
              <a:t>theo</a:t>
            </a:r>
            <a:r>
              <a:rPr lang="en-US" dirty="0"/>
              <a:t> </a:t>
            </a:r>
            <a:r>
              <a:rPr lang="en-US" dirty="0" err="1"/>
              <a:t>chiều</a:t>
            </a:r>
            <a:r>
              <a:rPr lang="en-US" dirty="0"/>
              <a:t> </a:t>
            </a:r>
            <a:r>
              <a:rPr lang="en-US" dirty="0" err="1"/>
              <a:t>ngang</a:t>
            </a:r>
            <a:r>
              <a:rPr lang="en-US" dirty="0"/>
              <a:t>.</a:t>
            </a:r>
          </a:p>
          <a:p>
            <a:r>
              <a:rPr lang="en-US" dirty="0" err="1"/>
              <a:t>Bảng</a:t>
            </a:r>
            <a:r>
              <a:rPr lang="en-US" dirty="0"/>
              <a:t> project chia </a:t>
            </a:r>
            <a:r>
              <a:rPr lang="en-US" dirty="0" err="1"/>
              <a:t>thành</a:t>
            </a:r>
            <a:r>
              <a:rPr lang="en-US" dirty="0"/>
              <a:t> 2 </a:t>
            </a:r>
            <a:r>
              <a:rPr lang="en-US" dirty="0" err="1"/>
              <a:t>bảng</a:t>
            </a:r>
            <a:r>
              <a:rPr lang="en-US" dirty="0"/>
              <a:t> Proj1 </a:t>
            </a:r>
            <a:r>
              <a:rPr lang="en-US" dirty="0" err="1"/>
              <a:t>và</a:t>
            </a:r>
            <a:r>
              <a:rPr lang="en-US" dirty="0"/>
              <a:t> proj2. Proj1 </a:t>
            </a:r>
            <a:r>
              <a:rPr lang="en-US" dirty="0" err="1"/>
              <a:t>chứa</a:t>
            </a:r>
            <a:r>
              <a:rPr lang="en-US" dirty="0"/>
              <a:t> </a:t>
            </a:r>
            <a:r>
              <a:rPr lang="en-US" dirty="0" err="1"/>
              <a:t>các</a:t>
            </a:r>
            <a:r>
              <a:rPr lang="en-US" dirty="0"/>
              <a:t> project </a:t>
            </a:r>
            <a:r>
              <a:rPr lang="en-US" dirty="0" err="1"/>
              <a:t>với</a:t>
            </a:r>
            <a:r>
              <a:rPr lang="en-US" dirty="0"/>
              <a:t> budget </a:t>
            </a:r>
            <a:r>
              <a:rPr lang="en-US" dirty="0" err="1"/>
              <a:t>nhỏ</a:t>
            </a:r>
            <a:r>
              <a:rPr lang="en-US" dirty="0"/>
              <a:t> </a:t>
            </a:r>
            <a:r>
              <a:rPr lang="en-US" dirty="0" err="1"/>
              <a:t>hơn</a:t>
            </a:r>
            <a:r>
              <a:rPr lang="en-US" dirty="0"/>
              <a:t> 200_000$ </a:t>
            </a:r>
            <a:r>
              <a:rPr lang="en-US" dirty="0" err="1"/>
              <a:t>và</a:t>
            </a:r>
            <a:r>
              <a:rPr lang="en-US" dirty="0"/>
              <a:t> </a:t>
            </a:r>
            <a:r>
              <a:rPr lang="en-US" dirty="0" err="1"/>
              <a:t>bảng</a:t>
            </a:r>
            <a:r>
              <a:rPr lang="en-US" dirty="0"/>
              <a:t> Proj2 </a:t>
            </a:r>
            <a:r>
              <a:rPr lang="en-US" dirty="0" err="1"/>
              <a:t>chứa</a:t>
            </a:r>
            <a:r>
              <a:rPr lang="en-US" dirty="0"/>
              <a:t> </a:t>
            </a:r>
            <a:r>
              <a:rPr lang="en-US" dirty="0" err="1"/>
              <a:t>các</a:t>
            </a:r>
            <a:r>
              <a:rPr lang="en-US" dirty="0"/>
              <a:t> project </a:t>
            </a:r>
            <a:r>
              <a:rPr lang="en-US" dirty="0" err="1"/>
              <a:t>có</a:t>
            </a:r>
            <a:r>
              <a:rPr lang="en-US" dirty="0"/>
              <a:t> budget </a:t>
            </a:r>
            <a:r>
              <a:rPr lang="en-US" dirty="0" err="1"/>
              <a:t>lớn</a:t>
            </a:r>
            <a:r>
              <a:rPr lang="en-US" dirty="0"/>
              <a:t> </a:t>
            </a:r>
            <a:r>
              <a:rPr lang="en-US" dirty="0" err="1"/>
              <a:t>hơn</a:t>
            </a:r>
            <a:r>
              <a:rPr lang="en-US" dirty="0"/>
              <a:t> 200_000$</a:t>
            </a:r>
          </a:p>
        </p:txBody>
      </p:sp>
    </p:spTree>
    <p:extLst>
      <p:ext uri="{BB962C8B-B14F-4D97-AF65-F5344CB8AC3E}">
        <p14:creationId xmlns:p14="http://schemas.microsoft.com/office/powerpoint/2010/main" val="9449851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Solution Methods (Phương pháp giải quyết)</a:t>
            </a:r>
          </a:p>
          <a:p>
            <a:pPr algn="l"/>
            <a:r>
              <a:rPr lang="vi-VN" b="0" i="0" dirty="0">
                <a:solidFill>
                  <a:srgbClr val="404040"/>
                </a:solidFill>
                <a:effectLst/>
                <a:latin typeface="Inter"/>
              </a:rPr>
              <a:t>Do tính chất phức tạp của bài toán, các phương pháp giải quyết thường dựa trên các kỹ thuật heuristic (thuật toán gần đúng) hoặc các bài toán tối ưu hóa cổ điển. Cụ thể:</a:t>
            </a:r>
          </a:p>
          <a:p>
            <a:pPr algn="l"/>
            <a:r>
              <a:rPr lang="vi-VN" b="1" i="0" dirty="0">
                <a:solidFill>
                  <a:srgbClr val="404040"/>
                </a:solidFill>
                <a:effectLst/>
                <a:latin typeface="Inter"/>
              </a:rPr>
              <a:t>1. FAP (File Allocation Problem) và DAP (Data Allocation Problem)</a:t>
            </a:r>
          </a:p>
          <a:p>
            <a:pPr algn="l">
              <a:buFont typeface="Arial" panose="020B0604020202020204" pitchFamily="34" charset="0"/>
              <a:buChar char="•"/>
            </a:pPr>
            <a:r>
              <a:rPr lang="vi-VN" b="1" i="0" dirty="0">
                <a:solidFill>
                  <a:srgbClr val="404040"/>
                </a:solidFill>
                <a:effectLst/>
                <a:latin typeface="Inter"/>
              </a:rPr>
              <a:t>FAP (Bài toán phân bổ file):</a:t>
            </a:r>
            <a:r>
              <a:rPr lang="vi-VN" b="0" i="0" dirty="0">
                <a:solidFill>
                  <a:srgbClr val="404040"/>
                </a:solidFill>
                <a:effectLst/>
                <a:latin typeface="Inter"/>
              </a:rPr>
              <a:t> Liên quan đến việc phân bổ các file (hoặc fragment) trên các site trong mạng.</a:t>
            </a:r>
          </a:p>
          <a:p>
            <a:pPr algn="l">
              <a:buFont typeface="Arial" panose="020B0604020202020204" pitchFamily="34" charset="0"/>
              <a:buChar char="•"/>
            </a:pPr>
            <a:r>
              <a:rPr lang="vi-VN" b="1" i="0" dirty="0">
                <a:solidFill>
                  <a:srgbClr val="404040"/>
                </a:solidFill>
                <a:effectLst/>
                <a:latin typeface="Inter"/>
              </a:rPr>
              <a:t>DAP (Bài toán phân bổ dữ liệu):</a:t>
            </a:r>
            <a:r>
              <a:rPr lang="vi-VN" b="0" i="0" dirty="0">
                <a:solidFill>
                  <a:srgbClr val="404040"/>
                </a:solidFill>
                <a:effectLst/>
                <a:latin typeface="Inter"/>
              </a:rPr>
              <a:t> Một phiên bản tổng quát hơn của FAP, bao gồm cả việc phân bổ dữ liệu và xử lý truy vấn.</a:t>
            </a:r>
          </a:p>
          <a:p>
            <a:pPr algn="l">
              <a:buFont typeface="Arial" panose="020B0604020202020204" pitchFamily="34" charset="0"/>
              <a:buChar char="•"/>
            </a:pPr>
            <a:r>
              <a:rPr lang="vi-VN" b="1" i="0" dirty="0">
                <a:solidFill>
                  <a:srgbClr val="404040"/>
                </a:solidFill>
                <a:effectLst/>
                <a:latin typeface="Inter"/>
              </a:rPr>
              <a:t>Đặc điểm:</a:t>
            </a:r>
            <a:r>
              <a:rPr lang="vi-VN" b="0" i="0" dirty="0">
                <a:solidFill>
                  <a:srgbClr val="404040"/>
                </a:solidFill>
                <a:effectLst/>
                <a:latin typeface="Inter"/>
              </a:rPr>
              <a:t> Cả FAP và DAP đều là các bài toán </a:t>
            </a:r>
            <a:r>
              <a:rPr lang="vi-VN" b="1" i="0" dirty="0">
                <a:solidFill>
                  <a:srgbClr val="404040"/>
                </a:solidFill>
                <a:effectLst/>
                <a:latin typeface="Inter"/>
              </a:rPr>
              <a:t>NP-complete</a:t>
            </a:r>
            <a:r>
              <a:rPr lang="vi-VN" b="0" i="0" dirty="0">
                <a:solidFill>
                  <a:srgbClr val="404040"/>
                </a:solidFill>
                <a:effectLst/>
                <a:latin typeface="Inter"/>
              </a:rPr>
              <a:t>, nghĩa là việc tìm ra </a:t>
            </a:r>
            <a:r>
              <a:rPr lang="en-US" b="0" i="0" dirty="0" err="1">
                <a:solidFill>
                  <a:srgbClr val="404040"/>
                </a:solidFill>
                <a:effectLst/>
                <a:latin typeface="Inter"/>
              </a:rPr>
              <a:t>nghiệm</a:t>
            </a:r>
            <a:r>
              <a:rPr lang="vi-VN" b="0" i="0" dirty="0">
                <a:solidFill>
                  <a:srgbClr val="404040"/>
                </a:solidFill>
                <a:effectLst/>
                <a:latin typeface="Inter"/>
              </a:rPr>
              <a:t> tối ưu là rất khó khăn, đặc biệt với hệ thống lớn.</a:t>
            </a:r>
          </a:p>
          <a:p>
            <a:pPr algn="l"/>
            <a:r>
              <a:rPr lang="vi-VN" b="1" i="0" dirty="0">
                <a:solidFill>
                  <a:srgbClr val="404040"/>
                </a:solidFill>
                <a:effectLst/>
                <a:latin typeface="Inter"/>
              </a:rPr>
              <a:t>2. Heuristics (Thuật toán heuristic)</a:t>
            </a:r>
          </a:p>
          <a:p>
            <a:pPr algn="l"/>
            <a:r>
              <a:rPr lang="vi-VN" b="0" i="0" dirty="0">
                <a:solidFill>
                  <a:srgbClr val="404040"/>
                </a:solidFill>
                <a:effectLst/>
                <a:latin typeface="Inter"/>
              </a:rPr>
              <a:t>Do tính chất NP-complete, các phương pháp heuristic thường được sử dụng để tìm ra </a:t>
            </a:r>
            <a:r>
              <a:rPr lang="en-US" b="0" i="0" dirty="0" err="1">
                <a:solidFill>
                  <a:srgbClr val="404040"/>
                </a:solidFill>
                <a:effectLst/>
                <a:latin typeface="Inter"/>
              </a:rPr>
              <a:t>nghiệm</a:t>
            </a:r>
            <a:r>
              <a:rPr lang="vi-VN" b="0" i="0" dirty="0">
                <a:solidFill>
                  <a:srgbClr val="404040"/>
                </a:solidFill>
                <a:effectLst/>
                <a:latin typeface="Inter"/>
              </a:rPr>
              <a:t> gần đúng trong thời gian chấp nhận được. Các phương pháp phổ biến bao gồm:</a:t>
            </a:r>
          </a:p>
          <a:p>
            <a:pPr algn="l"/>
            <a:r>
              <a:rPr lang="vi-VN" b="1" i="0" dirty="0">
                <a:solidFill>
                  <a:srgbClr val="404040"/>
                </a:solidFill>
                <a:effectLst/>
                <a:latin typeface="Inter"/>
              </a:rPr>
              <a:t>a. Single Commodity Warehouse Location (Bài toán vị trí kho hàng đơn hàng hóa)</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Bài toán này được áp dụng để xác định vị trí tối ưu cho các "kho hàng" (tương tự như các site trong hệ thống phân tán) sao cho chi phí lưu trữ và vận chuyển là tối thiểu.</a:t>
            </a:r>
          </a:p>
          <a:p>
            <a:pPr algn="l">
              <a:buFont typeface="Arial" panose="020B0604020202020204" pitchFamily="34" charset="0"/>
              <a:buChar char="•"/>
            </a:pPr>
            <a:r>
              <a:rPr lang="vi-VN" b="1" i="0" dirty="0">
                <a:solidFill>
                  <a:srgbClr val="404040"/>
                </a:solidFill>
                <a:effectLst/>
                <a:latin typeface="Inter"/>
              </a:rPr>
              <a:t>Ứng dụng trong FAP:</a:t>
            </a:r>
            <a:r>
              <a:rPr lang="vi-VN" b="0" i="0" dirty="0">
                <a:solidFill>
                  <a:srgbClr val="404040"/>
                </a:solidFill>
                <a:effectLst/>
                <a:latin typeface="Inter"/>
              </a:rPr>
              <a:t> Có thể sử dụng để phân bổ các fragment dữ liệu sao cho chi phí truy cập và truyền tải là tối thiểu.</a:t>
            </a:r>
          </a:p>
          <a:p>
            <a:pPr algn="l"/>
            <a:r>
              <a:rPr lang="vi-VN" b="1" i="0" dirty="0">
                <a:solidFill>
                  <a:srgbClr val="404040"/>
                </a:solidFill>
                <a:effectLst/>
                <a:latin typeface="Inter"/>
              </a:rPr>
              <a:t>b. Knapsack Problem (Bài toán cái túi)</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Bài toán cái túi liên quan đến việc chọn một tập hợp các vật phẩm (ví dụ: fragment dữ liệu) để đưa vào một "cái túi" (ví dụ: site) sao cho tổng giá trị là lớn nhất mà không vượt quá giới hạn dung lượng.</a:t>
            </a:r>
          </a:p>
          <a:p>
            <a:pPr algn="l">
              <a:buFont typeface="Arial" panose="020B0604020202020204" pitchFamily="34" charset="0"/>
              <a:buChar char="•"/>
            </a:pPr>
            <a:r>
              <a:rPr lang="vi-VN" b="1" i="0" dirty="0">
                <a:solidFill>
                  <a:srgbClr val="404040"/>
                </a:solidFill>
                <a:effectLst/>
                <a:latin typeface="Inter"/>
              </a:rPr>
              <a:t>Ứng dụng trong FAP/DAP:</a:t>
            </a:r>
            <a:r>
              <a:rPr lang="vi-VN" b="0" i="0" dirty="0">
                <a:solidFill>
                  <a:srgbClr val="404040"/>
                </a:solidFill>
                <a:effectLst/>
                <a:latin typeface="Inter"/>
              </a:rPr>
              <a:t> Có thể sử dụng để phân bổ dữ liệu sao cho tối ưu hóa hiệu suất hoặc chi phí mà không vượt quá giới hạn lưu trữ hoặc xử lý của mỗi site.</a:t>
            </a:r>
          </a:p>
          <a:p>
            <a:pPr algn="l"/>
            <a:r>
              <a:rPr lang="vi-VN" b="1" i="0" dirty="0">
                <a:solidFill>
                  <a:srgbClr val="404040"/>
                </a:solidFill>
                <a:effectLst/>
                <a:latin typeface="Inter"/>
              </a:rPr>
              <a:t>c. Branch and Bound Techniques (Kỹ thuật nhánh và cận)</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Đây là một phương pháp tối ưu hóa để tìm kiếm </a:t>
            </a:r>
            <a:r>
              <a:rPr lang="en-US" b="0" i="0" dirty="0" err="1">
                <a:solidFill>
                  <a:srgbClr val="404040"/>
                </a:solidFill>
                <a:effectLst/>
                <a:latin typeface="Inter"/>
              </a:rPr>
              <a:t>nghiệm</a:t>
            </a:r>
            <a:r>
              <a:rPr lang="vi-VN" b="0" i="0" dirty="0">
                <a:solidFill>
                  <a:srgbClr val="404040"/>
                </a:solidFill>
                <a:effectLst/>
                <a:latin typeface="Inter"/>
              </a:rPr>
              <a:t> tối ưu bằng cách phân chia bài toán thành các bài toán con và loại bỏ các nhánh không có khả năng chứa </a:t>
            </a:r>
            <a:r>
              <a:rPr lang="en-US" b="0" i="0" dirty="0" err="1">
                <a:solidFill>
                  <a:srgbClr val="404040"/>
                </a:solidFill>
                <a:effectLst/>
                <a:latin typeface="Inter"/>
              </a:rPr>
              <a:t>nghiệm</a:t>
            </a:r>
            <a:r>
              <a:rPr lang="vi-VN" b="0" i="0" dirty="0">
                <a:solidFill>
                  <a:srgbClr val="404040"/>
                </a:solidFill>
                <a:effectLst/>
                <a:latin typeface="Inter"/>
              </a:rPr>
              <a:t> tối ưu.</a:t>
            </a:r>
          </a:p>
          <a:p>
            <a:pPr algn="l">
              <a:buFont typeface="Arial" panose="020B0604020202020204" pitchFamily="34" charset="0"/>
              <a:buChar char="•"/>
            </a:pPr>
            <a:r>
              <a:rPr lang="vi-VN" b="1" i="0" dirty="0">
                <a:solidFill>
                  <a:srgbClr val="404040"/>
                </a:solidFill>
                <a:effectLst/>
                <a:latin typeface="Inter"/>
              </a:rPr>
              <a:t>Ứng dụng trong FAP/DAP:</a:t>
            </a:r>
            <a:r>
              <a:rPr lang="vi-VN" b="0" i="0" dirty="0">
                <a:solidFill>
                  <a:srgbClr val="404040"/>
                </a:solidFill>
                <a:effectLst/>
                <a:latin typeface="Inter"/>
              </a:rPr>
              <a:t> Có thể sử dụng để tìm kiếm </a:t>
            </a:r>
            <a:r>
              <a:rPr lang="en-US" b="0" i="0" dirty="0" err="1">
                <a:solidFill>
                  <a:srgbClr val="404040"/>
                </a:solidFill>
                <a:effectLst/>
                <a:latin typeface="Inter"/>
              </a:rPr>
              <a:t>nghiệm</a:t>
            </a:r>
            <a:r>
              <a:rPr lang="vi-VN" b="0" i="0" dirty="0">
                <a:solidFill>
                  <a:srgbClr val="404040"/>
                </a:solidFill>
                <a:effectLst/>
                <a:latin typeface="Inter"/>
              </a:rPr>
              <a:t> phân bổ dữ liệu tối ưu, nhưng thường tốn nhiều thời gian đối với hệ thống lớn.</a:t>
            </a:r>
          </a:p>
          <a:p>
            <a:pPr algn="l"/>
            <a:r>
              <a:rPr lang="vi-VN" b="1" i="0" dirty="0">
                <a:solidFill>
                  <a:srgbClr val="404040"/>
                </a:solidFill>
                <a:effectLst/>
                <a:latin typeface="Inter"/>
              </a:rPr>
              <a:t>d. Network Flow (Bài toán luồng mạng)</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Bài toán luồng mạng liên quan đến việc tối ưu hóa luồng dữ liệu trong một mạng lưới (ví dụ: mạng máy tính) sao cho đạt được mục tiêu cụ thể (ví dụ: tối đa hóa thông lượng hoặc tối thiểu hóa chi phí).</a:t>
            </a:r>
          </a:p>
          <a:p>
            <a:pPr algn="l">
              <a:buFont typeface="Arial" panose="020B0604020202020204" pitchFamily="34" charset="0"/>
              <a:buChar char="•"/>
            </a:pPr>
            <a:r>
              <a:rPr lang="vi-VN" b="1" i="0" dirty="0">
                <a:solidFill>
                  <a:srgbClr val="404040"/>
                </a:solidFill>
                <a:effectLst/>
                <a:latin typeface="Inter"/>
              </a:rPr>
              <a:t>Ứng dụng trong FAP/DAP:</a:t>
            </a:r>
            <a:r>
              <a:rPr lang="vi-VN" b="0" i="0" dirty="0">
                <a:solidFill>
                  <a:srgbClr val="404040"/>
                </a:solidFill>
                <a:effectLst/>
                <a:latin typeface="Inter"/>
              </a:rPr>
              <a:t> Có thể sử dụng để tối ưu hóa việc truyền tải dữ liệu giữa các site trong hệ thống phân tán.</a:t>
            </a:r>
          </a:p>
          <a:p>
            <a:pPr algn="l"/>
            <a:r>
              <a:rPr lang="vi-VN" b="1" i="0" dirty="0">
                <a:solidFill>
                  <a:srgbClr val="404040"/>
                </a:solidFill>
                <a:effectLst/>
                <a:latin typeface="Inter"/>
              </a:rPr>
              <a:t>Kết luận</a:t>
            </a:r>
          </a:p>
          <a:p>
            <a:pPr algn="l">
              <a:buFont typeface="Arial" panose="020B0604020202020204" pitchFamily="34" charset="0"/>
              <a:buChar char="•"/>
            </a:pPr>
            <a:r>
              <a:rPr lang="vi-VN" b="0" i="0" dirty="0">
                <a:solidFill>
                  <a:srgbClr val="404040"/>
                </a:solidFill>
                <a:effectLst/>
                <a:latin typeface="Inter"/>
              </a:rPr>
              <a:t>Bài toán phân bổ dữ liệu (</a:t>
            </a:r>
            <a:r>
              <a:rPr lang="vi-VN" b="1" i="0" dirty="0">
                <a:solidFill>
                  <a:srgbClr val="404040"/>
                </a:solidFill>
                <a:effectLst/>
                <a:latin typeface="Inter"/>
              </a:rPr>
              <a:t>FAP/DAP</a:t>
            </a:r>
            <a:r>
              <a:rPr lang="vi-VN" b="0" i="0" dirty="0">
                <a:solidFill>
                  <a:srgbClr val="404040"/>
                </a:solidFill>
                <a:effectLst/>
                <a:latin typeface="Inter"/>
              </a:rPr>
              <a:t>) là các bài toán </a:t>
            </a:r>
            <a:r>
              <a:rPr lang="vi-VN" b="1" i="0" dirty="0">
                <a:solidFill>
                  <a:srgbClr val="404040"/>
                </a:solidFill>
                <a:effectLst/>
                <a:latin typeface="Inter"/>
              </a:rPr>
              <a:t>NP-complete</a:t>
            </a:r>
            <a:r>
              <a:rPr lang="vi-VN" b="0" i="0" dirty="0">
                <a:solidFill>
                  <a:srgbClr val="404040"/>
                </a:solidFill>
                <a:effectLst/>
                <a:latin typeface="Inter"/>
              </a:rPr>
              <a:t>, do đó không có </a:t>
            </a:r>
            <a:r>
              <a:rPr lang="en-US" b="0" i="0" dirty="0" err="1">
                <a:solidFill>
                  <a:srgbClr val="404040"/>
                </a:solidFill>
                <a:effectLst/>
                <a:latin typeface="Inter"/>
              </a:rPr>
              <a:t>nghiệm</a:t>
            </a:r>
            <a:r>
              <a:rPr lang="vi-VN" b="0" i="0" dirty="0">
                <a:solidFill>
                  <a:srgbClr val="404040"/>
                </a:solidFill>
                <a:effectLst/>
                <a:latin typeface="Inter"/>
              </a:rPr>
              <a:t> tối ưu trong thời gian đa thức cho các trường hợp tổng quát.</a:t>
            </a:r>
          </a:p>
          <a:p>
            <a:pPr algn="l">
              <a:buFont typeface="Arial" panose="020B0604020202020204" pitchFamily="34" charset="0"/>
              <a:buChar char="•"/>
            </a:pPr>
            <a:r>
              <a:rPr lang="vi-VN" b="0" i="0" dirty="0">
                <a:solidFill>
                  <a:srgbClr val="404040"/>
                </a:solidFill>
                <a:effectLst/>
                <a:latin typeface="Inter"/>
              </a:rPr>
              <a:t>Các phương pháp giải quyết thường dựa trên </a:t>
            </a:r>
            <a:r>
              <a:rPr lang="vi-VN" b="1" i="0" dirty="0">
                <a:solidFill>
                  <a:srgbClr val="404040"/>
                </a:solidFill>
                <a:effectLst/>
                <a:latin typeface="Inter"/>
              </a:rPr>
              <a:t>heuristic</a:t>
            </a:r>
            <a:r>
              <a:rPr lang="vi-VN" b="0" i="0" dirty="0">
                <a:solidFill>
                  <a:srgbClr val="404040"/>
                </a:solidFill>
                <a:effectLst/>
                <a:latin typeface="Inter"/>
              </a:rPr>
              <a:t> hoặc các bài toán tối ưu hóa cổ điển như:</a:t>
            </a:r>
          </a:p>
          <a:p>
            <a:pPr marL="742950" lvl="1" indent="-285750" algn="l">
              <a:buFont typeface="Arial" panose="020B0604020202020204" pitchFamily="34" charset="0"/>
              <a:buChar char="•"/>
            </a:pPr>
            <a:r>
              <a:rPr lang="vi-VN" b="0" i="0" dirty="0">
                <a:solidFill>
                  <a:srgbClr val="404040"/>
                </a:solidFill>
                <a:effectLst/>
                <a:latin typeface="Inter"/>
              </a:rPr>
              <a:t>Single Commodity Warehouse Location.</a:t>
            </a:r>
          </a:p>
          <a:p>
            <a:pPr marL="742950" lvl="1" indent="-285750" algn="l">
              <a:buFont typeface="Arial" panose="020B0604020202020204" pitchFamily="34" charset="0"/>
              <a:buChar char="•"/>
            </a:pPr>
            <a:r>
              <a:rPr lang="vi-VN" b="0" i="0" dirty="0">
                <a:solidFill>
                  <a:srgbClr val="404040"/>
                </a:solidFill>
                <a:effectLst/>
                <a:latin typeface="Inter"/>
              </a:rPr>
              <a:t>Knapsack Problem.</a:t>
            </a:r>
          </a:p>
          <a:p>
            <a:pPr marL="742950" lvl="1" indent="-285750" algn="l">
              <a:buFont typeface="Arial" panose="020B0604020202020204" pitchFamily="34" charset="0"/>
              <a:buChar char="•"/>
            </a:pPr>
            <a:r>
              <a:rPr lang="vi-VN" b="0" i="0" dirty="0">
                <a:solidFill>
                  <a:srgbClr val="404040"/>
                </a:solidFill>
                <a:effectLst/>
                <a:latin typeface="Inter"/>
              </a:rPr>
              <a:t>Branch and Bound Techniques.</a:t>
            </a:r>
          </a:p>
          <a:p>
            <a:pPr marL="742950" lvl="1" indent="-285750" algn="l">
              <a:buFont typeface="Arial" panose="020B0604020202020204" pitchFamily="34" charset="0"/>
              <a:buChar char="•"/>
            </a:pPr>
            <a:r>
              <a:rPr lang="vi-VN" b="0" i="0" dirty="0">
                <a:solidFill>
                  <a:srgbClr val="404040"/>
                </a:solidFill>
                <a:effectLst/>
                <a:latin typeface="Inter"/>
              </a:rPr>
              <a:t>Network Flow.</a:t>
            </a:r>
          </a:p>
          <a:p>
            <a:pPr algn="l">
              <a:buFont typeface="Arial" panose="020B0604020202020204" pitchFamily="34" charset="0"/>
              <a:buChar char="•"/>
            </a:pPr>
            <a:r>
              <a:rPr lang="vi-VN" b="0" i="0" dirty="0">
                <a:solidFill>
                  <a:srgbClr val="404040"/>
                </a:solidFill>
                <a:effectLst/>
                <a:latin typeface="Inter"/>
              </a:rPr>
              <a:t>Các phương pháp này giúp tìm ra </a:t>
            </a:r>
            <a:r>
              <a:rPr lang="en-US" b="0" i="0" dirty="0" err="1">
                <a:solidFill>
                  <a:srgbClr val="404040"/>
                </a:solidFill>
                <a:effectLst/>
                <a:latin typeface="Inter"/>
              </a:rPr>
              <a:t>nghiệm</a:t>
            </a:r>
            <a:r>
              <a:rPr lang="vi-VN" b="0" i="0" dirty="0">
                <a:solidFill>
                  <a:srgbClr val="404040"/>
                </a:solidFill>
                <a:effectLst/>
                <a:latin typeface="Inter"/>
              </a:rPr>
              <a:t> gần đúng và hiệu quả trong thời gian chấp nhận được, đặc biệt phù hợp với các hệ thống phân tán lớn và phức tạp.</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63</a:t>
            </a:fld>
            <a:endParaRPr lang="en-US"/>
          </a:p>
        </p:txBody>
      </p:sp>
    </p:spTree>
    <p:extLst>
      <p:ext uri="{BB962C8B-B14F-4D97-AF65-F5344CB8AC3E}">
        <p14:creationId xmlns:p14="http://schemas.microsoft.com/office/powerpoint/2010/main" val="23629447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Các phương pháp giảm không gian </a:t>
            </a:r>
            <a:r>
              <a:rPr lang="en-US" b="1" i="0" dirty="0" err="1">
                <a:solidFill>
                  <a:srgbClr val="404040"/>
                </a:solidFill>
                <a:effectLst/>
                <a:latin typeface="Inter"/>
              </a:rPr>
              <a:t>nghiệm</a:t>
            </a:r>
            <a:endParaRPr lang="vi-VN" b="1" i="0" dirty="0">
              <a:solidFill>
                <a:srgbClr val="404040"/>
              </a:solidFill>
              <a:effectLst/>
              <a:latin typeface="Inter"/>
            </a:endParaRPr>
          </a:p>
          <a:p>
            <a:pPr algn="l"/>
            <a:r>
              <a:rPr lang="vi-VN" b="1" i="0" dirty="0">
                <a:solidFill>
                  <a:srgbClr val="404040"/>
                </a:solidFill>
                <a:effectLst/>
                <a:latin typeface="Inter"/>
              </a:rPr>
              <a:t>1. Assume all candidate partitionings known; select the “best” partitioning</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Giả định rằng tất cả các cách phân mảnh (</a:t>
            </a:r>
            <a:r>
              <a:rPr lang="vi-VN" b="1" i="0" dirty="0">
                <a:solidFill>
                  <a:srgbClr val="404040"/>
                </a:solidFill>
                <a:effectLst/>
                <a:latin typeface="Inter"/>
              </a:rPr>
              <a:t>partitionings</a:t>
            </a:r>
            <a:r>
              <a:rPr lang="vi-VN" b="0" i="0" dirty="0">
                <a:solidFill>
                  <a:srgbClr val="404040"/>
                </a:solidFill>
                <a:effectLst/>
                <a:latin typeface="Inter"/>
              </a:rPr>
              <a:t>) khả thi đã được biết trước, và nhiệm vụ là chọn ra cách phân mảnh "tốt nhất".</a:t>
            </a:r>
          </a:p>
          <a:p>
            <a:pPr algn="l">
              <a:buFont typeface="Arial" panose="020B0604020202020204" pitchFamily="34" charset="0"/>
              <a:buChar char="•"/>
            </a:pPr>
            <a:r>
              <a:rPr lang="vi-VN" b="1" i="0" dirty="0">
                <a:solidFill>
                  <a:srgbClr val="404040"/>
                </a:solidFill>
                <a:effectLst/>
                <a:latin typeface="Inter"/>
              </a:rPr>
              <a:t>Ý nghĩa:</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Thay vì xem xét tất cả các cách phân mảnh có thể, chỉ tập trung vào một tập hợp các phân mảnh đã được xác định trước.</a:t>
            </a:r>
          </a:p>
          <a:p>
            <a:pPr marL="742950" lvl="1" indent="-285750" algn="l">
              <a:buFont typeface="Arial" panose="020B0604020202020204" pitchFamily="34" charset="0"/>
              <a:buChar char="•"/>
            </a:pPr>
            <a:r>
              <a:rPr lang="vi-VN" b="0" i="0" dirty="0">
                <a:solidFill>
                  <a:srgbClr val="404040"/>
                </a:solidFill>
                <a:effectLst/>
                <a:latin typeface="Inter"/>
              </a:rPr>
              <a:t>Cách tiếp cận này giúp giảm đáng kể không gian tìm kiếm, nhưng đòi hỏi phải có một phương pháp hiệu quả để xác định các phân mảnh khả thi ban đầu.</a:t>
            </a:r>
          </a:p>
          <a:p>
            <a:pPr algn="l">
              <a:buFont typeface="Arial" panose="020B0604020202020204" pitchFamily="34" charset="0"/>
              <a:buChar char="•"/>
            </a:pPr>
            <a:r>
              <a:rPr lang="vi-VN" b="1" i="0" dirty="0">
                <a:solidFill>
                  <a:srgbClr val="404040"/>
                </a:solidFill>
                <a:effectLst/>
                <a:latin typeface="Inter"/>
              </a:rPr>
              <a:t>Ví dụ:</a:t>
            </a:r>
            <a:r>
              <a:rPr lang="vi-VN" b="0" i="0" dirty="0">
                <a:solidFill>
                  <a:srgbClr val="404040"/>
                </a:solidFill>
                <a:effectLst/>
                <a:latin typeface="Inter"/>
              </a:rPr>
              <a:t> Sử dụng các quy tắc phân mảnh dựa trên truy vấn (ví dụ: phân mảnh ngang, phân mảnh dọc) để tạo ra các phân mảnh ban đầu.</a:t>
            </a:r>
          </a:p>
          <a:p>
            <a:pPr algn="l"/>
            <a:r>
              <a:rPr lang="vi-VN" b="1" i="0" dirty="0">
                <a:solidFill>
                  <a:srgbClr val="404040"/>
                </a:solidFill>
                <a:effectLst/>
                <a:latin typeface="Inter"/>
              </a:rPr>
              <a:t>2. Ignore replication at first</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Ban đầu, bỏ qua việc sao chép dữ liệu (</a:t>
            </a:r>
            <a:r>
              <a:rPr lang="vi-VN" b="1" i="0" dirty="0">
                <a:solidFill>
                  <a:srgbClr val="404040"/>
                </a:solidFill>
                <a:effectLst/>
                <a:latin typeface="Inter"/>
              </a:rPr>
              <a:t>replication</a:t>
            </a:r>
            <a:r>
              <a:rPr lang="vi-VN" b="0" i="0" dirty="0">
                <a:solidFill>
                  <a:srgbClr val="404040"/>
                </a:solidFill>
                <a:effectLst/>
                <a:latin typeface="Inter"/>
              </a:rPr>
              <a:t>) và chỉ tập trung vào việc phân bổ các fragment dữ liệu mà không có bản sao.</a:t>
            </a:r>
          </a:p>
          <a:p>
            <a:pPr algn="l">
              <a:buFont typeface="Arial" panose="020B0604020202020204" pitchFamily="34" charset="0"/>
              <a:buChar char="•"/>
            </a:pPr>
            <a:r>
              <a:rPr lang="vi-VN" b="1" i="0" dirty="0">
                <a:solidFill>
                  <a:srgbClr val="404040"/>
                </a:solidFill>
                <a:effectLst/>
                <a:latin typeface="Inter"/>
              </a:rPr>
              <a:t>Ý nghĩa:</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Việc sao chép dữ liệu làm tăng độ phức tạp của bài toán vì cần xem xét thêm các yếu tố như đồng bộ hóa và chi phí lưu trữ.</a:t>
            </a:r>
          </a:p>
          <a:p>
            <a:pPr marL="742950" lvl="1" indent="-285750" algn="l">
              <a:buFont typeface="Arial" panose="020B0604020202020204" pitchFamily="34" charset="0"/>
              <a:buChar char="•"/>
            </a:pPr>
            <a:r>
              <a:rPr lang="vi-VN" b="0" i="0" dirty="0">
                <a:solidFill>
                  <a:srgbClr val="404040"/>
                </a:solidFill>
                <a:effectLst/>
                <a:latin typeface="Inter"/>
              </a:rPr>
              <a:t>Bằng cách bỏ qua sao chép ban đầu, không gian </a:t>
            </a:r>
            <a:r>
              <a:rPr lang="en-US" b="0" i="0" dirty="0" err="1">
                <a:solidFill>
                  <a:srgbClr val="404040"/>
                </a:solidFill>
                <a:effectLst/>
                <a:latin typeface="Inter"/>
              </a:rPr>
              <a:t>nghiệm</a:t>
            </a:r>
            <a:r>
              <a:rPr lang="vi-VN" b="0" i="0" dirty="0">
                <a:solidFill>
                  <a:srgbClr val="404040"/>
                </a:solidFill>
                <a:effectLst/>
                <a:latin typeface="Inter"/>
              </a:rPr>
              <a:t> được giảm đáng kể, và sau đó có thể thêm các bản sao nếu cần thiết để cải thiện hiệu suất hoặc độ tin cậy.</a:t>
            </a:r>
          </a:p>
          <a:p>
            <a:pPr algn="l">
              <a:buFont typeface="Arial" panose="020B0604020202020204" pitchFamily="34" charset="0"/>
              <a:buChar char="•"/>
            </a:pPr>
            <a:r>
              <a:rPr lang="vi-VN" b="1" i="0" dirty="0">
                <a:solidFill>
                  <a:srgbClr val="404040"/>
                </a:solidFill>
                <a:effectLst/>
                <a:latin typeface="Inter"/>
              </a:rPr>
              <a:t>Ví dụ:</a:t>
            </a:r>
            <a:r>
              <a:rPr lang="vi-VN" b="0" i="0" dirty="0">
                <a:solidFill>
                  <a:srgbClr val="404040"/>
                </a:solidFill>
                <a:effectLst/>
                <a:latin typeface="Inter"/>
              </a:rPr>
              <a:t> Đầu tiên, phân bổ mỗi fragment đến một site duy nhất, sau đó xem xét thêm các bản sao nếu cần thiết để tối ưu hóa truy vấn.</a:t>
            </a:r>
          </a:p>
          <a:p>
            <a:pPr algn="l"/>
            <a:r>
              <a:rPr lang="vi-VN" b="1" i="0" dirty="0">
                <a:solidFill>
                  <a:srgbClr val="404040"/>
                </a:solidFill>
                <a:effectLst/>
                <a:latin typeface="Inter"/>
              </a:rPr>
              <a:t>3. Sliding window on fragments</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Sử dụng một "cửa sổ trượt" (</a:t>
            </a:r>
            <a:r>
              <a:rPr lang="vi-VN" b="1" i="0" dirty="0">
                <a:solidFill>
                  <a:srgbClr val="404040"/>
                </a:solidFill>
                <a:effectLst/>
                <a:latin typeface="Inter"/>
              </a:rPr>
              <a:t>sliding window</a:t>
            </a:r>
            <a:r>
              <a:rPr lang="vi-VN" b="0" i="0" dirty="0">
                <a:solidFill>
                  <a:srgbClr val="404040"/>
                </a:solidFill>
                <a:effectLst/>
                <a:latin typeface="Inter"/>
              </a:rPr>
              <a:t>) để xem xét chỉ một tập hợp con các fragment tại một thời điểm, thay vì xem xét tất cả các fragment cùng lúc.</a:t>
            </a:r>
          </a:p>
          <a:p>
            <a:pPr algn="l">
              <a:buFont typeface="Arial" panose="020B0604020202020204" pitchFamily="34" charset="0"/>
              <a:buChar char="•"/>
            </a:pPr>
            <a:r>
              <a:rPr lang="vi-VN" b="1" i="0" dirty="0">
                <a:solidFill>
                  <a:srgbClr val="404040"/>
                </a:solidFill>
                <a:effectLst/>
                <a:latin typeface="Inter"/>
              </a:rPr>
              <a:t>Ý nghĩa:</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Giảm không gian </a:t>
            </a:r>
            <a:r>
              <a:rPr lang="en-US" b="0" i="0" dirty="0" err="1">
                <a:solidFill>
                  <a:srgbClr val="404040"/>
                </a:solidFill>
                <a:effectLst/>
                <a:latin typeface="Inter"/>
              </a:rPr>
              <a:t>nghiệm</a:t>
            </a:r>
            <a:r>
              <a:rPr lang="vi-VN" b="0" i="0" dirty="0">
                <a:solidFill>
                  <a:srgbClr val="404040"/>
                </a:solidFill>
                <a:effectLst/>
                <a:latin typeface="Inter"/>
              </a:rPr>
              <a:t> bằng cách chia bài toán thành các phần nhỏ hơn và giải quyết từng phần một.</a:t>
            </a:r>
          </a:p>
          <a:p>
            <a:pPr marL="742950" lvl="1" indent="-285750" algn="l">
              <a:buFont typeface="Arial" panose="020B0604020202020204" pitchFamily="34" charset="0"/>
              <a:buChar char="•"/>
            </a:pPr>
            <a:r>
              <a:rPr lang="vi-VN" b="0" i="0" dirty="0">
                <a:solidFill>
                  <a:srgbClr val="404040"/>
                </a:solidFill>
                <a:effectLst/>
                <a:latin typeface="Inter"/>
              </a:rPr>
              <a:t>Phương pháp này đặc biệt hữu ích khi làm việc với hệ thống lớn với số lượng fragment rất nhiều.</a:t>
            </a:r>
          </a:p>
          <a:p>
            <a:pPr algn="l">
              <a:buFont typeface="Arial" panose="020B0604020202020204" pitchFamily="34" charset="0"/>
              <a:buChar char="•"/>
            </a:pPr>
            <a:r>
              <a:rPr lang="vi-VN" b="1" i="0" dirty="0">
                <a:solidFill>
                  <a:srgbClr val="404040"/>
                </a:solidFill>
                <a:effectLst/>
                <a:latin typeface="Inter"/>
              </a:rPr>
              <a:t>Ví dụ:</a:t>
            </a:r>
            <a:r>
              <a:rPr lang="vi-VN" b="0" i="0" dirty="0">
                <a:solidFill>
                  <a:srgbClr val="404040"/>
                </a:solidFill>
                <a:effectLst/>
                <a:latin typeface="Inter"/>
              </a:rPr>
              <a:t> Chỉ xem xét 10 fragment tại một thời điểm, tìm </a:t>
            </a:r>
            <a:r>
              <a:rPr lang="en-US" b="0" i="0" dirty="0" err="1">
                <a:solidFill>
                  <a:srgbClr val="404040"/>
                </a:solidFill>
                <a:effectLst/>
                <a:latin typeface="Inter"/>
              </a:rPr>
              <a:t>nghiệm</a:t>
            </a:r>
            <a:r>
              <a:rPr lang="vi-VN" b="0" i="0" dirty="0">
                <a:solidFill>
                  <a:srgbClr val="404040"/>
                </a:solidFill>
                <a:effectLst/>
                <a:latin typeface="Inter"/>
              </a:rPr>
              <a:t> tối ưu cho nhóm này, sau đó di chuyển cửa sổ sang nhóm tiếp theo.</a:t>
            </a:r>
          </a:p>
          <a:p>
            <a:pPr algn="l"/>
            <a:r>
              <a:rPr lang="vi-VN" b="1" i="0" dirty="0">
                <a:solidFill>
                  <a:srgbClr val="404040"/>
                </a:solidFill>
                <a:effectLst/>
                <a:latin typeface="Inter"/>
              </a:rPr>
              <a:t>Kết luận</a:t>
            </a:r>
          </a:p>
          <a:p>
            <a:pPr algn="l"/>
            <a:r>
              <a:rPr lang="vi-VN" b="0" i="0" dirty="0">
                <a:solidFill>
                  <a:srgbClr val="404040"/>
                </a:solidFill>
                <a:effectLst/>
                <a:latin typeface="Inter"/>
              </a:rPr>
              <a:t>Để giải quyết bài toán phân bổ dữ liệu hiệu quả, cần giảm không gian </a:t>
            </a:r>
            <a:r>
              <a:rPr lang="en-US" b="0" i="0" dirty="0" err="1">
                <a:solidFill>
                  <a:srgbClr val="404040"/>
                </a:solidFill>
                <a:effectLst/>
                <a:latin typeface="Inter"/>
              </a:rPr>
              <a:t>nghiệm</a:t>
            </a:r>
            <a:r>
              <a:rPr lang="vi-VN" b="0" i="0" dirty="0">
                <a:solidFill>
                  <a:srgbClr val="404040"/>
                </a:solidFill>
                <a:effectLst/>
                <a:latin typeface="Inter"/>
              </a:rPr>
              <a:t> bằng cách:</a:t>
            </a:r>
          </a:p>
          <a:p>
            <a:pPr algn="l">
              <a:buFont typeface="+mj-lt"/>
              <a:buAutoNum type="arabicPeriod"/>
            </a:pPr>
            <a:r>
              <a:rPr lang="vi-VN" b="1" i="0" dirty="0">
                <a:solidFill>
                  <a:srgbClr val="404040"/>
                </a:solidFill>
                <a:effectLst/>
                <a:latin typeface="Inter"/>
              </a:rPr>
              <a:t>Giả định các phân mảnh khả thi đã biết:</a:t>
            </a:r>
            <a:r>
              <a:rPr lang="vi-VN" b="0" i="0" dirty="0">
                <a:solidFill>
                  <a:srgbClr val="404040"/>
                </a:solidFill>
                <a:effectLst/>
                <a:latin typeface="Inter"/>
              </a:rPr>
              <a:t> Chỉ tập trung vào các phân mảnh đã được xác định trước.</a:t>
            </a:r>
          </a:p>
          <a:p>
            <a:pPr algn="l">
              <a:buFont typeface="+mj-lt"/>
              <a:buAutoNum type="arabicPeriod"/>
            </a:pPr>
            <a:r>
              <a:rPr lang="vi-VN" b="1" i="0" dirty="0">
                <a:solidFill>
                  <a:srgbClr val="404040"/>
                </a:solidFill>
                <a:effectLst/>
                <a:latin typeface="Inter"/>
              </a:rPr>
              <a:t>Bỏ qua sao chép ban đầu:</a:t>
            </a:r>
            <a:r>
              <a:rPr lang="vi-VN" b="0" i="0" dirty="0">
                <a:solidFill>
                  <a:srgbClr val="404040"/>
                </a:solidFill>
                <a:effectLst/>
                <a:latin typeface="Inter"/>
              </a:rPr>
              <a:t> Giảm độ phức tạp bằng cách không xem xét sao chép dữ liệu ngay từ đầu.</a:t>
            </a:r>
          </a:p>
          <a:p>
            <a:pPr algn="l">
              <a:buFont typeface="+mj-lt"/>
              <a:buAutoNum type="arabicPeriod"/>
            </a:pPr>
            <a:r>
              <a:rPr lang="vi-VN" b="1" i="0" dirty="0">
                <a:solidFill>
                  <a:srgbClr val="404040"/>
                </a:solidFill>
                <a:effectLst/>
                <a:latin typeface="Inter"/>
              </a:rPr>
              <a:t>Sử dụng cửa sổ trượt trên các fragment:</a:t>
            </a:r>
            <a:r>
              <a:rPr lang="vi-VN" b="0" i="0" dirty="0">
                <a:solidFill>
                  <a:srgbClr val="404040"/>
                </a:solidFill>
                <a:effectLst/>
                <a:latin typeface="Inter"/>
              </a:rPr>
              <a:t> Chia bài toán thành các phần nhỏ hơn để xử lý từng phần.</a:t>
            </a:r>
          </a:p>
          <a:p>
            <a:pPr algn="l"/>
            <a:r>
              <a:rPr lang="vi-VN" b="0" i="0" dirty="0">
                <a:solidFill>
                  <a:srgbClr val="404040"/>
                </a:solidFill>
                <a:effectLst/>
                <a:latin typeface="Inter"/>
              </a:rPr>
              <a:t>Các phương pháp này giúp đơn giản hóa bài toán và làm cho việc tìm kiếm </a:t>
            </a:r>
            <a:r>
              <a:rPr lang="en-US" b="0" i="0" dirty="0" err="1">
                <a:solidFill>
                  <a:srgbClr val="404040"/>
                </a:solidFill>
                <a:effectLst/>
                <a:latin typeface="Inter"/>
              </a:rPr>
              <a:t>nghiệm</a:t>
            </a:r>
            <a:r>
              <a:rPr lang="vi-VN" b="0" i="0" dirty="0">
                <a:solidFill>
                  <a:srgbClr val="404040"/>
                </a:solidFill>
                <a:effectLst/>
                <a:latin typeface="Inter"/>
              </a:rPr>
              <a:t> khả thi hơn trong thời gian chấp nhận được.</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64</a:t>
            </a:fld>
            <a:endParaRPr lang="en-US"/>
          </a:p>
        </p:txBody>
      </p:sp>
    </p:spTree>
    <p:extLst>
      <p:ext uri="{BB962C8B-B14F-4D97-AF65-F5344CB8AC3E}">
        <p14:creationId xmlns:p14="http://schemas.microsoft.com/office/powerpoint/2010/main" val="1732182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Combining Fragmentation &amp; Allocation</a:t>
            </a:r>
          </a:p>
          <a:p>
            <a:pPr algn="l"/>
            <a:r>
              <a:rPr lang="vi-VN" b="0" i="0" dirty="0">
                <a:solidFill>
                  <a:srgbClr val="404040"/>
                </a:solidFill>
                <a:effectLst/>
                <a:latin typeface="Inter"/>
              </a:rPr>
              <a:t>Kết hợp phân mảnh (</a:t>
            </a:r>
            <a:r>
              <a:rPr lang="vi-VN" b="1" i="0" dirty="0">
                <a:solidFill>
                  <a:srgbClr val="404040"/>
                </a:solidFill>
                <a:effectLst/>
                <a:latin typeface="Inter"/>
              </a:rPr>
              <a:t>Fragmentation</a:t>
            </a:r>
            <a:r>
              <a:rPr lang="vi-VN" b="0" i="0" dirty="0">
                <a:solidFill>
                  <a:srgbClr val="404040"/>
                </a:solidFill>
                <a:effectLst/>
                <a:latin typeface="Inter"/>
              </a:rPr>
              <a:t>) và phân bổ (</a:t>
            </a:r>
            <a:r>
              <a:rPr lang="vi-VN" b="1" i="0" dirty="0">
                <a:solidFill>
                  <a:srgbClr val="404040"/>
                </a:solidFill>
                <a:effectLst/>
                <a:latin typeface="Inter"/>
              </a:rPr>
              <a:t>Allocation</a:t>
            </a:r>
            <a:r>
              <a:rPr lang="vi-VN" b="0" i="0" dirty="0">
                <a:solidFill>
                  <a:srgbClr val="404040"/>
                </a:solidFill>
                <a:effectLst/>
                <a:latin typeface="Inter"/>
              </a:rPr>
              <a:t>) là một phương pháp quan trọng trong thiết kế cơ sở dữ liệu phân tán. Mục tiêu là phân chia dữ liệu thành các fragment (phân mảnh) và quyết định vị trí lưu trữ của từng fragment trên các site (node) khác nhau để tối ưu hóa hiệu suất, chi phí và độ tin cậy.</a:t>
            </a:r>
          </a:p>
          <a:p>
            <a:pPr algn="l"/>
            <a:r>
              <a:rPr lang="vi-VN" b="1" i="0" dirty="0">
                <a:solidFill>
                  <a:srgbClr val="404040"/>
                </a:solidFill>
                <a:effectLst/>
                <a:latin typeface="Inter"/>
              </a:rPr>
              <a:t>Các kỹ thuật phân mảnh và phân bổ</a:t>
            </a:r>
          </a:p>
          <a:p>
            <a:pPr algn="l"/>
            <a:r>
              <a:rPr lang="vi-VN" b="1" i="0" dirty="0">
                <a:solidFill>
                  <a:srgbClr val="404040"/>
                </a:solidFill>
                <a:effectLst/>
                <a:latin typeface="Inter"/>
              </a:rPr>
              <a:t>1. Workload-agnostic techniques (Kỹ thuật không phụ thuộc vào workload)</a:t>
            </a:r>
          </a:p>
          <a:p>
            <a:pPr algn="l"/>
            <a:r>
              <a:rPr lang="vi-VN" b="0" i="0" dirty="0">
                <a:solidFill>
                  <a:srgbClr val="404040"/>
                </a:solidFill>
                <a:effectLst/>
                <a:latin typeface="Inter"/>
              </a:rPr>
              <a:t>Các kỹ thuật này không xem xét đặc điểm của workload (khối lượng công việc) mà chỉ dựa trên các quy tắc chung để phân mảnh và phân bổ dữ liệu.</a:t>
            </a:r>
          </a:p>
          <a:p>
            <a:pPr algn="l"/>
            <a:r>
              <a:rPr lang="vi-VN" b="1" i="0" dirty="0">
                <a:solidFill>
                  <a:srgbClr val="404040"/>
                </a:solidFill>
                <a:effectLst/>
                <a:latin typeface="Inter"/>
              </a:rPr>
              <a:t>a. Round-robin partitioning (Phân mảnh luân phiên)</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Dữ liệu được phân chia luân phiên đều đặn giữa các site. Ví dụ: nếu có 3 site, bản ghi đầu tiên được gán cho site 1, bản ghi thứ hai cho site 2, bản ghi thứ ba cho site 3, bản ghi thứ tư lại quay về site 1, và tiếp tục như vậy.</a:t>
            </a:r>
          </a:p>
          <a:p>
            <a:pPr algn="l">
              <a:buFont typeface="Arial" panose="020B0604020202020204" pitchFamily="34" charset="0"/>
              <a:buChar char="•"/>
            </a:pPr>
            <a:r>
              <a:rPr lang="vi-VN" b="1" i="0" dirty="0">
                <a:solidFill>
                  <a:srgbClr val="404040"/>
                </a:solidFill>
                <a:effectLst/>
                <a:latin typeface="Inter"/>
              </a:rPr>
              <a:t>Ưu điểm:</a:t>
            </a:r>
            <a:r>
              <a:rPr lang="vi-VN" b="0" i="0" dirty="0">
                <a:solidFill>
                  <a:srgbClr val="404040"/>
                </a:solidFill>
                <a:effectLst/>
                <a:latin typeface="Inter"/>
              </a:rPr>
              <a:t> Đơn giản, dễ triển khai và đảm bảo dữ liệu được phân bổ đều giữa các site.</a:t>
            </a:r>
          </a:p>
          <a:p>
            <a:pPr algn="l">
              <a:buFont typeface="Arial" panose="020B0604020202020204" pitchFamily="34" charset="0"/>
              <a:buChar char="•"/>
            </a:pPr>
            <a:r>
              <a:rPr lang="vi-VN" b="1" i="0" dirty="0">
                <a:solidFill>
                  <a:srgbClr val="404040"/>
                </a:solidFill>
                <a:effectLst/>
                <a:latin typeface="Inter"/>
              </a:rPr>
              <a:t>Nhược điểm:</a:t>
            </a:r>
            <a:r>
              <a:rPr lang="vi-VN" b="0" i="0" dirty="0">
                <a:solidFill>
                  <a:srgbClr val="404040"/>
                </a:solidFill>
                <a:effectLst/>
                <a:latin typeface="Inter"/>
              </a:rPr>
              <a:t> Không xem xét đặc điểm truy vấn, có thể dẫn đến hiệu suất không tối ưu.</a:t>
            </a:r>
          </a:p>
          <a:p>
            <a:pPr algn="l"/>
            <a:r>
              <a:rPr lang="vi-VN" b="1" i="0" dirty="0">
                <a:solidFill>
                  <a:srgbClr val="404040"/>
                </a:solidFill>
                <a:effectLst/>
                <a:latin typeface="Inter"/>
              </a:rPr>
              <a:t>b. Hash partitioning (Phân mảnh băm)</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Một hàm băm được áp dụng cho một hoặc nhiều thuộc tính của dữ liệu để xác định site lưu trữ. Ví dụ: băm giá trị của cột "ID" để xác định site.</a:t>
            </a:r>
          </a:p>
          <a:p>
            <a:pPr algn="l">
              <a:buFont typeface="Arial" panose="020B0604020202020204" pitchFamily="34" charset="0"/>
              <a:buChar char="•"/>
            </a:pPr>
            <a:r>
              <a:rPr lang="vi-VN" b="1" i="0" dirty="0">
                <a:solidFill>
                  <a:srgbClr val="404040"/>
                </a:solidFill>
                <a:effectLst/>
                <a:latin typeface="Inter"/>
              </a:rPr>
              <a:t>Ưu điểm:</a:t>
            </a:r>
            <a:r>
              <a:rPr lang="vi-VN" b="0" i="0" dirty="0">
                <a:solidFill>
                  <a:srgbClr val="404040"/>
                </a:solidFill>
                <a:effectLst/>
                <a:latin typeface="Inter"/>
              </a:rPr>
              <a:t> Đảm bảo dữ liệu được phân bổ đều và giảm thiểu xung đột.</a:t>
            </a:r>
          </a:p>
          <a:p>
            <a:pPr algn="l">
              <a:buFont typeface="Arial" panose="020B0604020202020204" pitchFamily="34" charset="0"/>
              <a:buChar char="•"/>
            </a:pPr>
            <a:r>
              <a:rPr lang="vi-VN" b="1" i="0" dirty="0">
                <a:solidFill>
                  <a:srgbClr val="404040"/>
                </a:solidFill>
                <a:effectLst/>
                <a:latin typeface="Inter"/>
              </a:rPr>
              <a:t>Nhược điểm:</a:t>
            </a:r>
            <a:r>
              <a:rPr lang="vi-VN" b="0" i="0" dirty="0">
                <a:solidFill>
                  <a:srgbClr val="404040"/>
                </a:solidFill>
                <a:effectLst/>
                <a:latin typeface="Inter"/>
              </a:rPr>
              <a:t> Khó điều chỉnh khi có sự thay đổi trong số lượng site hoặc đặc điểm truy vấn.</a:t>
            </a:r>
          </a:p>
          <a:p>
            <a:pPr algn="l"/>
            <a:r>
              <a:rPr lang="vi-VN" b="1" i="0" dirty="0">
                <a:solidFill>
                  <a:srgbClr val="404040"/>
                </a:solidFill>
                <a:effectLst/>
                <a:latin typeface="Inter"/>
              </a:rPr>
              <a:t>c. Range partitioning (Phân mảnh theo khoảng)</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Dữ liệu được phân chia dựa trên các khoảng giá trị của một hoặc nhiều thuộc tính. Ví dụ: phân chia dữ liệu theo khoảng giá trị của cột "Ngày" (tháng 1-3 cho site 1, tháng 4-6 cho site 2, v.v.).</a:t>
            </a:r>
          </a:p>
          <a:p>
            <a:pPr algn="l">
              <a:buFont typeface="Arial" panose="020B0604020202020204" pitchFamily="34" charset="0"/>
              <a:buChar char="•"/>
            </a:pPr>
            <a:r>
              <a:rPr lang="vi-VN" b="1" i="0" dirty="0">
                <a:solidFill>
                  <a:srgbClr val="404040"/>
                </a:solidFill>
                <a:effectLst/>
                <a:latin typeface="Inter"/>
              </a:rPr>
              <a:t>Ưu điểm:</a:t>
            </a:r>
            <a:r>
              <a:rPr lang="vi-VN" b="0" i="0" dirty="0">
                <a:solidFill>
                  <a:srgbClr val="404040"/>
                </a:solidFill>
                <a:effectLst/>
                <a:latin typeface="Inter"/>
              </a:rPr>
              <a:t> Phù hợp với các truy vấn liên quan đến khoảng giá trị (ví dụ: truy vấn theo thời gian).</a:t>
            </a:r>
          </a:p>
          <a:p>
            <a:pPr algn="l">
              <a:buFont typeface="Arial" panose="020B0604020202020204" pitchFamily="34" charset="0"/>
              <a:buChar char="•"/>
            </a:pPr>
            <a:r>
              <a:rPr lang="vi-VN" b="1" i="0" dirty="0">
                <a:solidFill>
                  <a:srgbClr val="404040"/>
                </a:solidFill>
                <a:effectLst/>
                <a:latin typeface="Inter"/>
              </a:rPr>
              <a:t>Nhược điểm:</a:t>
            </a:r>
            <a:r>
              <a:rPr lang="vi-VN" b="0" i="0" dirty="0">
                <a:solidFill>
                  <a:srgbClr val="404040"/>
                </a:solidFill>
                <a:effectLst/>
                <a:latin typeface="Inter"/>
              </a:rPr>
              <a:t> Có thể dẫn đến phân bổ không đều nếu dữ liệu tập trung vào một khoảng cụ thể.</a:t>
            </a:r>
          </a:p>
          <a:p>
            <a:pPr algn="l"/>
            <a:r>
              <a:rPr lang="vi-VN" b="1" i="0" dirty="0">
                <a:solidFill>
                  <a:srgbClr val="404040"/>
                </a:solidFill>
                <a:effectLst/>
                <a:latin typeface="Inter"/>
              </a:rPr>
              <a:t>2. Workload-aware techniques (Kỹ thuật phụ thuộc vào workload)</a:t>
            </a:r>
          </a:p>
          <a:p>
            <a:pPr algn="l"/>
            <a:r>
              <a:rPr lang="vi-VN" b="0" i="0" dirty="0">
                <a:solidFill>
                  <a:srgbClr val="404040"/>
                </a:solidFill>
                <a:effectLst/>
                <a:latin typeface="Inter"/>
              </a:rPr>
              <a:t>Các kỹ thuật này xem xét đặc điểm của workload (ví dụ: tần suất truy vấn, loại truy vấn) để phân mảnh và phân bổ dữ liệu một cách tối ưu.</a:t>
            </a:r>
          </a:p>
          <a:p>
            <a:pPr algn="l"/>
            <a:r>
              <a:rPr lang="vi-VN" b="1" i="0" dirty="0">
                <a:solidFill>
                  <a:srgbClr val="404040"/>
                </a:solidFill>
                <a:effectLst/>
                <a:latin typeface="Inter"/>
              </a:rPr>
              <a:t>a. Graph-based approach (Phương pháp dựa trên đồ thị)</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Sử dụng đồ thị để biểu diễn mối quan hệ giữa các truy vấn và dữ liệu. Các nút trong đồ thị đại diện cho các fragment hoặc site, và các cạnh đại diện cho mối quan hệ truy vấn.</a:t>
            </a:r>
          </a:p>
          <a:p>
            <a:pPr algn="l">
              <a:buFont typeface="Arial" panose="020B0604020202020204" pitchFamily="34" charset="0"/>
              <a:buChar char="•"/>
            </a:pPr>
            <a:r>
              <a:rPr lang="vi-VN" b="1" i="0" dirty="0">
                <a:solidFill>
                  <a:srgbClr val="404040"/>
                </a:solidFill>
                <a:effectLst/>
                <a:latin typeface="Inter"/>
              </a:rPr>
              <a:t>Cách hoạt động:</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Phân tích workload để xác định các truy vấn phổ biến và dữ liệu liên quan.</a:t>
            </a:r>
          </a:p>
          <a:p>
            <a:pPr marL="742950" lvl="1" indent="-285750" algn="l">
              <a:buFont typeface="Arial" panose="020B0604020202020204" pitchFamily="34" charset="0"/>
              <a:buChar char="•"/>
            </a:pPr>
            <a:r>
              <a:rPr lang="vi-VN" b="0" i="0" dirty="0">
                <a:solidFill>
                  <a:srgbClr val="404040"/>
                </a:solidFill>
                <a:effectLst/>
                <a:latin typeface="Inter"/>
              </a:rPr>
              <a:t>Sử dụng thuật toán đồ thị để phân chia dữ liệu sao cho các truy vấn thường xuyên được xử lý tại cùng một site hoặc các site gần nhau.</a:t>
            </a:r>
          </a:p>
          <a:p>
            <a:pPr algn="l">
              <a:buFont typeface="Arial" panose="020B0604020202020204" pitchFamily="34" charset="0"/>
              <a:buChar char="•"/>
            </a:pPr>
            <a:r>
              <a:rPr lang="vi-VN" b="1" i="0" dirty="0">
                <a:solidFill>
                  <a:srgbClr val="404040"/>
                </a:solidFill>
                <a:effectLst/>
                <a:latin typeface="Inter"/>
              </a:rPr>
              <a:t>Ưu điểm:</a:t>
            </a:r>
            <a:r>
              <a:rPr lang="vi-VN" b="0" i="0" dirty="0">
                <a:solidFill>
                  <a:srgbClr val="404040"/>
                </a:solidFill>
                <a:effectLst/>
                <a:latin typeface="Inter"/>
              </a:rPr>
              <a:t> Tối ưu hóa hiệu suất truy vấn bằng cách giảm thiểu việc truyền tải dữ liệu giữa các site.</a:t>
            </a:r>
          </a:p>
          <a:p>
            <a:pPr algn="l">
              <a:buFont typeface="Arial" panose="020B0604020202020204" pitchFamily="34" charset="0"/>
              <a:buChar char="•"/>
            </a:pPr>
            <a:r>
              <a:rPr lang="vi-VN" b="1" i="0" dirty="0">
                <a:solidFill>
                  <a:srgbClr val="404040"/>
                </a:solidFill>
                <a:effectLst/>
                <a:latin typeface="Inter"/>
              </a:rPr>
              <a:t>Nhược điểm:</a:t>
            </a:r>
            <a:r>
              <a:rPr lang="vi-VN" b="0" i="0" dirty="0">
                <a:solidFill>
                  <a:srgbClr val="404040"/>
                </a:solidFill>
                <a:effectLst/>
                <a:latin typeface="Inter"/>
              </a:rPr>
              <a:t> Đòi hỏi phân tích workload chi tiết và có thể phức tạp để triển khai.</a:t>
            </a:r>
          </a:p>
          <a:p>
            <a:pPr algn="l"/>
            <a:r>
              <a:rPr lang="vi-VN" b="1" i="0" dirty="0">
                <a:solidFill>
                  <a:srgbClr val="404040"/>
                </a:solidFill>
                <a:effectLst/>
                <a:latin typeface="Inter"/>
              </a:rPr>
              <a:t>Kết luận</a:t>
            </a:r>
          </a:p>
          <a:p>
            <a:pPr algn="l">
              <a:buFont typeface="Arial" panose="020B0604020202020204" pitchFamily="34" charset="0"/>
              <a:buChar char="•"/>
            </a:pPr>
            <a:r>
              <a:rPr lang="vi-VN" b="1" i="0" dirty="0">
                <a:solidFill>
                  <a:srgbClr val="404040"/>
                </a:solidFill>
                <a:effectLst/>
                <a:latin typeface="Inter"/>
              </a:rPr>
              <a:t>Workload-agnostic techniques:</a:t>
            </a:r>
            <a:r>
              <a:rPr lang="vi-VN" b="0" i="0" dirty="0">
                <a:solidFill>
                  <a:srgbClr val="404040"/>
                </a:solidFill>
                <a:effectLst/>
                <a:latin typeface="Inter"/>
              </a:rPr>
              <a:t> Phù hợp cho các hệ thống đơn giản, không yêu cầu tối ưu hóa cao. Bao gồm:</a:t>
            </a:r>
          </a:p>
          <a:p>
            <a:pPr marL="742950" lvl="1" indent="-285750" algn="l">
              <a:buFont typeface="Arial" panose="020B0604020202020204" pitchFamily="34" charset="0"/>
              <a:buChar char="•"/>
            </a:pPr>
            <a:r>
              <a:rPr lang="vi-VN" b="0" i="0" dirty="0">
                <a:solidFill>
                  <a:srgbClr val="404040"/>
                </a:solidFill>
                <a:effectLst/>
                <a:latin typeface="Inter"/>
              </a:rPr>
              <a:t>Round-robin partitioning.</a:t>
            </a:r>
          </a:p>
          <a:p>
            <a:pPr marL="742950" lvl="1" indent="-285750" algn="l">
              <a:buFont typeface="Arial" panose="020B0604020202020204" pitchFamily="34" charset="0"/>
              <a:buChar char="•"/>
            </a:pPr>
            <a:r>
              <a:rPr lang="vi-VN" b="0" i="0" dirty="0">
                <a:solidFill>
                  <a:srgbClr val="404040"/>
                </a:solidFill>
                <a:effectLst/>
                <a:latin typeface="Inter"/>
              </a:rPr>
              <a:t>Hash partitioning.</a:t>
            </a:r>
          </a:p>
          <a:p>
            <a:pPr marL="742950" lvl="1" indent="-285750" algn="l">
              <a:buFont typeface="Arial" panose="020B0604020202020204" pitchFamily="34" charset="0"/>
              <a:buChar char="•"/>
            </a:pPr>
            <a:r>
              <a:rPr lang="vi-VN" b="0" i="0" dirty="0">
                <a:solidFill>
                  <a:srgbClr val="404040"/>
                </a:solidFill>
                <a:effectLst/>
                <a:latin typeface="Inter"/>
              </a:rPr>
              <a:t>Range partitioning.</a:t>
            </a:r>
          </a:p>
          <a:p>
            <a:pPr algn="l">
              <a:buFont typeface="Arial" panose="020B0604020202020204" pitchFamily="34" charset="0"/>
              <a:buChar char="•"/>
            </a:pPr>
            <a:r>
              <a:rPr lang="vi-VN" b="1" i="0" dirty="0">
                <a:solidFill>
                  <a:srgbClr val="404040"/>
                </a:solidFill>
                <a:effectLst/>
                <a:latin typeface="Inter"/>
              </a:rPr>
              <a:t>Workload-aware techniques:</a:t>
            </a:r>
            <a:r>
              <a:rPr lang="vi-VN" b="0" i="0" dirty="0">
                <a:solidFill>
                  <a:srgbClr val="404040"/>
                </a:solidFill>
                <a:effectLst/>
                <a:latin typeface="Inter"/>
              </a:rPr>
              <a:t> Phù hợp cho các hệ thống phức tạp, yêu cầu tối ưu hóa hiệu suất dựa trên đặc điểm truy vấn. Ví dụ: Graph-based approach.</a:t>
            </a:r>
          </a:p>
          <a:p>
            <a:pPr algn="l"/>
            <a:r>
              <a:rPr lang="vi-VN" b="0" i="0" dirty="0">
                <a:solidFill>
                  <a:srgbClr val="404040"/>
                </a:solidFill>
                <a:effectLst/>
                <a:latin typeface="Inter"/>
              </a:rPr>
              <a:t>Việc lựa chọn kỹ thuật phụ thuộc vào đặc điểm của hệ thống và yêu cầu cụ thể về hiệu suất, chi phí và độ tin cậy.</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66</a:t>
            </a:fld>
            <a:endParaRPr lang="en-US"/>
          </a:p>
        </p:txBody>
      </p:sp>
    </p:spTree>
    <p:extLst>
      <p:ext uri="{BB962C8B-B14F-4D97-AF65-F5344CB8AC3E}">
        <p14:creationId xmlns:p14="http://schemas.microsoft.com/office/powerpoint/2010/main" val="36452387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Hình vẽ minh họa </a:t>
            </a:r>
            <a:r>
              <a:rPr lang="vi-VN" b="1" i="0" dirty="0">
                <a:solidFill>
                  <a:srgbClr val="404040"/>
                </a:solidFill>
                <a:effectLst/>
                <a:latin typeface="Inter"/>
              </a:rPr>
              <a:t>Round-robin Partitioning</a:t>
            </a:r>
            <a:r>
              <a:rPr lang="vi-VN" b="0" i="0" dirty="0">
                <a:solidFill>
                  <a:srgbClr val="404040"/>
                </a:solidFill>
                <a:effectLst/>
                <a:latin typeface="Inter"/>
              </a:rPr>
              <a:t> (Phân mảnh luân phiên), một kỹ thuật phân chia dữ liệu trong các hệ thống phân tán hoặc song song. Dưới đây là giải thích chi tiết:</a:t>
            </a:r>
          </a:p>
          <a:p>
            <a:pPr algn="l"/>
            <a:r>
              <a:rPr lang="vi-VN" b="1" i="0" dirty="0">
                <a:solidFill>
                  <a:srgbClr val="404040"/>
                </a:solidFill>
                <a:effectLst/>
                <a:latin typeface="Inter"/>
              </a:rPr>
              <a:t>1. Nguyên lý của Round-robin Partitioning</a:t>
            </a:r>
          </a:p>
          <a:p>
            <a:pPr algn="l">
              <a:buFont typeface="Arial" panose="020B0604020202020204" pitchFamily="34" charset="0"/>
              <a:buChar char="•"/>
            </a:pPr>
            <a:r>
              <a:rPr lang="vi-VN" b="1" i="0" dirty="0">
                <a:solidFill>
                  <a:srgbClr val="404040"/>
                </a:solidFill>
                <a:effectLst/>
                <a:latin typeface="Inter"/>
              </a:rPr>
              <a:t>Mục tiêu:</a:t>
            </a:r>
            <a:r>
              <a:rPr lang="vi-VN" b="0" i="0" dirty="0">
                <a:solidFill>
                  <a:srgbClr val="404040"/>
                </a:solidFill>
                <a:effectLst/>
                <a:latin typeface="Inter"/>
              </a:rPr>
              <a:t> Phân chia dữ liệu một cách đồng đều giữa các site (node) hoặc phân vùng (partition) mà không cần xem xét đặc điểm của dữ liệu.</a:t>
            </a:r>
          </a:p>
          <a:p>
            <a:pPr algn="l">
              <a:buFont typeface="Arial" panose="020B0604020202020204" pitchFamily="34" charset="0"/>
              <a:buChar char="•"/>
            </a:pPr>
            <a:r>
              <a:rPr lang="vi-VN" b="1" i="0" dirty="0">
                <a:solidFill>
                  <a:srgbClr val="404040"/>
                </a:solidFill>
                <a:effectLst/>
                <a:latin typeface="Inter"/>
              </a:rPr>
              <a:t>Cách hoạt động:</a:t>
            </a:r>
            <a:r>
              <a:rPr lang="vi-VN" b="0" i="0" dirty="0">
                <a:solidFill>
                  <a:srgbClr val="404040"/>
                </a:solidFill>
                <a:effectLst/>
                <a:latin typeface="Inter"/>
              </a:rPr>
              <a:t> Dữ liệu được phân bổ luân phiên theo thứ tự giữa các site. Ví dụ: nếu có 3 site, bản ghi đầu tiên được gán cho site 1, bản ghi thứ hai cho site 2, bản ghi thứ ba cho site 3, bản ghi thứ tư lại quay về site 1, và tiếp tục như vậy.</a:t>
            </a:r>
          </a:p>
          <a:p>
            <a:pPr algn="l"/>
            <a:r>
              <a:rPr lang="vi-VN" b="1" i="0" dirty="0">
                <a:solidFill>
                  <a:srgbClr val="404040"/>
                </a:solidFill>
                <a:effectLst/>
                <a:latin typeface="Inter"/>
              </a:rPr>
              <a:t>2. Giải thích hình vẽ</a:t>
            </a:r>
          </a:p>
          <a:p>
            <a:pPr algn="l">
              <a:buFont typeface="Arial" panose="020B0604020202020204" pitchFamily="34" charset="0"/>
              <a:buChar char="•"/>
            </a:pPr>
            <a:r>
              <a:rPr lang="vi-VN" b="1" i="0" dirty="0">
                <a:solidFill>
                  <a:srgbClr val="404040"/>
                </a:solidFill>
                <a:effectLst/>
                <a:latin typeface="Inter"/>
              </a:rPr>
              <a:t>Các site (node):</a:t>
            </a:r>
            <a:r>
              <a:rPr lang="vi-VN" b="0" i="0" dirty="0">
                <a:solidFill>
                  <a:srgbClr val="404040"/>
                </a:solidFill>
                <a:effectLst/>
                <a:latin typeface="Inter"/>
              </a:rPr>
              <a:t> Hình vẽ có thể hiển thị các site (ví dụ: Site 1, Site 2, Site 3, ...) được đánh số thứ tự.</a:t>
            </a:r>
          </a:p>
          <a:p>
            <a:pPr algn="l">
              <a:buFont typeface="Arial" panose="020B0604020202020204" pitchFamily="34" charset="0"/>
              <a:buChar char="•"/>
            </a:pPr>
            <a:r>
              <a:rPr lang="vi-VN" b="1" i="0" dirty="0">
                <a:solidFill>
                  <a:srgbClr val="404040"/>
                </a:solidFill>
                <a:effectLst/>
                <a:latin typeface="Inter"/>
              </a:rPr>
              <a:t>Dữ liệu:</a:t>
            </a:r>
            <a:r>
              <a:rPr lang="vi-VN" b="0" i="0" dirty="0">
                <a:solidFill>
                  <a:srgbClr val="404040"/>
                </a:solidFill>
                <a:effectLst/>
                <a:latin typeface="Inter"/>
              </a:rPr>
              <a:t> Các bản ghi dữ liệu (ví dụ: Record 1, Record 2, Record 3, ...) được phân bổ luân phiên giữa các site.</a:t>
            </a:r>
          </a:p>
          <a:p>
            <a:pPr marL="742950" lvl="1" indent="-285750" algn="l">
              <a:buFont typeface="Arial" panose="020B0604020202020204" pitchFamily="34" charset="0"/>
              <a:buChar char="•"/>
            </a:pPr>
            <a:r>
              <a:rPr lang="vi-VN" b="1" i="0" dirty="0">
                <a:solidFill>
                  <a:srgbClr val="404040"/>
                </a:solidFill>
                <a:effectLst/>
                <a:latin typeface="Inter"/>
              </a:rPr>
              <a:t>Record 1</a:t>
            </a:r>
            <a:r>
              <a:rPr lang="vi-VN" b="0" i="0" dirty="0">
                <a:solidFill>
                  <a:srgbClr val="404040"/>
                </a:solidFill>
                <a:effectLst/>
                <a:latin typeface="Inter"/>
              </a:rPr>
              <a:t> → Site 1</a:t>
            </a:r>
          </a:p>
          <a:p>
            <a:pPr marL="742950" lvl="1" indent="-285750" algn="l">
              <a:buFont typeface="Arial" panose="020B0604020202020204" pitchFamily="34" charset="0"/>
              <a:buChar char="•"/>
            </a:pPr>
            <a:r>
              <a:rPr lang="vi-VN" b="1" i="0" dirty="0">
                <a:solidFill>
                  <a:srgbClr val="404040"/>
                </a:solidFill>
                <a:effectLst/>
                <a:latin typeface="Inter"/>
              </a:rPr>
              <a:t>Record 2</a:t>
            </a:r>
            <a:r>
              <a:rPr lang="vi-VN" b="0" i="0" dirty="0">
                <a:solidFill>
                  <a:srgbClr val="404040"/>
                </a:solidFill>
                <a:effectLst/>
                <a:latin typeface="Inter"/>
              </a:rPr>
              <a:t> → Site 2</a:t>
            </a:r>
          </a:p>
          <a:p>
            <a:pPr marL="742950" lvl="1" indent="-285750" algn="l">
              <a:buFont typeface="Arial" panose="020B0604020202020204" pitchFamily="34" charset="0"/>
              <a:buChar char="•"/>
            </a:pPr>
            <a:r>
              <a:rPr lang="vi-VN" b="1" i="0" dirty="0">
                <a:solidFill>
                  <a:srgbClr val="404040"/>
                </a:solidFill>
                <a:effectLst/>
                <a:latin typeface="Inter"/>
              </a:rPr>
              <a:t>Record 3</a:t>
            </a:r>
            <a:r>
              <a:rPr lang="vi-VN" b="0" i="0" dirty="0">
                <a:solidFill>
                  <a:srgbClr val="404040"/>
                </a:solidFill>
                <a:effectLst/>
                <a:latin typeface="Inter"/>
              </a:rPr>
              <a:t> → Site 3</a:t>
            </a:r>
          </a:p>
          <a:p>
            <a:pPr marL="742950" lvl="1" indent="-285750" algn="l">
              <a:buFont typeface="Arial" panose="020B0604020202020204" pitchFamily="34" charset="0"/>
              <a:buChar char="•"/>
            </a:pPr>
            <a:r>
              <a:rPr lang="vi-VN" b="1" i="0" dirty="0">
                <a:solidFill>
                  <a:srgbClr val="404040"/>
                </a:solidFill>
                <a:effectLst/>
                <a:latin typeface="Inter"/>
              </a:rPr>
              <a:t>Record 4</a:t>
            </a:r>
            <a:r>
              <a:rPr lang="vi-VN" b="0" i="0" dirty="0">
                <a:solidFill>
                  <a:srgbClr val="404040"/>
                </a:solidFill>
                <a:effectLst/>
                <a:latin typeface="Inter"/>
              </a:rPr>
              <a:t> → Site 1 (quay vòng lại)</a:t>
            </a:r>
          </a:p>
          <a:p>
            <a:pPr marL="742950" lvl="1" indent="-285750" algn="l">
              <a:buFont typeface="Arial" panose="020B0604020202020204" pitchFamily="34" charset="0"/>
              <a:buChar char="•"/>
            </a:pPr>
            <a:r>
              <a:rPr lang="vi-VN" b="1" i="0" dirty="0">
                <a:solidFill>
                  <a:srgbClr val="404040"/>
                </a:solidFill>
                <a:effectLst/>
                <a:latin typeface="Inter"/>
              </a:rPr>
              <a:t>Record 5</a:t>
            </a:r>
            <a:r>
              <a:rPr lang="vi-VN" b="0" i="0" dirty="0">
                <a:solidFill>
                  <a:srgbClr val="404040"/>
                </a:solidFill>
                <a:effectLst/>
                <a:latin typeface="Inter"/>
              </a:rPr>
              <a:t> → Site 2</a:t>
            </a:r>
          </a:p>
          <a:p>
            <a:pPr marL="742950" lvl="1" indent="-285750" algn="l">
              <a:buFont typeface="Arial" panose="020B0604020202020204" pitchFamily="34" charset="0"/>
              <a:buChar char="•"/>
            </a:pPr>
            <a:r>
              <a:rPr lang="vi-VN" b="1" i="0" dirty="0">
                <a:solidFill>
                  <a:srgbClr val="404040"/>
                </a:solidFill>
                <a:effectLst/>
                <a:latin typeface="Inter"/>
              </a:rPr>
              <a:t>Record 6</a:t>
            </a:r>
            <a:r>
              <a:rPr lang="vi-VN" b="0" i="0" dirty="0">
                <a:solidFill>
                  <a:srgbClr val="404040"/>
                </a:solidFill>
                <a:effectLst/>
                <a:latin typeface="Inter"/>
              </a:rPr>
              <a:t> → Site 3</a:t>
            </a:r>
          </a:p>
          <a:p>
            <a:pPr marL="742950" lvl="1" indent="-285750" algn="l">
              <a:buFont typeface="Arial" panose="020B0604020202020204" pitchFamily="34" charset="0"/>
              <a:buChar char="•"/>
            </a:pPr>
            <a:r>
              <a:rPr lang="vi-VN" b="0" i="0" dirty="0">
                <a:solidFill>
                  <a:srgbClr val="404040"/>
                </a:solidFill>
                <a:effectLst/>
                <a:latin typeface="Inter"/>
              </a:rPr>
              <a:t>Và tiếp tục như vậy.</a:t>
            </a:r>
          </a:p>
          <a:p>
            <a:pPr algn="l"/>
            <a:r>
              <a:rPr lang="vi-VN" b="1" i="0" dirty="0">
                <a:solidFill>
                  <a:srgbClr val="404040"/>
                </a:solidFill>
                <a:effectLst/>
                <a:latin typeface="Inter"/>
              </a:rPr>
              <a:t>3. Ưu điểm của Round-robin Partitioning</a:t>
            </a:r>
          </a:p>
          <a:p>
            <a:pPr algn="l">
              <a:buFont typeface="Arial" panose="020B0604020202020204" pitchFamily="34" charset="0"/>
              <a:buChar char="•"/>
            </a:pPr>
            <a:r>
              <a:rPr lang="vi-VN" b="1" i="0" dirty="0">
                <a:solidFill>
                  <a:srgbClr val="404040"/>
                </a:solidFill>
                <a:effectLst/>
                <a:latin typeface="Inter"/>
              </a:rPr>
              <a:t>Đơn giản:</a:t>
            </a:r>
            <a:r>
              <a:rPr lang="vi-VN" b="0" i="0" dirty="0">
                <a:solidFill>
                  <a:srgbClr val="404040"/>
                </a:solidFill>
                <a:effectLst/>
                <a:latin typeface="Inter"/>
              </a:rPr>
              <a:t> Dễ triển khai và không yêu cầu phân tích dữ liệu phức tạp.</a:t>
            </a:r>
          </a:p>
          <a:p>
            <a:pPr algn="l">
              <a:buFont typeface="Arial" panose="020B0604020202020204" pitchFamily="34" charset="0"/>
              <a:buChar char="•"/>
            </a:pPr>
            <a:r>
              <a:rPr lang="vi-VN" b="1" i="0" dirty="0">
                <a:solidFill>
                  <a:srgbClr val="404040"/>
                </a:solidFill>
                <a:effectLst/>
                <a:latin typeface="Inter"/>
              </a:rPr>
              <a:t>Cân bằng tải:</a:t>
            </a:r>
            <a:r>
              <a:rPr lang="vi-VN" b="0" i="0" dirty="0">
                <a:solidFill>
                  <a:srgbClr val="404040"/>
                </a:solidFill>
                <a:effectLst/>
                <a:latin typeface="Inter"/>
              </a:rPr>
              <a:t> Đảm bảo dữ liệu được phân bổ đều giữa các site, giúp cân bằng tải xử lý.</a:t>
            </a:r>
          </a:p>
          <a:p>
            <a:pPr algn="l"/>
            <a:r>
              <a:rPr lang="vi-VN" b="1" i="0" dirty="0">
                <a:solidFill>
                  <a:srgbClr val="404040"/>
                </a:solidFill>
                <a:effectLst/>
                <a:latin typeface="Inter"/>
              </a:rPr>
              <a:t>4. Nhược điểm của Round-robin Partitioning</a:t>
            </a:r>
          </a:p>
          <a:p>
            <a:pPr algn="l">
              <a:buFont typeface="Arial" panose="020B0604020202020204" pitchFamily="34" charset="0"/>
              <a:buChar char="•"/>
            </a:pPr>
            <a:r>
              <a:rPr lang="vi-VN" b="1" i="0" dirty="0">
                <a:solidFill>
                  <a:srgbClr val="404040"/>
                </a:solidFill>
                <a:effectLst/>
                <a:latin typeface="Inter"/>
              </a:rPr>
              <a:t>Không tối ưu hóa truy vấn:</a:t>
            </a:r>
            <a:r>
              <a:rPr lang="vi-VN" b="0" i="0" dirty="0">
                <a:solidFill>
                  <a:srgbClr val="404040"/>
                </a:solidFill>
                <a:effectLst/>
                <a:latin typeface="Inter"/>
              </a:rPr>
              <a:t> Không xem xét đặc điểm của truy vấn hoặc dữ liệu, có thể dẫn đến hiệu suất không tối ưu.</a:t>
            </a:r>
          </a:p>
          <a:p>
            <a:pPr algn="l">
              <a:buFont typeface="Arial" panose="020B0604020202020204" pitchFamily="34" charset="0"/>
              <a:buChar char="•"/>
            </a:pPr>
            <a:r>
              <a:rPr lang="vi-VN" b="1" i="0" dirty="0">
                <a:solidFill>
                  <a:srgbClr val="404040"/>
                </a:solidFill>
                <a:effectLst/>
                <a:latin typeface="Inter"/>
              </a:rPr>
              <a:t>Không phù hợp với truy vấn phức tạp:</a:t>
            </a:r>
            <a:r>
              <a:rPr lang="vi-VN" b="0" i="0" dirty="0">
                <a:solidFill>
                  <a:srgbClr val="404040"/>
                </a:solidFill>
                <a:effectLst/>
                <a:latin typeface="Inter"/>
              </a:rPr>
              <a:t> Các truy vấn liên quan đến nhiều bản ghi có thể cần truy cập dữ liệu từ nhiều site, làm tăng chi phí truyền tải.</a:t>
            </a:r>
          </a:p>
          <a:p>
            <a:pPr algn="l"/>
            <a:r>
              <a:rPr lang="vi-VN" b="1" i="0" dirty="0">
                <a:solidFill>
                  <a:srgbClr val="404040"/>
                </a:solidFill>
                <a:effectLst/>
                <a:latin typeface="Inter"/>
              </a:rPr>
              <a:t>Kết luận</a:t>
            </a:r>
          </a:p>
          <a:p>
            <a:pPr algn="l"/>
            <a:r>
              <a:rPr lang="vi-VN" b="0" i="0" dirty="0">
                <a:solidFill>
                  <a:srgbClr val="404040"/>
                </a:solidFill>
                <a:effectLst/>
                <a:latin typeface="Inter"/>
              </a:rPr>
              <a:t>Hình vẽ minh họa </a:t>
            </a:r>
            <a:r>
              <a:rPr lang="vi-VN" b="1" i="0" dirty="0">
                <a:solidFill>
                  <a:srgbClr val="404040"/>
                </a:solidFill>
                <a:effectLst/>
                <a:latin typeface="Inter"/>
              </a:rPr>
              <a:t>Round-robin Partitioning</a:t>
            </a:r>
            <a:r>
              <a:rPr lang="vi-VN" b="0" i="0" dirty="0">
                <a:solidFill>
                  <a:srgbClr val="404040"/>
                </a:solidFill>
                <a:effectLst/>
                <a:latin typeface="Inter"/>
              </a:rPr>
              <a:t> giúp dễ dàng hiểu cách dữ liệu được phân bổ luân phiên giữa các site. Đây là một phương pháp đơn giản và hiệu quả để cân bằng tải, nhưng có thể không phù hợp với các hệ thống yêu cầu tối ưu hóa cao dựa trên đặc điểm truy vấn.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67</a:t>
            </a:fld>
            <a:endParaRPr lang="en-US"/>
          </a:p>
        </p:txBody>
      </p:sp>
    </p:spTree>
    <p:extLst>
      <p:ext uri="{BB962C8B-B14F-4D97-AF65-F5344CB8AC3E}">
        <p14:creationId xmlns:p14="http://schemas.microsoft.com/office/powerpoint/2010/main" val="39905265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Hình vẽ minh họa </a:t>
            </a:r>
            <a:r>
              <a:rPr lang="vi-VN" b="1" i="0" dirty="0">
                <a:solidFill>
                  <a:srgbClr val="404040"/>
                </a:solidFill>
                <a:effectLst/>
                <a:latin typeface="Inter"/>
              </a:rPr>
              <a:t>Hash Partitioning</a:t>
            </a:r>
            <a:r>
              <a:rPr lang="vi-VN" b="0" i="0" dirty="0">
                <a:solidFill>
                  <a:srgbClr val="404040"/>
                </a:solidFill>
                <a:effectLst/>
                <a:latin typeface="Inter"/>
              </a:rPr>
              <a:t> (Phân mảnh băm), một kỹ thuật phân chia dữ liệu trong các hệ thống phân tán hoặc song song. Dưới đây là giải thích chi tiết:</a:t>
            </a:r>
          </a:p>
          <a:p>
            <a:pPr algn="l"/>
            <a:r>
              <a:rPr lang="vi-VN" b="1" i="0" dirty="0">
                <a:solidFill>
                  <a:srgbClr val="404040"/>
                </a:solidFill>
                <a:effectLst/>
                <a:latin typeface="Inter"/>
              </a:rPr>
              <a:t>1. Nguyên lý của Hash Partitioning</a:t>
            </a:r>
          </a:p>
          <a:p>
            <a:pPr algn="l">
              <a:buFont typeface="Arial" panose="020B0604020202020204" pitchFamily="34" charset="0"/>
              <a:buChar char="•"/>
            </a:pPr>
            <a:r>
              <a:rPr lang="vi-VN" b="1" i="0" dirty="0">
                <a:solidFill>
                  <a:srgbClr val="404040"/>
                </a:solidFill>
                <a:effectLst/>
                <a:latin typeface="Inter"/>
              </a:rPr>
              <a:t>Mục tiêu:</a:t>
            </a:r>
            <a:r>
              <a:rPr lang="vi-VN" b="0" i="0" dirty="0">
                <a:solidFill>
                  <a:srgbClr val="404040"/>
                </a:solidFill>
                <a:effectLst/>
                <a:latin typeface="Inter"/>
              </a:rPr>
              <a:t> Phân chia dữ liệu dựa trên giá trị băm của một hoặc nhiều thuộc tính, đảm bảo dữ liệu được phân bổ đồng đều giữa các site (node) hoặc phân vùng (partition).</a:t>
            </a:r>
          </a:p>
          <a:p>
            <a:pPr algn="l">
              <a:buFont typeface="Arial" panose="020B0604020202020204" pitchFamily="34" charset="0"/>
              <a:buChar char="•"/>
            </a:pPr>
            <a:r>
              <a:rPr lang="vi-VN" b="1" i="0" dirty="0">
                <a:solidFill>
                  <a:srgbClr val="404040"/>
                </a:solidFill>
                <a:effectLst/>
                <a:latin typeface="Inter"/>
              </a:rPr>
              <a:t>Cách hoạt động:</a:t>
            </a:r>
            <a:r>
              <a:rPr lang="vi-VN" b="0" i="0" dirty="0">
                <a:solidFill>
                  <a:srgbClr val="404040"/>
                </a:solidFill>
                <a:effectLst/>
                <a:latin typeface="Inter"/>
              </a:rPr>
              <a:t> Một hàm băm được áp dụng cho giá trị của một hoặc nhiều cột (thuộc tính) trong dữ liệu. Kết quả băm xác định site hoặc phân vùng mà bản ghi sẽ được lưu trữ.</a:t>
            </a:r>
          </a:p>
          <a:p>
            <a:pPr algn="l"/>
            <a:r>
              <a:rPr lang="vi-VN" b="1" i="0" dirty="0">
                <a:solidFill>
                  <a:srgbClr val="404040"/>
                </a:solidFill>
                <a:effectLst/>
                <a:latin typeface="Inter"/>
              </a:rPr>
              <a:t>2. Giải thích hình vẽ</a:t>
            </a:r>
          </a:p>
          <a:p>
            <a:pPr algn="l">
              <a:buFont typeface="Arial" panose="020B0604020202020204" pitchFamily="34" charset="0"/>
              <a:buChar char="•"/>
            </a:pPr>
            <a:r>
              <a:rPr lang="vi-VN" b="1" i="0" dirty="0">
                <a:solidFill>
                  <a:srgbClr val="404040"/>
                </a:solidFill>
                <a:effectLst/>
                <a:latin typeface="Inter"/>
              </a:rPr>
              <a:t>Các site (node):</a:t>
            </a:r>
            <a:r>
              <a:rPr lang="vi-VN" b="0" i="0" dirty="0">
                <a:solidFill>
                  <a:srgbClr val="404040"/>
                </a:solidFill>
                <a:effectLst/>
                <a:latin typeface="Inter"/>
              </a:rPr>
              <a:t> Hình vẽ có thể hiển thị các site (ví dụ: Site 1, Site 2, Site 3, ...) được đánh số thứ tự.</a:t>
            </a:r>
          </a:p>
          <a:p>
            <a:pPr algn="l">
              <a:buFont typeface="Arial" panose="020B0604020202020204" pitchFamily="34" charset="0"/>
              <a:buChar char="•"/>
            </a:pPr>
            <a:r>
              <a:rPr lang="vi-VN" b="1" i="0" dirty="0">
                <a:solidFill>
                  <a:srgbClr val="404040"/>
                </a:solidFill>
                <a:effectLst/>
                <a:latin typeface="Inter"/>
              </a:rPr>
              <a:t>Dữ liệu:</a:t>
            </a:r>
            <a:r>
              <a:rPr lang="vi-VN" b="0" i="0" dirty="0">
                <a:solidFill>
                  <a:srgbClr val="404040"/>
                </a:solidFill>
                <a:effectLst/>
                <a:latin typeface="Inter"/>
              </a:rPr>
              <a:t> Các bản ghi dữ liệu (ví dụ: Record 1, Record 2, Record 3, ...) được phân bổ dựa trên giá trị băm của một thuộc tính (ví dụ: cột "ID").</a:t>
            </a:r>
          </a:p>
          <a:p>
            <a:pPr marL="742950" lvl="1" indent="-285750" algn="l">
              <a:buFont typeface="Arial" panose="020B0604020202020204" pitchFamily="34" charset="0"/>
              <a:buChar char="•"/>
            </a:pPr>
            <a:r>
              <a:rPr lang="vi-VN" b="1" i="0" dirty="0">
                <a:solidFill>
                  <a:srgbClr val="404040"/>
                </a:solidFill>
                <a:effectLst/>
                <a:latin typeface="Inter"/>
              </a:rPr>
              <a:t>Record 1</a:t>
            </a:r>
            <a:r>
              <a:rPr lang="vi-VN" b="0" i="0" dirty="0">
                <a:solidFill>
                  <a:srgbClr val="404040"/>
                </a:solidFill>
                <a:effectLst/>
                <a:latin typeface="Inter"/>
              </a:rPr>
              <a:t> → Giá trị băm của thuộc tính → Site 1</a:t>
            </a:r>
          </a:p>
          <a:p>
            <a:pPr marL="742950" lvl="1" indent="-285750" algn="l">
              <a:buFont typeface="Arial" panose="020B0604020202020204" pitchFamily="34" charset="0"/>
              <a:buChar char="•"/>
            </a:pPr>
            <a:r>
              <a:rPr lang="vi-VN" b="1" i="0" dirty="0">
                <a:solidFill>
                  <a:srgbClr val="404040"/>
                </a:solidFill>
                <a:effectLst/>
                <a:latin typeface="Inter"/>
              </a:rPr>
              <a:t>Record 2</a:t>
            </a:r>
            <a:r>
              <a:rPr lang="vi-VN" b="0" i="0" dirty="0">
                <a:solidFill>
                  <a:srgbClr val="404040"/>
                </a:solidFill>
                <a:effectLst/>
                <a:latin typeface="Inter"/>
              </a:rPr>
              <a:t> → Giá trị băm của thuộc tính → Site 2</a:t>
            </a:r>
          </a:p>
          <a:p>
            <a:pPr marL="742950" lvl="1" indent="-285750" algn="l">
              <a:buFont typeface="Arial" panose="020B0604020202020204" pitchFamily="34" charset="0"/>
              <a:buChar char="•"/>
            </a:pPr>
            <a:r>
              <a:rPr lang="vi-VN" b="1" i="0" dirty="0">
                <a:solidFill>
                  <a:srgbClr val="404040"/>
                </a:solidFill>
                <a:effectLst/>
                <a:latin typeface="Inter"/>
              </a:rPr>
              <a:t>Record 3</a:t>
            </a:r>
            <a:r>
              <a:rPr lang="vi-VN" b="0" i="0" dirty="0">
                <a:solidFill>
                  <a:srgbClr val="404040"/>
                </a:solidFill>
                <a:effectLst/>
                <a:latin typeface="Inter"/>
              </a:rPr>
              <a:t> → Giá trị băm của thuộc tính → Site 3</a:t>
            </a:r>
          </a:p>
          <a:p>
            <a:pPr marL="742950" lvl="1" indent="-285750" algn="l">
              <a:buFont typeface="Arial" panose="020B0604020202020204" pitchFamily="34" charset="0"/>
              <a:buChar char="•"/>
            </a:pPr>
            <a:r>
              <a:rPr lang="vi-VN" b="1" i="0" dirty="0">
                <a:solidFill>
                  <a:srgbClr val="404040"/>
                </a:solidFill>
                <a:effectLst/>
                <a:latin typeface="Inter"/>
              </a:rPr>
              <a:t>Record 4</a:t>
            </a:r>
            <a:r>
              <a:rPr lang="vi-VN" b="0" i="0" dirty="0">
                <a:solidFill>
                  <a:srgbClr val="404040"/>
                </a:solidFill>
                <a:effectLst/>
                <a:latin typeface="Inter"/>
              </a:rPr>
              <a:t> → Giá trị băm của thuộc tính → Site 1</a:t>
            </a:r>
          </a:p>
          <a:p>
            <a:pPr marL="742950" lvl="1" indent="-285750" algn="l">
              <a:buFont typeface="Arial" panose="020B0604020202020204" pitchFamily="34" charset="0"/>
              <a:buChar char="•"/>
            </a:pPr>
            <a:r>
              <a:rPr lang="vi-VN" b="1" i="0" dirty="0">
                <a:solidFill>
                  <a:srgbClr val="404040"/>
                </a:solidFill>
                <a:effectLst/>
                <a:latin typeface="Inter"/>
              </a:rPr>
              <a:t>Record 5</a:t>
            </a:r>
            <a:r>
              <a:rPr lang="vi-VN" b="0" i="0" dirty="0">
                <a:solidFill>
                  <a:srgbClr val="404040"/>
                </a:solidFill>
                <a:effectLst/>
                <a:latin typeface="Inter"/>
              </a:rPr>
              <a:t> → Giá trị băm của thuộc tính → Site 2</a:t>
            </a:r>
          </a:p>
          <a:p>
            <a:pPr marL="742950" lvl="1" indent="-285750" algn="l">
              <a:buFont typeface="Arial" panose="020B0604020202020204" pitchFamily="34" charset="0"/>
              <a:buChar char="•"/>
            </a:pPr>
            <a:r>
              <a:rPr lang="vi-VN" b="1" i="0" dirty="0">
                <a:solidFill>
                  <a:srgbClr val="404040"/>
                </a:solidFill>
                <a:effectLst/>
                <a:latin typeface="Inter"/>
              </a:rPr>
              <a:t>Record 6</a:t>
            </a:r>
            <a:r>
              <a:rPr lang="vi-VN" b="0" i="0" dirty="0">
                <a:solidFill>
                  <a:srgbClr val="404040"/>
                </a:solidFill>
                <a:effectLst/>
                <a:latin typeface="Inter"/>
              </a:rPr>
              <a:t> → Giá trị băm của thuộc tính → Site 3</a:t>
            </a:r>
          </a:p>
          <a:p>
            <a:pPr marL="742950" lvl="1" indent="-285750" algn="l">
              <a:buFont typeface="Arial" panose="020B0604020202020204" pitchFamily="34" charset="0"/>
              <a:buChar char="•"/>
            </a:pPr>
            <a:r>
              <a:rPr lang="vi-VN" b="0" i="0" dirty="0">
                <a:solidFill>
                  <a:srgbClr val="404040"/>
                </a:solidFill>
                <a:effectLst/>
                <a:latin typeface="Inter"/>
              </a:rPr>
              <a:t>Và tiếp tục như vậy.</a:t>
            </a:r>
          </a:p>
          <a:p>
            <a:pPr algn="l"/>
            <a:r>
              <a:rPr lang="vi-VN" b="1" i="0" dirty="0">
                <a:solidFill>
                  <a:srgbClr val="404040"/>
                </a:solidFill>
                <a:effectLst/>
                <a:latin typeface="Inter"/>
              </a:rPr>
              <a:t>3. Ưu điểm của Hash Partitioning</a:t>
            </a:r>
          </a:p>
          <a:p>
            <a:pPr algn="l">
              <a:buFont typeface="Arial" panose="020B0604020202020204" pitchFamily="34" charset="0"/>
              <a:buChar char="•"/>
            </a:pPr>
            <a:r>
              <a:rPr lang="vi-VN" b="1" i="0" dirty="0">
                <a:solidFill>
                  <a:srgbClr val="404040"/>
                </a:solidFill>
                <a:effectLst/>
                <a:latin typeface="Inter"/>
              </a:rPr>
              <a:t>Cân bằng tải:</a:t>
            </a:r>
            <a:r>
              <a:rPr lang="vi-VN" b="0" i="0" dirty="0">
                <a:solidFill>
                  <a:srgbClr val="404040"/>
                </a:solidFill>
                <a:effectLst/>
                <a:latin typeface="Inter"/>
              </a:rPr>
              <a:t> Đảm bảo dữ liệu được phân bổ đồng đều giữa các site, giúp cân bằng tải xử lý.</a:t>
            </a:r>
          </a:p>
          <a:p>
            <a:pPr algn="l">
              <a:buFont typeface="Arial" panose="020B0604020202020204" pitchFamily="34" charset="0"/>
              <a:buChar char="•"/>
            </a:pPr>
            <a:r>
              <a:rPr lang="vi-VN" b="1" i="0" dirty="0">
                <a:solidFill>
                  <a:srgbClr val="404040"/>
                </a:solidFill>
                <a:effectLst/>
                <a:latin typeface="Inter"/>
              </a:rPr>
              <a:t>Hiệu quả với truy vấn điểm:</a:t>
            </a:r>
            <a:r>
              <a:rPr lang="vi-VN" b="0" i="0" dirty="0">
                <a:solidFill>
                  <a:srgbClr val="404040"/>
                </a:solidFill>
                <a:effectLst/>
                <a:latin typeface="Inter"/>
              </a:rPr>
              <a:t> Phù hợp với các truy vấn tìm kiếm dựa trên giá trị cụ thể (ví dụ: tìm kiếm theo khóa chính).</a:t>
            </a:r>
          </a:p>
          <a:p>
            <a:pPr algn="l"/>
            <a:r>
              <a:rPr lang="vi-VN" b="1" i="0" dirty="0">
                <a:solidFill>
                  <a:srgbClr val="404040"/>
                </a:solidFill>
                <a:effectLst/>
                <a:latin typeface="Inter"/>
              </a:rPr>
              <a:t>4. Nhược điểm của Hash Partitioning</a:t>
            </a:r>
          </a:p>
          <a:p>
            <a:pPr algn="l">
              <a:buFont typeface="Arial" panose="020B0604020202020204" pitchFamily="34" charset="0"/>
              <a:buChar char="•"/>
            </a:pPr>
            <a:r>
              <a:rPr lang="vi-VN" b="1" i="0" dirty="0">
                <a:solidFill>
                  <a:srgbClr val="404040"/>
                </a:solidFill>
                <a:effectLst/>
                <a:latin typeface="Inter"/>
              </a:rPr>
              <a:t>Khó điều chỉnh:</a:t>
            </a:r>
            <a:r>
              <a:rPr lang="vi-VN" b="0" i="0" dirty="0">
                <a:solidFill>
                  <a:srgbClr val="404040"/>
                </a:solidFill>
                <a:effectLst/>
                <a:latin typeface="Inter"/>
              </a:rPr>
              <a:t> Khi số lượng site thay đổi, cần phải tính toán lại hàm băm và di chuyển dữ liệu, gây tốn kém chi phí.</a:t>
            </a:r>
          </a:p>
          <a:p>
            <a:pPr algn="l">
              <a:buFont typeface="Arial" panose="020B0604020202020204" pitchFamily="34" charset="0"/>
              <a:buChar char="•"/>
            </a:pPr>
            <a:r>
              <a:rPr lang="vi-VN" b="1" i="0" dirty="0">
                <a:solidFill>
                  <a:srgbClr val="404040"/>
                </a:solidFill>
                <a:effectLst/>
                <a:latin typeface="Inter"/>
              </a:rPr>
              <a:t>Không phù hợp với truy vấn phạm vi:</a:t>
            </a:r>
            <a:r>
              <a:rPr lang="vi-VN" b="0" i="0" dirty="0">
                <a:solidFill>
                  <a:srgbClr val="404040"/>
                </a:solidFill>
                <a:effectLst/>
                <a:latin typeface="Inter"/>
              </a:rPr>
              <a:t> Các truy vấn liên quan đến khoảng giá trị (ví dụ: truy vấn theo thời gian) có thể cần truy cập dữ liệu từ nhiều site, làm tăng chi phí truyền tải.</a:t>
            </a:r>
          </a:p>
          <a:p>
            <a:pPr algn="l"/>
            <a:r>
              <a:rPr lang="vi-VN" b="1" i="0" dirty="0">
                <a:solidFill>
                  <a:srgbClr val="404040"/>
                </a:solidFill>
                <a:effectLst/>
                <a:latin typeface="Inter"/>
              </a:rPr>
              <a:t>Kết luận</a:t>
            </a:r>
          </a:p>
          <a:p>
            <a:pPr algn="l"/>
            <a:r>
              <a:rPr lang="vi-VN" b="0" i="0" dirty="0">
                <a:solidFill>
                  <a:srgbClr val="404040"/>
                </a:solidFill>
                <a:effectLst/>
                <a:latin typeface="Inter"/>
              </a:rPr>
              <a:t>Hình vẽ minh họa </a:t>
            </a:r>
            <a:r>
              <a:rPr lang="vi-VN" b="1" i="0" dirty="0">
                <a:solidFill>
                  <a:srgbClr val="404040"/>
                </a:solidFill>
                <a:effectLst/>
                <a:latin typeface="Inter"/>
              </a:rPr>
              <a:t>Hash Partitioning</a:t>
            </a:r>
            <a:r>
              <a:rPr lang="vi-VN" b="0" i="0" dirty="0">
                <a:solidFill>
                  <a:srgbClr val="404040"/>
                </a:solidFill>
                <a:effectLst/>
                <a:latin typeface="Inter"/>
              </a:rPr>
              <a:t> giúp dễ dàng hiểu cách dữ liệu được phân bổ dựa trên giá trị băm của một thuộc tính. Đây là một phương pháp hiệu quả để cân bằng tải và tối ưu hóa các truy vấn điểm, nhưng có thể không phù hợp với các truy vấn phạm vi hoặc hệ thống có số lượng site thay đổi thường xuyên.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68</a:t>
            </a:fld>
            <a:endParaRPr lang="en-US"/>
          </a:p>
        </p:txBody>
      </p:sp>
    </p:spTree>
    <p:extLst>
      <p:ext uri="{BB962C8B-B14F-4D97-AF65-F5344CB8AC3E}">
        <p14:creationId xmlns:p14="http://schemas.microsoft.com/office/powerpoint/2010/main" val="32481096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Hình vẽ minh họa </a:t>
            </a:r>
            <a:r>
              <a:rPr lang="vi-VN" b="1" i="0" dirty="0">
                <a:solidFill>
                  <a:srgbClr val="404040"/>
                </a:solidFill>
                <a:effectLst/>
                <a:latin typeface="Inter"/>
              </a:rPr>
              <a:t>Range Partitioning</a:t>
            </a:r>
            <a:r>
              <a:rPr lang="vi-VN" b="0" i="0" dirty="0">
                <a:solidFill>
                  <a:srgbClr val="404040"/>
                </a:solidFill>
                <a:effectLst/>
                <a:latin typeface="Inter"/>
              </a:rPr>
              <a:t> (Phân mảnh theo khoảng), một kỹ thuật phân chia dữ liệu trong các hệ thống phân tán hoặc song song. Dưới đây là giải thích chi tiết:</a:t>
            </a:r>
          </a:p>
          <a:p>
            <a:pPr algn="l"/>
            <a:r>
              <a:rPr lang="vi-VN" b="1" i="0" dirty="0">
                <a:solidFill>
                  <a:srgbClr val="404040"/>
                </a:solidFill>
                <a:effectLst/>
                <a:latin typeface="Inter"/>
              </a:rPr>
              <a:t>1. Nguyên lý của Range Partitioning</a:t>
            </a:r>
          </a:p>
          <a:p>
            <a:pPr algn="l">
              <a:buFont typeface="Arial" panose="020B0604020202020204" pitchFamily="34" charset="0"/>
              <a:buChar char="•"/>
            </a:pPr>
            <a:r>
              <a:rPr lang="vi-VN" b="1" i="0" dirty="0">
                <a:solidFill>
                  <a:srgbClr val="404040"/>
                </a:solidFill>
                <a:effectLst/>
                <a:latin typeface="Inter"/>
              </a:rPr>
              <a:t>Mục tiêu:</a:t>
            </a:r>
            <a:r>
              <a:rPr lang="vi-VN" b="0" i="0" dirty="0">
                <a:solidFill>
                  <a:srgbClr val="404040"/>
                </a:solidFill>
                <a:effectLst/>
                <a:latin typeface="Inter"/>
              </a:rPr>
              <a:t> Phân chia dữ liệu dựa trên các khoảng giá trị của một hoặc nhiều thuộc tính. Mỗi phân vùng (partition) chứa dữ liệu nằm trong một khoảng giá trị cụ thể.</a:t>
            </a:r>
          </a:p>
          <a:p>
            <a:pPr algn="l">
              <a:buFont typeface="Arial" panose="020B0604020202020204" pitchFamily="34" charset="0"/>
              <a:buChar char="•"/>
            </a:pPr>
            <a:r>
              <a:rPr lang="vi-VN" b="1" i="0" dirty="0">
                <a:solidFill>
                  <a:srgbClr val="404040"/>
                </a:solidFill>
                <a:effectLst/>
                <a:latin typeface="Inter"/>
              </a:rPr>
              <a:t>Cách hoạt động:</a:t>
            </a:r>
            <a:r>
              <a:rPr lang="vi-VN" b="0" i="0" dirty="0">
                <a:solidFill>
                  <a:srgbClr val="404040"/>
                </a:solidFill>
                <a:effectLst/>
                <a:latin typeface="Inter"/>
              </a:rPr>
              <a:t> Dữ liệu được chia thành các phân vùng dựa trên giá trị của một cột (ví dụ: cột "Ngày" hoặc cột "Tên"). Mỗi phân vùng tương ứng với một khoảng giá trị nhất định.</a:t>
            </a:r>
          </a:p>
          <a:p>
            <a:pPr algn="l"/>
            <a:r>
              <a:rPr lang="vi-VN" b="1" i="0" dirty="0">
                <a:solidFill>
                  <a:srgbClr val="404040"/>
                </a:solidFill>
                <a:effectLst/>
                <a:latin typeface="Inter"/>
              </a:rPr>
              <a:t>2. Giải thích hình vẽ</a:t>
            </a:r>
          </a:p>
          <a:p>
            <a:pPr algn="l">
              <a:buFont typeface="Arial" panose="020B0604020202020204" pitchFamily="34" charset="0"/>
              <a:buChar char="•"/>
            </a:pPr>
            <a:r>
              <a:rPr lang="vi-VN" b="1" i="0" dirty="0">
                <a:solidFill>
                  <a:srgbClr val="404040"/>
                </a:solidFill>
                <a:effectLst/>
                <a:latin typeface="Inter"/>
              </a:rPr>
              <a:t>Các phân vùng:</a:t>
            </a:r>
            <a:r>
              <a:rPr lang="vi-VN" b="0" i="0" dirty="0">
                <a:solidFill>
                  <a:srgbClr val="404040"/>
                </a:solidFill>
                <a:effectLst/>
                <a:latin typeface="Inter"/>
              </a:rPr>
              <a:t> Hình vẽ có thể hiển thị các phân vùng được chia theo khoảng giá trị. Ví dụ:</a:t>
            </a:r>
          </a:p>
          <a:p>
            <a:pPr marL="742950" lvl="1" indent="-285750" algn="l">
              <a:buFont typeface="Arial" panose="020B0604020202020204" pitchFamily="34" charset="0"/>
              <a:buChar char="•"/>
            </a:pPr>
            <a:r>
              <a:rPr lang="vi-VN" b="1" i="0" dirty="0">
                <a:solidFill>
                  <a:srgbClr val="404040"/>
                </a:solidFill>
                <a:effectLst/>
                <a:latin typeface="Inter"/>
              </a:rPr>
              <a:t>Phân vùng 1:</a:t>
            </a:r>
            <a:r>
              <a:rPr lang="vi-VN" b="0" i="0" dirty="0">
                <a:solidFill>
                  <a:srgbClr val="404040"/>
                </a:solidFill>
                <a:effectLst/>
                <a:latin typeface="Inter"/>
              </a:rPr>
              <a:t> Chứa dữ liệu có giá trị từ </a:t>
            </a:r>
            <a:r>
              <a:rPr lang="vi-VN" b="1" i="0" dirty="0">
                <a:solidFill>
                  <a:srgbClr val="404040"/>
                </a:solidFill>
                <a:effectLst/>
                <a:latin typeface="Inter"/>
              </a:rPr>
              <a:t>a đến g</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Phân vùng 2:</a:t>
            </a:r>
            <a:r>
              <a:rPr lang="vi-VN" b="0" i="0" dirty="0">
                <a:solidFill>
                  <a:srgbClr val="404040"/>
                </a:solidFill>
                <a:effectLst/>
                <a:latin typeface="Inter"/>
              </a:rPr>
              <a:t> Chứa dữ liệu có giá trị từ </a:t>
            </a:r>
            <a:r>
              <a:rPr lang="vi-VN" b="1" i="0" dirty="0">
                <a:solidFill>
                  <a:srgbClr val="404040"/>
                </a:solidFill>
                <a:effectLst/>
                <a:latin typeface="Inter"/>
              </a:rPr>
              <a:t>h đến m</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Phân vùng 3:</a:t>
            </a:r>
            <a:r>
              <a:rPr lang="vi-VN" b="0" i="0" dirty="0">
                <a:solidFill>
                  <a:srgbClr val="404040"/>
                </a:solidFill>
                <a:effectLst/>
                <a:latin typeface="Inter"/>
              </a:rPr>
              <a:t> Chứa dữ liệu có giá trị từ </a:t>
            </a:r>
            <a:r>
              <a:rPr lang="vi-VN" b="1" i="0" dirty="0">
                <a:solidFill>
                  <a:srgbClr val="404040"/>
                </a:solidFill>
                <a:effectLst/>
                <a:latin typeface="Inter"/>
              </a:rPr>
              <a:t>...</a:t>
            </a:r>
            <a:r>
              <a:rPr lang="vi-VN" b="0" i="0" dirty="0">
                <a:solidFill>
                  <a:srgbClr val="404040"/>
                </a:solidFill>
                <a:effectLst/>
                <a:latin typeface="Inter"/>
              </a:rPr>
              <a:t> (khoảng giá trị tiếp theo).</a:t>
            </a:r>
          </a:p>
          <a:p>
            <a:pPr marL="742950" lvl="1" indent="-285750" algn="l">
              <a:buFont typeface="Arial" panose="020B0604020202020204" pitchFamily="34" charset="0"/>
              <a:buChar char="•"/>
            </a:pPr>
            <a:r>
              <a:rPr lang="vi-VN" b="1" i="0" dirty="0">
                <a:solidFill>
                  <a:srgbClr val="404040"/>
                </a:solidFill>
                <a:effectLst/>
                <a:latin typeface="Inter"/>
              </a:rPr>
              <a:t>Phân vùng n:</a:t>
            </a:r>
            <a:r>
              <a:rPr lang="vi-VN" b="0" i="0" dirty="0">
                <a:solidFill>
                  <a:srgbClr val="404040"/>
                </a:solidFill>
                <a:effectLst/>
                <a:latin typeface="Inter"/>
              </a:rPr>
              <a:t> Chứa dữ liệu có giá trị từ </a:t>
            </a:r>
            <a:r>
              <a:rPr lang="vi-VN" b="1" i="0" dirty="0">
                <a:solidFill>
                  <a:srgbClr val="404040"/>
                </a:solidFill>
                <a:effectLst/>
                <a:latin typeface="Inter"/>
              </a:rPr>
              <a:t>u đến z</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Dữ liệu:</a:t>
            </a:r>
            <a:r>
              <a:rPr lang="vi-VN" b="0" i="0" dirty="0">
                <a:solidFill>
                  <a:srgbClr val="404040"/>
                </a:solidFill>
                <a:effectLst/>
                <a:latin typeface="Inter"/>
              </a:rPr>
              <a:t> Các bản ghi dữ liệu được phân bổ vào các phân vùng tương ứng dựa trên giá trị của thuộc tính được chọn. Ví dụ:</a:t>
            </a:r>
          </a:p>
          <a:p>
            <a:pPr marL="742950" lvl="1" indent="-285750" algn="l">
              <a:buFont typeface="Arial" panose="020B0604020202020204" pitchFamily="34" charset="0"/>
              <a:buChar char="•"/>
            </a:pPr>
            <a:r>
              <a:rPr lang="vi-VN" b="0" i="0" dirty="0">
                <a:solidFill>
                  <a:srgbClr val="404040"/>
                </a:solidFill>
                <a:effectLst/>
                <a:latin typeface="Inter"/>
              </a:rPr>
              <a:t>Bản ghi có giá trị "apple" → Phân vùng 1 (a-g).</a:t>
            </a:r>
          </a:p>
          <a:p>
            <a:pPr marL="742950" lvl="1" indent="-285750" algn="l">
              <a:buFont typeface="Arial" panose="020B0604020202020204" pitchFamily="34" charset="0"/>
              <a:buChar char="•"/>
            </a:pPr>
            <a:r>
              <a:rPr lang="vi-VN" b="0" i="0" dirty="0">
                <a:solidFill>
                  <a:srgbClr val="404040"/>
                </a:solidFill>
                <a:effectLst/>
                <a:latin typeface="Inter"/>
              </a:rPr>
              <a:t>Bản ghi có giá trị "lemon" → Phân vùng 2 (h-m).</a:t>
            </a:r>
          </a:p>
          <a:p>
            <a:pPr marL="742950" lvl="1" indent="-285750" algn="l">
              <a:buFont typeface="Arial" panose="020B0604020202020204" pitchFamily="34" charset="0"/>
              <a:buChar char="•"/>
            </a:pPr>
            <a:r>
              <a:rPr lang="vi-VN" b="0" i="0" dirty="0">
                <a:solidFill>
                  <a:srgbClr val="404040"/>
                </a:solidFill>
                <a:effectLst/>
                <a:latin typeface="Inter"/>
              </a:rPr>
              <a:t>Bản ghi có giá trị "zebra" → Phân vùng n (u-z).</a:t>
            </a:r>
          </a:p>
          <a:p>
            <a:pPr algn="l"/>
            <a:r>
              <a:rPr lang="vi-VN" b="1" i="0" dirty="0">
                <a:solidFill>
                  <a:srgbClr val="404040"/>
                </a:solidFill>
                <a:effectLst/>
                <a:latin typeface="Inter"/>
              </a:rPr>
              <a:t>3. Ưu điểm của Range Partitioning</a:t>
            </a:r>
          </a:p>
          <a:p>
            <a:pPr algn="l">
              <a:buFont typeface="Arial" panose="020B0604020202020204" pitchFamily="34" charset="0"/>
              <a:buChar char="•"/>
            </a:pPr>
            <a:r>
              <a:rPr lang="vi-VN" b="1" i="0" dirty="0">
                <a:solidFill>
                  <a:srgbClr val="404040"/>
                </a:solidFill>
                <a:effectLst/>
                <a:latin typeface="Inter"/>
              </a:rPr>
              <a:t>Phù hợp với truy vấn phạm vi:</a:t>
            </a:r>
            <a:r>
              <a:rPr lang="vi-VN" b="0" i="0" dirty="0">
                <a:solidFill>
                  <a:srgbClr val="404040"/>
                </a:solidFill>
                <a:effectLst/>
                <a:latin typeface="Inter"/>
              </a:rPr>
              <a:t> Tối ưu hóa các truy vấn liên quan đến khoảng giá trị (ví dụ: truy vấn theo thời gian hoặc theo thứ tự bảng chữ cái).</a:t>
            </a:r>
          </a:p>
          <a:p>
            <a:pPr algn="l">
              <a:buFont typeface="Arial" panose="020B0604020202020204" pitchFamily="34" charset="0"/>
              <a:buChar char="•"/>
            </a:pPr>
            <a:r>
              <a:rPr lang="vi-VN" b="1" i="0" dirty="0">
                <a:solidFill>
                  <a:srgbClr val="404040"/>
                </a:solidFill>
                <a:effectLst/>
                <a:latin typeface="Inter"/>
              </a:rPr>
              <a:t>Dễ quản lý:</a:t>
            </a:r>
            <a:r>
              <a:rPr lang="vi-VN" b="0" i="0" dirty="0">
                <a:solidFill>
                  <a:srgbClr val="404040"/>
                </a:solidFill>
                <a:effectLst/>
                <a:latin typeface="Inter"/>
              </a:rPr>
              <a:t> Các phân vùng được xác định rõ ràng dựa trên khoảng giá trị, giúp việc quản lý dữ liệu trở nên dễ dàng hơn.</a:t>
            </a:r>
          </a:p>
          <a:p>
            <a:pPr algn="l"/>
            <a:r>
              <a:rPr lang="vi-VN" b="1" i="0" dirty="0">
                <a:solidFill>
                  <a:srgbClr val="404040"/>
                </a:solidFill>
                <a:effectLst/>
                <a:latin typeface="Inter"/>
              </a:rPr>
              <a:t>4. Nhược điểm của Range Partitioning</a:t>
            </a:r>
          </a:p>
          <a:p>
            <a:pPr algn="l">
              <a:buFont typeface="Arial" panose="020B0604020202020204" pitchFamily="34" charset="0"/>
              <a:buChar char="•"/>
            </a:pPr>
            <a:r>
              <a:rPr lang="vi-VN" b="1" i="0" dirty="0">
                <a:solidFill>
                  <a:srgbClr val="404040"/>
                </a:solidFill>
                <a:effectLst/>
                <a:latin typeface="Inter"/>
              </a:rPr>
              <a:t>Cân bằng tải không đều:</a:t>
            </a:r>
            <a:r>
              <a:rPr lang="vi-VN" b="0" i="0" dirty="0">
                <a:solidFill>
                  <a:srgbClr val="404040"/>
                </a:solidFill>
                <a:effectLst/>
                <a:latin typeface="Inter"/>
              </a:rPr>
              <a:t> Nếu dữ liệu tập trung vào một khoảng giá trị cụ thể, một số phân vùng có thể chứa nhiều dữ liệu hơn các phân vùng khác, dẫn đến mất cân bằng tải.</a:t>
            </a:r>
          </a:p>
          <a:p>
            <a:pPr algn="l">
              <a:buFont typeface="Arial" panose="020B0604020202020204" pitchFamily="34" charset="0"/>
              <a:buChar char="•"/>
            </a:pPr>
            <a:r>
              <a:rPr lang="vi-VN" b="1" i="0" dirty="0">
                <a:solidFill>
                  <a:srgbClr val="404040"/>
                </a:solidFill>
                <a:effectLst/>
                <a:latin typeface="Inter"/>
              </a:rPr>
              <a:t>Khó điều chỉnh:</a:t>
            </a:r>
            <a:r>
              <a:rPr lang="vi-VN" b="0" i="0" dirty="0">
                <a:solidFill>
                  <a:srgbClr val="404040"/>
                </a:solidFill>
                <a:effectLst/>
                <a:latin typeface="Inter"/>
              </a:rPr>
              <a:t> Khi khoảng giá trị thay đổi, cần phải điều chỉnh lại các phân vùng, có thể gây tốn kém chi phí.</a:t>
            </a:r>
          </a:p>
          <a:p>
            <a:pPr algn="l"/>
            <a:r>
              <a:rPr lang="vi-VN" b="1" i="0" dirty="0">
                <a:solidFill>
                  <a:srgbClr val="404040"/>
                </a:solidFill>
                <a:effectLst/>
                <a:latin typeface="Inter"/>
              </a:rPr>
              <a:t>Kết luận</a:t>
            </a:r>
          </a:p>
          <a:p>
            <a:pPr algn="l"/>
            <a:r>
              <a:rPr lang="vi-VN" b="0" i="0" dirty="0">
                <a:solidFill>
                  <a:srgbClr val="404040"/>
                </a:solidFill>
                <a:effectLst/>
                <a:latin typeface="Inter"/>
              </a:rPr>
              <a:t>Hình vẽ minh họa </a:t>
            </a:r>
            <a:r>
              <a:rPr lang="vi-VN" b="1" i="0" dirty="0">
                <a:solidFill>
                  <a:srgbClr val="404040"/>
                </a:solidFill>
                <a:effectLst/>
                <a:latin typeface="Inter"/>
              </a:rPr>
              <a:t>Range Partitioning</a:t>
            </a:r>
            <a:r>
              <a:rPr lang="vi-VN" b="0" i="0" dirty="0">
                <a:solidFill>
                  <a:srgbClr val="404040"/>
                </a:solidFill>
                <a:effectLst/>
                <a:latin typeface="Inter"/>
              </a:rPr>
              <a:t> giúp dễ dàng hiểu cách dữ liệu được phân chia dựa trên các khoảng giá trị cụ thể. Đây là một phương pháp hiệu quả để tối ưu hóa các truy vấn phạm vi, nhưng cần lưu ý đến việc cân bằng tải và quản lý các khoảng giá trị để tránh mất cân bằng trong hệ thống.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69</a:t>
            </a:fld>
            <a:endParaRPr lang="en-US"/>
          </a:p>
        </p:txBody>
      </p:sp>
    </p:spTree>
    <p:extLst>
      <p:ext uri="{BB962C8B-B14F-4D97-AF65-F5344CB8AC3E}">
        <p14:creationId xmlns:p14="http://schemas.microsoft.com/office/powerpoint/2010/main" val="1087717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Workload-Aware Partitioning (Phân mảnh dựa trên workload)</a:t>
            </a:r>
          </a:p>
          <a:p>
            <a:pPr algn="l"/>
            <a:r>
              <a:rPr lang="vi-VN" b="0" i="0" dirty="0">
                <a:solidFill>
                  <a:srgbClr val="404040"/>
                </a:solidFill>
                <a:effectLst/>
                <a:latin typeface="Inter"/>
              </a:rPr>
              <a:t>Phân mảnh dựa trên workload là một kỹ thuật phân chia dữ liệu trong cơ sở dữ liệu phân tán, dựa trên đặc điểm của các truy vấn (workload). Mục tiêu là tối ưu hóa hiệu suất bằng cách giảm thiểu việc truyền tải dữ liệu giữa các site (node) khi thực hiện các truy vấn.</a:t>
            </a:r>
          </a:p>
          <a:p>
            <a:pPr algn="l"/>
            <a:r>
              <a:rPr lang="vi-VN" b="1" i="0" dirty="0">
                <a:solidFill>
                  <a:srgbClr val="404040"/>
                </a:solidFill>
                <a:effectLst/>
                <a:latin typeface="Inter"/>
              </a:rPr>
              <a:t>Ví dụ: Schism</a:t>
            </a:r>
          </a:p>
          <a:p>
            <a:pPr algn="l"/>
            <a:r>
              <a:rPr lang="vi-VN" b="0" i="0" dirty="0">
                <a:solidFill>
                  <a:srgbClr val="404040"/>
                </a:solidFill>
                <a:effectLst/>
                <a:latin typeface="Inter"/>
              </a:rPr>
              <a:t>Schism là một phương pháp phân mảnh dựa trên workload, sử dụng đồ thị để biểu diễn mối quan hệ giữa các bản ghi (tuple) và các truy vấn. Dưới đây là các bước chính của phương pháp này:</a:t>
            </a:r>
          </a:p>
          <a:p>
            <a:pPr algn="l"/>
            <a:r>
              <a:rPr lang="vi-VN" b="1" i="0" dirty="0">
                <a:solidFill>
                  <a:srgbClr val="404040"/>
                </a:solidFill>
                <a:effectLst/>
                <a:latin typeface="Inter"/>
              </a:rPr>
              <a:t>1. Xây dựng đồ thị G = (V, E)</a:t>
            </a:r>
          </a:p>
          <a:p>
            <a:pPr algn="l">
              <a:buFont typeface="Arial" panose="020B0604020202020204" pitchFamily="34" charset="0"/>
              <a:buChar char="•"/>
            </a:pPr>
            <a:r>
              <a:rPr lang="vi-VN" b="1" i="0" dirty="0">
                <a:solidFill>
                  <a:srgbClr val="404040"/>
                </a:solidFill>
                <a:effectLst/>
                <a:latin typeface="Inter"/>
              </a:rPr>
              <a:t>Đỉnh (Vertex):</a:t>
            </a:r>
            <a:r>
              <a:rPr lang="vi-VN" b="0" i="0" dirty="0">
                <a:solidFill>
                  <a:srgbClr val="404040"/>
                </a:solidFill>
                <a:effectLst/>
                <a:latin typeface="Inter"/>
              </a:rPr>
              <a:t> Mỗi đỉnh </a:t>
            </a:r>
            <a:r>
              <a:rPr lang="vi-VN" b="0" i="0" dirty="0">
                <a:solidFill>
                  <a:srgbClr val="404040"/>
                </a:solidFill>
                <a:effectLst/>
                <a:latin typeface="KaTeX_Main"/>
              </a:rPr>
              <a:t>vi∈V</a:t>
            </a:r>
            <a:r>
              <a:rPr lang="en-US" b="0" i="1" dirty="0">
                <a:solidFill>
                  <a:srgbClr val="404040"/>
                </a:solidFill>
                <a:effectLst/>
                <a:latin typeface="KaTeX_Math"/>
              </a:rPr>
              <a:t> </a:t>
            </a:r>
            <a:r>
              <a:rPr lang="vi-VN" b="0" i="0" dirty="0">
                <a:solidFill>
                  <a:srgbClr val="404040"/>
                </a:solidFill>
                <a:effectLst/>
                <a:latin typeface="Inter"/>
              </a:rPr>
              <a:t>đại diện cho một bản ghi (tuple) trong cơ sở dữ liệu.</a:t>
            </a:r>
          </a:p>
          <a:p>
            <a:pPr algn="l">
              <a:buFont typeface="Arial" panose="020B0604020202020204" pitchFamily="34" charset="0"/>
              <a:buChar char="•"/>
            </a:pPr>
            <a:r>
              <a:rPr lang="vi-VN" b="1" i="0" dirty="0">
                <a:solidFill>
                  <a:srgbClr val="404040"/>
                </a:solidFill>
                <a:effectLst/>
                <a:latin typeface="Inter"/>
              </a:rPr>
              <a:t>Cạnh (Edge):</a:t>
            </a:r>
            <a:r>
              <a:rPr lang="vi-VN" b="0" i="0" dirty="0">
                <a:solidFill>
                  <a:srgbClr val="404040"/>
                </a:solidFill>
                <a:effectLst/>
                <a:latin typeface="Inter"/>
              </a:rPr>
              <a:t> Mỗi cạnh </a:t>
            </a:r>
            <a:r>
              <a:rPr lang="vi-VN" b="0" i="0" dirty="0">
                <a:solidFill>
                  <a:srgbClr val="404040"/>
                </a:solidFill>
                <a:effectLst/>
                <a:latin typeface="KaTeX_Main"/>
              </a:rPr>
              <a:t>e=(vi,vj)∈E</a:t>
            </a:r>
            <a:r>
              <a:rPr lang="vi-VN" b="0" i="0" dirty="0">
                <a:solidFill>
                  <a:srgbClr val="404040"/>
                </a:solidFill>
                <a:effectLst/>
                <a:latin typeface="Inter"/>
              </a:rPr>
              <a:t> đại diện cho một truy vấn truy cập cả hai bản ghi </a:t>
            </a:r>
            <a:r>
              <a:rPr lang="vi-VN" b="0" i="0" dirty="0">
                <a:solidFill>
                  <a:srgbClr val="404040"/>
                </a:solidFill>
                <a:effectLst/>
                <a:latin typeface="KaTeX_Main"/>
              </a:rPr>
              <a:t>vi​</a:t>
            </a:r>
            <a:r>
              <a:rPr lang="vi-VN" b="0" i="0" dirty="0">
                <a:solidFill>
                  <a:srgbClr val="404040"/>
                </a:solidFill>
                <a:effectLst/>
                <a:latin typeface="Inter"/>
              </a:rPr>
              <a:t> và </a:t>
            </a:r>
            <a:r>
              <a:rPr lang="vi-VN" b="0" i="0" dirty="0">
                <a:solidFill>
                  <a:srgbClr val="404040"/>
                </a:solidFill>
                <a:effectLst/>
                <a:latin typeface="KaTeX_Main"/>
              </a:rPr>
              <a:t>vj​</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Trọng số cạnh:</a:t>
            </a:r>
            <a:r>
              <a:rPr lang="vi-VN" b="0" i="0" dirty="0">
                <a:solidFill>
                  <a:srgbClr val="404040"/>
                </a:solidFill>
                <a:effectLst/>
                <a:latin typeface="Inter"/>
              </a:rPr>
              <a:t> Mỗi cạnh có một trọng số đếm số lượng truy vấn truy cập cả hai bản ghi </a:t>
            </a:r>
            <a:r>
              <a:rPr lang="vi-VN" b="0" i="0" dirty="0">
                <a:solidFill>
                  <a:srgbClr val="404040"/>
                </a:solidFill>
                <a:effectLst/>
                <a:latin typeface="KaTeX_Main"/>
              </a:rPr>
              <a:t>vi​</a:t>
            </a:r>
            <a:r>
              <a:rPr lang="vi-VN" b="0" i="0" dirty="0">
                <a:solidFill>
                  <a:srgbClr val="404040"/>
                </a:solidFill>
                <a:effectLst/>
                <a:latin typeface="Inter"/>
              </a:rPr>
              <a:t> và </a:t>
            </a:r>
            <a:r>
              <a:rPr lang="vi-VN" b="0" i="0" dirty="0">
                <a:solidFill>
                  <a:srgbClr val="404040"/>
                </a:solidFill>
                <a:effectLst/>
                <a:latin typeface="KaTeX_Main"/>
              </a:rPr>
              <a:t>vj​</a:t>
            </a:r>
            <a:r>
              <a:rPr lang="vi-VN" b="0" i="0" dirty="0">
                <a:solidFill>
                  <a:srgbClr val="404040"/>
                </a:solidFill>
                <a:effectLst/>
                <a:latin typeface="Inter"/>
              </a:rPr>
              <a:t>.</a:t>
            </a:r>
          </a:p>
          <a:p>
            <a:pPr algn="l"/>
            <a:r>
              <a:rPr lang="vi-VN" b="1" i="0" dirty="0">
                <a:solidFill>
                  <a:srgbClr val="404040"/>
                </a:solidFill>
                <a:effectLst/>
                <a:latin typeface="Inter"/>
              </a:rPr>
              <a:t>2. Phân vùng đồ thị không giao nhau (Vertex Disjoint Graph Partitioning)</a:t>
            </a:r>
          </a:p>
          <a:p>
            <a:pPr algn="l">
              <a:buFont typeface="Arial" panose="020B0604020202020204" pitchFamily="34" charset="0"/>
              <a:buChar char="•"/>
            </a:pPr>
            <a:r>
              <a:rPr lang="vi-VN" b="1" i="0" dirty="0">
                <a:solidFill>
                  <a:srgbClr val="404040"/>
                </a:solidFill>
                <a:effectLst/>
                <a:latin typeface="Inter"/>
              </a:rPr>
              <a:t>Mục tiêu:</a:t>
            </a:r>
            <a:r>
              <a:rPr lang="vi-VN" b="0" i="0" dirty="0">
                <a:solidFill>
                  <a:srgbClr val="404040"/>
                </a:solidFill>
                <a:effectLst/>
                <a:latin typeface="Inter"/>
              </a:rPr>
              <a:t> Phân chia đồ thị thành các phân vùng sao cho các đỉnh trong cùng một phân vùng có mối quan hệ chặt chẽ với nhau (nhiều truy vấn truy cập chung), và giảm thiểu số lượng cạnh giữa các phân vùng.</a:t>
            </a:r>
          </a:p>
          <a:p>
            <a:pPr algn="l">
              <a:buFont typeface="Arial" panose="020B0604020202020204" pitchFamily="34" charset="0"/>
              <a:buChar char="•"/>
            </a:pPr>
            <a:r>
              <a:rPr lang="vi-VN" b="1" i="0" dirty="0">
                <a:solidFill>
                  <a:srgbClr val="404040"/>
                </a:solidFill>
                <a:effectLst/>
                <a:latin typeface="Inter"/>
              </a:rPr>
              <a:t>Cách thực hiện:</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Mỗi đỉnh được gán vào một phân vùng riêng biệt.</a:t>
            </a:r>
          </a:p>
          <a:p>
            <a:pPr marL="742950" lvl="1" indent="-285750" algn="l">
              <a:buFont typeface="Arial" panose="020B0604020202020204" pitchFamily="34" charset="0"/>
              <a:buChar char="•"/>
            </a:pPr>
            <a:r>
              <a:rPr lang="vi-VN" b="0" i="0" dirty="0">
                <a:solidFill>
                  <a:srgbClr val="404040"/>
                </a:solidFill>
                <a:effectLst/>
                <a:latin typeface="Inter"/>
              </a:rPr>
              <a:t>Các thuật toán phân vùng đồ thị (ví dụ: thuật toán METIS) được sử dụng để tối ưu hóa việc phân chia, sao cho trọng số của các cạnh giữa các phân vùng là nhỏ nhất.</a:t>
            </a:r>
          </a:p>
          <a:p>
            <a:pPr algn="l"/>
            <a:r>
              <a:rPr lang="vi-VN" b="1" i="0" dirty="0">
                <a:solidFill>
                  <a:srgbClr val="404040"/>
                </a:solidFill>
                <a:effectLst/>
                <a:latin typeface="Inter"/>
              </a:rPr>
              <a:t>3. Kết quả phân vùng</a:t>
            </a:r>
          </a:p>
          <a:p>
            <a:pPr algn="l">
              <a:buFont typeface="Arial" panose="020B0604020202020204" pitchFamily="34" charset="0"/>
              <a:buChar char="•"/>
            </a:pPr>
            <a:r>
              <a:rPr lang="vi-VN" b="1" i="0" dirty="0">
                <a:solidFill>
                  <a:srgbClr val="404040"/>
                </a:solidFill>
                <a:effectLst/>
                <a:latin typeface="Inter"/>
              </a:rPr>
              <a:t>Phân vùng dữ liệu:</a:t>
            </a:r>
            <a:r>
              <a:rPr lang="vi-VN" b="0" i="0" dirty="0">
                <a:solidFill>
                  <a:srgbClr val="404040"/>
                </a:solidFill>
                <a:effectLst/>
                <a:latin typeface="Inter"/>
              </a:rPr>
              <a:t> Các bản ghi được phân chia vào các phân vùng dựa trên kết quả phân vùng đồ thị.</a:t>
            </a:r>
          </a:p>
          <a:p>
            <a:pPr algn="l">
              <a:buFont typeface="Arial" panose="020B0604020202020204" pitchFamily="34" charset="0"/>
              <a:buChar char="•"/>
            </a:pPr>
            <a:r>
              <a:rPr lang="vi-VN" b="1" i="0" dirty="0">
                <a:solidFill>
                  <a:srgbClr val="404040"/>
                </a:solidFill>
                <a:effectLst/>
                <a:latin typeface="Inter"/>
              </a:rPr>
              <a:t>Tối ưu hóa truy vấn:</a:t>
            </a:r>
            <a:r>
              <a:rPr lang="vi-VN" b="0" i="0" dirty="0">
                <a:solidFill>
                  <a:srgbClr val="404040"/>
                </a:solidFill>
                <a:effectLst/>
                <a:latin typeface="Inter"/>
              </a:rPr>
              <a:t> Các truy vấn thường xuyên truy cập các bản ghi trong cùng một phân vùng sẽ được xử lý tại cùng một site, giảm thiểu việc truyền tải dữ liệu giữa các site.</a:t>
            </a:r>
          </a:p>
          <a:p>
            <a:pPr algn="l"/>
            <a:r>
              <a:rPr lang="vi-VN" b="1" i="0" dirty="0">
                <a:solidFill>
                  <a:srgbClr val="404040"/>
                </a:solidFill>
                <a:effectLst/>
                <a:latin typeface="Inter"/>
              </a:rPr>
              <a:t>Ưu điểm của Schism</a:t>
            </a:r>
          </a:p>
          <a:p>
            <a:pPr algn="l">
              <a:buFont typeface="Arial" panose="020B0604020202020204" pitchFamily="34" charset="0"/>
              <a:buChar char="•"/>
            </a:pPr>
            <a:r>
              <a:rPr lang="vi-VN" b="1" i="0" dirty="0">
                <a:solidFill>
                  <a:srgbClr val="404040"/>
                </a:solidFill>
                <a:effectLst/>
                <a:latin typeface="Inter"/>
              </a:rPr>
              <a:t>Tối ưu hóa hiệu suất:</a:t>
            </a:r>
            <a:r>
              <a:rPr lang="vi-VN" b="0" i="0" dirty="0">
                <a:solidFill>
                  <a:srgbClr val="404040"/>
                </a:solidFill>
                <a:effectLst/>
                <a:latin typeface="Inter"/>
              </a:rPr>
              <a:t> Giảm thiểu việc truyền tải dữ liệu giữa các site, cải thiện thời gian phản hồi của truy vấn.</a:t>
            </a:r>
          </a:p>
          <a:p>
            <a:pPr algn="l">
              <a:buFont typeface="Arial" panose="020B0604020202020204" pitchFamily="34" charset="0"/>
              <a:buChar char="•"/>
            </a:pPr>
            <a:r>
              <a:rPr lang="vi-VN" b="1" i="0" dirty="0">
                <a:solidFill>
                  <a:srgbClr val="404040"/>
                </a:solidFill>
                <a:effectLst/>
                <a:latin typeface="Inter"/>
              </a:rPr>
              <a:t>Dựa trên workload:</a:t>
            </a:r>
            <a:r>
              <a:rPr lang="vi-VN" b="0" i="0" dirty="0">
                <a:solidFill>
                  <a:srgbClr val="404040"/>
                </a:solidFill>
                <a:effectLst/>
                <a:latin typeface="Inter"/>
              </a:rPr>
              <a:t> Phân mảnh dữ liệu dựa trên đặc điểm thực tế của các truy vấn, đảm bảo hiệu suất tối ưu cho các truy vấn phổ biến.</a:t>
            </a:r>
          </a:p>
          <a:p>
            <a:pPr algn="l"/>
            <a:r>
              <a:rPr lang="vi-VN" b="1" i="0" dirty="0">
                <a:solidFill>
                  <a:srgbClr val="404040"/>
                </a:solidFill>
                <a:effectLst/>
                <a:latin typeface="Inter"/>
              </a:rPr>
              <a:t>Nhược điểm của Schism</a:t>
            </a:r>
          </a:p>
          <a:p>
            <a:pPr algn="l">
              <a:buFont typeface="Arial" panose="020B0604020202020204" pitchFamily="34" charset="0"/>
              <a:buChar char="•"/>
            </a:pPr>
            <a:r>
              <a:rPr lang="vi-VN" b="1" i="0" dirty="0">
                <a:solidFill>
                  <a:srgbClr val="404040"/>
                </a:solidFill>
                <a:effectLst/>
                <a:latin typeface="Inter"/>
              </a:rPr>
              <a:t>Độ phức tạp tính toán:</a:t>
            </a:r>
            <a:r>
              <a:rPr lang="vi-VN" b="0" i="0" dirty="0">
                <a:solidFill>
                  <a:srgbClr val="404040"/>
                </a:solidFill>
                <a:effectLst/>
                <a:latin typeface="Inter"/>
              </a:rPr>
              <a:t> Việc xây dựng đồ thị và phân vùng đồ thị có thể tốn nhiều thời gian và tài nguyên, đặc biệt với cơ sở dữ liệu lớn.</a:t>
            </a:r>
          </a:p>
          <a:p>
            <a:pPr algn="l">
              <a:buFont typeface="Arial" panose="020B0604020202020204" pitchFamily="34" charset="0"/>
              <a:buChar char="•"/>
            </a:pPr>
            <a:r>
              <a:rPr lang="vi-VN" b="1" i="0" dirty="0">
                <a:solidFill>
                  <a:srgbClr val="404040"/>
                </a:solidFill>
                <a:effectLst/>
                <a:latin typeface="Inter"/>
              </a:rPr>
              <a:t>Cần cập nhật thường xuyên:</a:t>
            </a:r>
            <a:r>
              <a:rPr lang="vi-VN" b="0" i="0" dirty="0">
                <a:solidFill>
                  <a:srgbClr val="404040"/>
                </a:solidFill>
                <a:effectLst/>
                <a:latin typeface="Inter"/>
              </a:rPr>
              <a:t> Khi workload thay đổi, cần phải cập nhật lại đồ thị và thực hiện phân vùng lại.</a:t>
            </a:r>
          </a:p>
          <a:p>
            <a:pPr algn="l"/>
            <a:r>
              <a:rPr lang="vi-VN" b="1" i="0" dirty="0">
                <a:solidFill>
                  <a:srgbClr val="404040"/>
                </a:solidFill>
                <a:effectLst/>
                <a:latin typeface="Inter"/>
              </a:rPr>
              <a:t>Kết luận</a:t>
            </a:r>
          </a:p>
          <a:p>
            <a:pPr algn="l"/>
            <a:r>
              <a:rPr lang="vi-VN" b="0" i="0" dirty="0">
                <a:solidFill>
                  <a:srgbClr val="404040"/>
                </a:solidFill>
                <a:effectLst/>
                <a:latin typeface="Inter"/>
              </a:rPr>
              <a:t>Phương pháp </a:t>
            </a:r>
            <a:r>
              <a:rPr lang="vi-VN" b="1" i="0" dirty="0">
                <a:solidFill>
                  <a:srgbClr val="404040"/>
                </a:solidFill>
                <a:effectLst/>
                <a:latin typeface="Inter"/>
              </a:rPr>
              <a:t>Schism</a:t>
            </a:r>
            <a:r>
              <a:rPr lang="vi-VN" b="0" i="0" dirty="0">
                <a:solidFill>
                  <a:srgbClr val="404040"/>
                </a:solidFill>
                <a:effectLst/>
                <a:latin typeface="Inter"/>
              </a:rPr>
              <a:t> sử dụng đồ thị để phân mảnh dữ liệu dựa trên workload, giúp tối ưu hóa hiệu suất của các truy vấn trong hệ thống phân tán. Bằng cách phân vùng đồ thị không giao nhau, phương pháp này giảm thiểu việc truyền tải dữ liệu giữa các site và cải thiện thời gian phản hồi của hệ thống. Tuy nhiên, cần lưu ý đến độ phức tạp tính toán và nhu cầu cập nhật thường xuyên khi workload thay đổi.</a:t>
            </a:r>
            <a:endParaRPr lang="en-US" b="0" i="0" dirty="0">
              <a:solidFill>
                <a:srgbClr val="404040"/>
              </a:solidFill>
              <a:effectLst/>
              <a:latin typeface="Inter"/>
            </a:endParaRPr>
          </a:p>
          <a:p>
            <a:pPr algn="l"/>
            <a:endParaRPr lang="en-US" b="0" i="0" dirty="0">
              <a:solidFill>
                <a:srgbClr val="404040"/>
              </a:solidFill>
              <a:effectLst/>
              <a:latin typeface="Inter"/>
            </a:endParaRPr>
          </a:p>
          <a:p>
            <a:pPr algn="l"/>
            <a:r>
              <a:rPr lang="en-US" b="0" i="0" dirty="0">
                <a:solidFill>
                  <a:srgbClr val="404040"/>
                </a:solidFill>
                <a:effectLst/>
                <a:latin typeface="Inter"/>
              </a:rPr>
              <a:t>(</a:t>
            </a:r>
            <a:r>
              <a:rPr lang="en-US" b="0" i="0" dirty="0" err="1">
                <a:solidFill>
                  <a:srgbClr val="404040"/>
                </a:solidFill>
                <a:effectLst/>
                <a:latin typeface="Inter"/>
              </a:rPr>
              <a:t>Xem</a:t>
            </a:r>
            <a:r>
              <a:rPr lang="en-US" b="0" i="0" dirty="0">
                <a:solidFill>
                  <a:srgbClr val="404040"/>
                </a:solidFill>
                <a:effectLst/>
                <a:latin typeface="Inter"/>
              </a:rPr>
              <a:t> them </a:t>
            </a:r>
            <a:r>
              <a:rPr lang="en-US" b="0" i="0" dirty="0" err="1">
                <a:solidFill>
                  <a:srgbClr val="404040"/>
                </a:solidFill>
                <a:effectLst/>
                <a:latin typeface="Inter"/>
              </a:rPr>
              <a:t>ví</a:t>
            </a:r>
            <a:r>
              <a:rPr lang="en-US" b="0" i="0" dirty="0">
                <a:solidFill>
                  <a:srgbClr val="404040"/>
                </a:solidFill>
                <a:effectLst/>
                <a:latin typeface="Inter"/>
              </a:rPr>
              <a:t> </a:t>
            </a:r>
            <a:r>
              <a:rPr lang="en-US" b="0" i="0" dirty="0" err="1">
                <a:solidFill>
                  <a:srgbClr val="404040"/>
                </a:solidFill>
                <a:effectLst/>
                <a:latin typeface="Inter"/>
              </a:rPr>
              <a:t>dụ</a:t>
            </a:r>
            <a:r>
              <a:rPr lang="en-US" b="0" i="0" dirty="0">
                <a:solidFill>
                  <a:srgbClr val="404040"/>
                </a:solidFill>
                <a:effectLst/>
                <a:latin typeface="Inter"/>
              </a:rPr>
              <a:t> 2.19 page 75)</a:t>
            </a:r>
          </a:p>
          <a:p>
            <a:r>
              <a:rPr lang="vi-VN" dirty="0"/>
              <a:t>Hãy xem xét một cơ sở dữ liệu với một quan hệ bao gồm bảy bộ dữ liệu (tuple), được truy cập bởi năm </a:t>
            </a:r>
            <a:r>
              <a:rPr lang="en-US" dirty="0" err="1"/>
              <a:t>truy</a:t>
            </a:r>
            <a:r>
              <a:rPr lang="en-US" dirty="0"/>
              <a:t> </a:t>
            </a:r>
            <a:r>
              <a:rPr lang="en-US" dirty="0" err="1"/>
              <a:t>vấn</a:t>
            </a:r>
            <a:r>
              <a:rPr lang="vi-VN" dirty="0"/>
              <a:t>. Trong Hình, chúng </a:t>
            </a:r>
            <a:r>
              <a:rPr lang="en-US" dirty="0"/>
              <a:t>ta</a:t>
            </a:r>
            <a:r>
              <a:rPr lang="vi-VN" dirty="0"/>
              <a:t> mô tả đồ thị được xây dựng: có bảy đỉnh tương ứng với các bộ dữ liệu, và các truy vấn truy cập chúng cùng nhau được hiển thị dưới dạng các nhóm liên kết chặt (cliques).</a:t>
            </a:r>
          </a:p>
          <a:p>
            <a:r>
              <a:rPr lang="vi-VN" dirty="0"/>
              <a:t>Ví dụ:</a:t>
            </a:r>
          </a:p>
          <a:p>
            <a:pPr>
              <a:buFont typeface="Arial" panose="020B0604020202020204" pitchFamily="34" charset="0"/>
              <a:buChar char="•"/>
            </a:pPr>
            <a:r>
              <a:rPr lang="vi-VN" dirty="0"/>
              <a:t>Truy vấn </a:t>
            </a:r>
            <a:r>
              <a:rPr lang="vi-VN" b="1" dirty="0"/>
              <a:t>Q1</a:t>
            </a:r>
            <a:r>
              <a:rPr lang="vi-VN" dirty="0"/>
              <a:t> truy cập các bộ </a:t>
            </a:r>
            <a:r>
              <a:rPr lang="vi-VN" b="1" dirty="0"/>
              <a:t>2 và 7</a:t>
            </a:r>
            <a:r>
              <a:rPr lang="vi-VN" dirty="0"/>
              <a:t>.</a:t>
            </a:r>
          </a:p>
          <a:p>
            <a:pPr>
              <a:buFont typeface="Arial" panose="020B0604020202020204" pitchFamily="34" charset="0"/>
              <a:buChar char="•"/>
            </a:pPr>
            <a:r>
              <a:rPr lang="vi-VN" dirty="0"/>
              <a:t>Truy vấn </a:t>
            </a:r>
            <a:r>
              <a:rPr lang="vi-VN" b="1" dirty="0"/>
              <a:t>Q2</a:t>
            </a:r>
            <a:r>
              <a:rPr lang="vi-VN" dirty="0"/>
              <a:t> truy cập các bộ </a:t>
            </a:r>
            <a:r>
              <a:rPr lang="vi-VN" b="1" dirty="0"/>
              <a:t>2, 3 và 6</a:t>
            </a:r>
            <a:r>
              <a:rPr lang="vi-VN" dirty="0"/>
              <a:t>.</a:t>
            </a:r>
          </a:p>
          <a:p>
            <a:pPr>
              <a:buFont typeface="Arial" panose="020B0604020202020204" pitchFamily="34" charset="0"/>
              <a:buChar char="•"/>
            </a:pPr>
            <a:r>
              <a:rPr lang="vi-VN" dirty="0"/>
              <a:t>Truy vấn </a:t>
            </a:r>
            <a:r>
              <a:rPr lang="vi-VN" b="1" dirty="0"/>
              <a:t>Q3</a:t>
            </a:r>
            <a:r>
              <a:rPr lang="vi-VN" dirty="0"/>
              <a:t> truy cập các bộ </a:t>
            </a:r>
            <a:r>
              <a:rPr lang="vi-VN" b="1" dirty="0"/>
              <a:t>1, 2 và 3</a:t>
            </a:r>
            <a:r>
              <a:rPr lang="vi-VN" dirty="0"/>
              <a:t>.</a:t>
            </a:r>
          </a:p>
          <a:p>
            <a:pPr>
              <a:buFont typeface="Arial" panose="020B0604020202020204" pitchFamily="34" charset="0"/>
              <a:buChar char="•"/>
            </a:pPr>
            <a:r>
              <a:rPr lang="vi-VN" dirty="0"/>
              <a:t>Truy vấn </a:t>
            </a:r>
            <a:r>
              <a:rPr lang="vi-VN" b="1" dirty="0"/>
              <a:t>Q4</a:t>
            </a:r>
            <a:r>
              <a:rPr lang="vi-VN" dirty="0"/>
              <a:t> truy cập các bộ </a:t>
            </a:r>
            <a:r>
              <a:rPr lang="vi-VN" b="1" dirty="0"/>
              <a:t>3, 4 và 5</a:t>
            </a:r>
            <a:r>
              <a:rPr lang="vi-VN" dirty="0"/>
              <a:t>.</a:t>
            </a:r>
          </a:p>
          <a:p>
            <a:pPr>
              <a:buFont typeface="Arial" panose="020B0604020202020204" pitchFamily="34" charset="0"/>
              <a:buChar char="•"/>
            </a:pPr>
            <a:r>
              <a:rPr lang="vi-VN" dirty="0"/>
              <a:t>Truy vấn </a:t>
            </a:r>
            <a:r>
              <a:rPr lang="vi-VN" b="1" dirty="0"/>
              <a:t>Q5</a:t>
            </a:r>
            <a:r>
              <a:rPr lang="vi-VN" dirty="0"/>
              <a:t> truy cập các bộ </a:t>
            </a:r>
            <a:r>
              <a:rPr lang="vi-VN" b="1" dirty="0"/>
              <a:t>4 và 5</a:t>
            </a:r>
            <a:r>
              <a:rPr lang="vi-VN" dirty="0"/>
              <a:t>.</a:t>
            </a:r>
          </a:p>
          <a:p>
            <a:r>
              <a:rPr lang="vi-VN" dirty="0"/>
              <a:t>Các trọng số trên cạnh thể hiện số lần truy cập của giao dịch.</a:t>
            </a:r>
          </a:p>
          <a:p>
            <a:pPr algn="l"/>
            <a:endParaRPr lang="vi-VN" b="0" i="0" dirty="0">
              <a:solidFill>
                <a:srgbClr val="404040"/>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70</a:t>
            </a:fld>
            <a:endParaRPr lang="en-US"/>
          </a:p>
        </p:txBody>
      </p:sp>
    </p:spTree>
    <p:extLst>
      <p:ext uri="{BB962C8B-B14F-4D97-AF65-F5344CB8AC3E}">
        <p14:creationId xmlns:p14="http://schemas.microsoft.com/office/powerpoint/2010/main" val="16030849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Incorporating Replication (Kết hợp sao chép)</a:t>
            </a:r>
          </a:p>
          <a:p>
            <a:pPr algn="l"/>
            <a:r>
              <a:rPr lang="vi-VN" b="0" i="0" dirty="0">
                <a:solidFill>
                  <a:srgbClr val="404040"/>
                </a:solidFill>
                <a:effectLst/>
                <a:latin typeface="Inter"/>
              </a:rPr>
              <a:t>Sao chép dữ liệu là một kỹ thuật quan trọng trong hệ thống phân tán để cải thiện hiệu suất, độ tin cậy và khả năng mở rộng. Trong ngữ cảnh của phân mảnh dựa trên workload (workload-aware partitioning), việc sao chép dữ liệu được thực hiện dựa trên số lượng giao dịch truy cập vào từng bản ghi (tuple).</a:t>
            </a:r>
          </a:p>
          <a:p>
            <a:pPr algn="l"/>
            <a:r>
              <a:rPr lang="vi-VN" b="1" i="0" dirty="0">
                <a:solidFill>
                  <a:srgbClr val="404040"/>
                </a:solidFill>
                <a:effectLst/>
                <a:latin typeface="Inter"/>
              </a:rPr>
              <a:t>1. Nguyên lý sao chép</a:t>
            </a:r>
          </a:p>
          <a:p>
            <a:pPr algn="l">
              <a:buFont typeface="Arial" panose="020B0604020202020204" pitchFamily="34" charset="0"/>
              <a:buChar char="•"/>
            </a:pPr>
            <a:r>
              <a:rPr lang="vi-VN" b="1" i="0" dirty="0">
                <a:solidFill>
                  <a:srgbClr val="404040"/>
                </a:solidFill>
                <a:effectLst/>
                <a:latin typeface="Inter"/>
              </a:rPr>
              <a:t>Mục tiêu:</a:t>
            </a:r>
            <a:r>
              <a:rPr lang="vi-VN" b="0" i="0" dirty="0">
                <a:solidFill>
                  <a:srgbClr val="404040"/>
                </a:solidFill>
                <a:effectLst/>
                <a:latin typeface="Inter"/>
              </a:rPr>
              <a:t> Sao chép các bản ghi (tuple) để đảm bảo rằng mỗi giao dịch có thể truy cập một bản sao riêng biệt, giảm thiểu xung đột và cải thiện hiệu suất.</a:t>
            </a:r>
          </a:p>
          <a:p>
            <a:pPr algn="l">
              <a:buFont typeface="Arial" panose="020B0604020202020204" pitchFamily="34" charset="0"/>
              <a:buChar char="•"/>
            </a:pPr>
            <a:r>
              <a:rPr lang="vi-VN" b="1" i="0" dirty="0">
                <a:solidFill>
                  <a:srgbClr val="404040"/>
                </a:solidFill>
                <a:effectLst/>
                <a:latin typeface="Inter"/>
              </a:rPr>
              <a:t>Cách thực hiện:</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Mỗi đỉnh (vertex) trong đồ thị đại diện cho một bản ghi (tuple).</a:t>
            </a:r>
          </a:p>
          <a:p>
            <a:pPr marL="742950" lvl="1" indent="-285750" algn="l">
              <a:buFont typeface="Arial" panose="020B0604020202020204" pitchFamily="34" charset="0"/>
              <a:buChar char="•"/>
            </a:pPr>
            <a:r>
              <a:rPr lang="vi-VN" b="0" i="0" dirty="0">
                <a:solidFill>
                  <a:srgbClr val="404040"/>
                </a:solidFill>
                <a:effectLst/>
                <a:latin typeface="Inter"/>
              </a:rPr>
              <a:t>Số lượng bản sao của mỗi bản ghi được xác định dựa trên số lượng giao dịch truy cập vào bản ghi đó.</a:t>
            </a:r>
          </a:p>
          <a:p>
            <a:pPr marL="742950" lvl="1" indent="-285750" algn="l">
              <a:buFont typeface="Arial" panose="020B0604020202020204" pitchFamily="34" charset="0"/>
              <a:buChar char="•"/>
            </a:pPr>
            <a:r>
              <a:rPr lang="vi-VN" b="0" i="0" dirty="0">
                <a:solidFill>
                  <a:srgbClr val="404040"/>
                </a:solidFill>
                <a:effectLst/>
                <a:latin typeface="Inter"/>
              </a:rPr>
              <a:t>Mỗi giao dịch sẽ truy cập một bản sao riêng biệt của bản ghi, giúp giảm thiểu xung đột và cải thiện hiệu suất.</a:t>
            </a:r>
            <a:endParaRPr lang="en-US" b="0" i="0" dirty="0">
              <a:solidFill>
                <a:srgbClr val="404040"/>
              </a:solidFill>
              <a:effectLst/>
              <a:latin typeface="Inter"/>
            </a:endParaRPr>
          </a:p>
          <a:p>
            <a:pPr marL="457200" lvl="1" indent="0" algn="l">
              <a:buFont typeface="Arial" panose="020B0604020202020204" pitchFamily="34" charset="0"/>
              <a:buNone/>
            </a:pPr>
            <a:endParaRPr lang="vi-VN" b="0" i="0" dirty="0">
              <a:solidFill>
                <a:srgbClr val="404040"/>
              </a:solidFill>
              <a:effectLst/>
              <a:latin typeface="Inter"/>
            </a:endParaRPr>
          </a:p>
          <a:p>
            <a:pPr algn="l"/>
            <a:r>
              <a:rPr lang="vi-VN" b="1" i="0" dirty="0">
                <a:solidFill>
                  <a:srgbClr val="404040"/>
                </a:solidFill>
                <a:effectLst/>
                <a:latin typeface="Inter"/>
              </a:rPr>
              <a:t>2. Ví dụ cụ thể</a:t>
            </a:r>
          </a:p>
          <a:p>
            <a:pPr algn="l">
              <a:buFont typeface="Arial" panose="020B0604020202020204" pitchFamily="34" charset="0"/>
              <a:buChar char="•"/>
            </a:pPr>
            <a:r>
              <a:rPr lang="vi-VN" b="1" i="0" dirty="0">
                <a:solidFill>
                  <a:srgbClr val="404040"/>
                </a:solidFill>
                <a:effectLst/>
                <a:latin typeface="Inter"/>
              </a:rPr>
              <a:t>Đồ thị G = (V, E):</a:t>
            </a:r>
            <a:endParaRPr lang="vi-VN" b="0" i="0" dirty="0">
              <a:solidFill>
                <a:srgbClr val="404040"/>
              </a:solidFill>
              <a:effectLst/>
              <a:latin typeface="Inter"/>
            </a:endParaRPr>
          </a:p>
          <a:p>
            <a:pPr marL="742950" lvl="1" indent="-285750" algn="l">
              <a:buFont typeface="Arial" panose="020B0604020202020204" pitchFamily="34" charset="0"/>
              <a:buChar char="•"/>
            </a:pPr>
            <a:r>
              <a:rPr lang="vi-VN" b="1" i="0" dirty="0">
                <a:solidFill>
                  <a:srgbClr val="404040"/>
                </a:solidFill>
                <a:effectLst/>
                <a:latin typeface="Inter"/>
              </a:rPr>
              <a:t>Đỉnh (Vertex):</a:t>
            </a:r>
            <a:r>
              <a:rPr lang="vi-VN" b="0" i="0" dirty="0">
                <a:solidFill>
                  <a:srgbClr val="404040"/>
                </a:solidFill>
                <a:effectLst/>
                <a:latin typeface="Inter"/>
              </a:rPr>
              <a:t> Mỗi đỉnh </a:t>
            </a:r>
            <a:r>
              <a:rPr lang="vi-VN" b="0" i="0" dirty="0">
                <a:solidFill>
                  <a:srgbClr val="404040"/>
                </a:solidFill>
                <a:effectLst/>
                <a:latin typeface="KaTeX_Main"/>
              </a:rPr>
              <a:t>vi∈V</a:t>
            </a:r>
            <a:r>
              <a:rPr lang="vi-VN" b="0" i="0" dirty="0">
                <a:solidFill>
                  <a:srgbClr val="404040"/>
                </a:solidFill>
                <a:effectLst/>
                <a:latin typeface="Inter"/>
              </a:rPr>
              <a:t> đại diện cho một bản ghi (tuple) trong cơ sở dữ liệu.</a:t>
            </a:r>
          </a:p>
          <a:p>
            <a:pPr marL="742950" lvl="1" indent="-285750" algn="l">
              <a:buFont typeface="Arial" panose="020B0604020202020204" pitchFamily="34" charset="0"/>
              <a:buChar char="•"/>
            </a:pPr>
            <a:r>
              <a:rPr lang="vi-VN" b="1" i="0" dirty="0">
                <a:solidFill>
                  <a:srgbClr val="404040"/>
                </a:solidFill>
                <a:effectLst/>
                <a:latin typeface="Inter"/>
              </a:rPr>
              <a:t>Cạnh (Edge):</a:t>
            </a:r>
            <a:r>
              <a:rPr lang="vi-VN" b="0" i="0" dirty="0">
                <a:solidFill>
                  <a:srgbClr val="404040"/>
                </a:solidFill>
                <a:effectLst/>
                <a:latin typeface="Inter"/>
              </a:rPr>
              <a:t> Mỗi cạnh </a:t>
            </a:r>
            <a:r>
              <a:rPr lang="vi-VN" b="0" i="0" dirty="0">
                <a:solidFill>
                  <a:srgbClr val="404040"/>
                </a:solidFill>
                <a:effectLst/>
                <a:latin typeface="KaTeX_Main"/>
              </a:rPr>
              <a:t>e=(vi,vj)∈E</a:t>
            </a:r>
            <a:r>
              <a:rPr lang="vi-VN" b="0" i="0" dirty="0">
                <a:solidFill>
                  <a:srgbClr val="404040"/>
                </a:solidFill>
                <a:effectLst/>
                <a:latin typeface="Inter"/>
              </a:rPr>
              <a:t> đại diện cho một giao dịch truy cập cả hai bản ghi </a:t>
            </a:r>
            <a:r>
              <a:rPr lang="vi-VN" b="0" i="0" dirty="0">
                <a:solidFill>
                  <a:srgbClr val="404040"/>
                </a:solidFill>
                <a:effectLst/>
                <a:latin typeface="KaTeX_Main"/>
              </a:rPr>
              <a:t>vi</a:t>
            </a:r>
            <a:r>
              <a:rPr lang="vi-VN" b="0" i="0" dirty="0">
                <a:solidFill>
                  <a:srgbClr val="404040"/>
                </a:solidFill>
                <a:effectLst/>
                <a:latin typeface="Inter"/>
              </a:rPr>
              <a:t> và </a:t>
            </a:r>
            <a:r>
              <a:rPr lang="vi-VN" b="0" i="0" dirty="0">
                <a:solidFill>
                  <a:srgbClr val="404040"/>
                </a:solidFill>
                <a:effectLst/>
                <a:latin typeface="KaTeX_Main"/>
              </a:rPr>
              <a:t>vj​</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Trọng số cạnh:</a:t>
            </a:r>
            <a:r>
              <a:rPr lang="vi-VN" b="0" i="0" dirty="0">
                <a:solidFill>
                  <a:srgbClr val="404040"/>
                </a:solidFill>
                <a:effectLst/>
                <a:latin typeface="Inter"/>
              </a:rPr>
              <a:t> Trọng số của cạnh đếm số lượng giao dịch truy cập cả hai bản ghi </a:t>
            </a:r>
            <a:r>
              <a:rPr lang="vi-VN" b="0" i="0" dirty="0">
                <a:solidFill>
                  <a:srgbClr val="404040"/>
                </a:solidFill>
                <a:effectLst/>
                <a:latin typeface="KaTeX_Main"/>
              </a:rPr>
              <a:t>vi</a:t>
            </a:r>
            <a:r>
              <a:rPr lang="vi-VN" b="0" i="0" dirty="0">
                <a:solidFill>
                  <a:srgbClr val="404040"/>
                </a:solidFill>
                <a:effectLst/>
                <a:latin typeface="Inter"/>
              </a:rPr>
              <a:t> và </a:t>
            </a:r>
            <a:r>
              <a:rPr lang="vi-VN" b="0" i="0" dirty="0">
                <a:solidFill>
                  <a:srgbClr val="404040"/>
                </a:solidFill>
                <a:effectLst/>
                <a:latin typeface="KaTeX_Main"/>
              </a:rPr>
              <a:t>vj​</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Sao chép dữ liệu:</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Nếu một bản ghi </a:t>
            </a:r>
            <a:r>
              <a:rPr lang="vi-VN" b="0" i="0" dirty="0">
                <a:solidFill>
                  <a:srgbClr val="404040"/>
                </a:solidFill>
                <a:effectLst/>
                <a:latin typeface="KaTeX_Main"/>
              </a:rPr>
              <a:t>vi​</a:t>
            </a:r>
            <a:r>
              <a:rPr lang="vi-VN" b="0" i="0" dirty="0">
                <a:solidFill>
                  <a:srgbClr val="404040"/>
                </a:solidFill>
                <a:effectLst/>
                <a:latin typeface="Inter"/>
              </a:rPr>
              <a:t> được truy cập bởi </a:t>
            </a:r>
            <a:r>
              <a:rPr lang="vi-VN" b="0" i="0" dirty="0">
                <a:solidFill>
                  <a:srgbClr val="404040"/>
                </a:solidFill>
                <a:effectLst/>
                <a:latin typeface="KaTeX_Main"/>
              </a:rPr>
              <a:t>n</a:t>
            </a:r>
            <a:r>
              <a:rPr lang="vi-VN" b="0" i="0" dirty="0">
                <a:solidFill>
                  <a:srgbClr val="404040"/>
                </a:solidFill>
                <a:effectLst/>
                <a:latin typeface="Inter"/>
              </a:rPr>
              <a:t> </a:t>
            </a:r>
            <a:r>
              <a:rPr lang="en-US" b="0" i="0" dirty="0" err="1">
                <a:solidFill>
                  <a:srgbClr val="404040"/>
                </a:solidFill>
                <a:effectLst/>
                <a:latin typeface="Inter"/>
              </a:rPr>
              <a:t>truy</a:t>
            </a:r>
            <a:r>
              <a:rPr lang="en-US" b="0" i="0" dirty="0">
                <a:solidFill>
                  <a:srgbClr val="404040"/>
                </a:solidFill>
                <a:effectLst/>
                <a:latin typeface="Inter"/>
              </a:rPr>
              <a:t> </a:t>
            </a:r>
            <a:r>
              <a:rPr lang="en-US" b="0" i="0" dirty="0" err="1">
                <a:solidFill>
                  <a:srgbClr val="404040"/>
                </a:solidFill>
                <a:effectLst/>
                <a:latin typeface="Inter"/>
              </a:rPr>
              <a:t>vấn</a:t>
            </a:r>
            <a:r>
              <a:rPr lang="vi-VN" b="0" i="0" dirty="0">
                <a:solidFill>
                  <a:srgbClr val="404040"/>
                </a:solidFill>
                <a:effectLst/>
                <a:latin typeface="Inter"/>
              </a:rPr>
              <a:t>, thì </a:t>
            </a:r>
            <a:r>
              <a:rPr lang="vi-VN" b="0" i="0" dirty="0">
                <a:solidFill>
                  <a:srgbClr val="404040"/>
                </a:solidFill>
                <a:effectLst/>
                <a:latin typeface="KaTeX_Main"/>
              </a:rPr>
              <a:t>vi​</a:t>
            </a:r>
            <a:r>
              <a:rPr lang="vi-VN" b="0" i="0" dirty="0">
                <a:solidFill>
                  <a:srgbClr val="404040"/>
                </a:solidFill>
                <a:effectLst/>
                <a:latin typeface="Inter"/>
              </a:rPr>
              <a:t> sẽ được sao chép thành </a:t>
            </a:r>
            <a:r>
              <a:rPr lang="vi-VN" b="0" i="0" dirty="0">
                <a:solidFill>
                  <a:srgbClr val="404040"/>
                </a:solidFill>
                <a:effectLst/>
                <a:latin typeface="KaTeX_Main"/>
              </a:rPr>
              <a:t>n</a:t>
            </a:r>
            <a:r>
              <a:rPr lang="vi-VN" b="0" i="0" dirty="0">
                <a:solidFill>
                  <a:srgbClr val="404040"/>
                </a:solidFill>
                <a:effectLst/>
                <a:latin typeface="Inter"/>
              </a:rPr>
              <a:t> bản sao.</a:t>
            </a:r>
          </a:p>
          <a:p>
            <a:pPr marL="742950" lvl="1" indent="-285750" algn="l">
              <a:buFont typeface="Arial" panose="020B0604020202020204" pitchFamily="34" charset="0"/>
              <a:buChar char="•"/>
            </a:pPr>
            <a:r>
              <a:rPr lang="vi-VN" b="0" i="0" dirty="0">
                <a:solidFill>
                  <a:srgbClr val="404040"/>
                </a:solidFill>
                <a:effectLst/>
                <a:latin typeface="Inter"/>
              </a:rPr>
              <a:t>Mỗi </a:t>
            </a:r>
            <a:r>
              <a:rPr lang="en-US" b="0" i="0" dirty="0" err="1">
                <a:solidFill>
                  <a:srgbClr val="404040"/>
                </a:solidFill>
                <a:effectLst/>
                <a:latin typeface="Inter"/>
              </a:rPr>
              <a:t>truy</a:t>
            </a:r>
            <a:r>
              <a:rPr lang="en-US" b="0" i="0" dirty="0">
                <a:solidFill>
                  <a:srgbClr val="404040"/>
                </a:solidFill>
                <a:effectLst/>
                <a:latin typeface="Inter"/>
              </a:rPr>
              <a:t> </a:t>
            </a:r>
            <a:r>
              <a:rPr lang="en-US" b="0" i="0" dirty="0" err="1">
                <a:solidFill>
                  <a:srgbClr val="404040"/>
                </a:solidFill>
                <a:effectLst/>
                <a:latin typeface="Inter"/>
              </a:rPr>
              <a:t>vấn</a:t>
            </a:r>
            <a:r>
              <a:rPr lang="en-US" b="0" i="0" dirty="0">
                <a:solidFill>
                  <a:srgbClr val="404040"/>
                </a:solidFill>
                <a:effectLst/>
                <a:latin typeface="Inter"/>
              </a:rPr>
              <a:t> </a:t>
            </a:r>
            <a:r>
              <a:rPr lang="vi-VN" b="0" i="0" dirty="0">
                <a:solidFill>
                  <a:srgbClr val="404040"/>
                </a:solidFill>
                <a:effectLst/>
                <a:latin typeface="Inter"/>
              </a:rPr>
              <a:t>sẽ truy cập một bản sao riêng biệt của </a:t>
            </a:r>
            <a:r>
              <a:rPr lang="vi-VN" b="0" i="0" dirty="0">
                <a:solidFill>
                  <a:srgbClr val="404040"/>
                </a:solidFill>
                <a:effectLst/>
                <a:latin typeface="KaTeX_Main"/>
              </a:rPr>
              <a:t>vi​</a:t>
            </a:r>
            <a:r>
              <a:rPr lang="vi-VN" b="0" i="0" dirty="0">
                <a:solidFill>
                  <a:srgbClr val="404040"/>
                </a:solidFill>
                <a:effectLst/>
                <a:latin typeface="Inter"/>
              </a:rPr>
              <a:t>, giúp giảm thiểu xung đột và cải thiện hiệu suất.</a:t>
            </a:r>
            <a:endParaRPr lang="en-US" b="0" i="0" dirty="0">
              <a:solidFill>
                <a:srgbClr val="404040"/>
              </a:solidFill>
              <a:effectLst/>
              <a:latin typeface="Inter"/>
            </a:endParaRPr>
          </a:p>
          <a:p>
            <a:pPr marL="457200" lvl="1" indent="0" algn="l">
              <a:buFont typeface="Arial" panose="020B0604020202020204" pitchFamily="34" charset="0"/>
              <a:buNone/>
            </a:pPr>
            <a:endParaRPr lang="vi-VN" b="0" i="0" dirty="0">
              <a:solidFill>
                <a:srgbClr val="404040"/>
              </a:solidFill>
              <a:effectLst/>
              <a:latin typeface="Inter"/>
            </a:endParaRPr>
          </a:p>
          <a:p>
            <a:pPr algn="l"/>
            <a:r>
              <a:rPr lang="vi-VN" b="1" i="0" dirty="0">
                <a:solidFill>
                  <a:srgbClr val="404040"/>
                </a:solidFill>
                <a:effectLst/>
                <a:latin typeface="Inter"/>
              </a:rPr>
              <a:t>3. Ưu điểm của việc sao chép</a:t>
            </a:r>
          </a:p>
          <a:p>
            <a:pPr algn="l">
              <a:buFont typeface="Arial" panose="020B0604020202020204" pitchFamily="34" charset="0"/>
              <a:buChar char="•"/>
            </a:pPr>
            <a:r>
              <a:rPr lang="vi-VN" b="1" i="0" dirty="0">
                <a:solidFill>
                  <a:srgbClr val="404040"/>
                </a:solidFill>
                <a:effectLst/>
                <a:latin typeface="Inter"/>
              </a:rPr>
              <a:t>Giảm xung đột:</a:t>
            </a:r>
            <a:r>
              <a:rPr lang="vi-VN" b="0" i="0" dirty="0">
                <a:solidFill>
                  <a:srgbClr val="404040"/>
                </a:solidFill>
                <a:effectLst/>
                <a:latin typeface="Inter"/>
              </a:rPr>
              <a:t> Mỗi giao dịch truy cập một bản sao riêng biệt, giảm thiểu xung đột và cải thiện hiệu suất.</a:t>
            </a:r>
          </a:p>
          <a:p>
            <a:pPr algn="l">
              <a:buFont typeface="Arial" panose="020B0604020202020204" pitchFamily="34" charset="0"/>
              <a:buChar char="•"/>
            </a:pPr>
            <a:r>
              <a:rPr lang="vi-VN" b="1" i="0" dirty="0">
                <a:solidFill>
                  <a:srgbClr val="404040"/>
                </a:solidFill>
                <a:effectLst/>
                <a:latin typeface="Inter"/>
              </a:rPr>
              <a:t>Cải thiện độ tin cậy:</a:t>
            </a:r>
            <a:r>
              <a:rPr lang="vi-VN" b="0" i="0" dirty="0">
                <a:solidFill>
                  <a:srgbClr val="404040"/>
                </a:solidFill>
                <a:effectLst/>
                <a:latin typeface="Inter"/>
              </a:rPr>
              <a:t> Sao chép dữ liệu giúp tăng độ tin cậy và khả năng chịu lỗi của hệ thống.</a:t>
            </a:r>
          </a:p>
          <a:p>
            <a:pPr algn="l">
              <a:buFont typeface="Arial" panose="020B0604020202020204" pitchFamily="34" charset="0"/>
              <a:buChar char="•"/>
            </a:pPr>
            <a:r>
              <a:rPr lang="vi-VN" b="1" i="0" dirty="0">
                <a:solidFill>
                  <a:srgbClr val="404040"/>
                </a:solidFill>
                <a:effectLst/>
                <a:latin typeface="Inter"/>
              </a:rPr>
              <a:t>Tối ưu hóa truy vấn:</a:t>
            </a:r>
            <a:r>
              <a:rPr lang="vi-VN" b="0" i="0" dirty="0">
                <a:solidFill>
                  <a:srgbClr val="404040"/>
                </a:solidFill>
                <a:effectLst/>
                <a:latin typeface="Inter"/>
              </a:rPr>
              <a:t> Các truy vấn có thể được xử lý song song trên các bản sao khác nhau, cải thiện thời gian phản hồi.</a:t>
            </a:r>
          </a:p>
          <a:p>
            <a:pPr algn="l"/>
            <a:r>
              <a:rPr lang="vi-VN" b="1" i="0" dirty="0">
                <a:solidFill>
                  <a:srgbClr val="404040"/>
                </a:solidFill>
                <a:effectLst/>
                <a:latin typeface="Inter"/>
              </a:rPr>
              <a:t>4. Nhược điểm của việc sao chép</a:t>
            </a:r>
          </a:p>
          <a:p>
            <a:pPr algn="l">
              <a:buFont typeface="Arial" panose="020B0604020202020204" pitchFamily="34" charset="0"/>
              <a:buChar char="•"/>
            </a:pPr>
            <a:r>
              <a:rPr lang="vi-VN" b="1" i="0" dirty="0">
                <a:solidFill>
                  <a:srgbClr val="404040"/>
                </a:solidFill>
                <a:effectLst/>
                <a:latin typeface="Inter"/>
              </a:rPr>
              <a:t>Tăng chi phí lưu trữ:</a:t>
            </a:r>
            <a:r>
              <a:rPr lang="vi-VN" b="0" i="0" dirty="0">
                <a:solidFill>
                  <a:srgbClr val="404040"/>
                </a:solidFill>
                <a:effectLst/>
                <a:latin typeface="Inter"/>
              </a:rPr>
              <a:t> Sao chép dữ liệu làm tăng dung lượng lưu trữ cần thiết.</a:t>
            </a:r>
          </a:p>
          <a:p>
            <a:pPr algn="l">
              <a:buFont typeface="Arial" panose="020B0604020202020204" pitchFamily="34" charset="0"/>
              <a:buChar char="•"/>
            </a:pPr>
            <a:r>
              <a:rPr lang="vi-VN" b="1" i="0" dirty="0">
                <a:solidFill>
                  <a:srgbClr val="404040"/>
                </a:solidFill>
                <a:effectLst/>
                <a:latin typeface="Inter"/>
              </a:rPr>
              <a:t>Đồng bộ hóa phức tạp:</a:t>
            </a:r>
            <a:r>
              <a:rPr lang="vi-VN" b="0" i="0" dirty="0">
                <a:solidFill>
                  <a:srgbClr val="404040"/>
                </a:solidFill>
                <a:effectLst/>
                <a:latin typeface="Inter"/>
              </a:rPr>
              <a:t> Cần có cơ chế đồng bộ hóa để đảm bảo tính nhất quán giữa các bản sao.</a:t>
            </a:r>
          </a:p>
          <a:p>
            <a:pPr algn="l">
              <a:buFont typeface="Arial" panose="020B0604020202020204" pitchFamily="34" charset="0"/>
              <a:buChar char="•"/>
            </a:pPr>
            <a:r>
              <a:rPr lang="vi-VN" b="1" i="0" dirty="0">
                <a:solidFill>
                  <a:srgbClr val="404040"/>
                </a:solidFill>
                <a:effectLst/>
                <a:latin typeface="Inter"/>
              </a:rPr>
              <a:t>Chi phí tính toán:</a:t>
            </a:r>
            <a:r>
              <a:rPr lang="vi-VN" b="0" i="0" dirty="0">
                <a:solidFill>
                  <a:srgbClr val="404040"/>
                </a:solidFill>
                <a:effectLst/>
                <a:latin typeface="Inter"/>
              </a:rPr>
              <a:t> Việc sao chép và quản lý các bản sao có thể tốn nhiều tài nguyên tính toán.</a:t>
            </a:r>
          </a:p>
          <a:p>
            <a:pPr algn="l"/>
            <a:r>
              <a:rPr lang="vi-VN" b="1" i="0" dirty="0">
                <a:solidFill>
                  <a:srgbClr val="404040"/>
                </a:solidFill>
                <a:effectLst/>
                <a:latin typeface="Inter"/>
              </a:rPr>
              <a:t>Kết luận</a:t>
            </a:r>
          </a:p>
          <a:p>
            <a:pPr algn="l"/>
            <a:r>
              <a:rPr lang="vi-VN" b="0" i="0" dirty="0">
                <a:solidFill>
                  <a:srgbClr val="404040"/>
                </a:solidFill>
                <a:effectLst/>
                <a:latin typeface="Inter"/>
              </a:rPr>
              <a:t>Việc kết hợp sao chép (</a:t>
            </a:r>
            <a:r>
              <a:rPr lang="vi-VN" b="1" i="0" dirty="0">
                <a:solidFill>
                  <a:srgbClr val="404040"/>
                </a:solidFill>
                <a:effectLst/>
                <a:latin typeface="Inter"/>
              </a:rPr>
              <a:t>Incorporating Replication</a:t>
            </a:r>
            <a:r>
              <a:rPr lang="vi-VN" b="0" i="0" dirty="0">
                <a:solidFill>
                  <a:srgbClr val="404040"/>
                </a:solidFill>
                <a:effectLst/>
                <a:latin typeface="Inter"/>
              </a:rPr>
              <a:t>) trong bài toán phân mảnh và phân bổ dữ liệu giúp cải thiện hiệu suất, độ tin cậy và khả năng mở rộng của hệ thống. Bằng cách sao chép các bản ghi dựa trên số lượng giao dịch truy cập, mỗi giao dịch có thể truy cập một bản sao riêng biệt, giảm thiểu xung đột và cải thiện hiệu suất. Tuy nhiên, cần lưu ý đến chi phí lưu trữ và độ phức tạp của việc đồng bộ hóa các bản sao.</a:t>
            </a:r>
            <a:endParaRPr lang="en-US" b="0" i="0" dirty="0">
              <a:solidFill>
                <a:srgbClr val="404040"/>
              </a:solidFill>
              <a:effectLst/>
              <a:latin typeface="Inter"/>
            </a:endParaRPr>
          </a:p>
          <a:p>
            <a:pPr algn="l"/>
            <a:endParaRPr lang="en-US" b="0" i="0" dirty="0">
              <a:solidFill>
                <a:srgbClr val="404040"/>
              </a:solidFill>
              <a:effectLst/>
              <a:latin typeface="Inter"/>
            </a:endParaRPr>
          </a:p>
          <a:p>
            <a:pPr algn="l"/>
            <a:r>
              <a:rPr lang="en-US" b="0" i="0" dirty="0">
                <a:solidFill>
                  <a:srgbClr val="404040"/>
                </a:solidFill>
                <a:effectLst/>
                <a:latin typeface="Inter"/>
              </a:rPr>
              <a:t>(</a:t>
            </a:r>
            <a:r>
              <a:rPr lang="en-US" b="0" i="0" dirty="0" err="1">
                <a:solidFill>
                  <a:srgbClr val="404040"/>
                </a:solidFill>
                <a:effectLst/>
                <a:latin typeface="Inter"/>
              </a:rPr>
              <a:t>Xem</a:t>
            </a:r>
            <a:r>
              <a:rPr lang="en-US" b="0" i="0" dirty="0">
                <a:solidFill>
                  <a:srgbClr val="404040"/>
                </a:solidFill>
                <a:effectLst/>
                <a:latin typeface="Inter"/>
              </a:rPr>
              <a:t> them </a:t>
            </a:r>
            <a:r>
              <a:rPr lang="en-US" b="0" i="0" dirty="0" err="1">
                <a:solidFill>
                  <a:srgbClr val="404040"/>
                </a:solidFill>
                <a:effectLst/>
                <a:latin typeface="Inter"/>
              </a:rPr>
              <a:t>ví</a:t>
            </a:r>
            <a:r>
              <a:rPr lang="en-US" b="0" i="0" dirty="0">
                <a:solidFill>
                  <a:srgbClr val="404040"/>
                </a:solidFill>
                <a:effectLst/>
                <a:latin typeface="Inter"/>
              </a:rPr>
              <a:t> </a:t>
            </a:r>
            <a:r>
              <a:rPr lang="en-US" b="0" i="0" dirty="0" err="1">
                <a:solidFill>
                  <a:srgbClr val="404040"/>
                </a:solidFill>
                <a:effectLst/>
                <a:latin typeface="Inter"/>
              </a:rPr>
              <a:t>dụ</a:t>
            </a:r>
            <a:r>
              <a:rPr lang="en-US" b="0" i="0" dirty="0">
                <a:solidFill>
                  <a:srgbClr val="404040"/>
                </a:solidFill>
                <a:effectLst/>
                <a:latin typeface="Inter"/>
              </a:rPr>
              <a:t> 2.19 page 75)</a:t>
            </a:r>
          </a:p>
          <a:p>
            <a:r>
              <a:rPr lang="vi-VN" dirty="0"/>
              <a:t>Sao chép dữ liệu (replication) có thể được tích hợp vào đồ thị này bằng cách sao chép các bộ dữ liệu (tuples) được truy cập bởi nhiều</a:t>
            </a:r>
            <a:r>
              <a:rPr lang="en-US" dirty="0"/>
              <a:t> </a:t>
            </a:r>
            <a:r>
              <a:rPr lang="en-US" dirty="0" err="1"/>
              <a:t>truy</a:t>
            </a:r>
            <a:r>
              <a:rPr lang="en-US" dirty="0"/>
              <a:t> </a:t>
            </a:r>
            <a:r>
              <a:rPr lang="en-US" dirty="0" err="1"/>
              <a:t>vấn</a:t>
            </a:r>
            <a:r>
              <a:rPr lang="vi-VN" dirty="0"/>
              <a:t>; điều này được minh họa trong Hình.</a:t>
            </a:r>
          </a:p>
          <a:p>
            <a:r>
              <a:rPr lang="vi-VN" dirty="0"/>
              <a:t>Lưu ý rằng:</a:t>
            </a:r>
          </a:p>
          <a:p>
            <a:pPr>
              <a:buFont typeface="Arial" panose="020B0604020202020204" pitchFamily="34" charset="0"/>
              <a:buChar char="•"/>
            </a:pPr>
            <a:r>
              <a:rPr lang="vi-VN" dirty="0"/>
              <a:t>Các bộ </a:t>
            </a:r>
            <a:r>
              <a:rPr lang="vi-VN" b="1" dirty="0"/>
              <a:t>1, 6 và 7</a:t>
            </a:r>
            <a:r>
              <a:rPr lang="vi-VN" dirty="0"/>
              <a:t> không được sao chép vì mỗi bộ chỉ được truy cập bởi một giao dịch duy nhất.</a:t>
            </a:r>
          </a:p>
          <a:p>
            <a:pPr>
              <a:buFont typeface="Arial" panose="020B0604020202020204" pitchFamily="34" charset="0"/>
              <a:buChar char="•"/>
            </a:pPr>
            <a:r>
              <a:rPr lang="vi-VN" dirty="0"/>
              <a:t>Các bộ </a:t>
            </a:r>
            <a:r>
              <a:rPr lang="vi-VN" b="1" dirty="0"/>
              <a:t>4 và 5</a:t>
            </a:r>
            <a:r>
              <a:rPr lang="vi-VN" dirty="0"/>
              <a:t> được sao chép </a:t>
            </a:r>
            <a:r>
              <a:rPr lang="vi-VN" b="1" dirty="0"/>
              <a:t>hai lần</a:t>
            </a:r>
            <a:r>
              <a:rPr lang="vi-VN" dirty="0"/>
              <a:t>.</a:t>
            </a:r>
          </a:p>
          <a:p>
            <a:pPr>
              <a:buFont typeface="Arial" panose="020B0604020202020204" pitchFamily="34" charset="0"/>
              <a:buChar char="•"/>
            </a:pPr>
            <a:r>
              <a:rPr lang="vi-VN" dirty="0"/>
              <a:t>Các bộ </a:t>
            </a:r>
            <a:r>
              <a:rPr lang="vi-VN" b="1" dirty="0"/>
              <a:t>2 và 3</a:t>
            </a:r>
            <a:r>
              <a:rPr lang="vi-VN" dirty="0"/>
              <a:t> được sao chép </a:t>
            </a:r>
            <a:r>
              <a:rPr lang="vi-VN" b="1" dirty="0"/>
              <a:t>ba lần</a:t>
            </a:r>
            <a:r>
              <a:rPr lang="vi-VN" dirty="0"/>
              <a:t>.</a:t>
            </a:r>
          </a:p>
          <a:p>
            <a:r>
              <a:rPr lang="vi-VN" dirty="0"/>
              <a:t>Trong hình, các “cạnh sao chép” (replication edges) giữa đỉnh trung tâm và mỗi bản sao vật lý được biểu diễn bằng </a:t>
            </a:r>
            <a:r>
              <a:rPr lang="vi-VN" b="1" dirty="0"/>
              <a:t>đường nét đứt</a:t>
            </a:r>
            <a:r>
              <a:rPr lang="vi-VN" dirty="0"/>
              <a:t>, và trong ví dụ này, chúng tôi bỏ qua trọng số của các cạnh này.</a:t>
            </a:r>
          </a:p>
          <a:p>
            <a:pPr algn="l"/>
            <a:endParaRPr lang="vi-VN" b="0" i="0" dirty="0">
              <a:solidFill>
                <a:srgbClr val="404040"/>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71</a:t>
            </a:fld>
            <a:endParaRPr lang="en-US"/>
          </a:p>
        </p:txBody>
      </p:sp>
    </p:spTree>
    <p:extLst>
      <p:ext uri="{BB962C8B-B14F-4D97-AF65-F5344CB8AC3E}">
        <p14:creationId xmlns:p14="http://schemas.microsoft.com/office/powerpoint/2010/main" val="35014841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G</a:t>
            </a:r>
            <a:r>
              <a:rPr lang="vi-VN" dirty="0">
                <a:effectLst/>
              </a:rPr>
              <a:t>iải thích chi tiết về cách </a:t>
            </a:r>
            <a:r>
              <a:rPr lang="vi-VN" b="1" dirty="0">
                <a:effectLst/>
              </a:rPr>
              <a:t>Dealing with graph size</a:t>
            </a:r>
            <a:r>
              <a:rPr lang="vi-VN" dirty="0">
                <a:effectLst/>
              </a:rPr>
              <a:t> (Xử lý kích thước đồ thị) trong bài toán phân mảnh và phân bổ dữ liệu, với trọng tâm là việc giảm kích thước đồ thị và thư mục (directory) bằng cách sử dụng mô hình </a:t>
            </a:r>
            <a:r>
              <a:rPr lang="vi-VN" b="1" dirty="0">
                <a:effectLst/>
              </a:rPr>
              <a:t>hypergraph</a:t>
            </a:r>
            <a:r>
              <a:rPr lang="vi-VN" dirty="0">
                <a:effectLst/>
              </a:rPr>
              <a:t> và kỹ thuật </a:t>
            </a:r>
            <a:r>
              <a:rPr lang="vi-VN" b="1" dirty="0">
                <a:effectLst/>
              </a:rPr>
              <a:t>SWORD</a:t>
            </a:r>
            <a:r>
              <a:rPr lang="vi-VN" dirty="0">
                <a:effectLst/>
              </a:rPr>
              <a:t>:</a:t>
            </a:r>
          </a:p>
          <a:p>
            <a:r>
              <a:rPr lang="vi-VN" b="1" dirty="0">
                <a:effectLst/>
              </a:rPr>
              <a:t>Vấn đề kích thước đồ thị</a:t>
            </a:r>
          </a:p>
          <a:p>
            <a:pPr>
              <a:buFont typeface="Arial" panose="020B0604020202020204" pitchFamily="34" charset="0"/>
              <a:buChar char="•"/>
            </a:pPr>
            <a:r>
              <a:rPr lang="vi-VN" b="1" dirty="0">
                <a:effectLst/>
              </a:rPr>
              <a:t>Mỗi tuple là một đỉnh (vertex):</a:t>
            </a:r>
            <a:r>
              <a:rPr lang="vi-VN" dirty="0">
                <a:effectLst/>
              </a:rPr>
              <a:t> Trong các phương pháp phân mảnh dựa trên đồ thị, mỗi bản ghi (tuple) trong cơ sở dữ liệu được biểu diễn bằng một đỉnh trong đồ thị. Điều này dẫn đến đồ thị có kích thước rất lớn, đặc biệt với các cơ sở dữ liệu lớn.</a:t>
            </a:r>
          </a:p>
          <a:p>
            <a:pPr>
              <a:buFont typeface="Arial" panose="020B0604020202020204" pitchFamily="34" charset="0"/>
              <a:buChar char="•"/>
            </a:pPr>
            <a:r>
              <a:rPr lang="vi-VN" b="1" dirty="0">
                <a:effectLst/>
              </a:rPr>
              <a:t>Thư mục (directory) quá lớn:</a:t>
            </a:r>
            <a:r>
              <a:rPr lang="vi-VN" dirty="0">
                <a:effectLst/>
              </a:rPr>
              <a:t> Khi đồ thị có kích thước lớn, thư mục lưu trữ thông tin về các đỉnh và cạnh cũng trở nên rất lớn, gây khó khăn trong việc lưu trữ và xử lý.</a:t>
            </a:r>
          </a:p>
          <a:p>
            <a:r>
              <a:rPr lang="vi-VN" b="1" dirty="0">
                <a:effectLst/>
              </a:rPr>
              <a:t>Giải pháp: SWORD và Hypergraph Model</a:t>
            </a:r>
          </a:p>
          <a:p>
            <a:r>
              <a:rPr lang="vi-VN" b="1" dirty="0">
                <a:effectLst/>
              </a:rPr>
              <a:t>1. Sử dụng mô hình Hypergraph</a:t>
            </a:r>
          </a:p>
          <a:p>
            <a:pPr>
              <a:buFont typeface="Arial" panose="020B0604020202020204" pitchFamily="34" charset="0"/>
              <a:buChar char="•"/>
            </a:pPr>
            <a:r>
              <a:rPr lang="vi-VN" b="1" dirty="0">
                <a:effectLst/>
              </a:rPr>
              <a:t>Hypergraph là gì?</a:t>
            </a:r>
            <a:r>
              <a:rPr lang="vi-VN" dirty="0">
                <a:effectLst/>
              </a:rPr>
              <a:t> Hypergraph là một mở rộng của đồ thị thông thường, trong đó mỗi cạnh (hyperedge) có thể kết nối nhiều hơn hai đỉnh. Điều này phù hợp để biểu diễn các truy vấn truy cập nhiều bản ghi cùng lúc.</a:t>
            </a:r>
          </a:p>
          <a:p>
            <a:pPr>
              <a:buFont typeface="Arial" panose="020B0604020202020204" pitchFamily="34" charset="0"/>
              <a:buChar char="•"/>
            </a:pPr>
            <a:r>
              <a:rPr lang="vi-VN" b="1" dirty="0">
                <a:effectLst/>
              </a:rPr>
              <a:t>Lợi ích:</a:t>
            </a:r>
            <a:endParaRPr lang="vi-VN" dirty="0">
              <a:effectLst/>
            </a:endParaRPr>
          </a:p>
          <a:p>
            <a:pPr marL="742950" lvl="1" indent="-285750">
              <a:buFont typeface="Arial" panose="020B0604020202020204" pitchFamily="34" charset="0"/>
              <a:buChar char="•"/>
            </a:pPr>
            <a:r>
              <a:rPr lang="vi-VN" dirty="0">
                <a:effectLst/>
              </a:rPr>
              <a:t>Giảm số lượng cạnh: Thay vì biểu diễn mỗi cặp bản ghi bằng một cạnh, hypergraph cho phép biểu diễn nhiều bản ghi cùng lúc bằng một hyperedge.</a:t>
            </a:r>
          </a:p>
          <a:p>
            <a:pPr marL="742950" lvl="1" indent="-285750">
              <a:buFont typeface="Arial" panose="020B0604020202020204" pitchFamily="34" charset="0"/>
              <a:buChar char="•"/>
            </a:pPr>
            <a:r>
              <a:rPr lang="vi-VN" dirty="0">
                <a:effectLst/>
              </a:rPr>
              <a:t>Giảm kích thước đồ thị: Hypergraph giúp nén thông tin và giảm kích thước tổng thể của đồ thị.</a:t>
            </a:r>
          </a:p>
          <a:p>
            <a:r>
              <a:rPr lang="vi-VN" b="1" dirty="0">
                <a:effectLst/>
              </a:rPr>
              <a:t>2. Kỹ thuật SWORD</a:t>
            </a:r>
          </a:p>
          <a:p>
            <a:pPr>
              <a:buFont typeface="Arial" panose="020B0604020202020204" pitchFamily="34" charset="0"/>
              <a:buChar char="•"/>
            </a:pPr>
            <a:r>
              <a:rPr lang="vi-VN" b="1" dirty="0">
                <a:effectLst/>
              </a:rPr>
              <a:t>SWORD là gì?</a:t>
            </a:r>
            <a:r>
              <a:rPr lang="vi-VN" dirty="0">
                <a:effectLst/>
              </a:rPr>
              <a:t> SWORD (Scalable Workload-aware Online Replication and Partitioning Directory) là một kỹ thuật giúp nén thư mục (directory) và quản lý phân mảnh dữ liệu một cách hiệu quả.</a:t>
            </a:r>
          </a:p>
          <a:p>
            <a:pPr>
              <a:buFont typeface="Arial" panose="020B0604020202020204" pitchFamily="34" charset="0"/>
              <a:buChar char="•"/>
            </a:pPr>
            <a:r>
              <a:rPr lang="vi-VN" b="1" dirty="0">
                <a:effectLst/>
              </a:rPr>
              <a:t>Cách hoạt động:</a:t>
            </a:r>
            <a:endParaRPr lang="vi-VN" dirty="0">
              <a:effectLst/>
            </a:endParaRPr>
          </a:p>
          <a:p>
            <a:pPr marL="742950" lvl="1" indent="-285750">
              <a:buFont typeface="Arial" panose="020B0604020202020204" pitchFamily="34" charset="0"/>
              <a:buChar char="•"/>
            </a:pPr>
            <a:r>
              <a:rPr lang="vi-VN" b="1" dirty="0">
                <a:effectLst/>
              </a:rPr>
              <a:t>Nén thư mục:</a:t>
            </a:r>
            <a:r>
              <a:rPr lang="vi-VN" dirty="0">
                <a:effectLst/>
              </a:rPr>
              <a:t> SWORD sử dụng các kỹ thuật nén để giảm kích thước của thư mục lưu trữ thông tin về các đỉnh và cạnh.</a:t>
            </a:r>
          </a:p>
          <a:p>
            <a:pPr marL="742950" lvl="1" indent="-285750">
              <a:buFont typeface="Arial" panose="020B0604020202020204" pitchFamily="34" charset="0"/>
              <a:buChar char="•"/>
            </a:pPr>
            <a:r>
              <a:rPr lang="vi-VN" b="1" dirty="0">
                <a:effectLst/>
              </a:rPr>
              <a:t>Quản lý động:</a:t>
            </a:r>
            <a:r>
              <a:rPr lang="vi-VN" dirty="0">
                <a:effectLst/>
              </a:rPr>
              <a:t> SWORD cho phép quản lý phân mảnh và sao chép dữ liệu một cách linh hoạt, thích ứng với sự thay đổi của workload.</a:t>
            </a:r>
          </a:p>
          <a:p>
            <a:pPr>
              <a:buFont typeface="Arial" panose="020B0604020202020204" pitchFamily="34" charset="0"/>
              <a:buChar char="•"/>
            </a:pPr>
            <a:r>
              <a:rPr lang="vi-VN" b="1" dirty="0">
                <a:effectLst/>
              </a:rPr>
              <a:t>Lợi ích:</a:t>
            </a:r>
            <a:endParaRPr lang="vi-VN" dirty="0">
              <a:effectLst/>
            </a:endParaRPr>
          </a:p>
          <a:p>
            <a:pPr marL="742950" lvl="1" indent="-285750">
              <a:buFont typeface="Arial" panose="020B0604020202020204" pitchFamily="34" charset="0"/>
              <a:buChar char="•"/>
            </a:pPr>
            <a:r>
              <a:rPr lang="vi-VN" dirty="0">
                <a:effectLst/>
              </a:rPr>
              <a:t>Giảm chi phí lưu trữ: Thư mục được nén giúp tiết kiệm không gian lưu trữ.</a:t>
            </a:r>
          </a:p>
          <a:p>
            <a:pPr marL="742950" lvl="1" indent="-285750">
              <a:buFont typeface="Arial" panose="020B0604020202020204" pitchFamily="34" charset="0"/>
              <a:buChar char="•"/>
            </a:pPr>
            <a:r>
              <a:rPr lang="vi-VN" dirty="0">
                <a:effectLst/>
              </a:rPr>
              <a:t>Cải thiện hiệu suất: Việc quản lý động giúp tối ưu hóa hiệu suất của hệ thống.</a:t>
            </a:r>
          </a:p>
          <a:p>
            <a:r>
              <a:rPr lang="vi-VN" b="1" dirty="0">
                <a:effectLst/>
              </a:rPr>
              <a:t>3. Kết hợp Hypergraph và SWORD</a:t>
            </a:r>
          </a:p>
          <a:p>
            <a:pPr>
              <a:buFont typeface="Arial" panose="020B0604020202020204" pitchFamily="34" charset="0"/>
              <a:buChar char="•"/>
            </a:pPr>
            <a:r>
              <a:rPr lang="vi-VN" b="1" dirty="0">
                <a:effectLst/>
              </a:rPr>
              <a:t>Bước 1:</a:t>
            </a:r>
            <a:r>
              <a:rPr lang="vi-VN" dirty="0">
                <a:effectLst/>
              </a:rPr>
              <a:t> Sử dụng mô hình hypergraph để biểu diễn các truy vấn và bản ghi, giảm kích thước đồ thị.</a:t>
            </a:r>
          </a:p>
          <a:p>
            <a:pPr>
              <a:buFont typeface="Arial" panose="020B0604020202020204" pitchFamily="34" charset="0"/>
              <a:buChar char="•"/>
            </a:pPr>
            <a:r>
              <a:rPr lang="vi-VN" b="1" dirty="0">
                <a:effectLst/>
              </a:rPr>
              <a:t>Bước 2:</a:t>
            </a:r>
            <a:r>
              <a:rPr lang="vi-VN" dirty="0">
                <a:effectLst/>
              </a:rPr>
              <a:t> Áp dụng kỹ thuật SWORD để nén thư mục và quản lý phân mảnh dữ liệu một cách hiệu quả.</a:t>
            </a:r>
          </a:p>
          <a:p>
            <a:pPr>
              <a:buFont typeface="Arial" panose="020B0604020202020204" pitchFamily="34" charset="0"/>
              <a:buChar char="•"/>
            </a:pPr>
            <a:r>
              <a:rPr lang="vi-VN" b="1" dirty="0">
                <a:effectLst/>
              </a:rPr>
              <a:t>Kết quả:</a:t>
            </a:r>
            <a:r>
              <a:rPr lang="vi-VN" dirty="0">
                <a:effectLst/>
              </a:rPr>
              <a:t> Hệ thống có thể xử lý các cơ sở dữ liệu lớn một cách hiệu quả, giảm thiểu chi phí lưu trữ và cải thiện hiệu suất.</a:t>
            </a:r>
          </a:p>
          <a:p>
            <a:r>
              <a:rPr lang="vi-VN" b="1" dirty="0">
                <a:effectLst/>
              </a:rPr>
              <a:t>Kết luận</a:t>
            </a:r>
          </a:p>
          <a:p>
            <a:r>
              <a:rPr lang="vi-VN" dirty="0">
                <a:effectLst/>
              </a:rPr>
              <a:t>Để xử lý vấn đề kích thước đồ thị lớn trong bài toán phân mảnh và phân bổ dữ liệu, có thể sử dụng các giải pháp sau:</a:t>
            </a:r>
          </a:p>
          <a:p>
            <a:pPr>
              <a:buFont typeface="+mj-lt"/>
              <a:buAutoNum type="arabicPeriod"/>
            </a:pPr>
            <a:r>
              <a:rPr lang="vi-VN" b="1" dirty="0">
                <a:effectLst/>
              </a:rPr>
              <a:t>Mô hình Hypergraph:</a:t>
            </a:r>
            <a:r>
              <a:rPr lang="vi-VN" dirty="0">
                <a:effectLst/>
              </a:rPr>
              <a:t> Giúp giảm kích thước đồ thị bằng cách biểu diễn nhiều bản ghi cùng lúc bằng một hyperedge.</a:t>
            </a:r>
          </a:p>
          <a:p>
            <a:pPr>
              <a:buFont typeface="+mj-lt"/>
              <a:buAutoNum type="arabicPeriod"/>
            </a:pPr>
            <a:r>
              <a:rPr lang="vi-VN" b="1" dirty="0">
                <a:effectLst/>
              </a:rPr>
              <a:t>Kỹ thuật SWORD:</a:t>
            </a:r>
            <a:r>
              <a:rPr lang="vi-VN" dirty="0">
                <a:effectLst/>
              </a:rPr>
              <a:t> Nén thư mục và quản lý phân mảnh dữ liệu một cách linh hoạt, giảm chi phí lưu trữ và cải thiện hiệu suất.</a:t>
            </a:r>
          </a:p>
          <a:p>
            <a:r>
              <a:rPr lang="vi-VN" dirty="0">
                <a:effectLst/>
              </a:rPr>
              <a:t>Các giải pháp này giúp hệ thống xử lý hiệu quả các cơ sở dữ liệu lớn và phức tạp, đáp ứng nhu cầu về hiệu suất và khả năng mở rộng.</a:t>
            </a:r>
          </a:p>
          <a:p>
            <a:br>
              <a:rPr lang="vi-VN" dirty="0">
                <a:solidFill>
                  <a:srgbClr val="4D6BFE"/>
                </a:solidFill>
                <a:effectLst/>
              </a:rPr>
            </a:br>
            <a:endParaRPr lang="en-US" dirty="0"/>
          </a:p>
          <a:p>
            <a:r>
              <a:rPr lang="en-US" dirty="0"/>
              <a:t>(</a:t>
            </a:r>
            <a:r>
              <a:rPr lang="en-US" dirty="0" err="1"/>
              <a:t>Xem</a:t>
            </a:r>
            <a:r>
              <a:rPr lang="en-US" dirty="0"/>
              <a:t> them </a:t>
            </a:r>
            <a:r>
              <a:rPr lang="en-US" dirty="0" err="1"/>
              <a:t>ví</a:t>
            </a:r>
            <a:r>
              <a:rPr lang="en-US" dirty="0"/>
              <a:t> </a:t>
            </a:r>
            <a:r>
              <a:rPr lang="en-US" dirty="0" err="1"/>
              <a:t>dụ</a:t>
            </a:r>
            <a:r>
              <a:rPr lang="en-US" dirty="0"/>
              <a:t> 2.20 page 77)</a:t>
            </a:r>
          </a:p>
        </p:txBody>
      </p:sp>
      <p:sp>
        <p:nvSpPr>
          <p:cNvPr id="4" name="Slide Number Placeholder 3"/>
          <p:cNvSpPr>
            <a:spLocks noGrp="1"/>
          </p:cNvSpPr>
          <p:nvPr>
            <p:ph type="sldNum" sz="quarter" idx="5"/>
          </p:nvPr>
        </p:nvSpPr>
        <p:spPr/>
        <p:txBody>
          <a:bodyPr/>
          <a:lstStyle/>
          <a:p>
            <a:fld id="{765F5201-0B02-374C-9C85-2DCB7D098B21}" type="slidenum">
              <a:rPr lang="en-US" smtClean="0"/>
              <a:t>72</a:t>
            </a:fld>
            <a:endParaRPr lang="en-US"/>
          </a:p>
        </p:txBody>
      </p:sp>
    </p:spTree>
    <p:extLst>
      <p:ext uri="{BB962C8B-B14F-4D97-AF65-F5344CB8AC3E}">
        <p14:creationId xmlns:p14="http://schemas.microsoft.com/office/powerpoint/2010/main" val="2660919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giải thích chi tiết về </a:t>
            </a:r>
            <a:r>
              <a:rPr lang="vi-VN" b="1" i="0" dirty="0">
                <a:solidFill>
                  <a:srgbClr val="404040"/>
                </a:solidFill>
                <a:effectLst/>
                <a:latin typeface="Inter"/>
              </a:rPr>
              <a:t>Adaptive Approaches</a:t>
            </a:r>
            <a:r>
              <a:rPr lang="vi-VN" b="0" i="0" dirty="0">
                <a:solidFill>
                  <a:srgbClr val="404040"/>
                </a:solidFill>
                <a:effectLst/>
                <a:latin typeface="Inter"/>
              </a:rPr>
              <a:t> (Các phương pháp thích ứng) trong bài toán phân mảnh và phân bổ dữ liệu, với trọng tâm là việc thiết kế lại hệ thống khi có sự thay đổi về đặc điểm vật lý (network characteristics, available storage) và logic (workload):</a:t>
            </a:r>
          </a:p>
          <a:p>
            <a:pPr algn="l"/>
            <a:r>
              <a:rPr lang="vi-VN" b="1" i="0" dirty="0">
                <a:solidFill>
                  <a:srgbClr val="404040"/>
                </a:solidFill>
                <a:effectLst/>
                <a:latin typeface="Inter"/>
              </a:rPr>
              <a:t>Adaptive Approaches (Các phương pháp thích ứng)</a:t>
            </a:r>
          </a:p>
          <a:p>
            <a:pPr algn="l"/>
            <a:r>
              <a:rPr lang="vi-VN" b="0" i="0" dirty="0">
                <a:solidFill>
                  <a:srgbClr val="404040"/>
                </a:solidFill>
                <a:effectLst/>
                <a:latin typeface="Inter"/>
              </a:rPr>
              <a:t>Các phương pháp thích ứng cho phép hệ thống tự động điều chỉnh và tối ưu hóa phân mảnh và phân bổ dữ liệu khi có sự thay đổi về đặc điểm vật lý (ví dụ: đặc điểm mạng, dung lượng lưu trữ) và logic (ví dụ: workload). Điều này giúp hệ thống duy trì hiệu suất cao và đáp ứng nhu cầu thay đổi.</a:t>
            </a:r>
          </a:p>
          <a:p>
            <a:pPr algn="l"/>
            <a:r>
              <a:rPr lang="vi-VN" b="1" i="0" dirty="0">
                <a:solidFill>
                  <a:srgbClr val="404040"/>
                </a:solidFill>
                <a:effectLst/>
                <a:latin typeface="Inter"/>
              </a:rPr>
              <a:t>1. Phân loại thay đổi</a:t>
            </a:r>
          </a:p>
          <a:p>
            <a:pPr algn="l">
              <a:buFont typeface="Arial" panose="020B0604020202020204" pitchFamily="34" charset="0"/>
              <a:buChar char="•"/>
            </a:pPr>
            <a:r>
              <a:rPr lang="vi-VN" b="1" i="0" dirty="0">
                <a:solidFill>
                  <a:srgbClr val="404040"/>
                </a:solidFill>
                <a:effectLst/>
                <a:latin typeface="Inter"/>
              </a:rPr>
              <a:t>Thay đổi vật lý (Physical changes):</a:t>
            </a:r>
            <a:r>
              <a:rPr lang="vi-VN" b="0" i="0" dirty="0">
                <a:solidFill>
                  <a:srgbClr val="404040"/>
                </a:solidFill>
                <a:effectLst/>
                <a:latin typeface="Inter"/>
              </a:rPr>
              <a:t> Bao gồm các thay đổi về đặc điểm mạng (ví dụ: băng thông, độ trễ) và dung lượng lưu trữ (ví dụ: thêm hoặc bớt các site).</a:t>
            </a:r>
          </a:p>
          <a:p>
            <a:pPr algn="l">
              <a:buFont typeface="Arial" panose="020B0604020202020204" pitchFamily="34" charset="0"/>
              <a:buChar char="•"/>
            </a:pPr>
            <a:r>
              <a:rPr lang="vi-VN" b="1" i="0" dirty="0">
                <a:solidFill>
                  <a:srgbClr val="404040"/>
                </a:solidFill>
                <a:effectLst/>
                <a:latin typeface="Inter"/>
              </a:rPr>
              <a:t>Thay đổi logic (Logical changes):</a:t>
            </a:r>
            <a:r>
              <a:rPr lang="vi-VN" b="0" i="0" dirty="0">
                <a:solidFill>
                  <a:srgbClr val="404040"/>
                </a:solidFill>
                <a:effectLst/>
                <a:latin typeface="Inter"/>
              </a:rPr>
              <a:t> Bao gồm các thay đổi về workload (ví dụ: sự thay đổi trong tần suất và loại truy vấn).</a:t>
            </a:r>
          </a:p>
          <a:p>
            <a:pPr algn="l"/>
            <a:r>
              <a:rPr lang="vi-VN" b="1" i="0" dirty="0">
                <a:solidFill>
                  <a:srgbClr val="404040"/>
                </a:solidFill>
                <a:effectLst/>
                <a:latin typeface="Inter"/>
              </a:rPr>
              <a:t>2. Trọng tâm của các phương pháp thích ứng</a:t>
            </a:r>
          </a:p>
          <a:p>
            <a:pPr algn="l">
              <a:buFont typeface="Arial" panose="020B0604020202020204" pitchFamily="34" charset="0"/>
              <a:buChar char="•"/>
            </a:pPr>
            <a:r>
              <a:rPr lang="vi-VN" b="1" i="0" dirty="0">
                <a:solidFill>
                  <a:srgbClr val="404040"/>
                </a:solidFill>
                <a:effectLst/>
                <a:latin typeface="Inter"/>
              </a:rPr>
              <a:t>Hầu hết tập trung vào thay đổi logic:</a:t>
            </a:r>
            <a:r>
              <a:rPr lang="vi-VN" b="0" i="0" dirty="0">
                <a:solidFill>
                  <a:srgbClr val="404040"/>
                </a:solidFill>
                <a:effectLst/>
                <a:latin typeface="Inter"/>
              </a:rPr>
              <a:t> Các phương pháp thích ứng thường tập trung vào việc theo dõi và điều chỉnh dựa trên sự thay đổi của workload.</a:t>
            </a:r>
          </a:p>
          <a:p>
            <a:pPr algn="l">
              <a:buFont typeface="Arial" panose="020B0604020202020204" pitchFamily="34" charset="0"/>
              <a:buChar char="•"/>
            </a:pPr>
            <a:r>
              <a:rPr lang="vi-VN" b="1" i="0" dirty="0">
                <a:solidFill>
                  <a:srgbClr val="404040"/>
                </a:solidFill>
                <a:effectLst/>
                <a:latin typeface="Inter"/>
              </a:rPr>
              <a:t>Hầu hết theo cách tiếp cận kết hợp:</a:t>
            </a:r>
            <a:r>
              <a:rPr lang="vi-VN" b="0" i="0" dirty="0">
                <a:solidFill>
                  <a:srgbClr val="404040"/>
                </a:solidFill>
                <a:effectLst/>
                <a:latin typeface="Inter"/>
              </a:rPr>
              <a:t> Kết hợp cả thay đổi vật lý và logic để đảm bảo hệ thống hoạt động hiệu quả trong mọi điều kiện.</a:t>
            </a:r>
          </a:p>
          <a:p>
            <a:pPr algn="l"/>
            <a:r>
              <a:rPr lang="vi-VN" b="1" i="0" dirty="0">
                <a:solidFill>
                  <a:srgbClr val="404040"/>
                </a:solidFill>
                <a:effectLst/>
                <a:latin typeface="Inter"/>
              </a:rPr>
              <a:t>3. Ba vấn đề chính cần giải quyết</a:t>
            </a:r>
          </a:p>
          <a:p>
            <a:pPr algn="l"/>
            <a:r>
              <a:rPr lang="vi-VN" b="1" i="0" dirty="0">
                <a:solidFill>
                  <a:srgbClr val="404040"/>
                </a:solidFill>
                <a:effectLst/>
                <a:latin typeface="Inter"/>
              </a:rPr>
              <a:t>a. Làm thế nào để phát hiện thay đổi workload?</a:t>
            </a:r>
          </a:p>
          <a:p>
            <a:pPr algn="l">
              <a:buFont typeface="Arial" panose="020B0604020202020204" pitchFamily="34" charset="0"/>
              <a:buChar char="•"/>
            </a:pPr>
            <a:r>
              <a:rPr lang="vi-VN" b="1" i="0" dirty="0">
                <a:solidFill>
                  <a:srgbClr val="404040"/>
                </a:solidFill>
                <a:effectLst/>
                <a:latin typeface="Inter"/>
              </a:rPr>
              <a:t>Giám sát liên tục:</a:t>
            </a:r>
            <a:r>
              <a:rPr lang="vi-VN" b="0" i="0" dirty="0">
                <a:solidFill>
                  <a:srgbClr val="404040"/>
                </a:solidFill>
                <a:effectLst/>
                <a:latin typeface="Inter"/>
              </a:rPr>
              <a:t> Theo dõi các chỉ số hiệu suất và đặc điểm của workload (ví dụ: tần suất truy vấn, loại truy vấn).</a:t>
            </a:r>
          </a:p>
          <a:p>
            <a:pPr algn="l">
              <a:buFont typeface="Arial" panose="020B0604020202020204" pitchFamily="34" charset="0"/>
              <a:buChar char="•"/>
            </a:pPr>
            <a:r>
              <a:rPr lang="vi-VN" b="1" i="0" dirty="0">
                <a:solidFill>
                  <a:srgbClr val="404040"/>
                </a:solidFill>
                <a:effectLst/>
                <a:latin typeface="Inter"/>
              </a:rPr>
              <a:t>Phân tích xu hướng:</a:t>
            </a:r>
            <a:r>
              <a:rPr lang="vi-VN" b="0" i="0" dirty="0">
                <a:solidFill>
                  <a:srgbClr val="404040"/>
                </a:solidFill>
                <a:effectLst/>
                <a:latin typeface="Inter"/>
              </a:rPr>
              <a:t> Sử dụng các thuật toán học máy và phân tích dữ liệu để phát hiện các xu hướng thay đổi trong workload.</a:t>
            </a:r>
          </a:p>
          <a:p>
            <a:pPr algn="l">
              <a:buFont typeface="Arial" panose="020B0604020202020204" pitchFamily="34" charset="0"/>
              <a:buChar char="•"/>
            </a:pPr>
            <a:r>
              <a:rPr lang="vi-VN" b="1" i="0" dirty="0">
                <a:solidFill>
                  <a:srgbClr val="404040"/>
                </a:solidFill>
                <a:effectLst/>
                <a:latin typeface="Inter"/>
              </a:rPr>
              <a:t>Cảnh báo tự động:</a:t>
            </a:r>
            <a:r>
              <a:rPr lang="vi-VN" b="0" i="0" dirty="0">
                <a:solidFill>
                  <a:srgbClr val="404040"/>
                </a:solidFill>
                <a:effectLst/>
                <a:latin typeface="Inter"/>
              </a:rPr>
              <a:t> Thiết lập các ngưỡng cảnh báo để phát hiện sự thay đổi đột ngột hoặc đáng kể trong workload.</a:t>
            </a:r>
          </a:p>
          <a:p>
            <a:pPr algn="l"/>
            <a:r>
              <a:rPr lang="vi-VN" b="1" i="0" dirty="0">
                <a:solidFill>
                  <a:srgbClr val="404040"/>
                </a:solidFill>
                <a:effectLst/>
                <a:latin typeface="Inter"/>
              </a:rPr>
              <a:t>b. Làm thế nào để xác định các mục dữ liệu bị ảnh hưởng?</a:t>
            </a:r>
          </a:p>
          <a:p>
            <a:pPr algn="l">
              <a:buFont typeface="Arial" panose="020B0604020202020204" pitchFamily="34" charset="0"/>
              <a:buChar char="•"/>
            </a:pPr>
            <a:r>
              <a:rPr lang="vi-VN" b="1" i="0" dirty="0">
                <a:solidFill>
                  <a:srgbClr val="404040"/>
                </a:solidFill>
                <a:effectLst/>
                <a:latin typeface="Inter"/>
              </a:rPr>
              <a:t>Phân tích phụ thuộc dữ liệu:</a:t>
            </a:r>
            <a:r>
              <a:rPr lang="vi-VN" b="0" i="0" dirty="0">
                <a:solidFill>
                  <a:srgbClr val="404040"/>
                </a:solidFill>
                <a:effectLst/>
                <a:latin typeface="Inter"/>
              </a:rPr>
              <a:t> Xác định các bản ghi (tuple) và phân vùng (partition) bị ảnh hưởng bởi sự thay đổi workload.</a:t>
            </a:r>
          </a:p>
          <a:p>
            <a:pPr algn="l">
              <a:buFont typeface="Arial" panose="020B0604020202020204" pitchFamily="34" charset="0"/>
              <a:buChar char="•"/>
            </a:pPr>
            <a:r>
              <a:rPr lang="vi-VN" b="1" i="0" dirty="0">
                <a:solidFill>
                  <a:srgbClr val="404040"/>
                </a:solidFill>
                <a:effectLst/>
                <a:latin typeface="Inter"/>
              </a:rPr>
              <a:t>Sử dụng đồ thị hoặc hypergraph:</a:t>
            </a:r>
            <a:r>
              <a:rPr lang="vi-VN" b="0" i="0" dirty="0">
                <a:solidFill>
                  <a:srgbClr val="404040"/>
                </a:solidFill>
                <a:effectLst/>
                <a:latin typeface="Inter"/>
              </a:rPr>
              <a:t> Biểu diễn mối quan hệ giữa các bản ghi và truy vấn để xác định các mục dữ liệu cần điều chỉnh.</a:t>
            </a:r>
          </a:p>
          <a:p>
            <a:pPr algn="l">
              <a:buFont typeface="Arial" panose="020B0604020202020204" pitchFamily="34" charset="0"/>
              <a:buChar char="•"/>
            </a:pPr>
            <a:r>
              <a:rPr lang="vi-VN" b="1" i="0" dirty="0">
                <a:solidFill>
                  <a:srgbClr val="404040"/>
                </a:solidFill>
                <a:effectLst/>
                <a:latin typeface="Inter"/>
              </a:rPr>
              <a:t>Đánh giá tác động:</a:t>
            </a:r>
            <a:r>
              <a:rPr lang="vi-VN" b="0" i="0" dirty="0">
                <a:solidFill>
                  <a:srgbClr val="404040"/>
                </a:solidFill>
                <a:effectLst/>
                <a:latin typeface="Inter"/>
              </a:rPr>
              <a:t> Phân tích tác động của sự thay đổi workload lên hiệu suất và tính nhất quán của dữ liệu.</a:t>
            </a:r>
          </a:p>
          <a:p>
            <a:pPr algn="l"/>
            <a:r>
              <a:rPr lang="vi-VN" b="1" i="0" dirty="0">
                <a:solidFill>
                  <a:srgbClr val="404040"/>
                </a:solidFill>
                <a:effectLst/>
                <a:latin typeface="Inter"/>
              </a:rPr>
              <a:t>c. Làm thế nào để thực hiện thay đổi một cách hiệu quả?</a:t>
            </a:r>
          </a:p>
          <a:p>
            <a:pPr algn="l">
              <a:buFont typeface="Arial" panose="020B0604020202020204" pitchFamily="34" charset="0"/>
              <a:buChar char="•"/>
            </a:pPr>
            <a:r>
              <a:rPr lang="vi-VN" b="1" i="0" dirty="0">
                <a:solidFill>
                  <a:srgbClr val="404040"/>
                </a:solidFill>
                <a:effectLst/>
                <a:latin typeface="Inter"/>
              </a:rPr>
              <a:t>Tối ưu hóa động:</a:t>
            </a:r>
            <a:r>
              <a:rPr lang="vi-VN" b="0" i="0" dirty="0">
                <a:solidFill>
                  <a:srgbClr val="404040"/>
                </a:solidFill>
                <a:effectLst/>
                <a:latin typeface="Inter"/>
              </a:rPr>
              <a:t> Sử dụng các thuật toán tối ưu hóa động để điều chỉnh phân mảnh và phân bổ dữ liệu mà không làm gián đoạn hoạt động của hệ thống.</a:t>
            </a:r>
          </a:p>
          <a:p>
            <a:pPr algn="l">
              <a:buFont typeface="Arial" panose="020B0604020202020204" pitchFamily="34" charset="0"/>
              <a:buChar char="•"/>
            </a:pPr>
            <a:r>
              <a:rPr lang="vi-VN" b="1" i="0" dirty="0">
                <a:solidFill>
                  <a:srgbClr val="404040"/>
                </a:solidFill>
                <a:effectLst/>
                <a:latin typeface="Inter"/>
              </a:rPr>
              <a:t>Di chuyển dữ liệu hiệu quả:</a:t>
            </a:r>
            <a:r>
              <a:rPr lang="vi-VN" b="0" i="0" dirty="0">
                <a:solidFill>
                  <a:srgbClr val="404040"/>
                </a:solidFill>
                <a:effectLst/>
                <a:latin typeface="Inter"/>
              </a:rPr>
              <a:t> Sử dụng các kỹ thuật di chuyển dữ liệu hiệu quả (ví dụ: di chuyển tăng dần) để giảm thiểu thời gian downtime.</a:t>
            </a:r>
          </a:p>
          <a:p>
            <a:pPr algn="l">
              <a:buFont typeface="Arial" panose="020B0604020202020204" pitchFamily="34" charset="0"/>
              <a:buChar char="•"/>
            </a:pPr>
            <a:r>
              <a:rPr lang="vi-VN" b="1" i="0" dirty="0">
                <a:solidFill>
                  <a:srgbClr val="404040"/>
                </a:solidFill>
                <a:effectLst/>
                <a:latin typeface="Inter"/>
              </a:rPr>
              <a:t>Cân bằng tải:</a:t>
            </a:r>
            <a:r>
              <a:rPr lang="vi-VN" b="0" i="0" dirty="0">
                <a:solidFill>
                  <a:srgbClr val="404040"/>
                </a:solidFill>
                <a:effectLst/>
                <a:latin typeface="Inter"/>
              </a:rPr>
              <a:t> Đảm bảo rằng việc điều chỉnh phân mảnh và phân bổ dữ liệu không gây mất cân bằng tải trong hệ thống.</a:t>
            </a:r>
          </a:p>
          <a:p>
            <a:pPr algn="l"/>
            <a:endParaRPr lang="en-US" b="1" i="0" dirty="0">
              <a:solidFill>
                <a:srgbClr val="404040"/>
              </a:solidFill>
              <a:effectLst/>
              <a:latin typeface="Inter"/>
            </a:endParaRPr>
          </a:p>
          <a:p>
            <a:pPr algn="l"/>
            <a:r>
              <a:rPr lang="vi-VN" b="1" i="0" dirty="0">
                <a:solidFill>
                  <a:srgbClr val="404040"/>
                </a:solidFill>
                <a:effectLst/>
                <a:latin typeface="Inter"/>
              </a:rPr>
              <a:t>Kết luận</a:t>
            </a:r>
          </a:p>
          <a:p>
            <a:pPr algn="l"/>
            <a:r>
              <a:rPr lang="vi-VN" b="0" i="0" dirty="0">
                <a:solidFill>
                  <a:srgbClr val="404040"/>
                </a:solidFill>
                <a:effectLst/>
                <a:latin typeface="Inter"/>
              </a:rPr>
              <a:t>Các phương pháp thích ứng (</a:t>
            </a:r>
            <a:r>
              <a:rPr lang="vi-VN" b="1" i="0" dirty="0">
                <a:solidFill>
                  <a:srgbClr val="404040"/>
                </a:solidFill>
                <a:effectLst/>
                <a:latin typeface="Inter"/>
              </a:rPr>
              <a:t>Adaptive Approaches</a:t>
            </a:r>
            <a:r>
              <a:rPr lang="vi-VN" b="0" i="0" dirty="0">
                <a:solidFill>
                  <a:srgbClr val="404040"/>
                </a:solidFill>
                <a:effectLst/>
                <a:latin typeface="Inter"/>
              </a:rPr>
              <a:t>) giúp hệ thống tự động điều chỉnh và tối ưu hóa phân mảnh và phân bổ dữ liệu khi có sự thay đổi về đặc điểm vật lý và logic. Để thực hiện hiệu quả, cần giải quyết ba vấn đề chính:</a:t>
            </a:r>
          </a:p>
          <a:p>
            <a:pPr algn="l">
              <a:buFont typeface="+mj-lt"/>
              <a:buAutoNum type="arabicPeriod"/>
            </a:pPr>
            <a:r>
              <a:rPr lang="vi-VN" b="1" i="0" dirty="0">
                <a:solidFill>
                  <a:srgbClr val="404040"/>
                </a:solidFill>
                <a:effectLst/>
                <a:latin typeface="Inter"/>
              </a:rPr>
              <a:t>Phát hiện thay đổi workload:</a:t>
            </a:r>
            <a:r>
              <a:rPr lang="vi-VN" b="0" i="0" dirty="0">
                <a:solidFill>
                  <a:srgbClr val="404040"/>
                </a:solidFill>
                <a:effectLst/>
                <a:latin typeface="Inter"/>
              </a:rPr>
              <a:t> Sử dụng giám sát liên tục và phân tích xu hướng.</a:t>
            </a:r>
          </a:p>
          <a:p>
            <a:pPr algn="l">
              <a:buFont typeface="+mj-lt"/>
              <a:buAutoNum type="arabicPeriod"/>
            </a:pPr>
            <a:r>
              <a:rPr lang="vi-VN" b="1" i="0" dirty="0">
                <a:solidFill>
                  <a:srgbClr val="404040"/>
                </a:solidFill>
                <a:effectLst/>
                <a:latin typeface="Inter"/>
              </a:rPr>
              <a:t>Xác định các mục dữ liệu bị ảnh hưởng:</a:t>
            </a:r>
            <a:r>
              <a:rPr lang="vi-VN" b="0" i="0" dirty="0">
                <a:solidFill>
                  <a:srgbClr val="404040"/>
                </a:solidFill>
                <a:effectLst/>
                <a:latin typeface="Inter"/>
              </a:rPr>
              <a:t> Sử dụng phân tích phụ thuộc dữ liệu và đồ thị.</a:t>
            </a:r>
          </a:p>
          <a:p>
            <a:pPr algn="l">
              <a:buFont typeface="+mj-lt"/>
              <a:buAutoNum type="arabicPeriod"/>
            </a:pPr>
            <a:r>
              <a:rPr lang="vi-VN" b="1" i="0" dirty="0">
                <a:solidFill>
                  <a:srgbClr val="404040"/>
                </a:solidFill>
                <a:effectLst/>
                <a:latin typeface="Inter"/>
              </a:rPr>
              <a:t>Thực hiện thay đổi hiệu quả:</a:t>
            </a:r>
            <a:r>
              <a:rPr lang="vi-VN" b="0" i="0" dirty="0">
                <a:solidFill>
                  <a:srgbClr val="404040"/>
                </a:solidFill>
                <a:effectLst/>
                <a:latin typeface="Inter"/>
              </a:rPr>
              <a:t> Sử dụng tối ưu hóa động và di chuyển dữ liệu hiệu quả.</a:t>
            </a:r>
          </a:p>
          <a:p>
            <a:pPr algn="l"/>
            <a:r>
              <a:rPr lang="vi-VN" b="0" i="0" dirty="0">
                <a:solidFill>
                  <a:srgbClr val="404040"/>
                </a:solidFill>
                <a:effectLst/>
                <a:latin typeface="Inter"/>
              </a:rPr>
              <a:t>Các phương pháp này giúp hệ thống duy trì hiệu suất cao và đáp ứng nhu cầu thay đổi một cách linh hoạt.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73</a:t>
            </a:fld>
            <a:endParaRPr lang="en-US"/>
          </a:p>
        </p:txBody>
      </p:sp>
    </p:spTree>
    <p:extLst>
      <p:ext uri="{BB962C8B-B14F-4D97-AF65-F5344CB8AC3E}">
        <p14:creationId xmlns:p14="http://schemas.microsoft.com/office/powerpoint/2010/main" val="302856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DF4C5701-F8BD-7926-01AE-51AA84AB6D66}"/>
              </a:ext>
            </a:extLst>
          </p:cNvPr>
          <p:cNvSpPr>
            <a:spLocks noGrp="1"/>
          </p:cNvSpPr>
          <p:nvPr>
            <p:ph type="body" idx="1"/>
          </p:nvPr>
        </p:nvSpPr>
        <p:spPr/>
        <p:txBody>
          <a:bodyPr/>
          <a:lstStyle/>
          <a:p>
            <a:r>
              <a:rPr lang="en-US" dirty="0" err="1"/>
              <a:t>Phân</a:t>
            </a:r>
            <a:r>
              <a:rPr lang="en-US" dirty="0"/>
              <a:t> </a:t>
            </a:r>
            <a:r>
              <a:rPr lang="en-US" dirty="0" err="1"/>
              <a:t>mảnh</a:t>
            </a:r>
            <a:r>
              <a:rPr lang="en-US" dirty="0"/>
              <a:t> </a:t>
            </a:r>
            <a:r>
              <a:rPr lang="en-US" dirty="0" err="1"/>
              <a:t>theo</a:t>
            </a:r>
            <a:r>
              <a:rPr lang="en-US" dirty="0"/>
              <a:t> </a:t>
            </a:r>
            <a:r>
              <a:rPr lang="en-US" dirty="0" err="1"/>
              <a:t>chiều</a:t>
            </a:r>
            <a:r>
              <a:rPr lang="en-US" dirty="0"/>
              <a:t> </a:t>
            </a:r>
            <a:r>
              <a:rPr lang="en-US" dirty="0" err="1"/>
              <a:t>ngang</a:t>
            </a:r>
            <a:r>
              <a:rPr lang="en-US" dirty="0"/>
              <a:t>.</a:t>
            </a:r>
          </a:p>
          <a:p>
            <a:r>
              <a:rPr lang="en-US" dirty="0" err="1"/>
              <a:t>Bảng</a:t>
            </a:r>
            <a:r>
              <a:rPr lang="en-US" dirty="0"/>
              <a:t> project chia </a:t>
            </a:r>
            <a:r>
              <a:rPr lang="en-US" dirty="0" err="1"/>
              <a:t>thành</a:t>
            </a:r>
            <a:r>
              <a:rPr lang="en-US" dirty="0"/>
              <a:t> 2 </a:t>
            </a:r>
            <a:r>
              <a:rPr lang="en-US" dirty="0" err="1"/>
              <a:t>bảng</a:t>
            </a:r>
            <a:r>
              <a:rPr lang="en-US" dirty="0"/>
              <a:t> Proj1 </a:t>
            </a:r>
            <a:r>
              <a:rPr lang="en-US" dirty="0" err="1"/>
              <a:t>và</a:t>
            </a:r>
            <a:r>
              <a:rPr lang="en-US" dirty="0"/>
              <a:t> proj2. Proj1 </a:t>
            </a:r>
            <a:r>
              <a:rPr lang="en-US" dirty="0" err="1"/>
              <a:t>chứa</a:t>
            </a:r>
            <a:r>
              <a:rPr lang="en-US" dirty="0"/>
              <a:t> </a:t>
            </a:r>
            <a:r>
              <a:rPr lang="en-US" dirty="0" err="1"/>
              <a:t>các</a:t>
            </a:r>
            <a:r>
              <a:rPr lang="en-US" dirty="0"/>
              <a:t> </a:t>
            </a:r>
            <a:r>
              <a:rPr lang="en-US" dirty="0" err="1"/>
              <a:t>thông</a:t>
            </a:r>
            <a:r>
              <a:rPr lang="en-US" dirty="0"/>
              <a:t> tin </a:t>
            </a:r>
            <a:r>
              <a:rPr lang="en-US" dirty="0" err="1"/>
              <a:t>về</a:t>
            </a:r>
            <a:r>
              <a:rPr lang="en-US" dirty="0"/>
              <a:t> budget </a:t>
            </a:r>
            <a:r>
              <a:rPr lang="en-US" dirty="0" err="1"/>
              <a:t>và</a:t>
            </a:r>
            <a:r>
              <a:rPr lang="en-US" dirty="0"/>
              <a:t> </a:t>
            </a:r>
            <a:r>
              <a:rPr lang="en-US" dirty="0" err="1"/>
              <a:t>bảng</a:t>
            </a:r>
            <a:r>
              <a:rPr lang="en-US" dirty="0"/>
              <a:t> Proj2 </a:t>
            </a:r>
            <a:r>
              <a:rPr lang="en-US" dirty="0" err="1"/>
              <a:t>chứa</a:t>
            </a:r>
            <a:r>
              <a:rPr lang="en-US" dirty="0"/>
              <a:t> </a:t>
            </a:r>
            <a:r>
              <a:rPr lang="en-US" dirty="0" err="1"/>
              <a:t>thông</a:t>
            </a:r>
            <a:r>
              <a:rPr lang="en-US" dirty="0"/>
              <a:t> tin </a:t>
            </a:r>
            <a:r>
              <a:rPr lang="en-US" dirty="0" err="1"/>
              <a:t>về</a:t>
            </a:r>
            <a:r>
              <a:rPr lang="en-US" dirty="0"/>
              <a:t> </a:t>
            </a:r>
            <a:r>
              <a:rPr lang="en-US" dirty="0" err="1"/>
              <a:t>tên</a:t>
            </a:r>
            <a:r>
              <a:rPr lang="en-US" dirty="0"/>
              <a:t> project </a:t>
            </a:r>
            <a:r>
              <a:rPr lang="en-US" dirty="0" err="1"/>
              <a:t>và</a:t>
            </a:r>
            <a:r>
              <a:rPr lang="en-US" dirty="0"/>
              <a:t> vi </a:t>
            </a:r>
            <a:r>
              <a:rPr lang="en-US" dirty="0" err="1"/>
              <a:t>trí</a:t>
            </a:r>
            <a:r>
              <a:rPr lang="en-US" dirty="0"/>
              <a:t>.</a:t>
            </a:r>
          </a:p>
          <a:p>
            <a:endParaRPr lang="en-US" dirty="0"/>
          </a:p>
        </p:txBody>
      </p:sp>
    </p:spTree>
    <p:extLst>
      <p:ext uri="{BB962C8B-B14F-4D97-AF65-F5344CB8AC3E}">
        <p14:creationId xmlns:p14="http://schemas.microsoft.com/office/powerpoint/2010/main" val="37867735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Detecting Workload Changes (Phát hiện thay đổi workload)</a:t>
            </a:r>
          </a:p>
          <a:p>
            <a:pPr algn="l"/>
            <a:r>
              <a:rPr lang="vi-VN" b="0" i="0" dirty="0">
                <a:solidFill>
                  <a:srgbClr val="404040"/>
                </a:solidFill>
                <a:effectLst/>
                <a:latin typeface="Inter"/>
              </a:rPr>
              <a:t>Việc phát hiện thay đổi workload là một bước quan trọng trong các hệ thống cơ sở dữ liệu thích ứng, giúp hệ thống tự động điều chỉnh và tối ưu hóa hiệu suất dựa trên sự thay đổi của các truy vấn và hoạt động.</a:t>
            </a:r>
          </a:p>
          <a:p>
            <a:pPr algn="l"/>
            <a:r>
              <a:rPr lang="vi-VN" b="1" i="0" dirty="0">
                <a:solidFill>
                  <a:srgbClr val="404040"/>
                </a:solidFill>
                <a:effectLst/>
                <a:latin typeface="Inter"/>
              </a:rPr>
              <a:t>1. Khái quát</a:t>
            </a:r>
          </a:p>
          <a:p>
            <a:pPr algn="l">
              <a:buFont typeface="Arial" panose="020B0604020202020204" pitchFamily="34" charset="0"/>
              <a:buChar char="•"/>
            </a:pPr>
            <a:r>
              <a:rPr lang="vi-VN" b="1" i="0" dirty="0">
                <a:solidFill>
                  <a:srgbClr val="404040"/>
                </a:solidFill>
                <a:effectLst/>
                <a:latin typeface="Inter"/>
              </a:rPr>
              <a:t>Workload:</a:t>
            </a:r>
            <a:r>
              <a:rPr lang="vi-VN" b="0" i="0" dirty="0">
                <a:solidFill>
                  <a:srgbClr val="404040"/>
                </a:solidFill>
                <a:effectLst/>
                <a:latin typeface="Inter"/>
              </a:rPr>
              <a:t> Bao gồm các truy vấn và hoạt động được thực hiện trên cơ sở dữ liệu, chẳng hạn như SELECT, INSERT, UPDATE, DELETE.</a:t>
            </a:r>
          </a:p>
          <a:p>
            <a:pPr algn="l">
              <a:buFont typeface="Arial" panose="020B0604020202020204" pitchFamily="34" charset="0"/>
              <a:buChar char="•"/>
            </a:pPr>
            <a:r>
              <a:rPr lang="vi-VN" b="1" i="0" dirty="0">
                <a:solidFill>
                  <a:srgbClr val="404040"/>
                </a:solidFill>
                <a:effectLst/>
                <a:latin typeface="Inter"/>
              </a:rPr>
              <a:t>Thay đổi workload:</a:t>
            </a:r>
            <a:r>
              <a:rPr lang="vi-VN" b="0" i="0" dirty="0">
                <a:solidFill>
                  <a:srgbClr val="404040"/>
                </a:solidFill>
                <a:effectLst/>
                <a:latin typeface="Inter"/>
              </a:rPr>
              <a:t> Có thể bao gồm sự thay đổi trong tần suất truy vấn, loại truy vấn, hoặc mẫu truy cập dữ liệu.</a:t>
            </a:r>
          </a:p>
          <a:p>
            <a:pPr algn="l">
              <a:buFont typeface="Arial" panose="020B0604020202020204" pitchFamily="34" charset="0"/>
              <a:buChar char="•"/>
            </a:pPr>
            <a:r>
              <a:rPr lang="vi-VN" b="1" i="0" dirty="0">
                <a:solidFill>
                  <a:srgbClr val="404040"/>
                </a:solidFill>
                <a:effectLst/>
                <a:latin typeface="Inter"/>
              </a:rPr>
              <a:t>Mục tiêu:</a:t>
            </a:r>
            <a:r>
              <a:rPr lang="vi-VN" b="0" i="0" dirty="0">
                <a:solidFill>
                  <a:srgbClr val="404040"/>
                </a:solidFill>
                <a:effectLst/>
                <a:latin typeface="Inter"/>
              </a:rPr>
              <a:t> Phát hiện sớm các thay đổi để hệ thống có thể điều chỉnh phân mảnh, phân bổ dữ liệu và tài nguyên một cách kịp thời.</a:t>
            </a:r>
          </a:p>
          <a:p>
            <a:pPr algn="l"/>
            <a:r>
              <a:rPr lang="vi-VN" b="1" i="0" dirty="0">
                <a:solidFill>
                  <a:srgbClr val="404040"/>
                </a:solidFill>
                <a:effectLst/>
                <a:latin typeface="Inter"/>
              </a:rPr>
              <a:t>2. Các phương pháp phát hiện thay đổi workload</a:t>
            </a:r>
          </a:p>
          <a:p>
            <a:pPr algn="l"/>
            <a:r>
              <a:rPr lang="vi-VN" b="1" i="0" dirty="0">
                <a:solidFill>
                  <a:srgbClr val="404040"/>
                </a:solidFill>
                <a:effectLst/>
                <a:latin typeface="Inter"/>
              </a:rPr>
              <a:t>a. Phân tích nhật ký hệ thống định kỳ (Periodically analyze system logs)</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Thu thập và phân tích nhật ký hệ thống (system logs) định kỳ để xác định các xu hướng và thay đổi trong workload.</a:t>
            </a:r>
          </a:p>
          <a:p>
            <a:pPr algn="l">
              <a:buFont typeface="Arial" panose="020B0604020202020204" pitchFamily="34" charset="0"/>
              <a:buChar char="•"/>
            </a:pPr>
            <a:r>
              <a:rPr lang="vi-VN" b="1" i="0" dirty="0">
                <a:solidFill>
                  <a:srgbClr val="404040"/>
                </a:solidFill>
                <a:effectLst/>
                <a:latin typeface="Inter"/>
              </a:rPr>
              <a:t>Ưu điểm:</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Đơn giản và dễ triển khai.</a:t>
            </a:r>
          </a:p>
          <a:p>
            <a:pPr marL="742950" lvl="1" indent="-285750" algn="l">
              <a:buFont typeface="Arial" panose="020B0604020202020204" pitchFamily="34" charset="0"/>
              <a:buChar char="•"/>
            </a:pPr>
            <a:r>
              <a:rPr lang="vi-VN" b="0" i="0" dirty="0">
                <a:solidFill>
                  <a:srgbClr val="404040"/>
                </a:solidFill>
                <a:effectLst/>
                <a:latin typeface="Inter"/>
              </a:rPr>
              <a:t>Cung cấp cái nhìn tổng quan về hoạt động của hệ thống.</a:t>
            </a:r>
          </a:p>
          <a:p>
            <a:pPr algn="l">
              <a:buFont typeface="Arial" panose="020B0604020202020204" pitchFamily="34" charset="0"/>
              <a:buChar char="•"/>
            </a:pPr>
            <a:r>
              <a:rPr lang="vi-VN" b="1" i="0" dirty="0">
                <a:solidFill>
                  <a:srgbClr val="404040"/>
                </a:solidFill>
                <a:effectLst/>
                <a:latin typeface="Inter"/>
              </a:rPr>
              <a:t>Nhược điểm:</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Không phát hiện thay đổi trong thời gian thực.</a:t>
            </a:r>
          </a:p>
          <a:p>
            <a:pPr marL="742950" lvl="1" indent="-285750" algn="l">
              <a:buFont typeface="Arial" panose="020B0604020202020204" pitchFamily="34" charset="0"/>
              <a:buChar char="•"/>
            </a:pPr>
            <a:r>
              <a:rPr lang="vi-VN" b="0" i="0" dirty="0">
                <a:solidFill>
                  <a:srgbClr val="404040"/>
                </a:solidFill>
                <a:effectLst/>
                <a:latin typeface="Inter"/>
              </a:rPr>
              <a:t>Có thể bỏ lỡ các thay đổi đột ngột hoặc ngắn hạn.</a:t>
            </a:r>
          </a:p>
          <a:p>
            <a:pPr algn="l"/>
            <a:r>
              <a:rPr lang="vi-VN" b="1" i="0" dirty="0">
                <a:solidFill>
                  <a:srgbClr val="404040"/>
                </a:solidFill>
                <a:effectLst/>
                <a:latin typeface="Inter"/>
              </a:rPr>
              <a:t>b. Giám sát workload liên tục trong DBMS (Continuously monitor workload within DBMS)</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Sử dụng các công cụ giám sát tích hợp trong hệ thống quản lý cơ sở dữ liệu (DBMS) để theo dõi workload liên tục.</a:t>
            </a:r>
          </a:p>
          <a:p>
            <a:pPr algn="l">
              <a:buFont typeface="Arial" panose="020B0604020202020204" pitchFamily="34" charset="0"/>
              <a:buChar char="•"/>
            </a:pPr>
            <a:r>
              <a:rPr lang="vi-VN" b="1" i="0" dirty="0">
                <a:solidFill>
                  <a:srgbClr val="404040"/>
                </a:solidFill>
                <a:effectLst/>
                <a:latin typeface="Inter"/>
              </a:rPr>
              <a:t>Ưu điểm:</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Phát hiện thay đổi trong thời gian thực.</a:t>
            </a:r>
          </a:p>
          <a:p>
            <a:pPr marL="742950" lvl="1" indent="-285750" algn="l">
              <a:buFont typeface="Arial" panose="020B0604020202020204" pitchFamily="34" charset="0"/>
              <a:buChar char="•"/>
            </a:pPr>
            <a:r>
              <a:rPr lang="vi-VN" b="0" i="0" dirty="0">
                <a:solidFill>
                  <a:srgbClr val="404040"/>
                </a:solidFill>
                <a:effectLst/>
                <a:latin typeface="Inter"/>
              </a:rPr>
              <a:t>Cung cấp thông tin chi tiết về các truy vấn và hoạt động.</a:t>
            </a:r>
          </a:p>
          <a:p>
            <a:pPr algn="l">
              <a:buFont typeface="Arial" panose="020B0604020202020204" pitchFamily="34" charset="0"/>
              <a:buChar char="•"/>
            </a:pPr>
            <a:r>
              <a:rPr lang="vi-VN" b="1" i="0" dirty="0">
                <a:solidFill>
                  <a:srgbClr val="404040"/>
                </a:solidFill>
                <a:effectLst/>
                <a:latin typeface="Inter"/>
              </a:rPr>
              <a:t>Nhược điểm:</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Yêu cầu tài nguyên tính toán để giám sát liên tục.</a:t>
            </a:r>
          </a:p>
          <a:p>
            <a:pPr algn="l"/>
            <a:r>
              <a:rPr lang="vi-VN" b="1" i="0" dirty="0">
                <a:solidFill>
                  <a:srgbClr val="404040"/>
                </a:solidFill>
                <a:effectLst/>
                <a:latin typeface="Inter"/>
              </a:rPr>
              <a:t>c. SWORD: Số lượng truy vấn phân tán (Number of distributed queries)</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SWORD là một kỹ thuật tập trung vào việc theo dõi số lượng truy vấn phân tán (distributed queries) để phát hiện thay đổi workload.</a:t>
            </a:r>
          </a:p>
          <a:p>
            <a:pPr algn="l">
              <a:buFont typeface="Arial" panose="020B0604020202020204" pitchFamily="34" charset="0"/>
              <a:buChar char="•"/>
            </a:pPr>
            <a:r>
              <a:rPr lang="vi-VN" b="1" i="0" dirty="0">
                <a:solidFill>
                  <a:srgbClr val="404040"/>
                </a:solidFill>
                <a:effectLst/>
                <a:latin typeface="Inter"/>
              </a:rPr>
              <a:t>Ưu điểm:</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Tập trung vào các truy vấn phân tán, giúp phát hiện các thay đổi liên quan đến phân mảnh và phân bổ dữ liệu.</a:t>
            </a:r>
          </a:p>
          <a:p>
            <a:pPr algn="l">
              <a:buFont typeface="Arial" panose="020B0604020202020204" pitchFamily="34" charset="0"/>
              <a:buChar char="•"/>
            </a:pPr>
            <a:r>
              <a:rPr lang="vi-VN" b="1" i="0" dirty="0">
                <a:solidFill>
                  <a:srgbClr val="404040"/>
                </a:solidFill>
                <a:effectLst/>
                <a:latin typeface="Inter"/>
              </a:rPr>
              <a:t>Nhược điểm:</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Chỉ tập trung vào một khía cạnh cụ thể của workload.</a:t>
            </a:r>
          </a:p>
          <a:p>
            <a:pPr algn="l"/>
            <a:r>
              <a:rPr lang="vi-VN" b="1" i="0" dirty="0">
                <a:solidFill>
                  <a:srgbClr val="404040"/>
                </a:solidFill>
                <a:effectLst/>
                <a:latin typeface="Inter"/>
              </a:rPr>
              <a:t>d. E-Store: Giám sát chỉ số hệ thống và truy cập tuple (Monitor system-level metrics and tuple-level access)</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E-Store là một hệ thống giám sát các chỉ số hệ thống (ví dụ: CPU utilization, memory usage) và truy cập tuple (tuple-level access) để phát hiện thay đổi workload.</a:t>
            </a:r>
          </a:p>
          <a:p>
            <a:pPr algn="l">
              <a:buFont typeface="Arial" panose="020B0604020202020204" pitchFamily="34" charset="0"/>
              <a:buChar char="•"/>
            </a:pPr>
            <a:r>
              <a:rPr lang="vi-VN" b="1" i="0" dirty="0">
                <a:solidFill>
                  <a:srgbClr val="404040"/>
                </a:solidFill>
                <a:effectLst/>
                <a:latin typeface="Inter"/>
              </a:rPr>
              <a:t>Ưu điểm:</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Cung cấp cái nhìn toàn diện về hiệu suất hệ thống và hoạt động truy cập dữ liệu.</a:t>
            </a:r>
          </a:p>
          <a:p>
            <a:pPr marL="742950" lvl="1" indent="-285750" algn="l">
              <a:buFont typeface="Arial" panose="020B0604020202020204" pitchFamily="34" charset="0"/>
              <a:buChar char="•"/>
            </a:pPr>
            <a:r>
              <a:rPr lang="vi-VN" b="0" i="0" dirty="0">
                <a:solidFill>
                  <a:srgbClr val="404040"/>
                </a:solidFill>
                <a:effectLst/>
                <a:latin typeface="Inter"/>
              </a:rPr>
              <a:t>Phát hiện cả thay đổi ở mức hệ thống và mức dữ liệu.</a:t>
            </a:r>
          </a:p>
          <a:p>
            <a:pPr algn="l">
              <a:buFont typeface="Arial" panose="020B0604020202020204" pitchFamily="34" charset="0"/>
              <a:buChar char="•"/>
            </a:pPr>
            <a:r>
              <a:rPr lang="vi-VN" b="1" i="0" dirty="0">
                <a:solidFill>
                  <a:srgbClr val="404040"/>
                </a:solidFill>
                <a:effectLst/>
                <a:latin typeface="Inter"/>
              </a:rPr>
              <a:t>Nhược điểm:</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Yêu cầu tích hợp nhiều nguồn dữ liệu và công cụ giám sát.</a:t>
            </a:r>
          </a:p>
          <a:p>
            <a:pPr algn="l"/>
            <a:r>
              <a:rPr lang="vi-VN" b="1" i="0" dirty="0">
                <a:solidFill>
                  <a:srgbClr val="404040"/>
                </a:solidFill>
                <a:effectLst/>
                <a:latin typeface="Inter"/>
              </a:rPr>
              <a:t>3. Kết hợp các phương pháp</a:t>
            </a:r>
          </a:p>
          <a:p>
            <a:pPr algn="l">
              <a:buFont typeface="Arial" panose="020B0604020202020204" pitchFamily="34" charset="0"/>
              <a:buChar char="•"/>
            </a:pPr>
            <a:r>
              <a:rPr lang="vi-VN" b="1" i="0" dirty="0">
                <a:solidFill>
                  <a:srgbClr val="404040"/>
                </a:solidFill>
                <a:effectLst/>
                <a:latin typeface="Inter"/>
              </a:rPr>
              <a:t>Phân tích nhật ký định kỳ:</a:t>
            </a:r>
            <a:r>
              <a:rPr lang="vi-VN" b="0" i="0" dirty="0">
                <a:solidFill>
                  <a:srgbClr val="404040"/>
                </a:solidFill>
                <a:effectLst/>
                <a:latin typeface="Inter"/>
              </a:rPr>
              <a:t> Để có cái nhìn tổng quan và phát hiện các xu hướng dài hạn.</a:t>
            </a:r>
          </a:p>
          <a:p>
            <a:pPr algn="l">
              <a:buFont typeface="Arial" panose="020B0604020202020204" pitchFamily="34" charset="0"/>
              <a:buChar char="•"/>
            </a:pPr>
            <a:r>
              <a:rPr lang="vi-VN" b="1" i="0" dirty="0">
                <a:solidFill>
                  <a:srgbClr val="404040"/>
                </a:solidFill>
                <a:effectLst/>
                <a:latin typeface="Inter"/>
              </a:rPr>
              <a:t>Giám sát liên tục trong DBMS:</a:t>
            </a:r>
            <a:r>
              <a:rPr lang="vi-VN" b="0" i="0" dirty="0">
                <a:solidFill>
                  <a:srgbClr val="404040"/>
                </a:solidFill>
                <a:effectLst/>
                <a:latin typeface="Inter"/>
              </a:rPr>
              <a:t> Để phát hiện thay đổi trong thời gian thực và điều chỉnh kịp thời.</a:t>
            </a:r>
          </a:p>
          <a:p>
            <a:pPr algn="l">
              <a:buFont typeface="Arial" panose="020B0604020202020204" pitchFamily="34" charset="0"/>
              <a:buChar char="•"/>
            </a:pPr>
            <a:r>
              <a:rPr lang="vi-VN" b="1" i="0" dirty="0">
                <a:solidFill>
                  <a:srgbClr val="404040"/>
                </a:solidFill>
                <a:effectLst/>
                <a:latin typeface="Inter"/>
              </a:rPr>
              <a:t>SWORD và E-Store:</a:t>
            </a:r>
            <a:r>
              <a:rPr lang="vi-VN" b="0" i="0" dirty="0">
                <a:solidFill>
                  <a:srgbClr val="404040"/>
                </a:solidFill>
                <a:effectLst/>
                <a:latin typeface="Inter"/>
              </a:rPr>
              <a:t> Để tập trung vào các khía cạnh cụ thể của workload và hiệu suất hệ thống.</a:t>
            </a:r>
          </a:p>
          <a:p>
            <a:pPr algn="l"/>
            <a:r>
              <a:rPr lang="vi-VN" b="1" i="0" dirty="0">
                <a:solidFill>
                  <a:srgbClr val="404040"/>
                </a:solidFill>
                <a:effectLst/>
                <a:latin typeface="Inter"/>
              </a:rPr>
              <a:t>Kết luận</a:t>
            </a:r>
          </a:p>
          <a:p>
            <a:pPr algn="l"/>
            <a:r>
              <a:rPr lang="vi-VN" b="0" i="0" dirty="0">
                <a:solidFill>
                  <a:srgbClr val="404040"/>
                </a:solidFill>
                <a:effectLst/>
                <a:latin typeface="Inter"/>
              </a:rPr>
              <a:t>Việc phát hiện thay đổi workload là một yếu tố quan trọng trong các hệ thống cơ sở dữ liệu thích ứng. Các phương pháp như phân tích nhật ký định kỳ, giám sát liên tục trong DBMS, SWORD và E-Store giúp hệ thống phát hiện và phản ứng kịp thời với các thay đổi, đảm bảo hiệu suất và độ tin cậy cao. Kết hợp các phương pháp này giúp hệ thống có cái nhìn toàn diện và linh hoạt trong việc quản lý workload.</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74</a:t>
            </a:fld>
            <a:endParaRPr lang="en-US"/>
          </a:p>
        </p:txBody>
      </p:sp>
    </p:spTree>
    <p:extLst>
      <p:ext uri="{BB962C8B-B14F-4D97-AF65-F5344CB8AC3E}">
        <p14:creationId xmlns:p14="http://schemas.microsoft.com/office/powerpoint/2010/main" val="15373364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Detecting Affected Data Items (Phát hiện các mục dữ liệu bị ảnh hưởng)</a:t>
            </a:r>
          </a:p>
          <a:p>
            <a:pPr algn="l"/>
            <a:r>
              <a:rPr lang="vi-VN" b="0" i="0" dirty="0">
                <a:solidFill>
                  <a:srgbClr val="404040"/>
                </a:solidFill>
                <a:effectLst/>
                <a:latin typeface="Inter"/>
              </a:rPr>
              <a:t>Việc xác định các mục dữ liệu bị ảnh hưởng bởi sự thay đổi workload phụ thuộc vào phương pháp phát hiện thay đổi workload được sử dụng. Dưới đây là các phương pháp chính:</a:t>
            </a:r>
          </a:p>
          <a:p>
            <a:pPr algn="l"/>
            <a:r>
              <a:rPr lang="vi-VN" b="1" i="0" dirty="0">
                <a:solidFill>
                  <a:srgbClr val="404040"/>
                </a:solidFill>
                <a:effectLst/>
                <a:latin typeface="Inter"/>
              </a:rPr>
              <a:t>1. Nếu giám sát các truy vấn (Monitoring queries)</a:t>
            </a:r>
          </a:p>
          <a:p>
            <a:pPr algn="l"/>
            <a:r>
              <a:rPr lang="vi-VN" b="0" i="0" dirty="0">
                <a:solidFill>
                  <a:srgbClr val="404040"/>
                </a:solidFill>
                <a:effectLst/>
                <a:latin typeface="Inter"/>
              </a:rPr>
              <a:t>Khi giám sát các truy vấn, các truy vấn sẽ xác định các mục dữ liệu bị ảnh hưởng.</a:t>
            </a:r>
          </a:p>
          <a:p>
            <a:pPr algn="l"/>
            <a:r>
              <a:rPr lang="vi-VN" b="1" i="0" dirty="0">
                <a:solidFill>
                  <a:srgbClr val="404040"/>
                </a:solidFill>
                <a:effectLst/>
                <a:latin typeface="Inter"/>
              </a:rPr>
              <a:t>a. Truy vấn xác định mục dữ liệu</a:t>
            </a:r>
          </a:p>
          <a:p>
            <a:pPr algn="l">
              <a:buFont typeface="Arial" panose="020B0604020202020204" pitchFamily="34" charset="0"/>
              <a:buChar char="•"/>
            </a:pPr>
            <a:r>
              <a:rPr lang="vi-VN" b="1" i="0" dirty="0">
                <a:solidFill>
                  <a:srgbClr val="404040"/>
                </a:solidFill>
                <a:effectLst/>
                <a:latin typeface="Inter"/>
              </a:rPr>
              <a:t>Cách hoạt động:</a:t>
            </a:r>
            <a:r>
              <a:rPr lang="vi-VN" b="0" i="0" dirty="0">
                <a:solidFill>
                  <a:srgbClr val="404040"/>
                </a:solidFill>
                <a:effectLst/>
                <a:latin typeface="Inter"/>
              </a:rPr>
              <a:t> Mỗi truy vấn truy cập một tập hợp các bản ghi (tuple) cụ thể. Bằng cách phân tích các truy vấn, có thể xác định được các bản ghi bị ảnh hưởng.</a:t>
            </a:r>
          </a:p>
          <a:p>
            <a:pPr algn="l">
              <a:buFont typeface="Arial" panose="020B0604020202020204" pitchFamily="34" charset="0"/>
              <a:buChar char="•"/>
            </a:pPr>
            <a:r>
              <a:rPr lang="vi-VN" b="1" i="0" dirty="0">
                <a:solidFill>
                  <a:srgbClr val="404040"/>
                </a:solidFill>
                <a:effectLst/>
                <a:latin typeface="Inter"/>
              </a:rPr>
              <a:t>Ví dụ:</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Truy vấn: SELECT PNAME FROM PROJ WHERE BUDGET &gt; 20000 AND LOC = 'LONDON'</a:t>
            </a:r>
          </a:p>
          <a:p>
            <a:pPr marL="742950" lvl="1" indent="-285750" algn="l">
              <a:buFont typeface="Arial" panose="020B0604020202020204" pitchFamily="34" charset="0"/>
              <a:buChar char="•"/>
            </a:pPr>
            <a:r>
              <a:rPr lang="vi-VN" b="0" i="0" dirty="0">
                <a:solidFill>
                  <a:srgbClr val="404040"/>
                </a:solidFill>
                <a:effectLst/>
                <a:latin typeface="Inter"/>
              </a:rPr>
              <a:t>Các bản ghi thỏa mãn điều kiện BUDGET &gt; 20000 và LOC = 'LONDON' sẽ được xác định là bị ảnh hưởng.</a:t>
            </a:r>
          </a:p>
          <a:p>
            <a:pPr algn="l"/>
            <a:r>
              <a:rPr lang="vi-VN" b="1" i="0" dirty="0">
                <a:solidFill>
                  <a:srgbClr val="404040"/>
                </a:solidFill>
                <a:effectLst/>
                <a:latin typeface="Inter"/>
              </a:rPr>
              <a:t>b. Apollo: Tổng quát hóa từ các truy vấn "tương tự"</a:t>
            </a:r>
          </a:p>
          <a:p>
            <a:pPr algn="l">
              <a:buFont typeface="Arial" panose="020B0604020202020204" pitchFamily="34" charset="0"/>
              <a:buChar char="•"/>
            </a:pPr>
            <a:r>
              <a:rPr lang="vi-VN" b="1" i="0" dirty="0">
                <a:solidFill>
                  <a:srgbClr val="404040"/>
                </a:solidFill>
                <a:effectLst/>
                <a:latin typeface="Inter"/>
              </a:rPr>
              <a:t>Cách hoạt động:</a:t>
            </a:r>
            <a:r>
              <a:rPr lang="vi-VN" b="0" i="0" dirty="0">
                <a:solidFill>
                  <a:srgbClr val="404040"/>
                </a:solidFill>
                <a:effectLst/>
                <a:latin typeface="Inter"/>
              </a:rPr>
              <a:t> Apollo là một phương pháp tổng quát hóa từ các truy vấn tương tự để xác định các mục dữ liệu bị ảnh hưởng.</a:t>
            </a:r>
          </a:p>
          <a:p>
            <a:pPr algn="l">
              <a:buFont typeface="Arial" panose="020B0604020202020204" pitchFamily="34" charset="0"/>
              <a:buChar char="•"/>
            </a:pPr>
            <a:r>
              <a:rPr lang="vi-VN" b="1" i="0" dirty="0">
                <a:solidFill>
                  <a:srgbClr val="404040"/>
                </a:solidFill>
                <a:effectLst/>
                <a:latin typeface="Inter"/>
              </a:rPr>
              <a:t>Ví dụ:</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Truy vấn cụ thể: SELECT PNAME FROM PROJ WHERE BUDGET &gt; 20000 AND LOC = 'LONDON'</a:t>
            </a:r>
          </a:p>
          <a:p>
            <a:pPr marL="742950" lvl="1" indent="-285750" algn="l">
              <a:buFont typeface="Arial" panose="020B0604020202020204" pitchFamily="34" charset="0"/>
              <a:buChar char="•"/>
            </a:pPr>
            <a:r>
              <a:rPr lang="vi-VN" b="0" i="0" dirty="0">
                <a:solidFill>
                  <a:srgbClr val="404040"/>
                </a:solidFill>
                <a:effectLst/>
                <a:latin typeface="Inter"/>
              </a:rPr>
              <a:t>Tổng quát hóa: SELECT PNAME FROM PROJ WHERE BUDGET &gt; ? AND LOC = ?</a:t>
            </a:r>
          </a:p>
          <a:p>
            <a:pPr marL="742950" lvl="1" indent="-285750" algn="l">
              <a:buFont typeface="Arial" panose="020B0604020202020204" pitchFamily="34" charset="0"/>
              <a:buChar char="•"/>
            </a:pPr>
            <a:r>
              <a:rPr lang="vi-VN" b="0" i="0" dirty="0">
                <a:solidFill>
                  <a:srgbClr val="404040"/>
                </a:solidFill>
                <a:effectLst/>
                <a:latin typeface="Inter"/>
              </a:rPr>
              <a:t>Các bản ghi thỏa mãn điều kiện tổng quát sẽ được xác định là bị ảnh hưởng.</a:t>
            </a:r>
          </a:p>
          <a:p>
            <a:pPr algn="l"/>
            <a:r>
              <a:rPr lang="vi-VN" b="1" i="0" dirty="0">
                <a:solidFill>
                  <a:srgbClr val="404040"/>
                </a:solidFill>
                <a:effectLst/>
                <a:latin typeface="Inter"/>
              </a:rPr>
              <a:t>2. Nếu giám sát truy cập tuple (Monitoring tuple-level access)</a:t>
            </a:r>
          </a:p>
          <a:p>
            <a:pPr algn="l"/>
            <a:r>
              <a:rPr lang="vi-VN" b="0" i="0" dirty="0">
                <a:solidFill>
                  <a:srgbClr val="404040"/>
                </a:solidFill>
                <a:effectLst/>
                <a:latin typeface="Inter"/>
              </a:rPr>
              <a:t>Khi giám sát truy cập tuple, thông tin về các tuple được truy cập sẽ cho biết các mục dữ liệu bị ảnh hưởng.</a:t>
            </a:r>
          </a:p>
          <a:p>
            <a:pPr algn="l"/>
            <a:r>
              <a:rPr lang="vi-VN" b="1" i="0" dirty="0">
                <a:solidFill>
                  <a:srgbClr val="404040"/>
                </a:solidFill>
                <a:effectLst/>
                <a:latin typeface="Inter"/>
              </a:rPr>
              <a:t>a. E-Store: Giám sát truy cập tuple</a:t>
            </a:r>
          </a:p>
          <a:p>
            <a:pPr algn="l">
              <a:buFont typeface="Arial" panose="020B0604020202020204" pitchFamily="34" charset="0"/>
              <a:buChar char="•"/>
            </a:pPr>
            <a:r>
              <a:rPr lang="vi-VN" b="1" i="0" dirty="0">
                <a:solidFill>
                  <a:srgbClr val="404040"/>
                </a:solidFill>
                <a:effectLst/>
                <a:latin typeface="Inter"/>
              </a:rPr>
              <a:t>Cách hoạt động:</a:t>
            </a:r>
            <a:r>
              <a:rPr lang="vi-VN" b="0" i="0" dirty="0">
                <a:solidFill>
                  <a:srgbClr val="404040"/>
                </a:solidFill>
                <a:effectLst/>
                <a:latin typeface="Inter"/>
              </a:rPr>
              <a:t> E-Store giám sát việc truy cập các tuple trong cơ sở dữ liệu. Khi một tuple được truy cập, nó sẽ được ghi lại và phân tích.</a:t>
            </a:r>
          </a:p>
          <a:p>
            <a:pPr algn="l">
              <a:buFont typeface="Arial" panose="020B0604020202020204" pitchFamily="34" charset="0"/>
              <a:buChar char="•"/>
            </a:pPr>
            <a:r>
              <a:rPr lang="vi-VN" b="1" i="0" dirty="0">
                <a:solidFill>
                  <a:srgbClr val="404040"/>
                </a:solidFill>
                <a:effectLst/>
                <a:latin typeface="Inter"/>
              </a:rPr>
              <a:t>Ví dụ:</a:t>
            </a:r>
            <a:endParaRPr lang="vi-VN" b="0" i="0" dirty="0">
              <a:solidFill>
                <a:srgbClr val="404040"/>
              </a:solidFill>
              <a:effectLst/>
              <a:latin typeface="Inter"/>
            </a:endParaRPr>
          </a:p>
          <a:p>
            <a:pPr marL="742950" lvl="1" indent="-285750" algn="l">
              <a:buFont typeface="Arial" panose="020B0604020202020204" pitchFamily="34" charset="0"/>
              <a:buChar char="•"/>
            </a:pPr>
            <a:r>
              <a:rPr lang="vi-VN" b="0" i="0" dirty="0">
                <a:solidFill>
                  <a:srgbClr val="404040"/>
                </a:solidFill>
                <a:effectLst/>
                <a:latin typeface="Inter"/>
              </a:rPr>
              <a:t>Nếu tuple với ID = 123 được truy cập thường xuyên, nó sẽ được xác định là bị ảnh hưởng bởi sự thay đổi workload.</a:t>
            </a:r>
          </a:p>
          <a:p>
            <a:pPr marL="742950" lvl="1" indent="-285750" algn="l">
              <a:buFont typeface="Arial" panose="020B0604020202020204" pitchFamily="34" charset="0"/>
              <a:buChar char="•"/>
            </a:pPr>
            <a:r>
              <a:rPr lang="vi-VN" b="0" i="0" dirty="0">
                <a:solidFill>
                  <a:srgbClr val="404040"/>
                </a:solidFill>
                <a:effectLst/>
                <a:latin typeface="Inter"/>
              </a:rPr>
              <a:t>Các tuple được truy cập nhiều lần hoặc trong các truy vấn quan trọng sẽ được ưu tiên điều chỉnh.</a:t>
            </a:r>
          </a:p>
          <a:p>
            <a:pPr algn="l"/>
            <a:r>
              <a:rPr lang="vi-VN" b="1" i="0" dirty="0">
                <a:solidFill>
                  <a:srgbClr val="404040"/>
                </a:solidFill>
                <a:effectLst/>
                <a:latin typeface="Inter"/>
              </a:rPr>
              <a:t>3. Kết hợp các phương pháp</a:t>
            </a:r>
          </a:p>
          <a:p>
            <a:pPr algn="l">
              <a:buFont typeface="Arial" panose="020B0604020202020204" pitchFamily="34" charset="0"/>
              <a:buChar char="•"/>
            </a:pPr>
            <a:r>
              <a:rPr lang="vi-VN" b="1" i="0" dirty="0">
                <a:solidFill>
                  <a:srgbClr val="404040"/>
                </a:solidFill>
                <a:effectLst/>
                <a:latin typeface="Inter"/>
              </a:rPr>
              <a:t>Giám sát truy vấn:</a:t>
            </a:r>
            <a:r>
              <a:rPr lang="vi-VN" b="0" i="0" dirty="0">
                <a:solidFill>
                  <a:srgbClr val="404040"/>
                </a:solidFill>
                <a:effectLst/>
                <a:latin typeface="Inter"/>
              </a:rPr>
              <a:t> Xác định các mục dữ liệu bị ảnh hưởng thông qua phân tích các truy vấn.</a:t>
            </a:r>
          </a:p>
          <a:p>
            <a:pPr algn="l">
              <a:buFont typeface="Arial" panose="020B0604020202020204" pitchFamily="34" charset="0"/>
              <a:buChar char="•"/>
            </a:pPr>
            <a:r>
              <a:rPr lang="vi-VN" b="1" i="0" dirty="0">
                <a:solidFill>
                  <a:srgbClr val="404040"/>
                </a:solidFill>
                <a:effectLst/>
                <a:latin typeface="Inter"/>
              </a:rPr>
              <a:t>Giám sát truy cập tuple:</a:t>
            </a:r>
            <a:r>
              <a:rPr lang="vi-VN" b="0" i="0" dirty="0">
                <a:solidFill>
                  <a:srgbClr val="404040"/>
                </a:solidFill>
                <a:effectLst/>
                <a:latin typeface="Inter"/>
              </a:rPr>
              <a:t> Xác định các mục dữ liệu bị ảnh hưởng thông qua việc theo dõi truy cập tuple.</a:t>
            </a:r>
          </a:p>
          <a:p>
            <a:pPr algn="l"/>
            <a:r>
              <a:rPr lang="vi-VN" b="1" i="0" dirty="0">
                <a:solidFill>
                  <a:srgbClr val="404040"/>
                </a:solidFill>
                <a:effectLst/>
                <a:latin typeface="Inter"/>
              </a:rPr>
              <a:t>Kết luận</a:t>
            </a:r>
          </a:p>
          <a:p>
            <a:pPr algn="l"/>
            <a:r>
              <a:rPr lang="vi-VN" b="0" i="0" dirty="0">
                <a:solidFill>
                  <a:srgbClr val="404040"/>
                </a:solidFill>
                <a:effectLst/>
                <a:latin typeface="Inter"/>
              </a:rPr>
              <a:t>Việc phát hiện các mục dữ liệu bị ảnh hưởng bởi sự thay đổi workload phụ thuộc vào phương pháp phát hiện thay đổi workload được sử dụng:</a:t>
            </a:r>
          </a:p>
          <a:p>
            <a:pPr algn="l">
              <a:buFont typeface="Arial" panose="020B0604020202020204" pitchFamily="34" charset="0"/>
              <a:buChar char="•"/>
            </a:pPr>
            <a:r>
              <a:rPr lang="vi-VN" b="1" i="0" dirty="0">
                <a:solidFill>
                  <a:srgbClr val="404040"/>
                </a:solidFill>
                <a:effectLst/>
                <a:latin typeface="Inter"/>
              </a:rPr>
              <a:t>Nếu giám sát truy vấn:</a:t>
            </a:r>
            <a:r>
              <a:rPr lang="vi-VN" b="0" i="0" dirty="0">
                <a:solidFill>
                  <a:srgbClr val="404040"/>
                </a:solidFill>
                <a:effectLst/>
                <a:latin typeface="Inter"/>
              </a:rPr>
              <a:t> Các truy vấn sẽ xác định các mục dữ liệu bị ảnh hưởng. Có thể sử dụng phương pháp tổng quát hóa như Apollo để xác định các mục dữ liệu tương tự.</a:t>
            </a:r>
          </a:p>
          <a:p>
            <a:pPr algn="l">
              <a:buFont typeface="Arial" panose="020B0604020202020204" pitchFamily="34" charset="0"/>
              <a:buChar char="•"/>
            </a:pPr>
            <a:r>
              <a:rPr lang="vi-VN" b="1" i="0" dirty="0">
                <a:solidFill>
                  <a:srgbClr val="404040"/>
                </a:solidFill>
                <a:effectLst/>
                <a:latin typeface="Inter"/>
              </a:rPr>
              <a:t>Nếu giám sát truy cập tuple:</a:t>
            </a:r>
            <a:r>
              <a:rPr lang="vi-VN" b="0" i="0" dirty="0">
                <a:solidFill>
                  <a:srgbClr val="404040"/>
                </a:solidFill>
                <a:effectLst/>
                <a:latin typeface="Inter"/>
              </a:rPr>
              <a:t> Thông tin về các tuple được truy cập sẽ cho biết các mục dữ liệu bị ảnh hưởng, như trong E-Store.</a:t>
            </a:r>
          </a:p>
          <a:p>
            <a:pPr algn="l"/>
            <a:r>
              <a:rPr lang="vi-VN" b="0" i="0" dirty="0">
                <a:solidFill>
                  <a:srgbClr val="404040"/>
                </a:solidFill>
                <a:effectLst/>
                <a:latin typeface="Inter"/>
              </a:rPr>
              <a:t>Các phương pháp này giúp hệ thống xác định chính xác các mục dữ liệu cần điều chỉnh, đảm bảo hiệu suất và tính nhất quán của hệ thống.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75</a:t>
            </a:fld>
            <a:endParaRPr lang="en-US"/>
          </a:p>
        </p:txBody>
      </p:sp>
    </p:spTree>
    <p:extLst>
      <p:ext uri="{BB962C8B-B14F-4D97-AF65-F5344CB8AC3E}">
        <p14:creationId xmlns:p14="http://schemas.microsoft.com/office/powerpoint/2010/main" val="41316251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Inter"/>
              </a:rPr>
              <a:t>Performing Changes (Thực hiện thay đổi)</a:t>
            </a:r>
          </a:p>
          <a:p>
            <a:pPr algn="l"/>
            <a:r>
              <a:rPr lang="vi-VN" b="0" i="0" dirty="0">
                <a:solidFill>
                  <a:srgbClr val="404040"/>
                </a:solidFill>
                <a:effectLst/>
                <a:latin typeface="Inter"/>
              </a:rPr>
              <a:t>Khi phát hiện sự thay đổi workload hoặc các yếu tố khác ảnh hưởng đến hiệu suất hệ thống, cần thực hiện các thay đổi để tối ưu hóa phân mảnh và phân bổ dữ liệu. Dưới đây là các phương pháp chính:</a:t>
            </a:r>
          </a:p>
          <a:p>
            <a:pPr algn="l"/>
            <a:r>
              <a:rPr lang="vi-VN" b="1" i="0" dirty="0">
                <a:solidFill>
                  <a:srgbClr val="404040"/>
                </a:solidFill>
                <a:effectLst/>
                <a:latin typeface="Inter"/>
              </a:rPr>
              <a:t>1. Tính toán và phân phối lại định kỳ (Periodically compute redistribution)</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Định kỳ tính toán lại cách phân phối dữ liệu và thực hiện di chuyển dữ liệu giữa các site.</a:t>
            </a:r>
          </a:p>
          <a:p>
            <a:pPr algn="l">
              <a:buFont typeface="Arial" panose="020B0604020202020204" pitchFamily="34" charset="0"/>
              <a:buChar char="•"/>
            </a:pPr>
            <a:r>
              <a:rPr lang="vi-VN" b="1" i="0" dirty="0">
                <a:solidFill>
                  <a:srgbClr val="404040"/>
                </a:solidFill>
                <a:effectLst/>
                <a:latin typeface="Inter"/>
              </a:rPr>
              <a:t>Nhược điểm:</a:t>
            </a:r>
            <a:r>
              <a:rPr lang="vi-VN" b="0" i="0" dirty="0">
                <a:solidFill>
                  <a:srgbClr val="404040"/>
                </a:solidFill>
                <a:effectLst/>
                <a:latin typeface="Inter"/>
              </a:rPr>
              <a:t> Không hiệu quả vì có thể dẫn đến việc di chuyển dữ liệu không cần thiết và gây gián đoạn hệ thống.</a:t>
            </a:r>
          </a:p>
          <a:p>
            <a:pPr algn="l"/>
            <a:r>
              <a:rPr lang="vi-VN" b="1" i="0" dirty="0">
                <a:solidFill>
                  <a:srgbClr val="404040"/>
                </a:solidFill>
                <a:effectLst/>
                <a:latin typeface="Inter"/>
              </a:rPr>
              <a:t>2. Tính toán và di chuyển tăng dần (Incremental computation and migration)</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Thay vì tính toán lại toàn bộ, chỉ tính toán và di chuyển các phần dữ liệu bị ảnh hưởng bởi sự thay đổi workload.</a:t>
            </a:r>
          </a:p>
          <a:p>
            <a:pPr algn="l">
              <a:buFont typeface="Arial" panose="020B0604020202020204" pitchFamily="34" charset="0"/>
              <a:buChar char="•"/>
            </a:pPr>
            <a:r>
              <a:rPr lang="vi-VN" b="1" i="0" dirty="0">
                <a:solidFill>
                  <a:srgbClr val="404040"/>
                </a:solidFill>
                <a:effectLst/>
                <a:latin typeface="Inter"/>
              </a:rPr>
              <a:t>Ưu điểm:</a:t>
            </a:r>
            <a:r>
              <a:rPr lang="vi-VN" b="0" i="0" dirty="0">
                <a:solidFill>
                  <a:srgbClr val="404040"/>
                </a:solidFill>
                <a:effectLst/>
                <a:latin typeface="Inter"/>
              </a:rPr>
              <a:t> Giảm thiểu việc di chuyển dữ liệu không cần thiết và giảm thời gian gián đoạn hệ thống.</a:t>
            </a:r>
          </a:p>
          <a:p>
            <a:pPr algn="l"/>
            <a:r>
              <a:rPr lang="vi-VN" b="1" i="0" dirty="0">
                <a:solidFill>
                  <a:srgbClr val="404040"/>
                </a:solidFill>
                <a:effectLst/>
                <a:latin typeface="Inter"/>
              </a:rPr>
              <a:t>3. Sử dụng biểu diễn đồ thị (Graph representation)</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Sử dụng đồ thị để biểu diễn mối quan hệ giữa các bản ghi và truy vấn. Khi có sự thay đổi trong đồ thị, chỉ cần xem xét các thay đổi cụ thể để điều chỉnh phân mảnh và phân bổ dữ liệu.</a:t>
            </a:r>
          </a:p>
          <a:p>
            <a:pPr algn="l">
              <a:buFont typeface="Arial" panose="020B0604020202020204" pitchFamily="34" charset="0"/>
              <a:buChar char="•"/>
            </a:pPr>
            <a:r>
              <a:rPr lang="vi-VN" b="1" i="0" dirty="0">
                <a:solidFill>
                  <a:srgbClr val="404040"/>
                </a:solidFill>
                <a:effectLst/>
                <a:latin typeface="Inter"/>
              </a:rPr>
              <a:t>Ví dụ:</a:t>
            </a:r>
            <a:endParaRPr lang="vi-VN" b="0" i="0" dirty="0">
              <a:solidFill>
                <a:srgbClr val="404040"/>
              </a:solidFill>
              <a:effectLst/>
              <a:latin typeface="Inter"/>
            </a:endParaRPr>
          </a:p>
          <a:p>
            <a:pPr marL="742950" lvl="1" indent="-285750" algn="l">
              <a:buFont typeface="Arial" panose="020B0604020202020204" pitchFamily="34" charset="0"/>
              <a:buChar char="•"/>
            </a:pPr>
            <a:r>
              <a:rPr lang="vi-VN" b="1" i="0" dirty="0">
                <a:solidFill>
                  <a:srgbClr val="404040"/>
                </a:solidFill>
                <a:effectLst/>
                <a:latin typeface="Inter"/>
              </a:rPr>
              <a:t>SWORD và AdaptCache:</a:t>
            </a:r>
            <a:r>
              <a:rPr lang="vi-VN" b="0" i="0" dirty="0">
                <a:solidFill>
                  <a:srgbClr val="404040"/>
                </a:solidFill>
                <a:effectLst/>
                <a:latin typeface="Inter"/>
              </a:rPr>
              <a:t> Sử dụng phân vùng đồ thị tăng dần để khởi tạo di chuyển dữ liệu cho việc tái cấu hình.</a:t>
            </a:r>
          </a:p>
          <a:p>
            <a:pPr marL="742950" lvl="1" indent="-285750" algn="l">
              <a:buFont typeface="Arial" panose="020B0604020202020204" pitchFamily="34" charset="0"/>
              <a:buChar char="•"/>
            </a:pPr>
            <a:r>
              <a:rPr lang="vi-VN" b="1" i="0" dirty="0">
                <a:solidFill>
                  <a:srgbClr val="404040"/>
                </a:solidFill>
                <a:effectLst/>
                <a:latin typeface="Inter"/>
              </a:rPr>
              <a:t>E-Store:</a:t>
            </a:r>
            <a:r>
              <a:rPr lang="vi-VN" b="0" i="0" dirty="0">
                <a:solidFill>
                  <a:srgbClr val="404040"/>
                </a:solidFill>
                <a:effectLst/>
                <a:latin typeface="Inter"/>
              </a:rPr>
              <a:t> Xác định các tuple "nóng" (hot tuples) được truy cập thường xuyên và chuẩn bị kế hoạch di chuyển cho chúng. Đồng thời, tái phân bổ các tuple "lạnh" (cold tuples) ít được truy cập.</a:t>
            </a:r>
          </a:p>
          <a:p>
            <a:pPr algn="l"/>
            <a:r>
              <a:rPr lang="vi-VN" b="1" i="0" dirty="0">
                <a:solidFill>
                  <a:srgbClr val="404040"/>
                </a:solidFill>
                <a:effectLst/>
                <a:latin typeface="Inter"/>
              </a:rPr>
              <a:t>4. Bài toán tối ưu hóa và giải pháp heuristic thời gian thực (Optimization problem; real-time heuristic solutions)</a:t>
            </a:r>
          </a:p>
          <a:p>
            <a:pPr algn="l">
              <a:buFont typeface="Arial" panose="020B0604020202020204" pitchFamily="34" charset="0"/>
              <a:buChar char="•"/>
            </a:pPr>
            <a:r>
              <a:rPr lang="vi-VN" b="1" i="0" dirty="0">
                <a:solidFill>
                  <a:srgbClr val="404040"/>
                </a:solidFill>
                <a:effectLst/>
                <a:latin typeface="Inter"/>
              </a:rPr>
              <a:t>Mô tả:</a:t>
            </a:r>
            <a:r>
              <a:rPr lang="vi-VN" b="0" i="0" dirty="0">
                <a:solidFill>
                  <a:srgbClr val="404040"/>
                </a:solidFill>
                <a:effectLst/>
                <a:latin typeface="Inter"/>
              </a:rPr>
              <a:t> Việc thực hiện thay đổi là một bài toán tối ưu hóa phức tạp, đòi hỏi các giải pháp heuristic thời gian thực để đảm bảo hiệu suất và tính khả thi.</a:t>
            </a:r>
          </a:p>
          <a:p>
            <a:pPr algn="l">
              <a:buFont typeface="Arial" panose="020B0604020202020204" pitchFamily="34" charset="0"/>
              <a:buChar char="•"/>
            </a:pPr>
            <a:r>
              <a:rPr lang="vi-VN" b="1" i="0" dirty="0">
                <a:solidFill>
                  <a:srgbClr val="404040"/>
                </a:solidFill>
                <a:effectLst/>
                <a:latin typeface="Inter"/>
              </a:rPr>
              <a:t>Ví dụ:</a:t>
            </a:r>
            <a:endParaRPr lang="vi-VN" b="0" i="0" dirty="0">
              <a:solidFill>
                <a:srgbClr val="404040"/>
              </a:solidFill>
              <a:effectLst/>
              <a:latin typeface="Inter"/>
            </a:endParaRPr>
          </a:p>
          <a:p>
            <a:pPr marL="742950" lvl="1" indent="-285750" algn="l">
              <a:buFont typeface="Arial" panose="020B0604020202020204" pitchFamily="34" charset="0"/>
              <a:buChar char="•"/>
            </a:pPr>
            <a:r>
              <a:rPr lang="vi-VN" b="1" i="0" dirty="0">
                <a:solidFill>
                  <a:srgbClr val="404040"/>
                </a:solidFill>
                <a:effectLst/>
                <a:latin typeface="Inter"/>
              </a:rPr>
              <a:t>Database cracking:</a:t>
            </a:r>
            <a:r>
              <a:rPr lang="vi-VN" b="0" i="0" dirty="0">
                <a:solidFill>
                  <a:srgbClr val="404040"/>
                </a:solidFill>
                <a:effectLst/>
                <a:latin typeface="Inter"/>
              </a:rPr>
              <a:t> Liên tục tổ chức lại dữ liệu để phù hợp với workload truy vấn. Các truy vấn đến được sử dụng như lời khuyên để điều chỉnh dữ liệu.</a:t>
            </a:r>
          </a:p>
          <a:p>
            <a:pPr marL="742950" lvl="1" indent="-285750" algn="l">
              <a:buFont typeface="Arial" panose="020B0604020202020204" pitchFamily="34" charset="0"/>
              <a:buChar char="•"/>
            </a:pPr>
            <a:r>
              <a:rPr lang="vi-VN" b="1" i="0" dirty="0">
                <a:solidFill>
                  <a:srgbClr val="404040"/>
                </a:solidFill>
                <a:effectLst/>
                <a:latin typeface="Inter"/>
              </a:rPr>
              <a:t>Gợi ý di chuyển dữ liệu:</a:t>
            </a:r>
            <a:r>
              <a:rPr lang="vi-VN" b="0" i="0" dirty="0">
                <a:solidFill>
                  <a:srgbClr val="404040"/>
                </a:solidFill>
                <a:effectLst/>
                <a:latin typeface="Inter"/>
              </a:rPr>
              <a:t> Khi một node cần dữ liệu cho một truy vấn cục bộ, đây là gợi ý rằng dữ liệu có thể cần được di chuyển đến node đó.</a:t>
            </a:r>
          </a:p>
          <a:p>
            <a:pPr algn="l"/>
            <a:r>
              <a:rPr lang="vi-VN" b="1" i="0" dirty="0">
                <a:solidFill>
                  <a:srgbClr val="404040"/>
                </a:solidFill>
                <a:effectLst/>
                <a:latin typeface="Inter"/>
              </a:rPr>
              <a:t>5. Các phương pháp cụ thể</a:t>
            </a:r>
          </a:p>
          <a:p>
            <a:pPr algn="l"/>
            <a:r>
              <a:rPr lang="vi-VN" b="1" i="0" dirty="0">
                <a:solidFill>
                  <a:srgbClr val="404040"/>
                </a:solidFill>
                <a:effectLst/>
                <a:latin typeface="Inter"/>
              </a:rPr>
              <a:t>a. SWORD và AdaptCache</a:t>
            </a:r>
          </a:p>
          <a:p>
            <a:pPr algn="l">
              <a:buFont typeface="Arial" panose="020B0604020202020204" pitchFamily="34" charset="0"/>
              <a:buChar char="•"/>
            </a:pPr>
            <a:r>
              <a:rPr lang="vi-VN" b="1" i="0" dirty="0">
                <a:solidFill>
                  <a:srgbClr val="404040"/>
                </a:solidFill>
                <a:effectLst/>
                <a:latin typeface="Inter"/>
              </a:rPr>
              <a:t>Phân vùng đồ thị tăng dần:</a:t>
            </a:r>
            <a:r>
              <a:rPr lang="vi-VN" b="0" i="0" dirty="0">
                <a:solidFill>
                  <a:srgbClr val="404040"/>
                </a:solidFill>
                <a:effectLst/>
                <a:latin typeface="Inter"/>
              </a:rPr>
              <a:t> Chỉ tính toán và di chuyển các phần dữ liệu bị ảnh hưởng bởi sự thay đổi workload.</a:t>
            </a:r>
          </a:p>
          <a:p>
            <a:pPr algn="l">
              <a:buFont typeface="Arial" panose="020B0604020202020204" pitchFamily="34" charset="0"/>
              <a:buChar char="•"/>
            </a:pPr>
            <a:r>
              <a:rPr lang="vi-VN" b="1" i="0" dirty="0">
                <a:solidFill>
                  <a:srgbClr val="404040"/>
                </a:solidFill>
                <a:effectLst/>
                <a:latin typeface="Inter"/>
              </a:rPr>
              <a:t>Khởi tạo di chuyển dữ liệu:</a:t>
            </a:r>
            <a:r>
              <a:rPr lang="vi-VN" b="0" i="0" dirty="0">
                <a:solidFill>
                  <a:srgbClr val="404040"/>
                </a:solidFill>
                <a:effectLst/>
                <a:latin typeface="Inter"/>
              </a:rPr>
              <a:t> Thực hiện di chuyển dữ liệu một cách tăng dần để tái cấu hình hệ thống.</a:t>
            </a:r>
          </a:p>
          <a:p>
            <a:pPr algn="l"/>
            <a:r>
              <a:rPr lang="vi-VN" b="1" i="0" dirty="0">
                <a:solidFill>
                  <a:srgbClr val="404040"/>
                </a:solidFill>
                <a:effectLst/>
                <a:latin typeface="Inter"/>
              </a:rPr>
              <a:t>b. E-Store</a:t>
            </a:r>
          </a:p>
          <a:p>
            <a:pPr algn="l">
              <a:buFont typeface="Arial" panose="020B0604020202020204" pitchFamily="34" charset="0"/>
              <a:buChar char="•"/>
            </a:pPr>
            <a:r>
              <a:rPr lang="vi-VN" b="1" i="0" dirty="0">
                <a:solidFill>
                  <a:srgbClr val="404040"/>
                </a:solidFill>
                <a:effectLst/>
                <a:latin typeface="Inter"/>
              </a:rPr>
              <a:t>Xác định tuple "nóng" và "lạnh":</a:t>
            </a:r>
            <a:r>
              <a:rPr lang="vi-VN" b="0" i="0" dirty="0">
                <a:solidFill>
                  <a:srgbClr val="404040"/>
                </a:solidFill>
                <a:effectLst/>
                <a:latin typeface="Inter"/>
              </a:rPr>
              <a:t> Chuẩn bị kế hoạch di chuyển cho các tuple được truy cập thường xuyên (hot tuples) và tái phân bổ các tuple ít được truy cập (cold tuples).</a:t>
            </a:r>
          </a:p>
          <a:p>
            <a:pPr algn="l">
              <a:buFont typeface="Arial" panose="020B0604020202020204" pitchFamily="34" charset="0"/>
              <a:buChar char="•"/>
            </a:pPr>
            <a:r>
              <a:rPr lang="vi-VN" b="1" i="0" dirty="0">
                <a:solidFill>
                  <a:srgbClr val="404040"/>
                </a:solidFill>
                <a:effectLst/>
                <a:latin typeface="Inter"/>
              </a:rPr>
              <a:t>Tối ưu hóa thời gian thực:</a:t>
            </a:r>
            <a:r>
              <a:rPr lang="vi-VN" b="0" i="0" dirty="0">
                <a:solidFill>
                  <a:srgbClr val="404040"/>
                </a:solidFill>
                <a:effectLst/>
                <a:latin typeface="Inter"/>
              </a:rPr>
              <a:t> Sử dụng các giải pháp heuristic để đảm bảo hiệu suất và tính khả thi.</a:t>
            </a:r>
          </a:p>
          <a:p>
            <a:pPr algn="l"/>
            <a:r>
              <a:rPr lang="vi-VN" b="1" i="0" dirty="0">
                <a:solidFill>
                  <a:srgbClr val="404040"/>
                </a:solidFill>
                <a:effectLst/>
                <a:latin typeface="Inter"/>
              </a:rPr>
              <a:t>c. Database cracking</a:t>
            </a:r>
          </a:p>
          <a:p>
            <a:pPr algn="l">
              <a:buFont typeface="Arial" panose="020B0604020202020204" pitchFamily="34" charset="0"/>
              <a:buChar char="•"/>
            </a:pPr>
            <a:r>
              <a:rPr lang="vi-VN" b="1" i="0" dirty="0">
                <a:solidFill>
                  <a:srgbClr val="404040"/>
                </a:solidFill>
                <a:effectLst/>
                <a:latin typeface="Inter"/>
              </a:rPr>
              <a:t>Tổ chức lại dữ liệu liên tục:</a:t>
            </a:r>
            <a:r>
              <a:rPr lang="vi-VN" b="0" i="0" dirty="0">
                <a:solidFill>
                  <a:srgbClr val="404040"/>
                </a:solidFill>
                <a:effectLst/>
                <a:latin typeface="Inter"/>
              </a:rPr>
              <a:t> Điều chỉnh dữ liệu để phù hợp với workload truy vấn.</a:t>
            </a:r>
          </a:p>
          <a:p>
            <a:pPr algn="l">
              <a:buFont typeface="Arial" panose="020B0604020202020204" pitchFamily="34" charset="0"/>
              <a:buChar char="•"/>
            </a:pPr>
            <a:r>
              <a:rPr lang="vi-VN" b="1" i="0" dirty="0">
                <a:solidFill>
                  <a:srgbClr val="404040"/>
                </a:solidFill>
                <a:effectLst/>
                <a:latin typeface="Inter"/>
              </a:rPr>
              <a:t>Sử dụng truy vấn đến như lời khuyên:</a:t>
            </a:r>
            <a:r>
              <a:rPr lang="vi-VN" b="0" i="0" dirty="0">
                <a:solidFill>
                  <a:srgbClr val="404040"/>
                </a:solidFill>
                <a:effectLst/>
                <a:latin typeface="Inter"/>
              </a:rPr>
              <a:t> Các truy vấn đến được sử dụng để xác định cách tổ chức lại dữ liệu.</a:t>
            </a:r>
            <a:endParaRPr lang="en-US" b="0" i="0">
              <a:solidFill>
                <a:srgbClr val="404040"/>
              </a:solidFill>
              <a:effectLst/>
              <a:latin typeface="Inter"/>
            </a:endParaRPr>
          </a:p>
          <a:p>
            <a:pPr algn="l">
              <a:buFont typeface="Arial" panose="020B0604020202020204" pitchFamily="34" charset="0"/>
              <a:buNone/>
            </a:pPr>
            <a:endParaRPr lang="vi-VN" b="0" i="0" dirty="0">
              <a:solidFill>
                <a:srgbClr val="404040"/>
              </a:solidFill>
              <a:effectLst/>
              <a:latin typeface="Inter"/>
            </a:endParaRPr>
          </a:p>
          <a:p>
            <a:pPr algn="l"/>
            <a:r>
              <a:rPr lang="vi-VN" b="1" i="0" dirty="0">
                <a:solidFill>
                  <a:srgbClr val="404040"/>
                </a:solidFill>
                <a:effectLst/>
                <a:latin typeface="Inter"/>
              </a:rPr>
              <a:t>Kết luận</a:t>
            </a:r>
          </a:p>
          <a:p>
            <a:pPr algn="l"/>
            <a:r>
              <a:rPr lang="vi-VN" b="0" i="0" dirty="0">
                <a:solidFill>
                  <a:srgbClr val="404040"/>
                </a:solidFill>
                <a:effectLst/>
                <a:latin typeface="Inter"/>
              </a:rPr>
              <a:t>Việc thực hiện thay đổi trong hệ thống cơ sở dữ liệu đòi hỏi các phương pháp hiệu quả để đảm bảo hiệu suất và tính khả thi. Các phương pháp như tính toán và di chuyển tăng dần, sử dụng biểu diễn đồ thị, và các giải pháp heuristic thời gian thực giúp hệ thống điều chỉnh và tối ưu hóa phân mảnh và phân bổ dữ liệu một cách linh hoạt và hiệu quả. Các công cụ như SWORD, AdaptCache, E-Store và Database cracking cung cấp các giải pháp cụ thể để thực hiện các thay đổi này.</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76</a:t>
            </a:fld>
            <a:endParaRPr lang="en-US"/>
          </a:p>
        </p:txBody>
      </p:sp>
    </p:spTree>
    <p:extLst>
      <p:ext uri="{BB962C8B-B14F-4D97-AF65-F5344CB8AC3E}">
        <p14:creationId xmlns:p14="http://schemas.microsoft.com/office/powerpoint/2010/main" val="1337555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74958C0F-91A1-2454-0CEC-22F382FC0709}"/>
              </a:ext>
            </a:extLst>
          </p:cNvPr>
          <p:cNvSpPr>
            <a:spLocks noGrp="1"/>
          </p:cNvSpPr>
          <p:nvPr>
            <p:ph type="body" idx="1"/>
          </p:nvPr>
        </p:nvSpPr>
        <p:spPr/>
        <p:txBody>
          <a:bodyPr/>
          <a:lstStyle/>
          <a:p>
            <a:pPr algn="l"/>
            <a:r>
              <a:rPr lang="vi-VN" b="0" i="0" dirty="0">
                <a:solidFill>
                  <a:srgbClr val="404040"/>
                </a:solidFill>
                <a:effectLst/>
                <a:latin typeface="Inter"/>
              </a:rPr>
              <a:t>Khi phân mảnh một quan hệ </a:t>
            </a:r>
            <a:r>
              <a:rPr lang="vi-VN" b="0" i="0" dirty="0">
                <a:solidFill>
                  <a:srgbClr val="404040"/>
                </a:solidFill>
                <a:effectLst/>
                <a:latin typeface="KaTeX_Main"/>
              </a:rPr>
              <a:t>R</a:t>
            </a:r>
            <a:r>
              <a:rPr lang="vi-VN" b="0" i="0" dirty="0">
                <a:solidFill>
                  <a:srgbClr val="404040"/>
                </a:solidFill>
                <a:effectLst/>
                <a:latin typeface="Inter"/>
              </a:rPr>
              <a:t> thành các mảnh </a:t>
            </a:r>
            <a:r>
              <a:rPr lang="vi-VN" b="0" i="0" dirty="0">
                <a:solidFill>
                  <a:srgbClr val="404040"/>
                </a:solidFill>
                <a:effectLst/>
                <a:latin typeface="KaTeX_Main"/>
              </a:rPr>
              <a:t>R1,R2,…,Rn</a:t>
            </a:r>
            <a:r>
              <a:rPr lang="vi-VN" b="0" i="0" dirty="0">
                <a:solidFill>
                  <a:srgbClr val="404040"/>
                </a:solidFill>
                <a:effectLst/>
                <a:latin typeface="Inter"/>
              </a:rPr>
              <a:t>, cần đảm bảo tính đúng đắn của việc phân mảnh. Dưới đây là ba tiêu chí quan trọng để đảm bảo tính đúng đắn của phân mảnh:</a:t>
            </a:r>
          </a:p>
          <a:p>
            <a:pPr algn="l"/>
            <a:r>
              <a:rPr lang="vi-VN" b="1" i="0" dirty="0">
                <a:solidFill>
                  <a:srgbClr val="404040"/>
                </a:solidFill>
                <a:effectLst/>
                <a:latin typeface="Inter"/>
              </a:rPr>
              <a:t>1. Tính đầy đủ (Completeness)</a:t>
            </a:r>
          </a:p>
          <a:p>
            <a:pPr algn="l">
              <a:buFont typeface="Arial" panose="020B0604020202020204" pitchFamily="34" charset="0"/>
              <a:buChar char="•"/>
            </a:pPr>
            <a:r>
              <a:rPr lang="vi-VN" b="1" i="0" dirty="0">
                <a:solidFill>
                  <a:srgbClr val="404040"/>
                </a:solidFill>
                <a:effectLst/>
                <a:latin typeface="Inter"/>
              </a:rPr>
              <a:t>Định nghĩa</a:t>
            </a:r>
            <a:r>
              <a:rPr lang="vi-VN" b="0" i="0" dirty="0">
                <a:solidFill>
                  <a:srgbClr val="404040"/>
                </a:solidFill>
                <a:effectLst/>
                <a:latin typeface="Inter"/>
              </a:rPr>
              <a:t>: Phân mảnh của quan hệ </a:t>
            </a:r>
            <a:r>
              <a:rPr lang="vi-VN" b="0" i="0" dirty="0">
                <a:solidFill>
                  <a:srgbClr val="404040"/>
                </a:solidFill>
                <a:effectLst/>
                <a:latin typeface="KaTeX_Main"/>
              </a:rPr>
              <a:t>R</a:t>
            </a:r>
            <a:r>
              <a:rPr lang="vi-VN" b="0" i="0" dirty="0">
                <a:solidFill>
                  <a:srgbClr val="404040"/>
                </a:solidFill>
                <a:effectLst/>
                <a:latin typeface="Inter"/>
              </a:rPr>
              <a:t> thành các mảnh </a:t>
            </a:r>
            <a:r>
              <a:rPr lang="vi-VN" b="0" i="0" dirty="0">
                <a:solidFill>
                  <a:srgbClr val="404040"/>
                </a:solidFill>
                <a:effectLst/>
                <a:latin typeface="KaTeX_Main"/>
              </a:rPr>
              <a:t>R1,R2,…,Rn​</a:t>
            </a:r>
            <a:r>
              <a:rPr lang="vi-VN" b="0" i="0" dirty="0">
                <a:solidFill>
                  <a:srgbClr val="404040"/>
                </a:solidFill>
                <a:effectLst/>
                <a:latin typeface="Inter"/>
              </a:rPr>
              <a:t> là đầy đủ nếu và chỉ nếu mỗi mục dữ liệu trong </a:t>
            </a:r>
            <a:r>
              <a:rPr lang="vi-VN" b="0" i="0" dirty="0">
                <a:solidFill>
                  <a:srgbClr val="404040"/>
                </a:solidFill>
                <a:effectLst/>
                <a:latin typeface="KaTeX_Main"/>
              </a:rPr>
              <a:t>R</a:t>
            </a:r>
            <a:r>
              <a:rPr lang="vi-VN" b="0" i="0" dirty="0">
                <a:solidFill>
                  <a:srgbClr val="404040"/>
                </a:solidFill>
                <a:effectLst/>
                <a:latin typeface="Inter"/>
              </a:rPr>
              <a:t> cũng có thể được tìm thấy trong một số mảnh </a:t>
            </a:r>
            <a:r>
              <a:rPr lang="vi-VN" b="0" i="0" dirty="0">
                <a:solidFill>
                  <a:srgbClr val="404040"/>
                </a:solidFill>
                <a:effectLst/>
                <a:latin typeface="KaTeX_Main"/>
              </a:rPr>
              <a:t>Ri​</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Ý nghĩa</a:t>
            </a:r>
            <a:r>
              <a:rPr lang="vi-VN" b="0" i="0" dirty="0">
                <a:solidFill>
                  <a:srgbClr val="404040"/>
                </a:solidFill>
                <a:effectLst/>
                <a:latin typeface="Inter"/>
              </a:rPr>
              <a:t>: Đảm bảo rằng không có dữ liệu nào bị mất trong quá trình phân mảnh. Mọi dữ liệu trong quan hệ gốc </a:t>
            </a:r>
            <a:r>
              <a:rPr lang="vi-VN" b="0" i="0" dirty="0">
                <a:solidFill>
                  <a:srgbClr val="404040"/>
                </a:solidFill>
                <a:effectLst/>
                <a:latin typeface="KaTeX_Main"/>
              </a:rPr>
              <a:t>R</a:t>
            </a:r>
            <a:r>
              <a:rPr lang="vi-VN" b="0" i="0" dirty="0">
                <a:solidFill>
                  <a:srgbClr val="404040"/>
                </a:solidFill>
                <a:effectLst/>
                <a:latin typeface="Inter"/>
              </a:rPr>
              <a:t> phải xuất hiện trong ít nhất một mảnh </a:t>
            </a:r>
            <a:r>
              <a:rPr lang="vi-VN" b="0" i="0" dirty="0">
                <a:solidFill>
                  <a:srgbClr val="404040"/>
                </a:solidFill>
                <a:effectLst/>
                <a:latin typeface="KaTeX_Main"/>
              </a:rPr>
              <a:t>Ri​</a:t>
            </a:r>
            <a:r>
              <a:rPr lang="vi-VN" b="0" i="0" dirty="0">
                <a:solidFill>
                  <a:srgbClr val="404040"/>
                </a:solidFill>
                <a:effectLst/>
                <a:latin typeface="Inter"/>
              </a:rPr>
              <a:t>.</a:t>
            </a:r>
          </a:p>
          <a:p>
            <a:pPr algn="l"/>
            <a:r>
              <a:rPr lang="vi-VN" b="1" i="0" dirty="0">
                <a:solidFill>
                  <a:srgbClr val="404040"/>
                </a:solidFill>
                <a:effectLst/>
                <a:latin typeface="Inter"/>
              </a:rPr>
              <a:t>2. Tính tái tạo (Reconstruction)</a:t>
            </a:r>
          </a:p>
          <a:p>
            <a:pPr algn="l">
              <a:buFont typeface="Arial" panose="020B0604020202020204" pitchFamily="34" charset="0"/>
              <a:buChar char="•"/>
            </a:pPr>
            <a:r>
              <a:rPr lang="vi-VN" b="1" i="0" dirty="0">
                <a:solidFill>
                  <a:srgbClr val="404040"/>
                </a:solidFill>
                <a:effectLst/>
                <a:latin typeface="Inter"/>
              </a:rPr>
              <a:t>Định nghĩa</a:t>
            </a:r>
            <a:r>
              <a:rPr lang="vi-VN" b="0" i="0" dirty="0">
                <a:solidFill>
                  <a:srgbClr val="404040"/>
                </a:solidFill>
                <a:effectLst/>
                <a:latin typeface="Inter"/>
              </a:rPr>
              <a:t>: Nếu quan hệ </a:t>
            </a:r>
            <a:r>
              <a:rPr lang="vi-VN" b="0" i="0" dirty="0">
                <a:solidFill>
                  <a:srgbClr val="404040"/>
                </a:solidFill>
                <a:effectLst/>
                <a:latin typeface="KaTeX_Main"/>
              </a:rPr>
              <a:t>R</a:t>
            </a:r>
            <a:r>
              <a:rPr lang="vi-VN" b="0" i="0" dirty="0">
                <a:solidFill>
                  <a:srgbClr val="404040"/>
                </a:solidFill>
                <a:effectLst/>
                <a:latin typeface="Inter"/>
              </a:rPr>
              <a:t> được phân mảnh thành các mảnh </a:t>
            </a:r>
            <a:r>
              <a:rPr lang="vi-VN" b="0" i="0" dirty="0">
                <a:solidFill>
                  <a:srgbClr val="404040"/>
                </a:solidFill>
                <a:effectLst/>
                <a:latin typeface="KaTeX_Main"/>
              </a:rPr>
              <a:t>R1,R2,…,Rn​</a:t>
            </a:r>
            <a:r>
              <a:rPr lang="vi-VN" b="0" i="0" dirty="0">
                <a:solidFill>
                  <a:srgbClr val="404040"/>
                </a:solidFill>
                <a:effectLst/>
                <a:latin typeface="Inter"/>
              </a:rPr>
              <a:t>, thì phải tồn tại một toán tử quan hệ </a:t>
            </a:r>
            <a:r>
              <a:rPr lang="vi-VN" b="0" i="0" dirty="0">
                <a:solidFill>
                  <a:srgbClr val="404040"/>
                </a:solidFill>
                <a:effectLst/>
                <a:latin typeface="KaTeX_Main"/>
              </a:rPr>
              <a:t>∇</a:t>
            </a:r>
            <a:r>
              <a:rPr lang="vi-VN" b="0" i="0" dirty="0">
                <a:solidFill>
                  <a:srgbClr val="404040"/>
                </a:solidFill>
                <a:effectLst/>
                <a:latin typeface="Inter"/>
              </a:rPr>
              <a:t> sao cho:</a:t>
            </a:r>
          </a:p>
          <a:p>
            <a:pPr algn="l">
              <a:buFont typeface="Arial" panose="020B0604020202020204" pitchFamily="34" charset="0"/>
              <a:buChar char="•"/>
            </a:pPr>
            <a:r>
              <a:rPr lang="vi-VN" b="0" i="0" dirty="0">
                <a:solidFill>
                  <a:srgbClr val="404040"/>
                </a:solidFill>
                <a:effectLst/>
                <a:latin typeface="KaTeX_Main"/>
              </a:rPr>
              <a:t>R=∇1≤i≤nRi</a:t>
            </a:r>
            <a:r>
              <a:rPr lang="vi-VN" b="0" i="1" dirty="0">
                <a:solidFill>
                  <a:srgbClr val="404040"/>
                </a:solidFill>
                <a:effectLst/>
                <a:latin typeface="KaTeX_Math"/>
              </a:rPr>
              <a:t>R</a:t>
            </a:r>
            <a:r>
              <a:rPr lang="vi-VN" b="0" i="0" dirty="0">
                <a:solidFill>
                  <a:srgbClr val="404040"/>
                </a:solidFill>
                <a:effectLst/>
                <a:latin typeface="KaTeX_Main"/>
              </a:rPr>
              <a:t>=∇1≤</a:t>
            </a:r>
            <a:r>
              <a:rPr lang="vi-VN" b="0" i="1" dirty="0">
                <a:solidFill>
                  <a:srgbClr val="404040"/>
                </a:solidFill>
                <a:effectLst/>
                <a:latin typeface="KaTeX_Math"/>
              </a:rPr>
              <a:t>i</a:t>
            </a:r>
            <a:r>
              <a:rPr lang="vi-VN" b="0" i="0" dirty="0">
                <a:solidFill>
                  <a:srgbClr val="404040"/>
                </a:solidFill>
                <a:effectLst/>
                <a:latin typeface="KaTeX_Main"/>
              </a:rPr>
              <a:t>≤</a:t>
            </a:r>
            <a:r>
              <a:rPr lang="vi-VN" b="0" i="1" dirty="0">
                <a:solidFill>
                  <a:srgbClr val="404040"/>
                </a:solidFill>
                <a:effectLst/>
                <a:latin typeface="KaTeX_Math"/>
              </a:rPr>
              <a:t>n</a:t>
            </a:r>
            <a:r>
              <a:rPr lang="vi-VN" b="0" i="0" dirty="0">
                <a:solidFill>
                  <a:srgbClr val="404040"/>
                </a:solidFill>
                <a:effectLst/>
                <a:latin typeface="KaTeX_Main"/>
              </a:rPr>
              <a:t>​</a:t>
            </a:r>
            <a:r>
              <a:rPr lang="vi-VN" b="0" i="1" dirty="0">
                <a:solidFill>
                  <a:srgbClr val="404040"/>
                </a:solidFill>
                <a:effectLst/>
                <a:latin typeface="KaTeX_Math"/>
              </a:rPr>
              <a:t>Ri</a:t>
            </a:r>
            <a:r>
              <a:rPr lang="vi-VN" b="0" i="0" dirty="0">
                <a:solidFill>
                  <a:srgbClr val="404040"/>
                </a:solidFill>
                <a:effectLst/>
                <a:latin typeface="KaTeX_Main"/>
              </a:rPr>
              <a:t>​</a:t>
            </a:r>
            <a:endParaRPr lang="vi-VN" b="0" i="0" dirty="0">
              <a:solidFill>
                <a:srgbClr val="404040"/>
              </a:solidFill>
              <a:effectLst/>
              <a:latin typeface="Inter"/>
            </a:endParaRPr>
          </a:p>
          <a:p>
            <a:pPr algn="l">
              <a:buFont typeface="Arial" panose="020B0604020202020204" pitchFamily="34" charset="0"/>
              <a:buChar char="•"/>
            </a:pPr>
            <a:r>
              <a:rPr lang="vi-VN" b="1" i="0" dirty="0">
                <a:solidFill>
                  <a:srgbClr val="404040"/>
                </a:solidFill>
                <a:effectLst/>
                <a:latin typeface="Inter"/>
              </a:rPr>
              <a:t>Ý nghĩa</a:t>
            </a:r>
            <a:r>
              <a:rPr lang="vi-VN" b="0" i="0" dirty="0">
                <a:solidFill>
                  <a:srgbClr val="404040"/>
                </a:solidFill>
                <a:effectLst/>
                <a:latin typeface="Inter"/>
              </a:rPr>
              <a:t>: Đảm bảo rằng quan hệ gốc </a:t>
            </a:r>
            <a:r>
              <a:rPr lang="vi-VN" b="0" i="0" dirty="0">
                <a:solidFill>
                  <a:srgbClr val="404040"/>
                </a:solidFill>
                <a:effectLst/>
                <a:latin typeface="KaTeX_Main"/>
              </a:rPr>
              <a:t>R</a:t>
            </a:r>
            <a:r>
              <a:rPr lang="vi-VN" b="0" i="0" dirty="0">
                <a:solidFill>
                  <a:srgbClr val="404040"/>
                </a:solidFill>
                <a:effectLst/>
                <a:latin typeface="Inter"/>
              </a:rPr>
              <a:t> có thể được tái tạo lại từ các mảnh </a:t>
            </a:r>
            <a:r>
              <a:rPr lang="vi-VN" b="0" i="0" dirty="0">
                <a:solidFill>
                  <a:srgbClr val="404040"/>
                </a:solidFill>
                <a:effectLst/>
                <a:latin typeface="KaTeX_Main"/>
              </a:rPr>
              <a:t>Ri​</a:t>
            </a:r>
            <a:r>
              <a:rPr lang="vi-VN" b="0" i="0" dirty="0">
                <a:solidFill>
                  <a:srgbClr val="404040"/>
                </a:solidFill>
                <a:effectLst/>
                <a:latin typeface="Inter"/>
              </a:rPr>
              <a:t> bằng cách sử dụng một toán tử quan hệ phù hợp (ví dụ: phép hợp trong trường hợp phân mảnh ngang).</a:t>
            </a:r>
          </a:p>
          <a:p>
            <a:pPr algn="l"/>
            <a:r>
              <a:rPr lang="vi-VN" b="1" i="0" dirty="0">
                <a:solidFill>
                  <a:srgbClr val="404040"/>
                </a:solidFill>
                <a:effectLst/>
                <a:latin typeface="Inter"/>
              </a:rPr>
              <a:t>3. Tính rời rạc (Disjointness)</a:t>
            </a:r>
          </a:p>
          <a:p>
            <a:pPr algn="l">
              <a:buFont typeface="Arial" panose="020B0604020202020204" pitchFamily="34" charset="0"/>
              <a:buChar char="•"/>
            </a:pPr>
            <a:r>
              <a:rPr lang="vi-VN" b="1" i="0" dirty="0">
                <a:solidFill>
                  <a:srgbClr val="404040"/>
                </a:solidFill>
                <a:effectLst/>
                <a:latin typeface="Inter"/>
              </a:rPr>
              <a:t>Định nghĩa</a:t>
            </a:r>
            <a:r>
              <a:rPr lang="vi-VN" b="0" i="0" dirty="0">
                <a:solidFill>
                  <a:srgbClr val="404040"/>
                </a:solidFill>
                <a:effectLst/>
                <a:latin typeface="Inter"/>
              </a:rPr>
              <a:t>: Nếu quan hệ </a:t>
            </a:r>
            <a:r>
              <a:rPr lang="vi-VN" b="0" i="0" dirty="0">
                <a:solidFill>
                  <a:srgbClr val="404040"/>
                </a:solidFill>
                <a:effectLst/>
                <a:latin typeface="KaTeX_Main"/>
              </a:rPr>
              <a:t>R</a:t>
            </a:r>
            <a:r>
              <a:rPr lang="vi-VN" b="0" i="0" dirty="0">
                <a:solidFill>
                  <a:srgbClr val="404040"/>
                </a:solidFill>
                <a:effectLst/>
                <a:latin typeface="Inter"/>
              </a:rPr>
              <a:t> được phân mảnh thành các mảnh </a:t>
            </a:r>
            <a:r>
              <a:rPr lang="vi-VN" b="0" i="0" dirty="0">
                <a:solidFill>
                  <a:srgbClr val="404040"/>
                </a:solidFill>
                <a:effectLst/>
                <a:latin typeface="KaTeX_Main"/>
              </a:rPr>
              <a:t>R1,R2,…,Rn</a:t>
            </a:r>
            <a:r>
              <a:rPr lang="vi-VN" b="0" i="0" dirty="0">
                <a:solidFill>
                  <a:srgbClr val="404040"/>
                </a:solidFill>
                <a:effectLst/>
                <a:latin typeface="Inter"/>
              </a:rPr>
              <a:t>, và mục dữ liệu </a:t>
            </a:r>
            <a:r>
              <a:rPr lang="vi-VN" b="0" i="0" dirty="0">
                <a:solidFill>
                  <a:srgbClr val="404040"/>
                </a:solidFill>
                <a:effectLst/>
                <a:latin typeface="KaTeX_Main"/>
              </a:rPr>
              <a:t>di</a:t>
            </a:r>
            <a:r>
              <a:rPr lang="vi-VN" b="0" i="1" dirty="0">
                <a:solidFill>
                  <a:srgbClr val="404040"/>
                </a:solidFill>
                <a:effectLst/>
                <a:latin typeface="KaTeX_Math"/>
              </a:rPr>
              <a:t>di</a:t>
            </a:r>
            <a:r>
              <a:rPr lang="vi-VN" b="0" i="0" dirty="0">
                <a:solidFill>
                  <a:srgbClr val="404040"/>
                </a:solidFill>
                <a:effectLst/>
                <a:latin typeface="KaTeX_Main"/>
              </a:rPr>
              <a:t>​</a:t>
            </a:r>
            <a:r>
              <a:rPr lang="vi-VN" b="0" i="0" dirty="0">
                <a:solidFill>
                  <a:srgbClr val="404040"/>
                </a:solidFill>
                <a:effectLst/>
                <a:latin typeface="Inter"/>
              </a:rPr>
              <a:t> nằm trong mảnh </a:t>
            </a:r>
            <a:r>
              <a:rPr lang="vi-VN" b="0" i="0" dirty="0">
                <a:solidFill>
                  <a:srgbClr val="404040"/>
                </a:solidFill>
                <a:effectLst/>
                <a:latin typeface="KaTeX_Main"/>
              </a:rPr>
              <a:t>Rj​</a:t>
            </a:r>
            <a:r>
              <a:rPr lang="vi-VN" b="0" i="0" dirty="0">
                <a:solidFill>
                  <a:srgbClr val="404040"/>
                </a:solidFill>
                <a:effectLst/>
                <a:latin typeface="Inter"/>
              </a:rPr>
              <a:t>, thì </a:t>
            </a:r>
            <a:r>
              <a:rPr lang="vi-VN" b="0" i="0" dirty="0">
                <a:solidFill>
                  <a:srgbClr val="404040"/>
                </a:solidFill>
                <a:effectLst/>
                <a:latin typeface="KaTeX_Main"/>
              </a:rPr>
              <a:t>di​</a:t>
            </a:r>
            <a:r>
              <a:rPr lang="vi-VN" b="0" i="0" dirty="0">
                <a:solidFill>
                  <a:srgbClr val="404040"/>
                </a:solidFill>
                <a:effectLst/>
                <a:latin typeface="Inter"/>
              </a:rPr>
              <a:t> không được nằm trong bất kỳ mảnh nào khác </a:t>
            </a:r>
            <a:r>
              <a:rPr lang="vi-VN" b="0" i="0" dirty="0">
                <a:solidFill>
                  <a:srgbClr val="404040"/>
                </a:solidFill>
                <a:effectLst/>
                <a:latin typeface="KaTeX_Main"/>
              </a:rPr>
              <a:t>Rk​</a:t>
            </a:r>
            <a:r>
              <a:rPr lang="vi-VN" b="0" i="0" dirty="0">
                <a:solidFill>
                  <a:srgbClr val="404040"/>
                </a:solidFill>
                <a:effectLst/>
                <a:latin typeface="Inter"/>
              </a:rPr>
              <a:t> (với </a:t>
            </a:r>
            <a:r>
              <a:rPr lang="vi-VN" b="0" i="0" dirty="0">
                <a:solidFill>
                  <a:srgbClr val="404040"/>
                </a:solidFill>
                <a:effectLst/>
                <a:latin typeface="KaTeX_Main"/>
              </a:rPr>
              <a:t>k≠j</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Ý nghĩa</a:t>
            </a:r>
            <a:r>
              <a:rPr lang="vi-VN" b="0" i="0" dirty="0">
                <a:solidFill>
                  <a:srgbClr val="404040"/>
                </a:solidFill>
                <a:effectLst/>
                <a:latin typeface="Inter"/>
              </a:rPr>
              <a:t>: Đảm bảo rằng các mảnh là rời rạc, không có sự chồng chéo dữ liệu giữa các mảnh. Điều này giúp tránh lãng phí tài nguyên và đảm bảo tính nhất quán dữ liệu.</a:t>
            </a:r>
            <a:endParaRPr lang="en-US" b="0" i="0" dirty="0">
              <a:solidFill>
                <a:srgbClr val="404040"/>
              </a:solidFill>
              <a:effectLst/>
              <a:latin typeface="Inter"/>
            </a:endParaRPr>
          </a:p>
          <a:p>
            <a:pPr algn="l">
              <a:buFont typeface="Arial" panose="020B0604020202020204" pitchFamily="34" charset="0"/>
              <a:buNone/>
            </a:pPr>
            <a:endParaRPr lang="vi-VN" b="0" i="0" dirty="0">
              <a:solidFill>
                <a:srgbClr val="404040"/>
              </a:solidFill>
              <a:effectLst/>
              <a:latin typeface="Inter"/>
            </a:endParaRPr>
          </a:p>
          <a:p>
            <a:pPr algn="l"/>
            <a:r>
              <a:rPr lang="vi-VN" b="1" i="0" dirty="0">
                <a:solidFill>
                  <a:srgbClr val="404040"/>
                </a:solidFill>
                <a:effectLst/>
                <a:latin typeface="Inter"/>
              </a:rPr>
              <a:t>Ví dụ minh họa</a:t>
            </a:r>
          </a:p>
          <a:p>
            <a:pPr algn="l"/>
            <a:r>
              <a:rPr lang="vi-VN" b="0" i="0" dirty="0">
                <a:solidFill>
                  <a:srgbClr val="404040"/>
                </a:solidFill>
                <a:effectLst/>
                <a:latin typeface="Inter"/>
              </a:rPr>
              <a:t>Giả sử chúng ta có một quan hệ </a:t>
            </a:r>
            <a:r>
              <a:rPr lang="vi-VN" b="0" i="0" dirty="0">
                <a:solidFill>
                  <a:srgbClr val="404040"/>
                </a:solidFill>
                <a:effectLst/>
                <a:latin typeface="KaTeX_Main"/>
              </a:rPr>
              <a:t>R</a:t>
            </a:r>
            <a:r>
              <a:rPr lang="vi-VN" b="0" i="0" dirty="0">
                <a:solidFill>
                  <a:srgbClr val="404040"/>
                </a:solidFill>
                <a:effectLst/>
                <a:latin typeface="Inter"/>
              </a:rPr>
              <a:t> chứa thông tin về nhân viên với các thuộc tính </a:t>
            </a:r>
            <a:r>
              <a:rPr lang="vi-VN" b="0" i="0" dirty="0">
                <a:solidFill>
                  <a:srgbClr val="404040"/>
                </a:solidFill>
                <a:effectLst/>
                <a:latin typeface="KaTeX_Main"/>
              </a:rPr>
              <a:t>ENO,ENAME,TITL</a:t>
            </a:r>
            <a:r>
              <a:rPr lang="en-US" b="0" i="0" dirty="0">
                <a:solidFill>
                  <a:srgbClr val="404040"/>
                </a:solidFill>
                <a:effectLst/>
                <a:latin typeface="KaTeX_Main"/>
              </a:rPr>
              <a:t>E</a:t>
            </a:r>
            <a:endParaRPr lang="vi-VN" b="0" i="0" dirty="0">
              <a:solidFill>
                <a:srgbClr val="404040"/>
              </a:solidFill>
              <a:effectLst/>
              <a:latin typeface="Inter"/>
            </a:endParaRPr>
          </a:p>
          <a:p>
            <a:pPr algn="l">
              <a:buFont typeface="Arial" panose="020B0604020202020204" pitchFamily="34" charset="0"/>
              <a:buChar char="•"/>
            </a:pPr>
            <a:r>
              <a:rPr lang="vi-VN" b="1" i="0" dirty="0">
                <a:solidFill>
                  <a:srgbClr val="404040"/>
                </a:solidFill>
                <a:effectLst/>
                <a:latin typeface="Inter"/>
              </a:rPr>
              <a:t>Phân mảnh ngang (Horizontal Fragmentation)</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KaTeX_Main"/>
              </a:rPr>
              <a:t>R1​</a:t>
            </a:r>
            <a:r>
              <a:rPr lang="vi-VN" b="0" i="0" dirty="0">
                <a:solidFill>
                  <a:srgbClr val="404040"/>
                </a:solidFill>
                <a:effectLst/>
                <a:latin typeface="Inter"/>
              </a:rPr>
              <a:t>: Nhân viên có chức danh "Elect. Eng."</a:t>
            </a:r>
          </a:p>
          <a:p>
            <a:pPr marL="742950" lvl="1" indent="-285750" algn="l">
              <a:buFont typeface="Arial" panose="020B0604020202020204" pitchFamily="34" charset="0"/>
              <a:buChar char="•"/>
            </a:pPr>
            <a:r>
              <a:rPr lang="vi-VN" b="0" i="0" dirty="0">
                <a:solidFill>
                  <a:srgbClr val="404040"/>
                </a:solidFill>
                <a:effectLst/>
                <a:latin typeface="KaTeX_Main"/>
              </a:rPr>
              <a:t>R2​</a:t>
            </a:r>
            <a:r>
              <a:rPr lang="vi-VN" b="0" i="0" dirty="0">
                <a:solidFill>
                  <a:srgbClr val="404040"/>
                </a:solidFill>
                <a:effectLst/>
                <a:latin typeface="Inter"/>
              </a:rPr>
              <a:t>: Nhân viên có chức danh "Syst. Anal."</a:t>
            </a:r>
          </a:p>
          <a:p>
            <a:pPr marL="742950" lvl="1" indent="-285750" algn="l">
              <a:buFont typeface="Arial" panose="020B0604020202020204" pitchFamily="34" charset="0"/>
              <a:buChar char="•"/>
            </a:pPr>
            <a:r>
              <a:rPr lang="vi-VN" b="0" i="0" dirty="0">
                <a:solidFill>
                  <a:srgbClr val="404040"/>
                </a:solidFill>
                <a:effectLst/>
                <a:latin typeface="KaTeX_Main"/>
              </a:rPr>
              <a:t>R3​</a:t>
            </a:r>
            <a:r>
              <a:rPr lang="vi-VN" b="0" i="0" dirty="0">
                <a:solidFill>
                  <a:srgbClr val="404040"/>
                </a:solidFill>
                <a:effectLst/>
                <a:latin typeface="Inter"/>
              </a:rPr>
              <a:t>: Nhân viên có chức danh "Mech. Eng."</a:t>
            </a:r>
          </a:p>
          <a:p>
            <a:pPr algn="l">
              <a:buFont typeface="Arial" panose="020B0604020202020204" pitchFamily="34" charset="0"/>
              <a:buChar char="•"/>
            </a:pPr>
            <a:r>
              <a:rPr lang="vi-VN" b="1" i="0" dirty="0">
                <a:solidFill>
                  <a:srgbClr val="404040"/>
                </a:solidFill>
                <a:effectLst/>
                <a:latin typeface="Inter"/>
              </a:rPr>
              <a:t>Kiểm tra tính đúng đắn</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Tính đầy đủ</a:t>
            </a:r>
            <a:r>
              <a:rPr lang="vi-VN" b="0" i="0" dirty="0">
                <a:solidFill>
                  <a:srgbClr val="404040"/>
                </a:solidFill>
                <a:effectLst/>
                <a:latin typeface="Inter"/>
              </a:rPr>
              <a:t>: Mọi nhân viên trong </a:t>
            </a:r>
            <a:r>
              <a:rPr lang="vi-VN" b="0" i="0" dirty="0">
                <a:solidFill>
                  <a:srgbClr val="404040"/>
                </a:solidFill>
                <a:effectLst/>
                <a:latin typeface="KaTeX_Main"/>
              </a:rPr>
              <a:t>R</a:t>
            </a:r>
            <a:r>
              <a:rPr lang="vi-VN" b="0" i="0" dirty="0">
                <a:solidFill>
                  <a:srgbClr val="404040"/>
                </a:solidFill>
                <a:effectLst/>
                <a:latin typeface="Inter"/>
              </a:rPr>
              <a:t> phải thuộc ít nhất một trong các mảnh </a:t>
            </a:r>
            <a:r>
              <a:rPr lang="vi-VN" b="0" i="0" dirty="0">
                <a:solidFill>
                  <a:srgbClr val="404040"/>
                </a:solidFill>
                <a:effectLst/>
                <a:latin typeface="KaTeX_Main"/>
              </a:rPr>
              <a:t>R1,R2,R3​</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Tính tái tạo</a:t>
            </a:r>
            <a:r>
              <a:rPr lang="vi-VN" b="0" i="0" dirty="0">
                <a:solidFill>
                  <a:srgbClr val="404040"/>
                </a:solidFill>
                <a:effectLst/>
                <a:latin typeface="Inter"/>
              </a:rPr>
              <a:t>: Quan hệ </a:t>
            </a:r>
            <a:r>
              <a:rPr lang="vi-VN" b="0" i="0" dirty="0">
                <a:solidFill>
                  <a:srgbClr val="404040"/>
                </a:solidFill>
                <a:effectLst/>
                <a:latin typeface="KaTeX_Main"/>
              </a:rPr>
              <a:t>R</a:t>
            </a:r>
            <a:r>
              <a:rPr lang="vi-VN" b="0" i="0" dirty="0">
                <a:solidFill>
                  <a:srgbClr val="404040"/>
                </a:solidFill>
                <a:effectLst/>
                <a:latin typeface="Inter"/>
              </a:rPr>
              <a:t> có thể được tái tạo bằng cách hợp các mảnh </a:t>
            </a:r>
            <a:r>
              <a:rPr lang="vi-VN" b="0" i="0" dirty="0">
                <a:solidFill>
                  <a:srgbClr val="404040"/>
                </a:solidFill>
                <a:effectLst/>
                <a:latin typeface="KaTeX_Main"/>
              </a:rPr>
              <a:t>R1,R2,R3​</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Tính rời rạc</a:t>
            </a:r>
            <a:r>
              <a:rPr lang="vi-VN" b="0" i="0" dirty="0">
                <a:solidFill>
                  <a:srgbClr val="404040"/>
                </a:solidFill>
                <a:effectLst/>
                <a:latin typeface="Inter"/>
              </a:rPr>
              <a:t>: Mỗi nhân viên chỉ thuộc về một mảnh duy nhất, không có sự chồng chéo giữa các mảnh.</a:t>
            </a:r>
          </a:p>
          <a:p>
            <a:pPr algn="l"/>
            <a:r>
              <a:rPr lang="vi-VN" b="1" i="0" dirty="0">
                <a:solidFill>
                  <a:srgbClr val="404040"/>
                </a:solidFill>
                <a:effectLst/>
                <a:latin typeface="Inter"/>
              </a:rPr>
              <a:t>Kết luận</a:t>
            </a:r>
          </a:p>
          <a:p>
            <a:pPr algn="l"/>
            <a:r>
              <a:rPr lang="vi-VN" b="0" i="0" dirty="0">
                <a:solidFill>
                  <a:srgbClr val="404040"/>
                </a:solidFill>
                <a:effectLst/>
                <a:latin typeface="Inter"/>
              </a:rPr>
              <a:t>Việc đảm bảo tính đúng đắn của phân mảnh là rất quan trọng trong thiết kế cơ sở dữ liệu phân tán. Ba tiêu chí </a:t>
            </a:r>
            <a:r>
              <a:rPr lang="vi-VN" b="1" i="0" dirty="0">
                <a:solidFill>
                  <a:srgbClr val="404040"/>
                </a:solidFill>
                <a:effectLst/>
                <a:latin typeface="Inter"/>
              </a:rPr>
              <a:t>tính đầy đủ</a:t>
            </a:r>
            <a:r>
              <a:rPr lang="vi-VN" b="0" i="0" dirty="0">
                <a:solidFill>
                  <a:srgbClr val="404040"/>
                </a:solidFill>
                <a:effectLst/>
                <a:latin typeface="Inter"/>
              </a:rPr>
              <a:t>, </a:t>
            </a:r>
            <a:r>
              <a:rPr lang="vi-VN" b="1" i="0" dirty="0">
                <a:solidFill>
                  <a:srgbClr val="404040"/>
                </a:solidFill>
                <a:effectLst/>
                <a:latin typeface="Inter"/>
              </a:rPr>
              <a:t>tính tái tạo</a:t>
            </a:r>
            <a:r>
              <a:rPr lang="vi-VN" b="0" i="0" dirty="0">
                <a:solidFill>
                  <a:srgbClr val="404040"/>
                </a:solidFill>
                <a:effectLst/>
                <a:latin typeface="Inter"/>
              </a:rPr>
              <a:t>, và </a:t>
            </a:r>
            <a:r>
              <a:rPr lang="vi-VN" b="1" i="0" dirty="0">
                <a:solidFill>
                  <a:srgbClr val="404040"/>
                </a:solidFill>
                <a:effectLst/>
                <a:latin typeface="Inter"/>
              </a:rPr>
              <a:t>tính rời rạc</a:t>
            </a:r>
            <a:r>
              <a:rPr lang="vi-VN" b="0" i="0" dirty="0">
                <a:solidFill>
                  <a:srgbClr val="404040"/>
                </a:solidFill>
                <a:effectLst/>
                <a:latin typeface="Inter"/>
              </a:rPr>
              <a:t> giúp đảm bảo rằng dữ liệu được phân mảnh một cách chính xác và có thể được quản lý hiệu quả trong hệ thống phân tán.</a:t>
            </a:r>
          </a:p>
          <a:p>
            <a:endParaRPr lang="en-US" dirty="0"/>
          </a:p>
        </p:txBody>
      </p:sp>
    </p:spTree>
    <p:extLst>
      <p:ext uri="{BB962C8B-B14F-4D97-AF65-F5344CB8AC3E}">
        <p14:creationId xmlns:p14="http://schemas.microsoft.com/office/powerpoint/2010/main" val="454945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0A614BF2-F624-9729-DA75-5D127826B4F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err="1">
                <a:solidFill>
                  <a:srgbClr val="404040"/>
                </a:solidFill>
                <a:effectLst/>
                <a:latin typeface="Inter"/>
              </a:rPr>
              <a:t>Các</a:t>
            </a:r>
            <a:r>
              <a:rPr lang="en-US" b="1" i="0" dirty="0">
                <a:solidFill>
                  <a:srgbClr val="404040"/>
                </a:solidFill>
                <a:effectLst/>
                <a:latin typeface="Inter"/>
              </a:rPr>
              <a:t> </a:t>
            </a:r>
            <a:r>
              <a:rPr lang="en-US" b="1" i="0" dirty="0" err="1">
                <a:solidFill>
                  <a:srgbClr val="404040"/>
                </a:solidFill>
                <a:effectLst/>
                <a:latin typeface="Inter"/>
              </a:rPr>
              <a:t>lựa</a:t>
            </a:r>
            <a:r>
              <a:rPr lang="en-US" b="1" i="0" dirty="0">
                <a:solidFill>
                  <a:srgbClr val="404040"/>
                </a:solidFill>
                <a:effectLst/>
                <a:latin typeface="Inter"/>
              </a:rPr>
              <a:t> </a:t>
            </a:r>
            <a:r>
              <a:rPr lang="en-US" b="1" i="0" dirty="0" err="1">
                <a:solidFill>
                  <a:srgbClr val="404040"/>
                </a:solidFill>
                <a:effectLst/>
                <a:latin typeface="Inter"/>
              </a:rPr>
              <a:t>chọn</a:t>
            </a:r>
            <a:r>
              <a:rPr lang="en-US" b="1" i="0" dirty="0">
                <a:solidFill>
                  <a:srgbClr val="404040"/>
                </a:solidFill>
                <a:effectLst/>
                <a:latin typeface="Inter"/>
              </a:rPr>
              <a:t> </a:t>
            </a:r>
            <a:r>
              <a:rPr lang="en-US" b="1" i="0" dirty="0" err="1">
                <a:solidFill>
                  <a:srgbClr val="404040"/>
                </a:solidFill>
                <a:effectLst/>
                <a:latin typeface="Inter"/>
              </a:rPr>
              <a:t>phân</a:t>
            </a:r>
            <a:r>
              <a:rPr lang="en-US" b="1" i="0" dirty="0">
                <a:solidFill>
                  <a:srgbClr val="404040"/>
                </a:solidFill>
                <a:effectLst/>
                <a:latin typeface="Inter"/>
              </a:rPr>
              <a:t> </a:t>
            </a:r>
            <a:r>
              <a:rPr lang="en-US" b="1" i="0" dirty="0" err="1">
                <a:solidFill>
                  <a:srgbClr val="404040"/>
                </a:solidFill>
                <a:effectLst/>
                <a:latin typeface="Inter"/>
              </a:rPr>
              <a:t>bổ</a:t>
            </a:r>
            <a:r>
              <a:rPr lang="en-US" b="1" i="0" dirty="0">
                <a:solidFill>
                  <a:srgbClr val="404040"/>
                </a:solidFill>
                <a:effectLst/>
                <a:latin typeface="Inter"/>
              </a:rPr>
              <a:t> </a:t>
            </a:r>
            <a:r>
              <a:rPr lang="en-US" b="1" i="0" dirty="0" err="1">
                <a:solidFill>
                  <a:srgbClr val="404040"/>
                </a:solidFill>
                <a:effectLst/>
                <a:latin typeface="Inter"/>
              </a:rPr>
              <a:t>dữ</a:t>
            </a:r>
            <a:r>
              <a:rPr lang="en-US" b="1" i="0" dirty="0">
                <a:solidFill>
                  <a:srgbClr val="404040"/>
                </a:solidFill>
                <a:effectLst/>
                <a:latin typeface="Inter"/>
              </a:rPr>
              <a:t> </a:t>
            </a:r>
            <a:r>
              <a:rPr lang="en-US" b="1" i="0" dirty="0" err="1">
                <a:solidFill>
                  <a:srgbClr val="404040"/>
                </a:solidFill>
                <a:effectLst/>
                <a:latin typeface="Inter"/>
              </a:rPr>
              <a:t>liệu</a:t>
            </a:r>
            <a:r>
              <a:rPr lang="en-US" b="1" i="0" dirty="0">
                <a:solidFill>
                  <a:srgbClr val="404040"/>
                </a:solidFill>
                <a:effectLst/>
                <a:latin typeface="Inter"/>
              </a:rPr>
              <a:t> (Allocation Alternatives)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404040"/>
              </a:solidFill>
              <a:effectLst/>
              <a:latin typeface="Inter"/>
            </a:endParaRPr>
          </a:p>
          <a:p>
            <a:pPr algn="l">
              <a:buFont typeface="Arial" panose="020B0604020202020204" pitchFamily="34" charset="0"/>
              <a:buChar char="•"/>
            </a:pPr>
            <a:r>
              <a:rPr lang="vi-VN" b="1" i="0" dirty="0">
                <a:solidFill>
                  <a:srgbClr val="404040"/>
                </a:solidFill>
                <a:effectLst/>
                <a:latin typeface="Inter"/>
              </a:rPr>
              <a:t>Không sao chép (Non-replicated)</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Phân vùng (Partitioned)</a:t>
            </a:r>
            <a:r>
              <a:rPr lang="vi-VN" b="0" i="0" dirty="0">
                <a:solidFill>
                  <a:srgbClr val="404040"/>
                </a:solidFill>
                <a:effectLst/>
                <a:latin typeface="Inter"/>
              </a:rPr>
              <a:t>: Mỗi mảnh dữ liệu chỉ được lưu trữ tại một nút duy nhất. Điều này giảm chi phí lưu trữ và quản lý, nhưng có thể làm giảm tính sẵn sàng và hiệu suất truy vấn.</a:t>
            </a:r>
          </a:p>
          <a:p>
            <a:pPr algn="l">
              <a:buFont typeface="Arial" panose="020B0604020202020204" pitchFamily="34" charset="0"/>
              <a:buChar char="•"/>
            </a:pPr>
            <a:r>
              <a:rPr lang="vi-VN" b="1" i="0" dirty="0">
                <a:solidFill>
                  <a:srgbClr val="404040"/>
                </a:solidFill>
                <a:effectLst/>
                <a:latin typeface="Inter"/>
              </a:rPr>
              <a:t>Sao chép (Replicated)</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Sao chép toàn bộ (Fully Replicated)</a:t>
            </a:r>
            <a:r>
              <a:rPr lang="vi-VN" b="0" i="0" dirty="0">
                <a:solidFill>
                  <a:srgbClr val="404040"/>
                </a:solidFill>
                <a:effectLst/>
                <a:latin typeface="Inter"/>
              </a:rPr>
              <a:t>: Mỗi mảnh dữ liệu được sao chép và lưu trữ tại tất cả các nút. Điều này tăng tính sẵn sàng và hiệu suất truy vấn, nhưng đòi hỏi chi phí lưu trữ và quản lý cao.</a:t>
            </a:r>
          </a:p>
          <a:p>
            <a:pPr marL="742950" lvl="1" indent="-285750" algn="l">
              <a:buFont typeface="Arial" panose="020B0604020202020204" pitchFamily="34" charset="0"/>
              <a:buChar char="•"/>
            </a:pPr>
            <a:r>
              <a:rPr lang="vi-VN" b="1" i="0" dirty="0">
                <a:solidFill>
                  <a:srgbClr val="404040"/>
                </a:solidFill>
                <a:effectLst/>
                <a:latin typeface="Inter"/>
              </a:rPr>
              <a:t>Sao chép một phần (Partially Replicated)</a:t>
            </a:r>
            <a:r>
              <a:rPr lang="vi-VN" b="0" i="0" dirty="0">
                <a:solidFill>
                  <a:srgbClr val="404040"/>
                </a:solidFill>
                <a:effectLst/>
                <a:latin typeface="Inter"/>
              </a:rPr>
              <a:t>: Mỗi mảnh dữ liệu được sao chép và lưu trữ tại một số nút nhất định. Đây là sự cân bằng giữa lợi ích và chi phí của việc sao chép toàn bộ và không sao chép.</a:t>
            </a:r>
            <a:endParaRPr lang="en-US" b="0" i="0" dirty="0">
              <a:solidFill>
                <a:srgbClr val="404040"/>
              </a:solidFill>
              <a:effectLst/>
              <a:latin typeface="Inter"/>
            </a:endParaRPr>
          </a:p>
          <a:p>
            <a:pPr marL="457200" lvl="1" indent="0" algn="l">
              <a:buFont typeface="Arial" panose="020B0604020202020204" pitchFamily="34" charset="0"/>
              <a:buNone/>
            </a:pPr>
            <a:endParaRPr lang="en-US" b="0"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404040"/>
                </a:solidFill>
                <a:effectLst/>
                <a:latin typeface="Inter"/>
              </a:rPr>
              <a:t> Quy </a:t>
            </a:r>
            <a:r>
              <a:rPr lang="en-US" b="1" i="0" dirty="0" err="1">
                <a:solidFill>
                  <a:srgbClr val="404040"/>
                </a:solidFill>
                <a:effectLst/>
                <a:latin typeface="Inter"/>
              </a:rPr>
              <a:t>tắc</a:t>
            </a:r>
            <a:r>
              <a:rPr lang="en-US" b="1" i="0" dirty="0">
                <a:solidFill>
                  <a:srgbClr val="404040"/>
                </a:solidFill>
                <a:effectLst/>
                <a:latin typeface="Inter"/>
              </a:rPr>
              <a:t> </a:t>
            </a:r>
            <a:r>
              <a:rPr lang="en-US" b="1" i="0" dirty="0" err="1">
                <a:solidFill>
                  <a:srgbClr val="404040"/>
                </a:solidFill>
                <a:effectLst/>
                <a:latin typeface="Inter"/>
              </a:rPr>
              <a:t>ngón</a:t>
            </a:r>
            <a:r>
              <a:rPr lang="en-US" b="1" i="0" dirty="0">
                <a:solidFill>
                  <a:srgbClr val="404040"/>
                </a:solidFill>
                <a:effectLst/>
                <a:latin typeface="Inter"/>
              </a:rPr>
              <a:t> </a:t>
            </a:r>
            <a:r>
              <a:rPr lang="en-US" b="1" i="0" dirty="0" err="1">
                <a:solidFill>
                  <a:srgbClr val="404040"/>
                </a:solidFill>
                <a:effectLst/>
                <a:latin typeface="Inter"/>
              </a:rPr>
              <a:t>tay</a:t>
            </a:r>
            <a:r>
              <a:rPr lang="en-US" b="1" i="0" dirty="0">
                <a:solidFill>
                  <a:srgbClr val="404040"/>
                </a:solidFill>
                <a:effectLst/>
                <a:latin typeface="Inter"/>
              </a:rPr>
              <a:t> </a:t>
            </a:r>
            <a:r>
              <a:rPr lang="en-US" b="1" i="0" dirty="0" err="1">
                <a:solidFill>
                  <a:srgbClr val="404040"/>
                </a:solidFill>
                <a:effectLst/>
                <a:latin typeface="Inter"/>
              </a:rPr>
              <a:t>cái</a:t>
            </a:r>
            <a:r>
              <a:rPr lang="en-US" b="1" i="0" dirty="0">
                <a:solidFill>
                  <a:srgbClr val="404040"/>
                </a:solidFill>
                <a:effectLst/>
                <a:latin typeface="Inter"/>
              </a:rPr>
              <a:t> (Rule of Thumb)</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1" i="0" dirty="0">
                <a:solidFill>
                  <a:srgbClr val="404040"/>
                </a:solidFill>
                <a:effectLst/>
                <a:latin typeface="Inter"/>
              </a:rPr>
              <a:t>Khi truy vấn đọc chiếm ưu thế</a:t>
            </a:r>
            <a:r>
              <a:rPr lang="vi-VN" b="0" i="0" dirty="0">
                <a:solidFill>
                  <a:srgbClr val="404040"/>
                </a:solidFill>
                <a:effectLst/>
                <a:latin typeface="Inter"/>
              </a:rPr>
              <a:t>: </a:t>
            </a:r>
            <a:r>
              <a:rPr lang="en-US" b="0" i="0" dirty="0">
                <a:solidFill>
                  <a:srgbClr val="404040"/>
                </a:solidFill>
                <a:effectLst/>
                <a:latin typeface="Inter"/>
              </a:rPr>
              <a:t>Sao </a:t>
            </a:r>
            <a:r>
              <a:rPr lang="en-US" b="0" i="0" dirty="0" err="1">
                <a:solidFill>
                  <a:srgbClr val="404040"/>
                </a:solidFill>
                <a:effectLst/>
                <a:latin typeface="Inter"/>
              </a:rPr>
              <a:t>chép</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có</a:t>
            </a:r>
            <a:r>
              <a:rPr lang="en-US" b="0" i="0" dirty="0">
                <a:solidFill>
                  <a:srgbClr val="404040"/>
                </a:solidFill>
                <a:effectLst/>
                <a:latin typeface="Inter"/>
              </a:rPr>
              <a:t> </a:t>
            </a:r>
            <a:r>
              <a:rPr lang="en-US" b="0" i="0" dirty="0" err="1">
                <a:solidFill>
                  <a:srgbClr val="404040"/>
                </a:solidFill>
                <a:effectLst/>
                <a:latin typeface="Inter"/>
              </a:rPr>
              <a:t>lợi</a:t>
            </a:r>
            <a:r>
              <a:rPr lang="en-US" b="0" i="0" dirty="0">
                <a:solidFill>
                  <a:srgbClr val="404040"/>
                </a:solidFill>
                <a:effectLst/>
                <a:latin typeface="Inter"/>
              </a:rPr>
              <a:t> </a:t>
            </a:r>
            <a:r>
              <a:rPr lang="en-US" b="0" i="0" dirty="0" err="1">
                <a:solidFill>
                  <a:srgbClr val="404040"/>
                </a:solidFill>
                <a:effectLst/>
                <a:latin typeface="Inter"/>
              </a:rPr>
              <a:t>khi</a:t>
            </a:r>
            <a:r>
              <a:rPr lang="en-US" b="0" i="0" dirty="0">
                <a:solidFill>
                  <a:srgbClr val="404040"/>
                </a:solidFill>
                <a:effectLst/>
                <a:latin typeface="Inter"/>
              </a:rPr>
              <a:t> </a:t>
            </a:r>
            <a:r>
              <a:rPr lang="en-US" b="0" i="0" dirty="0" err="1">
                <a:solidFill>
                  <a:srgbClr val="404040"/>
                </a:solidFill>
                <a:effectLst/>
                <a:latin typeface="Inter"/>
              </a:rPr>
              <a:t>phần</a:t>
            </a:r>
            <a:r>
              <a:rPr lang="en-US" b="0" i="0" dirty="0">
                <a:solidFill>
                  <a:srgbClr val="404040"/>
                </a:solidFill>
                <a:effectLst/>
                <a:latin typeface="Inter"/>
              </a:rPr>
              <a:t> </a:t>
            </a:r>
            <a:r>
              <a:rPr lang="en-US" b="0" i="0" dirty="0" err="1">
                <a:solidFill>
                  <a:srgbClr val="404040"/>
                </a:solidFill>
                <a:effectLst/>
                <a:latin typeface="Inter"/>
              </a:rPr>
              <a:t>lớn</a:t>
            </a:r>
            <a:r>
              <a:rPr lang="en-US" b="0" i="0" dirty="0">
                <a:solidFill>
                  <a:srgbClr val="404040"/>
                </a:solidFill>
                <a:effectLst/>
                <a:latin typeface="Inter"/>
              </a:rPr>
              <a:t> </a:t>
            </a:r>
            <a:r>
              <a:rPr lang="en-US" b="0" i="0" dirty="0" err="1">
                <a:solidFill>
                  <a:srgbClr val="404040"/>
                </a:solidFill>
                <a:effectLst/>
                <a:latin typeface="Inter"/>
              </a:rPr>
              <a:t>các</a:t>
            </a:r>
            <a:r>
              <a:rPr lang="en-US" b="0" i="0" dirty="0">
                <a:solidFill>
                  <a:srgbClr val="404040"/>
                </a:solidFill>
                <a:effectLst/>
                <a:latin typeface="Inter"/>
              </a:rPr>
              <a:t> </a:t>
            </a:r>
            <a:r>
              <a:rPr lang="en-US" b="0" i="0" dirty="0" err="1">
                <a:solidFill>
                  <a:srgbClr val="404040"/>
                </a:solidFill>
                <a:effectLst/>
                <a:latin typeface="Inter"/>
              </a:rPr>
              <a:t>truy</a:t>
            </a:r>
            <a:r>
              <a:rPr lang="en-US" b="0" i="0" dirty="0">
                <a:solidFill>
                  <a:srgbClr val="404040"/>
                </a:solidFill>
                <a:effectLst/>
                <a:latin typeface="Inter"/>
              </a:rPr>
              <a:t> </a:t>
            </a:r>
            <a:r>
              <a:rPr lang="en-US" b="0" i="0" dirty="0" err="1">
                <a:solidFill>
                  <a:srgbClr val="404040"/>
                </a:solidFill>
                <a:effectLst/>
                <a:latin typeface="Inter"/>
              </a:rPr>
              <a:t>vấn</a:t>
            </a:r>
            <a:r>
              <a:rPr lang="en-US" b="0" i="0" dirty="0">
                <a:solidFill>
                  <a:srgbClr val="404040"/>
                </a:solidFill>
                <a:effectLst/>
                <a:latin typeface="Inter"/>
              </a:rPr>
              <a:t> </a:t>
            </a:r>
            <a:r>
              <a:rPr lang="en-US" b="0" i="0" dirty="0" err="1">
                <a:solidFill>
                  <a:srgbClr val="404040"/>
                </a:solidFill>
                <a:effectLst/>
                <a:latin typeface="Inter"/>
              </a:rPr>
              <a:t>là</a:t>
            </a:r>
            <a:r>
              <a:rPr lang="en-US" b="0" i="0" dirty="0">
                <a:solidFill>
                  <a:srgbClr val="404040"/>
                </a:solidFill>
                <a:effectLst/>
                <a:latin typeface="Inter"/>
              </a:rPr>
              <a:t> </a:t>
            </a:r>
            <a:r>
              <a:rPr lang="en-US" b="0" i="0" dirty="0" err="1">
                <a:solidFill>
                  <a:srgbClr val="404040"/>
                </a:solidFill>
                <a:effectLst/>
                <a:latin typeface="Inter"/>
              </a:rPr>
              <a:t>đọc</a:t>
            </a:r>
            <a:r>
              <a:rPr lang="en-US" b="0" i="0" dirty="0">
                <a:solidFill>
                  <a:srgbClr val="404040"/>
                </a:solidFill>
                <a:effectLst/>
                <a:latin typeface="Inter"/>
              </a:rPr>
              <a:t> (read-only), </a:t>
            </a:r>
            <a:r>
              <a:rPr lang="en-US" b="0" i="0" dirty="0" err="1">
                <a:solidFill>
                  <a:srgbClr val="404040"/>
                </a:solidFill>
                <a:effectLst/>
                <a:latin typeface="Inter"/>
              </a:rPr>
              <a:t>vì</a:t>
            </a:r>
            <a:r>
              <a:rPr lang="en-US" b="0" i="0" dirty="0">
                <a:solidFill>
                  <a:srgbClr val="404040"/>
                </a:solidFill>
                <a:effectLst/>
                <a:latin typeface="Inter"/>
              </a:rPr>
              <a:t> </a:t>
            </a:r>
            <a:r>
              <a:rPr lang="en-US" b="0" i="0" dirty="0" err="1">
                <a:solidFill>
                  <a:srgbClr val="404040"/>
                </a:solidFill>
                <a:effectLst/>
                <a:latin typeface="Inter"/>
              </a:rPr>
              <a:t>nó</a:t>
            </a:r>
            <a:r>
              <a:rPr lang="en-US" b="0" i="0" dirty="0">
                <a:solidFill>
                  <a:srgbClr val="404040"/>
                </a:solidFill>
                <a:effectLst/>
                <a:latin typeface="Inter"/>
              </a:rPr>
              <a:t> </a:t>
            </a:r>
            <a:r>
              <a:rPr lang="en-US" b="0" i="0" dirty="0" err="1">
                <a:solidFill>
                  <a:srgbClr val="404040"/>
                </a:solidFill>
                <a:effectLst/>
                <a:latin typeface="Inter"/>
              </a:rPr>
              <a:t>cho</a:t>
            </a:r>
            <a:r>
              <a:rPr lang="en-US" b="0" i="0" dirty="0">
                <a:solidFill>
                  <a:srgbClr val="404040"/>
                </a:solidFill>
                <a:effectLst/>
                <a:latin typeface="Inter"/>
              </a:rPr>
              <a:t> </a:t>
            </a:r>
            <a:r>
              <a:rPr lang="en-US" b="0" i="0" dirty="0" err="1">
                <a:solidFill>
                  <a:srgbClr val="404040"/>
                </a:solidFill>
                <a:effectLst/>
                <a:latin typeface="Inter"/>
              </a:rPr>
              <a:t>phép</a:t>
            </a:r>
            <a:r>
              <a:rPr lang="en-US" b="0" i="0" dirty="0">
                <a:solidFill>
                  <a:srgbClr val="404040"/>
                </a:solidFill>
                <a:effectLst/>
                <a:latin typeface="Inter"/>
              </a:rPr>
              <a:t> </a:t>
            </a:r>
            <a:r>
              <a:rPr lang="en-US" b="0" i="0" dirty="0" err="1">
                <a:solidFill>
                  <a:srgbClr val="404040"/>
                </a:solidFill>
                <a:effectLst/>
                <a:latin typeface="Inter"/>
              </a:rPr>
              <a:t>truy</a:t>
            </a:r>
            <a:r>
              <a:rPr lang="en-US" b="0" i="0" dirty="0">
                <a:solidFill>
                  <a:srgbClr val="404040"/>
                </a:solidFill>
                <a:effectLst/>
                <a:latin typeface="Inter"/>
              </a:rPr>
              <a:t> </a:t>
            </a:r>
            <a:r>
              <a:rPr lang="en-US" b="0" i="0" dirty="0" err="1">
                <a:solidFill>
                  <a:srgbClr val="404040"/>
                </a:solidFill>
                <a:effectLst/>
                <a:latin typeface="Inter"/>
              </a:rPr>
              <a:t>cập</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từ</a:t>
            </a:r>
            <a:r>
              <a:rPr lang="en-US" b="0" i="0" dirty="0">
                <a:solidFill>
                  <a:srgbClr val="404040"/>
                </a:solidFill>
                <a:effectLst/>
                <a:latin typeface="Inter"/>
              </a:rPr>
              <a:t> </a:t>
            </a:r>
            <a:r>
              <a:rPr lang="en-US" b="0" i="0" dirty="0" err="1">
                <a:solidFill>
                  <a:srgbClr val="404040"/>
                </a:solidFill>
                <a:effectLst/>
                <a:latin typeface="Inter"/>
              </a:rPr>
              <a:t>nhiều</a:t>
            </a:r>
            <a:r>
              <a:rPr lang="en-US" b="0" i="0" dirty="0">
                <a:solidFill>
                  <a:srgbClr val="404040"/>
                </a:solidFill>
                <a:effectLst/>
                <a:latin typeface="Inter"/>
              </a:rPr>
              <a:t> </a:t>
            </a:r>
            <a:r>
              <a:rPr lang="en-US" b="0" i="0" dirty="0" err="1">
                <a:solidFill>
                  <a:srgbClr val="404040"/>
                </a:solidFill>
                <a:effectLst/>
                <a:latin typeface="Inter"/>
              </a:rPr>
              <a:t>nút</a:t>
            </a:r>
            <a:r>
              <a:rPr lang="en-US" b="0" i="0" dirty="0">
                <a:solidFill>
                  <a:srgbClr val="404040"/>
                </a:solidFill>
                <a:effectLst/>
                <a:latin typeface="Inter"/>
              </a:rPr>
              <a:t> </a:t>
            </a:r>
            <a:r>
              <a:rPr lang="en-US" b="0" i="0" dirty="0" err="1">
                <a:solidFill>
                  <a:srgbClr val="404040"/>
                </a:solidFill>
                <a:effectLst/>
                <a:latin typeface="Inter"/>
              </a:rPr>
              <a:t>khác</a:t>
            </a:r>
            <a:r>
              <a:rPr lang="en-US" b="0" i="0" dirty="0">
                <a:solidFill>
                  <a:srgbClr val="404040"/>
                </a:solidFill>
                <a:effectLst/>
                <a:latin typeface="Inter"/>
              </a:rPr>
              <a:t> </a:t>
            </a:r>
            <a:r>
              <a:rPr lang="en-US" b="0" i="0" dirty="0" err="1">
                <a:solidFill>
                  <a:srgbClr val="404040"/>
                </a:solidFill>
                <a:effectLst/>
                <a:latin typeface="Inter"/>
              </a:rPr>
              <a:t>nhau</a:t>
            </a:r>
            <a:r>
              <a:rPr lang="en-US" b="0" i="0" dirty="0">
                <a:solidFill>
                  <a:srgbClr val="404040"/>
                </a:solidFill>
                <a:effectLst/>
                <a:latin typeface="Inter"/>
              </a:rPr>
              <a:t>, </a:t>
            </a:r>
            <a:r>
              <a:rPr lang="en-US" b="0" i="0" dirty="0" err="1">
                <a:solidFill>
                  <a:srgbClr val="404040"/>
                </a:solidFill>
                <a:effectLst/>
                <a:latin typeface="Inter"/>
              </a:rPr>
              <a:t>tăng</a:t>
            </a:r>
            <a:r>
              <a:rPr lang="en-US" b="0" i="0" dirty="0">
                <a:solidFill>
                  <a:srgbClr val="404040"/>
                </a:solidFill>
                <a:effectLst/>
                <a:latin typeface="Inter"/>
              </a:rPr>
              <a:t> </a:t>
            </a:r>
            <a:r>
              <a:rPr lang="en-US" b="0" i="0" dirty="0" err="1">
                <a:solidFill>
                  <a:srgbClr val="404040"/>
                </a:solidFill>
                <a:effectLst/>
                <a:latin typeface="Inter"/>
              </a:rPr>
              <a:t>tính</a:t>
            </a:r>
            <a:r>
              <a:rPr lang="en-US" b="0" i="0" dirty="0">
                <a:solidFill>
                  <a:srgbClr val="404040"/>
                </a:solidFill>
                <a:effectLst/>
                <a:latin typeface="Inter"/>
              </a:rPr>
              <a:t> </a:t>
            </a:r>
            <a:r>
              <a:rPr lang="en-US" b="0" i="0" dirty="0" err="1">
                <a:solidFill>
                  <a:srgbClr val="404040"/>
                </a:solidFill>
                <a:effectLst/>
                <a:latin typeface="Inter"/>
              </a:rPr>
              <a:t>sẵn</a:t>
            </a:r>
            <a:r>
              <a:rPr lang="en-US" b="0" i="0" dirty="0">
                <a:solidFill>
                  <a:srgbClr val="404040"/>
                </a:solidFill>
                <a:effectLst/>
                <a:latin typeface="Inter"/>
              </a:rPr>
              <a:t> </a:t>
            </a:r>
            <a:r>
              <a:rPr lang="en-US" b="0" i="0" dirty="0" err="1">
                <a:solidFill>
                  <a:srgbClr val="404040"/>
                </a:solidFill>
                <a:effectLst/>
                <a:latin typeface="Inter"/>
              </a:rPr>
              <a:t>sàng</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hiệu</a:t>
            </a:r>
            <a:r>
              <a:rPr lang="en-US" b="0" i="0" dirty="0">
                <a:solidFill>
                  <a:srgbClr val="404040"/>
                </a:solidFill>
                <a:effectLst/>
                <a:latin typeface="Inter"/>
              </a:rPr>
              <a:t> </a:t>
            </a:r>
            <a:r>
              <a:rPr lang="en-US" b="0" i="0" dirty="0" err="1">
                <a:solidFill>
                  <a:srgbClr val="404040"/>
                </a:solidFill>
                <a:effectLst/>
                <a:latin typeface="Inter"/>
              </a:rPr>
              <a:t>suất</a:t>
            </a:r>
            <a:r>
              <a:rPr lang="en-US" b="0" i="0" dirty="0">
                <a:solidFill>
                  <a:srgbClr val="404040"/>
                </a:solidFill>
                <a:effectLst/>
                <a:latin typeface="Inter"/>
              </a:rPr>
              <a:t>.</a:t>
            </a:r>
            <a:endParaRPr lang="vi-VN" b="0" i="0" dirty="0">
              <a:solidFill>
                <a:srgbClr val="404040"/>
              </a:solidFill>
              <a:effectLst/>
              <a:latin typeface="Inter"/>
            </a:endParaRPr>
          </a:p>
          <a:p>
            <a:pPr algn="l">
              <a:buFont typeface="Arial" panose="020B0604020202020204" pitchFamily="34" charset="0"/>
              <a:buChar char="•"/>
            </a:pPr>
            <a:r>
              <a:rPr lang="vi-VN" b="1" i="0" dirty="0">
                <a:solidFill>
                  <a:srgbClr val="404040"/>
                </a:solidFill>
                <a:effectLst/>
                <a:latin typeface="Inter"/>
              </a:rPr>
              <a:t>Khi truy vấn cập nhật chiếm ưu thế</a:t>
            </a:r>
            <a:r>
              <a:rPr lang="vi-VN" b="0" i="0" dirty="0">
                <a:solidFill>
                  <a:srgbClr val="404040"/>
                </a:solidFill>
                <a:effectLst/>
                <a:latin typeface="Inter"/>
              </a:rPr>
              <a:t>: </a:t>
            </a:r>
            <a:r>
              <a:rPr lang="en-US" b="0" i="0" dirty="0">
                <a:solidFill>
                  <a:srgbClr val="404040"/>
                </a:solidFill>
                <a:effectLst/>
                <a:latin typeface="Inter"/>
              </a:rPr>
              <a:t>Khi </a:t>
            </a:r>
            <a:r>
              <a:rPr lang="en-US" b="0" i="0" dirty="0" err="1">
                <a:solidFill>
                  <a:srgbClr val="404040"/>
                </a:solidFill>
                <a:effectLst/>
                <a:latin typeface="Inter"/>
              </a:rPr>
              <a:t>có</a:t>
            </a:r>
            <a:r>
              <a:rPr lang="en-US" b="0" i="0" dirty="0">
                <a:solidFill>
                  <a:srgbClr val="404040"/>
                </a:solidFill>
                <a:effectLst/>
                <a:latin typeface="Inter"/>
              </a:rPr>
              <a:t> </a:t>
            </a:r>
            <a:r>
              <a:rPr lang="en-US" b="0" i="0" dirty="0" err="1">
                <a:solidFill>
                  <a:srgbClr val="404040"/>
                </a:solidFill>
                <a:effectLst/>
                <a:latin typeface="Inter"/>
              </a:rPr>
              <a:t>nhiều</a:t>
            </a:r>
            <a:r>
              <a:rPr lang="en-US" b="0" i="0" dirty="0">
                <a:solidFill>
                  <a:srgbClr val="404040"/>
                </a:solidFill>
                <a:effectLst/>
                <a:latin typeface="Inter"/>
              </a:rPr>
              <a:t> </a:t>
            </a:r>
            <a:r>
              <a:rPr lang="en-US" b="0" i="0" dirty="0" err="1">
                <a:solidFill>
                  <a:srgbClr val="404040"/>
                </a:solidFill>
                <a:effectLst/>
                <a:latin typeface="Inter"/>
              </a:rPr>
              <a:t>truy</a:t>
            </a:r>
            <a:r>
              <a:rPr lang="en-US" b="0" i="0" dirty="0">
                <a:solidFill>
                  <a:srgbClr val="404040"/>
                </a:solidFill>
                <a:effectLst/>
                <a:latin typeface="Inter"/>
              </a:rPr>
              <a:t> </a:t>
            </a:r>
            <a:r>
              <a:rPr lang="en-US" b="0" i="0" dirty="0" err="1">
                <a:solidFill>
                  <a:srgbClr val="404040"/>
                </a:solidFill>
                <a:effectLst/>
                <a:latin typeface="Inter"/>
              </a:rPr>
              <a:t>vấn</a:t>
            </a:r>
            <a:r>
              <a:rPr lang="en-US" b="0" i="0" dirty="0">
                <a:solidFill>
                  <a:srgbClr val="404040"/>
                </a:solidFill>
                <a:effectLst/>
                <a:latin typeface="Inter"/>
              </a:rPr>
              <a:t> </a:t>
            </a:r>
            <a:r>
              <a:rPr lang="en-US" b="0" i="0" dirty="0" err="1">
                <a:solidFill>
                  <a:srgbClr val="404040"/>
                </a:solidFill>
                <a:effectLst/>
                <a:latin typeface="Inter"/>
              </a:rPr>
              <a:t>cập</a:t>
            </a:r>
            <a:r>
              <a:rPr lang="en-US" b="0" i="0" dirty="0">
                <a:solidFill>
                  <a:srgbClr val="404040"/>
                </a:solidFill>
                <a:effectLst/>
                <a:latin typeface="Inter"/>
              </a:rPr>
              <a:t> </a:t>
            </a:r>
            <a:r>
              <a:rPr lang="en-US" b="0" i="0" dirty="0" err="1">
                <a:solidFill>
                  <a:srgbClr val="404040"/>
                </a:solidFill>
                <a:effectLst/>
                <a:latin typeface="Inter"/>
              </a:rPr>
              <a:t>nhật</a:t>
            </a:r>
            <a:r>
              <a:rPr lang="en-US" b="0" i="0" dirty="0">
                <a:solidFill>
                  <a:srgbClr val="404040"/>
                </a:solidFill>
                <a:effectLst/>
                <a:latin typeface="Inter"/>
              </a:rPr>
              <a:t>, </a:t>
            </a:r>
            <a:r>
              <a:rPr lang="en-US" b="0" i="0" dirty="0" err="1">
                <a:solidFill>
                  <a:srgbClr val="404040"/>
                </a:solidFill>
                <a:effectLst/>
                <a:latin typeface="Inter"/>
              </a:rPr>
              <a:t>việc</a:t>
            </a:r>
            <a:r>
              <a:rPr lang="en-US" b="0" i="0" dirty="0">
                <a:solidFill>
                  <a:srgbClr val="404040"/>
                </a:solidFill>
                <a:effectLst/>
                <a:latin typeface="Inter"/>
              </a:rPr>
              <a:t> </a:t>
            </a:r>
            <a:r>
              <a:rPr lang="en-US" b="0" i="0" dirty="0" err="1">
                <a:solidFill>
                  <a:srgbClr val="404040"/>
                </a:solidFill>
                <a:effectLst/>
                <a:latin typeface="Inter"/>
              </a:rPr>
              <a:t>sao</a:t>
            </a:r>
            <a:r>
              <a:rPr lang="en-US" b="0" i="0" dirty="0">
                <a:solidFill>
                  <a:srgbClr val="404040"/>
                </a:solidFill>
                <a:effectLst/>
                <a:latin typeface="Inter"/>
              </a:rPr>
              <a:t> </a:t>
            </a:r>
            <a:r>
              <a:rPr lang="en-US" b="0" i="0" dirty="0" err="1">
                <a:solidFill>
                  <a:srgbClr val="404040"/>
                </a:solidFill>
                <a:effectLst/>
                <a:latin typeface="Inter"/>
              </a:rPr>
              <a:t>chép</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có</a:t>
            </a:r>
            <a:r>
              <a:rPr lang="en-US" b="0" i="0" dirty="0">
                <a:solidFill>
                  <a:srgbClr val="404040"/>
                </a:solidFill>
                <a:effectLst/>
                <a:latin typeface="Inter"/>
              </a:rPr>
              <a:t> </a:t>
            </a:r>
            <a:r>
              <a:rPr lang="en-US" b="0" i="0" dirty="0" err="1">
                <a:solidFill>
                  <a:srgbClr val="404040"/>
                </a:solidFill>
                <a:effectLst/>
                <a:latin typeface="Inter"/>
              </a:rPr>
              <a:t>thể</a:t>
            </a:r>
            <a:r>
              <a:rPr lang="en-US" b="0" i="0" dirty="0">
                <a:solidFill>
                  <a:srgbClr val="404040"/>
                </a:solidFill>
                <a:effectLst/>
                <a:latin typeface="Inter"/>
              </a:rPr>
              <a:t> </a:t>
            </a:r>
            <a:r>
              <a:rPr lang="en-US" b="0" i="0" dirty="0" err="1">
                <a:solidFill>
                  <a:srgbClr val="404040"/>
                </a:solidFill>
                <a:effectLst/>
                <a:latin typeface="Inter"/>
              </a:rPr>
              <a:t>gây</a:t>
            </a:r>
            <a:r>
              <a:rPr lang="en-US" b="0" i="0" dirty="0">
                <a:solidFill>
                  <a:srgbClr val="404040"/>
                </a:solidFill>
                <a:effectLst/>
                <a:latin typeface="Inter"/>
              </a:rPr>
              <a:t> </a:t>
            </a:r>
            <a:r>
              <a:rPr lang="en-US" b="0" i="0" dirty="0" err="1">
                <a:solidFill>
                  <a:srgbClr val="404040"/>
                </a:solidFill>
                <a:effectLst/>
                <a:latin typeface="Inter"/>
              </a:rPr>
              <a:t>ra</a:t>
            </a:r>
            <a:r>
              <a:rPr lang="en-US" b="0" i="0" dirty="0">
                <a:solidFill>
                  <a:srgbClr val="404040"/>
                </a:solidFill>
                <a:effectLst/>
                <a:latin typeface="Inter"/>
              </a:rPr>
              <a:t> </a:t>
            </a:r>
            <a:r>
              <a:rPr lang="en-US" b="0" i="0" dirty="0" err="1">
                <a:solidFill>
                  <a:srgbClr val="404040"/>
                </a:solidFill>
                <a:effectLst/>
                <a:latin typeface="Inter"/>
              </a:rPr>
              <a:t>vấn</a:t>
            </a:r>
            <a:r>
              <a:rPr lang="en-US" b="0" i="0" dirty="0">
                <a:solidFill>
                  <a:srgbClr val="404040"/>
                </a:solidFill>
                <a:effectLst/>
                <a:latin typeface="Inter"/>
              </a:rPr>
              <a:t> </a:t>
            </a:r>
            <a:r>
              <a:rPr lang="en-US" b="0" i="0" dirty="0" err="1">
                <a:solidFill>
                  <a:srgbClr val="404040"/>
                </a:solidFill>
                <a:effectLst/>
                <a:latin typeface="Inter"/>
              </a:rPr>
              <a:t>đề</a:t>
            </a:r>
            <a:r>
              <a:rPr lang="en-US" b="0" i="0" dirty="0">
                <a:solidFill>
                  <a:srgbClr val="404040"/>
                </a:solidFill>
                <a:effectLst/>
                <a:latin typeface="Inter"/>
              </a:rPr>
              <a:t> </a:t>
            </a:r>
            <a:r>
              <a:rPr lang="en-US" b="0" i="0" dirty="0" err="1">
                <a:solidFill>
                  <a:srgbClr val="404040"/>
                </a:solidFill>
                <a:effectLst/>
                <a:latin typeface="Inter"/>
              </a:rPr>
              <a:t>về</a:t>
            </a:r>
            <a:r>
              <a:rPr lang="en-US" b="0" i="0" dirty="0">
                <a:solidFill>
                  <a:srgbClr val="404040"/>
                </a:solidFill>
                <a:effectLst/>
                <a:latin typeface="Inter"/>
              </a:rPr>
              <a:t> </a:t>
            </a:r>
            <a:r>
              <a:rPr lang="en-US" b="0" i="0" dirty="0" err="1">
                <a:solidFill>
                  <a:srgbClr val="404040"/>
                </a:solidFill>
                <a:effectLst/>
                <a:latin typeface="Inter"/>
              </a:rPr>
              <a:t>tính</a:t>
            </a:r>
            <a:r>
              <a:rPr lang="en-US" b="0" i="0" dirty="0">
                <a:solidFill>
                  <a:srgbClr val="404040"/>
                </a:solidFill>
                <a:effectLst/>
                <a:latin typeface="Inter"/>
              </a:rPr>
              <a:t> </a:t>
            </a:r>
            <a:r>
              <a:rPr lang="en-US" b="0" i="0" dirty="0" err="1">
                <a:solidFill>
                  <a:srgbClr val="404040"/>
                </a:solidFill>
                <a:effectLst/>
                <a:latin typeface="Inter"/>
              </a:rPr>
              <a:t>nhất</a:t>
            </a:r>
            <a:r>
              <a:rPr lang="en-US" b="0" i="0" dirty="0">
                <a:solidFill>
                  <a:srgbClr val="404040"/>
                </a:solidFill>
                <a:effectLst/>
                <a:latin typeface="Inter"/>
              </a:rPr>
              <a:t> </a:t>
            </a:r>
            <a:r>
              <a:rPr lang="en-US" b="0" i="0" dirty="0" err="1">
                <a:solidFill>
                  <a:srgbClr val="404040"/>
                </a:solidFill>
                <a:effectLst/>
                <a:latin typeface="Inter"/>
              </a:rPr>
              <a:t>quán</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tăng</a:t>
            </a:r>
            <a:r>
              <a:rPr lang="en-US" b="0" i="0" dirty="0">
                <a:solidFill>
                  <a:srgbClr val="404040"/>
                </a:solidFill>
                <a:effectLst/>
                <a:latin typeface="Inter"/>
              </a:rPr>
              <a:t> chi </a:t>
            </a:r>
            <a:r>
              <a:rPr lang="en-US" b="0" i="0" dirty="0" err="1">
                <a:solidFill>
                  <a:srgbClr val="404040"/>
                </a:solidFill>
                <a:effectLst/>
                <a:latin typeface="Inter"/>
              </a:rPr>
              <a:t>phí</a:t>
            </a:r>
            <a:r>
              <a:rPr lang="en-US" b="0" i="0" dirty="0">
                <a:solidFill>
                  <a:srgbClr val="404040"/>
                </a:solidFill>
                <a:effectLst/>
                <a:latin typeface="Inter"/>
              </a:rPr>
              <a:t> </a:t>
            </a:r>
            <a:r>
              <a:rPr lang="en-US" b="0" i="0" dirty="0" err="1">
                <a:solidFill>
                  <a:srgbClr val="404040"/>
                </a:solidFill>
                <a:effectLst/>
                <a:latin typeface="Inter"/>
              </a:rPr>
              <a:t>cập</a:t>
            </a:r>
            <a:r>
              <a:rPr lang="en-US" b="0" i="0" dirty="0">
                <a:solidFill>
                  <a:srgbClr val="404040"/>
                </a:solidFill>
                <a:effectLst/>
                <a:latin typeface="Inter"/>
              </a:rPr>
              <a:t> </a:t>
            </a:r>
            <a:r>
              <a:rPr lang="en-US" b="0" i="0" dirty="0" err="1">
                <a:solidFill>
                  <a:srgbClr val="404040"/>
                </a:solidFill>
                <a:effectLst/>
                <a:latin typeface="Inter"/>
              </a:rPr>
              <a:t>nhật</a:t>
            </a:r>
            <a:r>
              <a:rPr lang="en-US" b="0" i="0" dirty="0">
                <a:solidFill>
                  <a:srgbClr val="404040"/>
                </a:solidFill>
                <a:effectLst/>
                <a:latin typeface="Inter"/>
              </a:rPr>
              <a:t> </a:t>
            </a:r>
            <a:r>
              <a:rPr lang="en-US" b="0" i="0" dirty="0" err="1">
                <a:solidFill>
                  <a:srgbClr val="404040"/>
                </a:solidFill>
                <a:effectLst/>
                <a:latin typeface="Inter"/>
              </a:rPr>
              <a:t>trên</a:t>
            </a:r>
            <a:r>
              <a:rPr lang="en-US" b="0" i="0" dirty="0">
                <a:solidFill>
                  <a:srgbClr val="404040"/>
                </a:solidFill>
                <a:effectLst/>
                <a:latin typeface="Inter"/>
              </a:rPr>
              <a:t> </a:t>
            </a:r>
            <a:r>
              <a:rPr lang="en-US" b="0" i="0" dirty="0" err="1">
                <a:solidFill>
                  <a:srgbClr val="404040"/>
                </a:solidFill>
                <a:effectLst/>
                <a:latin typeface="Inter"/>
              </a:rPr>
              <a:t>nhiều</a:t>
            </a:r>
            <a:r>
              <a:rPr lang="en-US" b="0" i="0" dirty="0">
                <a:solidFill>
                  <a:srgbClr val="404040"/>
                </a:solidFill>
                <a:effectLst/>
                <a:latin typeface="Inter"/>
              </a:rPr>
              <a:t> </a:t>
            </a:r>
            <a:r>
              <a:rPr lang="en-US" b="0" i="0" dirty="0" err="1">
                <a:solidFill>
                  <a:srgbClr val="404040"/>
                </a:solidFill>
                <a:effectLst/>
                <a:latin typeface="Inter"/>
              </a:rPr>
              <a:t>bản</a:t>
            </a:r>
            <a:r>
              <a:rPr lang="en-US" b="0" i="0" dirty="0">
                <a:solidFill>
                  <a:srgbClr val="404040"/>
                </a:solidFill>
                <a:effectLst/>
                <a:latin typeface="Inter"/>
              </a:rPr>
              <a:t> </a:t>
            </a:r>
            <a:r>
              <a:rPr lang="en-US" b="0" i="0" dirty="0" err="1">
                <a:solidFill>
                  <a:srgbClr val="404040"/>
                </a:solidFill>
                <a:effectLst/>
                <a:latin typeface="Inter"/>
              </a:rPr>
              <a:t>sao</a:t>
            </a:r>
            <a:r>
              <a:rPr lang="en-US" b="0" i="0" dirty="0">
                <a:solidFill>
                  <a:srgbClr val="404040"/>
                </a:solidFill>
                <a:effectLst/>
                <a:latin typeface="Inter"/>
              </a:rPr>
              <a:t>.</a:t>
            </a:r>
          </a:p>
          <a:p>
            <a:pPr algn="l"/>
            <a:endParaRPr lang="en-US" b="1" i="0" dirty="0">
              <a:solidFill>
                <a:srgbClr val="404040"/>
              </a:solidFill>
              <a:effectLst/>
              <a:latin typeface="Inter"/>
            </a:endParaRPr>
          </a:p>
          <a:p>
            <a:pPr algn="l"/>
            <a:r>
              <a:rPr lang="vi-VN" b="1" i="0" dirty="0">
                <a:solidFill>
                  <a:srgbClr val="404040"/>
                </a:solidFill>
                <a:effectLst/>
                <a:latin typeface="Inter"/>
              </a:rPr>
              <a:t>Kết luận</a:t>
            </a:r>
          </a:p>
          <a:p>
            <a:pPr algn="l"/>
            <a:r>
              <a:rPr lang="vi-VN" b="0" i="0" dirty="0">
                <a:solidFill>
                  <a:srgbClr val="404040"/>
                </a:solidFill>
                <a:effectLst/>
                <a:latin typeface="Inter"/>
              </a:rPr>
              <a:t>Việc lựa chọn chiến lược phân bổ dữ liệu phụ thuộc vào đặc điểm của hệ thống và loại truy vấn chiếm ưu thế. Sao chép dữ liệu có lợi khi truy vấn đọc nhiều hơn ghi, nhưng có thể gây ra vấn đề khi có nhiều truy vấn cập nhật. Các lựa chọn phân bổ dữ liệu bao gồm không sao chép, sao chép toàn bộ, và sao chép một phần, mỗi phương pháp có ưu và nhược điểm riêng cần được cân nhắc kỹ lưỡng.</a:t>
            </a:r>
          </a:p>
          <a:p>
            <a:endParaRPr lang="en-US" dirty="0"/>
          </a:p>
        </p:txBody>
      </p:sp>
    </p:spTree>
    <p:extLst>
      <p:ext uri="{BB962C8B-B14F-4D97-AF65-F5344CB8AC3E}">
        <p14:creationId xmlns:p14="http://schemas.microsoft.com/office/powerpoint/2010/main" val="97773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07504"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6278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4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Database Systems</a:t>
            </a:r>
          </a:p>
        </p:txBody>
      </p:sp>
      <p:sp>
        <p:nvSpPr>
          <p:cNvPr id="2051" name="Rectangle 3"/>
          <p:cNvSpPr>
            <a:spLocks noGrp="1" noChangeArrowheads="1"/>
          </p:cNvSpPr>
          <p:nvPr>
            <p:ph type="subTitle" idx="1"/>
          </p:nvPr>
        </p:nvSpPr>
        <p:spPr/>
        <p:txBody>
          <a:bodyPr/>
          <a:lstStyle/>
          <a:p>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dirty="0"/>
              <a:t>© 2020</a:t>
            </a:r>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noFill/>
          <a:ln/>
        </p:spPr>
        <p:txBody>
          <a:bodyPr/>
          <a:lstStyle/>
          <a:p>
            <a:r>
              <a:rPr lang="en-US" dirty="0"/>
              <a:t>Correctness of Fragmentation</a:t>
            </a:r>
          </a:p>
        </p:txBody>
      </p:sp>
      <p:sp>
        <p:nvSpPr>
          <p:cNvPr id="23554" name="Rectangle 2"/>
          <p:cNvSpPr>
            <a:spLocks noGrp="1" noChangeArrowheads="1"/>
          </p:cNvSpPr>
          <p:nvPr>
            <p:ph idx="1"/>
          </p:nvPr>
        </p:nvSpPr>
        <p:spPr>
          <a:noFill/>
          <a:ln/>
        </p:spPr>
        <p:txBody>
          <a:bodyPr/>
          <a:lstStyle/>
          <a:p>
            <a:pPr>
              <a:lnSpc>
                <a:spcPct val="100000"/>
              </a:lnSpc>
            </a:pPr>
            <a:r>
              <a:rPr lang="en-US" dirty="0"/>
              <a:t>Completeness</a:t>
            </a:r>
          </a:p>
          <a:p>
            <a:pPr lvl="1">
              <a:lnSpc>
                <a:spcPct val="100000"/>
              </a:lnSpc>
            </a:pPr>
            <a:r>
              <a:rPr lang="en-US" dirty="0"/>
              <a:t>Decomposition of relation </a:t>
            </a:r>
            <a:r>
              <a:rPr lang="en-US" i="1" dirty="0"/>
              <a:t>R</a:t>
            </a:r>
            <a:r>
              <a:rPr lang="en-US" dirty="0"/>
              <a:t>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dirty="0"/>
              <a:t> is complete if and only if each data item in </a:t>
            </a:r>
            <a:r>
              <a:rPr lang="en-US" i="1" dirty="0"/>
              <a:t>R</a:t>
            </a:r>
            <a:r>
              <a:rPr lang="en-US" dirty="0"/>
              <a:t> can also be found in some </a:t>
            </a:r>
            <a:r>
              <a:rPr lang="en-US" i="1" dirty="0" err="1"/>
              <a:t>R</a:t>
            </a:r>
            <a:r>
              <a:rPr lang="en-US" i="1" baseline="-25000" dirty="0" err="1"/>
              <a:t>i</a:t>
            </a:r>
            <a:endParaRPr lang="en-US" i="1" dirty="0"/>
          </a:p>
          <a:p>
            <a:pPr>
              <a:lnSpc>
                <a:spcPct val="100000"/>
              </a:lnSpc>
            </a:pPr>
            <a:r>
              <a:rPr lang="en-US" dirty="0"/>
              <a:t>Reconstruction</a:t>
            </a:r>
          </a:p>
          <a:p>
            <a:pPr lvl="1"/>
            <a:r>
              <a:rPr lang="en-US" dirty="0"/>
              <a:t>If relation </a:t>
            </a:r>
            <a:r>
              <a:rPr lang="en-US" i="1" dirty="0"/>
              <a:t>R</a:t>
            </a:r>
            <a:r>
              <a:rPr lang="en-US" dirty="0"/>
              <a:t>  is decomposed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dirty="0"/>
              <a:t>, then there should exist some relational operator ∇</a:t>
            </a:r>
            <a:r>
              <a:rPr lang="en-US" dirty="0">
                <a:latin typeface="Symbol" charset="0"/>
              </a:rPr>
              <a:t> </a:t>
            </a:r>
            <a:r>
              <a:rPr lang="en-US" dirty="0"/>
              <a:t>such that</a:t>
            </a:r>
          </a:p>
          <a:p>
            <a:pPr lvl="4">
              <a:lnSpc>
                <a:spcPct val="100000"/>
              </a:lnSpc>
              <a:buFontTx/>
              <a:buNone/>
            </a:pPr>
            <a:r>
              <a:rPr lang="en-US" sz="1828" i="1" dirty="0"/>
              <a:t>R = </a:t>
            </a:r>
            <a:r>
              <a:rPr lang="en-US" sz="1969" dirty="0"/>
              <a:t>∇</a:t>
            </a:r>
            <a:r>
              <a:rPr lang="en-US" sz="1828" baseline="-25000" dirty="0"/>
              <a:t>1≤</a:t>
            </a:r>
            <a:r>
              <a:rPr lang="en-US" sz="1828" i="1" baseline="-25000" dirty="0"/>
              <a:t>i</a:t>
            </a:r>
            <a:r>
              <a:rPr lang="en-US" sz="1828" baseline="-25000" dirty="0"/>
              <a:t>≤</a:t>
            </a:r>
            <a:r>
              <a:rPr lang="en-US" sz="1828" i="1" baseline="-25000" dirty="0"/>
              <a:t>n</a:t>
            </a:r>
            <a:r>
              <a:rPr lang="en-US" sz="1828" i="1" dirty="0"/>
              <a:t>R</a:t>
            </a:r>
            <a:r>
              <a:rPr lang="en-US" sz="1828" i="1" baseline="-25000" dirty="0"/>
              <a:t>i</a:t>
            </a:r>
            <a:endParaRPr lang="en-US" sz="1195" i="1" baseline="-25000" dirty="0"/>
          </a:p>
          <a:p>
            <a:pPr>
              <a:lnSpc>
                <a:spcPct val="100000"/>
              </a:lnSpc>
            </a:pPr>
            <a:r>
              <a:rPr lang="en-US" dirty="0" err="1"/>
              <a:t>Disjointness</a:t>
            </a:r>
            <a:r>
              <a:rPr lang="en-US" dirty="0"/>
              <a:t> </a:t>
            </a:r>
          </a:p>
          <a:p>
            <a:pPr lvl="1">
              <a:lnSpc>
                <a:spcPct val="100000"/>
              </a:lnSpc>
            </a:pPr>
            <a:r>
              <a:rPr lang="en-US" dirty="0"/>
              <a:t>If relation </a:t>
            </a:r>
            <a:r>
              <a:rPr lang="en-US" i="1" dirty="0"/>
              <a:t>R</a:t>
            </a:r>
            <a:r>
              <a:rPr lang="en-US" dirty="0"/>
              <a:t> is decomposed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dirty="0"/>
              <a:t>, and data item </a:t>
            </a:r>
            <a:r>
              <a:rPr lang="en-US" i="1" dirty="0"/>
              <a:t>d</a:t>
            </a:r>
            <a:r>
              <a:rPr lang="en-US" i="1" baseline="-25000" dirty="0"/>
              <a:t>i</a:t>
            </a:r>
            <a:r>
              <a:rPr lang="en-US" dirty="0"/>
              <a:t> is in </a:t>
            </a:r>
            <a:r>
              <a:rPr lang="en-US" i="1" dirty="0" err="1"/>
              <a:t>R</a:t>
            </a:r>
            <a:r>
              <a:rPr lang="en-US" i="1" baseline="-25000" dirty="0" err="1"/>
              <a:t>j</a:t>
            </a:r>
            <a:r>
              <a:rPr lang="en-US" i="1" dirty="0"/>
              <a:t>, </a:t>
            </a:r>
            <a:r>
              <a:rPr lang="en-US" dirty="0"/>
              <a:t>then </a:t>
            </a:r>
            <a:r>
              <a:rPr lang="en-US" i="1" dirty="0"/>
              <a:t>d</a:t>
            </a:r>
            <a:r>
              <a:rPr lang="en-US" i="1" baseline="-25000" dirty="0"/>
              <a:t>i</a:t>
            </a:r>
            <a:r>
              <a:rPr lang="en-US" dirty="0"/>
              <a:t> should not be in any other fragment </a:t>
            </a:r>
            <a:r>
              <a:rPr lang="en-US" i="1" dirty="0" err="1"/>
              <a:t>R</a:t>
            </a:r>
            <a:r>
              <a:rPr lang="en-US" i="1" baseline="-25000" dirty="0" err="1"/>
              <a:t>k</a:t>
            </a:r>
            <a:r>
              <a:rPr lang="en-US" dirty="0"/>
              <a:t> (</a:t>
            </a:r>
            <a:r>
              <a:rPr lang="en-US" i="1" dirty="0"/>
              <a:t>k</a:t>
            </a:r>
            <a:r>
              <a:rPr lang="en-US" dirty="0"/>
              <a:t> ≠</a:t>
            </a:r>
            <a:r>
              <a:rPr lang="en-US" i="1" dirty="0"/>
              <a:t> j </a:t>
            </a:r>
            <a:r>
              <a:rPr lang="en-US" dirty="0"/>
              <a:t>).</a:t>
            </a:r>
          </a:p>
        </p:txBody>
      </p:sp>
      <p:sp>
        <p:nvSpPr>
          <p:cNvPr id="2" name="Footer Placeholder 1">
            <a:extLst>
              <a:ext uri="{FF2B5EF4-FFF2-40B4-BE49-F238E27FC236}">
                <a16:creationId xmlns:a16="http://schemas.microsoft.com/office/drawing/2014/main" id="{26BAE501-CB8A-894B-8DF8-35B03689730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2817734-6813-0C43-A980-3A0A6EE72461}"/>
              </a:ext>
            </a:extLst>
          </p:cNvPr>
          <p:cNvSpPr>
            <a:spLocks noGrp="1"/>
          </p:cNvSpPr>
          <p:nvPr>
            <p:ph type="sldNum" sz="quarter" idx="4"/>
          </p:nvPr>
        </p:nvSpPr>
        <p:spPr/>
        <p:txBody>
          <a:bodyPr/>
          <a:lstStyle/>
          <a:p>
            <a:fld id="{FD96158B-4539-3C43-9DE5-94C547866200}" type="slidenum">
              <a:rPr lang="en-US" smtClean="0"/>
              <a:t>10</a:t>
            </a:fld>
            <a:endParaRPr lang="en-US"/>
          </a:p>
        </p:txBody>
      </p:sp>
    </p:spTree>
    <p:extLst>
      <p:ext uri="{BB962C8B-B14F-4D97-AF65-F5344CB8AC3E}">
        <p14:creationId xmlns:p14="http://schemas.microsoft.com/office/powerpoint/2010/main" val="285216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dirty="0"/>
              <a:t>Allocation Alternatives</a:t>
            </a:r>
          </a:p>
        </p:txBody>
      </p:sp>
      <p:sp>
        <p:nvSpPr>
          <p:cNvPr id="25603" name="Rectangle 3"/>
          <p:cNvSpPr>
            <a:spLocks noGrp="1" noChangeArrowheads="1"/>
          </p:cNvSpPr>
          <p:nvPr>
            <p:ph idx="1"/>
          </p:nvPr>
        </p:nvSpPr>
        <p:spPr>
          <a:noFill/>
          <a:ln/>
        </p:spPr>
        <p:txBody>
          <a:bodyPr/>
          <a:lstStyle/>
          <a:p>
            <a:pPr>
              <a:lnSpc>
                <a:spcPct val="80000"/>
              </a:lnSpc>
            </a:pPr>
            <a:r>
              <a:rPr lang="en-US" dirty="0"/>
              <a:t>Non-replicated</a:t>
            </a:r>
          </a:p>
          <a:p>
            <a:pPr lvl="1">
              <a:lnSpc>
                <a:spcPct val="80000"/>
              </a:lnSpc>
            </a:pPr>
            <a:r>
              <a:rPr lang="en-US" dirty="0"/>
              <a:t>partitioned : each fragment resides at only one site</a:t>
            </a:r>
          </a:p>
          <a:p>
            <a:pPr>
              <a:lnSpc>
                <a:spcPct val="80000"/>
              </a:lnSpc>
            </a:pPr>
            <a:r>
              <a:rPr lang="en-US" dirty="0"/>
              <a:t>Replicated</a:t>
            </a:r>
          </a:p>
          <a:p>
            <a:pPr lvl="1">
              <a:lnSpc>
                <a:spcPct val="80000"/>
              </a:lnSpc>
            </a:pPr>
            <a:r>
              <a:rPr lang="en-US" dirty="0"/>
              <a:t>fully replicated : each fragment at each site</a:t>
            </a:r>
          </a:p>
          <a:p>
            <a:pPr lvl="1">
              <a:lnSpc>
                <a:spcPct val="80000"/>
              </a:lnSpc>
            </a:pPr>
            <a:r>
              <a:rPr lang="en-US" dirty="0"/>
              <a:t>partially replicated : each fragment at some of the sites</a:t>
            </a:r>
          </a:p>
          <a:p>
            <a:pPr>
              <a:lnSpc>
                <a:spcPct val="80000"/>
              </a:lnSpc>
            </a:pPr>
            <a:r>
              <a:rPr lang="en-US" dirty="0"/>
              <a:t>Rule of thumb:</a:t>
            </a:r>
          </a:p>
          <a:p>
            <a:pPr>
              <a:lnSpc>
                <a:spcPct val="80000"/>
              </a:lnSpc>
              <a:buFont typeface="Monotype Sorts" charset="0"/>
              <a:buNone/>
            </a:pPr>
            <a:endParaRPr lang="en-US" dirty="0"/>
          </a:p>
          <a:p>
            <a:pPr>
              <a:lnSpc>
                <a:spcPct val="80000"/>
              </a:lnSpc>
              <a:buFont typeface="Monotype Sorts" charset="0"/>
              <a:buNone/>
            </a:pPr>
            <a:endParaRPr lang="en-US" dirty="0"/>
          </a:p>
          <a:p>
            <a:pPr lvl="3">
              <a:lnSpc>
                <a:spcPct val="80000"/>
              </a:lnSpc>
              <a:buFont typeface="Monotype Sorts" charset="0"/>
              <a:buNone/>
            </a:pPr>
            <a:r>
              <a:rPr lang="en-US" dirty="0"/>
              <a:t>	</a:t>
            </a:r>
          </a:p>
          <a:p>
            <a:pPr>
              <a:lnSpc>
                <a:spcPct val="80000"/>
              </a:lnSpc>
            </a:pPr>
            <a:endParaRPr lang="en-US" sz="1406" dirty="0"/>
          </a:p>
        </p:txBody>
      </p:sp>
      <p:graphicFrame>
        <p:nvGraphicFramePr>
          <p:cNvPr id="2" name="Object 1"/>
          <p:cNvGraphicFramePr>
            <a:graphicFrameLocks noChangeAspect="1"/>
          </p:cNvGraphicFramePr>
          <p:nvPr>
            <p:extLst>
              <p:ext uri="{D42A27DB-BD31-4B8C-83A1-F6EECF244321}">
                <p14:modId xmlns:p14="http://schemas.microsoft.com/office/powerpoint/2010/main" val="2424047010"/>
              </p:ext>
            </p:extLst>
          </p:nvPr>
        </p:nvGraphicFramePr>
        <p:xfrm>
          <a:off x="1170372" y="4149080"/>
          <a:ext cx="6673498" cy="1008112"/>
        </p:xfrm>
        <a:graphic>
          <a:graphicData uri="http://schemas.openxmlformats.org/presentationml/2006/ole">
            <mc:AlternateContent xmlns:mc="http://schemas.openxmlformats.org/markup-compatibility/2006">
              <mc:Choice xmlns:v="urn:schemas-microsoft-com:vml" Requires="v">
                <p:oleObj name="Equation" r:id="rId3" imgW="7315200" imgH="1092200" progId="Equation.3">
                  <p:embed/>
                </p:oleObj>
              </mc:Choice>
              <mc:Fallback>
                <p:oleObj name="Equation" r:id="rId3" imgW="7315200" imgH="1092200" progId="Equation.3">
                  <p:embed/>
                  <p:pic>
                    <p:nvPicPr>
                      <p:cNvPr id="2" name="Object 1"/>
                      <p:cNvPicPr>
                        <a:picLocks noChangeAspect="1" noChangeArrowheads="1"/>
                      </p:cNvPicPr>
                      <p:nvPr/>
                    </p:nvPicPr>
                    <p:blipFill>
                      <a:blip r:embed="rId4"/>
                      <a:srcRect/>
                      <a:stretch>
                        <a:fillRect/>
                      </a:stretch>
                    </p:blipFill>
                    <p:spPr bwMode="auto">
                      <a:xfrm>
                        <a:off x="1170372" y="4149080"/>
                        <a:ext cx="6673498" cy="10081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Footer Placeholder 2">
            <a:extLst>
              <a:ext uri="{FF2B5EF4-FFF2-40B4-BE49-F238E27FC236}">
                <a16:creationId xmlns:a16="http://schemas.microsoft.com/office/drawing/2014/main" id="{F346A9AA-24DC-4C46-AC0E-47BA79D7FDD9}"/>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FE5DA5F6-1CE4-3943-8633-6DFEE4990F24}"/>
              </a:ext>
            </a:extLst>
          </p:cNvPr>
          <p:cNvSpPr>
            <a:spLocks noGrp="1"/>
          </p:cNvSpPr>
          <p:nvPr>
            <p:ph type="sldNum" sz="quarter" idx="4"/>
          </p:nvPr>
        </p:nvSpPr>
        <p:spPr/>
        <p:txBody>
          <a:bodyPr/>
          <a:lstStyle/>
          <a:p>
            <a:fld id="{FD96158B-4539-3C43-9DE5-94C547866200}" type="slidenum">
              <a:rPr lang="en-US" smtClean="0"/>
              <a:t>11</a:t>
            </a:fld>
            <a:endParaRPr lang="en-US"/>
          </a:p>
        </p:txBody>
      </p:sp>
      <p:sp>
        <p:nvSpPr>
          <p:cNvPr id="5" name="TextBox 4">
            <a:extLst>
              <a:ext uri="{FF2B5EF4-FFF2-40B4-BE49-F238E27FC236}">
                <a16:creationId xmlns:a16="http://schemas.microsoft.com/office/drawing/2014/main" id="{09185FA0-45CC-02BB-FBAE-95CE6279AAB8}"/>
              </a:ext>
            </a:extLst>
          </p:cNvPr>
          <p:cNvSpPr txBox="1"/>
          <p:nvPr/>
        </p:nvSpPr>
        <p:spPr>
          <a:xfrm>
            <a:off x="3419872" y="4221088"/>
            <a:ext cx="485598" cy="400110"/>
          </a:xfrm>
          <a:prstGeom prst="rect">
            <a:avLst/>
          </a:prstGeom>
          <a:solidFill>
            <a:schemeClr val="bg1"/>
          </a:solidFill>
        </p:spPr>
        <p:txBody>
          <a:bodyPr wrap="square" rtlCol="0">
            <a:spAutoFit/>
          </a:bodyPr>
          <a:lstStyle/>
          <a:p>
            <a:r>
              <a:rPr lang="en-US" sz="2000" dirty="0"/>
              <a:t>&gt;&gt;</a:t>
            </a:r>
          </a:p>
        </p:txBody>
      </p:sp>
    </p:spTree>
    <p:extLst>
      <p:ext uri="{BB962C8B-B14F-4D97-AF65-F5344CB8AC3E}">
        <p14:creationId xmlns:p14="http://schemas.microsoft.com/office/powerpoint/2010/main" val="278234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Comparison of Replication Alternatives</a:t>
            </a:r>
          </a:p>
        </p:txBody>
      </p:sp>
      <p:sp>
        <p:nvSpPr>
          <p:cNvPr id="2" name="Footer Placeholder 1">
            <a:extLst>
              <a:ext uri="{FF2B5EF4-FFF2-40B4-BE49-F238E27FC236}">
                <a16:creationId xmlns:a16="http://schemas.microsoft.com/office/drawing/2014/main" id="{B0584030-5513-9E47-93CA-2B495760306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BF40BBD1-93C9-7041-A6E5-B011D6787452}"/>
              </a:ext>
            </a:extLst>
          </p:cNvPr>
          <p:cNvSpPr>
            <a:spLocks noGrp="1"/>
          </p:cNvSpPr>
          <p:nvPr>
            <p:ph type="sldNum" sz="quarter" idx="4"/>
          </p:nvPr>
        </p:nvSpPr>
        <p:spPr/>
        <p:txBody>
          <a:bodyPr/>
          <a:lstStyle/>
          <a:p>
            <a:fld id="{FD96158B-4539-3C43-9DE5-94C547866200}" type="slidenum">
              <a:rPr lang="en-US" smtClean="0"/>
              <a:t>12</a:t>
            </a:fld>
            <a:endParaRPr lang="en-US"/>
          </a:p>
        </p:txBody>
      </p:sp>
      <p:pic>
        <p:nvPicPr>
          <p:cNvPr id="6" name="Picture 5" descr="A screenshot of a cell phone&#10;&#10;Description automatically generated">
            <a:extLst>
              <a:ext uri="{FF2B5EF4-FFF2-40B4-BE49-F238E27FC236}">
                <a16:creationId xmlns:a16="http://schemas.microsoft.com/office/drawing/2014/main" id="{BB86047C-41EE-D242-8E4F-3019B0AB6EBD}"/>
              </a:ext>
            </a:extLst>
          </p:cNvPr>
          <p:cNvPicPr>
            <a:picLocks noChangeAspect="1"/>
          </p:cNvPicPr>
          <p:nvPr/>
        </p:nvPicPr>
        <p:blipFill>
          <a:blip r:embed="rId3"/>
          <a:stretch>
            <a:fillRect/>
          </a:stretch>
        </p:blipFill>
        <p:spPr>
          <a:xfrm>
            <a:off x="457200" y="1988840"/>
            <a:ext cx="8225143" cy="3326730"/>
          </a:xfrm>
          <a:prstGeom prst="rect">
            <a:avLst/>
          </a:prstGeom>
        </p:spPr>
      </p:pic>
    </p:spTree>
    <p:extLst>
      <p:ext uri="{BB962C8B-B14F-4D97-AF65-F5344CB8AC3E}">
        <p14:creationId xmlns:p14="http://schemas.microsoft.com/office/powerpoint/2010/main" val="81203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noFill/>
          <a:ln/>
        </p:spPr>
        <p:txBody>
          <a:bodyPr/>
          <a:lstStyle/>
          <a:p>
            <a:r>
              <a:rPr lang="en-US" dirty="0"/>
              <a:t>Fragmentation</a:t>
            </a:r>
          </a:p>
        </p:txBody>
      </p:sp>
      <p:sp>
        <p:nvSpPr>
          <p:cNvPr id="31746" name="Rectangle 2"/>
          <p:cNvSpPr>
            <a:spLocks noGrp="1" noChangeArrowheads="1"/>
          </p:cNvSpPr>
          <p:nvPr>
            <p:ph idx="1"/>
          </p:nvPr>
        </p:nvSpPr>
        <p:spPr>
          <a:noFill/>
          <a:ln/>
        </p:spPr>
        <p:txBody>
          <a:bodyPr/>
          <a:lstStyle/>
          <a:p>
            <a:pPr>
              <a:lnSpc>
                <a:spcPct val="100000"/>
              </a:lnSpc>
              <a:spcBef>
                <a:spcPct val="60000"/>
              </a:spcBef>
            </a:pPr>
            <a:r>
              <a:rPr lang="en-US" dirty="0"/>
              <a:t>Horizontal Fragmentation (HF)</a:t>
            </a:r>
          </a:p>
          <a:p>
            <a:pPr lvl="1">
              <a:lnSpc>
                <a:spcPct val="100000"/>
              </a:lnSpc>
              <a:spcBef>
                <a:spcPct val="60000"/>
              </a:spcBef>
            </a:pPr>
            <a:r>
              <a:rPr lang="en-US" dirty="0"/>
              <a:t>Primary Horizontal Fragmentation (PHF)</a:t>
            </a:r>
          </a:p>
          <a:p>
            <a:pPr lvl="1">
              <a:lnSpc>
                <a:spcPct val="100000"/>
              </a:lnSpc>
              <a:spcBef>
                <a:spcPct val="60000"/>
              </a:spcBef>
            </a:pPr>
            <a:r>
              <a:rPr lang="en-US" dirty="0"/>
              <a:t>Derived Horizontal Fragmentation (DHF)</a:t>
            </a:r>
          </a:p>
          <a:p>
            <a:pPr>
              <a:lnSpc>
                <a:spcPct val="100000"/>
              </a:lnSpc>
              <a:spcBef>
                <a:spcPct val="60000"/>
              </a:spcBef>
            </a:pPr>
            <a:r>
              <a:rPr lang="en-US" dirty="0"/>
              <a:t>Vertical Fragmentation (VF)</a:t>
            </a:r>
          </a:p>
          <a:p>
            <a:pPr>
              <a:lnSpc>
                <a:spcPct val="100000"/>
              </a:lnSpc>
              <a:spcBef>
                <a:spcPct val="60000"/>
              </a:spcBef>
            </a:pPr>
            <a:r>
              <a:rPr lang="en-US" dirty="0"/>
              <a:t>Hybrid Fragmentation (HF)</a:t>
            </a:r>
          </a:p>
        </p:txBody>
      </p:sp>
      <p:sp>
        <p:nvSpPr>
          <p:cNvPr id="2" name="Footer Placeholder 1">
            <a:extLst>
              <a:ext uri="{FF2B5EF4-FFF2-40B4-BE49-F238E27FC236}">
                <a16:creationId xmlns:a16="http://schemas.microsoft.com/office/drawing/2014/main" id="{2D4C8891-B3D7-B549-8CA3-EE11079BE98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105FF45-6433-0D45-B266-EAE26CE37936}"/>
              </a:ext>
            </a:extLst>
          </p:cNvPr>
          <p:cNvSpPr>
            <a:spLocks noGrp="1"/>
          </p:cNvSpPr>
          <p:nvPr>
            <p:ph type="sldNum" sz="quarter" idx="4"/>
          </p:nvPr>
        </p:nvSpPr>
        <p:spPr/>
        <p:txBody>
          <a:bodyPr/>
          <a:lstStyle/>
          <a:p>
            <a:fld id="{FD96158B-4539-3C43-9DE5-94C547866200}" type="slidenum">
              <a:rPr lang="en-US" smtClean="0"/>
              <a:t>13</a:t>
            </a:fld>
            <a:endParaRPr lang="en-US"/>
          </a:p>
        </p:txBody>
      </p:sp>
    </p:spTree>
    <p:extLst>
      <p:ext uri="{BB962C8B-B14F-4D97-AF65-F5344CB8AC3E}">
        <p14:creationId xmlns:p14="http://schemas.microsoft.com/office/powerpoint/2010/main" val="243662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noFill/>
          <a:ln/>
        </p:spPr>
        <p:txBody>
          <a:bodyPr/>
          <a:lstStyle/>
          <a:p>
            <a:r>
              <a:rPr lang="en-US" sz="3375" dirty="0">
                <a:latin typeface="Book Antiqua"/>
                <a:cs typeface="Book Antiqua"/>
              </a:rPr>
              <a:t>PHF – Information Requirements</a:t>
            </a:r>
          </a:p>
        </p:txBody>
      </p:sp>
      <p:sp>
        <p:nvSpPr>
          <p:cNvPr id="33794" name="Rectangle 2"/>
          <p:cNvSpPr>
            <a:spLocks noGrp="1" noChangeArrowheads="1"/>
          </p:cNvSpPr>
          <p:nvPr>
            <p:ph type="body" idx="4294967295"/>
          </p:nvPr>
        </p:nvSpPr>
        <p:spPr>
          <a:xfrm>
            <a:off x="295220" y="1676549"/>
            <a:ext cx="7162726" cy="4685854"/>
          </a:xfrm>
          <a:noFill/>
          <a:ln/>
        </p:spPr>
        <p:txBody>
          <a:bodyPr/>
          <a:lstStyle/>
          <a:p>
            <a:pPr>
              <a:lnSpc>
                <a:spcPct val="80000"/>
              </a:lnSpc>
            </a:pPr>
            <a:r>
              <a:rPr lang="en-US" dirty="0"/>
              <a:t>Database Information</a:t>
            </a:r>
          </a:p>
          <a:p>
            <a:pPr marL="742912" lvl="1">
              <a:lnSpc>
                <a:spcPct val="80000"/>
              </a:lnSpc>
            </a:pPr>
            <a:r>
              <a:rPr lang="en-US" dirty="0"/>
              <a:t>relationship</a:t>
            </a:r>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pPr>
            <a:r>
              <a:rPr lang="en-US" dirty="0"/>
              <a:t>cardinality of each relation: </a:t>
            </a:r>
            <a:r>
              <a:rPr lang="en-US" i="1" dirty="0"/>
              <a:t>card</a:t>
            </a:r>
            <a:r>
              <a:rPr lang="en-US" dirty="0"/>
              <a:t>(</a:t>
            </a:r>
            <a:r>
              <a:rPr lang="en-US" i="1" dirty="0"/>
              <a:t>R</a:t>
            </a:r>
            <a:r>
              <a:rPr lang="en-US" dirty="0"/>
              <a:t>)</a:t>
            </a:r>
          </a:p>
        </p:txBody>
      </p:sp>
      <p:sp>
        <p:nvSpPr>
          <p:cNvPr id="2" name="Footer Placeholder 1">
            <a:extLst>
              <a:ext uri="{FF2B5EF4-FFF2-40B4-BE49-F238E27FC236}">
                <a16:creationId xmlns:a16="http://schemas.microsoft.com/office/drawing/2014/main" id="{F66FB21A-FFAF-AA4D-A7BD-361BAF43386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7CBD5E8-4275-B243-A62A-2D2F0F46FA26}"/>
              </a:ext>
            </a:extLst>
          </p:cNvPr>
          <p:cNvSpPr>
            <a:spLocks noGrp="1"/>
          </p:cNvSpPr>
          <p:nvPr>
            <p:ph type="sldNum" sz="quarter" idx="4"/>
          </p:nvPr>
        </p:nvSpPr>
        <p:spPr/>
        <p:txBody>
          <a:bodyPr/>
          <a:lstStyle/>
          <a:p>
            <a:fld id="{FD96158B-4539-3C43-9DE5-94C547866200}" type="slidenum">
              <a:rPr lang="en-US" smtClean="0"/>
              <a:t>14</a:t>
            </a:fld>
            <a:endParaRPr lang="en-US"/>
          </a:p>
        </p:txBody>
      </p:sp>
      <p:pic>
        <p:nvPicPr>
          <p:cNvPr id="5" name="Picture 4" descr="A screenshot of a cell phone&#10;&#10;Description automatically generated">
            <a:extLst>
              <a:ext uri="{FF2B5EF4-FFF2-40B4-BE49-F238E27FC236}">
                <a16:creationId xmlns:a16="http://schemas.microsoft.com/office/drawing/2014/main" id="{6DEB929C-4ADE-2943-8528-A65D70299A3E}"/>
              </a:ext>
            </a:extLst>
          </p:cNvPr>
          <p:cNvPicPr>
            <a:picLocks noChangeAspect="1"/>
          </p:cNvPicPr>
          <p:nvPr/>
        </p:nvPicPr>
        <p:blipFill>
          <a:blip r:embed="rId3"/>
          <a:stretch>
            <a:fillRect/>
          </a:stretch>
        </p:blipFill>
        <p:spPr>
          <a:xfrm>
            <a:off x="2195736" y="2348880"/>
            <a:ext cx="4608512" cy="2936397"/>
          </a:xfrm>
          <a:prstGeom prst="rect">
            <a:avLst/>
          </a:prstGeom>
        </p:spPr>
      </p:pic>
    </p:spTree>
    <p:extLst>
      <p:ext uri="{BB962C8B-B14F-4D97-AF65-F5344CB8AC3E}">
        <p14:creationId xmlns:p14="http://schemas.microsoft.com/office/powerpoint/2010/main" val="304208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noFill/>
          <a:ln/>
        </p:spPr>
        <p:txBody>
          <a:bodyPr/>
          <a:lstStyle/>
          <a:p>
            <a:r>
              <a:rPr lang="en-US" dirty="0"/>
              <a:t>PHF - Information Requirements</a:t>
            </a:r>
          </a:p>
        </p:txBody>
      </p:sp>
      <p:sp>
        <p:nvSpPr>
          <p:cNvPr id="35842" name="Rectangle 2"/>
          <p:cNvSpPr>
            <a:spLocks noGrp="1" noChangeArrowheads="1"/>
          </p:cNvSpPr>
          <p:nvPr>
            <p:ph idx="1"/>
          </p:nvPr>
        </p:nvSpPr>
        <p:spPr>
          <a:xfrm>
            <a:off x="405780" y="1268760"/>
            <a:ext cx="8229600" cy="4824536"/>
          </a:xfrm>
          <a:noFill/>
          <a:ln/>
        </p:spPr>
        <p:txBody>
          <a:bodyPr/>
          <a:lstStyle/>
          <a:p>
            <a:r>
              <a:rPr lang="en-US" dirty="0"/>
              <a:t>Application Information</a:t>
            </a:r>
          </a:p>
          <a:p>
            <a:pPr lvl="1"/>
            <a:r>
              <a:rPr lang="en-US" b="1" dirty="0">
                <a:solidFill>
                  <a:schemeClr val="tx2"/>
                </a:solidFill>
              </a:rPr>
              <a:t>simple predicates</a:t>
            </a:r>
            <a:r>
              <a:rPr lang="en-US" dirty="0">
                <a:solidFill>
                  <a:schemeClr val="tx2"/>
                </a:solidFill>
              </a:rPr>
              <a:t> </a:t>
            </a:r>
            <a:r>
              <a:rPr lang="en-US" dirty="0"/>
              <a:t>: Given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a simple predicate </a:t>
            </a:r>
            <a:r>
              <a:rPr lang="en-US" i="1" dirty="0" err="1"/>
              <a:t>p</a:t>
            </a:r>
            <a:r>
              <a:rPr lang="en-US" i="1" baseline="-25000" dirty="0" err="1"/>
              <a:t>j</a:t>
            </a:r>
            <a:r>
              <a:rPr lang="en-US" dirty="0"/>
              <a:t>  is</a:t>
            </a:r>
          </a:p>
          <a:p>
            <a:pPr lvl="2">
              <a:buFont typeface="Monotype Sorts" charset="0"/>
              <a:buNone/>
            </a:pPr>
            <a:r>
              <a:rPr lang="en-US" dirty="0"/>
              <a:t>		</a:t>
            </a:r>
            <a:r>
              <a:rPr lang="en-US" sz="1969" i="1" dirty="0" err="1"/>
              <a:t>p</a:t>
            </a:r>
            <a:r>
              <a:rPr lang="en-US" sz="1969" i="1" baseline="-25000" dirty="0" err="1"/>
              <a:t>j</a:t>
            </a:r>
            <a:r>
              <a:rPr lang="en-US" sz="1969" dirty="0"/>
              <a:t> : </a:t>
            </a:r>
            <a:r>
              <a:rPr lang="en-US" sz="1969" i="1" dirty="0"/>
              <a:t>A</a:t>
            </a:r>
            <a:r>
              <a:rPr lang="en-US" sz="1969" i="1" baseline="-25000" dirty="0"/>
              <a:t>i</a:t>
            </a:r>
            <a:r>
              <a:rPr lang="en-US" sz="1969" i="1" dirty="0"/>
              <a:t> </a:t>
            </a:r>
            <a:r>
              <a:rPr lang="en-US" sz="1969" dirty="0" err="1">
                <a:cs typeface="Book Antiqua"/>
              </a:rPr>
              <a:t>θ</a:t>
            </a:r>
            <a:r>
              <a:rPr lang="en-US" sz="1969" i="1" dirty="0" err="1"/>
              <a:t>Value</a:t>
            </a:r>
            <a:endParaRPr lang="en-US" i="1" dirty="0">
              <a:cs typeface="Book Antiqua"/>
            </a:endParaRPr>
          </a:p>
          <a:p>
            <a:pPr lvl="1">
              <a:buFont typeface="Monotype Sorts" charset="0"/>
              <a:buNone/>
            </a:pPr>
            <a:r>
              <a:rPr lang="en-US" dirty="0"/>
              <a:t>	where </a:t>
            </a:r>
            <a:r>
              <a:rPr lang="en-US" sz="1687" dirty="0" err="1">
                <a:cs typeface="Book Antiqua"/>
              </a:rPr>
              <a:t>θ</a:t>
            </a:r>
            <a:r>
              <a:rPr lang="en-US" sz="1687" i="1" dirty="0">
                <a:cs typeface="Book Antiqua"/>
              </a:rPr>
              <a:t> </a:t>
            </a:r>
            <a:r>
              <a:rPr lang="en-US" dirty="0">
                <a:latin typeface="Symbol" charset="0"/>
                <a:sym typeface="Symbol"/>
              </a:rPr>
              <a:t> </a:t>
            </a:r>
            <a:r>
              <a:rPr lang="en-US" dirty="0"/>
              <a:t>{=,&lt;,≤,&gt;,≥,≠}, </a:t>
            </a:r>
            <a:r>
              <a:rPr lang="en-US" i="1" dirty="0"/>
              <a:t>Value </a:t>
            </a:r>
            <a:r>
              <a:rPr lang="en-US" dirty="0">
                <a:latin typeface="Symbol" charset="0"/>
                <a:sym typeface="Symbol"/>
              </a:rPr>
              <a:t> </a:t>
            </a:r>
            <a:r>
              <a:rPr lang="en-US" i="1" dirty="0"/>
              <a:t>D</a:t>
            </a:r>
            <a:r>
              <a:rPr lang="en-US" i="1" baseline="-25000" dirty="0"/>
              <a:t>i</a:t>
            </a:r>
            <a:r>
              <a:rPr lang="en-US" b="1" dirty="0"/>
              <a:t>  </a:t>
            </a:r>
            <a:r>
              <a:rPr lang="en-US" dirty="0"/>
              <a:t>and </a:t>
            </a:r>
            <a:r>
              <a:rPr lang="en-US" i="1" dirty="0"/>
              <a:t>D</a:t>
            </a:r>
            <a:r>
              <a:rPr lang="en-US" i="1" baseline="-25000" dirty="0"/>
              <a:t>i</a:t>
            </a:r>
            <a:r>
              <a:rPr lang="en-US" b="1" dirty="0"/>
              <a:t> </a:t>
            </a:r>
            <a:r>
              <a:rPr lang="en-US" dirty="0"/>
              <a:t> is the domain of </a:t>
            </a:r>
            <a:r>
              <a:rPr lang="en-US" i="1" dirty="0"/>
              <a:t>A</a:t>
            </a:r>
            <a:r>
              <a:rPr lang="en-US" i="1" baseline="-25000" dirty="0"/>
              <a:t>i</a:t>
            </a:r>
            <a:r>
              <a:rPr lang="en-US" dirty="0"/>
              <a:t>.</a:t>
            </a:r>
          </a:p>
          <a:p>
            <a:pPr lvl="1">
              <a:buFont typeface="Monotype Sorts" charset="0"/>
              <a:buNone/>
            </a:pPr>
            <a:r>
              <a:rPr lang="en-US" dirty="0"/>
              <a:t>	For  relation </a:t>
            </a:r>
            <a:r>
              <a:rPr lang="en-US" i="1" dirty="0"/>
              <a:t>R</a:t>
            </a:r>
            <a:r>
              <a:rPr lang="en-US" dirty="0"/>
              <a:t>  we define </a:t>
            </a:r>
            <a:r>
              <a:rPr lang="en-US" i="1" dirty="0" err="1"/>
              <a:t>Pr</a:t>
            </a:r>
            <a:r>
              <a:rPr lang="en-US" i="1" dirty="0"/>
              <a:t> </a:t>
            </a:r>
            <a:r>
              <a:rPr lang="en-US" dirty="0"/>
              <a:t>= {</a:t>
            </a:r>
            <a:r>
              <a:rPr lang="en-US" i="1" dirty="0"/>
              <a:t>p</a:t>
            </a:r>
            <a:r>
              <a:rPr lang="en-US" baseline="-25000" dirty="0"/>
              <a:t>1</a:t>
            </a:r>
            <a:r>
              <a:rPr lang="en-US" dirty="0"/>
              <a:t>, </a:t>
            </a:r>
            <a:r>
              <a:rPr lang="en-US" i="1" dirty="0"/>
              <a:t>p</a:t>
            </a:r>
            <a:r>
              <a:rPr lang="en-US" i="1" baseline="-25000" dirty="0"/>
              <a:t>2</a:t>
            </a:r>
            <a:r>
              <a:rPr lang="en-US" dirty="0"/>
              <a:t>, …,</a:t>
            </a:r>
            <a:r>
              <a:rPr lang="en-US" i="1" dirty="0"/>
              <a:t>p</a:t>
            </a:r>
            <a:r>
              <a:rPr lang="en-US" i="1" baseline="-25000" dirty="0"/>
              <a:t>m</a:t>
            </a:r>
            <a:r>
              <a:rPr lang="en-US" dirty="0"/>
              <a:t>}</a:t>
            </a:r>
          </a:p>
          <a:p>
            <a:pPr lvl="1">
              <a:buFont typeface="Monotype Sorts" charset="0"/>
              <a:buNone/>
            </a:pPr>
            <a:r>
              <a:rPr lang="en-US" dirty="0"/>
              <a:t>	Example :</a:t>
            </a:r>
          </a:p>
          <a:p>
            <a:pPr lvl="3">
              <a:buFont typeface="Monotype Sorts" charset="0"/>
              <a:buNone/>
            </a:pPr>
            <a:r>
              <a:rPr lang="en-US" sz="1828" dirty="0"/>
              <a:t>PNAME = "Maintenance"</a:t>
            </a:r>
          </a:p>
          <a:p>
            <a:pPr lvl="3">
              <a:buFont typeface="Monotype Sorts" charset="0"/>
              <a:buNone/>
            </a:pPr>
            <a:r>
              <a:rPr lang="en-US" sz="1828" dirty="0"/>
              <a:t>BUDGET ≤ 200000</a:t>
            </a:r>
          </a:p>
          <a:p>
            <a:pPr lvl="1"/>
            <a:r>
              <a:rPr lang="en-US" b="1" dirty="0" err="1">
                <a:solidFill>
                  <a:schemeClr val="tx2"/>
                </a:solidFill>
              </a:rPr>
              <a:t>minterm</a:t>
            </a:r>
            <a:r>
              <a:rPr lang="en-US" b="1" dirty="0">
                <a:solidFill>
                  <a:schemeClr val="tx2"/>
                </a:solidFill>
              </a:rPr>
              <a:t> predicates</a:t>
            </a:r>
            <a:r>
              <a:rPr lang="en-US" dirty="0">
                <a:solidFill>
                  <a:schemeClr val="tx2"/>
                </a:solidFill>
              </a:rPr>
              <a:t> </a:t>
            </a:r>
            <a:r>
              <a:rPr lang="en-US" dirty="0"/>
              <a:t>: Given  </a:t>
            </a:r>
            <a:r>
              <a:rPr lang="en-US" i="1" dirty="0"/>
              <a:t>R</a:t>
            </a:r>
            <a:r>
              <a:rPr lang="en-US" dirty="0"/>
              <a:t> and </a:t>
            </a:r>
            <a:r>
              <a:rPr lang="en-US" i="1" dirty="0"/>
              <a:t>Pr </a:t>
            </a:r>
            <a:r>
              <a:rPr lang="en-US" dirty="0"/>
              <a:t>= {</a:t>
            </a:r>
            <a:r>
              <a:rPr lang="en-US" i="1" dirty="0"/>
              <a:t>p</a:t>
            </a:r>
            <a:r>
              <a:rPr lang="en-US" i="1" baseline="-25000" dirty="0"/>
              <a:t>1</a:t>
            </a:r>
            <a:r>
              <a:rPr lang="en-US" dirty="0"/>
              <a:t>, </a:t>
            </a:r>
            <a:r>
              <a:rPr lang="en-US" i="1" dirty="0"/>
              <a:t>p</a:t>
            </a:r>
            <a:r>
              <a:rPr lang="en-US" i="1" baseline="-25000" dirty="0"/>
              <a:t>2</a:t>
            </a:r>
            <a:r>
              <a:rPr lang="en-US" dirty="0"/>
              <a:t>, …,</a:t>
            </a:r>
            <a:r>
              <a:rPr lang="en-US" i="1" dirty="0"/>
              <a:t>p</a:t>
            </a:r>
            <a:r>
              <a:rPr lang="en-US" i="1" baseline="-25000" dirty="0"/>
              <a:t>m</a:t>
            </a:r>
            <a:r>
              <a:rPr lang="en-US" dirty="0"/>
              <a:t>}</a:t>
            </a:r>
          </a:p>
          <a:p>
            <a:pPr lvl="1">
              <a:buFont typeface="Monotype Sorts" charset="0"/>
              <a:buNone/>
            </a:pPr>
            <a:r>
              <a:rPr lang="en-US" dirty="0"/>
              <a:t>	define </a:t>
            </a:r>
            <a:r>
              <a:rPr lang="en-US" i="1" dirty="0"/>
              <a:t>M </a:t>
            </a:r>
            <a:r>
              <a:rPr lang="en-US" dirty="0"/>
              <a:t>= {</a:t>
            </a:r>
            <a:r>
              <a:rPr lang="en-US" i="1" dirty="0"/>
              <a:t>m</a:t>
            </a:r>
            <a:r>
              <a:rPr lang="en-US" i="1" baseline="-25000" dirty="0"/>
              <a:t>1</a:t>
            </a:r>
            <a:r>
              <a:rPr lang="en-US" dirty="0"/>
              <a:t>,</a:t>
            </a:r>
            <a:r>
              <a:rPr lang="en-US" i="1" dirty="0"/>
              <a:t>m</a:t>
            </a:r>
            <a:r>
              <a:rPr lang="en-US" i="1" baseline="-25000" dirty="0"/>
              <a:t>2</a:t>
            </a:r>
            <a:r>
              <a:rPr lang="en-US" dirty="0"/>
              <a:t>,…,</a:t>
            </a:r>
            <a:r>
              <a:rPr lang="en-US" i="1" dirty="0" err="1"/>
              <a:t>m</a:t>
            </a:r>
            <a:r>
              <a:rPr lang="en-US" i="1" baseline="-25000" dirty="0" err="1"/>
              <a:t>r</a:t>
            </a:r>
            <a:r>
              <a:rPr lang="en-US" dirty="0"/>
              <a:t>} as</a:t>
            </a:r>
          </a:p>
          <a:p>
            <a:pPr lvl="1">
              <a:spcBef>
                <a:spcPts val="0"/>
              </a:spcBef>
              <a:buNone/>
            </a:pPr>
            <a:r>
              <a:rPr lang="en-US" i="1" dirty="0"/>
              <a:t>			M </a:t>
            </a:r>
            <a:r>
              <a:rPr lang="en-US" dirty="0"/>
              <a:t>= { </a:t>
            </a:r>
            <a:r>
              <a:rPr lang="en-US" i="1" dirty="0"/>
              <a:t>m</a:t>
            </a:r>
            <a:r>
              <a:rPr lang="en-US" i="1" baseline="-25000" dirty="0"/>
              <a:t>i </a:t>
            </a:r>
            <a:r>
              <a:rPr lang="en-US" dirty="0"/>
              <a:t>| </a:t>
            </a:r>
            <a:r>
              <a:rPr lang="en-US" i="1" dirty="0"/>
              <a:t>m</a:t>
            </a:r>
            <a:r>
              <a:rPr lang="en-US" i="1" baseline="-25000" dirty="0"/>
              <a:t>i</a:t>
            </a:r>
            <a:r>
              <a:rPr lang="en-US" dirty="0"/>
              <a:t> =  </a:t>
            </a:r>
            <a:r>
              <a:rPr lang="en-US" sz="3094" dirty="0">
                <a:latin typeface="Symbol" charset="2"/>
                <a:cs typeface="Symbol" charset="2"/>
                <a:sym typeface="Symbol"/>
              </a:rPr>
              <a:t></a:t>
            </a:r>
            <a:r>
              <a:rPr lang="en-US" i="1" baseline="-25000" dirty="0" err="1"/>
              <a:t>p</a:t>
            </a:r>
            <a:r>
              <a:rPr lang="en-US" i="1" baseline="-50000" dirty="0" err="1"/>
              <a:t>j</a:t>
            </a:r>
            <a:r>
              <a:rPr lang="en-US" baseline="-25000" dirty="0" err="1">
                <a:latin typeface="Symbol" charset="0"/>
                <a:sym typeface="Symbol"/>
              </a:rPr>
              <a:t></a:t>
            </a:r>
            <a:r>
              <a:rPr lang="en-US" i="1" baseline="-25000" dirty="0" err="1"/>
              <a:t>Pr</a:t>
            </a:r>
            <a:r>
              <a:rPr lang="en-US" dirty="0">
                <a:latin typeface="Symbol" charset="0"/>
              </a:rPr>
              <a:t> </a:t>
            </a:r>
            <a:r>
              <a:rPr lang="en-US" i="1" dirty="0" err="1"/>
              <a:t>p</a:t>
            </a:r>
            <a:r>
              <a:rPr lang="en-US" i="1" baseline="-25000" dirty="0" err="1"/>
              <a:t>j</a:t>
            </a:r>
            <a:r>
              <a:rPr lang="en-US" dirty="0"/>
              <a:t>* }, 1≤</a:t>
            </a:r>
            <a:r>
              <a:rPr lang="en-US" i="1" dirty="0"/>
              <a:t>j</a:t>
            </a:r>
            <a:r>
              <a:rPr lang="en-US" dirty="0"/>
              <a:t>≤</a:t>
            </a:r>
            <a:r>
              <a:rPr lang="en-US" i="1" dirty="0"/>
              <a:t>m</a:t>
            </a:r>
            <a:r>
              <a:rPr lang="en-US" dirty="0"/>
              <a:t>, 1≤</a:t>
            </a:r>
            <a:r>
              <a:rPr lang="en-US" i="1" dirty="0"/>
              <a:t>i</a:t>
            </a:r>
            <a:r>
              <a:rPr lang="en-US" dirty="0"/>
              <a:t>≤</a:t>
            </a:r>
            <a:r>
              <a:rPr lang="en-US" i="1" dirty="0"/>
              <a:t>r</a:t>
            </a:r>
          </a:p>
          <a:p>
            <a:pPr lvl="1">
              <a:buFont typeface="Monotype Sorts" charset="0"/>
              <a:buNone/>
            </a:pPr>
            <a:r>
              <a:rPr lang="en-US" dirty="0"/>
              <a:t>	where</a:t>
            </a:r>
            <a:r>
              <a:rPr lang="en-US" i="1" dirty="0"/>
              <a:t> </a:t>
            </a:r>
            <a:r>
              <a:rPr lang="en-US" i="1" dirty="0" err="1"/>
              <a:t>p</a:t>
            </a:r>
            <a:r>
              <a:rPr lang="en-US" i="1" baseline="-25000" dirty="0" err="1"/>
              <a:t>j</a:t>
            </a:r>
            <a:r>
              <a:rPr lang="en-US" dirty="0"/>
              <a:t>* = </a:t>
            </a:r>
            <a:r>
              <a:rPr lang="en-US" i="1" dirty="0" err="1"/>
              <a:t>p</a:t>
            </a:r>
            <a:r>
              <a:rPr lang="en-US" i="1" baseline="-25000" dirty="0" err="1"/>
              <a:t>j</a:t>
            </a:r>
            <a:r>
              <a:rPr lang="en-US" dirty="0"/>
              <a:t> or</a:t>
            </a:r>
            <a:r>
              <a:rPr lang="en-US" i="1" dirty="0"/>
              <a:t> </a:t>
            </a:r>
            <a:r>
              <a:rPr lang="en-US" i="1" dirty="0" err="1"/>
              <a:t>p</a:t>
            </a:r>
            <a:r>
              <a:rPr lang="en-US" i="1" baseline="-25000" dirty="0" err="1"/>
              <a:t>j</a:t>
            </a:r>
            <a:r>
              <a:rPr lang="en-US" dirty="0"/>
              <a:t>* = ¬(</a:t>
            </a:r>
            <a:r>
              <a:rPr lang="en-US" i="1" dirty="0" err="1"/>
              <a:t>p</a:t>
            </a:r>
            <a:r>
              <a:rPr lang="en-US" i="1" baseline="-25000" dirty="0" err="1"/>
              <a:t>j</a:t>
            </a:r>
            <a:r>
              <a:rPr lang="en-US" dirty="0"/>
              <a:t>).</a:t>
            </a:r>
          </a:p>
          <a:p>
            <a:endParaRPr lang="en-US" dirty="0"/>
          </a:p>
        </p:txBody>
      </p:sp>
      <p:sp>
        <p:nvSpPr>
          <p:cNvPr id="2" name="Footer Placeholder 1">
            <a:extLst>
              <a:ext uri="{FF2B5EF4-FFF2-40B4-BE49-F238E27FC236}">
                <a16:creationId xmlns:a16="http://schemas.microsoft.com/office/drawing/2014/main" id="{26BDF9C0-CCED-FA41-9C1D-2B9020ADDB1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0D4892C-FDC5-D14A-8528-EB26BA4F4F50}"/>
              </a:ext>
            </a:extLst>
          </p:cNvPr>
          <p:cNvSpPr>
            <a:spLocks noGrp="1"/>
          </p:cNvSpPr>
          <p:nvPr>
            <p:ph type="sldNum" sz="quarter" idx="4"/>
          </p:nvPr>
        </p:nvSpPr>
        <p:spPr/>
        <p:txBody>
          <a:bodyPr/>
          <a:lstStyle/>
          <a:p>
            <a:fld id="{FD96158B-4539-3C43-9DE5-94C547866200}" type="slidenum">
              <a:rPr lang="en-US" smtClean="0"/>
              <a:t>15</a:t>
            </a:fld>
            <a:endParaRPr lang="en-US"/>
          </a:p>
        </p:txBody>
      </p:sp>
    </p:spTree>
    <p:extLst>
      <p:ext uri="{BB962C8B-B14F-4D97-AF65-F5344CB8AC3E}">
        <p14:creationId xmlns:p14="http://schemas.microsoft.com/office/powerpoint/2010/main" val="77213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a:lstStyle/>
          <a:p>
            <a:r>
              <a:rPr lang="en-US" dirty="0"/>
              <a:t>PHF – Information Requirements</a:t>
            </a:r>
          </a:p>
        </p:txBody>
      </p:sp>
      <p:sp>
        <p:nvSpPr>
          <p:cNvPr id="37890" name="Rectangle 2"/>
          <p:cNvSpPr>
            <a:spLocks noGrp="1" noChangeArrowheads="1"/>
          </p:cNvSpPr>
          <p:nvPr>
            <p:ph idx="1"/>
          </p:nvPr>
        </p:nvSpPr>
        <p:spPr>
          <a:noFill/>
          <a:ln/>
        </p:spPr>
        <p:txBody>
          <a:bodyPr/>
          <a:lstStyle/>
          <a:p>
            <a:pPr>
              <a:lnSpc>
                <a:spcPct val="100000"/>
              </a:lnSpc>
              <a:spcBef>
                <a:spcPct val="75000"/>
              </a:spcBef>
              <a:buFont typeface="Monotype Sorts" charset="0"/>
              <a:buNone/>
            </a:pPr>
            <a:r>
              <a:rPr lang="en-US" dirty="0">
                <a:solidFill>
                  <a:schemeClr val="hlink"/>
                </a:solidFill>
              </a:rPr>
              <a:t>Example</a:t>
            </a:r>
            <a:endParaRPr lang="en-US" dirty="0"/>
          </a:p>
          <a:p>
            <a:pPr lvl="1">
              <a:lnSpc>
                <a:spcPct val="100000"/>
              </a:lnSpc>
              <a:spcBef>
                <a:spcPct val="75000"/>
              </a:spcBef>
              <a:buFont typeface="Monotype Sorts" charset="0"/>
              <a:buNone/>
            </a:pPr>
            <a:r>
              <a:rPr lang="en-US" i="1" dirty="0"/>
              <a:t>m</a:t>
            </a:r>
            <a:r>
              <a:rPr lang="en-US" baseline="-25000" dirty="0"/>
              <a:t>1</a:t>
            </a:r>
            <a:r>
              <a:rPr lang="en-US" dirty="0"/>
              <a:t>: PNAME="Maintenance"</a:t>
            </a:r>
            <a:r>
              <a:rPr lang="en-US" sz="1969" dirty="0">
                <a:latin typeface="Symbol" charset="2"/>
                <a:cs typeface="Symbol" charset="2"/>
                <a:sym typeface="Symbol"/>
              </a:rPr>
              <a:t> </a:t>
            </a:r>
            <a:r>
              <a:rPr lang="en-US" dirty="0"/>
              <a:t> BUDGET≤200000</a:t>
            </a:r>
          </a:p>
          <a:p>
            <a:pPr lvl="1">
              <a:lnSpc>
                <a:spcPct val="100000"/>
              </a:lnSpc>
              <a:spcBef>
                <a:spcPct val="75000"/>
              </a:spcBef>
              <a:buFont typeface="Monotype Sorts" charset="0"/>
              <a:buNone/>
            </a:pPr>
            <a:r>
              <a:rPr lang="en-US" i="1" dirty="0"/>
              <a:t>m</a:t>
            </a:r>
            <a:r>
              <a:rPr lang="en-US" baseline="-25000" dirty="0"/>
              <a:t>2</a:t>
            </a:r>
            <a:r>
              <a:rPr lang="en-US" dirty="0"/>
              <a:t>: </a:t>
            </a:r>
            <a:r>
              <a:rPr lang="en-US" b="1" dirty="0"/>
              <a:t>NOT</a:t>
            </a:r>
            <a:r>
              <a:rPr lang="en-US" dirty="0"/>
              <a:t>(PNAME="Maintenance")</a:t>
            </a:r>
            <a:r>
              <a:rPr lang="en-US" sz="1969" dirty="0">
                <a:latin typeface="Symbol" charset="2"/>
                <a:cs typeface="Symbol" charset="2"/>
              </a:rPr>
              <a:t> </a:t>
            </a:r>
            <a:r>
              <a:rPr lang="en-US" sz="1969" dirty="0">
                <a:latin typeface="Symbol" charset="2"/>
                <a:cs typeface="Symbol" charset="2"/>
                <a:sym typeface="Symbol"/>
              </a:rPr>
              <a:t></a:t>
            </a:r>
            <a:r>
              <a:rPr lang="en-US" dirty="0"/>
              <a:t> BUDGET≤200000</a:t>
            </a:r>
          </a:p>
          <a:p>
            <a:pPr lvl="1">
              <a:lnSpc>
                <a:spcPct val="100000"/>
              </a:lnSpc>
              <a:spcBef>
                <a:spcPct val="75000"/>
              </a:spcBef>
              <a:buFont typeface="Monotype Sorts" charset="0"/>
              <a:buNone/>
            </a:pPr>
            <a:r>
              <a:rPr lang="en-US" i="1" dirty="0"/>
              <a:t>m</a:t>
            </a:r>
            <a:r>
              <a:rPr lang="en-US" baseline="-25000" dirty="0"/>
              <a:t>3</a:t>
            </a:r>
            <a:r>
              <a:rPr lang="en-US" dirty="0"/>
              <a:t>: PNAME= "Maintenance"</a:t>
            </a:r>
            <a:r>
              <a:rPr lang="en-US" sz="1969" dirty="0">
                <a:latin typeface="Symbol" charset="2"/>
                <a:cs typeface="Symbol" charset="2"/>
                <a:sym typeface="Symbol"/>
              </a:rPr>
              <a:t> </a:t>
            </a:r>
            <a:r>
              <a:rPr lang="en-US" dirty="0"/>
              <a:t> </a:t>
            </a:r>
            <a:r>
              <a:rPr lang="en-US" b="1" dirty="0"/>
              <a:t>NOT</a:t>
            </a:r>
            <a:r>
              <a:rPr lang="en-US" dirty="0"/>
              <a:t>(BUDGET≤200000)</a:t>
            </a:r>
          </a:p>
          <a:p>
            <a:pPr lvl="1">
              <a:lnSpc>
                <a:spcPct val="100000"/>
              </a:lnSpc>
              <a:spcBef>
                <a:spcPct val="75000"/>
              </a:spcBef>
              <a:buFont typeface="Monotype Sorts" charset="0"/>
              <a:buNone/>
            </a:pPr>
            <a:r>
              <a:rPr lang="en-US" i="1" dirty="0"/>
              <a:t>m</a:t>
            </a:r>
            <a:r>
              <a:rPr lang="en-US" baseline="-25000" dirty="0"/>
              <a:t>4</a:t>
            </a:r>
            <a:r>
              <a:rPr lang="en-US" dirty="0"/>
              <a:t>: </a:t>
            </a:r>
            <a:r>
              <a:rPr lang="en-US" b="1" dirty="0"/>
              <a:t>NOT</a:t>
            </a:r>
            <a:r>
              <a:rPr lang="en-US" dirty="0"/>
              <a:t>(PNAME="Maintenance")</a:t>
            </a:r>
            <a:r>
              <a:rPr lang="en-US" sz="1969" dirty="0">
                <a:latin typeface="Symbol" charset="2"/>
                <a:cs typeface="Symbol" charset="2"/>
              </a:rPr>
              <a:t> </a:t>
            </a:r>
            <a:r>
              <a:rPr lang="en-US" sz="1969" dirty="0">
                <a:latin typeface="Symbol" charset="2"/>
                <a:cs typeface="Symbol" charset="2"/>
                <a:sym typeface="Symbol"/>
              </a:rPr>
              <a:t></a:t>
            </a:r>
            <a:r>
              <a:rPr lang="en-US" dirty="0"/>
              <a:t> </a:t>
            </a:r>
            <a:r>
              <a:rPr lang="en-US" b="1" dirty="0"/>
              <a:t>NOT</a:t>
            </a:r>
            <a:r>
              <a:rPr lang="en-US" dirty="0"/>
              <a:t>(BUDGET≤200000)</a:t>
            </a:r>
          </a:p>
        </p:txBody>
      </p:sp>
      <p:sp>
        <p:nvSpPr>
          <p:cNvPr id="2" name="Footer Placeholder 1">
            <a:extLst>
              <a:ext uri="{FF2B5EF4-FFF2-40B4-BE49-F238E27FC236}">
                <a16:creationId xmlns:a16="http://schemas.microsoft.com/office/drawing/2014/main" id="{FDFBD42B-410A-344E-A217-28F5EFEDA5A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47DC3DB-0909-1E4B-AAA4-B03182E82942}"/>
              </a:ext>
            </a:extLst>
          </p:cNvPr>
          <p:cNvSpPr>
            <a:spLocks noGrp="1"/>
          </p:cNvSpPr>
          <p:nvPr>
            <p:ph type="sldNum" sz="quarter" idx="4"/>
          </p:nvPr>
        </p:nvSpPr>
        <p:spPr/>
        <p:txBody>
          <a:bodyPr/>
          <a:lstStyle/>
          <a:p>
            <a:fld id="{FD96158B-4539-3C43-9DE5-94C547866200}" type="slidenum">
              <a:rPr lang="en-US" smtClean="0"/>
              <a:t>16</a:t>
            </a:fld>
            <a:endParaRPr lang="en-US"/>
          </a:p>
        </p:txBody>
      </p:sp>
    </p:spTree>
    <p:extLst>
      <p:ext uri="{BB962C8B-B14F-4D97-AF65-F5344CB8AC3E}">
        <p14:creationId xmlns:p14="http://schemas.microsoft.com/office/powerpoint/2010/main" val="129971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noFill/>
          <a:ln/>
        </p:spPr>
        <p:txBody>
          <a:bodyPr/>
          <a:lstStyle/>
          <a:p>
            <a:r>
              <a:rPr lang="en-US" dirty="0"/>
              <a:t>PHF – Information Requirements</a:t>
            </a:r>
          </a:p>
        </p:txBody>
      </p:sp>
      <p:sp>
        <p:nvSpPr>
          <p:cNvPr id="39938" name="Rectangle 2"/>
          <p:cNvSpPr>
            <a:spLocks noGrp="1" noChangeArrowheads="1"/>
          </p:cNvSpPr>
          <p:nvPr>
            <p:ph idx="1"/>
          </p:nvPr>
        </p:nvSpPr>
        <p:spPr>
          <a:noFill/>
          <a:ln/>
        </p:spPr>
        <p:txBody>
          <a:bodyPr/>
          <a:lstStyle/>
          <a:p>
            <a:pPr>
              <a:lnSpc>
                <a:spcPct val="100000"/>
              </a:lnSpc>
              <a:spcBef>
                <a:spcPct val="50000"/>
              </a:spcBef>
            </a:pPr>
            <a:r>
              <a:rPr lang="en-US" dirty="0"/>
              <a:t>Application Information</a:t>
            </a:r>
          </a:p>
          <a:p>
            <a:pPr lvl="1">
              <a:lnSpc>
                <a:spcPct val="100000"/>
              </a:lnSpc>
              <a:spcBef>
                <a:spcPct val="50000"/>
              </a:spcBef>
            </a:pPr>
            <a:r>
              <a:rPr lang="en-US" b="1" dirty="0" err="1">
                <a:solidFill>
                  <a:schemeClr val="tx2"/>
                </a:solidFill>
              </a:rPr>
              <a:t>minterm</a:t>
            </a:r>
            <a:r>
              <a:rPr lang="en-US" b="1" dirty="0">
                <a:solidFill>
                  <a:schemeClr val="tx2"/>
                </a:solidFill>
              </a:rPr>
              <a:t> </a:t>
            </a:r>
            <a:r>
              <a:rPr lang="en-US" b="1" dirty="0" err="1">
                <a:solidFill>
                  <a:schemeClr val="tx2"/>
                </a:solidFill>
              </a:rPr>
              <a:t>selectivitie</a:t>
            </a:r>
            <a:r>
              <a:rPr lang="en-US" dirty="0" err="1">
                <a:solidFill>
                  <a:schemeClr val="tx2"/>
                </a:solidFill>
              </a:rPr>
              <a:t>s</a:t>
            </a:r>
            <a:r>
              <a:rPr lang="en-US" dirty="0"/>
              <a:t>: </a:t>
            </a:r>
            <a:r>
              <a:rPr lang="en-US" i="1" dirty="0" err="1"/>
              <a:t>sel</a:t>
            </a:r>
            <a:r>
              <a:rPr lang="en-US" dirty="0"/>
              <a:t>(</a:t>
            </a:r>
            <a:r>
              <a:rPr lang="en-US" i="1" dirty="0"/>
              <a:t>m</a:t>
            </a:r>
            <a:r>
              <a:rPr lang="en-US" i="1" baseline="-25000" dirty="0"/>
              <a:t>i</a:t>
            </a:r>
            <a:r>
              <a:rPr lang="en-US" dirty="0"/>
              <a:t>)</a:t>
            </a:r>
          </a:p>
          <a:p>
            <a:pPr lvl="2">
              <a:lnSpc>
                <a:spcPct val="100000"/>
              </a:lnSpc>
              <a:spcBef>
                <a:spcPct val="50000"/>
              </a:spcBef>
            </a:pPr>
            <a:r>
              <a:rPr lang="en-US" dirty="0"/>
              <a:t>The number of tuples of the relation that would be accessed by a user query which is specified according to a given </a:t>
            </a:r>
            <a:r>
              <a:rPr lang="en-US" dirty="0" err="1"/>
              <a:t>minterm</a:t>
            </a:r>
            <a:r>
              <a:rPr lang="en-US" dirty="0"/>
              <a:t> predicate </a:t>
            </a:r>
            <a:r>
              <a:rPr lang="en-US" i="1" dirty="0"/>
              <a:t>m</a:t>
            </a:r>
            <a:r>
              <a:rPr lang="en-US" i="1" baseline="-25000" dirty="0"/>
              <a:t>i</a:t>
            </a:r>
            <a:r>
              <a:rPr lang="en-US" dirty="0"/>
              <a:t>.</a:t>
            </a:r>
          </a:p>
          <a:p>
            <a:pPr lvl="1">
              <a:lnSpc>
                <a:spcPct val="100000"/>
              </a:lnSpc>
              <a:spcBef>
                <a:spcPct val="50000"/>
              </a:spcBef>
            </a:pPr>
            <a:r>
              <a:rPr lang="en-US" b="1" dirty="0">
                <a:solidFill>
                  <a:schemeClr val="tx2"/>
                </a:solidFill>
              </a:rPr>
              <a:t>access frequencies</a:t>
            </a:r>
            <a:r>
              <a:rPr lang="en-US" dirty="0"/>
              <a:t>: </a:t>
            </a:r>
            <a:r>
              <a:rPr lang="en-US" i="1" dirty="0"/>
              <a:t>acc</a:t>
            </a:r>
            <a:r>
              <a:rPr lang="en-US" dirty="0"/>
              <a:t>(</a:t>
            </a:r>
            <a:r>
              <a:rPr lang="en-US" i="1" dirty="0"/>
              <a:t>q</a:t>
            </a:r>
            <a:r>
              <a:rPr lang="en-US" i="1" baseline="-25000" dirty="0"/>
              <a:t>i</a:t>
            </a:r>
            <a:r>
              <a:rPr lang="en-US" dirty="0"/>
              <a:t>)</a:t>
            </a:r>
          </a:p>
          <a:p>
            <a:pPr lvl="2">
              <a:lnSpc>
                <a:spcPct val="100000"/>
              </a:lnSpc>
              <a:spcBef>
                <a:spcPct val="50000"/>
              </a:spcBef>
            </a:pPr>
            <a:r>
              <a:rPr lang="en-US" dirty="0"/>
              <a:t>The frequency with which a user application </a:t>
            </a:r>
            <a:r>
              <a:rPr lang="en-US" i="1" dirty="0"/>
              <a:t>q</a:t>
            </a:r>
            <a:r>
              <a:rPr lang="en-US" i="1" baseline="-25000" dirty="0"/>
              <a:t>i</a:t>
            </a:r>
            <a:r>
              <a:rPr lang="en-US" dirty="0"/>
              <a:t>  accesses data.</a:t>
            </a:r>
          </a:p>
          <a:p>
            <a:pPr lvl="2">
              <a:lnSpc>
                <a:spcPct val="100000"/>
              </a:lnSpc>
              <a:spcBef>
                <a:spcPct val="50000"/>
              </a:spcBef>
            </a:pPr>
            <a:r>
              <a:rPr lang="en-US" dirty="0"/>
              <a:t>Access frequency for a </a:t>
            </a:r>
            <a:r>
              <a:rPr lang="en-US" dirty="0" err="1"/>
              <a:t>minterm</a:t>
            </a:r>
            <a:r>
              <a:rPr lang="en-US" dirty="0"/>
              <a:t> predicate can also be defined.</a:t>
            </a:r>
          </a:p>
        </p:txBody>
      </p:sp>
      <p:sp>
        <p:nvSpPr>
          <p:cNvPr id="2" name="Footer Placeholder 1">
            <a:extLst>
              <a:ext uri="{FF2B5EF4-FFF2-40B4-BE49-F238E27FC236}">
                <a16:creationId xmlns:a16="http://schemas.microsoft.com/office/drawing/2014/main" id="{D5F7FD8A-C998-2F4D-B4E6-A05CFB00B78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59C45A3-0A8C-4C4C-98E8-C55480A908B4}"/>
              </a:ext>
            </a:extLst>
          </p:cNvPr>
          <p:cNvSpPr>
            <a:spLocks noGrp="1"/>
          </p:cNvSpPr>
          <p:nvPr>
            <p:ph type="sldNum" sz="quarter" idx="4"/>
          </p:nvPr>
        </p:nvSpPr>
        <p:spPr/>
        <p:txBody>
          <a:bodyPr/>
          <a:lstStyle/>
          <a:p>
            <a:fld id="{FD96158B-4539-3C43-9DE5-94C547866200}" type="slidenum">
              <a:rPr lang="en-US" smtClean="0"/>
              <a:t>17</a:t>
            </a:fld>
            <a:endParaRPr lang="en-US"/>
          </a:p>
        </p:txBody>
      </p:sp>
    </p:spTree>
    <p:extLst>
      <p:ext uri="{BB962C8B-B14F-4D97-AF65-F5344CB8AC3E}">
        <p14:creationId xmlns:p14="http://schemas.microsoft.com/office/powerpoint/2010/main" val="153638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noFill/>
          <a:ln/>
        </p:spPr>
        <p:txBody>
          <a:bodyPr/>
          <a:lstStyle/>
          <a:p>
            <a:r>
              <a:rPr lang="en-US" dirty="0"/>
              <a:t>Primary Horizontal Fragmentation</a:t>
            </a:r>
          </a:p>
        </p:txBody>
      </p:sp>
      <p:sp>
        <p:nvSpPr>
          <p:cNvPr id="41986" name="Rectangle 2"/>
          <p:cNvSpPr>
            <a:spLocks noGrp="1" noChangeArrowheads="1"/>
          </p:cNvSpPr>
          <p:nvPr>
            <p:ph idx="1"/>
          </p:nvPr>
        </p:nvSpPr>
        <p:spPr>
          <a:noFill/>
          <a:ln/>
        </p:spPr>
        <p:txBody>
          <a:bodyPr/>
          <a:lstStyle/>
          <a:p>
            <a:pPr>
              <a:buNone/>
              <a:tabLst>
                <a:tab pos="3314530" algn="l"/>
              </a:tabLst>
            </a:pPr>
            <a:r>
              <a:rPr lang="en-US" dirty="0"/>
              <a:t>Definition :</a:t>
            </a:r>
          </a:p>
          <a:p>
            <a:pPr lvl="3">
              <a:buNone/>
              <a:tabLst>
                <a:tab pos="3314530" algn="l"/>
              </a:tabLst>
            </a:pPr>
            <a:r>
              <a:rPr lang="en-US" sz="1828" i="1" dirty="0" err="1"/>
              <a:t>R</a:t>
            </a:r>
            <a:r>
              <a:rPr lang="en-US" sz="1828" i="1" baseline="-25000" dirty="0" err="1"/>
              <a:t>j</a:t>
            </a:r>
            <a:r>
              <a:rPr lang="en-US" sz="1828" dirty="0"/>
              <a:t> = </a:t>
            </a:r>
            <a:r>
              <a:rPr lang="en-US" sz="1828" dirty="0">
                <a:latin typeface="Symbol" charset="0"/>
                <a:sym typeface="Symbol"/>
              </a:rPr>
              <a:t></a:t>
            </a:r>
            <a:r>
              <a:rPr lang="en-US" sz="1828" i="1" baseline="-25000" dirty="0" err="1"/>
              <a:t>F</a:t>
            </a:r>
            <a:r>
              <a:rPr lang="en-US" sz="1828" i="1" baseline="-50000" dirty="0" err="1"/>
              <a:t>j</a:t>
            </a:r>
            <a:r>
              <a:rPr lang="en-US" sz="1828" dirty="0"/>
              <a:t>(</a:t>
            </a:r>
            <a:r>
              <a:rPr lang="en-US" sz="1828" i="1" dirty="0"/>
              <a:t>R</a:t>
            </a:r>
            <a:r>
              <a:rPr lang="en-US" sz="1828" dirty="0"/>
              <a:t>),  1 ≤ </a:t>
            </a:r>
            <a:r>
              <a:rPr lang="en-US" sz="1828" i="1" dirty="0"/>
              <a:t>j</a:t>
            </a:r>
            <a:r>
              <a:rPr lang="en-US" sz="1828" dirty="0"/>
              <a:t> ≤ </a:t>
            </a:r>
            <a:r>
              <a:rPr lang="en-US" sz="1828" i="1" dirty="0"/>
              <a:t>w</a:t>
            </a:r>
            <a:endParaRPr lang="en-US" sz="1828" dirty="0"/>
          </a:p>
          <a:p>
            <a:pPr marL="514324" lvl="1" indent="0">
              <a:buNone/>
              <a:tabLst>
                <a:tab pos="3314530" algn="l"/>
              </a:tabLst>
            </a:pPr>
            <a:r>
              <a:rPr lang="en-US" dirty="0"/>
              <a:t>where </a:t>
            </a:r>
            <a:r>
              <a:rPr lang="en-US" i="1" dirty="0" err="1"/>
              <a:t>F</a:t>
            </a:r>
            <a:r>
              <a:rPr lang="en-US" i="1" baseline="-25000" dirty="0" err="1"/>
              <a:t>j</a:t>
            </a:r>
            <a:r>
              <a:rPr lang="en-US" dirty="0"/>
              <a:t> is a selection formula, which is (preferably) a </a:t>
            </a:r>
            <a:r>
              <a:rPr lang="en-US" dirty="0" err="1"/>
              <a:t>minterm</a:t>
            </a:r>
            <a:r>
              <a:rPr lang="en-US" dirty="0"/>
              <a:t> predicate.</a:t>
            </a:r>
          </a:p>
          <a:p>
            <a:pPr>
              <a:buNone/>
              <a:tabLst>
                <a:tab pos="3314530" algn="l"/>
              </a:tabLst>
            </a:pPr>
            <a:r>
              <a:rPr lang="en-US" dirty="0"/>
              <a:t>Therefore,</a:t>
            </a:r>
          </a:p>
          <a:p>
            <a:pPr marL="514324" lvl="1" indent="0">
              <a:buNone/>
              <a:tabLst>
                <a:tab pos="3314530" algn="l"/>
              </a:tabLst>
            </a:pPr>
            <a:r>
              <a:rPr lang="en-US" dirty="0"/>
              <a:t>A horizontal fragment </a:t>
            </a:r>
            <a:r>
              <a:rPr lang="en-US" i="1" dirty="0" err="1"/>
              <a:t>R</a:t>
            </a:r>
            <a:r>
              <a:rPr lang="en-US" i="1" baseline="-25000" dirty="0" err="1"/>
              <a:t>i</a:t>
            </a:r>
            <a:r>
              <a:rPr lang="en-US" i="1" dirty="0"/>
              <a:t> </a:t>
            </a:r>
            <a:r>
              <a:rPr lang="en-US" dirty="0"/>
              <a:t>of relation </a:t>
            </a:r>
            <a:r>
              <a:rPr lang="en-US" i="1" dirty="0"/>
              <a:t>R</a:t>
            </a:r>
            <a:r>
              <a:rPr lang="en-US" dirty="0"/>
              <a:t> consists of all the tuples of </a:t>
            </a:r>
            <a:r>
              <a:rPr lang="en-US" i="1" dirty="0"/>
              <a:t>R</a:t>
            </a:r>
            <a:r>
              <a:rPr lang="en-US" dirty="0"/>
              <a:t> which satisfy a </a:t>
            </a:r>
            <a:r>
              <a:rPr lang="en-US" dirty="0" err="1"/>
              <a:t>minterm</a:t>
            </a:r>
            <a:r>
              <a:rPr lang="en-US" dirty="0"/>
              <a:t> predicate </a:t>
            </a:r>
            <a:r>
              <a:rPr lang="en-US" i="1" dirty="0"/>
              <a:t>m</a:t>
            </a:r>
            <a:r>
              <a:rPr lang="en-US" i="1" baseline="-25000" dirty="0"/>
              <a:t>i</a:t>
            </a:r>
            <a:r>
              <a:rPr lang="en-US" dirty="0"/>
              <a:t>. </a:t>
            </a:r>
          </a:p>
          <a:p>
            <a:pPr>
              <a:buNone/>
              <a:tabLst>
                <a:tab pos="3314530" algn="l"/>
              </a:tabLst>
            </a:pPr>
            <a:r>
              <a:rPr lang="en-US" dirty="0">
                <a:latin typeface="Symbol" charset="0"/>
              </a:rPr>
              <a:t>		</a:t>
            </a:r>
            <a:r>
              <a:rPr lang="en-US" sz="3234" dirty="0">
                <a:latin typeface="Wingdings"/>
                <a:ea typeface="Wingdings"/>
                <a:cs typeface="Wingdings"/>
                <a:sym typeface="Wingdings"/>
              </a:rPr>
              <a:t></a:t>
            </a:r>
            <a:endParaRPr lang="en-US" dirty="0">
              <a:latin typeface="Symbol" charset="0"/>
            </a:endParaRPr>
          </a:p>
          <a:p>
            <a:pPr marL="514324" lvl="1" indent="0">
              <a:buNone/>
              <a:tabLst>
                <a:tab pos="3314530" algn="l"/>
              </a:tabLst>
            </a:pPr>
            <a:r>
              <a:rPr lang="en-US" dirty="0"/>
              <a:t>Given a set of </a:t>
            </a:r>
            <a:r>
              <a:rPr lang="en-US" dirty="0" err="1"/>
              <a:t>minterm</a:t>
            </a:r>
            <a:r>
              <a:rPr lang="en-US" dirty="0"/>
              <a:t> predicates </a:t>
            </a:r>
            <a:r>
              <a:rPr lang="en-US" i="1" dirty="0"/>
              <a:t>M,</a:t>
            </a:r>
            <a:r>
              <a:rPr lang="en-US" dirty="0"/>
              <a:t> there are as many horizontal fragments of relation </a:t>
            </a:r>
            <a:r>
              <a:rPr lang="en-US" i="1" dirty="0"/>
              <a:t>R</a:t>
            </a:r>
            <a:r>
              <a:rPr lang="en-US" dirty="0"/>
              <a:t> as there are </a:t>
            </a:r>
            <a:r>
              <a:rPr lang="en-US" dirty="0" err="1"/>
              <a:t>minterm</a:t>
            </a:r>
            <a:r>
              <a:rPr lang="en-US" dirty="0"/>
              <a:t> predicates. </a:t>
            </a:r>
          </a:p>
          <a:p>
            <a:pPr marL="514324" lvl="1" indent="0">
              <a:buNone/>
              <a:tabLst>
                <a:tab pos="3314530" algn="l"/>
              </a:tabLst>
            </a:pPr>
            <a:r>
              <a:rPr lang="en-US" dirty="0"/>
              <a:t>Set of horizontal fragments also referred to as </a:t>
            </a:r>
            <a:r>
              <a:rPr lang="en-US" dirty="0" err="1">
                <a:solidFill>
                  <a:srgbClr val="FF0000"/>
                </a:solidFill>
              </a:rPr>
              <a:t>minterm</a:t>
            </a:r>
            <a:r>
              <a:rPr lang="en-US" dirty="0">
                <a:solidFill>
                  <a:srgbClr val="FF0000"/>
                </a:solidFill>
              </a:rPr>
              <a:t> fragments</a:t>
            </a:r>
            <a:r>
              <a:rPr lang="en-US" i="1" dirty="0"/>
              <a:t>.</a:t>
            </a:r>
          </a:p>
        </p:txBody>
      </p:sp>
      <p:sp>
        <p:nvSpPr>
          <p:cNvPr id="2" name="Footer Placeholder 1">
            <a:extLst>
              <a:ext uri="{FF2B5EF4-FFF2-40B4-BE49-F238E27FC236}">
                <a16:creationId xmlns:a16="http://schemas.microsoft.com/office/drawing/2014/main" id="{FF598E4D-85BE-E141-8B06-4D226D59CBA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5EDE84FB-25E8-244B-AE2E-AF05BACD2676}"/>
              </a:ext>
            </a:extLst>
          </p:cNvPr>
          <p:cNvSpPr>
            <a:spLocks noGrp="1"/>
          </p:cNvSpPr>
          <p:nvPr>
            <p:ph type="sldNum" sz="quarter" idx="4"/>
          </p:nvPr>
        </p:nvSpPr>
        <p:spPr/>
        <p:txBody>
          <a:bodyPr/>
          <a:lstStyle/>
          <a:p>
            <a:fld id="{FD96158B-4539-3C43-9DE5-94C547866200}" type="slidenum">
              <a:rPr lang="en-US" smtClean="0"/>
              <a:t>18</a:t>
            </a:fld>
            <a:endParaRPr lang="en-US"/>
          </a:p>
        </p:txBody>
      </p:sp>
    </p:spTree>
    <p:extLst>
      <p:ext uri="{BB962C8B-B14F-4D97-AF65-F5344CB8AC3E}">
        <p14:creationId xmlns:p14="http://schemas.microsoft.com/office/powerpoint/2010/main" val="3838444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noFill/>
          <a:ln/>
        </p:spPr>
        <p:txBody>
          <a:bodyPr/>
          <a:lstStyle/>
          <a:p>
            <a:r>
              <a:rPr lang="en-US" dirty="0"/>
              <a:t>PHF – Algorithm</a:t>
            </a:r>
          </a:p>
        </p:txBody>
      </p:sp>
      <p:sp>
        <p:nvSpPr>
          <p:cNvPr id="44034" name="Rectangle 2"/>
          <p:cNvSpPr>
            <a:spLocks noGrp="1" noChangeArrowheads="1"/>
          </p:cNvSpPr>
          <p:nvPr>
            <p:ph idx="1"/>
          </p:nvPr>
        </p:nvSpPr>
        <p:spPr>
          <a:noFill/>
          <a:ln/>
        </p:spPr>
        <p:txBody>
          <a:bodyPr/>
          <a:lstStyle/>
          <a:p>
            <a:pPr>
              <a:buNone/>
              <a:tabLst>
                <a:tab pos="1257236" algn="l"/>
              </a:tabLst>
            </a:pPr>
            <a:r>
              <a:rPr lang="en-US" dirty="0">
                <a:solidFill>
                  <a:schemeClr val="hlink"/>
                </a:solidFill>
              </a:rPr>
              <a:t>Given:</a:t>
            </a:r>
            <a:r>
              <a:rPr lang="en-US" dirty="0"/>
              <a:t>	A relation </a:t>
            </a:r>
            <a:r>
              <a:rPr lang="en-US" i="1" dirty="0"/>
              <a:t>R,</a:t>
            </a:r>
            <a:r>
              <a:rPr lang="en-US" dirty="0"/>
              <a:t> the set of simple predicates </a:t>
            </a:r>
            <a:r>
              <a:rPr lang="en-US" i="1" dirty="0" err="1"/>
              <a:t>Pr</a:t>
            </a:r>
            <a:endParaRPr lang="en-US" i="1" dirty="0"/>
          </a:p>
          <a:p>
            <a:pPr marL="1259041" indent="-1259041">
              <a:buNone/>
              <a:tabLst>
                <a:tab pos="1257236" algn="l"/>
              </a:tabLst>
            </a:pPr>
            <a:r>
              <a:rPr lang="en-US" dirty="0">
                <a:solidFill>
                  <a:schemeClr val="hlink"/>
                </a:solidFill>
              </a:rPr>
              <a:t>Output:</a:t>
            </a:r>
            <a:r>
              <a:rPr lang="en-US" dirty="0"/>
              <a:t>	The set of fragments of </a:t>
            </a:r>
            <a:r>
              <a:rPr lang="en-US" i="1" dirty="0"/>
              <a:t>R</a:t>
            </a:r>
            <a:r>
              <a:rPr lang="en-US" dirty="0"/>
              <a:t> = {</a:t>
            </a:r>
            <a:r>
              <a:rPr lang="en-US" i="1" dirty="0"/>
              <a:t>R</a:t>
            </a:r>
            <a:r>
              <a:rPr lang="en-US" i="1" baseline="-25000" dirty="0"/>
              <a:t>1</a:t>
            </a:r>
            <a:r>
              <a:rPr lang="en-US" i="1" dirty="0"/>
              <a:t>,</a:t>
            </a:r>
            <a:r>
              <a:rPr lang="en-US" dirty="0"/>
              <a:t> </a:t>
            </a:r>
            <a:r>
              <a:rPr lang="en-US" i="1" dirty="0"/>
              <a:t>R</a:t>
            </a:r>
            <a:r>
              <a:rPr lang="en-US" i="1" baseline="-25000" dirty="0"/>
              <a:t>2</a:t>
            </a:r>
            <a:r>
              <a:rPr lang="en-US" i="1" dirty="0"/>
              <a:t>,</a:t>
            </a:r>
            <a:r>
              <a:rPr lang="en-US" dirty="0"/>
              <a:t>…,</a:t>
            </a:r>
            <a:r>
              <a:rPr lang="en-US" i="1" dirty="0" err="1"/>
              <a:t>R</a:t>
            </a:r>
            <a:r>
              <a:rPr lang="en-US" i="1" baseline="-25000" dirty="0" err="1"/>
              <a:t>w</a:t>
            </a:r>
            <a:r>
              <a:rPr lang="en-US" dirty="0"/>
              <a:t>} which obey the fragmentation rules.</a:t>
            </a:r>
          </a:p>
          <a:p>
            <a:pPr>
              <a:spcBef>
                <a:spcPct val="55000"/>
              </a:spcBef>
              <a:buNone/>
              <a:tabLst>
                <a:tab pos="1257236" algn="l"/>
              </a:tabLst>
            </a:pPr>
            <a:endParaRPr lang="en-US" dirty="0"/>
          </a:p>
          <a:p>
            <a:pPr>
              <a:spcBef>
                <a:spcPct val="55000"/>
              </a:spcBef>
              <a:buNone/>
              <a:tabLst>
                <a:tab pos="1257236" algn="l"/>
              </a:tabLst>
            </a:pPr>
            <a:r>
              <a:rPr lang="en-US" dirty="0"/>
              <a:t>Preliminaries :</a:t>
            </a:r>
          </a:p>
          <a:p>
            <a:pPr marL="685765" lvl="1" indent="-228588">
              <a:spcBef>
                <a:spcPct val="55000"/>
              </a:spcBef>
              <a:tabLst>
                <a:tab pos="1257236" algn="l"/>
              </a:tabLst>
            </a:pPr>
            <a:r>
              <a:rPr lang="en-US" i="1" dirty="0" err="1"/>
              <a:t>Pr</a:t>
            </a:r>
            <a:r>
              <a:rPr lang="en-US" dirty="0"/>
              <a:t>  should be </a:t>
            </a:r>
            <a:r>
              <a:rPr lang="en-US" i="1" dirty="0"/>
              <a:t>complete</a:t>
            </a:r>
          </a:p>
          <a:p>
            <a:pPr marL="685765" lvl="1" indent="-228588">
              <a:spcBef>
                <a:spcPct val="55000"/>
              </a:spcBef>
              <a:tabLst>
                <a:tab pos="1257236" algn="l"/>
              </a:tabLst>
            </a:pPr>
            <a:r>
              <a:rPr lang="en-US" i="1" dirty="0" err="1"/>
              <a:t>Pr</a:t>
            </a:r>
            <a:r>
              <a:rPr lang="en-US" dirty="0"/>
              <a:t>  should be </a:t>
            </a:r>
            <a:r>
              <a:rPr lang="en-US" i="1" dirty="0"/>
              <a:t>minimal</a:t>
            </a:r>
          </a:p>
        </p:txBody>
      </p:sp>
      <p:sp>
        <p:nvSpPr>
          <p:cNvPr id="2" name="Footer Placeholder 1">
            <a:extLst>
              <a:ext uri="{FF2B5EF4-FFF2-40B4-BE49-F238E27FC236}">
                <a16:creationId xmlns:a16="http://schemas.microsoft.com/office/drawing/2014/main" id="{B30B1976-DBA5-234F-8908-AB98C36896F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0B0E8AD-B2AF-1C45-B44A-196ACF40D920}"/>
              </a:ext>
            </a:extLst>
          </p:cNvPr>
          <p:cNvSpPr>
            <a:spLocks noGrp="1"/>
          </p:cNvSpPr>
          <p:nvPr>
            <p:ph type="sldNum" sz="quarter" idx="4"/>
          </p:nvPr>
        </p:nvSpPr>
        <p:spPr/>
        <p:txBody>
          <a:bodyPr/>
          <a:lstStyle/>
          <a:p>
            <a:fld id="{FD96158B-4539-3C43-9DE5-94C547866200}" type="slidenum">
              <a:rPr lang="en-US" smtClean="0"/>
              <a:t>19</a:t>
            </a:fld>
            <a:endParaRPr lang="en-US"/>
          </a:p>
        </p:txBody>
      </p:sp>
    </p:spTree>
    <p:extLst>
      <p:ext uri="{BB962C8B-B14F-4D97-AF65-F5344CB8AC3E}">
        <p14:creationId xmlns:p14="http://schemas.microsoft.com/office/powerpoint/2010/main" val="179739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lnSpcReduction="10000"/>
          </a:bodyPr>
          <a:lstStyle/>
          <a:p>
            <a:r>
              <a:rPr lang="en-US" dirty="0">
                <a:cs typeface="Book Antiqua"/>
              </a:rPr>
              <a:t>Introduction</a:t>
            </a:r>
          </a:p>
          <a:p>
            <a:r>
              <a:rPr lang="en-US" dirty="0">
                <a:solidFill>
                  <a:srgbClr val="0070C0"/>
                </a:solidFill>
                <a:cs typeface="Book Antiqua"/>
              </a:rPr>
              <a:t>Distributed and Parallel Database Design</a:t>
            </a:r>
          </a:p>
          <a:p>
            <a:r>
              <a:rPr lang="en-US">
                <a:cs typeface="Book Antiqua"/>
              </a:rPr>
              <a:t>Distributed </a:t>
            </a:r>
            <a:r>
              <a:rPr lang="en-US" dirty="0">
                <a:cs typeface="Book Antiqua"/>
              </a:rPr>
              <a:t>Data Control</a:t>
            </a:r>
          </a:p>
          <a:p>
            <a:r>
              <a:rPr lang="en-US" dirty="0">
                <a:cs typeface="Book Antiqua"/>
              </a:rPr>
              <a:t>Distributed Query Processing</a:t>
            </a:r>
          </a:p>
          <a:p>
            <a:r>
              <a:rPr lang="en-US" dirty="0">
                <a:cs typeface="Book Antiqua"/>
              </a:rPr>
              <a:t>Distributed Transaction Processing</a:t>
            </a:r>
          </a:p>
          <a:p>
            <a:r>
              <a:rPr lang="en-US" dirty="0">
                <a:cs typeface="Book Antiqua"/>
              </a:rPr>
              <a:t>Data Replication</a:t>
            </a:r>
          </a:p>
          <a:p>
            <a:r>
              <a:rPr lang="en-US" dirty="0">
                <a:cs typeface="Book Antiqua"/>
              </a:rPr>
              <a:t>Database Integration – </a:t>
            </a:r>
            <a:r>
              <a:rPr lang="en-US" dirty="0" err="1">
                <a:cs typeface="Book Antiqua"/>
              </a:rPr>
              <a:t>Multidatabase</a:t>
            </a:r>
            <a:r>
              <a:rPr lang="en-US" dirty="0">
                <a:cs typeface="Book Antiqua"/>
              </a:rPr>
              <a:t> Systems</a:t>
            </a:r>
          </a:p>
          <a:p>
            <a:r>
              <a:rPr lang="en-US" dirty="0">
                <a:cs typeface="Book Antiqua"/>
              </a:rPr>
              <a:t>Parallel Database Systems</a:t>
            </a:r>
          </a:p>
          <a:p>
            <a:r>
              <a:rPr lang="en-US" dirty="0">
                <a:cs typeface="Book Antiqua"/>
              </a:rPr>
              <a:t>Peer-to-Peer Data Management</a:t>
            </a:r>
          </a:p>
          <a:p>
            <a:r>
              <a:rPr lang="en-US" dirty="0">
                <a:cs typeface="Book Antiqua"/>
              </a:rPr>
              <a:t>Big Data Processing</a:t>
            </a:r>
          </a:p>
          <a:p>
            <a:r>
              <a:rPr lang="en-US" dirty="0">
                <a:cs typeface="Book Antiqua"/>
              </a:rPr>
              <a:t>NoSQL, NewSQL and </a:t>
            </a:r>
            <a:r>
              <a:rPr lang="en-US" dirty="0" err="1">
                <a:cs typeface="Book Antiqua"/>
              </a:rPr>
              <a:t>Polystores</a:t>
            </a:r>
            <a:endParaRPr lang="en-US" dirty="0">
              <a:cs typeface="Book Antiqua"/>
            </a:endParaRPr>
          </a:p>
          <a:p>
            <a:r>
              <a:rPr lang="en-US" dirty="0">
                <a:cs typeface="Book Antiqua"/>
              </a:rPr>
              <a:t>Web Data Management </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120132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a:noFill/>
          <a:ln/>
        </p:spPr>
        <p:txBody>
          <a:bodyPr/>
          <a:lstStyle/>
          <a:p>
            <a:r>
              <a:rPr lang="en-US" dirty="0"/>
              <a:t>Completeness of Simple Predicates</a:t>
            </a:r>
          </a:p>
        </p:txBody>
      </p:sp>
      <p:sp>
        <p:nvSpPr>
          <p:cNvPr id="46082" name="Rectangle 2"/>
          <p:cNvSpPr>
            <a:spLocks noGrp="1" noChangeArrowheads="1"/>
          </p:cNvSpPr>
          <p:nvPr>
            <p:ph idx="1"/>
          </p:nvPr>
        </p:nvSpPr>
        <p:spPr>
          <a:noFill/>
          <a:ln/>
        </p:spPr>
        <p:txBody>
          <a:bodyPr/>
          <a:lstStyle/>
          <a:p>
            <a:pPr>
              <a:tabLst>
                <a:tab pos="6400473" algn="l"/>
              </a:tabLst>
            </a:pPr>
            <a:r>
              <a:rPr lang="en-US" dirty="0"/>
              <a:t>A set of simple predicates </a:t>
            </a:r>
            <a:r>
              <a:rPr lang="en-US" i="1" dirty="0" err="1"/>
              <a:t>Pr</a:t>
            </a:r>
            <a:r>
              <a:rPr lang="en-US" dirty="0"/>
              <a:t> is said to be </a:t>
            </a:r>
            <a:r>
              <a:rPr lang="en-US" i="1" dirty="0">
                <a:solidFill>
                  <a:schemeClr val="hlink"/>
                </a:solidFill>
              </a:rPr>
              <a:t>complete</a:t>
            </a:r>
            <a:r>
              <a:rPr lang="en-US" dirty="0"/>
              <a:t> if and only if the accesses to the tuples of the </a:t>
            </a:r>
            <a:r>
              <a:rPr lang="en-US" dirty="0" err="1"/>
              <a:t>minterm</a:t>
            </a:r>
            <a:r>
              <a:rPr lang="en-US" dirty="0"/>
              <a:t> fragments defined on </a:t>
            </a:r>
            <a:r>
              <a:rPr lang="en-US" i="1" dirty="0" err="1"/>
              <a:t>Pr</a:t>
            </a:r>
            <a:r>
              <a:rPr lang="en-US" dirty="0"/>
              <a:t> requires that two tuples of the same </a:t>
            </a:r>
            <a:r>
              <a:rPr lang="en-US" dirty="0" err="1"/>
              <a:t>minterm</a:t>
            </a:r>
            <a:r>
              <a:rPr lang="en-US" dirty="0"/>
              <a:t> fragment have the same probability of being accessed by any application.</a:t>
            </a:r>
          </a:p>
          <a:p>
            <a:pPr>
              <a:buNone/>
              <a:tabLst>
                <a:tab pos="6400473" algn="l"/>
              </a:tabLst>
            </a:pPr>
            <a:endParaRPr lang="en-US" dirty="0"/>
          </a:p>
          <a:p>
            <a:pPr>
              <a:tabLst>
                <a:tab pos="6400473" algn="l"/>
              </a:tabLst>
            </a:pPr>
            <a:r>
              <a:rPr lang="en-US" dirty="0"/>
              <a:t>Example :</a:t>
            </a:r>
          </a:p>
          <a:p>
            <a:pPr marL="685765" lvl="1" indent="-228588">
              <a:tabLst>
                <a:tab pos="6400473" algn="l"/>
              </a:tabLst>
            </a:pPr>
            <a:r>
              <a:rPr lang="en-US" dirty="0"/>
              <a:t>Assume PROJ[PNO,PNAME,BUDGET,LOC] has two applications defined on it.</a:t>
            </a:r>
          </a:p>
          <a:p>
            <a:pPr marL="685765" lvl="1" indent="-228588">
              <a:tabLst>
                <a:tab pos="6400473" algn="l"/>
              </a:tabLst>
            </a:pPr>
            <a:r>
              <a:rPr lang="en-US" dirty="0"/>
              <a:t>Find the budgets of projects at each location.	(1)</a:t>
            </a:r>
          </a:p>
          <a:p>
            <a:pPr marL="685765" lvl="1" indent="-228588">
              <a:tabLst>
                <a:tab pos="6400473" algn="l"/>
              </a:tabLst>
            </a:pPr>
            <a:r>
              <a:rPr lang="en-US" dirty="0"/>
              <a:t>Find projects with budgets less than $200000.	(2)</a:t>
            </a:r>
          </a:p>
        </p:txBody>
      </p:sp>
      <p:sp>
        <p:nvSpPr>
          <p:cNvPr id="2" name="Footer Placeholder 1">
            <a:extLst>
              <a:ext uri="{FF2B5EF4-FFF2-40B4-BE49-F238E27FC236}">
                <a16:creationId xmlns:a16="http://schemas.microsoft.com/office/drawing/2014/main" id="{C44573B3-62CA-9844-8BD2-E13F2ABDB63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3419F04-1EBC-7646-A40A-3827EEF30851}"/>
              </a:ext>
            </a:extLst>
          </p:cNvPr>
          <p:cNvSpPr>
            <a:spLocks noGrp="1"/>
          </p:cNvSpPr>
          <p:nvPr>
            <p:ph type="sldNum" sz="quarter" idx="4"/>
          </p:nvPr>
        </p:nvSpPr>
        <p:spPr/>
        <p:txBody>
          <a:bodyPr/>
          <a:lstStyle/>
          <a:p>
            <a:fld id="{FD96158B-4539-3C43-9DE5-94C547866200}" type="slidenum">
              <a:rPr lang="en-US" smtClean="0"/>
              <a:t>20</a:t>
            </a:fld>
            <a:endParaRPr lang="en-US"/>
          </a:p>
        </p:txBody>
      </p:sp>
    </p:spTree>
    <p:extLst>
      <p:ext uri="{BB962C8B-B14F-4D97-AF65-F5344CB8AC3E}">
        <p14:creationId xmlns:p14="http://schemas.microsoft.com/office/powerpoint/2010/main" val="303478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noFill/>
          <a:ln/>
        </p:spPr>
        <p:txBody>
          <a:bodyPr/>
          <a:lstStyle/>
          <a:p>
            <a:r>
              <a:rPr lang="en-US"/>
              <a:t>Completeness of Simple Predicates</a:t>
            </a:r>
          </a:p>
        </p:txBody>
      </p:sp>
      <p:sp>
        <p:nvSpPr>
          <p:cNvPr id="48130" name="Rectangle 2"/>
          <p:cNvSpPr>
            <a:spLocks noGrp="1" noChangeArrowheads="1"/>
          </p:cNvSpPr>
          <p:nvPr>
            <p:ph idx="1"/>
          </p:nvPr>
        </p:nvSpPr>
        <p:spPr>
          <a:noFill/>
          <a:ln/>
        </p:spPr>
        <p:txBody>
          <a:bodyPr/>
          <a:lstStyle/>
          <a:p>
            <a:pPr>
              <a:spcBef>
                <a:spcPct val="60000"/>
              </a:spcBef>
              <a:buFont typeface="Monotype Sorts" charset="0"/>
              <a:buNone/>
            </a:pPr>
            <a:r>
              <a:rPr lang="en-US" dirty="0"/>
              <a:t>According to (1),</a:t>
            </a:r>
          </a:p>
          <a:p>
            <a:pPr lvl="1">
              <a:spcBef>
                <a:spcPct val="60000"/>
              </a:spcBef>
              <a:buFont typeface="Monotype Sorts" charset="0"/>
              <a:buNone/>
            </a:pPr>
            <a:r>
              <a:rPr lang="en-US" i="1" dirty="0" err="1"/>
              <a:t>Pr</a:t>
            </a:r>
            <a:r>
              <a:rPr lang="en-US" dirty="0"/>
              <a:t>={LOC=“</a:t>
            </a:r>
            <a:r>
              <a:rPr lang="en-US" dirty="0" err="1"/>
              <a:t>Montreal”,LOC</a:t>
            </a:r>
            <a:r>
              <a:rPr lang="en-US" dirty="0"/>
              <a:t>=“New </a:t>
            </a:r>
            <a:r>
              <a:rPr lang="en-US" dirty="0" err="1"/>
              <a:t>York”,LOC</a:t>
            </a:r>
            <a:r>
              <a:rPr lang="en-US" dirty="0"/>
              <a:t>=“Paris”} </a:t>
            </a:r>
          </a:p>
          <a:p>
            <a:pPr>
              <a:spcBef>
                <a:spcPct val="60000"/>
              </a:spcBef>
              <a:buFont typeface="Monotype Sorts" charset="0"/>
              <a:buNone/>
            </a:pPr>
            <a:r>
              <a:rPr lang="en-US" dirty="0"/>
              <a:t>which is not complete with respect to (2). </a:t>
            </a:r>
          </a:p>
          <a:p>
            <a:pPr>
              <a:spcBef>
                <a:spcPct val="60000"/>
              </a:spcBef>
              <a:buFont typeface="Monotype Sorts" charset="0"/>
              <a:buNone/>
            </a:pPr>
            <a:r>
              <a:rPr lang="en-US" dirty="0"/>
              <a:t>Modify</a:t>
            </a:r>
          </a:p>
          <a:p>
            <a:pPr lvl="1">
              <a:spcBef>
                <a:spcPct val="60000"/>
              </a:spcBef>
              <a:buFont typeface="Monotype Sorts" charset="0"/>
              <a:buNone/>
            </a:pPr>
            <a:r>
              <a:rPr lang="en-US" i="1" dirty="0" err="1"/>
              <a:t>Pr</a:t>
            </a:r>
            <a:r>
              <a:rPr lang="en-US" dirty="0"/>
              <a:t> ={LOC=“</a:t>
            </a:r>
            <a:r>
              <a:rPr lang="en-US" dirty="0" err="1"/>
              <a:t>Montreal”,LOC</a:t>
            </a:r>
            <a:r>
              <a:rPr lang="en-US" dirty="0"/>
              <a:t>=“New </a:t>
            </a:r>
            <a:r>
              <a:rPr lang="en-US" dirty="0" err="1"/>
              <a:t>York”,LOC</a:t>
            </a:r>
            <a:r>
              <a:rPr lang="en-US" dirty="0"/>
              <a:t>=“Paris”, BUDGET≤200000,BUDGET&gt;200000}</a:t>
            </a:r>
          </a:p>
          <a:p>
            <a:pPr>
              <a:spcBef>
                <a:spcPct val="60000"/>
              </a:spcBef>
              <a:buFont typeface="Monotype Sorts" charset="0"/>
              <a:buNone/>
            </a:pPr>
            <a:r>
              <a:rPr lang="en-US" dirty="0"/>
              <a:t> which is complete.</a:t>
            </a:r>
          </a:p>
        </p:txBody>
      </p:sp>
      <p:sp>
        <p:nvSpPr>
          <p:cNvPr id="2" name="Footer Placeholder 1">
            <a:extLst>
              <a:ext uri="{FF2B5EF4-FFF2-40B4-BE49-F238E27FC236}">
                <a16:creationId xmlns:a16="http://schemas.microsoft.com/office/drawing/2014/main" id="{1DAD019D-F5AD-9842-8ED8-8AE194357CA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DB66239-A4D8-C644-9333-944E158518E3}"/>
              </a:ext>
            </a:extLst>
          </p:cNvPr>
          <p:cNvSpPr>
            <a:spLocks noGrp="1"/>
          </p:cNvSpPr>
          <p:nvPr>
            <p:ph type="sldNum" sz="quarter" idx="4"/>
          </p:nvPr>
        </p:nvSpPr>
        <p:spPr/>
        <p:txBody>
          <a:bodyPr/>
          <a:lstStyle/>
          <a:p>
            <a:fld id="{FD96158B-4539-3C43-9DE5-94C547866200}" type="slidenum">
              <a:rPr lang="en-US" smtClean="0"/>
              <a:t>21</a:t>
            </a:fld>
            <a:endParaRPr lang="en-US"/>
          </a:p>
        </p:txBody>
      </p:sp>
    </p:spTree>
    <p:extLst>
      <p:ext uri="{BB962C8B-B14F-4D97-AF65-F5344CB8AC3E}">
        <p14:creationId xmlns:p14="http://schemas.microsoft.com/office/powerpoint/2010/main" val="22140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6"/>
          <p:cNvSpPr>
            <a:spLocks noGrp="1" noChangeArrowheads="1"/>
          </p:cNvSpPr>
          <p:nvPr>
            <p:ph type="title"/>
          </p:nvPr>
        </p:nvSpPr>
        <p:spPr>
          <a:noFill/>
          <a:ln/>
        </p:spPr>
        <p:txBody>
          <a:bodyPr/>
          <a:lstStyle/>
          <a:p>
            <a:r>
              <a:rPr lang="en-US" dirty="0"/>
              <a:t>Minimality of Simple Predicates</a:t>
            </a:r>
          </a:p>
        </p:txBody>
      </p:sp>
      <p:sp>
        <p:nvSpPr>
          <p:cNvPr id="50178" name="Rectangle 2"/>
          <p:cNvSpPr>
            <a:spLocks noGrp="1" noChangeArrowheads="1"/>
          </p:cNvSpPr>
          <p:nvPr>
            <p:ph idx="1"/>
          </p:nvPr>
        </p:nvSpPr>
        <p:spPr>
          <a:noFill/>
          <a:ln/>
        </p:spPr>
        <p:txBody>
          <a:bodyPr/>
          <a:lstStyle/>
          <a:p>
            <a:r>
              <a:rPr lang="en-US" dirty="0"/>
              <a:t>If a predicate influences how fragmentation is performed, (i.e., causes a fragment </a:t>
            </a:r>
            <a:r>
              <a:rPr lang="en-US" i="1" dirty="0"/>
              <a:t>f</a:t>
            </a:r>
            <a:r>
              <a:rPr lang="en-US" dirty="0"/>
              <a:t> to be further fragmented into, say,</a:t>
            </a:r>
            <a:r>
              <a:rPr lang="en-US" i="1" dirty="0"/>
              <a:t> f</a:t>
            </a:r>
            <a:r>
              <a:rPr lang="en-US" i="1" baseline="-25000" dirty="0"/>
              <a:t>i</a:t>
            </a:r>
            <a:r>
              <a:rPr lang="en-US" i="1" dirty="0"/>
              <a:t> </a:t>
            </a:r>
            <a:r>
              <a:rPr lang="en-US" dirty="0"/>
              <a:t>and</a:t>
            </a:r>
            <a:r>
              <a:rPr lang="en-US" i="1" dirty="0"/>
              <a:t> </a:t>
            </a:r>
            <a:r>
              <a:rPr lang="en-US" i="1" dirty="0" err="1"/>
              <a:t>f</a:t>
            </a:r>
            <a:r>
              <a:rPr lang="en-US" i="1" baseline="-25000" dirty="0" err="1"/>
              <a:t>j</a:t>
            </a:r>
            <a:r>
              <a:rPr lang="en-US" dirty="0"/>
              <a:t>) then there should be at least one application that accesses </a:t>
            </a:r>
            <a:r>
              <a:rPr lang="en-US" i="1" dirty="0"/>
              <a:t>f</a:t>
            </a:r>
            <a:r>
              <a:rPr lang="en-US" i="1" baseline="-25000" dirty="0"/>
              <a:t>i</a:t>
            </a:r>
            <a:r>
              <a:rPr lang="en-US" i="1" dirty="0"/>
              <a:t> </a:t>
            </a:r>
            <a:r>
              <a:rPr lang="en-US" dirty="0"/>
              <a:t> and</a:t>
            </a:r>
            <a:r>
              <a:rPr lang="en-US" i="1" dirty="0"/>
              <a:t> </a:t>
            </a:r>
            <a:r>
              <a:rPr lang="en-US" i="1" dirty="0" err="1"/>
              <a:t>f</a:t>
            </a:r>
            <a:r>
              <a:rPr lang="en-US" i="1" baseline="-25000" dirty="0" err="1"/>
              <a:t>j</a:t>
            </a:r>
            <a:r>
              <a:rPr lang="en-US" dirty="0"/>
              <a:t> differently. </a:t>
            </a:r>
          </a:p>
          <a:p>
            <a:r>
              <a:rPr lang="en-US" dirty="0"/>
              <a:t>In other words, the simple predicate should be </a:t>
            </a:r>
            <a:r>
              <a:rPr lang="en-US" i="1" dirty="0"/>
              <a:t>relevant</a:t>
            </a:r>
            <a:r>
              <a:rPr lang="en-US" dirty="0"/>
              <a:t> in determining a fragmentation. </a:t>
            </a:r>
          </a:p>
          <a:p>
            <a:r>
              <a:rPr lang="en-US" dirty="0"/>
              <a:t>If all the predicates of a set </a:t>
            </a:r>
            <a:r>
              <a:rPr lang="en-US" i="1" dirty="0" err="1"/>
              <a:t>Pr</a:t>
            </a:r>
            <a:r>
              <a:rPr lang="en-US" dirty="0"/>
              <a:t> are relevant, then </a:t>
            </a:r>
            <a:r>
              <a:rPr lang="en-US" i="1" dirty="0" err="1"/>
              <a:t>Pr</a:t>
            </a:r>
            <a:r>
              <a:rPr lang="en-US" dirty="0"/>
              <a:t> is </a:t>
            </a:r>
            <a:r>
              <a:rPr lang="en-US" i="1" dirty="0"/>
              <a:t>minimal</a:t>
            </a:r>
            <a:r>
              <a:rPr lang="en-US" dirty="0"/>
              <a:t>.</a:t>
            </a:r>
          </a:p>
        </p:txBody>
      </p:sp>
      <p:sp>
        <p:nvSpPr>
          <p:cNvPr id="2" name="Footer Placeholder 1">
            <a:extLst>
              <a:ext uri="{FF2B5EF4-FFF2-40B4-BE49-F238E27FC236}">
                <a16:creationId xmlns:a16="http://schemas.microsoft.com/office/drawing/2014/main" id="{E369B2A9-D739-0844-B6A2-D5AAB8061837}"/>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8D8C78CC-B693-694C-BCF4-AC7FABFC3519}"/>
              </a:ext>
            </a:extLst>
          </p:cNvPr>
          <p:cNvSpPr>
            <a:spLocks noGrp="1"/>
          </p:cNvSpPr>
          <p:nvPr>
            <p:ph type="sldNum" sz="quarter" idx="4"/>
          </p:nvPr>
        </p:nvSpPr>
        <p:spPr/>
        <p:txBody>
          <a:bodyPr/>
          <a:lstStyle/>
          <a:p>
            <a:fld id="{FD96158B-4539-3C43-9DE5-94C547866200}" type="slidenum">
              <a:rPr lang="en-US" smtClean="0"/>
              <a:t>22</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407275836"/>
              </p:ext>
            </p:extLst>
          </p:nvPr>
        </p:nvGraphicFramePr>
        <p:xfrm>
          <a:off x="2951820" y="4792651"/>
          <a:ext cx="2756557" cy="1012613"/>
        </p:xfrm>
        <a:graphic>
          <a:graphicData uri="http://schemas.openxmlformats.org/presentationml/2006/ole">
            <mc:AlternateContent xmlns:mc="http://schemas.openxmlformats.org/markup-compatibility/2006">
              <mc:Choice xmlns:v="urn:schemas-microsoft-com:vml" Requires="v">
                <p:oleObj name="Equation" r:id="rId3" imgW="1244600" imgH="457200" progId="Equation.3">
                  <p:embed/>
                </p:oleObj>
              </mc:Choice>
              <mc:Fallback>
                <p:oleObj name="Equation" r:id="rId3" imgW="1244600" imgH="457200" progId="Equation.3">
                  <p:embed/>
                  <p:pic>
                    <p:nvPicPr>
                      <p:cNvPr id="3" name="Object 2"/>
                      <p:cNvPicPr/>
                      <p:nvPr/>
                    </p:nvPicPr>
                    <p:blipFill>
                      <a:blip r:embed="rId4"/>
                      <a:stretch>
                        <a:fillRect/>
                      </a:stretch>
                    </p:blipFill>
                    <p:spPr>
                      <a:xfrm>
                        <a:off x="2951820" y="4792651"/>
                        <a:ext cx="2756557" cy="1012613"/>
                      </a:xfrm>
                      <a:prstGeom prst="rect">
                        <a:avLst/>
                      </a:prstGeom>
                    </p:spPr>
                  </p:pic>
                </p:oleObj>
              </mc:Fallback>
            </mc:AlternateContent>
          </a:graphicData>
        </a:graphic>
      </p:graphicFrame>
    </p:spTree>
    <p:extLst>
      <p:ext uri="{BB962C8B-B14F-4D97-AF65-F5344CB8AC3E}">
        <p14:creationId xmlns:p14="http://schemas.microsoft.com/office/powerpoint/2010/main" val="2959827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a:noFill/>
          <a:ln/>
        </p:spPr>
        <p:txBody>
          <a:bodyPr/>
          <a:lstStyle/>
          <a:p>
            <a:r>
              <a:rPr lang="en-US"/>
              <a:t>Minimality of Simple Predicates</a:t>
            </a:r>
          </a:p>
        </p:txBody>
      </p:sp>
      <p:sp>
        <p:nvSpPr>
          <p:cNvPr id="52226" name="Rectangle 2"/>
          <p:cNvSpPr>
            <a:spLocks noGrp="1" noChangeArrowheads="1"/>
          </p:cNvSpPr>
          <p:nvPr>
            <p:ph idx="1"/>
          </p:nvPr>
        </p:nvSpPr>
        <p:spPr>
          <a:noFill/>
          <a:ln/>
        </p:spPr>
        <p:txBody>
          <a:bodyPr/>
          <a:lstStyle/>
          <a:p>
            <a:pPr marL="0" indent="0">
              <a:spcBef>
                <a:spcPct val="70000"/>
              </a:spcBef>
              <a:buNone/>
            </a:pPr>
            <a:r>
              <a:rPr lang="en-US" dirty="0"/>
              <a:t>Example :</a:t>
            </a:r>
          </a:p>
          <a:p>
            <a:pPr marL="685765" lvl="1" indent="-228588">
              <a:spcBef>
                <a:spcPct val="70000"/>
              </a:spcBef>
              <a:buNone/>
            </a:pPr>
            <a:r>
              <a:rPr lang="en-US" i="1" dirty="0" err="1"/>
              <a:t>Pr</a:t>
            </a:r>
            <a:r>
              <a:rPr lang="en-US" dirty="0"/>
              <a:t> ={LOC=“</a:t>
            </a:r>
            <a:r>
              <a:rPr lang="en-US" dirty="0" err="1"/>
              <a:t>Montreal”,LOC</a:t>
            </a:r>
            <a:r>
              <a:rPr lang="en-US" dirty="0"/>
              <a:t>=“New York”, LOC=“Paris”, </a:t>
            </a:r>
          </a:p>
          <a:p>
            <a:pPr lvl="2">
              <a:lnSpc>
                <a:spcPct val="100000"/>
              </a:lnSpc>
              <a:spcBef>
                <a:spcPct val="40000"/>
              </a:spcBef>
              <a:buFont typeface="Monotype Sorts" charset="0"/>
              <a:buNone/>
            </a:pPr>
            <a:r>
              <a:rPr lang="en-US" dirty="0"/>
              <a:t>BUDGET≤200000,BUDGET&gt;200000}</a:t>
            </a:r>
          </a:p>
          <a:p>
            <a:pPr marL="0" indent="0">
              <a:spcBef>
                <a:spcPct val="70000"/>
              </a:spcBef>
              <a:buNone/>
            </a:pPr>
            <a:r>
              <a:rPr lang="en-US" dirty="0"/>
              <a:t>is minimal (in addition to being complete). However, if we add</a:t>
            </a:r>
          </a:p>
          <a:p>
            <a:pPr marL="685765" lvl="1" indent="-228588">
              <a:spcBef>
                <a:spcPct val="70000"/>
              </a:spcBef>
              <a:buNone/>
            </a:pPr>
            <a:r>
              <a:rPr lang="en-US" dirty="0"/>
              <a:t>PNAME = “Instrumentation”</a:t>
            </a:r>
          </a:p>
          <a:p>
            <a:pPr marL="0" indent="0">
              <a:spcBef>
                <a:spcPct val="70000"/>
              </a:spcBef>
              <a:buNone/>
            </a:pPr>
            <a:r>
              <a:rPr lang="en-US" dirty="0"/>
              <a:t>then </a:t>
            </a:r>
            <a:r>
              <a:rPr lang="en-US" i="1" dirty="0" err="1"/>
              <a:t>Pr</a:t>
            </a:r>
            <a:r>
              <a:rPr lang="en-US" dirty="0"/>
              <a:t>  is not minimal.</a:t>
            </a:r>
          </a:p>
        </p:txBody>
      </p:sp>
      <p:sp>
        <p:nvSpPr>
          <p:cNvPr id="2" name="Footer Placeholder 1">
            <a:extLst>
              <a:ext uri="{FF2B5EF4-FFF2-40B4-BE49-F238E27FC236}">
                <a16:creationId xmlns:a16="http://schemas.microsoft.com/office/drawing/2014/main" id="{FE2D56B2-CC3B-F44A-AC8A-ECCFFE0806C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2DB86CC-CD46-4348-ACDD-FE746FDBE60F}"/>
              </a:ext>
            </a:extLst>
          </p:cNvPr>
          <p:cNvSpPr>
            <a:spLocks noGrp="1"/>
          </p:cNvSpPr>
          <p:nvPr>
            <p:ph type="sldNum" sz="quarter" idx="4"/>
          </p:nvPr>
        </p:nvSpPr>
        <p:spPr/>
        <p:txBody>
          <a:bodyPr/>
          <a:lstStyle/>
          <a:p>
            <a:fld id="{FD96158B-4539-3C43-9DE5-94C547866200}" type="slidenum">
              <a:rPr lang="en-US" smtClean="0"/>
              <a:t>23</a:t>
            </a:fld>
            <a:endParaRPr lang="en-US"/>
          </a:p>
        </p:txBody>
      </p:sp>
    </p:spTree>
    <p:extLst>
      <p:ext uri="{BB962C8B-B14F-4D97-AF65-F5344CB8AC3E}">
        <p14:creationId xmlns:p14="http://schemas.microsoft.com/office/powerpoint/2010/main" val="3794971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noFill/>
          <a:ln/>
        </p:spPr>
        <p:txBody>
          <a:bodyPr/>
          <a:lstStyle/>
          <a:p>
            <a:r>
              <a:rPr lang="en-US" dirty="0"/>
              <a:t>COM_MIN Algorithm</a:t>
            </a:r>
          </a:p>
        </p:txBody>
      </p:sp>
      <p:sp>
        <p:nvSpPr>
          <p:cNvPr id="54274" name="Rectangle 2"/>
          <p:cNvSpPr>
            <a:spLocks noGrp="1" noChangeArrowheads="1"/>
          </p:cNvSpPr>
          <p:nvPr>
            <p:ph idx="1"/>
          </p:nvPr>
        </p:nvSpPr>
        <p:spPr>
          <a:noFill/>
          <a:ln/>
        </p:spPr>
        <p:txBody>
          <a:bodyPr/>
          <a:lstStyle/>
          <a:p>
            <a:pPr marL="1200088" indent="-1200088">
              <a:buNone/>
            </a:pPr>
            <a:r>
              <a:rPr lang="en-US" dirty="0">
                <a:solidFill>
                  <a:schemeClr val="hlink"/>
                </a:solidFill>
              </a:rPr>
              <a:t>Given:</a:t>
            </a:r>
            <a:r>
              <a:rPr lang="en-US" dirty="0"/>
              <a:t>	a relation </a:t>
            </a:r>
            <a:r>
              <a:rPr lang="en-US" i="1" dirty="0"/>
              <a:t>R </a:t>
            </a:r>
            <a:r>
              <a:rPr lang="en-US" dirty="0"/>
              <a:t>and a set of simple predicates </a:t>
            </a:r>
            <a:r>
              <a:rPr lang="en-US" i="1" dirty="0" err="1"/>
              <a:t>Pr</a:t>
            </a:r>
            <a:r>
              <a:rPr lang="en-US" dirty="0"/>
              <a:t> </a:t>
            </a:r>
          </a:p>
          <a:p>
            <a:pPr marL="1200088" indent="-1200088">
              <a:buNone/>
            </a:pPr>
            <a:r>
              <a:rPr lang="en-US" dirty="0">
                <a:solidFill>
                  <a:schemeClr val="hlink"/>
                </a:solidFill>
              </a:rPr>
              <a:t>Output:</a:t>
            </a:r>
            <a:r>
              <a:rPr lang="en-US" dirty="0"/>
              <a:t>	a </a:t>
            </a:r>
            <a:r>
              <a:rPr lang="en-US" i="1" dirty="0"/>
              <a:t>complete</a:t>
            </a:r>
            <a:r>
              <a:rPr lang="en-US" dirty="0"/>
              <a:t> and </a:t>
            </a:r>
            <a:r>
              <a:rPr lang="en-US" i="1" dirty="0"/>
              <a:t>minimal</a:t>
            </a:r>
            <a:r>
              <a:rPr lang="en-US" dirty="0"/>
              <a:t> set of simple predicates </a:t>
            </a:r>
            <a:r>
              <a:rPr lang="en-US" i="1" dirty="0"/>
              <a:t>Pr' </a:t>
            </a:r>
            <a:r>
              <a:rPr lang="en-US" dirty="0"/>
              <a:t>for </a:t>
            </a:r>
            <a:r>
              <a:rPr lang="en-US" i="1" dirty="0"/>
              <a:t>Pr	</a:t>
            </a:r>
          </a:p>
          <a:p>
            <a:pPr marL="1200088" indent="-1200088">
              <a:buNone/>
            </a:pPr>
            <a:endParaRPr lang="en-US" dirty="0"/>
          </a:p>
          <a:p>
            <a:pPr marL="1200088" indent="-1200088">
              <a:buNone/>
            </a:pPr>
            <a:endParaRPr lang="en-US" dirty="0"/>
          </a:p>
          <a:p>
            <a:pPr marL="1200088" indent="-1200088">
              <a:buNone/>
            </a:pPr>
            <a:r>
              <a:rPr lang="en-US" i="1" dirty="0">
                <a:solidFill>
                  <a:schemeClr val="hlink"/>
                </a:solidFill>
              </a:rPr>
              <a:t>Rule 1</a:t>
            </a:r>
            <a:r>
              <a:rPr lang="en-US" dirty="0">
                <a:solidFill>
                  <a:schemeClr val="hlink"/>
                </a:solidFill>
              </a:rPr>
              <a:t>:</a:t>
            </a:r>
            <a:r>
              <a:rPr lang="en-US" dirty="0"/>
              <a:t>	a relation or fragment is partitioned into at least two parts which are accessed differently by at least one application.</a:t>
            </a:r>
          </a:p>
        </p:txBody>
      </p:sp>
      <p:sp>
        <p:nvSpPr>
          <p:cNvPr id="2" name="Footer Placeholder 1">
            <a:extLst>
              <a:ext uri="{FF2B5EF4-FFF2-40B4-BE49-F238E27FC236}">
                <a16:creationId xmlns:a16="http://schemas.microsoft.com/office/drawing/2014/main" id="{FDF897CF-FCF3-4844-938C-474F65F401FF}"/>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EB97B60-D836-0442-B853-A85D82B92BBC}"/>
              </a:ext>
            </a:extLst>
          </p:cNvPr>
          <p:cNvSpPr>
            <a:spLocks noGrp="1"/>
          </p:cNvSpPr>
          <p:nvPr>
            <p:ph type="sldNum" sz="quarter" idx="4"/>
          </p:nvPr>
        </p:nvSpPr>
        <p:spPr/>
        <p:txBody>
          <a:bodyPr/>
          <a:lstStyle/>
          <a:p>
            <a:fld id="{FD96158B-4539-3C43-9DE5-94C547866200}" type="slidenum">
              <a:rPr lang="en-US" smtClean="0"/>
              <a:t>24</a:t>
            </a:fld>
            <a:endParaRPr lang="en-US"/>
          </a:p>
        </p:txBody>
      </p:sp>
    </p:spTree>
    <p:extLst>
      <p:ext uri="{BB962C8B-B14F-4D97-AF65-F5344CB8AC3E}">
        <p14:creationId xmlns:p14="http://schemas.microsoft.com/office/powerpoint/2010/main" val="2287092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a:noFill/>
          <a:ln/>
        </p:spPr>
        <p:txBody>
          <a:bodyPr/>
          <a:lstStyle/>
          <a:p>
            <a:r>
              <a:rPr lang="en-US" dirty="0"/>
              <a:t>COM_MIN Algorithm</a:t>
            </a:r>
          </a:p>
        </p:txBody>
      </p:sp>
      <p:sp>
        <p:nvSpPr>
          <p:cNvPr id="56322" name="Rectangle 2"/>
          <p:cNvSpPr>
            <a:spLocks noGrp="1" noChangeArrowheads="1"/>
          </p:cNvSpPr>
          <p:nvPr>
            <p:ph idx="1"/>
          </p:nvPr>
        </p:nvSpPr>
        <p:spPr>
          <a:noFill/>
          <a:ln/>
        </p:spPr>
        <p:txBody>
          <a:bodyPr/>
          <a:lstStyle/>
          <a:p>
            <a:pPr>
              <a:buSzPct val="95000"/>
              <a:buFont typeface="Wingdings" pitchFamily="2" charset="2"/>
              <a:buChar char=""/>
            </a:pPr>
            <a:r>
              <a:rPr lang="en-US" dirty="0"/>
              <a:t>Initialization :</a:t>
            </a:r>
          </a:p>
          <a:p>
            <a:pPr lvl="1">
              <a:buSzPct val="80000"/>
            </a:pPr>
            <a:r>
              <a:rPr lang="en-US" dirty="0"/>
              <a:t>find a </a:t>
            </a:r>
            <a:r>
              <a:rPr lang="en-US" i="1" dirty="0"/>
              <a:t>p</a:t>
            </a:r>
            <a:r>
              <a:rPr lang="en-US" i="1" baseline="-25000" dirty="0"/>
              <a:t>i</a:t>
            </a:r>
            <a:r>
              <a:rPr lang="en-US" i="1" dirty="0"/>
              <a:t> </a:t>
            </a:r>
            <a:r>
              <a:rPr lang="en-US" sz="1687" dirty="0">
                <a:latin typeface="Symbol" charset="2"/>
                <a:cs typeface="Symbol" charset="2"/>
                <a:sym typeface="Symbol"/>
              </a:rPr>
              <a:t> </a:t>
            </a:r>
            <a:r>
              <a:rPr lang="en-US" i="1" dirty="0" err="1"/>
              <a:t>Pr</a:t>
            </a:r>
            <a:r>
              <a:rPr lang="en-US" dirty="0"/>
              <a:t> such that </a:t>
            </a:r>
            <a:r>
              <a:rPr lang="en-US" i="1" dirty="0"/>
              <a:t>p</a:t>
            </a:r>
            <a:r>
              <a:rPr lang="en-US" i="1" baseline="-25000" dirty="0"/>
              <a:t>i</a:t>
            </a:r>
            <a:r>
              <a:rPr lang="en-US" dirty="0"/>
              <a:t> partitions </a:t>
            </a:r>
            <a:r>
              <a:rPr lang="en-US" i="1" dirty="0"/>
              <a:t>R</a:t>
            </a:r>
            <a:r>
              <a:rPr lang="en-US" dirty="0"/>
              <a:t> according to </a:t>
            </a:r>
            <a:r>
              <a:rPr lang="en-US" i="1" dirty="0"/>
              <a:t>Rule 1</a:t>
            </a:r>
          </a:p>
          <a:p>
            <a:pPr lvl="1">
              <a:buSzPct val="80000"/>
            </a:pPr>
            <a:r>
              <a:rPr lang="en-US" dirty="0"/>
              <a:t>set </a:t>
            </a:r>
            <a:r>
              <a:rPr lang="en-US" i="1" dirty="0"/>
              <a:t>Pr' </a:t>
            </a:r>
            <a:r>
              <a:rPr lang="en-US" dirty="0"/>
              <a:t>= </a:t>
            </a:r>
            <a:r>
              <a:rPr lang="en-US" i="1" dirty="0"/>
              <a:t>p</a:t>
            </a:r>
            <a:r>
              <a:rPr lang="en-US" i="1" baseline="-25000" dirty="0"/>
              <a:t>i</a:t>
            </a:r>
            <a:r>
              <a:rPr lang="en-US" i="1" dirty="0"/>
              <a:t> </a:t>
            </a:r>
            <a:r>
              <a:rPr lang="en-US" dirty="0"/>
              <a:t> ; </a:t>
            </a:r>
            <a:r>
              <a:rPr lang="en-US" i="1" dirty="0"/>
              <a:t>Pr</a:t>
            </a:r>
            <a:r>
              <a:rPr lang="en-US" dirty="0"/>
              <a:t> </a:t>
            </a:r>
            <a:r>
              <a:rPr lang="en-US" dirty="0">
                <a:latin typeface="Symbol" charset="0"/>
                <a:sym typeface="Symbol"/>
              </a:rPr>
              <a:t></a:t>
            </a:r>
            <a:r>
              <a:rPr lang="en-US" i="1" dirty="0"/>
              <a:t>Pr</a:t>
            </a:r>
            <a:r>
              <a:rPr lang="en-US" dirty="0"/>
              <a:t> – {</a:t>
            </a:r>
            <a:r>
              <a:rPr lang="en-US" i="1" dirty="0"/>
              <a:t>p</a:t>
            </a:r>
            <a:r>
              <a:rPr lang="en-US" i="1" baseline="-25000" dirty="0"/>
              <a:t>i</a:t>
            </a:r>
            <a:r>
              <a:rPr lang="en-US" dirty="0"/>
              <a:t>}</a:t>
            </a:r>
            <a:r>
              <a:rPr lang="en-US" i="1" dirty="0"/>
              <a:t> </a:t>
            </a:r>
            <a:r>
              <a:rPr lang="en-US" dirty="0"/>
              <a:t>; </a:t>
            </a:r>
            <a:r>
              <a:rPr lang="en-US" i="1" dirty="0"/>
              <a:t>F</a:t>
            </a:r>
            <a:r>
              <a:rPr lang="en-US" dirty="0"/>
              <a:t> </a:t>
            </a:r>
            <a:r>
              <a:rPr lang="en-US" dirty="0">
                <a:latin typeface="Symbol" charset="0"/>
                <a:sym typeface="Symbol"/>
              </a:rPr>
              <a:t> </a:t>
            </a:r>
            <a:r>
              <a:rPr lang="en-US" dirty="0">
                <a:sym typeface="Symbol"/>
              </a:rPr>
              <a:t>{</a:t>
            </a:r>
            <a:r>
              <a:rPr lang="en-US" i="1" dirty="0" err="1"/>
              <a:t>f</a:t>
            </a:r>
            <a:r>
              <a:rPr lang="en-US" i="1" baseline="-25000" dirty="0" err="1"/>
              <a:t>i</a:t>
            </a:r>
            <a:r>
              <a:rPr lang="en-US" dirty="0"/>
              <a:t>}</a:t>
            </a:r>
            <a:endParaRPr lang="en-US" dirty="0">
              <a:latin typeface="Symbol" charset="2"/>
              <a:cs typeface="Symbol" charset="2"/>
            </a:endParaRPr>
          </a:p>
          <a:p>
            <a:pPr>
              <a:buSzPct val="95000"/>
              <a:buFont typeface="Wingdings" pitchFamily="2" charset="2"/>
              <a:buChar char=""/>
            </a:pPr>
            <a:r>
              <a:rPr lang="en-US" dirty="0"/>
              <a:t>Iteratively add predicates to </a:t>
            </a:r>
            <a:r>
              <a:rPr lang="en-US" i="1" dirty="0" err="1"/>
              <a:t>Pr</a:t>
            </a:r>
            <a:r>
              <a:rPr lang="en-US" i="1" dirty="0"/>
              <a:t>' </a:t>
            </a:r>
            <a:r>
              <a:rPr lang="en-US" dirty="0"/>
              <a:t> until it is complete</a:t>
            </a:r>
          </a:p>
          <a:p>
            <a:pPr lvl="1">
              <a:buSzPct val="80000"/>
            </a:pPr>
            <a:r>
              <a:rPr lang="en-US" dirty="0"/>
              <a:t>find a </a:t>
            </a:r>
            <a:r>
              <a:rPr lang="en-US" i="1" dirty="0" err="1"/>
              <a:t>p</a:t>
            </a:r>
            <a:r>
              <a:rPr lang="en-US" i="1" baseline="-25000" dirty="0" err="1"/>
              <a:t>j</a:t>
            </a:r>
            <a:r>
              <a:rPr lang="en-US" i="1" dirty="0"/>
              <a:t> </a:t>
            </a:r>
            <a:r>
              <a:rPr lang="en-US" sz="1687" dirty="0">
                <a:latin typeface="Symbol" charset="2"/>
                <a:cs typeface="Symbol" charset="2"/>
                <a:sym typeface="Symbol"/>
              </a:rPr>
              <a:t> </a:t>
            </a:r>
            <a:r>
              <a:rPr lang="en-US" i="1" dirty="0"/>
              <a:t>Pr</a:t>
            </a:r>
            <a:r>
              <a:rPr lang="en-US" dirty="0"/>
              <a:t> such that </a:t>
            </a:r>
            <a:r>
              <a:rPr lang="en-US" i="1" dirty="0" err="1"/>
              <a:t>p</a:t>
            </a:r>
            <a:r>
              <a:rPr lang="en-US" i="1" baseline="-25000" dirty="0" err="1"/>
              <a:t>j</a:t>
            </a:r>
            <a:r>
              <a:rPr lang="en-US" dirty="0"/>
              <a:t> partitions some </a:t>
            </a:r>
            <a:r>
              <a:rPr lang="en-US" i="1" dirty="0" err="1"/>
              <a:t>f</a:t>
            </a:r>
            <a:r>
              <a:rPr lang="en-US" i="1" baseline="-25000" dirty="0" err="1"/>
              <a:t>k</a:t>
            </a:r>
            <a:r>
              <a:rPr lang="en-US" dirty="0"/>
              <a:t>  defined according to </a:t>
            </a:r>
            <a:r>
              <a:rPr lang="en-US" dirty="0" err="1"/>
              <a:t>minterm</a:t>
            </a:r>
            <a:r>
              <a:rPr lang="en-US" dirty="0"/>
              <a:t> predicate over </a:t>
            </a:r>
            <a:r>
              <a:rPr lang="en-US" i="1" dirty="0"/>
              <a:t>Pr' </a:t>
            </a:r>
            <a:r>
              <a:rPr lang="en-US" dirty="0"/>
              <a:t>according to </a:t>
            </a:r>
            <a:r>
              <a:rPr lang="en-US" i="1" dirty="0"/>
              <a:t>Rule 1</a:t>
            </a:r>
          </a:p>
          <a:p>
            <a:pPr lvl="1">
              <a:buSzPct val="80000"/>
            </a:pPr>
            <a:r>
              <a:rPr lang="en-US" dirty="0"/>
              <a:t>set </a:t>
            </a:r>
            <a:r>
              <a:rPr lang="en-US" i="1" dirty="0"/>
              <a:t>Pr'</a:t>
            </a:r>
            <a:r>
              <a:rPr lang="en-US" dirty="0"/>
              <a:t> = </a:t>
            </a:r>
            <a:r>
              <a:rPr lang="en-US" i="1" dirty="0"/>
              <a:t>Pr' </a:t>
            </a:r>
            <a:r>
              <a:rPr lang="en-US" dirty="0">
                <a:latin typeface="Symbol" charset="0"/>
                <a:sym typeface="Symbol"/>
              </a:rPr>
              <a:t></a:t>
            </a:r>
            <a:r>
              <a:rPr lang="en-US" dirty="0"/>
              <a:t> {</a:t>
            </a:r>
            <a:r>
              <a:rPr lang="en-US" i="1" dirty="0"/>
              <a:t>p</a:t>
            </a:r>
            <a:r>
              <a:rPr lang="en-US" i="1" baseline="-25000" dirty="0"/>
              <a:t>i</a:t>
            </a:r>
            <a:r>
              <a:rPr lang="en-US" dirty="0"/>
              <a:t>}; </a:t>
            </a:r>
            <a:r>
              <a:rPr lang="en-US" i="1" dirty="0"/>
              <a:t>Pr </a:t>
            </a:r>
            <a:r>
              <a:rPr lang="en-US" dirty="0">
                <a:latin typeface="Symbol" charset="0"/>
                <a:sym typeface="Symbol"/>
              </a:rPr>
              <a:t></a:t>
            </a:r>
            <a:r>
              <a:rPr lang="en-US" i="1" dirty="0"/>
              <a:t>Pr</a:t>
            </a:r>
            <a:r>
              <a:rPr lang="en-US" dirty="0"/>
              <a:t> – {</a:t>
            </a:r>
            <a:r>
              <a:rPr lang="en-US" i="1" dirty="0"/>
              <a:t>p</a:t>
            </a:r>
            <a:r>
              <a:rPr lang="en-US" i="1" baseline="-25000" dirty="0"/>
              <a:t>i</a:t>
            </a:r>
            <a:r>
              <a:rPr lang="en-US" dirty="0"/>
              <a:t>}; </a:t>
            </a:r>
            <a:r>
              <a:rPr lang="en-US" i="1" dirty="0"/>
              <a:t>F </a:t>
            </a:r>
            <a:r>
              <a:rPr lang="en-US" dirty="0">
                <a:latin typeface="Symbol" charset="0"/>
                <a:sym typeface="Symbol"/>
              </a:rPr>
              <a:t></a:t>
            </a:r>
            <a:r>
              <a:rPr lang="en-US" dirty="0"/>
              <a:t> </a:t>
            </a:r>
            <a:r>
              <a:rPr lang="en-US" i="1" dirty="0"/>
              <a:t>F </a:t>
            </a:r>
            <a:r>
              <a:rPr lang="en-US" dirty="0">
                <a:latin typeface="Symbol" charset="0"/>
                <a:sym typeface="Symbol"/>
              </a:rPr>
              <a:t></a:t>
            </a:r>
            <a:r>
              <a:rPr lang="en-US" dirty="0"/>
              <a:t> </a:t>
            </a:r>
            <a:r>
              <a:rPr lang="en-US" dirty="0">
                <a:sym typeface="Symbol"/>
              </a:rPr>
              <a:t>{</a:t>
            </a:r>
            <a:r>
              <a:rPr lang="en-US" i="1" dirty="0" err="1"/>
              <a:t>f</a:t>
            </a:r>
            <a:r>
              <a:rPr lang="en-US" i="1" baseline="-25000" dirty="0" err="1"/>
              <a:t>i</a:t>
            </a:r>
            <a:r>
              <a:rPr lang="en-US" dirty="0"/>
              <a:t>}        </a:t>
            </a:r>
          </a:p>
          <a:p>
            <a:pPr lvl="1">
              <a:buSzPct val="80000"/>
            </a:pPr>
            <a:r>
              <a:rPr lang="en-US" dirty="0"/>
              <a:t>if </a:t>
            </a:r>
            <a:r>
              <a:rPr lang="en-US" dirty="0">
                <a:latin typeface="Symbol" charset="0"/>
                <a:sym typeface="Symbol"/>
              </a:rPr>
              <a:t></a:t>
            </a:r>
            <a:r>
              <a:rPr lang="en-US" i="1" dirty="0" err="1"/>
              <a:t>p</a:t>
            </a:r>
            <a:r>
              <a:rPr lang="en-US" i="1" baseline="-25000" dirty="0" err="1"/>
              <a:t>k</a:t>
            </a:r>
            <a:r>
              <a:rPr lang="en-US" dirty="0"/>
              <a:t> </a:t>
            </a:r>
            <a:r>
              <a:rPr lang="en-US" sz="1687" dirty="0">
                <a:latin typeface="Symbol" charset="0"/>
                <a:sym typeface="Symbol"/>
              </a:rPr>
              <a:t> </a:t>
            </a:r>
            <a:r>
              <a:rPr lang="en-US" i="1" dirty="0" err="1"/>
              <a:t>Pr</a:t>
            </a:r>
            <a:r>
              <a:rPr lang="en-US" i="1" dirty="0"/>
              <a:t>' </a:t>
            </a:r>
            <a:r>
              <a:rPr lang="en-US" dirty="0"/>
              <a:t>which is </a:t>
            </a:r>
            <a:r>
              <a:rPr lang="en-US" dirty="0" err="1"/>
              <a:t>nonrelevant</a:t>
            </a:r>
            <a:r>
              <a:rPr lang="en-US" dirty="0"/>
              <a:t> then</a:t>
            </a:r>
          </a:p>
          <a:p>
            <a:pPr lvl="3">
              <a:buFont typeface="Monotype Sorts" charset="0"/>
              <a:buNone/>
            </a:pPr>
            <a:r>
              <a:rPr lang="en-US" sz="1828" i="1" dirty="0"/>
              <a:t>Pr'</a:t>
            </a:r>
            <a:r>
              <a:rPr lang="en-US" sz="1828" dirty="0"/>
              <a:t> </a:t>
            </a:r>
            <a:r>
              <a:rPr lang="en-US" sz="1828" dirty="0">
                <a:latin typeface="Symbol" charset="0"/>
                <a:sym typeface="Symbol"/>
              </a:rPr>
              <a:t></a:t>
            </a:r>
            <a:r>
              <a:rPr lang="en-US" sz="1828" dirty="0"/>
              <a:t> </a:t>
            </a:r>
            <a:r>
              <a:rPr lang="en-US" sz="1969" i="1" dirty="0"/>
              <a:t>Pr</a:t>
            </a:r>
            <a:r>
              <a:rPr lang="en-US" sz="1969" dirty="0"/>
              <a:t> – {</a:t>
            </a:r>
            <a:r>
              <a:rPr lang="en-US" sz="1969" i="1" dirty="0"/>
              <a:t>p</a:t>
            </a:r>
            <a:r>
              <a:rPr lang="en-US" sz="1969" i="1" baseline="-25000" dirty="0"/>
              <a:t>i</a:t>
            </a:r>
            <a:r>
              <a:rPr lang="en-US" sz="1969" dirty="0"/>
              <a:t>}</a:t>
            </a:r>
            <a:endParaRPr lang="en-US" sz="1828" i="1" dirty="0"/>
          </a:p>
          <a:p>
            <a:pPr lvl="3">
              <a:buFont typeface="Monotype Sorts" charset="0"/>
              <a:buNone/>
            </a:pPr>
            <a:r>
              <a:rPr lang="en-US" sz="1828" i="1" dirty="0"/>
              <a:t>F</a:t>
            </a:r>
            <a:r>
              <a:rPr lang="en-US" sz="1828" dirty="0"/>
              <a:t> </a:t>
            </a:r>
            <a:r>
              <a:rPr lang="en-US" sz="1969" dirty="0">
                <a:latin typeface="Symbol" charset="0"/>
                <a:sym typeface="Symbol"/>
              </a:rPr>
              <a:t></a:t>
            </a:r>
            <a:r>
              <a:rPr lang="en-US" sz="1828" dirty="0"/>
              <a:t>  </a:t>
            </a:r>
            <a:r>
              <a:rPr lang="en-US" sz="1828" i="1" dirty="0"/>
              <a:t>F</a:t>
            </a:r>
            <a:r>
              <a:rPr lang="en-US" sz="1828" dirty="0"/>
              <a:t> – </a:t>
            </a:r>
            <a:r>
              <a:rPr lang="en-US" sz="1969" dirty="0">
                <a:sym typeface="Symbol"/>
              </a:rPr>
              <a:t>{</a:t>
            </a:r>
            <a:r>
              <a:rPr lang="en-US" sz="1969" i="1" dirty="0" err="1"/>
              <a:t>f</a:t>
            </a:r>
            <a:r>
              <a:rPr lang="en-US" sz="1969" i="1" baseline="-25000" dirty="0" err="1"/>
              <a:t>i</a:t>
            </a:r>
            <a:r>
              <a:rPr lang="en-US" sz="1969" dirty="0"/>
              <a:t>}</a:t>
            </a:r>
            <a:endParaRPr lang="en-US" sz="1828" i="1" baseline="-25000" dirty="0"/>
          </a:p>
        </p:txBody>
      </p:sp>
      <p:sp>
        <p:nvSpPr>
          <p:cNvPr id="2" name="Footer Placeholder 1">
            <a:extLst>
              <a:ext uri="{FF2B5EF4-FFF2-40B4-BE49-F238E27FC236}">
                <a16:creationId xmlns:a16="http://schemas.microsoft.com/office/drawing/2014/main" id="{AE4264E3-9D27-2C41-B9A8-2607F5ECF5E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19A657E-C7DE-A54C-901E-D914907B5E1A}"/>
              </a:ext>
            </a:extLst>
          </p:cNvPr>
          <p:cNvSpPr>
            <a:spLocks noGrp="1"/>
          </p:cNvSpPr>
          <p:nvPr>
            <p:ph type="sldNum" sz="quarter" idx="4"/>
          </p:nvPr>
        </p:nvSpPr>
        <p:spPr/>
        <p:txBody>
          <a:bodyPr/>
          <a:lstStyle/>
          <a:p>
            <a:fld id="{FD96158B-4539-3C43-9DE5-94C547866200}" type="slidenum">
              <a:rPr lang="en-US" smtClean="0"/>
              <a:t>25</a:t>
            </a:fld>
            <a:endParaRPr lang="en-US"/>
          </a:p>
        </p:txBody>
      </p:sp>
    </p:spTree>
    <p:extLst>
      <p:ext uri="{BB962C8B-B14F-4D97-AF65-F5344CB8AC3E}">
        <p14:creationId xmlns:p14="http://schemas.microsoft.com/office/powerpoint/2010/main" val="1895079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a:noFill/>
          <a:ln/>
        </p:spPr>
        <p:txBody>
          <a:bodyPr/>
          <a:lstStyle/>
          <a:p>
            <a:r>
              <a:rPr lang="en-US" dirty="0"/>
              <a:t>PHORIZONTAL Algorithm</a:t>
            </a:r>
          </a:p>
        </p:txBody>
      </p:sp>
      <p:sp>
        <p:nvSpPr>
          <p:cNvPr id="58370" name="Rectangle 2"/>
          <p:cNvSpPr>
            <a:spLocks noGrp="1" noChangeArrowheads="1"/>
          </p:cNvSpPr>
          <p:nvPr>
            <p:ph idx="1"/>
          </p:nvPr>
        </p:nvSpPr>
        <p:spPr>
          <a:noFill/>
          <a:ln/>
        </p:spPr>
        <p:txBody>
          <a:bodyPr/>
          <a:lstStyle/>
          <a:p>
            <a:pPr marL="1257236" indent="-1257236">
              <a:buNone/>
              <a:tabLst>
                <a:tab pos="457177" algn="l"/>
              </a:tabLst>
            </a:pPr>
            <a:r>
              <a:rPr lang="en-US" dirty="0"/>
              <a:t>Makes use of COM_MIN to perform fragmentation.</a:t>
            </a:r>
          </a:p>
          <a:p>
            <a:pPr marL="1257236" indent="-1257236">
              <a:buNone/>
              <a:tabLst>
                <a:tab pos="457177" algn="l"/>
              </a:tabLst>
            </a:pPr>
            <a:r>
              <a:rPr lang="en-US" dirty="0">
                <a:solidFill>
                  <a:schemeClr val="hlink"/>
                </a:solidFill>
              </a:rPr>
              <a:t>Input:</a:t>
            </a:r>
            <a:r>
              <a:rPr lang="en-US" dirty="0"/>
              <a:t>	a relation </a:t>
            </a:r>
            <a:r>
              <a:rPr lang="en-US" i="1" dirty="0"/>
              <a:t>R </a:t>
            </a:r>
            <a:r>
              <a:rPr lang="en-US" dirty="0"/>
              <a:t> and a set of simple predicates </a:t>
            </a:r>
            <a:r>
              <a:rPr lang="en-US" i="1" dirty="0"/>
              <a:t>Pr</a:t>
            </a:r>
          </a:p>
          <a:p>
            <a:pPr marL="1257236" indent="-1257236">
              <a:buNone/>
              <a:tabLst>
                <a:tab pos="457177" algn="l"/>
              </a:tabLst>
            </a:pPr>
            <a:r>
              <a:rPr lang="en-US" dirty="0">
                <a:solidFill>
                  <a:schemeClr val="hlink"/>
                </a:solidFill>
              </a:rPr>
              <a:t>Output:</a:t>
            </a:r>
            <a:r>
              <a:rPr lang="en-US" dirty="0"/>
              <a:t>	a set of </a:t>
            </a:r>
            <a:r>
              <a:rPr lang="en-US" dirty="0" err="1"/>
              <a:t>minterm</a:t>
            </a:r>
            <a:r>
              <a:rPr lang="en-US" dirty="0"/>
              <a:t> predicates </a:t>
            </a:r>
            <a:r>
              <a:rPr lang="en-US" i="1" dirty="0"/>
              <a:t>M </a:t>
            </a:r>
            <a:r>
              <a:rPr lang="en-US" dirty="0"/>
              <a:t>according to which  relation </a:t>
            </a:r>
            <a:r>
              <a:rPr lang="en-US" i="1" dirty="0"/>
              <a:t>R</a:t>
            </a:r>
            <a:r>
              <a:rPr lang="en-US" dirty="0"/>
              <a:t> is to be fragmented</a:t>
            </a:r>
          </a:p>
          <a:p>
            <a:pPr marL="1257236" indent="-1257236">
              <a:buNone/>
              <a:tabLst>
                <a:tab pos="457177" algn="l"/>
              </a:tabLst>
            </a:pPr>
            <a:endParaRPr lang="en-US" i="1" dirty="0"/>
          </a:p>
          <a:p>
            <a:pPr marL="314760" indent="-314760">
              <a:buSzPct val="95000"/>
              <a:buFont typeface="Wingdings" pitchFamily="2" charset="2"/>
              <a:buChar char=""/>
              <a:tabLst>
                <a:tab pos="457177" algn="l"/>
              </a:tabLst>
            </a:pPr>
            <a:r>
              <a:rPr lang="en-US" i="1" dirty="0"/>
              <a:t>Pr</a:t>
            </a:r>
            <a:r>
              <a:rPr lang="en-US" dirty="0"/>
              <a:t>' </a:t>
            </a:r>
            <a:r>
              <a:rPr lang="en-US" dirty="0">
                <a:latin typeface="Symbol" charset="0"/>
                <a:sym typeface="Symbol"/>
              </a:rPr>
              <a:t> </a:t>
            </a:r>
            <a:r>
              <a:rPr lang="en-US" dirty="0"/>
              <a:t>COM_MIN (</a:t>
            </a:r>
            <a:r>
              <a:rPr lang="en-US" i="1" dirty="0" err="1"/>
              <a:t>R</a:t>
            </a:r>
            <a:r>
              <a:rPr lang="en-US" dirty="0" err="1"/>
              <a:t>,</a:t>
            </a:r>
            <a:r>
              <a:rPr lang="en-US" i="1" dirty="0" err="1"/>
              <a:t>Pr</a:t>
            </a:r>
            <a:r>
              <a:rPr lang="en-US" dirty="0"/>
              <a:t>)</a:t>
            </a:r>
          </a:p>
          <a:p>
            <a:pPr marL="314760" indent="-314760">
              <a:buSzPct val="95000"/>
              <a:buFont typeface="Wingdings" pitchFamily="2" charset="2"/>
              <a:buChar char=""/>
              <a:tabLst>
                <a:tab pos="457177" algn="l"/>
              </a:tabLst>
            </a:pPr>
            <a:r>
              <a:rPr lang="en-US" dirty="0"/>
              <a:t>determine the set </a:t>
            </a:r>
            <a:r>
              <a:rPr lang="en-US" i="1" dirty="0"/>
              <a:t>M </a:t>
            </a:r>
            <a:r>
              <a:rPr lang="en-US" dirty="0"/>
              <a:t>of </a:t>
            </a:r>
            <a:r>
              <a:rPr lang="en-US" dirty="0" err="1"/>
              <a:t>minterm</a:t>
            </a:r>
            <a:r>
              <a:rPr lang="en-US" dirty="0"/>
              <a:t> predicates</a:t>
            </a:r>
          </a:p>
          <a:p>
            <a:pPr marL="314760" indent="-314760">
              <a:buSzPct val="95000"/>
              <a:buFont typeface="Wingdings" pitchFamily="2" charset="2"/>
              <a:buChar char=""/>
              <a:tabLst>
                <a:tab pos="457177" algn="l"/>
              </a:tabLst>
            </a:pPr>
            <a:r>
              <a:rPr lang="en-US" dirty="0"/>
              <a:t>determine the set </a:t>
            </a:r>
            <a:r>
              <a:rPr lang="en-US" i="1" dirty="0"/>
              <a:t>I </a:t>
            </a:r>
            <a:r>
              <a:rPr lang="en-US" dirty="0"/>
              <a:t>of implications among </a:t>
            </a:r>
            <a:r>
              <a:rPr lang="en-US" i="1" dirty="0"/>
              <a:t>p</a:t>
            </a:r>
            <a:r>
              <a:rPr lang="en-US" i="1" baseline="-25000" dirty="0"/>
              <a:t>i</a:t>
            </a:r>
            <a:r>
              <a:rPr lang="en-US" i="1" dirty="0"/>
              <a:t> </a:t>
            </a:r>
            <a:r>
              <a:rPr lang="en-US" dirty="0">
                <a:latin typeface="Symbol" charset="0"/>
                <a:sym typeface="Symbol"/>
              </a:rPr>
              <a:t></a:t>
            </a:r>
            <a:r>
              <a:rPr lang="en-US" dirty="0"/>
              <a:t> </a:t>
            </a:r>
            <a:r>
              <a:rPr lang="en-US" i="1" dirty="0"/>
              <a:t>Pr</a:t>
            </a:r>
          </a:p>
          <a:p>
            <a:pPr marL="314760" indent="-314760">
              <a:buSzPct val="95000"/>
              <a:buFont typeface="Wingdings" pitchFamily="2" charset="2"/>
              <a:buChar char=""/>
              <a:tabLst>
                <a:tab pos="457177" algn="l"/>
              </a:tabLst>
            </a:pPr>
            <a:r>
              <a:rPr lang="en-US" dirty="0"/>
              <a:t>eliminate the contradictory </a:t>
            </a:r>
            <a:r>
              <a:rPr lang="en-US" dirty="0" err="1"/>
              <a:t>minterms</a:t>
            </a:r>
            <a:r>
              <a:rPr lang="en-US" dirty="0"/>
              <a:t> from </a:t>
            </a:r>
            <a:r>
              <a:rPr lang="en-US" i="1" dirty="0"/>
              <a:t>M </a:t>
            </a:r>
          </a:p>
        </p:txBody>
      </p:sp>
      <p:sp>
        <p:nvSpPr>
          <p:cNvPr id="2" name="Footer Placeholder 1">
            <a:extLst>
              <a:ext uri="{FF2B5EF4-FFF2-40B4-BE49-F238E27FC236}">
                <a16:creationId xmlns:a16="http://schemas.microsoft.com/office/drawing/2014/main" id="{651F4990-9CDE-E040-A1E8-93043CC7975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845862A-9E6F-2249-9848-427A14BA2167}"/>
              </a:ext>
            </a:extLst>
          </p:cNvPr>
          <p:cNvSpPr>
            <a:spLocks noGrp="1"/>
          </p:cNvSpPr>
          <p:nvPr>
            <p:ph type="sldNum" sz="quarter" idx="4"/>
          </p:nvPr>
        </p:nvSpPr>
        <p:spPr/>
        <p:txBody>
          <a:bodyPr/>
          <a:lstStyle/>
          <a:p>
            <a:fld id="{FD96158B-4539-3C43-9DE5-94C547866200}" type="slidenum">
              <a:rPr lang="en-US" smtClean="0"/>
              <a:t>26</a:t>
            </a:fld>
            <a:endParaRPr lang="en-US"/>
          </a:p>
        </p:txBody>
      </p:sp>
    </p:spTree>
    <p:extLst>
      <p:ext uri="{BB962C8B-B14F-4D97-AF65-F5344CB8AC3E}">
        <p14:creationId xmlns:p14="http://schemas.microsoft.com/office/powerpoint/2010/main" val="3217734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noFill/>
          <a:ln/>
        </p:spPr>
        <p:txBody>
          <a:bodyPr/>
          <a:lstStyle/>
          <a:p>
            <a:r>
              <a:rPr lang="en-US"/>
              <a:t>PHF – Example</a:t>
            </a:r>
          </a:p>
        </p:txBody>
      </p:sp>
      <p:sp>
        <p:nvSpPr>
          <p:cNvPr id="60418" name="Rectangle 2"/>
          <p:cNvSpPr>
            <a:spLocks noGrp="1" noChangeArrowheads="1"/>
          </p:cNvSpPr>
          <p:nvPr>
            <p:ph idx="1"/>
          </p:nvPr>
        </p:nvSpPr>
        <p:spPr>
          <a:noFill/>
          <a:ln/>
        </p:spPr>
        <p:txBody>
          <a:bodyPr/>
          <a:lstStyle/>
          <a:p>
            <a:r>
              <a:rPr lang="en-US" dirty="0"/>
              <a:t>Two candidate relations : PAY and PROJ.</a:t>
            </a:r>
          </a:p>
          <a:p>
            <a:r>
              <a:rPr lang="en-US" dirty="0">
                <a:solidFill>
                  <a:schemeClr val="tx2"/>
                </a:solidFill>
              </a:rPr>
              <a:t>Fragmentation of relation PAY</a:t>
            </a:r>
            <a:r>
              <a:rPr lang="en-US" dirty="0">
                <a:solidFill>
                  <a:schemeClr val="bg2"/>
                </a:solidFill>
              </a:rPr>
              <a:t> </a:t>
            </a:r>
            <a:endParaRPr lang="en-US" dirty="0"/>
          </a:p>
          <a:p>
            <a:pPr lvl="1"/>
            <a:r>
              <a:rPr lang="en-US" dirty="0"/>
              <a:t>Application: Check the salary info and determine raise.</a:t>
            </a:r>
          </a:p>
          <a:p>
            <a:pPr lvl="1"/>
            <a:r>
              <a:rPr lang="en-US" dirty="0"/>
              <a:t>Employee records kept at two sites </a:t>
            </a:r>
            <a:r>
              <a:rPr lang="en-US" dirty="0">
                <a:latin typeface="Symbol" charset="0"/>
              </a:rPr>
              <a:t></a:t>
            </a:r>
            <a:r>
              <a:rPr lang="en-US" dirty="0"/>
              <a:t> application run at two sites</a:t>
            </a:r>
          </a:p>
          <a:p>
            <a:pPr lvl="1"/>
            <a:r>
              <a:rPr lang="en-US" dirty="0"/>
              <a:t>Simple predicates</a:t>
            </a:r>
          </a:p>
          <a:p>
            <a:pPr lvl="2">
              <a:buFont typeface="Monotype Sorts" charset="0"/>
              <a:buNone/>
            </a:pPr>
            <a:r>
              <a:rPr lang="en-US" i="1" dirty="0"/>
              <a:t>p</a:t>
            </a:r>
            <a:r>
              <a:rPr lang="en-US" baseline="-25000" dirty="0"/>
              <a:t>1</a:t>
            </a:r>
            <a:r>
              <a:rPr lang="en-US" dirty="0"/>
              <a:t> :  SAL ≤ 30000</a:t>
            </a:r>
          </a:p>
          <a:p>
            <a:pPr lvl="2">
              <a:buFont typeface="Monotype Sorts" charset="0"/>
              <a:buNone/>
            </a:pPr>
            <a:r>
              <a:rPr lang="en-US" i="1" dirty="0"/>
              <a:t>p</a:t>
            </a:r>
            <a:r>
              <a:rPr lang="en-US" baseline="-25000" dirty="0"/>
              <a:t>2</a:t>
            </a:r>
            <a:r>
              <a:rPr lang="en-US" dirty="0"/>
              <a:t> :  SAL &gt; 30000</a:t>
            </a:r>
          </a:p>
          <a:p>
            <a:pPr lvl="2">
              <a:buFont typeface="Monotype Sorts" charset="0"/>
              <a:buNone/>
            </a:pPr>
            <a:r>
              <a:rPr lang="en-US" i="1" dirty="0"/>
              <a:t>Pr</a:t>
            </a:r>
            <a:r>
              <a:rPr lang="en-US" dirty="0"/>
              <a:t> = {</a:t>
            </a:r>
            <a:r>
              <a:rPr lang="en-US" i="1" dirty="0"/>
              <a:t>p</a:t>
            </a:r>
            <a:r>
              <a:rPr lang="en-US" baseline="-25000" dirty="0"/>
              <a:t>1</a:t>
            </a:r>
            <a:r>
              <a:rPr lang="en-US" dirty="0"/>
              <a:t>,</a:t>
            </a:r>
            <a:r>
              <a:rPr lang="en-US" i="1" dirty="0"/>
              <a:t>p</a:t>
            </a:r>
            <a:r>
              <a:rPr lang="en-US" baseline="-25000" dirty="0"/>
              <a:t>2</a:t>
            </a:r>
            <a:r>
              <a:rPr lang="en-US" dirty="0"/>
              <a:t>} which is complete and minimal </a:t>
            </a:r>
            <a:r>
              <a:rPr lang="en-US" i="1" dirty="0"/>
              <a:t>Pr'</a:t>
            </a:r>
            <a:r>
              <a:rPr lang="en-US" dirty="0"/>
              <a:t>=</a:t>
            </a:r>
            <a:r>
              <a:rPr lang="en-US" i="1" dirty="0"/>
              <a:t>Pr</a:t>
            </a:r>
          </a:p>
          <a:p>
            <a:pPr lvl="1"/>
            <a:r>
              <a:rPr lang="en-US" dirty="0" err="1"/>
              <a:t>Minterm</a:t>
            </a:r>
            <a:r>
              <a:rPr lang="en-US" dirty="0"/>
              <a:t> predicates</a:t>
            </a:r>
          </a:p>
          <a:p>
            <a:pPr lvl="2">
              <a:buFont typeface="Monotype Sorts" charset="0"/>
              <a:buNone/>
            </a:pPr>
            <a:r>
              <a:rPr lang="en-US" i="1" dirty="0"/>
              <a:t>m</a:t>
            </a:r>
            <a:r>
              <a:rPr lang="en-US" baseline="-25000" dirty="0"/>
              <a:t>1</a:t>
            </a:r>
            <a:r>
              <a:rPr lang="en-US" dirty="0"/>
              <a:t> : (SAL ≤ 30000)</a:t>
            </a:r>
          </a:p>
          <a:p>
            <a:pPr lvl="2">
              <a:buFont typeface="Monotype Sorts" charset="0"/>
              <a:buNone/>
            </a:pPr>
            <a:r>
              <a:rPr lang="en-US" i="1" dirty="0"/>
              <a:t>m</a:t>
            </a:r>
            <a:r>
              <a:rPr lang="en-US" baseline="-25000" dirty="0"/>
              <a:t>2</a:t>
            </a:r>
            <a:r>
              <a:rPr lang="en-US" dirty="0"/>
              <a:t> : </a:t>
            </a:r>
            <a:r>
              <a:rPr lang="en-US" b="1" dirty="0"/>
              <a:t>NOT</a:t>
            </a:r>
            <a:r>
              <a:rPr lang="en-US" dirty="0"/>
              <a:t>(SAL ≤ 30000) </a:t>
            </a:r>
            <a:r>
              <a:rPr lang="en-US" dirty="0">
                <a:latin typeface="Symbol" charset="0"/>
              </a:rPr>
              <a:t>=</a:t>
            </a:r>
            <a:r>
              <a:rPr lang="en-US" dirty="0"/>
              <a:t> (SAL &gt; 30000)</a:t>
            </a:r>
          </a:p>
        </p:txBody>
      </p:sp>
      <p:sp>
        <p:nvSpPr>
          <p:cNvPr id="2" name="Footer Placeholder 1">
            <a:extLst>
              <a:ext uri="{FF2B5EF4-FFF2-40B4-BE49-F238E27FC236}">
                <a16:creationId xmlns:a16="http://schemas.microsoft.com/office/drawing/2014/main" id="{966004E3-A857-1E49-A2EA-EF32FFD811D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7669CE1-EE7E-1F45-B626-BBDCD8B2D5CC}"/>
              </a:ext>
            </a:extLst>
          </p:cNvPr>
          <p:cNvSpPr>
            <a:spLocks noGrp="1"/>
          </p:cNvSpPr>
          <p:nvPr>
            <p:ph type="sldNum" sz="quarter" idx="4"/>
          </p:nvPr>
        </p:nvSpPr>
        <p:spPr/>
        <p:txBody>
          <a:bodyPr/>
          <a:lstStyle/>
          <a:p>
            <a:fld id="{FD96158B-4539-3C43-9DE5-94C547866200}" type="slidenum">
              <a:rPr lang="en-US" smtClean="0"/>
              <a:t>27</a:t>
            </a:fld>
            <a:endParaRPr lang="en-US"/>
          </a:p>
        </p:txBody>
      </p:sp>
    </p:spTree>
    <p:extLst>
      <p:ext uri="{BB962C8B-B14F-4D97-AF65-F5344CB8AC3E}">
        <p14:creationId xmlns:p14="http://schemas.microsoft.com/office/powerpoint/2010/main" val="4272371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noFill/>
          <a:ln/>
        </p:spPr>
        <p:txBody>
          <a:bodyPr/>
          <a:lstStyle/>
          <a:p>
            <a:r>
              <a:rPr lang="en-US"/>
              <a:t>PHF – Example</a:t>
            </a:r>
          </a:p>
        </p:txBody>
      </p:sp>
      <p:sp>
        <p:nvSpPr>
          <p:cNvPr id="2" name="Footer Placeholder 1">
            <a:extLst>
              <a:ext uri="{FF2B5EF4-FFF2-40B4-BE49-F238E27FC236}">
                <a16:creationId xmlns:a16="http://schemas.microsoft.com/office/drawing/2014/main" id="{A20AA53D-11B0-8E46-BEC9-3437BFFE38D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B9DDE08-D1C3-CD41-8CEA-CAE585AF03A2}"/>
              </a:ext>
            </a:extLst>
          </p:cNvPr>
          <p:cNvSpPr>
            <a:spLocks noGrp="1"/>
          </p:cNvSpPr>
          <p:nvPr>
            <p:ph type="sldNum" sz="quarter" idx="4"/>
          </p:nvPr>
        </p:nvSpPr>
        <p:spPr/>
        <p:txBody>
          <a:bodyPr/>
          <a:lstStyle/>
          <a:p>
            <a:fld id="{FD96158B-4539-3C43-9DE5-94C547866200}" type="slidenum">
              <a:rPr lang="en-US" smtClean="0"/>
              <a:t>28</a:t>
            </a:fld>
            <a:endParaRPr lang="en-US"/>
          </a:p>
        </p:txBody>
      </p:sp>
      <p:pic>
        <p:nvPicPr>
          <p:cNvPr id="5" name="Picture 4" descr="A screenshot of a cell phone&#10;&#10;Description automatically generated">
            <a:extLst>
              <a:ext uri="{FF2B5EF4-FFF2-40B4-BE49-F238E27FC236}">
                <a16:creationId xmlns:a16="http://schemas.microsoft.com/office/drawing/2014/main" id="{510BD95E-19E1-844B-A205-6A7F16EF7D77}"/>
              </a:ext>
            </a:extLst>
          </p:cNvPr>
          <p:cNvPicPr>
            <a:picLocks noChangeAspect="1"/>
          </p:cNvPicPr>
          <p:nvPr/>
        </p:nvPicPr>
        <p:blipFill>
          <a:blip r:embed="rId3"/>
          <a:stretch>
            <a:fillRect/>
          </a:stretch>
        </p:blipFill>
        <p:spPr>
          <a:xfrm>
            <a:off x="827584" y="2487811"/>
            <a:ext cx="7174755" cy="1512168"/>
          </a:xfrm>
          <a:prstGeom prst="rect">
            <a:avLst/>
          </a:prstGeom>
        </p:spPr>
      </p:pic>
    </p:spTree>
    <p:extLst>
      <p:ext uri="{BB962C8B-B14F-4D97-AF65-F5344CB8AC3E}">
        <p14:creationId xmlns:p14="http://schemas.microsoft.com/office/powerpoint/2010/main" val="2980779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noFill/>
          <a:ln/>
        </p:spPr>
        <p:txBody>
          <a:bodyPr/>
          <a:lstStyle/>
          <a:p>
            <a:r>
              <a:rPr lang="en-US"/>
              <a:t>PHF – Example</a:t>
            </a:r>
          </a:p>
        </p:txBody>
      </p:sp>
      <p:sp>
        <p:nvSpPr>
          <p:cNvPr id="64514" name="Rectangle 2"/>
          <p:cNvSpPr>
            <a:spLocks noGrp="1" noChangeArrowheads="1"/>
          </p:cNvSpPr>
          <p:nvPr>
            <p:ph idx="1"/>
          </p:nvPr>
        </p:nvSpPr>
        <p:spPr>
          <a:xfrm>
            <a:off x="461663" y="980728"/>
            <a:ext cx="8229600" cy="5112568"/>
          </a:xfrm>
          <a:noFill/>
          <a:ln/>
        </p:spPr>
        <p:txBody>
          <a:bodyPr/>
          <a:lstStyle/>
          <a:p>
            <a:pPr>
              <a:spcBef>
                <a:spcPts val="400"/>
              </a:spcBef>
            </a:pPr>
            <a:r>
              <a:rPr lang="en-US" dirty="0">
                <a:solidFill>
                  <a:schemeClr val="tx2"/>
                </a:solidFill>
              </a:rPr>
              <a:t>Fragmentation of relation PROJ </a:t>
            </a:r>
            <a:endParaRPr lang="en-US" dirty="0"/>
          </a:p>
          <a:p>
            <a:pPr marL="742912" lvl="1">
              <a:spcBef>
                <a:spcPts val="400"/>
              </a:spcBef>
            </a:pPr>
            <a:r>
              <a:rPr lang="en-US" dirty="0"/>
              <a:t>Applications:</a:t>
            </a:r>
          </a:p>
          <a:p>
            <a:pPr marL="1085795" lvl="2">
              <a:spcBef>
                <a:spcPts val="400"/>
              </a:spcBef>
            </a:pPr>
            <a:r>
              <a:rPr lang="en-US" dirty="0"/>
              <a:t>Find the name and budget of projects given their no.</a:t>
            </a:r>
          </a:p>
          <a:p>
            <a:pPr marL="1371530" lvl="3">
              <a:spcBef>
                <a:spcPts val="400"/>
              </a:spcBef>
            </a:pPr>
            <a:r>
              <a:rPr lang="en-US" sz="1828" dirty="0"/>
              <a:t>Issued at three sites</a:t>
            </a:r>
          </a:p>
          <a:p>
            <a:pPr marL="1085795" lvl="2">
              <a:spcBef>
                <a:spcPts val="400"/>
              </a:spcBef>
            </a:pPr>
            <a:r>
              <a:rPr lang="en-US" dirty="0"/>
              <a:t>Access project information according to budget 	</a:t>
            </a:r>
          </a:p>
          <a:p>
            <a:pPr marL="1371530" lvl="3">
              <a:spcBef>
                <a:spcPts val="400"/>
              </a:spcBef>
            </a:pPr>
            <a:r>
              <a:rPr lang="en-US" sz="1828" dirty="0"/>
              <a:t>one site accesses ≤200000 other accesses &gt;200000</a:t>
            </a:r>
          </a:p>
          <a:p>
            <a:pPr marL="742912" lvl="1">
              <a:spcBef>
                <a:spcPts val="400"/>
              </a:spcBef>
            </a:pPr>
            <a:r>
              <a:rPr lang="en-US" dirty="0"/>
              <a:t>Simple predicates</a:t>
            </a:r>
          </a:p>
          <a:p>
            <a:pPr marL="742912" lvl="1">
              <a:spcBef>
                <a:spcPts val="400"/>
              </a:spcBef>
            </a:pPr>
            <a:r>
              <a:rPr lang="en-US" dirty="0"/>
              <a:t>For application (1)</a:t>
            </a:r>
          </a:p>
          <a:p>
            <a:pPr marL="1085795" lvl="2">
              <a:spcBef>
                <a:spcPts val="400"/>
              </a:spcBef>
              <a:buNone/>
            </a:pPr>
            <a:r>
              <a:rPr lang="en-US" i="1" dirty="0"/>
              <a:t>p</a:t>
            </a:r>
            <a:r>
              <a:rPr lang="en-US" baseline="-25000" dirty="0"/>
              <a:t>1</a:t>
            </a:r>
            <a:r>
              <a:rPr lang="en-US" dirty="0"/>
              <a:t> : LOC = “Montreal”</a:t>
            </a:r>
          </a:p>
          <a:p>
            <a:pPr marL="1085795" lvl="2">
              <a:spcBef>
                <a:spcPts val="400"/>
              </a:spcBef>
              <a:buNone/>
            </a:pPr>
            <a:r>
              <a:rPr lang="en-US" i="1" dirty="0"/>
              <a:t>p</a:t>
            </a:r>
            <a:r>
              <a:rPr lang="en-US" baseline="-25000" dirty="0"/>
              <a:t>2</a:t>
            </a:r>
            <a:r>
              <a:rPr lang="en-US" dirty="0"/>
              <a:t> : LOC = “New York”</a:t>
            </a:r>
          </a:p>
          <a:p>
            <a:pPr marL="1085795" lvl="2">
              <a:spcBef>
                <a:spcPts val="400"/>
              </a:spcBef>
              <a:buNone/>
            </a:pPr>
            <a:r>
              <a:rPr lang="en-US" i="1" dirty="0"/>
              <a:t>p</a:t>
            </a:r>
            <a:r>
              <a:rPr lang="en-US" baseline="-25000" dirty="0"/>
              <a:t>3</a:t>
            </a:r>
            <a:r>
              <a:rPr lang="en-US" dirty="0"/>
              <a:t> : LOC = “Paris”</a:t>
            </a:r>
          </a:p>
          <a:p>
            <a:pPr marL="742912" lvl="1">
              <a:spcBef>
                <a:spcPts val="400"/>
              </a:spcBef>
            </a:pPr>
            <a:r>
              <a:rPr lang="en-US" dirty="0"/>
              <a:t>For application (2)</a:t>
            </a:r>
          </a:p>
          <a:p>
            <a:pPr marL="1085795" lvl="2">
              <a:spcBef>
                <a:spcPts val="400"/>
              </a:spcBef>
              <a:buNone/>
            </a:pPr>
            <a:r>
              <a:rPr lang="en-US" i="1" dirty="0"/>
              <a:t>p</a:t>
            </a:r>
            <a:r>
              <a:rPr lang="en-US" baseline="-25000" dirty="0"/>
              <a:t>4</a:t>
            </a:r>
            <a:r>
              <a:rPr lang="en-US" dirty="0"/>
              <a:t> : BUDGET ≤ 200000</a:t>
            </a:r>
          </a:p>
          <a:p>
            <a:pPr marL="1085795" lvl="2">
              <a:spcBef>
                <a:spcPts val="400"/>
              </a:spcBef>
              <a:buNone/>
            </a:pPr>
            <a:r>
              <a:rPr lang="en-US" i="1" dirty="0"/>
              <a:t>p</a:t>
            </a:r>
            <a:r>
              <a:rPr lang="en-US" baseline="-25000" dirty="0"/>
              <a:t>5</a:t>
            </a:r>
            <a:r>
              <a:rPr lang="en-US" dirty="0"/>
              <a:t> : BUDGET &gt; 200000</a:t>
            </a:r>
          </a:p>
          <a:p>
            <a:pPr marL="742912" lvl="1">
              <a:spcBef>
                <a:spcPts val="400"/>
              </a:spcBef>
            </a:pPr>
            <a:r>
              <a:rPr lang="en-US" i="1" dirty="0" err="1"/>
              <a:t>Pr</a:t>
            </a:r>
            <a:r>
              <a:rPr lang="en-US" dirty="0"/>
              <a:t> = </a:t>
            </a:r>
            <a:r>
              <a:rPr lang="en-US" i="1" dirty="0" err="1"/>
              <a:t>Pr</a:t>
            </a:r>
            <a:r>
              <a:rPr lang="en-US" i="1" dirty="0"/>
              <a:t>'</a:t>
            </a:r>
            <a:r>
              <a:rPr lang="en-US" dirty="0"/>
              <a:t> = {</a:t>
            </a:r>
            <a:r>
              <a:rPr lang="en-US" i="1" dirty="0"/>
              <a:t>p</a:t>
            </a:r>
            <a:r>
              <a:rPr lang="en-US" baseline="-25000" dirty="0"/>
              <a:t>1</a:t>
            </a:r>
            <a:r>
              <a:rPr lang="en-US" dirty="0"/>
              <a:t>,</a:t>
            </a:r>
            <a:r>
              <a:rPr lang="en-US" i="1" dirty="0"/>
              <a:t>p</a:t>
            </a:r>
            <a:r>
              <a:rPr lang="en-US" baseline="-25000" dirty="0"/>
              <a:t>2</a:t>
            </a:r>
            <a:r>
              <a:rPr lang="en-US" dirty="0"/>
              <a:t>,</a:t>
            </a:r>
            <a:r>
              <a:rPr lang="en-US" i="1" dirty="0"/>
              <a:t>p</a:t>
            </a:r>
            <a:r>
              <a:rPr lang="en-US" baseline="-25000" dirty="0"/>
              <a:t>3</a:t>
            </a:r>
            <a:r>
              <a:rPr lang="en-US" dirty="0"/>
              <a:t>,</a:t>
            </a:r>
            <a:r>
              <a:rPr lang="en-US" i="1" dirty="0"/>
              <a:t>p</a:t>
            </a:r>
            <a:r>
              <a:rPr lang="en-US" baseline="-25000" dirty="0"/>
              <a:t>4</a:t>
            </a:r>
            <a:r>
              <a:rPr lang="en-US" dirty="0"/>
              <a:t>,</a:t>
            </a:r>
            <a:r>
              <a:rPr lang="en-US" i="1" dirty="0"/>
              <a:t>p</a:t>
            </a:r>
            <a:r>
              <a:rPr lang="en-US" baseline="-25000" dirty="0"/>
              <a:t>5</a:t>
            </a:r>
            <a:r>
              <a:rPr lang="en-US" dirty="0"/>
              <a:t>}</a:t>
            </a:r>
          </a:p>
        </p:txBody>
      </p:sp>
      <p:sp>
        <p:nvSpPr>
          <p:cNvPr id="2" name="Footer Placeholder 1">
            <a:extLst>
              <a:ext uri="{FF2B5EF4-FFF2-40B4-BE49-F238E27FC236}">
                <a16:creationId xmlns:a16="http://schemas.microsoft.com/office/drawing/2014/main" id="{42EA7B3B-80DD-B348-9F02-72C6D5346F9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71C8533-48D8-EE4F-BE7E-74D1DE7A5342}"/>
              </a:ext>
            </a:extLst>
          </p:cNvPr>
          <p:cNvSpPr>
            <a:spLocks noGrp="1"/>
          </p:cNvSpPr>
          <p:nvPr>
            <p:ph type="sldNum" sz="quarter" idx="4"/>
          </p:nvPr>
        </p:nvSpPr>
        <p:spPr/>
        <p:txBody>
          <a:bodyPr/>
          <a:lstStyle/>
          <a:p>
            <a:fld id="{FD96158B-4539-3C43-9DE5-94C547866200}" type="slidenum">
              <a:rPr lang="en-US" smtClean="0"/>
              <a:t>29</a:t>
            </a:fld>
            <a:endParaRPr lang="en-US"/>
          </a:p>
        </p:txBody>
      </p:sp>
    </p:spTree>
    <p:extLst>
      <p:ext uri="{BB962C8B-B14F-4D97-AF65-F5344CB8AC3E}">
        <p14:creationId xmlns:p14="http://schemas.microsoft.com/office/powerpoint/2010/main" val="155486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solidFill>
                <a:cs typeface="Book Antiqua"/>
              </a:rPr>
              <a:t>Fragmentation</a:t>
            </a:r>
          </a:p>
          <a:p>
            <a:pPr lvl="1"/>
            <a:r>
              <a:rPr lang="en-US" dirty="0">
                <a:solidFill>
                  <a:srgbClr val="0070C0"/>
                </a:solidFill>
                <a:cs typeface="Book Antiqua"/>
              </a:rPr>
              <a:t>Data distribution</a:t>
            </a:r>
          </a:p>
          <a:p>
            <a:pPr lvl="1"/>
            <a:r>
              <a:rPr lang="en-US" dirty="0">
                <a:solidFill>
                  <a:srgbClr val="0070C0"/>
                </a:solidFill>
                <a:cs typeface="Book Antiqua"/>
              </a:rPr>
              <a:t>Combined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44224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a:noFill/>
          <a:ln/>
        </p:spPr>
        <p:txBody>
          <a:bodyPr/>
          <a:lstStyle/>
          <a:p>
            <a:r>
              <a:rPr lang="en-US"/>
              <a:t>PHF – Example</a:t>
            </a:r>
          </a:p>
        </p:txBody>
      </p:sp>
      <p:sp>
        <p:nvSpPr>
          <p:cNvPr id="66562" name="Rectangle 2"/>
          <p:cNvSpPr>
            <a:spLocks noGrp="1" noChangeArrowheads="1"/>
          </p:cNvSpPr>
          <p:nvPr>
            <p:ph idx="1"/>
          </p:nvPr>
        </p:nvSpPr>
        <p:spPr>
          <a:noFill/>
          <a:ln/>
        </p:spPr>
        <p:txBody>
          <a:bodyPr/>
          <a:lstStyle/>
          <a:p>
            <a:pPr>
              <a:lnSpc>
                <a:spcPct val="100000"/>
              </a:lnSpc>
              <a:spcBef>
                <a:spcPct val="50000"/>
              </a:spcBef>
            </a:pPr>
            <a:r>
              <a:rPr lang="en-US" dirty="0">
                <a:solidFill>
                  <a:schemeClr val="tx2"/>
                </a:solidFill>
              </a:rPr>
              <a:t>Fragmentation of relation PROJ continued</a:t>
            </a:r>
            <a:endParaRPr lang="en-US" dirty="0"/>
          </a:p>
          <a:p>
            <a:pPr lvl="1">
              <a:lnSpc>
                <a:spcPct val="100000"/>
              </a:lnSpc>
              <a:spcBef>
                <a:spcPct val="50000"/>
              </a:spcBef>
            </a:pPr>
            <a:r>
              <a:rPr lang="en-US" dirty="0" err="1"/>
              <a:t>Minterm</a:t>
            </a:r>
            <a:r>
              <a:rPr lang="en-US" dirty="0"/>
              <a:t> fragments left after elimination</a:t>
            </a:r>
          </a:p>
          <a:p>
            <a:pPr lvl="2">
              <a:lnSpc>
                <a:spcPct val="100000"/>
              </a:lnSpc>
              <a:spcBef>
                <a:spcPct val="50000"/>
              </a:spcBef>
              <a:buFont typeface="Monotype Sorts" charset="0"/>
              <a:buNone/>
            </a:pPr>
            <a:r>
              <a:rPr lang="en-US" i="1" dirty="0"/>
              <a:t>m</a:t>
            </a:r>
            <a:r>
              <a:rPr lang="en-US" baseline="-25000" dirty="0"/>
              <a:t>1</a:t>
            </a:r>
            <a:r>
              <a:rPr lang="en-US" dirty="0"/>
              <a:t> : (LOC = “Montreal”) </a:t>
            </a:r>
            <a:r>
              <a:rPr lang="en-US" dirty="0">
                <a:latin typeface="Symbol" charset="0"/>
                <a:sym typeface="Symbol"/>
              </a:rPr>
              <a:t></a:t>
            </a:r>
            <a:r>
              <a:rPr lang="en-US" dirty="0"/>
              <a:t> (BUDGET ≤ 200000)</a:t>
            </a:r>
          </a:p>
          <a:p>
            <a:pPr lvl="2">
              <a:lnSpc>
                <a:spcPct val="100000"/>
              </a:lnSpc>
              <a:spcBef>
                <a:spcPct val="50000"/>
              </a:spcBef>
              <a:buFont typeface="Monotype Sorts" charset="0"/>
              <a:buNone/>
            </a:pPr>
            <a:r>
              <a:rPr lang="en-US" i="1" dirty="0"/>
              <a:t>m</a:t>
            </a:r>
            <a:r>
              <a:rPr lang="en-US" baseline="-25000" dirty="0"/>
              <a:t>2</a:t>
            </a:r>
            <a:r>
              <a:rPr lang="en-US" dirty="0"/>
              <a:t> : (LOC = “Montreal”) </a:t>
            </a:r>
            <a:r>
              <a:rPr lang="en-US" dirty="0">
                <a:latin typeface="Symbol" charset="0"/>
                <a:sym typeface="Symbol"/>
              </a:rPr>
              <a:t></a:t>
            </a:r>
            <a:r>
              <a:rPr lang="en-US" dirty="0"/>
              <a:t> (BUDGET &gt; 200000)</a:t>
            </a:r>
          </a:p>
          <a:p>
            <a:pPr lvl="2">
              <a:lnSpc>
                <a:spcPct val="100000"/>
              </a:lnSpc>
              <a:spcBef>
                <a:spcPct val="50000"/>
              </a:spcBef>
              <a:buFont typeface="Monotype Sorts" charset="0"/>
              <a:buNone/>
            </a:pPr>
            <a:r>
              <a:rPr lang="en-US" i="1" dirty="0"/>
              <a:t>m</a:t>
            </a:r>
            <a:r>
              <a:rPr lang="en-US" baseline="-25000" dirty="0"/>
              <a:t>3</a:t>
            </a:r>
            <a:r>
              <a:rPr lang="en-US" dirty="0"/>
              <a:t> : (LOC = “New York”) </a:t>
            </a:r>
            <a:r>
              <a:rPr lang="en-US" dirty="0">
                <a:latin typeface="Symbol" charset="0"/>
                <a:sym typeface="Symbol"/>
              </a:rPr>
              <a:t></a:t>
            </a:r>
            <a:r>
              <a:rPr lang="en-US" dirty="0"/>
              <a:t> (BUDGET ≤ 200000)</a:t>
            </a:r>
          </a:p>
          <a:p>
            <a:pPr lvl="2">
              <a:lnSpc>
                <a:spcPct val="100000"/>
              </a:lnSpc>
              <a:spcBef>
                <a:spcPct val="50000"/>
              </a:spcBef>
              <a:buFont typeface="Monotype Sorts" charset="0"/>
              <a:buNone/>
            </a:pPr>
            <a:r>
              <a:rPr lang="en-US" i="1" dirty="0"/>
              <a:t>m</a:t>
            </a:r>
            <a:r>
              <a:rPr lang="en-US" baseline="-25000" dirty="0"/>
              <a:t>4</a:t>
            </a:r>
            <a:r>
              <a:rPr lang="en-US" dirty="0"/>
              <a:t> : (LOC = “New York”) </a:t>
            </a:r>
            <a:r>
              <a:rPr lang="en-US" dirty="0">
                <a:latin typeface="Symbol" charset="0"/>
                <a:sym typeface="Symbol"/>
              </a:rPr>
              <a:t></a:t>
            </a:r>
            <a:r>
              <a:rPr lang="en-US" dirty="0"/>
              <a:t> (BUDGET &gt; 200000)</a:t>
            </a:r>
          </a:p>
          <a:p>
            <a:pPr lvl="2">
              <a:lnSpc>
                <a:spcPct val="100000"/>
              </a:lnSpc>
              <a:spcBef>
                <a:spcPct val="50000"/>
              </a:spcBef>
              <a:buFont typeface="Monotype Sorts" charset="0"/>
              <a:buNone/>
            </a:pPr>
            <a:r>
              <a:rPr lang="en-US" i="1" dirty="0"/>
              <a:t>m</a:t>
            </a:r>
            <a:r>
              <a:rPr lang="en-US" baseline="-25000" dirty="0"/>
              <a:t>5</a:t>
            </a:r>
            <a:r>
              <a:rPr lang="en-US" dirty="0"/>
              <a:t> : (LOC = “Paris”) </a:t>
            </a:r>
            <a:r>
              <a:rPr lang="en-US" dirty="0">
                <a:latin typeface="Symbol" charset="0"/>
                <a:sym typeface="Symbol"/>
              </a:rPr>
              <a:t></a:t>
            </a:r>
            <a:r>
              <a:rPr lang="en-US" dirty="0"/>
              <a:t> (BUDGET ≤ 200000)</a:t>
            </a:r>
          </a:p>
          <a:p>
            <a:pPr lvl="2">
              <a:lnSpc>
                <a:spcPct val="100000"/>
              </a:lnSpc>
              <a:spcBef>
                <a:spcPct val="50000"/>
              </a:spcBef>
              <a:buFont typeface="Monotype Sorts" charset="0"/>
              <a:buNone/>
            </a:pPr>
            <a:r>
              <a:rPr lang="en-US" i="1" dirty="0"/>
              <a:t>m</a:t>
            </a:r>
            <a:r>
              <a:rPr lang="en-US" baseline="-25000" dirty="0"/>
              <a:t>6</a:t>
            </a:r>
            <a:r>
              <a:rPr lang="en-US" dirty="0"/>
              <a:t> : (LOC = “Paris”) </a:t>
            </a:r>
            <a:r>
              <a:rPr lang="en-US" dirty="0">
                <a:latin typeface="Symbol" charset="0"/>
                <a:sym typeface="Symbol"/>
              </a:rPr>
              <a:t></a:t>
            </a:r>
            <a:r>
              <a:rPr lang="en-US" dirty="0"/>
              <a:t> (BUDGET &gt; 200000)</a:t>
            </a:r>
          </a:p>
        </p:txBody>
      </p:sp>
      <p:sp>
        <p:nvSpPr>
          <p:cNvPr id="2" name="Footer Placeholder 1">
            <a:extLst>
              <a:ext uri="{FF2B5EF4-FFF2-40B4-BE49-F238E27FC236}">
                <a16:creationId xmlns:a16="http://schemas.microsoft.com/office/drawing/2014/main" id="{BE1A2851-34DD-5B4A-B12A-77235BCE37A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3D637EE-9343-C24B-938D-DAF7076CDF47}"/>
              </a:ext>
            </a:extLst>
          </p:cNvPr>
          <p:cNvSpPr>
            <a:spLocks noGrp="1"/>
          </p:cNvSpPr>
          <p:nvPr>
            <p:ph type="sldNum" sz="quarter" idx="4"/>
          </p:nvPr>
        </p:nvSpPr>
        <p:spPr/>
        <p:txBody>
          <a:bodyPr/>
          <a:lstStyle/>
          <a:p>
            <a:fld id="{FD96158B-4539-3C43-9DE5-94C547866200}" type="slidenum">
              <a:rPr lang="en-US" smtClean="0"/>
              <a:t>30</a:t>
            </a:fld>
            <a:endParaRPr lang="en-US"/>
          </a:p>
        </p:txBody>
      </p:sp>
    </p:spTree>
    <p:extLst>
      <p:ext uri="{BB962C8B-B14F-4D97-AF65-F5344CB8AC3E}">
        <p14:creationId xmlns:p14="http://schemas.microsoft.com/office/powerpoint/2010/main" val="3203988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a:t>PHF – Example</a:t>
            </a:r>
          </a:p>
        </p:txBody>
      </p:sp>
      <p:sp>
        <p:nvSpPr>
          <p:cNvPr id="3" name="Footer Placeholder 2">
            <a:extLst>
              <a:ext uri="{FF2B5EF4-FFF2-40B4-BE49-F238E27FC236}">
                <a16:creationId xmlns:a16="http://schemas.microsoft.com/office/drawing/2014/main" id="{6FA742EB-FC7C-9C46-940A-F3725ED2DF4F}"/>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737A28A2-C292-1549-80FD-4B82F5E6E88F}"/>
              </a:ext>
            </a:extLst>
          </p:cNvPr>
          <p:cNvSpPr>
            <a:spLocks noGrp="1"/>
          </p:cNvSpPr>
          <p:nvPr>
            <p:ph type="sldNum" sz="quarter" idx="4"/>
          </p:nvPr>
        </p:nvSpPr>
        <p:spPr/>
        <p:txBody>
          <a:bodyPr/>
          <a:lstStyle/>
          <a:p>
            <a:fld id="{FD96158B-4539-3C43-9DE5-94C547866200}" type="slidenum">
              <a:rPr lang="en-US" smtClean="0"/>
              <a:t>31</a:t>
            </a:fld>
            <a:endParaRPr lang="en-US"/>
          </a:p>
        </p:txBody>
      </p:sp>
      <p:pic>
        <p:nvPicPr>
          <p:cNvPr id="6" name="Picture 5" descr="A screenshot of a cell phone&#10;&#10;Description automatically generated">
            <a:extLst>
              <a:ext uri="{FF2B5EF4-FFF2-40B4-BE49-F238E27FC236}">
                <a16:creationId xmlns:a16="http://schemas.microsoft.com/office/drawing/2014/main" id="{45CC662F-0E43-C148-9F75-731F814942EE}"/>
              </a:ext>
            </a:extLst>
          </p:cNvPr>
          <p:cNvPicPr>
            <a:picLocks noChangeAspect="1"/>
          </p:cNvPicPr>
          <p:nvPr/>
        </p:nvPicPr>
        <p:blipFill>
          <a:blip r:embed="rId3"/>
          <a:stretch>
            <a:fillRect/>
          </a:stretch>
        </p:blipFill>
        <p:spPr>
          <a:xfrm>
            <a:off x="1949633" y="1661658"/>
            <a:ext cx="5214655" cy="3999590"/>
          </a:xfrm>
          <a:prstGeom prst="rect">
            <a:avLst/>
          </a:prstGeom>
        </p:spPr>
      </p:pic>
    </p:spTree>
    <p:extLst>
      <p:ext uri="{BB962C8B-B14F-4D97-AF65-F5344CB8AC3E}">
        <p14:creationId xmlns:p14="http://schemas.microsoft.com/office/powerpoint/2010/main" val="82044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pPr>
              <a:lnSpc>
                <a:spcPct val="100000"/>
              </a:lnSpc>
              <a:spcBef>
                <a:spcPct val="60000"/>
              </a:spcBef>
            </a:pPr>
            <a:r>
              <a:rPr lang="en-US" dirty="0">
                <a:solidFill>
                  <a:schemeClr val="tx2"/>
                </a:solidFill>
              </a:rPr>
              <a:t>Completeness</a:t>
            </a:r>
            <a:endParaRPr lang="en-US" dirty="0"/>
          </a:p>
          <a:p>
            <a:pPr lvl="1">
              <a:lnSpc>
                <a:spcPct val="100000"/>
              </a:lnSpc>
              <a:spcBef>
                <a:spcPct val="60000"/>
              </a:spcBef>
            </a:pPr>
            <a:r>
              <a:rPr lang="en-US" dirty="0"/>
              <a:t>Since </a:t>
            </a:r>
            <a:r>
              <a:rPr lang="en-US" i="1" dirty="0"/>
              <a:t>Pr</a:t>
            </a:r>
            <a:r>
              <a:rPr lang="en-US" dirty="0"/>
              <a:t>' is complete and minimal, the selection predicates are complete</a:t>
            </a:r>
          </a:p>
          <a:p>
            <a:pPr>
              <a:lnSpc>
                <a:spcPct val="100000"/>
              </a:lnSpc>
              <a:spcBef>
                <a:spcPct val="60000"/>
              </a:spcBef>
            </a:pPr>
            <a:r>
              <a:rPr lang="en-US" dirty="0">
                <a:solidFill>
                  <a:schemeClr val="tx2"/>
                </a:solidFill>
              </a:rPr>
              <a:t>Reconstruction</a:t>
            </a:r>
            <a:endParaRPr lang="en-US" dirty="0"/>
          </a:p>
          <a:p>
            <a:pPr lvl="1">
              <a:lnSpc>
                <a:spcPct val="100000"/>
              </a:lnSpc>
              <a:spcBef>
                <a:spcPct val="60000"/>
              </a:spcBef>
            </a:pPr>
            <a:r>
              <a:rPr lang="en-US" dirty="0"/>
              <a:t>If relation </a:t>
            </a:r>
            <a:r>
              <a:rPr lang="en-US" i="1" dirty="0"/>
              <a:t>R</a:t>
            </a:r>
            <a:r>
              <a:rPr lang="en-US" dirty="0"/>
              <a:t> is fragmented into </a:t>
            </a:r>
            <a:r>
              <a:rPr lang="en-US" i="1" dirty="0"/>
              <a:t>F</a:t>
            </a:r>
            <a:r>
              <a:rPr lang="en-US" i="1" baseline="-25000" dirty="0"/>
              <a:t>R</a:t>
            </a:r>
            <a:r>
              <a:rPr lang="en-US" i="1" dirty="0"/>
              <a:t> </a:t>
            </a:r>
            <a:r>
              <a:rPr lang="en-US" dirty="0"/>
              <a:t>= {</a:t>
            </a:r>
            <a:r>
              <a:rPr lang="en-US" i="1" dirty="0"/>
              <a:t>R</a:t>
            </a:r>
            <a:r>
              <a:rPr lang="en-US" baseline="-25000" dirty="0"/>
              <a:t>1</a:t>
            </a:r>
            <a:r>
              <a:rPr lang="en-US" dirty="0"/>
              <a:t>,</a:t>
            </a:r>
            <a:r>
              <a:rPr lang="en-US" i="1" dirty="0"/>
              <a:t>R</a:t>
            </a:r>
            <a:r>
              <a:rPr lang="en-US" baseline="-25000" dirty="0"/>
              <a:t>2</a:t>
            </a:r>
            <a:r>
              <a:rPr lang="en-US" dirty="0"/>
              <a:t>,…,</a:t>
            </a:r>
            <a:r>
              <a:rPr lang="en-US" i="1" dirty="0" err="1"/>
              <a:t>R</a:t>
            </a:r>
            <a:r>
              <a:rPr lang="en-US" baseline="-25000" dirty="0" err="1"/>
              <a:t>r</a:t>
            </a:r>
            <a:r>
              <a:rPr lang="en-US" dirty="0"/>
              <a:t>}</a:t>
            </a:r>
          </a:p>
          <a:p>
            <a:pPr lvl="4">
              <a:lnSpc>
                <a:spcPct val="100000"/>
              </a:lnSpc>
              <a:spcBef>
                <a:spcPct val="60000"/>
              </a:spcBef>
              <a:buFontTx/>
              <a:buNone/>
            </a:pPr>
            <a:r>
              <a:rPr lang="en-US" sz="1828" i="1" dirty="0"/>
              <a:t>R</a:t>
            </a:r>
            <a:r>
              <a:rPr lang="en-US" sz="1828" dirty="0"/>
              <a:t>  =   </a:t>
            </a:r>
            <a:r>
              <a:rPr lang="en-US" sz="2531" dirty="0">
                <a:latin typeface="Symbol" charset="0"/>
                <a:sym typeface="Symbol"/>
              </a:rPr>
              <a:t></a:t>
            </a:r>
            <a:r>
              <a:rPr lang="en-US" sz="1828" baseline="-25000" dirty="0">
                <a:latin typeface="Symbol" charset="0"/>
                <a:sym typeface="Symbol"/>
              </a:rPr>
              <a:t></a:t>
            </a:r>
            <a:r>
              <a:rPr lang="en-US" sz="1828" i="1" baseline="-25000" dirty="0" err="1"/>
              <a:t>R</a:t>
            </a:r>
            <a:r>
              <a:rPr lang="en-US" sz="1828" i="1" baseline="-50000" dirty="0" err="1"/>
              <a:t>i</a:t>
            </a:r>
            <a:r>
              <a:rPr lang="en-US" sz="1828" i="1" baseline="-25000" dirty="0"/>
              <a:t> </a:t>
            </a:r>
            <a:r>
              <a:rPr lang="en-US" sz="1828" baseline="-25000" dirty="0">
                <a:latin typeface="Symbol" charset="0"/>
                <a:sym typeface="Symbol"/>
              </a:rPr>
              <a:t></a:t>
            </a:r>
            <a:r>
              <a:rPr lang="en-US" sz="1828" i="1" baseline="-25000" dirty="0"/>
              <a:t>FR</a:t>
            </a:r>
            <a:r>
              <a:rPr lang="en-US" sz="1828" baseline="-25000" dirty="0"/>
              <a:t> </a:t>
            </a:r>
            <a:r>
              <a:rPr lang="en-US" sz="1828" i="1" dirty="0" err="1"/>
              <a:t>R</a:t>
            </a:r>
            <a:r>
              <a:rPr lang="en-US" sz="1828" i="1" baseline="-25000" dirty="0" err="1"/>
              <a:t>i</a:t>
            </a:r>
            <a:r>
              <a:rPr lang="en-US" sz="1828" i="1" dirty="0"/>
              <a:t> </a:t>
            </a:r>
            <a:endParaRPr lang="en-US" dirty="0"/>
          </a:p>
          <a:p>
            <a:pPr>
              <a:lnSpc>
                <a:spcPct val="100000"/>
              </a:lnSpc>
              <a:spcBef>
                <a:spcPct val="60000"/>
              </a:spcBef>
            </a:pPr>
            <a:r>
              <a:rPr lang="en-US" dirty="0" err="1">
                <a:solidFill>
                  <a:schemeClr val="tx2"/>
                </a:solidFill>
              </a:rPr>
              <a:t>Disjointness</a:t>
            </a:r>
            <a:endParaRPr lang="en-US" dirty="0"/>
          </a:p>
          <a:p>
            <a:pPr lvl="1">
              <a:lnSpc>
                <a:spcPct val="100000"/>
              </a:lnSpc>
              <a:spcBef>
                <a:spcPct val="60000"/>
              </a:spcBef>
            </a:pPr>
            <a:r>
              <a:rPr lang="en-US" dirty="0" err="1"/>
              <a:t>Minterm</a:t>
            </a:r>
            <a:r>
              <a:rPr lang="en-US" dirty="0"/>
              <a:t> predicates that form the basis of fragmentation should be mutually exclusive.  </a:t>
            </a:r>
          </a:p>
        </p:txBody>
      </p:sp>
      <p:sp>
        <p:nvSpPr>
          <p:cNvPr id="70659" name="Rectangle 3"/>
          <p:cNvSpPr>
            <a:spLocks noGrp="1" noChangeArrowheads="1"/>
          </p:cNvSpPr>
          <p:nvPr>
            <p:ph type="title"/>
          </p:nvPr>
        </p:nvSpPr>
        <p:spPr>
          <a:noFill/>
          <a:ln/>
        </p:spPr>
        <p:txBody>
          <a:bodyPr/>
          <a:lstStyle/>
          <a:p>
            <a:r>
              <a:rPr lang="en-US"/>
              <a:t>PHF – Correctness</a:t>
            </a:r>
          </a:p>
        </p:txBody>
      </p:sp>
      <p:sp>
        <p:nvSpPr>
          <p:cNvPr id="2" name="Footer Placeholder 1">
            <a:extLst>
              <a:ext uri="{FF2B5EF4-FFF2-40B4-BE49-F238E27FC236}">
                <a16:creationId xmlns:a16="http://schemas.microsoft.com/office/drawing/2014/main" id="{4812C433-E351-094B-B2AA-ECA4FA0AFD9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4BAC9B9-6651-D34B-9977-D3414ACE8FF9}"/>
              </a:ext>
            </a:extLst>
          </p:cNvPr>
          <p:cNvSpPr>
            <a:spLocks noGrp="1"/>
          </p:cNvSpPr>
          <p:nvPr>
            <p:ph type="sldNum" sz="quarter" idx="4"/>
          </p:nvPr>
        </p:nvSpPr>
        <p:spPr/>
        <p:txBody>
          <a:bodyPr/>
          <a:lstStyle/>
          <a:p>
            <a:fld id="{FD96158B-4539-3C43-9DE5-94C547866200}" type="slidenum">
              <a:rPr lang="en-US" smtClean="0"/>
              <a:t>32</a:t>
            </a:fld>
            <a:endParaRPr lang="en-US"/>
          </a:p>
        </p:txBody>
      </p:sp>
    </p:spTree>
    <p:extLst>
      <p:ext uri="{BB962C8B-B14F-4D97-AF65-F5344CB8AC3E}">
        <p14:creationId xmlns:p14="http://schemas.microsoft.com/office/powerpoint/2010/main" val="322178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title"/>
          </p:nvPr>
        </p:nvSpPr>
        <p:spPr>
          <a:noFill/>
          <a:ln/>
        </p:spPr>
        <p:txBody>
          <a:bodyPr/>
          <a:lstStyle/>
          <a:p>
            <a:r>
              <a:rPr lang="en-US" dirty="0"/>
              <a:t>Derived Horizontal Fragmentation</a:t>
            </a:r>
          </a:p>
        </p:txBody>
      </p:sp>
      <p:sp>
        <p:nvSpPr>
          <p:cNvPr id="72706" name="Rectangle 2"/>
          <p:cNvSpPr>
            <a:spLocks noGrp="1" noChangeArrowheads="1"/>
          </p:cNvSpPr>
          <p:nvPr>
            <p:ph idx="1"/>
          </p:nvPr>
        </p:nvSpPr>
        <p:spPr>
          <a:xfrm>
            <a:off x="241101" y="1750219"/>
            <a:ext cx="8643938" cy="1477862"/>
          </a:xfrm>
          <a:noFill/>
          <a:ln/>
        </p:spPr>
        <p:txBody>
          <a:bodyPr/>
          <a:lstStyle/>
          <a:p>
            <a:r>
              <a:rPr lang="en-US" dirty="0"/>
              <a:t>Defined on a member relation of a link according to a selection operation specified on its owner.</a:t>
            </a:r>
            <a:endParaRPr lang="en-US" sz="1828" dirty="0"/>
          </a:p>
          <a:p>
            <a:pPr lvl="1"/>
            <a:r>
              <a:rPr lang="en-US" dirty="0"/>
              <a:t>Each link is an equijoin.</a:t>
            </a:r>
          </a:p>
          <a:p>
            <a:pPr lvl="1"/>
            <a:r>
              <a:rPr lang="en-US" dirty="0"/>
              <a:t>Equijoin can be implemented by means of </a:t>
            </a:r>
            <a:r>
              <a:rPr lang="en-US" dirty="0" err="1"/>
              <a:t>semijoins</a:t>
            </a:r>
            <a:r>
              <a:rPr lang="en-US" dirty="0"/>
              <a:t>.</a:t>
            </a:r>
          </a:p>
        </p:txBody>
      </p:sp>
      <p:sp>
        <p:nvSpPr>
          <p:cNvPr id="2" name="Footer Placeholder 1">
            <a:extLst>
              <a:ext uri="{FF2B5EF4-FFF2-40B4-BE49-F238E27FC236}">
                <a16:creationId xmlns:a16="http://schemas.microsoft.com/office/drawing/2014/main" id="{448422DC-89EE-2948-8C33-76A0913F367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E78C5FE-90A1-F342-944C-29AD631B06B7}"/>
              </a:ext>
            </a:extLst>
          </p:cNvPr>
          <p:cNvSpPr>
            <a:spLocks noGrp="1"/>
          </p:cNvSpPr>
          <p:nvPr>
            <p:ph type="sldNum" sz="quarter" idx="4"/>
          </p:nvPr>
        </p:nvSpPr>
        <p:spPr/>
        <p:txBody>
          <a:bodyPr/>
          <a:lstStyle/>
          <a:p>
            <a:fld id="{FD96158B-4539-3C43-9DE5-94C547866200}" type="slidenum">
              <a:rPr lang="en-US" smtClean="0"/>
              <a:t>33</a:t>
            </a:fld>
            <a:endParaRPr lang="en-US"/>
          </a:p>
        </p:txBody>
      </p:sp>
      <p:pic>
        <p:nvPicPr>
          <p:cNvPr id="26" name="Picture 25" descr="A screenshot of a cell phone&#10;&#10;Description automatically generated">
            <a:extLst>
              <a:ext uri="{FF2B5EF4-FFF2-40B4-BE49-F238E27FC236}">
                <a16:creationId xmlns:a16="http://schemas.microsoft.com/office/drawing/2014/main" id="{7120657D-05BC-834E-B9A9-1007774881F0}"/>
              </a:ext>
            </a:extLst>
          </p:cNvPr>
          <p:cNvPicPr>
            <a:picLocks noChangeAspect="1"/>
          </p:cNvPicPr>
          <p:nvPr/>
        </p:nvPicPr>
        <p:blipFill>
          <a:blip r:embed="rId3"/>
          <a:stretch>
            <a:fillRect/>
          </a:stretch>
        </p:blipFill>
        <p:spPr>
          <a:xfrm>
            <a:off x="2267744" y="3213476"/>
            <a:ext cx="4608512" cy="2936397"/>
          </a:xfrm>
          <a:prstGeom prst="rect">
            <a:avLst/>
          </a:prstGeom>
        </p:spPr>
      </p:pic>
    </p:spTree>
    <p:extLst>
      <p:ext uri="{BB962C8B-B14F-4D97-AF65-F5344CB8AC3E}">
        <p14:creationId xmlns:p14="http://schemas.microsoft.com/office/powerpoint/2010/main" val="2780847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a:noFill/>
          <a:ln/>
        </p:spPr>
        <p:txBody>
          <a:bodyPr/>
          <a:lstStyle/>
          <a:p>
            <a:r>
              <a:rPr lang="en-US" dirty="0"/>
              <a:t>DHF – Definition</a:t>
            </a:r>
          </a:p>
        </p:txBody>
      </p:sp>
      <p:sp>
        <p:nvSpPr>
          <p:cNvPr id="74754" name="Rectangle 2"/>
          <p:cNvSpPr>
            <a:spLocks noGrp="1" noChangeArrowheads="1"/>
          </p:cNvSpPr>
          <p:nvPr>
            <p:ph idx="1"/>
          </p:nvPr>
        </p:nvSpPr>
        <p:spPr>
          <a:noFill/>
          <a:ln/>
        </p:spPr>
        <p:txBody>
          <a:bodyPr/>
          <a:lstStyle/>
          <a:p>
            <a:pPr marL="0" indent="0">
              <a:spcBef>
                <a:spcPct val="60000"/>
              </a:spcBef>
              <a:buNone/>
            </a:pPr>
            <a:r>
              <a:rPr lang="en-US" dirty="0"/>
              <a:t>Given a link </a:t>
            </a:r>
            <a:r>
              <a:rPr lang="en-US" i="1" dirty="0"/>
              <a:t>L</a:t>
            </a:r>
            <a:r>
              <a:rPr lang="en-US" dirty="0"/>
              <a:t> where </a:t>
            </a:r>
            <a:r>
              <a:rPr lang="en-US" i="1" dirty="0"/>
              <a:t>owner</a:t>
            </a:r>
            <a:r>
              <a:rPr lang="en-US" dirty="0"/>
              <a:t>(</a:t>
            </a:r>
            <a:r>
              <a:rPr lang="en-US" i="1" dirty="0"/>
              <a:t>L</a:t>
            </a:r>
            <a:r>
              <a:rPr lang="en-US" dirty="0"/>
              <a:t>)=</a:t>
            </a:r>
            <a:r>
              <a:rPr lang="en-US" i="1" dirty="0"/>
              <a:t>S</a:t>
            </a:r>
            <a:r>
              <a:rPr lang="en-US" dirty="0"/>
              <a:t> and </a:t>
            </a:r>
            <a:r>
              <a:rPr lang="en-US" i="1" dirty="0"/>
              <a:t>member</a:t>
            </a:r>
            <a:r>
              <a:rPr lang="en-US" dirty="0"/>
              <a:t>(</a:t>
            </a:r>
            <a:r>
              <a:rPr lang="en-US" i="1" dirty="0"/>
              <a:t>L</a:t>
            </a:r>
            <a:r>
              <a:rPr lang="en-US" dirty="0"/>
              <a:t>)=</a:t>
            </a:r>
            <a:r>
              <a:rPr lang="en-US" i="1" dirty="0"/>
              <a:t>R</a:t>
            </a:r>
            <a:r>
              <a:rPr lang="en-US" dirty="0"/>
              <a:t>, the derived horizontal fragments of </a:t>
            </a:r>
            <a:r>
              <a:rPr lang="en-US" i="1" dirty="0"/>
              <a:t>R</a:t>
            </a:r>
            <a:r>
              <a:rPr lang="en-US" dirty="0"/>
              <a:t> are defined as</a:t>
            </a:r>
          </a:p>
          <a:p>
            <a:pPr marL="342882" lvl="1" indent="-228588">
              <a:spcBef>
                <a:spcPct val="60000"/>
              </a:spcBef>
              <a:buNone/>
            </a:pPr>
            <a:r>
              <a:rPr lang="en-US" sz="2391" i="1" dirty="0"/>
              <a:t>		</a:t>
            </a:r>
            <a:r>
              <a:rPr lang="en-US" sz="2391" i="1" dirty="0" err="1"/>
              <a:t>R</a:t>
            </a:r>
            <a:r>
              <a:rPr lang="en-US" sz="2391" i="1" baseline="-25000" dirty="0" err="1"/>
              <a:t>i</a:t>
            </a:r>
            <a:r>
              <a:rPr lang="en-US" sz="2391" dirty="0"/>
              <a:t> = </a:t>
            </a:r>
            <a:r>
              <a:rPr lang="en-US" sz="2391" i="1" dirty="0"/>
              <a:t>R </a:t>
            </a:r>
            <a:r>
              <a:rPr lang="en-US" sz="2531" dirty="0">
                <a:latin typeface="MS PGothic"/>
                <a:ea typeface="MS PGothic"/>
              </a:rPr>
              <a:t>⋉</a:t>
            </a:r>
            <a:r>
              <a:rPr lang="en-US" sz="2391" i="1" baseline="-25000" dirty="0"/>
              <a:t>F </a:t>
            </a:r>
            <a:r>
              <a:rPr lang="en-US" sz="2391" dirty="0">
                <a:latin typeface="NSymbol" charset="0"/>
              </a:rPr>
              <a:t> </a:t>
            </a:r>
            <a:r>
              <a:rPr lang="en-US" sz="2391" i="1" dirty="0"/>
              <a:t>S</a:t>
            </a:r>
            <a:r>
              <a:rPr lang="en-US" sz="2391" i="1" baseline="-25000" dirty="0"/>
              <a:t>i</a:t>
            </a:r>
            <a:r>
              <a:rPr lang="en-US" sz="2391" dirty="0"/>
              <a:t>, 1≤</a:t>
            </a:r>
            <a:r>
              <a:rPr lang="en-US" sz="2391" i="1" dirty="0"/>
              <a:t>i</a:t>
            </a:r>
            <a:r>
              <a:rPr lang="en-US" sz="2391" dirty="0"/>
              <a:t>≤</a:t>
            </a:r>
            <a:r>
              <a:rPr lang="en-US" sz="2391" i="1" dirty="0"/>
              <a:t>w</a:t>
            </a:r>
          </a:p>
          <a:p>
            <a:pPr marL="0" indent="0">
              <a:spcBef>
                <a:spcPct val="60000"/>
              </a:spcBef>
              <a:buNone/>
            </a:pPr>
            <a:r>
              <a:rPr lang="en-US" dirty="0"/>
              <a:t>where </a:t>
            </a:r>
            <a:r>
              <a:rPr lang="en-US" i="1" dirty="0"/>
              <a:t>w</a:t>
            </a:r>
            <a:r>
              <a:rPr lang="en-US" dirty="0"/>
              <a:t> is the maximum number of fragments that will be defined on </a:t>
            </a:r>
            <a:r>
              <a:rPr lang="en-US" i="1" dirty="0"/>
              <a:t>R</a:t>
            </a:r>
            <a:r>
              <a:rPr lang="en-US" dirty="0"/>
              <a:t> and</a:t>
            </a:r>
          </a:p>
          <a:p>
            <a:pPr marL="685765" lvl="2">
              <a:spcBef>
                <a:spcPct val="60000"/>
              </a:spcBef>
              <a:spcAft>
                <a:spcPct val="20000"/>
              </a:spcAft>
              <a:buNone/>
            </a:pPr>
            <a:r>
              <a:rPr lang="en-US" sz="2391" i="1" dirty="0"/>
              <a:t>S</a:t>
            </a:r>
            <a:r>
              <a:rPr lang="en-US" sz="2391" i="1" baseline="-25000" dirty="0"/>
              <a:t>i</a:t>
            </a:r>
            <a:r>
              <a:rPr lang="en-US" sz="2391" i="1" dirty="0"/>
              <a:t> </a:t>
            </a:r>
            <a:r>
              <a:rPr lang="en-US" sz="2391" dirty="0"/>
              <a:t>= </a:t>
            </a:r>
            <a:r>
              <a:rPr lang="en-US" sz="2391" dirty="0">
                <a:latin typeface="Symbol" charset="0"/>
                <a:sym typeface="Symbol"/>
              </a:rPr>
              <a:t></a:t>
            </a:r>
            <a:r>
              <a:rPr lang="en-US" sz="2391" i="1" baseline="-25000" dirty="0" err="1"/>
              <a:t>F</a:t>
            </a:r>
            <a:r>
              <a:rPr lang="en-US" sz="2391" i="1" baseline="-50000" dirty="0" err="1"/>
              <a:t>i</a:t>
            </a:r>
            <a:r>
              <a:rPr lang="en-US" sz="2391" dirty="0">
                <a:latin typeface="Symbol" charset="0"/>
              </a:rPr>
              <a:t> </a:t>
            </a:r>
            <a:r>
              <a:rPr lang="en-US" sz="2391" dirty="0"/>
              <a:t>(</a:t>
            </a:r>
            <a:r>
              <a:rPr lang="en-US" sz="2391" i="1" dirty="0"/>
              <a:t>S</a:t>
            </a:r>
            <a:r>
              <a:rPr lang="en-US" sz="2391" dirty="0"/>
              <a:t>)</a:t>
            </a:r>
          </a:p>
          <a:p>
            <a:pPr marL="0" indent="0">
              <a:spcBef>
                <a:spcPct val="60000"/>
              </a:spcBef>
              <a:buNone/>
            </a:pPr>
            <a:r>
              <a:rPr lang="en-US" dirty="0"/>
              <a:t>where </a:t>
            </a:r>
            <a:r>
              <a:rPr lang="en-US" i="1" dirty="0"/>
              <a:t>F</a:t>
            </a:r>
            <a:r>
              <a:rPr lang="en-US" i="1" baseline="-25000" dirty="0"/>
              <a:t>i</a:t>
            </a:r>
            <a:r>
              <a:rPr lang="en-US" dirty="0"/>
              <a:t> is the formula according to which the primary horizontal fragment </a:t>
            </a:r>
            <a:r>
              <a:rPr lang="en-US" i="1" dirty="0"/>
              <a:t>S</a:t>
            </a:r>
            <a:r>
              <a:rPr lang="en-US" i="1" baseline="-25000" dirty="0"/>
              <a:t>i</a:t>
            </a:r>
            <a:r>
              <a:rPr lang="en-US" dirty="0"/>
              <a:t> is defined.</a:t>
            </a:r>
          </a:p>
        </p:txBody>
      </p:sp>
      <p:sp>
        <p:nvSpPr>
          <p:cNvPr id="2" name="Footer Placeholder 1">
            <a:extLst>
              <a:ext uri="{FF2B5EF4-FFF2-40B4-BE49-F238E27FC236}">
                <a16:creationId xmlns:a16="http://schemas.microsoft.com/office/drawing/2014/main" id="{1537E190-0050-4046-8C93-7146CAA1C91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637E57E-C663-0D4E-BD9E-E8068A54C804}"/>
              </a:ext>
            </a:extLst>
          </p:cNvPr>
          <p:cNvSpPr>
            <a:spLocks noGrp="1"/>
          </p:cNvSpPr>
          <p:nvPr>
            <p:ph type="sldNum" sz="quarter" idx="4"/>
          </p:nvPr>
        </p:nvSpPr>
        <p:spPr/>
        <p:txBody>
          <a:bodyPr/>
          <a:lstStyle/>
          <a:p>
            <a:fld id="{FD96158B-4539-3C43-9DE5-94C547866200}" type="slidenum">
              <a:rPr lang="en-US" smtClean="0"/>
              <a:t>34</a:t>
            </a:fld>
            <a:endParaRPr lang="en-US"/>
          </a:p>
        </p:txBody>
      </p:sp>
    </p:spTree>
    <p:extLst>
      <p:ext uri="{BB962C8B-B14F-4D97-AF65-F5344CB8AC3E}">
        <p14:creationId xmlns:p14="http://schemas.microsoft.com/office/powerpoint/2010/main" val="220201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a:noFill/>
          <a:ln/>
        </p:spPr>
        <p:txBody>
          <a:bodyPr/>
          <a:lstStyle/>
          <a:p>
            <a:r>
              <a:rPr lang="en-US"/>
              <a:t>DHF – Example</a:t>
            </a:r>
          </a:p>
        </p:txBody>
      </p:sp>
      <p:sp>
        <p:nvSpPr>
          <p:cNvPr id="76802" name="Rectangle 2"/>
          <p:cNvSpPr>
            <a:spLocks noGrp="1" noChangeArrowheads="1"/>
          </p:cNvSpPr>
          <p:nvPr>
            <p:ph idx="1"/>
          </p:nvPr>
        </p:nvSpPr>
        <p:spPr>
          <a:xfrm>
            <a:off x="457200" y="1600200"/>
            <a:ext cx="8435280" cy="4530725"/>
          </a:xfrm>
          <a:noFill/>
          <a:ln/>
        </p:spPr>
        <p:txBody>
          <a:bodyPr/>
          <a:lstStyle/>
          <a:p>
            <a:pPr marL="1588" indent="-1588">
              <a:buNone/>
            </a:pPr>
            <a:r>
              <a:rPr lang="en-US" dirty="0"/>
              <a:t>Given link </a:t>
            </a:r>
            <a:r>
              <a:rPr lang="en-US" i="1" dirty="0"/>
              <a:t>L</a:t>
            </a:r>
            <a:r>
              <a:rPr lang="en-US" baseline="-25000" dirty="0"/>
              <a:t>1</a:t>
            </a:r>
            <a:r>
              <a:rPr lang="en-US" dirty="0"/>
              <a:t> where owner(</a:t>
            </a:r>
            <a:r>
              <a:rPr lang="en-US" i="1" dirty="0"/>
              <a:t>L</a:t>
            </a:r>
            <a:r>
              <a:rPr lang="en-US" baseline="-25000" dirty="0"/>
              <a:t>1</a:t>
            </a:r>
            <a:r>
              <a:rPr lang="en-US" dirty="0"/>
              <a:t>)=PAY and member(</a:t>
            </a:r>
            <a:r>
              <a:rPr lang="en-US" i="1" dirty="0"/>
              <a:t>L</a:t>
            </a:r>
            <a:r>
              <a:rPr lang="en-US" baseline="-25000" dirty="0"/>
              <a:t>1</a:t>
            </a:r>
            <a:r>
              <a:rPr lang="en-US" dirty="0"/>
              <a:t>)=EMP</a:t>
            </a:r>
          </a:p>
          <a:p>
            <a:pPr lvl="2">
              <a:lnSpc>
                <a:spcPct val="100000"/>
              </a:lnSpc>
              <a:spcBef>
                <a:spcPct val="20000"/>
              </a:spcBef>
              <a:buFont typeface="Monotype Sorts" charset="0"/>
              <a:buNone/>
            </a:pPr>
            <a:r>
              <a:rPr lang="en-US" dirty="0"/>
              <a:t>EMP</a:t>
            </a:r>
            <a:r>
              <a:rPr lang="en-US" baseline="-25000" dirty="0"/>
              <a:t>1</a:t>
            </a:r>
            <a:r>
              <a:rPr lang="en-US" dirty="0"/>
              <a:t> = EMP </a:t>
            </a:r>
            <a:r>
              <a:rPr lang="en-US" sz="1969" dirty="0">
                <a:latin typeface="MS PGothic"/>
                <a:ea typeface="MS PGothic"/>
              </a:rPr>
              <a:t>⋉</a:t>
            </a:r>
            <a:r>
              <a:rPr lang="en-US" dirty="0"/>
              <a:t> PAY</a:t>
            </a:r>
            <a:r>
              <a:rPr lang="en-US" baseline="-25000" dirty="0"/>
              <a:t>1</a:t>
            </a:r>
            <a:endParaRPr lang="en-US" dirty="0"/>
          </a:p>
          <a:p>
            <a:pPr lvl="2">
              <a:lnSpc>
                <a:spcPct val="100000"/>
              </a:lnSpc>
              <a:spcBef>
                <a:spcPct val="20000"/>
              </a:spcBef>
              <a:buFont typeface="Monotype Sorts" charset="0"/>
              <a:buNone/>
            </a:pPr>
            <a:r>
              <a:rPr lang="en-US" dirty="0"/>
              <a:t>EMP</a:t>
            </a:r>
            <a:r>
              <a:rPr lang="en-US" baseline="-25000" dirty="0"/>
              <a:t>2</a:t>
            </a:r>
            <a:r>
              <a:rPr lang="en-US" dirty="0"/>
              <a:t> = EMP </a:t>
            </a:r>
            <a:r>
              <a:rPr lang="en-US" sz="1969" dirty="0">
                <a:latin typeface="MS PGothic"/>
                <a:ea typeface="MS PGothic"/>
              </a:rPr>
              <a:t>⋉</a:t>
            </a:r>
            <a:r>
              <a:rPr lang="en-US" dirty="0"/>
              <a:t> PAY</a:t>
            </a:r>
            <a:r>
              <a:rPr lang="en-US" baseline="-25000" dirty="0"/>
              <a:t>2</a:t>
            </a:r>
            <a:endParaRPr lang="en-US" dirty="0"/>
          </a:p>
          <a:p>
            <a:pPr marL="1588" indent="-1588">
              <a:buNone/>
            </a:pPr>
            <a:r>
              <a:rPr lang="en-US" dirty="0"/>
              <a:t>where</a:t>
            </a:r>
          </a:p>
          <a:p>
            <a:pPr lvl="2">
              <a:lnSpc>
                <a:spcPct val="100000"/>
              </a:lnSpc>
              <a:spcBef>
                <a:spcPct val="20000"/>
              </a:spcBef>
              <a:buFont typeface="Monotype Sorts" charset="0"/>
              <a:buNone/>
            </a:pPr>
            <a:r>
              <a:rPr lang="en-US" dirty="0"/>
              <a:t>PAY</a:t>
            </a:r>
            <a:r>
              <a:rPr lang="en-US" baseline="-25000" dirty="0"/>
              <a:t>1</a:t>
            </a:r>
            <a:r>
              <a:rPr lang="en-US" dirty="0"/>
              <a:t> = </a:t>
            </a:r>
            <a:r>
              <a:rPr lang="en-US" sz="1969" dirty="0">
                <a:latin typeface="Symbol" charset="0"/>
                <a:sym typeface="Symbol"/>
              </a:rPr>
              <a:t></a:t>
            </a:r>
            <a:r>
              <a:rPr lang="en-US" baseline="-25000" dirty="0"/>
              <a:t>SAL≤30000</a:t>
            </a:r>
            <a:r>
              <a:rPr lang="en-US" dirty="0"/>
              <a:t>(PAY)</a:t>
            </a:r>
          </a:p>
          <a:p>
            <a:pPr lvl="2">
              <a:lnSpc>
                <a:spcPct val="100000"/>
              </a:lnSpc>
              <a:spcBef>
                <a:spcPct val="20000"/>
              </a:spcBef>
              <a:buFont typeface="Monotype Sorts" charset="0"/>
              <a:buNone/>
            </a:pPr>
            <a:r>
              <a:rPr lang="en-US" dirty="0"/>
              <a:t>PAY</a:t>
            </a:r>
            <a:r>
              <a:rPr lang="en-US" baseline="-25000" dirty="0"/>
              <a:t>2</a:t>
            </a:r>
            <a:r>
              <a:rPr lang="en-US" dirty="0"/>
              <a:t> = </a:t>
            </a:r>
            <a:r>
              <a:rPr lang="en-US" sz="1969" dirty="0">
                <a:latin typeface="Symbol" charset="0"/>
                <a:sym typeface="Symbol"/>
              </a:rPr>
              <a:t></a:t>
            </a:r>
            <a:r>
              <a:rPr lang="en-US" baseline="-25000" dirty="0"/>
              <a:t>SAL&gt;30000</a:t>
            </a:r>
            <a:r>
              <a:rPr lang="en-US" dirty="0"/>
              <a:t>(PAY)</a:t>
            </a:r>
          </a:p>
        </p:txBody>
      </p:sp>
      <p:sp>
        <p:nvSpPr>
          <p:cNvPr id="2" name="Footer Placeholder 1">
            <a:extLst>
              <a:ext uri="{FF2B5EF4-FFF2-40B4-BE49-F238E27FC236}">
                <a16:creationId xmlns:a16="http://schemas.microsoft.com/office/drawing/2014/main" id="{B0045DA8-B33C-4743-A884-C43EA4C24B2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B0CCF04-B876-8647-82CB-7CE68AF05AAA}"/>
              </a:ext>
            </a:extLst>
          </p:cNvPr>
          <p:cNvSpPr>
            <a:spLocks noGrp="1"/>
          </p:cNvSpPr>
          <p:nvPr>
            <p:ph type="sldNum" sz="quarter" idx="4"/>
          </p:nvPr>
        </p:nvSpPr>
        <p:spPr/>
        <p:txBody>
          <a:bodyPr/>
          <a:lstStyle/>
          <a:p>
            <a:fld id="{FD96158B-4539-3C43-9DE5-94C547866200}" type="slidenum">
              <a:rPr lang="en-US" smtClean="0"/>
              <a:t>35</a:t>
            </a:fld>
            <a:endParaRPr lang="en-US"/>
          </a:p>
        </p:txBody>
      </p:sp>
      <p:pic>
        <p:nvPicPr>
          <p:cNvPr id="8" name="Picture 7">
            <a:extLst>
              <a:ext uri="{FF2B5EF4-FFF2-40B4-BE49-F238E27FC236}">
                <a16:creationId xmlns:a16="http://schemas.microsoft.com/office/drawing/2014/main" id="{3AAEDF6E-D10F-77E0-4E70-364A41A2D89E}"/>
              </a:ext>
            </a:extLst>
          </p:cNvPr>
          <p:cNvPicPr>
            <a:picLocks noChangeAspect="1"/>
          </p:cNvPicPr>
          <p:nvPr/>
        </p:nvPicPr>
        <p:blipFill>
          <a:blip r:embed="rId3"/>
          <a:stretch>
            <a:fillRect/>
          </a:stretch>
        </p:blipFill>
        <p:spPr>
          <a:xfrm>
            <a:off x="1403648" y="4077072"/>
            <a:ext cx="6194805" cy="1800200"/>
          </a:xfrm>
          <a:prstGeom prst="rect">
            <a:avLst/>
          </a:prstGeom>
        </p:spPr>
      </p:pic>
    </p:spTree>
    <p:extLst>
      <p:ext uri="{BB962C8B-B14F-4D97-AF65-F5344CB8AC3E}">
        <p14:creationId xmlns:p14="http://schemas.microsoft.com/office/powerpoint/2010/main" val="1287048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a:noFill/>
          <a:ln/>
        </p:spPr>
        <p:txBody>
          <a:bodyPr/>
          <a:lstStyle/>
          <a:p>
            <a:r>
              <a:rPr lang="en-US" dirty="0"/>
              <a:t>DHF – Correctness</a:t>
            </a:r>
          </a:p>
        </p:txBody>
      </p:sp>
      <p:sp>
        <p:nvSpPr>
          <p:cNvPr id="78850" name="Rectangle 2"/>
          <p:cNvSpPr>
            <a:spLocks noGrp="1" noChangeArrowheads="1"/>
          </p:cNvSpPr>
          <p:nvPr>
            <p:ph idx="1"/>
          </p:nvPr>
        </p:nvSpPr>
        <p:spPr>
          <a:noFill/>
          <a:ln/>
        </p:spPr>
        <p:txBody>
          <a:bodyPr/>
          <a:lstStyle/>
          <a:p>
            <a:r>
              <a:rPr lang="en-US" dirty="0">
                <a:solidFill>
                  <a:schemeClr val="tx2"/>
                </a:solidFill>
              </a:rPr>
              <a:t>Completeness</a:t>
            </a:r>
            <a:endParaRPr lang="en-US" dirty="0"/>
          </a:p>
          <a:p>
            <a:pPr lvl="1"/>
            <a:r>
              <a:rPr lang="en-US" dirty="0"/>
              <a:t>Referential integrity</a:t>
            </a:r>
          </a:p>
          <a:p>
            <a:pPr lvl="1"/>
            <a:r>
              <a:rPr lang="en-US" dirty="0"/>
              <a:t>Let </a:t>
            </a:r>
            <a:r>
              <a:rPr lang="en-US" i="1" dirty="0"/>
              <a:t>R</a:t>
            </a:r>
            <a:r>
              <a:rPr lang="en-US" dirty="0"/>
              <a:t> be the member relation of a link whose owner is relation </a:t>
            </a:r>
            <a:r>
              <a:rPr lang="en-US" i="1" dirty="0"/>
              <a:t>S</a:t>
            </a:r>
            <a:r>
              <a:rPr lang="en-US" dirty="0"/>
              <a:t> which is fragmented as </a:t>
            </a:r>
            <a:r>
              <a:rPr lang="en-US" i="1" dirty="0"/>
              <a:t>F</a:t>
            </a:r>
            <a:r>
              <a:rPr lang="en-US" i="1" baseline="-25000" dirty="0"/>
              <a:t>S</a:t>
            </a:r>
            <a:r>
              <a:rPr lang="en-US" i="1" dirty="0"/>
              <a:t> </a:t>
            </a:r>
            <a:r>
              <a:rPr lang="en-US" dirty="0"/>
              <a:t>= {</a:t>
            </a:r>
            <a:r>
              <a:rPr lang="en-US" i="1" dirty="0"/>
              <a:t>S</a:t>
            </a:r>
            <a:r>
              <a:rPr lang="en-US" baseline="-25000" dirty="0"/>
              <a:t>1</a:t>
            </a:r>
            <a:r>
              <a:rPr lang="en-US" dirty="0"/>
              <a:t>, </a:t>
            </a:r>
            <a:r>
              <a:rPr lang="en-US" i="1" dirty="0"/>
              <a:t>S</a:t>
            </a:r>
            <a:r>
              <a:rPr lang="en-US" baseline="-25000" dirty="0"/>
              <a:t>2</a:t>
            </a:r>
            <a:r>
              <a:rPr lang="en-US" dirty="0"/>
              <a:t>, ..., </a:t>
            </a:r>
            <a:r>
              <a:rPr lang="en-US" i="1" dirty="0" err="1"/>
              <a:t>S</a:t>
            </a:r>
            <a:r>
              <a:rPr lang="en-US" i="1" baseline="-25000" dirty="0" err="1"/>
              <a:t>n</a:t>
            </a:r>
            <a:r>
              <a:rPr lang="en-US" dirty="0"/>
              <a:t>}. Furthermore, let </a:t>
            </a:r>
            <a:r>
              <a:rPr lang="en-US" i="1" dirty="0"/>
              <a:t>A</a:t>
            </a:r>
            <a:r>
              <a:rPr lang="en-US" dirty="0"/>
              <a:t> be the join attribute between </a:t>
            </a:r>
            <a:r>
              <a:rPr lang="en-US" i="1" dirty="0"/>
              <a:t>R</a:t>
            </a:r>
            <a:r>
              <a:rPr lang="en-US" dirty="0"/>
              <a:t> and </a:t>
            </a:r>
            <a:r>
              <a:rPr lang="en-US" i="1" dirty="0"/>
              <a:t>S</a:t>
            </a:r>
            <a:r>
              <a:rPr lang="en-US" dirty="0"/>
              <a:t>. Then, for each </a:t>
            </a:r>
            <a:r>
              <a:rPr lang="en-US" dirty="0" err="1"/>
              <a:t>tuple</a:t>
            </a:r>
            <a:r>
              <a:rPr lang="en-US" dirty="0"/>
              <a:t> </a:t>
            </a:r>
            <a:r>
              <a:rPr lang="en-US" i="1" dirty="0"/>
              <a:t>t</a:t>
            </a:r>
            <a:r>
              <a:rPr lang="en-US" dirty="0"/>
              <a:t> of </a:t>
            </a:r>
            <a:r>
              <a:rPr lang="en-US" i="1" dirty="0"/>
              <a:t>R,</a:t>
            </a:r>
            <a:r>
              <a:rPr lang="en-US" dirty="0"/>
              <a:t> there should be a </a:t>
            </a:r>
            <a:r>
              <a:rPr lang="en-US" dirty="0" err="1"/>
              <a:t>tuple</a:t>
            </a:r>
            <a:r>
              <a:rPr lang="en-US" dirty="0"/>
              <a:t> </a:t>
            </a:r>
            <a:r>
              <a:rPr lang="en-US" i="1" dirty="0"/>
              <a:t>t' </a:t>
            </a:r>
            <a:r>
              <a:rPr lang="en-US" dirty="0"/>
              <a:t>of </a:t>
            </a:r>
            <a:r>
              <a:rPr lang="en-US" i="1" dirty="0"/>
              <a:t>S</a:t>
            </a:r>
            <a:r>
              <a:rPr lang="en-US" dirty="0"/>
              <a:t> such that</a:t>
            </a:r>
          </a:p>
          <a:p>
            <a:pPr lvl="3">
              <a:buFont typeface="Monotype Sorts" charset="0"/>
              <a:buNone/>
            </a:pPr>
            <a:r>
              <a:rPr lang="en-US" sz="1969" i="1" dirty="0"/>
              <a:t>t</a:t>
            </a:r>
            <a:r>
              <a:rPr lang="en-US" sz="1969" dirty="0"/>
              <a:t>[</a:t>
            </a:r>
            <a:r>
              <a:rPr lang="en-US" sz="1969" i="1" dirty="0"/>
              <a:t>A</a:t>
            </a:r>
            <a:r>
              <a:rPr lang="en-US" sz="1969" dirty="0"/>
              <a:t>] = </a:t>
            </a:r>
            <a:r>
              <a:rPr lang="en-US" sz="1969" i="1" dirty="0"/>
              <a:t>t' </a:t>
            </a:r>
            <a:r>
              <a:rPr lang="en-US" sz="1969" dirty="0"/>
              <a:t>[</a:t>
            </a:r>
            <a:r>
              <a:rPr lang="en-US" sz="1969" i="1" dirty="0"/>
              <a:t>A</a:t>
            </a:r>
            <a:r>
              <a:rPr lang="en-US" sz="1969" dirty="0"/>
              <a:t>]</a:t>
            </a:r>
          </a:p>
          <a:p>
            <a:r>
              <a:rPr lang="en-US" dirty="0">
                <a:solidFill>
                  <a:schemeClr val="tx2"/>
                </a:solidFill>
              </a:rPr>
              <a:t>Reconstruction</a:t>
            </a:r>
            <a:endParaRPr lang="en-US" dirty="0"/>
          </a:p>
          <a:p>
            <a:pPr lvl="1"/>
            <a:r>
              <a:rPr lang="en-US" dirty="0"/>
              <a:t>Same as primary horizontal fragmentation.</a:t>
            </a:r>
          </a:p>
          <a:p>
            <a:r>
              <a:rPr lang="en-US" dirty="0" err="1">
                <a:solidFill>
                  <a:schemeClr val="tx2"/>
                </a:solidFill>
              </a:rPr>
              <a:t>Disjointness</a:t>
            </a:r>
            <a:endParaRPr lang="en-US" dirty="0"/>
          </a:p>
          <a:p>
            <a:pPr lvl="1"/>
            <a:r>
              <a:rPr lang="en-US" dirty="0"/>
              <a:t>Simple join graphs between the owner and the member fragments.</a:t>
            </a:r>
          </a:p>
        </p:txBody>
      </p:sp>
      <p:sp>
        <p:nvSpPr>
          <p:cNvPr id="2" name="Footer Placeholder 1">
            <a:extLst>
              <a:ext uri="{FF2B5EF4-FFF2-40B4-BE49-F238E27FC236}">
                <a16:creationId xmlns:a16="http://schemas.microsoft.com/office/drawing/2014/main" id="{9830996E-A7E4-8649-9E31-30E1C83F179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13DD994-749A-8D48-8CA4-159A2C42ADD7}"/>
              </a:ext>
            </a:extLst>
          </p:cNvPr>
          <p:cNvSpPr>
            <a:spLocks noGrp="1"/>
          </p:cNvSpPr>
          <p:nvPr>
            <p:ph type="sldNum" sz="quarter" idx="4"/>
          </p:nvPr>
        </p:nvSpPr>
        <p:spPr/>
        <p:txBody>
          <a:bodyPr/>
          <a:lstStyle/>
          <a:p>
            <a:fld id="{FD96158B-4539-3C43-9DE5-94C547866200}" type="slidenum">
              <a:rPr lang="en-US" smtClean="0"/>
              <a:t>36</a:t>
            </a:fld>
            <a:endParaRPr lang="en-US"/>
          </a:p>
        </p:txBody>
      </p:sp>
    </p:spTree>
    <p:extLst>
      <p:ext uri="{BB962C8B-B14F-4D97-AF65-F5344CB8AC3E}">
        <p14:creationId xmlns:p14="http://schemas.microsoft.com/office/powerpoint/2010/main" val="2071991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p:spPr>
        <p:txBody>
          <a:bodyPr/>
          <a:lstStyle/>
          <a:p>
            <a:r>
              <a:rPr lang="en-US" dirty="0"/>
              <a:t>Has been studied within the centralized context</a:t>
            </a:r>
          </a:p>
          <a:p>
            <a:pPr lvl="1"/>
            <a:r>
              <a:rPr lang="en-US" dirty="0"/>
              <a:t>design methodology</a:t>
            </a:r>
          </a:p>
          <a:p>
            <a:pPr lvl="1"/>
            <a:r>
              <a:rPr lang="en-US" dirty="0"/>
              <a:t>physical clustering</a:t>
            </a:r>
          </a:p>
          <a:p>
            <a:r>
              <a:rPr lang="en-US" dirty="0"/>
              <a:t>More difficult than horizontal, because more alternatives exist.</a:t>
            </a:r>
          </a:p>
          <a:p>
            <a:pPr>
              <a:buFont typeface="Monotype Sorts" charset="0"/>
              <a:buNone/>
            </a:pPr>
            <a:r>
              <a:rPr lang="en-US" dirty="0"/>
              <a:t>	Two approaches :</a:t>
            </a:r>
          </a:p>
          <a:p>
            <a:pPr lvl="1"/>
            <a:r>
              <a:rPr lang="en-US" dirty="0"/>
              <a:t>grouping</a:t>
            </a:r>
          </a:p>
          <a:p>
            <a:pPr lvl="2"/>
            <a:r>
              <a:rPr lang="en-US" dirty="0"/>
              <a:t>attributes to fragments</a:t>
            </a:r>
          </a:p>
          <a:p>
            <a:pPr lvl="1"/>
            <a:r>
              <a:rPr lang="en-US" dirty="0"/>
              <a:t>splitting</a:t>
            </a:r>
          </a:p>
          <a:p>
            <a:pPr lvl="2"/>
            <a:r>
              <a:rPr lang="en-US" dirty="0"/>
              <a:t>relation to fragments</a:t>
            </a:r>
          </a:p>
        </p:txBody>
      </p:sp>
      <p:sp>
        <p:nvSpPr>
          <p:cNvPr id="79875" name="Rectangle 3"/>
          <p:cNvSpPr>
            <a:spLocks noGrp="1" noChangeArrowheads="1"/>
          </p:cNvSpPr>
          <p:nvPr>
            <p:ph type="title"/>
          </p:nvPr>
        </p:nvSpPr>
        <p:spPr>
          <a:noFill/>
          <a:ln/>
        </p:spPr>
        <p:txBody>
          <a:bodyPr/>
          <a:lstStyle/>
          <a:p>
            <a:r>
              <a:rPr lang="en-US" dirty="0"/>
              <a:t>Vertical Fragmentation</a:t>
            </a:r>
          </a:p>
        </p:txBody>
      </p:sp>
      <p:sp>
        <p:nvSpPr>
          <p:cNvPr id="2" name="Footer Placeholder 1">
            <a:extLst>
              <a:ext uri="{FF2B5EF4-FFF2-40B4-BE49-F238E27FC236}">
                <a16:creationId xmlns:a16="http://schemas.microsoft.com/office/drawing/2014/main" id="{F5ACD9FA-2B21-3541-9C9C-9E865B01BD6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F9EF182-E912-0F4F-BF96-841F43E158B1}"/>
              </a:ext>
            </a:extLst>
          </p:cNvPr>
          <p:cNvSpPr>
            <a:spLocks noGrp="1"/>
          </p:cNvSpPr>
          <p:nvPr>
            <p:ph type="sldNum" sz="quarter" idx="4"/>
          </p:nvPr>
        </p:nvSpPr>
        <p:spPr/>
        <p:txBody>
          <a:bodyPr/>
          <a:lstStyle/>
          <a:p>
            <a:fld id="{FD96158B-4539-3C43-9DE5-94C547866200}" type="slidenum">
              <a:rPr lang="en-US" smtClean="0"/>
              <a:t>37</a:t>
            </a:fld>
            <a:endParaRPr lang="en-US"/>
          </a:p>
        </p:txBody>
      </p:sp>
    </p:spTree>
    <p:extLst>
      <p:ext uri="{BB962C8B-B14F-4D97-AF65-F5344CB8AC3E}">
        <p14:creationId xmlns:p14="http://schemas.microsoft.com/office/powerpoint/2010/main" val="3076483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pPr>
              <a:lnSpc>
                <a:spcPct val="100000"/>
              </a:lnSpc>
              <a:spcBef>
                <a:spcPct val="50000"/>
              </a:spcBef>
            </a:pPr>
            <a:r>
              <a:rPr lang="en-US" dirty="0"/>
              <a:t>Overlapping fragments</a:t>
            </a:r>
          </a:p>
          <a:p>
            <a:pPr lvl="1">
              <a:lnSpc>
                <a:spcPct val="100000"/>
              </a:lnSpc>
              <a:spcBef>
                <a:spcPct val="50000"/>
              </a:spcBef>
            </a:pPr>
            <a:r>
              <a:rPr lang="en-US" dirty="0"/>
              <a:t>grouping</a:t>
            </a:r>
          </a:p>
          <a:p>
            <a:pPr>
              <a:lnSpc>
                <a:spcPct val="100000"/>
              </a:lnSpc>
              <a:spcBef>
                <a:spcPct val="50000"/>
              </a:spcBef>
            </a:pPr>
            <a:r>
              <a:rPr lang="en-US" dirty="0"/>
              <a:t>Non-overlapping fragments</a:t>
            </a:r>
          </a:p>
          <a:p>
            <a:pPr lvl="1">
              <a:lnSpc>
                <a:spcPct val="100000"/>
              </a:lnSpc>
              <a:spcBef>
                <a:spcPct val="50000"/>
              </a:spcBef>
            </a:pPr>
            <a:r>
              <a:rPr lang="en-US" dirty="0"/>
              <a:t>splitting</a:t>
            </a:r>
          </a:p>
          <a:p>
            <a:pPr>
              <a:lnSpc>
                <a:spcPct val="100000"/>
              </a:lnSpc>
              <a:spcBef>
                <a:spcPct val="50000"/>
              </a:spcBef>
              <a:buFont typeface="Monotype Sorts" charset="0"/>
              <a:buNone/>
            </a:pPr>
            <a:r>
              <a:rPr lang="en-US" dirty="0"/>
              <a:t>We do not consider the replicated key attributes to be overlapping.</a:t>
            </a:r>
          </a:p>
          <a:p>
            <a:pPr>
              <a:lnSpc>
                <a:spcPct val="100000"/>
              </a:lnSpc>
              <a:spcBef>
                <a:spcPct val="50000"/>
              </a:spcBef>
              <a:buFont typeface="Monotype Sorts" charset="0"/>
              <a:buNone/>
            </a:pPr>
            <a:r>
              <a:rPr lang="en-US" dirty="0"/>
              <a:t>	Advantage:</a:t>
            </a:r>
          </a:p>
          <a:p>
            <a:pPr lvl="1">
              <a:lnSpc>
                <a:spcPct val="100000"/>
              </a:lnSpc>
              <a:spcBef>
                <a:spcPct val="50000"/>
              </a:spcBef>
              <a:buFont typeface="Monotype Sorts" charset="0"/>
              <a:buNone/>
            </a:pPr>
            <a:r>
              <a:rPr lang="en-US" dirty="0"/>
              <a:t>	Easier to enforce functional dependencies </a:t>
            </a:r>
          </a:p>
          <a:p>
            <a:pPr lvl="1">
              <a:lnSpc>
                <a:spcPct val="100000"/>
              </a:lnSpc>
              <a:spcBef>
                <a:spcPct val="50000"/>
              </a:spcBef>
              <a:buFont typeface="Monotype Sorts" charset="0"/>
              <a:buNone/>
            </a:pPr>
            <a:r>
              <a:rPr lang="en-US" dirty="0"/>
              <a:t>	(for integrity checking etc.)</a:t>
            </a:r>
          </a:p>
        </p:txBody>
      </p:sp>
      <p:sp>
        <p:nvSpPr>
          <p:cNvPr id="80899" name="Rectangle 3"/>
          <p:cNvSpPr>
            <a:spLocks noGrp="1" noChangeArrowheads="1"/>
          </p:cNvSpPr>
          <p:nvPr>
            <p:ph type="title"/>
          </p:nvPr>
        </p:nvSpPr>
        <p:spPr>
          <a:noFill/>
          <a:ln/>
        </p:spPr>
        <p:txBody>
          <a:bodyPr/>
          <a:lstStyle/>
          <a:p>
            <a:r>
              <a:rPr lang="en-US" dirty="0"/>
              <a:t>Vertical Fragmentation</a:t>
            </a:r>
          </a:p>
        </p:txBody>
      </p:sp>
      <p:sp>
        <p:nvSpPr>
          <p:cNvPr id="2" name="Footer Placeholder 1">
            <a:extLst>
              <a:ext uri="{FF2B5EF4-FFF2-40B4-BE49-F238E27FC236}">
                <a16:creationId xmlns:a16="http://schemas.microsoft.com/office/drawing/2014/main" id="{6BFF9756-5447-174B-82AE-28AE5B05EB8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D28D87C7-D69A-3340-8A79-98F3636E3C1B}"/>
              </a:ext>
            </a:extLst>
          </p:cNvPr>
          <p:cNvSpPr>
            <a:spLocks noGrp="1"/>
          </p:cNvSpPr>
          <p:nvPr>
            <p:ph type="sldNum" sz="quarter" idx="4"/>
          </p:nvPr>
        </p:nvSpPr>
        <p:spPr/>
        <p:txBody>
          <a:bodyPr/>
          <a:lstStyle/>
          <a:p>
            <a:fld id="{FD96158B-4539-3C43-9DE5-94C547866200}" type="slidenum">
              <a:rPr lang="en-US" smtClean="0"/>
              <a:t>38</a:t>
            </a:fld>
            <a:endParaRPr lang="en-US"/>
          </a:p>
        </p:txBody>
      </p:sp>
    </p:spTree>
    <p:extLst>
      <p:ext uri="{BB962C8B-B14F-4D97-AF65-F5344CB8AC3E}">
        <p14:creationId xmlns:p14="http://schemas.microsoft.com/office/powerpoint/2010/main" val="3871514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noFill/>
          <a:ln/>
        </p:spPr>
        <p:txBody>
          <a:bodyPr/>
          <a:lstStyle/>
          <a:p>
            <a:r>
              <a:rPr lang="en-US" dirty="0"/>
              <a:t>VF – Information Requirements</a:t>
            </a:r>
          </a:p>
        </p:txBody>
      </p:sp>
      <p:sp>
        <p:nvSpPr>
          <p:cNvPr id="81922" name="Rectangle 2"/>
          <p:cNvSpPr>
            <a:spLocks noGrp="1" noChangeArrowheads="1"/>
          </p:cNvSpPr>
          <p:nvPr>
            <p:ph idx="1"/>
          </p:nvPr>
        </p:nvSpPr>
        <p:spPr>
          <a:xfrm>
            <a:off x="241102" y="1750219"/>
            <a:ext cx="8178826" cy="4759523"/>
          </a:xfrm>
          <a:noFill/>
          <a:ln/>
        </p:spPr>
        <p:txBody>
          <a:bodyPr/>
          <a:lstStyle/>
          <a:p>
            <a:r>
              <a:rPr lang="en-US" dirty="0"/>
              <a:t>Application Information</a:t>
            </a:r>
          </a:p>
          <a:p>
            <a:pPr marL="742912" lvl="1"/>
            <a:r>
              <a:rPr lang="en-US" dirty="0">
                <a:solidFill>
                  <a:schemeClr val="tx2"/>
                </a:solidFill>
              </a:rPr>
              <a:t>Attribute affinities</a:t>
            </a:r>
            <a:endParaRPr lang="en-US" dirty="0"/>
          </a:p>
          <a:p>
            <a:pPr marL="1085795" lvl="2"/>
            <a:r>
              <a:rPr lang="en-US" dirty="0"/>
              <a:t>a measure that indicates how closely related the attributes are</a:t>
            </a:r>
          </a:p>
          <a:p>
            <a:pPr marL="1085795" lvl="2"/>
            <a:r>
              <a:rPr lang="en-US" dirty="0"/>
              <a:t>This is obtained from more primitive usage data</a:t>
            </a:r>
          </a:p>
          <a:p>
            <a:pPr marL="742912" lvl="1"/>
            <a:r>
              <a:rPr lang="en-US" dirty="0">
                <a:solidFill>
                  <a:schemeClr val="tx2"/>
                </a:solidFill>
              </a:rPr>
              <a:t>Attribute usage values</a:t>
            </a:r>
            <a:endParaRPr lang="en-US" dirty="0"/>
          </a:p>
          <a:p>
            <a:pPr marL="1085795" lvl="2"/>
            <a:r>
              <a:rPr lang="en-US" dirty="0"/>
              <a:t>Given a set of queries </a:t>
            </a:r>
            <a:r>
              <a:rPr lang="en-US" i="1" dirty="0"/>
              <a:t>Q</a:t>
            </a:r>
            <a:r>
              <a:rPr lang="en-US" dirty="0"/>
              <a:t> = {</a:t>
            </a:r>
            <a:r>
              <a:rPr lang="en-US" i="1" dirty="0"/>
              <a:t>q</a:t>
            </a:r>
            <a:r>
              <a:rPr lang="en-US" baseline="-25000" dirty="0"/>
              <a:t>1</a:t>
            </a:r>
            <a:r>
              <a:rPr lang="en-US" dirty="0"/>
              <a:t>, </a:t>
            </a:r>
            <a:r>
              <a:rPr lang="en-US" i="1" dirty="0"/>
              <a:t>q</a:t>
            </a:r>
            <a:r>
              <a:rPr lang="en-US" baseline="-25000" dirty="0"/>
              <a:t>2</a:t>
            </a:r>
            <a:r>
              <a:rPr lang="en-US" dirty="0"/>
              <a:t>,…, </a:t>
            </a:r>
            <a:r>
              <a:rPr lang="en-US" i="1" dirty="0" err="1"/>
              <a:t>q</a:t>
            </a:r>
            <a:r>
              <a:rPr lang="en-US" i="1" baseline="-25000" dirty="0" err="1"/>
              <a:t>q</a:t>
            </a:r>
            <a:r>
              <a:rPr lang="en-US" dirty="0"/>
              <a:t>} that will run on the relation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a:t>
            </a:r>
            <a:r>
              <a:rPr lang="en-US" i="1" dirty="0"/>
              <a:t>A</a:t>
            </a:r>
            <a:r>
              <a:rPr lang="en-US" i="1" baseline="-25000" dirty="0"/>
              <a:t>n</a:t>
            </a:r>
            <a:r>
              <a:rPr lang="en-US" dirty="0"/>
              <a:t>],</a:t>
            </a:r>
          </a:p>
          <a:p>
            <a:pPr marL="1085795" lvl="2">
              <a:buNone/>
            </a:pPr>
            <a:endParaRPr lang="en-US" dirty="0"/>
          </a:p>
          <a:p>
            <a:pPr marL="1085795" lvl="2">
              <a:buNone/>
            </a:pPr>
            <a:endParaRPr lang="en-US" dirty="0"/>
          </a:p>
          <a:p>
            <a:pPr marL="1085795" lvl="2">
              <a:buNone/>
            </a:pPr>
            <a:endParaRPr lang="en-US" dirty="0"/>
          </a:p>
          <a:p>
            <a:pPr marL="1085795" lvl="2">
              <a:buNone/>
            </a:pPr>
            <a:r>
              <a:rPr lang="en-US" dirty="0"/>
              <a:t>	</a:t>
            </a:r>
          </a:p>
          <a:p>
            <a:pPr marL="1085795" lvl="2">
              <a:buNone/>
            </a:pPr>
            <a:r>
              <a:rPr lang="en-US" i="1" dirty="0"/>
              <a:t>	use</a:t>
            </a:r>
            <a:r>
              <a:rPr lang="en-US" dirty="0"/>
              <a:t>(</a:t>
            </a:r>
            <a:r>
              <a:rPr lang="en-US" i="1" dirty="0"/>
              <a:t>q</a:t>
            </a:r>
            <a:r>
              <a:rPr lang="en-US" i="1" baseline="-25000" dirty="0"/>
              <a:t>i</a:t>
            </a:r>
            <a:r>
              <a:rPr lang="en-US" i="1" dirty="0"/>
              <a:t>,•</a:t>
            </a:r>
            <a:r>
              <a:rPr lang="en-US" dirty="0"/>
              <a:t>)</a:t>
            </a:r>
            <a:r>
              <a:rPr lang="en-US" i="1" dirty="0"/>
              <a:t> </a:t>
            </a:r>
            <a:r>
              <a:rPr lang="en-US" dirty="0"/>
              <a:t>can be defined accordingly</a:t>
            </a:r>
          </a:p>
        </p:txBody>
      </p:sp>
      <p:sp>
        <p:nvSpPr>
          <p:cNvPr id="81926" name="Rectangle 6"/>
          <p:cNvSpPr>
            <a:spLocks noChangeArrowheads="1"/>
          </p:cNvSpPr>
          <p:nvPr/>
        </p:nvSpPr>
        <p:spPr bwMode="auto">
          <a:xfrm>
            <a:off x="3250390" y="4799014"/>
            <a:ext cx="298156"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l"/>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1927" name="Rectangle 7"/>
          <p:cNvSpPr>
            <a:spLocks noChangeArrowheads="1"/>
          </p:cNvSpPr>
          <p:nvPr/>
        </p:nvSpPr>
        <p:spPr bwMode="auto">
          <a:xfrm>
            <a:off x="2095419" y="4786315"/>
            <a:ext cx="1224945" cy="3444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use</a:t>
            </a:r>
            <a:r>
              <a:rPr lang="en-US" sz="1828" dirty="0">
                <a:solidFill>
                  <a:srgbClr val="000000"/>
                </a:solidFill>
                <a:latin typeface="Book Antiqua"/>
              </a:rPr>
              <a:t>(</a:t>
            </a:r>
            <a:r>
              <a:rPr lang="en-US" sz="1828" i="1" dirty="0" err="1">
                <a:latin typeface="Book Antiqua"/>
              </a:rPr>
              <a:t>q</a:t>
            </a:r>
            <a:r>
              <a:rPr lang="en-US" sz="1828" i="1" baseline="-25000" dirty="0" err="1">
                <a:latin typeface="Book Antiqua"/>
              </a:rPr>
              <a:t>i</a:t>
            </a:r>
            <a:r>
              <a:rPr lang="en-US" sz="1828" i="1" dirty="0" err="1">
                <a:latin typeface="Book Antiqua"/>
              </a:rPr>
              <a:t>,A</a:t>
            </a:r>
            <a:r>
              <a:rPr lang="en-US" sz="1828" i="1" baseline="-25000" dirty="0" err="1">
                <a:latin typeface="Book Antiqua"/>
              </a:rPr>
              <a:t>j</a:t>
            </a:r>
            <a:r>
              <a:rPr lang="en-US" sz="1828" dirty="0">
                <a:latin typeface="Book Antiqua"/>
              </a:rPr>
              <a:t>) =</a:t>
            </a:r>
          </a:p>
        </p:txBody>
      </p:sp>
      <p:sp>
        <p:nvSpPr>
          <p:cNvPr id="81928" name="Rectangle 8"/>
          <p:cNvSpPr>
            <a:spLocks noChangeArrowheads="1"/>
          </p:cNvSpPr>
          <p:nvPr/>
        </p:nvSpPr>
        <p:spPr bwMode="auto">
          <a:xfrm>
            <a:off x="3559388" y="4633915"/>
            <a:ext cx="4254620" cy="3444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1 if attribute </a:t>
            </a:r>
            <a:r>
              <a:rPr lang="en-US" sz="1828" i="1" dirty="0" err="1">
                <a:solidFill>
                  <a:srgbClr val="000000"/>
                </a:solidFill>
                <a:latin typeface="Book Antiqua"/>
              </a:rPr>
              <a:t>A</a:t>
            </a:r>
            <a:r>
              <a:rPr lang="en-US" sz="1687" i="1" baseline="-25000" dirty="0" err="1">
                <a:solidFill>
                  <a:srgbClr val="000000"/>
                </a:solidFill>
                <a:latin typeface="Book Antiqua"/>
              </a:rPr>
              <a:t>j</a:t>
            </a:r>
            <a:r>
              <a:rPr lang="en-US" sz="1828" dirty="0">
                <a:solidFill>
                  <a:srgbClr val="000000"/>
                </a:solidFill>
                <a:latin typeface="Book Antiqua"/>
              </a:rPr>
              <a:t> is referenced by query </a:t>
            </a:r>
            <a:r>
              <a:rPr lang="en-US" sz="1828" i="1" dirty="0">
                <a:solidFill>
                  <a:srgbClr val="000000"/>
                </a:solidFill>
                <a:latin typeface="Book Antiqua"/>
              </a:rPr>
              <a:t>q</a:t>
            </a:r>
            <a:r>
              <a:rPr lang="en-US" sz="1828" i="1" baseline="-25000" dirty="0">
                <a:solidFill>
                  <a:srgbClr val="000000"/>
                </a:solidFill>
                <a:latin typeface="Book Antiqua"/>
              </a:rPr>
              <a:t>i</a:t>
            </a:r>
          </a:p>
        </p:txBody>
      </p:sp>
      <p:sp>
        <p:nvSpPr>
          <p:cNvPr id="81929" name="Rectangle 9"/>
          <p:cNvSpPr>
            <a:spLocks noChangeArrowheads="1"/>
          </p:cNvSpPr>
          <p:nvPr/>
        </p:nvSpPr>
        <p:spPr bwMode="auto">
          <a:xfrm>
            <a:off x="3606073" y="4976815"/>
            <a:ext cx="1327537" cy="3444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0 otherwise</a:t>
            </a:r>
          </a:p>
        </p:txBody>
      </p:sp>
      <p:sp>
        <p:nvSpPr>
          <p:cNvPr id="81930" name="Rectangle 10"/>
          <p:cNvSpPr>
            <a:spLocks noChangeArrowheads="1"/>
          </p:cNvSpPr>
          <p:nvPr/>
        </p:nvSpPr>
        <p:spPr bwMode="auto">
          <a:xfrm>
            <a:off x="3278188" y="4608515"/>
            <a:ext cx="243907" cy="3444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pPr algn="l"/>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1931" name="Rectangle 11"/>
          <p:cNvSpPr>
            <a:spLocks noChangeArrowheads="1"/>
          </p:cNvSpPr>
          <p:nvPr/>
        </p:nvSpPr>
        <p:spPr bwMode="auto">
          <a:xfrm>
            <a:off x="3278188" y="5036355"/>
            <a:ext cx="243907" cy="3444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pPr algn="l"/>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2" name="Footer Placeholder 1">
            <a:extLst>
              <a:ext uri="{FF2B5EF4-FFF2-40B4-BE49-F238E27FC236}">
                <a16:creationId xmlns:a16="http://schemas.microsoft.com/office/drawing/2014/main" id="{47FD6CD3-4DC0-4346-AC6E-60105EC6F99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5A8F33EB-6EE7-3F44-903F-F65226BA6157}"/>
              </a:ext>
            </a:extLst>
          </p:cNvPr>
          <p:cNvSpPr>
            <a:spLocks noGrp="1"/>
          </p:cNvSpPr>
          <p:nvPr>
            <p:ph type="sldNum" sz="quarter" idx="4"/>
          </p:nvPr>
        </p:nvSpPr>
        <p:spPr/>
        <p:txBody>
          <a:bodyPr/>
          <a:lstStyle/>
          <a:p>
            <a:fld id="{FD96158B-4539-3C43-9DE5-94C547866200}" type="slidenum">
              <a:rPr lang="en-US" smtClean="0"/>
              <a:t>39</a:t>
            </a:fld>
            <a:endParaRPr lang="en-US"/>
          </a:p>
        </p:txBody>
      </p:sp>
    </p:spTree>
    <p:extLst>
      <p:ext uri="{BB962C8B-B14F-4D97-AF65-F5344CB8AC3E}">
        <p14:creationId xmlns:p14="http://schemas.microsoft.com/office/powerpoint/2010/main" val="232826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a:t>Distribution Design</a:t>
            </a:r>
          </a:p>
        </p:txBody>
      </p:sp>
      <p:sp>
        <p:nvSpPr>
          <p:cNvPr id="2" name="Footer Placeholder 1">
            <a:extLst>
              <a:ext uri="{FF2B5EF4-FFF2-40B4-BE49-F238E27FC236}">
                <a16:creationId xmlns:a16="http://schemas.microsoft.com/office/drawing/2014/main" id="{A0BBAB42-FC03-5E42-AC76-6393756797E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6F92F75-4986-6745-B324-0016376BADB8}"/>
              </a:ext>
            </a:extLst>
          </p:cNvPr>
          <p:cNvSpPr>
            <a:spLocks noGrp="1"/>
          </p:cNvSpPr>
          <p:nvPr>
            <p:ph type="sldNum" sz="quarter" idx="4"/>
          </p:nvPr>
        </p:nvSpPr>
        <p:spPr/>
        <p:txBody>
          <a:bodyPr/>
          <a:lstStyle/>
          <a:p>
            <a:fld id="{FD96158B-4539-3C43-9DE5-94C547866200}" type="slidenum">
              <a:rPr lang="en-US" smtClean="0"/>
              <a:t>4</a:t>
            </a:fld>
            <a:endParaRPr lang="en-US"/>
          </a:p>
        </p:txBody>
      </p:sp>
      <p:pic>
        <p:nvPicPr>
          <p:cNvPr id="5" name="Picture 4" descr="A close up of text on a white background&#10;&#10;Description automatically generated">
            <a:extLst>
              <a:ext uri="{FF2B5EF4-FFF2-40B4-BE49-F238E27FC236}">
                <a16:creationId xmlns:a16="http://schemas.microsoft.com/office/drawing/2014/main" id="{77319A0C-A835-4344-AF19-89E55A45C8D0}"/>
              </a:ext>
            </a:extLst>
          </p:cNvPr>
          <p:cNvPicPr>
            <a:picLocks noChangeAspect="1"/>
          </p:cNvPicPr>
          <p:nvPr/>
        </p:nvPicPr>
        <p:blipFill>
          <a:blip r:embed="rId3"/>
          <a:stretch>
            <a:fillRect/>
          </a:stretch>
        </p:blipFill>
        <p:spPr>
          <a:xfrm>
            <a:off x="2481101" y="1055950"/>
            <a:ext cx="4179131" cy="5037346"/>
          </a:xfrm>
          <a:prstGeom prst="rect">
            <a:avLst/>
          </a:prstGeom>
        </p:spPr>
      </p:pic>
    </p:spTree>
    <p:extLst>
      <p:ext uri="{BB962C8B-B14F-4D97-AF65-F5344CB8AC3E}">
        <p14:creationId xmlns:p14="http://schemas.microsoft.com/office/powerpoint/2010/main" val="2949681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dirty="0"/>
              <a:t>VF – Definition of </a:t>
            </a:r>
            <a:r>
              <a:rPr lang="en-US" i="1" dirty="0"/>
              <a:t>use</a:t>
            </a:r>
            <a:r>
              <a:rPr lang="en-US" dirty="0"/>
              <a:t>(</a:t>
            </a:r>
            <a:r>
              <a:rPr lang="en-US" i="1" dirty="0" err="1"/>
              <a:t>q</a:t>
            </a:r>
            <a:r>
              <a:rPr lang="en-US" i="1" baseline="-25000" dirty="0" err="1"/>
              <a:t>i</a:t>
            </a:r>
            <a:r>
              <a:rPr lang="en-US" dirty="0" err="1"/>
              <a:t>,</a:t>
            </a:r>
            <a:r>
              <a:rPr lang="en-US" i="1" dirty="0" err="1"/>
              <a:t>A</a:t>
            </a:r>
            <a:r>
              <a:rPr lang="en-US" i="1" baseline="-25000" dirty="0" err="1"/>
              <a:t>j</a:t>
            </a:r>
            <a:r>
              <a:rPr lang="en-US" dirty="0"/>
              <a:t>)</a:t>
            </a:r>
          </a:p>
        </p:txBody>
      </p:sp>
      <p:sp>
        <p:nvSpPr>
          <p:cNvPr id="82946" name="Rectangle 2"/>
          <p:cNvSpPr>
            <a:spLocks noGrp="1" noChangeArrowheads="1"/>
          </p:cNvSpPr>
          <p:nvPr>
            <p:ph idx="1"/>
          </p:nvPr>
        </p:nvSpPr>
        <p:spPr>
          <a:xfrm>
            <a:off x="457200" y="1600201"/>
            <a:ext cx="8229600" cy="2476872"/>
          </a:xfrm>
          <a:noFill/>
          <a:ln/>
        </p:spPr>
        <p:txBody>
          <a:bodyPr/>
          <a:lstStyle/>
          <a:p>
            <a:pPr>
              <a:buNone/>
              <a:tabLst>
                <a:tab pos="571471" algn="l"/>
                <a:tab pos="1771560" algn="l"/>
                <a:tab pos="3543118" algn="l"/>
                <a:tab pos="3943148" algn="l"/>
                <a:tab pos="5143237" algn="l"/>
              </a:tabLst>
            </a:pPr>
            <a:r>
              <a:rPr lang="en-US" dirty="0"/>
              <a:t>Consider the following 4 queries for relation PROJ</a:t>
            </a:r>
          </a:p>
          <a:p>
            <a:pPr>
              <a:buNone/>
              <a:tabLst>
                <a:tab pos="571471" algn="l"/>
                <a:tab pos="1771560" algn="l"/>
                <a:tab pos="3543118" algn="l"/>
                <a:tab pos="3943148" algn="l"/>
                <a:tab pos="5143237" algn="l"/>
              </a:tabLst>
            </a:pPr>
            <a:r>
              <a:rPr lang="en-US" sz="1828" i="1" dirty="0"/>
              <a:t>q</a:t>
            </a:r>
            <a:r>
              <a:rPr lang="en-US" sz="1828" baseline="-25000" dirty="0"/>
              <a:t>1</a:t>
            </a:r>
            <a:r>
              <a:rPr lang="en-US" sz="1828" dirty="0"/>
              <a:t>:	</a:t>
            </a:r>
            <a:r>
              <a:rPr lang="en-US" sz="1828" b="1" dirty="0"/>
              <a:t>SELECT</a:t>
            </a:r>
            <a:r>
              <a:rPr lang="en-US" sz="1828" dirty="0"/>
              <a:t>	BUDGET	</a:t>
            </a:r>
            <a:r>
              <a:rPr lang="en-US" sz="1828" i="1" dirty="0"/>
              <a:t>q</a:t>
            </a:r>
            <a:r>
              <a:rPr lang="en-US" sz="1828" baseline="-25000" dirty="0"/>
              <a:t>2</a:t>
            </a:r>
            <a:r>
              <a:rPr lang="en-US" sz="1828" dirty="0"/>
              <a:t>:	</a:t>
            </a:r>
            <a:r>
              <a:rPr lang="en-US" sz="1828" b="1" dirty="0"/>
              <a:t>SELECT</a:t>
            </a:r>
            <a:r>
              <a:rPr lang="en-US" sz="1828" dirty="0"/>
              <a:t>	PNAME,BUDGET</a:t>
            </a:r>
          </a:p>
          <a:p>
            <a:pPr>
              <a:buNone/>
              <a:tabLst>
                <a:tab pos="571471" algn="l"/>
                <a:tab pos="1771560" algn="l"/>
                <a:tab pos="3543118" algn="l"/>
                <a:tab pos="3943148" algn="l"/>
                <a:tab pos="5143237" algn="l"/>
              </a:tabLst>
            </a:pPr>
            <a:r>
              <a:rPr lang="en-US" sz="1828" dirty="0"/>
              <a:t>		</a:t>
            </a:r>
            <a:r>
              <a:rPr lang="en-US" sz="1828" b="1" dirty="0"/>
              <a:t>FROM</a:t>
            </a:r>
            <a:r>
              <a:rPr lang="en-US" sz="1828" dirty="0"/>
              <a:t>	PROJ		</a:t>
            </a:r>
            <a:r>
              <a:rPr lang="en-US" sz="1828" b="1" dirty="0"/>
              <a:t>FROM</a:t>
            </a:r>
            <a:r>
              <a:rPr lang="en-US" sz="1828" dirty="0"/>
              <a:t>	PROJ</a:t>
            </a:r>
          </a:p>
          <a:p>
            <a:pPr>
              <a:buNone/>
              <a:tabLst>
                <a:tab pos="571471" algn="l"/>
                <a:tab pos="1771560" algn="l"/>
                <a:tab pos="3543118" algn="l"/>
                <a:tab pos="3943148" algn="l"/>
                <a:tab pos="5143237" algn="l"/>
              </a:tabLst>
            </a:pPr>
            <a:r>
              <a:rPr lang="en-US" sz="1828" dirty="0"/>
              <a:t>		</a:t>
            </a:r>
            <a:r>
              <a:rPr lang="en-US" sz="1828" b="1" dirty="0"/>
              <a:t>WHERE</a:t>
            </a:r>
            <a:r>
              <a:rPr lang="en-US" sz="1828" dirty="0"/>
              <a:t>	PNO=Value</a:t>
            </a:r>
          </a:p>
          <a:p>
            <a:pPr>
              <a:buNone/>
              <a:tabLst>
                <a:tab pos="571471" algn="l"/>
                <a:tab pos="1771560" algn="l"/>
                <a:tab pos="3543118" algn="l"/>
                <a:tab pos="3943148" algn="l"/>
                <a:tab pos="5143237" algn="l"/>
              </a:tabLst>
            </a:pPr>
            <a:r>
              <a:rPr lang="en-US" sz="1828" i="1" dirty="0"/>
              <a:t>q</a:t>
            </a:r>
            <a:r>
              <a:rPr lang="en-US" sz="1828" baseline="-25000" dirty="0"/>
              <a:t>3</a:t>
            </a:r>
            <a:r>
              <a:rPr lang="en-US" sz="1828" dirty="0"/>
              <a:t>:	</a:t>
            </a:r>
            <a:r>
              <a:rPr lang="en-US" sz="1828" b="1" dirty="0"/>
              <a:t>SELECT</a:t>
            </a:r>
            <a:r>
              <a:rPr lang="en-US" sz="1828" dirty="0"/>
              <a:t>	PNAME	</a:t>
            </a:r>
            <a:r>
              <a:rPr lang="en-US" sz="1828" i="1" dirty="0"/>
              <a:t>q</a:t>
            </a:r>
            <a:r>
              <a:rPr lang="en-US" sz="1828" baseline="-25000" dirty="0"/>
              <a:t>4</a:t>
            </a:r>
            <a:r>
              <a:rPr lang="en-US" sz="1828" dirty="0"/>
              <a:t>:	</a:t>
            </a:r>
            <a:r>
              <a:rPr lang="en-US" sz="1828" b="1" dirty="0"/>
              <a:t>SELECT	SUM</a:t>
            </a:r>
            <a:r>
              <a:rPr lang="en-US" sz="1828" dirty="0"/>
              <a:t>(BUDGET)</a:t>
            </a:r>
          </a:p>
          <a:p>
            <a:pPr>
              <a:buNone/>
              <a:tabLst>
                <a:tab pos="571471" algn="l"/>
                <a:tab pos="1771560" algn="l"/>
                <a:tab pos="3543118" algn="l"/>
                <a:tab pos="3943148" algn="l"/>
                <a:tab pos="5143237" algn="l"/>
              </a:tabLst>
            </a:pPr>
            <a:r>
              <a:rPr lang="en-US" sz="1828" dirty="0"/>
              <a:t>		</a:t>
            </a:r>
            <a:r>
              <a:rPr lang="en-US" sz="1828" b="1" dirty="0"/>
              <a:t>FROM</a:t>
            </a:r>
            <a:r>
              <a:rPr lang="en-US" sz="1828" dirty="0"/>
              <a:t>	PROJ		</a:t>
            </a:r>
            <a:r>
              <a:rPr lang="en-US" sz="1828" b="1" dirty="0"/>
              <a:t>FROM	</a:t>
            </a:r>
            <a:r>
              <a:rPr lang="en-US" sz="1828" dirty="0"/>
              <a:t>PROJ</a:t>
            </a:r>
          </a:p>
          <a:p>
            <a:pPr>
              <a:buNone/>
              <a:tabLst>
                <a:tab pos="571471" algn="l"/>
                <a:tab pos="1771560" algn="l"/>
                <a:tab pos="3543118" algn="l"/>
                <a:tab pos="3943148" algn="l"/>
                <a:tab pos="5143237" algn="l"/>
              </a:tabLst>
            </a:pPr>
            <a:r>
              <a:rPr lang="en-US" sz="1828" dirty="0"/>
              <a:t>		</a:t>
            </a:r>
            <a:r>
              <a:rPr lang="en-US" sz="1828" b="1" dirty="0"/>
              <a:t>WHERE</a:t>
            </a:r>
            <a:r>
              <a:rPr lang="en-US" sz="1828" dirty="0"/>
              <a:t>	LOC=Value		</a:t>
            </a:r>
            <a:r>
              <a:rPr lang="en-US" sz="1828" b="1" dirty="0"/>
              <a:t>WHERE</a:t>
            </a:r>
            <a:r>
              <a:rPr lang="en-US" sz="1828" dirty="0"/>
              <a:t>	LOC=Value</a:t>
            </a:r>
          </a:p>
        </p:txBody>
      </p:sp>
      <p:sp>
        <p:nvSpPr>
          <p:cNvPr id="2" name="Footer Placeholder 1">
            <a:extLst>
              <a:ext uri="{FF2B5EF4-FFF2-40B4-BE49-F238E27FC236}">
                <a16:creationId xmlns:a16="http://schemas.microsoft.com/office/drawing/2014/main" id="{F660197C-1392-1544-A526-432A474B14D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BEA2ED0-A385-D441-ABBF-847F65DBDB0E}"/>
              </a:ext>
            </a:extLst>
          </p:cNvPr>
          <p:cNvSpPr>
            <a:spLocks noGrp="1"/>
          </p:cNvSpPr>
          <p:nvPr>
            <p:ph type="sldNum" sz="quarter" idx="4"/>
          </p:nvPr>
        </p:nvSpPr>
        <p:spPr/>
        <p:txBody>
          <a:bodyPr/>
          <a:lstStyle/>
          <a:p>
            <a:fld id="{FD96158B-4539-3C43-9DE5-94C547866200}" type="slidenum">
              <a:rPr lang="en-US" smtClean="0"/>
              <a:t>40</a:t>
            </a:fld>
            <a:endParaRPr lang="en-US" dirty="0"/>
          </a:p>
        </p:txBody>
      </p:sp>
      <p:pic>
        <p:nvPicPr>
          <p:cNvPr id="5" name="Picture 4" descr="A close up of a clock&#10;&#10;Description automatically generated">
            <a:extLst>
              <a:ext uri="{FF2B5EF4-FFF2-40B4-BE49-F238E27FC236}">
                <a16:creationId xmlns:a16="http://schemas.microsoft.com/office/drawing/2014/main" id="{7FB29708-E3B0-0744-878A-5B622D3208D6}"/>
              </a:ext>
            </a:extLst>
          </p:cNvPr>
          <p:cNvPicPr>
            <a:picLocks noChangeAspect="1"/>
          </p:cNvPicPr>
          <p:nvPr/>
        </p:nvPicPr>
        <p:blipFill>
          <a:blip r:embed="rId3"/>
          <a:stretch>
            <a:fillRect/>
          </a:stretch>
        </p:blipFill>
        <p:spPr>
          <a:xfrm>
            <a:off x="2574076" y="4068589"/>
            <a:ext cx="3674656" cy="2096715"/>
          </a:xfrm>
          <a:prstGeom prst="rect">
            <a:avLst/>
          </a:prstGeom>
        </p:spPr>
      </p:pic>
    </p:spTree>
    <p:extLst>
      <p:ext uri="{BB962C8B-B14F-4D97-AF65-F5344CB8AC3E}">
        <p14:creationId xmlns:p14="http://schemas.microsoft.com/office/powerpoint/2010/main" val="2432487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noFill/>
          <a:ln/>
        </p:spPr>
        <p:txBody>
          <a:bodyPr/>
          <a:lstStyle/>
          <a:p>
            <a:r>
              <a:rPr lang="en-US"/>
              <a:t>VF – Affinity Measure </a:t>
            </a:r>
            <a:r>
              <a:rPr lang="en-US" i="1"/>
              <a:t>aff</a:t>
            </a:r>
            <a:r>
              <a:rPr lang="en-US"/>
              <a:t>(</a:t>
            </a:r>
            <a:r>
              <a:rPr lang="en-US" i="1"/>
              <a:t>A</a:t>
            </a:r>
            <a:r>
              <a:rPr lang="en-US" i="1" baseline="-25000"/>
              <a:t>i</a:t>
            </a:r>
            <a:r>
              <a:rPr lang="en-US"/>
              <a:t>,</a:t>
            </a:r>
            <a:r>
              <a:rPr lang="en-US" i="1"/>
              <a:t>A</a:t>
            </a:r>
            <a:r>
              <a:rPr lang="en-US" i="1" baseline="-25000"/>
              <a:t>j</a:t>
            </a:r>
            <a:r>
              <a:rPr lang="en-US"/>
              <a:t>)</a:t>
            </a:r>
          </a:p>
        </p:txBody>
      </p:sp>
      <p:sp>
        <p:nvSpPr>
          <p:cNvPr id="83970" name="Rectangle 2"/>
          <p:cNvSpPr>
            <a:spLocks noGrp="1" noChangeArrowheads="1"/>
          </p:cNvSpPr>
          <p:nvPr>
            <p:ph idx="1"/>
          </p:nvPr>
        </p:nvSpPr>
        <p:spPr>
          <a:xfrm>
            <a:off x="268397" y="1707559"/>
            <a:ext cx="8643938" cy="1772072"/>
          </a:xfrm>
          <a:noFill/>
          <a:ln/>
        </p:spPr>
        <p:txBody>
          <a:bodyPr/>
          <a:lstStyle/>
          <a:p>
            <a:pPr marL="0" indent="0">
              <a:buNone/>
            </a:pPr>
            <a:r>
              <a:rPr lang="en-US" dirty="0"/>
              <a:t>The </a:t>
            </a:r>
            <a:r>
              <a:rPr lang="en-US" dirty="0">
                <a:solidFill>
                  <a:srgbClr val="FF0000"/>
                </a:solidFill>
              </a:rPr>
              <a:t>attribute affinity measure</a:t>
            </a:r>
            <a:r>
              <a:rPr lang="en-US" dirty="0">
                <a:solidFill>
                  <a:schemeClr val="hlink"/>
                </a:solidFill>
              </a:rPr>
              <a:t> </a:t>
            </a:r>
            <a:r>
              <a:rPr lang="en-US" dirty="0"/>
              <a:t>between two attributes </a:t>
            </a:r>
            <a:r>
              <a:rPr lang="en-US" i="1" dirty="0"/>
              <a:t>A</a:t>
            </a:r>
            <a:r>
              <a:rPr lang="en-US" i="1" baseline="-25000" dirty="0"/>
              <a:t>i</a:t>
            </a:r>
            <a:r>
              <a:rPr lang="en-US" dirty="0"/>
              <a:t> and </a:t>
            </a:r>
            <a:r>
              <a:rPr lang="en-US" i="1" dirty="0" err="1"/>
              <a:t>A</a:t>
            </a:r>
            <a:r>
              <a:rPr lang="en-US" i="1" baseline="-25000" dirty="0" err="1"/>
              <a:t>j</a:t>
            </a:r>
            <a:r>
              <a:rPr lang="en-US" dirty="0"/>
              <a:t> of a relation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with respect to the set of queries  </a:t>
            </a:r>
            <a:r>
              <a:rPr lang="en-US" i="1" dirty="0"/>
              <a:t>Q</a:t>
            </a:r>
            <a:r>
              <a:rPr lang="en-US" dirty="0"/>
              <a:t> = (</a:t>
            </a:r>
            <a:r>
              <a:rPr lang="en-US" i="1" dirty="0"/>
              <a:t>q</a:t>
            </a:r>
            <a:r>
              <a:rPr lang="en-US" baseline="-25000" dirty="0"/>
              <a:t>1</a:t>
            </a:r>
            <a:r>
              <a:rPr lang="en-US" dirty="0"/>
              <a:t>, </a:t>
            </a:r>
            <a:r>
              <a:rPr lang="en-US" i="1" dirty="0"/>
              <a:t>q</a:t>
            </a:r>
            <a:r>
              <a:rPr lang="en-US" baseline="-25000" dirty="0"/>
              <a:t>2</a:t>
            </a:r>
            <a:r>
              <a:rPr lang="en-US" dirty="0"/>
              <a:t>, …, </a:t>
            </a:r>
            <a:r>
              <a:rPr lang="en-US" i="1" dirty="0" err="1"/>
              <a:t>q</a:t>
            </a:r>
            <a:r>
              <a:rPr lang="en-US" i="1" baseline="-25000" dirty="0" err="1"/>
              <a:t>q</a:t>
            </a:r>
            <a:r>
              <a:rPr lang="en-US" dirty="0"/>
              <a:t>) is defined as follows : </a:t>
            </a:r>
          </a:p>
          <a:p>
            <a:pPr marL="0" indent="0"/>
            <a:endParaRPr lang="en-US" dirty="0"/>
          </a:p>
        </p:txBody>
      </p:sp>
      <p:grpSp>
        <p:nvGrpSpPr>
          <p:cNvPr id="4" name="Group 3"/>
          <p:cNvGrpSpPr/>
          <p:nvPr/>
        </p:nvGrpSpPr>
        <p:grpSpPr>
          <a:xfrm>
            <a:off x="1149576" y="3284984"/>
            <a:ext cx="4302278" cy="860147"/>
            <a:chOff x="1634952" y="5093547"/>
            <a:chExt cx="6118796" cy="1223321"/>
          </a:xfrm>
        </p:grpSpPr>
        <p:sp>
          <p:nvSpPr>
            <p:cNvPr id="83974" name="Rectangle 6"/>
            <p:cNvSpPr>
              <a:spLocks noChangeArrowheads="1"/>
            </p:cNvSpPr>
            <p:nvPr/>
          </p:nvSpPr>
          <p:spPr bwMode="auto">
            <a:xfrm>
              <a:off x="1634952" y="5332871"/>
              <a:ext cx="1867534"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err="1">
                  <a:solidFill>
                    <a:srgbClr val="000000"/>
                  </a:solidFill>
                  <a:latin typeface="Book Antiqua"/>
                </a:rPr>
                <a:t>aff</a:t>
              </a:r>
              <a:r>
                <a:rPr lang="en-US" sz="1828" i="1" dirty="0">
                  <a:solidFill>
                    <a:srgbClr val="000000"/>
                  </a:solidFill>
                  <a:latin typeface="Book Antiqua"/>
                </a:rPr>
                <a:t> </a:t>
              </a:r>
              <a:r>
                <a:rPr lang="en-US" sz="1828" dirty="0">
                  <a:solidFill>
                    <a:srgbClr val="000000"/>
                  </a:solidFill>
                  <a:latin typeface="Book Antiqua"/>
                </a:rPr>
                <a:t>(</a:t>
              </a:r>
              <a:r>
                <a:rPr lang="en-US" sz="1828" i="1" dirty="0">
                  <a:solidFill>
                    <a:srgbClr val="000000"/>
                  </a:solidFill>
                  <a:latin typeface="Book Antiqua"/>
                </a:rPr>
                <a:t>A</a:t>
              </a:r>
              <a:r>
                <a:rPr lang="en-US" sz="1828" i="1" baseline="-25000" dirty="0">
                  <a:solidFill>
                    <a:srgbClr val="000000"/>
                  </a:solidFill>
                  <a:latin typeface="Book Antiqua"/>
                </a:rPr>
                <a:t>i</a:t>
              </a:r>
              <a:r>
                <a:rPr lang="en-US" sz="1828" i="1" dirty="0">
                  <a:solidFill>
                    <a:srgbClr val="000000"/>
                  </a:solidFill>
                  <a:latin typeface="Book Antiqua"/>
                </a:rPr>
                <a:t>, </a:t>
              </a:r>
              <a:r>
                <a:rPr lang="en-US" sz="1828" i="1" dirty="0" err="1">
                  <a:solidFill>
                    <a:srgbClr val="000000"/>
                  </a:solidFill>
                  <a:latin typeface="Book Antiqua"/>
                </a:rPr>
                <a:t>A</a:t>
              </a:r>
              <a:r>
                <a:rPr lang="en-US" sz="1828" i="1" baseline="-25000" dirty="0" err="1">
                  <a:solidFill>
                    <a:srgbClr val="000000"/>
                  </a:solidFill>
                  <a:latin typeface="Book Antiqua"/>
                </a:rPr>
                <a:t>j</a:t>
              </a:r>
              <a:r>
                <a:rPr lang="en-US" sz="1828" dirty="0">
                  <a:solidFill>
                    <a:srgbClr val="000000"/>
                  </a:solidFill>
                  <a:latin typeface="Book Antiqua"/>
                </a:rPr>
                <a:t>)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3975" name="Rectangle 7"/>
            <p:cNvSpPr>
              <a:spLocks noChangeArrowheads="1"/>
            </p:cNvSpPr>
            <p:nvPr/>
          </p:nvSpPr>
          <p:spPr bwMode="auto">
            <a:xfrm>
              <a:off x="4846216" y="5332871"/>
              <a:ext cx="2259665"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(query access)</a:t>
              </a:r>
            </a:p>
          </p:txBody>
        </p:sp>
        <p:sp>
          <p:nvSpPr>
            <p:cNvPr id="83976" name="Rectangle 8"/>
            <p:cNvSpPr>
              <a:spLocks noChangeArrowheads="1"/>
            </p:cNvSpPr>
            <p:nvPr/>
          </p:nvSpPr>
          <p:spPr bwMode="auto">
            <a:xfrm>
              <a:off x="3305449" y="5857859"/>
              <a:ext cx="4448299" cy="459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Book Antiqua"/>
                </a:rPr>
                <a:t>all queries that access </a:t>
              </a:r>
              <a:r>
                <a:rPr lang="en-US" sz="1687" i="1" dirty="0">
                  <a:solidFill>
                    <a:srgbClr val="000000"/>
                  </a:solidFill>
                  <a:latin typeface="Book Antiqua"/>
                </a:rPr>
                <a:t>A</a:t>
              </a:r>
              <a:r>
                <a:rPr lang="en-US" sz="984" i="1" baseline="-25000" dirty="0">
                  <a:solidFill>
                    <a:srgbClr val="000000"/>
                  </a:solidFill>
                  <a:latin typeface="Book Antiqua"/>
                </a:rPr>
                <a:t>i</a:t>
              </a:r>
              <a:r>
                <a:rPr lang="en-US" sz="1687" dirty="0">
                  <a:solidFill>
                    <a:srgbClr val="000000"/>
                  </a:solidFill>
                  <a:latin typeface="Book Antiqua"/>
                </a:rPr>
                <a:t> and </a:t>
              </a:r>
              <a:r>
                <a:rPr lang="en-US" sz="1687" i="1" dirty="0" err="1">
                  <a:solidFill>
                    <a:srgbClr val="000000"/>
                  </a:solidFill>
                  <a:latin typeface="Book Antiqua"/>
                </a:rPr>
                <a:t>A</a:t>
              </a:r>
              <a:r>
                <a:rPr lang="en-US" sz="984" i="1" baseline="-25000" dirty="0" err="1">
                  <a:solidFill>
                    <a:srgbClr val="000000"/>
                  </a:solidFill>
                  <a:latin typeface="Book Antiqua"/>
                </a:rPr>
                <a:t>j</a:t>
              </a:r>
              <a:r>
                <a:rPr lang="en-US" sz="1687" dirty="0">
                  <a:solidFill>
                    <a:srgbClr val="000000"/>
                  </a:solidFill>
                  <a:latin typeface="Book Antiqua"/>
                </a:rPr>
                <a:t> </a:t>
              </a:r>
            </a:p>
          </p:txBody>
        </p:sp>
        <p:sp>
          <p:nvSpPr>
            <p:cNvPr id="83977" name="Rectangle 9"/>
            <p:cNvSpPr>
              <a:spLocks noChangeArrowheads="1"/>
            </p:cNvSpPr>
            <p:nvPr/>
          </p:nvSpPr>
          <p:spPr bwMode="auto">
            <a:xfrm>
              <a:off x="3327966" y="5093547"/>
              <a:ext cx="650108"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grpSp>
        <p:nvGrpSpPr>
          <p:cNvPr id="3" name="Group 2"/>
          <p:cNvGrpSpPr/>
          <p:nvPr/>
        </p:nvGrpSpPr>
        <p:grpSpPr>
          <a:xfrm>
            <a:off x="1170598" y="4509120"/>
            <a:ext cx="6369890" cy="845003"/>
            <a:chOff x="1664851" y="7518405"/>
            <a:chExt cx="9059399" cy="1201782"/>
          </a:xfrm>
        </p:grpSpPr>
        <p:sp>
          <p:nvSpPr>
            <p:cNvPr id="83972" name="Rectangle 4"/>
            <p:cNvSpPr>
              <a:spLocks noChangeArrowheads="1"/>
            </p:cNvSpPr>
            <p:nvPr/>
          </p:nvSpPr>
          <p:spPr bwMode="auto">
            <a:xfrm>
              <a:off x="1770100" y="8042210"/>
              <a:ext cx="351450" cy="489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  </a:t>
              </a:r>
            </a:p>
          </p:txBody>
        </p:sp>
        <p:sp>
          <p:nvSpPr>
            <p:cNvPr id="83973" name="Rectangle 5"/>
            <p:cNvSpPr>
              <a:spLocks noChangeArrowheads="1"/>
            </p:cNvSpPr>
            <p:nvPr/>
          </p:nvSpPr>
          <p:spPr bwMode="auto">
            <a:xfrm>
              <a:off x="1770100" y="8042210"/>
              <a:ext cx="351450" cy="489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  </a:t>
              </a:r>
            </a:p>
          </p:txBody>
        </p:sp>
        <p:sp>
          <p:nvSpPr>
            <p:cNvPr id="83979" name="Rectangle 11"/>
            <p:cNvSpPr>
              <a:spLocks noChangeArrowheads="1"/>
            </p:cNvSpPr>
            <p:nvPr/>
          </p:nvSpPr>
          <p:spPr bwMode="auto">
            <a:xfrm>
              <a:off x="1664851" y="7762245"/>
              <a:ext cx="2302980" cy="489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query access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3980" name="Rectangle 12"/>
            <p:cNvSpPr>
              <a:spLocks noChangeArrowheads="1"/>
            </p:cNvSpPr>
            <p:nvPr/>
          </p:nvSpPr>
          <p:spPr bwMode="auto">
            <a:xfrm>
              <a:off x="4656564" y="7721605"/>
              <a:ext cx="4477935" cy="489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access frequency of a query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3981" name="Rectangle 13"/>
            <p:cNvSpPr>
              <a:spLocks noChangeArrowheads="1"/>
            </p:cNvSpPr>
            <p:nvPr/>
          </p:nvSpPr>
          <p:spPr bwMode="auto">
            <a:xfrm>
              <a:off x="9404742" y="7518405"/>
              <a:ext cx="1087834" cy="489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access</a:t>
              </a:r>
            </a:p>
          </p:txBody>
        </p:sp>
        <p:sp>
          <p:nvSpPr>
            <p:cNvPr id="83982" name="Rectangle 14"/>
            <p:cNvSpPr>
              <a:spLocks noChangeArrowheads="1"/>
            </p:cNvSpPr>
            <p:nvPr/>
          </p:nvSpPr>
          <p:spPr bwMode="auto">
            <a:xfrm>
              <a:off x="9118897" y="8006087"/>
              <a:ext cx="1605353" cy="489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execution</a:t>
              </a:r>
            </a:p>
          </p:txBody>
        </p:sp>
        <p:sp>
          <p:nvSpPr>
            <p:cNvPr id="83983" name="Line 15"/>
            <p:cNvSpPr>
              <a:spLocks noChangeShapeType="1"/>
            </p:cNvSpPr>
            <p:nvPr/>
          </p:nvSpPr>
          <p:spPr bwMode="auto">
            <a:xfrm>
              <a:off x="9285971" y="8010601"/>
              <a:ext cx="1318542"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3984" name="Rectangle 16"/>
            <p:cNvSpPr>
              <a:spLocks noChangeArrowheads="1"/>
            </p:cNvSpPr>
            <p:nvPr/>
          </p:nvSpPr>
          <p:spPr bwMode="auto">
            <a:xfrm>
              <a:off x="3598988" y="8261177"/>
              <a:ext cx="1188146" cy="4590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Book Antiqua"/>
                </a:rPr>
                <a:t>all sites</a:t>
              </a:r>
            </a:p>
          </p:txBody>
        </p:sp>
        <p:sp>
          <p:nvSpPr>
            <p:cNvPr id="83985" name="Rectangle 17"/>
            <p:cNvSpPr>
              <a:spLocks noChangeArrowheads="1"/>
            </p:cNvSpPr>
            <p:nvPr/>
          </p:nvSpPr>
          <p:spPr bwMode="auto">
            <a:xfrm>
              <a:off x="3648569" y="7527436"/>
              <a:ext cx="650108"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sp>
        <p:nvSpPr>
          <p:cNvPr id="2" name="Footer Placeholder 1">
            <a:extLst>
              <a:ext uri="{FF2B5EF4-FFF2-40B4-BE49-F238E27FC236}">
                <a16:creationId xmlns:a16="http://schemas.microsoft.com/office/drawing/2014/main" id="{03960B2E-A9E1-B940-9C70-C9A0FB95FC32}"/>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84DFCB47-4822-CD4C-A869-1D9C59019A30}"/>
              </a:ext>
            </a:extLst>
          </p:cNvPr>
          <p:cNvSpPr>
            <a:spLocks noGrp="1"/>
          </p:cNvSpPr>
          <p:nvPr>
            <p:ph type="sldNum" sz="quarter" idx="4"/>
          </p:nvPr>
        </p:nvSpPr>
        <p:spPr/>
        <p:txBody>
          <a:bodyPr/>
          <a:lstStyle/>
          <a:p>
            <a:fld id="{FD96158B-4539-3C43-9DE5-94C547866200}" type="slidenum">
              <a:rPr lang="en-US" smtClean="0"/>
              <a:t>41</a:t>
            </a:fld>
            <a:endParaRPr lang="en-US"/>
          </a:p>
        </p:txBody>
      </p:sp>
    </p:spTree>
    <p:extLst>
      <p:ext uri="{BB962C8B-B14F-4D97-AF65-F5344CB8AC3E}">
        <p14:creationId xmlns:p14="http://schemas.microsoft.com/office/powerpoint/2010/main" val="29883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Grp="1" noChangeArrowheads="1"/>
          </p:cNvSpPr>
          <p:nvPr>
            <p:ph type="title"/>
          </p:nvPr>
        </p:nvSpPr>
        <p:spPr>
          <a:noFill/>
          <a:ln/>
        </p:spPr>
        <p:txBody>
          <a:bodyPr/>
          <a:lstStyle/>
          <a:p>
            <a:r>
              <a:rPr lang="en-US" dirty="0"/>
              <a:t>VF – Calculation of </a:t>
            </a:r>
            <a:r>
              <a:rPr lang="en-US" i="1" dirty="0" err="1"/>
              <a:t>aff</a:t>
            </a:r>
            <a:r>
              <a:rPr lang="en-US" dirty="0"/>
              <a:t>(</a:t>
            </a:r>
            <a:r>
              <a:rPr lang="en-US" i="1" dirty="0"/>
              <a:t>A</a:t>
            </a:r>
            <a:r>
              <a:rPr lang="en-US" i="1" baseline="-25000" dirty="0"/>
              <a:t>i</a:t>
            </a:r>
            <a:r>
              <a:rPr lang="en-US" dirty="0"/>
              <a:t>, </a:t>
            </a:r>
            <a:r>
              <a:rPr lang="en-US" i="1" dirty="0" err="1"/>
              <a:t>A</a:t>
            </a:r>
            <a:r>
              <a:rPr lang="en-US" i="1" baseline="-25000" dirty="0" err="1"/>
              <a:t>j</a:t>
            </a:r>
            <a:r>
              <a:rPr lang="en-US" dirty="0"/>
              <a:t>)</a:t>
            </a:r>
          </a:p>
        </p:txBody>
      </p:sp>
      <p:sp>
        <p:nvSpPr>
          <p:cNvPr id="84994" name="Rectangle 2"/>
          <p:cNvSpPr>
            <a:spLocks noGrp="1" noChangeArrowheads="1"/>
          </p:cNvSpPr>
          <p:nvPr>
            <p:ph idx="1"/>
          </p:nvPr>
        </p:nvSpPr>
        <p:spPr>
          <a:xfrm>
            <a:off x="457200" y="1556793"/>
            <a:ext cx="8229600" cy="3992694"/>
          </a:xfrm>
          <a:noFill/>
          <a:ln/>
        </p:spPr>
        <p:txBody>
          <a:bodyPr/>
          <a:lstStyle/>
          <a:p>
            <a:pPr>
              <a:lnSpc>
                <a:spcPct val="80000"/>
              </a:lnSpc>
              <a:buNone/>
              <a:tabLst>
                <a:tab pos="1771560" algn="l"/>
              </a:tabLst>
            </a:pPr>
            <a:r>
              <a:rPr lang="en-US" sz="1800" dirty="0"/>
              <a:t>Assume each query in the previous example accesses the attributes once during each execution. </a:t>
            </a:r>
          </a:p>
          <a:p>
            <a:pPr>
              <a:lnSpc>
                <a:spcPct val="87000"/>
              </a:lnSpc>
              <a:spcBef>
                <a:spcPct val="43000"/>
              </a:spcBef>
              <a:buNone/>
              <a:tabLst>
                <a:tab pos="1771560" algn="l"/>
              </a:tabLst>
            </a:pPr>
            <a:r>
              <a:rPr lang="en-US" sz="1800" dirty="0"/>
              <a:t>Also assume the access frequencies</a:t>
            </a:r>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r>
              <a:rPr lang="en-US" sz="1800" dirty="0"/>
              <a:t>Then </a:t>
            </a:r>
          </a:p>
          <a:p>
            <a:pPr lvl="1">
              <a:lnSpc>
                <a:spcPct val="80000"/>
              </a:lnSpc>
              <a:buNone/>
              <a:tabLst>
                <a:tab pos="1771560" algn="l"/>
              </a:tabLst>
            </a:pPr>
            <a:r>
              <a:rPr lang="en-US" sz="1800" i="1" dirty="0" err="1"/>
              <a:t>aff</a:t>
            </a:r>
            <a:r>
              <a:rPr lang="en-US" sz="1800" dirty="0"/>
              <a:t>(</a:t>
            </a:r>
            <a:r>
              <a:rPr lang="en-US" sz="1800" i="1" dirty="0"/>
              <a:t>A</a:t>
            </a:r>
            <a:r>
              <a:rPr lang="en-US" sz="1800" baseline="-25000" dirty="0"/>
              <a:t>1</a:t>
            </a:r>
            <a:r>
              <a:rPr lang="en-US" sz="1800" dirty="0"/>
              <a:t>, </a:t>
            </a:r>
            <a:r>
              <a:rPr lang="en-US" sz="1800" i="1" dirty="0"/>
              <a:t>A</a:t>
            </a:r>
            <a:r>
              <a:rPr lang="en-US" sz="1800" baseline="-25000" dirty="0"/>
              <a:t>3</a:t>
            </a:r>
            <a:r>
              <a:rPr lang="en-US" sz="1800" dirty="0"/>
              <a:t>)	= 15*1 + 20*1+10*1</a:t>
            </a:r>
          </a:p>
          <a:p>
            <a:pPr lvl="1">
              <a:lnSpc>
                <a:spcPct val="80000"/>
              </a:lnSpc>
              <a:buNone/>
              <a:tabLst>
                <a:tab pos="1771560" algn="l"/>
              </a:tabLst>
            </a:pPr>
            <a:r>
              <a:rPr lang="en-US" sz="1800" dirty="0"/>
              <a:t>		= 45</a:t>
            </a:r>
          </a:p>
          <a:p>
            <a:pPr>
              <a:lnSpc>
                <a:spcPct val="80000"/>
              </a:lnSpc>
              <a:buNone/>
              <a:tabLst>
                <a:tab pos="1771560" algn="l"/>
              </a:tabLst>
            </a:pPr>
            <a:r>
              <a:rPr lang="en-US" sz="1800" dirty="0"/>
              <a:t>and  the attribute affinity matrix </a:t>
            </a:r>
            <a:r>
              <a:rPr lang="en-US" sz="1800" i="1" dirty="0"/>
              <a:t>AA</a:t>
            </a:r>
            <a:r>
              <a:rPr lang="en-US" sz="1800" dirty="0"/>
              <a:t> is</a:t>
            </a:r>
          </a:p>
          <a:p>
            <a:pPr>
              <a:lnSpc>
                <a:spcPct val="80000"/>
              </a:lnSpc>
              <a:buNone/>
              <a:tabLst>
                <a:tab pos="1771560" algn="l"/>
              </a:tabLst>
            </a:pPr>
            <a:r>
              <a:rPr lang="en-US" sz="1800" dirty="0"/>
              <a:t>(Let </a:t>
            </a:r>
            <a:r>
              <a:rPr lang="en-US" sz="1800" i="1" dirty="0"/>
              <a:t>A</a:t>
            </a:r>
            <a:r>
              <a:rPr lang="en-US" sz="1800" baseline="-25000" dirty="0"/>
              <a:t>1</a:t>
            </a:r>
            <a:r>
              <a:rPr lang="en-US" sz="1800" dirty="0"/>
              <a:t>=PNO, </a:t>
            </a:r>
            <a:r>
              <a:rPr lang="en-US" sz="1800" i="1" dirty="0"/>
              <a:t>A</a:t>
            </a:r>
            <a:r>
              <a:rPr lang="en-US" sz="1800" baseline="-25000" dirty="0"/>
              <a:t>2</a:t>
            </a:r>
            <a:r>
              <a:rPr lang="en-US" sz="1800" dirty="0"/>
              <a:t>=PNAME, </a:t>
            </a:r>
            <a:r>
              <a:rPr lang="en-US" sz="1800" i="1" dirty="0"/>
              <a:t>A</a:t>
            </a:r>
            <a:r>
              <a:rPr lang="en-US" sz="1800" baseline="-25000" dirty="0"/>
              <a:t>3</a:t>
            </a:r>
            <a:r>
              <a:rPr lang="en-US" sz="1800" dirty="0"/>
              <a:t>=BUDGET,</a:t>
            </a:r>
          </a:p>
          <a:p>
            <a:pPr>
              <a:lnSpc>
                <a:spcPct val="80000"/>
              </a:lnSpc>
              <a:buNone/>
              <a:tabLst>
                <a:tab pos="1771560" algn="l"/>
              </a:tabLst>
            </a:pPr>
            <a:r>
              <a:rPr lang="en-US" sz="1800" dirty="0"/>
              <a:t> </a:t>
            </a:r>
            <a:r>
              <a:rPr lang="en-US" sz="1800" i="1" dirty="0"/>
              <a:t>A</a:t>
            </a:r>
            <a:r>
              <a:rPr lang="en-US" sz="1800" baseline="-25000" dirty="0"/>
              <a:t>4</a:t>
            </a:r>
            <a:r>
              <a:rPr lang="en-US" sz="1800" dirty="0"/>
              <a:t>=LOC)</a:t>
            </a:r>
          </a:p>
        </p:txBody>
      </p:sp>
      <p:sp>
        <p:nvSpPr>
          <p:cNvPr id="3" name="Footer Placeholder 2">
            <a:extLst>
              <a:ext uri="{FF2B5EF4-FFF2-40B4-BE49-F238E27FC236}">
                <a16:creationId xmlns:a16="http://schemas.microsoft.com/office/drawing/2014/main" id="{370F13F9-FAC5-4342-AE52-65BD2B13C5BA}"/>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3488D9FA-D302-8D41-A255-F2E717687D3C}"/>
              </a:ext>
            </a:extLst>
          </p:cNvPr>
          <p:cNvSpPr>
            <a:spLocks noGrp="1"/>
          </p:cNvSpPr>
          <p:nvPr>
            <p:ph type="sldNum" sz="quarter" idx="4"/>
          </p:nvPr>
        </p:nvSpPr>
        <p:spPr/>
        <p:txBody>
          <a:bodyPr/>
          <a:lstStyle/>
          <a:p>
            <a:fld id="{FD96158B-4539-3C43-9DE5-94C547866200}" type="slidenum">
              <a:rPr lang="en-US" smtClean="0"/>
              <a:t>42</a:t>
            </a:fld>
            <a:endParaRPr lang="en-US"/>
          </a:p>
        </p:txBody>
      </p:sp>
      <p:grpSp>
        <p:nvGrpSpPr>
          <p:cNvPr id="13" name="Group 12">
            <a:extLst>
              <a:ext uri="{FF2B5EF4-FFF2-40B4-BE49-F238E27FC236}">
                <a16:creationId xmlns:a16="http://schemas.microsoft.com/office/drawing/2014/main" id="{EC82F715-4A10-314F-8922-B4FA96EB5FBB}"/>
              </a:ext>
            </a:extLst>
          </p:cNvPr>
          <p:cNvGrpSpPr/>
          <p:nvPr/>
        </p:nvGrpSpPr>
        <p:grpSpPr>
          <a:xfrm>
            <a:off x="5436096" y="1988840"/>
            <a:ext cx="1981356" cy="1580403"/>
            <a:chOff x="3468929" y="2553882"/>
            <a:chExt cx="1981356" cy="1580403"/>
          </a:xfrm>
        </p:grpSpPr>
        <p:sp>
          <p:nvSpPr>
            <p:cNvPr id="84998" name="Rectangle 6"/>
            <p:cNvSpPr>
              <a:spLocks noChangeArrowheads="1"/>
            </p:cNvSpPr>
            <p:nvPr/>
          </p:nvSpPr>
          <p:spPr bwMode="auto">
            <a:xfrm>
              <a:off x="3481629" y="2798968"/>
              <a:ext cx="363879" cy="33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q</a:t>
              </a:r>
              <a:r>
                <a:rPr lang="en-US" sz="1200" baseline="-25000" dirty="0">
                  <a:solidFill>
                    <a:srgbClr val="000000"/>
                  </a:solidFill>
                  <a:latin typeface="Courier" pitchFamily="2" charset="0"/>
                </a:rPr>
                <a:t>1</a:t>
              </a:r>
              <a:endParaRPr lang="en-US" sz="1600" dirty="0">
                <a:solidFill>
                  <a:srgbClr val="000000"/>
                </a:solidFill>
                <a:latin typeface="Courier" pitchFamily="2" charset="0"/>
              </a:endParaRPr>
            </a:p>
          </p:txBody>
        </p:sp>
        <p:sp>
          <p:nvSpPr>
            <p:cNvPr id="85000" name="Rectangle 8"/>
            <p:cNvSpPr>
              <a:spLocks noChangeArrowheads="1"/>
            </p:cNvSpPr>
            <p:nvPr/>
          </p:nvSpPr>
          <p:spPr bwMode="auto">
            <a:xfrm>
              <a:off x="3481629" y="3129946"/>
              <a:ext cx="363879" cy="33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q</a:t>
              </a:r>
              <a:r>
                <a:rPr lang="en-US" sz="1200" baseline="-25000" dirty="0">
                  <a:solidFill>
                    <a:srgbClr val="000000"/>
                  </a:solidFill>
                  <a:latin typeface="Courier" pitchFamily="2" charset="0"/>
                </a:rPr>
                <a:t>2</a:t>
              </a:r>
              <a:endParaRPr lang="en-US" sz="1600" i="1" dirty="0">
                <a:solidFill>
                  <a:srgbClr val="000000"/>
                </a:solidFill>
                <a:latin typeface="Courier" pitchFamily="2" charset="0"/>
              </a:endParaRPr>
            </a:p>
          </p:txBody>
        </p:sp>
        <p:sp>
          <p:nvSpPr>
            <p:cNvPr id="85002" name="Rectangle 10"/>
            <p:cNvSpPr>
              <a:spLocks noChangeArrowheads="1"/>
            </p:cNvSpPr>
            <p:nvPr/>
          </p:nvSpPr>
          <p:spPr bwMode="auto">
            <a:xfrm>
              <a:off x="3468929" y="3429000"/>
              <a:ext cx="363879" cy="33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q</a:t>
              </a:r>
              <a:r>
                <a:rPr lang="en-US" sz="1200" baseline="-25000" dirty="0">
                  <a:solidFill>
                    <a:srgbClr val="000000"/>
                  </a:solidFill>
                  <a:latin typeface="Courier" pitchFamily="2" charset="0"/>
                </a:rPr>
                <a:t>3</a:t>
              </a:r>
              <a:endParaRPr lang="en-US" sz="1600" i="1" dirty="0">
                <a:solidFill>
                  <a:srgbClr val="000000"/>
                </a:solidFill>
                <a:latin typeface="Courier" pitchFamily="2" charset="0"/>
              </a:endParaRPr>
            </a:p>
          </p:txBody>
        </p:sp>
        <p:sp>
          <p:nvSpPr>
            <p:cNvPr id="85004" name="Rectangle 12"/>
            <p:cNvSpPr>
              <a:spLocks noChangeArrowheads="1"/>
            </p:cNvSpPr>
            <p:nvPr/>
          </p:nvSpPr>
          <p:spPr bwMode="auto">
            <a:xfrm>
              <a:off x="3481629" y="3789040"/>
              <a:ext cx="363879" cy="33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q</a:t>
              </a:r>
              <a:r>
                <a:rPr lang="en-US" sz="1200" baseline="-25000" dirty="0">
                  <a:solidFill>
                    <a:srgbClr val="000000"/>
                  </a:solidFill>
                  <a:latin typeface="Courier" pitchFamily="2" charset="0"/>
                </a:rPr>
                <a:t>4</a:t>
              </a:r>
              <a:endParaRPr lang="en-US" sz="1600" i="1" dirty="0">
                <a:solidFill>
                  <a:srgbClr val="000000"/>
                </a:solidFill>
                <a:latin typeface="Courier" pitchFamily="2" charset="0"/>
              </a:endParaRPr>
            </a:p>
          </p:txBody>
        </p:sp>
        <p:grpSp>
          <p:nvGrpSpPr>
            <p:cNvPr id="12" name="Group 11">
              <a:extLst>
                <a:ext uri="{FF2B5EF4-FFF2-40B4-BE49-F238E27FC236}">
                  <a16:creationId xmlns:a16="http://schemas.microsoft.com/office/drawing/2014/main" id="{D79C372E-5655-3447-8B5C-0A6819AEBB9D}"/>
                </a:ext>
              </a:extLst>
            </p:cNvPr>
            <p:cNvGrpSpPr/>
            <p:nvPr/>
          </p:nvGrpSpPr>
          <p:grpSpPr>
            <a:xfrm>
              <a:off x="3902387" y="2899146"/>
              <a:ext cx="174583" cy="1235139"/>
              <a:chOff x="3758815" y="2924944"/>
              <a:chExt cx="174583" cy="1235139"/>
            </a:xfrm>
          </p:grpSpPr>
          <p:sp>
            <p:nvSpPr>
              <p:cNvPr id="85006" name="Line 14"/>
              <p:cNvSpPr>
                <a:spLocks noChangeShapeType="1"/>
              </p:cNvSpPr>
              <p:nvPr/>
            </p:nvSpPr>
            <p:spPr bwMode="auto">
              <a:xfrm>
                <a:off x="3760361" y="2924944"/>
                <a:ext cx="1651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dirty="0">
                  <a:latin typeface="Courier" pitchFamily="2" charset="0"/>
                </a:endParaRPr>
              </a:p>
            </p:txBody>
          </p:sp>
          <p:sp>
            <p:nvSpPr>
              <p:cNvPr id="85007" name="Freeform 15"/>
              <p:cNvSpPr>
                <a:spLocks/>
              </p:cNvSpPr>
              <p:nvPr/>
            </p:nvSpPr>
            <p:spPr bwMode="auto">
              <a:xfrm>
                <a:off x="3758815" y="2924944"/>
                <a:ext cx="174583" cy="1235139"/>
              </a:xfrm>
              <a:custGeom>
                <a:avLst/>
                <a:gdLst>
                  <a:gd name="T0" fmla="*/ 0 w 113"/>
                  <a:gd name="T1" fmla="*/ 0 h 945"/>
                  <a:gd name="T2" fmla="*/ 0 w 113"/>
                  <a:gd name="T3" fmla="*/ 944 h 945"/>
                  <a:gd name="T4" fmla="*/ 112 w 113"/>
                  <a:gd name="T5" fmla="*/ 944 h 945"/>
                </a:gdLst>
                <a:ahLst/>
                <a:cxnLst>
                  <a:cxn ang="0">
                    <a:pos x="T0" y="T1"/>
                  </a:cxn>
                  <a:cxn ang="0">
                    <a:pos x="T2" y="T3"/>
                  </a:cxn>
                  <a:cxn ang="0">
                    <a:pos x="T4" y="T5"/>
                  </a:cxn>
                </a:cxnLst>
                <a:rect l="0" t="0" r="r" b="b"/>
                <a:pathLst>
                  <a:path w="113" h="945">
                    <a:moveTo>
                      <a:pt x="0" y="0"/>
                    </a:moveTo>
                    <a:lnTo>
                      <a:pt x="0" y="944"/>
                    </a:lnTo>
                    <a:lnTo>
                      <a:pt x="112"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dirty="0">
                  <a:latin typeface="Courier" pitchFamily="2" charset="0"/>
                </a:endParaRPr>
              </a:p>
            </p:txBody>
          </p:sp>
        </p:grpSp>
        <p:sp>
          <p:nvSpPr>
            <p:cNvPr id="85009" name="Rectangle 17"/>
            <p:cNvSpPr>
              <a:spLocks noChangeArrowheads="1"/>
            </p:cNvSpPr>
            <p:nvPr/>
          </p:nvSpPr>
          <p:spPr bwMode="auto">
            <a:xfrm>
              <a:off x="3913538" y="2553882"/>
              <a:ext cx="367085" cy="33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S</a:t>
              </a:r>
              <a:r>
                <a:rPr lang="en-US" sz="1200" baseline="-25000" dirty="0">
                  <a:solidFill>
                    <a:srgbClr val="000000"/>
                  </a:solidFill>
                  <a:latin typeface="Courier" pitchFamily="2" charset="0"/>
                </a:rPr>
                <a:t>1</a:t>
              </a:r>
              <a:endParaRPr lang="en-US" sz="1600" i="1" dirty="0">
                <a:solidFill>
                  <a:srgbClr val="000000"/>
                </a:solidFill>
                <a:latin typeface="Courier" pitchFamily="2" charset="0"/>
              </a:endParaRPr>
            </a:p>
          </p:txBody>
        </p:sp>
        <p:sp>
          <p:nvSpPr>
            <p:cNvPr id="85011" name="Rectangle 19"/>
            <p:cNvSpPr>
              <a:spLocks noChangeArrowheads="1"/>
            </p:cNvSpPr>
            <p:nvPr/>
          </p:nvSpPr>
          <p:spPr bwMode="auto">
            <a:xfrm>
              <a:off x="4446938" y="2553882"/>
              <a:ext cx="367085" cy="33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S</a:t>
              </a:r>
              <a:r>
                <a:rPr lang="en-US" sz="1200" baseline="-25000" dirty="0">
                  <a:solidFill>
                    <a:srgbClr val="000000"/>
                  </a:solidFill>
                  <a:latin typeface="Courier" pitchFamily="2" charset="0"/>
                </a:rPr>
                <a:t>2</a:t>
              </a:r>
              <a:endParaRPr lang="en-US" sz="1600" i="1" dirty="0">
                <a:solidFill>
                  <a:srgbClr val="000000"/>
                </a:solidFill>
                <a:latin typeface="Courier" pitchFamily="2" charset="0"/>
              </a:endParaRPr>
            </a:p>
          </p:txBody>
        </p:sp>
        <p:sp>
          <p:nvSpPr>
            <p:cNvPr id="85013" name="Rectangle 21"/>
            <p:cNvSpPr>
              <a:spLocks noChangeArrowheads="1"/>
            </p:cNvSpPr>
            <p:nvPr/>
          </p:nvSpPr>
          <p:spPr bwMode="auto">
            <a:xfrm>
              <a:off x="5018438" y="2553882"/>
              <a:ext cx="367085" cy="33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S</a:t>
              </a:r>
              <a:r>
                <a:rPr lang="en-US" sz="1200" baseline="-25000" dirty="0">
                  <a:solidFill>
                    <a:srgbClr val="000000"/>
                  </a:solidFill>
                  <a:latin typeface="Courier" pitchFamily="2" charset="0"/>
                </a:rPr>
                <a:t>3</a:t>
              </a:r>
              <a:endParaRPr lang="en-US" sz="1600" i="1" dirty="0">
                <a:solidFill>
                  <a:srgbClr val="000000"/>
                </a:solidFill>
                <a:latin typeface="Courier" pitchFamily="2" charset="0"/>
              </a:endParaRPr>
            </a:p>
          </p:txBody>
        </p:sp>
        <p:sp>
          <p:nvSpPr>
            <p:cNvPr id="85018" name="Rectangle 26"/>
            <p:cNvSpPr>
              <a:spLocks noChangeArrowheads="1"/>
            </p:cNvSpPr>
            <p:nvPr/>
          </p:nvSpPr>
          <p:spPr bwMode="auto">
            <a:xfrm>
              <a:off x="3926423" y="2837068"/>
              <a:ext cx="397542"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15</a:t>
              </a:r>
            </a:p>
          </p:txBody>
        </p:sp>
        <p:sp>
          <p:nvSpPr>
            <p:cNvPr id="85019" name="Rectangle 27"/>
            <p:cNvSpPr>
              <a:spLocks noChangeArrowheads="1"/>
            </p:cNvSpPr>
            <p:nvPr/>
          </p:nvSpPr>
          <p:spPr bwMode="auto">
            <a:xfrm>
              <a:off x="4447123" y="2837068"/>
              <a:ext cx="397542"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20</a:t>
              </a:r>
            </a:p>
          </p:txBody>
        </p:sp>
        <p:sp>
          <p:nvSpPr>
            <p:cNvPr id="85020" name="Rectangle 28"/>
            <p:cNvSpPr>
              <a:spLocks noChangeArrowheads="1"/>
            </p:cNvSpPr>
            <p:nvPr/>
          </p:nvSpPr>
          <p:spPr bwMode="auto">
            <a:xfrm>
              <a:off x="5018623" y="2849768"/>
              <a:ext cx="397542"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10</a:t>
              </a:r>
            </a:p>
          </p:txBody>
        </p:sp>
        <p:sp>
          <p:nvSpPr>
            <p:cNvPr id="85021" name="Rectangle 29"/>
            <p:cNvSpPr>
              <a:spLocks noChangeArrowheads="1"/>
            </p:cNvSpPr>
            <p:nvPr/>
          </p:nvSpPr>
          <p:spPr bwMode="auto">
            <a:xfrm>
              <a:off x="4048532" y="3129946"/>
              <a:ext cx="290141"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5</a:t>
              </a:r>
            </a:p>
          </p:txBody>
        </p:sp>
        <p:sp>
          <p:nvSpPr>
            <p:cNvPr id="85022" name="Rectangle 30"/>
            <p:cNvSpPr>
              <a:spLocks noChangeArrowheads="1"/>
            </p:cNvSpPr>
            <p:nvPr/>
          </p:nvSpPr>
          <p:spPr bwMode="auto">
            <a:xfrm>
              <a:off x="4569232" y="3129946"/>
              <a:ext cx="290141"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0</a:t>
              </a:r>
            </a:p>
          </p:txBody>
        </p:sp>
        <p:sp>
          <p:nvSpPr>
            <p:cNvPr id="85023" name="Rectangle 31"/>
            <p:cNvSpPr>
              <a:spLocks noChangeArrowheads="1"/>
            </p:cNvSpPr>
            <p:nvPr/>
          </p:nvSpPr>
          <p:spPr bwMode="auto">
            <a:xfrm>
              <a:off x="5140732" y="3129946"/>
              <a:ext cx="290141"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0</a:t>
              </a:r>
            </a:p>
          </p:txBody>
        </p:sp>
        <p:sp>
          <p:nvSpPr>
            <p:cNvPr id="85024" name="Rectangle 32"/>
            <p:cNvSpPr>
              <a:spLocks noChangeArrowheads="1"/>
            </p:cNvSpPr>
            <p:nvPr/>
          </p:nvSpPr>
          <p:spPr bwMode="auto">
            <a:xfrm>
              <a:off x="3926423" y="3429000"/>
              <a:ext cx="397542"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25</a:t>
              </a:r>
            </a:p>
          </p:txBody>
        </p:sp>
        <p:sp>
          <p:nvSpPr>
            <p:cNvPr id="85025" name="Rectangle 33"/>
            <p:cNvSpPr>
              <a:spLocks noChangeArrowheads="1"/>
            </p:cNvSpPr>
            <p:nvPr/>
          </p:nvSpPr>
          <p:spPr bwMode="auto">
            <a:xfrm>
              <a:off x="5018623" y="3429000"/>
              <a:ext cx="397542"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25</a:t>
              </a:r>
            </a:p>
          </p:txBody>
        </p:sp>
        <p:sp>
          <p:nvSpPr>
            <p:cNvPr id="85026" name="Rectangle 34"/>
            <p:cNvSpPr>
              <a:spLocks noChangeArrowheads="1"/>
            </p:cNvSpPr>
            <p:nvPr/>
          </p:nvSpPr>
          <p:spPr bwMode="auto">
            <a:xfrm>
              <a:off x="4447123" y="3429000"/>
              <a:ext cx="397542"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25</a:t>
              </a:r>
            </a:p>
          </p:txBody>
        </p:sp>
        <p:sp>
          <p:nvSpPr>
            <p:cNvPr id="85027" name="Rectangle 35"/>
            <p:cNvSpPr>
              <a:spLocks noChangeArrowheads="1"/>
            </p:cNvSpPr>
            <p:nvPr/>
          </p:nvSpPr>
          <p:spPr bwMode="auto">
            <a:xfrm>
              <a:off x="4067944" y="3789040"/>
              <a:ext cx="290141"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3</a:t>
              </a:r>
            </a:p>
          </p:txBody>
        </p:sp>
        <p:sp>
          <p:nvSpPr>
            <p:cNvPr id="85028" name="Rectangle 36"/>
            <p:cNvSpPr>
              <a:spLocks noChangeArrowheads="1"/>
            </p:cNvSpPr>
            <p:nvPr/>
          </p:nvSpPr>
          <p:spPr bwMode="auto">
            <a:xfrm>
              <a:off x="4588644" y="3789040"/>
              <a:ext cx="290141"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0</a:t>
              </a:r>
            </a:p>
          </p:txBody>
        </p:sp>
        <p:sp>
          <p:nvSpPr>
            <p:cNvPr id="85029" name="Rectangle 37"/>
            <p:cNvSpPr>
              <a:spLocks noChangeArrowheads="1"/>
            </p:cNvSpPr>
            <p:nvPr/>
          </p:nvSpPr>
          <p:spPr bwMode="auto">
            <a:xfrm>
              <a:off x="5160144" y="3789040"/>
              <a:ext cx="290141" cy="30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0</a:t>
              </a:r>
            </a:p>
          </p:txBody>
        </p:sp>
        <p:grpSp>
          <p:nvGrpSpPr>
            <p:cNvPr id="91" name="Group 90">
              <a:extLst>
                <a:ext uri="{FF2B5EF4-FFF2-40B4-BE49-F238E27FC236}">
                  <a16:creationId xmlns:a16="http://schemas.microsoft.com/office/drawing/2014/main" id="{20904BBD-6BE6-F84C-8223-389C570F8678}"/>
                </a:ext>
              </a:extLst>
            </p:cNvPr>
            <p:cNvGrpSpPr/>
            <p:nvPr/>
          </p:nvGrpSpPr>
          <p:grpSpPr>
            <a:xfrm flipH="1">
              <a:off x="5260567" y="2899146"/>
              <a:ext cx="174583" cy="1235139"/>
              <a:chOff x="3758815" y="2924944"/>
              <a:chExt cx="174583" cy="1235139"/>
            </a:xfrm>
          </p:grpSpPr>
          <p:sp>
            <p:nvSpPr>
              <p:cNvPr id="92" name="Line 14">
                <a:extLst>
                  <a:ext uri="{FF2B5EF4-FFF2-40B4-BE49-F238E27FC236}">
                    <a16:creationId xmlns:a16="http://schemas.microsoft.com/office/drawing/2014/main" id="{EA2C179C-EBCA-354C-89D4-5B9D98C5D62A}"/>
                  </a:ext>
                </a:extLst>
              </p:cNvPr>
              <p:cNvSpPr>
                <a:spLocks noChangeShapeType="1"/>
              </p:cNvSpPr>
              <p:nvPr/>
            </p:nvSpPr>
            <p:spPr bwMode="auto">
              <a:xfrm>
                <a:off x="3760361" y="2924944"/>
                <a:ext cx="1651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0" dirty="0">
                  <a:latin typeface="Courier" pitchFamily="2" charset="0"/>
                </a:endParaRPr>
              </a:p>
            </p:txBody>
          </p:sp>
          <p:sp>
            <p:nvSpPr>
              <p:cNvPr id="93" name="Freeform 15">
                <a:extLst>
                  <a:ext uri="{FF2B5EF4-FFF2-40B4-BE49-F238E27FC236}">
                    <a16:creationId xmlns:a16="http://schemas.microsoft.com/office/drawing/2014/main" id="{D497C2E9-C0F7-FC46-BDF2-C4BE252C80B5}"/>
                  </a:ext>
                </a:extLst>
              </p:cNvPr>
              <p:cNvSpPr>
                <a:spLocks/>
              </p:cNvSpPr>
              <p:nvPr/>
            </p:nvSpPr>
            <p:spPr bwMode="auto">
              <a:xfrm>
                <a:off x="3758815" y="2924944"/>
                <a:ext cx="174583" cy="1235139"/>
              </a:xfrm>
              <a:custGeom>
                <a:avLst/>
                <a:gdLst>
                  <a:gd name="T0" fmla="*/ 0 w 113"/>
                  <a:gd name="T1" fmla="*/ 0 h 945"/>
                  <a:gd name="T2" fmla="*/ 0 w 113"/>
                  <a:gd name="T3" fmla="*/ 944 h 945"/>
                  <a:gd name="T4" fmla="*/ 112 w 113"/>
                  <a:gd name="T5" fmla="*/ 944 h 945"/>
                </a:gdLst>
                <a:ahLst/>
                <a:cxnLst>
                  <a:cxn ang="0">
                    <a:pos x="T0" y="T1"/>
                  </a:cxn>
                  <a:cxn ang="0">
                    <a:pos x="T2" y="T3"/>
                  </a:cxn>
                  <a:cxn ang="0">
                    <a:pos x="T4" y="T5"/>
                  </a:cxn>
                </a:cxnLst>
                <a:rect l="0" t="0" r="r" b="b"/>
                <a:pathLst>
                  <a:path w="113" h="945">
                    <a:moveTo>
                      <a:pt x="0" y="0"/>
                    </a:moveTo>
                    <a:lnTo>
                      <a:pt x="0" y="944"/>
                    </a:lnTo>
                    <a:lnTo>
                      <a:pt x="112"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400" dirty="0">
                  <a:latin typeface="Courier" pitchFamily="2" charset="0"/>
                </a:endParaRPr>
              </a:p>
            </p:txBody>
          </p:sp>
        </p:grpSp>
      </p:grpSp>
      <p:pic>
        <p:nvPicPr>
          <p:cNvPr id="15" name="Picture 14" descr="A picture containing clock&#10;&#10;Description automatically generated">
            <a:extLst>
              <a:ext uri="{FF2B5EF4-FFF2-40B4-BE49-F238E27FC236}">
                <a16:creationId xmlns:a16="http://schemas.microsoft.com/office/drawing/2014/main" id="{B955E092-1241-D242-B379-219F6DD25F32}"/>
              </a:ext>
            </a:extLst>
          </p:cNvPr>
          <p:cNvPicPr>
            <a:picLocks noChangeAspect="1"/>
          </p:cNvPicPr>
          <p:nvPr/>
        </p:nvPicPr>
        <p:blipFill>
          <a:blip r:embed="rId3"/>
          <a:stretch>
            <a:fillRect/>
          </a:stretch>
        </p:blipFill>
        <p:spPr>
          <a:xfrm>
            <a:off x="4694358" y="4165935"/>
            <a:ext cx="3387389" cy="1711337"/>
          </a:xfrm>
          <a:prstGeom prst="rect">
            <a:avLst/>
          </a:prstGeom>
        </p:spPr>
      </p:pic>
    </p:spTree>
    <p:extLst>
      <p:ext uri="{BB962C8B-B14F-4D97-AF65-F5344CB8AC3E}">
        <p14:creationId xmlns:p14="http://schemas.microsoft.com/office/powerpoint/2010/main" val="2101620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title"/>
          </p:nvPr>
        </p:nvSpPr>
        <p:spPr>
          <a:noFill/>
          <a:ln/>
        </p:spPr>
        <p:txBody>
          <a:bodyPr/>
          <a:lstStyle/>
          <a:p>
            <a:r>
              <a:rPr lang="en-US" dirty="0"/>
              <a:t>VF – Clustering Algorithm</a:t>
            </a:r>
          </a:p>
        </p:txBody>
      </p:sp>
      <p:sp>
        <p:nvSpPr>
          <p:cNvPr id="86018" name="Rectangle 2"/>
          <p:cNvSpPr>
            <a:spLocks noGrp="1" noChangeArrowheads="1"/>
          </p:cNvSpPr>
          <p:nvPr>
            <p:ph idx="1"/>
          </p:nvPr>
        </p:nvSpPr>
        <p:spPr>
          <a:xfrm>
            <a:off x="457200" y="1600200"/>
            <a:ext cx="8229600" cy="2632479"/>
          </a:xfrm>
          <a:noFill/>
          <a:ln/>
        </p:spPr>
        <p:txBody>
          <a:bodyPr/>
          <a:lstStyle/>
          <a:p>
            <a:r>
              <a:rPr lang="en-US" dirty="0"/>
              <a:t>Take the attribute affinity matrix </a:t>
            </a:r>
            <a:r>
              <a:rPr lang="en-US" i="1" dirty="0"/>
              <a:t>AA</a:t>
            </a:r>
            <a:r>
              <a:rPr lang="en-US" dirty="0"/>
              <a:t> and reorganize the attribute orders to form clusters where the attributes in each cluster demonstrate high affinity to one another.</a:t>
            </a:r>
          </a:p>
          <a:p>
            <a:pPr>
              <a:lnSpc>
                <a:spcPct val="100000"/>
              </a:lnSpc>
            </a:pPr>
            <a:r>
              <a:rPr lang="en-US" dirty="0">
                <a:solidFill>
                  <a:schemeClr val="tx2"/>
                </a:solidFill>
              </a:rPr>
              <a:t>Bond Energy Algorithm </a:t>
            </a:r>
            <a:r>
              <a:rPr lang="en-US" dirty="0"/>
              <a:t>(BEA) has been used for clustering of entities.  BEA finds an ordering of entities (in our case attributes) such that the global affinity measure is maximized.</a:t>
            </a:r>
          </a:p>
        </p:txBody>
      </p:sp>
      <p:sp>
        <p:nvSpPr>
          <p:cNvPr id="2" name="Footer Placeholder 1">
            <a:extLst>
              <a:ext uri="{FF2B5EF4-FFF2-40B4-BE49-F238E27FC236}">
                <a16:creationId xmlns:a16="http://schemas.microsoft.com/office/drawing/2014/main" id="{D5B1985D-8648-1248-ADA0-B0DEADC645E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95FFC45-DD00-F34E-901E-9CE9A055CCC7}"/>
              </a:ext>
            </a:extLst>
          </p:cNvPr>
          <p:cNvSpPr>
            <a:spLocks noGrp="1"/>
          </p:cNvSpPr>
          <p:nvPr>
            <p:ph type="sldNum" sz="quarter" idx="4"/>
          </p:nvPr>
        </p:nvSpPr>
        <p:spPr/>
        <p:txBody>
          <a:bodyPr/>
          <a:lstStyle/>
          <a:p>
            <a:fld id="{FD96158B-4539-3C43-9DE5-94C547866200}" type="slidenum">
              <a:rPr lang="en-US" smtClean="0"/>
              <a:t>43</a:t>
            </a:fld>
            <a:endParaRPr lang="en-US"/>
          </a:p>
        </p:txBody>
      </p:sp>
      <p:sp>
        <p:nvSpPr>
          <p:cNvPr id="86020" name="Rectangle 4"/>
          <p:cNvSpPr>
            <a:spLocks noChangeArrowheads="1"/>
          </p:cNvSpPr>
          <p:nvPr/>
        </p:nvSpPr>
        <p:spPr bwMode="auto">
          <a:xfrm>
            <a:off x="1705682" y="538797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86021" name="Rectangle 5"/>
          <p:cNvSpPr>
            <a:spLocks noChangeArrowheads="1"/>
          </p:cNvSpPr>
          <p:nvPr/>
        </p:nvSpPr>
        <p:spPr bwMode="auto">
          <a:xfrm>
            <a:off x="1705682" y="538797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grpSp>
        <p:nvGrpSpPr>
          <p:cNvPr id="86028" name="Group 12"/>
          <p:cNvGrpSpPr>
            <a:grpSpLocks/>
          </p:cNvGrpSpPr>
          <p:nvPr/>
        </p:nvGrpSpPr>
        <p:grpSpPr bwMode="auto">
          <a:xfrm>
            <a:off x="1603376" y="4341217"/>
            <a:ext cx="6046788" cy="815975"/>
            <a:chOff x="1010" y="3072"/>
            <a:chExt cx="3809" cy="514"/>
          </a:xfrm>
        </p:grpSpPr>
        <p:sp>
          <p:nvSpPr>
            <p:cNvPr id="86022" name="Rectangle 6"/>
            <p:cNvSpPr>
              <a:spLocks noChangeArrowheads="1"/>
            </p:cNvSpPr>
            <p:nvPr/>
          </p:nvSpPr>
          <p:spPr bwMode="auto">
            <a:xfrm>
              <a:off x="1010" y="3154"/>
              <a:ext cx="445" cy="2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AM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6023" name="Rectangle 7"/>
            <p:cNvSpPr>
              <a:spLocks noChangeArrowheads="1"/>
            </p:cNvSpPr>
            <p:nvPr/>
          </p:nvSpPr>
          <p:spPr bwMode="auto">
            <a:xfrm>
              <a:off x="1961" y="3154"/>
              <a:ext cx="2858" cy="2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(affinity of </a:t>
              </a:r>
              <a:r>
                <a:rPr lang="en-US" sz="1828" i="1" dirty="0">
                  <a:solidFill>
                    <a:srgbClr val="000000"/>
                  </a:solidFill>
                  <a:latin typeface="Book Antiqua"/>
                </a:rPr>
                <a:t>A</a:t>
              </a:r>
              <a:r>
                <a:rPr lang="en-US" sz="1687" i="1" baseline="-25000" dirty="0">
                  <a:solidFill>
                    <a:srgbClr val="000000"/>
                  </a:solidFill>
                  <a:latin typeface="Book Antiqua"/>
                </a:rPr>
                <a:t>i</a:t>
              </a:r>
              <a:r>
                <a:rPr lang="en-US" sz="1828" dirty="0">
                  <a:solidFill>
                    <a:srgbClr val="000000"/>
                  </a:solidFill>
                  <a:latin typeface="Book Antiqua"/>
                </a:rPr>
                <a:t> and </a:t>
              </a:r>
              <a:r>
                <a:rPr lang="en-US" sz="1828" i="1" dirty="0" err="1">
                  <a:solidFill>
                    <a:srgbClr val="000000"/>
                  </a:solidFill>
                  <a:latin typeface="Book Antiqua"/>
                </a:rPr>
                <a:t>A</a:t>
              </a:r>
              <a:r>
                <a:rPr lang="en-US" sz="1687" i="1" baseline="-25000" dirty="0" err="1">
                  <a:solidFill>
                    <a:srgbClr val="000000"/>
                  </a:solidFill>
                  <a:latin typeface="Book Antiqua"/>
                </a:rPr>
                <a:t>j</a:t>
              </a:r>
              <a:r>
                <a:rPr lang="en-US" sz="1828" dirty="0">
                  <a:solidFill>
                    <a:srgbClr val="000000"/>
                  </a:solidFill>
                  <a:latin typeface="Book Antiqua"/>
                </a:rPr>
                <a:t> with their neighbors) </a:t>
              </a:r>
            </a:p>
          </p:txBody>
        </p:sp>
        <p:sp>
          <p:nvSpPr>
            <p:cNvPr id="86024" name="Rectangle 8"/>
            <p:cNvSpPr>
              <a:spLocks noChangeArrowheads="1"/>
            </p:cNvSpPr>
            <p:nvPr/>
          </p:nvSpPr>
          <p:spPr bwMode="auto">
            <a:xfrm>
              <a:off x="1749" y="3383"/>
              <a:ext cx="118" cy="2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i="1" dirty="0">
                  <a:solidFill>
                    <a:srgbClr val="000000"/>
                  </a:solidFill>
                  <a:latin typeface="Book Antiqua"/>
                </a:rPr>
                <a:t>j</a:t>
              </a:r>
            </a:p>
          </p:txBody>
        </p:sp>
        <p:sp>
          <p:nvSpPr>
            <p:cNvPr id="86025" name="Rectangle 9"/>
            <p:cNvSpPr>
              <a:spLocks noChangeArrowheads="1"/>
            </p:cNvSpPr>
            <p:nvPr/>
          </p:nvSpPr>
          <p:spPr bwMode="auto">
            <a:xfrm>
              <a:off x="1628" y="3072"/>
              <a:ext cx="288" cy="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sp>
          <p:nvSpPr>
            <p:cNvPr id="86026" name="Rectangle 10"/>
            <p:cNvSpPr>
              <a:spLocks noChangeArrowheads="1"/>
            </p:cNvSpPr>
            <p:nvPr/>
          </p:nvSpPr>
          <p:spPr bwMode="auto">
            <a:xfrm>
              <a:off x="1525" y="3383"/>
              <a:ext cx="118" cy="2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i="1" dirty="0" err="1">
                  <a:solidFill>
                    <a:srgbClr val="000000"/>
                  </a:solidFill>
                  <a:latin typeface="Book Antiqua"/>
                </a:rPr>
                <a:t>i</a:t>
              </a:r>
              <a:endParaRPr lang="en-US" sz="1687" i="1" dirty="0">
                <a:solidFill>
                  <a:srgbClr val="000000"/>
                </a:solidFill>
                <a:latin typeface="Book Antiqua"/>
              </a:endParaRPr>
            </a:p>
          </p:txBody>
        </p:sp>
        <p:sp>
          <p:nvSpPr>
            <p:cNvPr id="86027" name="Rectangle 11"/>
            <p:cNvSpPr>
              <a:spLocks noChangeArrowheads="1"/>
            </p:cNvSpPr>
            <p:nvPr/>
          </p:nvSpPr>
          <p:spPr bwMode="auto">
            <a:xfrm>
              <a:off x="1396" y="3072"/>
              <a:ext cx="288" cy="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spTree>
    <p:extLst>
      <p:ext uri="{BB962C8B-B14F-4D97-AF65-F5344CB8AC3E}">
        <p14:creationId xmlns:p14="http://schemas.microsoft.com/office/powerpoint/2010/main" val="1632274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noFill/>
          <a:ln/>
        </p:spPr>
        <p:txBody>
          <a:bodyPr/>
          <a:lstStyle/>
          <a:p>
            <a:r>
              <a:rPr lang="en-US" dirty="0"/>
              <a:t>Bond Energy Algorithm</a:t>
            </a:r>
          </a:p>
        </p:txBody>
      </p:sp>
      <p:sp>
        <p:nvSpPr>
          <p:cNvPr id="87042" name="Rectangle 2"/>
          <p:cNvSpPr>
            <a:spLocks noGrp="1" noChangeArrowheads="1"/>
          </p:cNvSpPr>
          <p:nvPr>
            <p:ph idx="1"/>
          </p:nvPr>
        </p:nvSpPr>
        <p:spPr>
          <a:noFill/>
          <a:ln/>
        </p:spPr>
        <p:txBody>
          <a:bodyPr/>
          <a:lstStyle/>
          <a:p>
            <a:pPr>
              <a:buNone/>
              <a:tabLst>
                <a:tab pos="1257236" algn="l"/>
              </a:tabLst>
            </a:pPr>
            <a:r>
              <a:rPr lang="en-US" dirty="0">
                <a:solidFill>
                  <a:schemeClr val="hlink"/>
                </a:solidFill>
              </a:rPr>
              <a:t>Input:</a:t>
            </a:r>
            <a:r>
              <a:rPr lang="en-US" dirty="0"/>
              <a:t>	The </a:t>
            </a:r>
            <a:r>
              <a:rPr lang="en-US" i="1" dirty="0"/>
              <a:t>AA</a:t>
            </a:r>
            <a:r>
              <a:rPr lang="en-US" dirty="0"/>
              <a:t> matrix</a:t>
            </a:r>
          </a:p>
          <a:p>
            <a:pPr>
              <a:buNone/>
              <a:tabLst>
                <a:tab pos="1257236" algn="l"/>
              </a:tabLst>
            </a:pPr>
            <a:r>
              <a:rPr lang="en-US" dirty="0">
                <a:solidFill>
                  <a:schemeClr val="hlink"/>
                </a:solidFill>
              </a:rPr>
              <a:t>Output:</a:t>
            </a:r>
            <a:r>
              <a:rPr lang="en-US" dirty="0"/>
              <a:t>	The clustered affinity matrix </a:t>
            </a:r>
            <a:r>
              <a:rPr lang="en-US" i="1" dirty="0"/>
              <a:t>CA</a:t>
            </a:r>
            <a:r>
              <a:rPr lang="en-US" dirty="0"/>
              <a:t>  which is a perturbation	of </a:t>
            </a:r>
            <a:r>
              <a:rPr lang="en-US" i="1" dirty="0"/>
              <a:t>AA</a:t>
            </a:r>
            <a:r>
              <a:rPr lang="en-US" dirty="0"/>
              <a:t> </a:t>
            </a:r>
          </a:p>
          <a:p>
            <a:pPr>
              <a:buClr>
                <a:schemeClr val="hlink"/>
              </a:buClr>
              <a:buSzPct val="100000"/>
              <a:buFont typeface="Wingdings" pitchFamily="2" charset="2"/>
              <a:buChar char=""/>
              <a:tabLst>
                <a:tab pos="1257236" algn="l"/>
              </a:tabLst>
            </a:pPr>
            <a:r>
              <a:rPr lang="en-US" i="1" dirty="0">
                <a:solidFill>
                  <a:schemeClr val="tx2"/>
                </a:solidFill>
              </a:rPr>
              <a:t>Initialization</a:t>
            </a:r>
            <a:r>
              <a:rPr lang="en-US" dirty="0">
                <a:solidFill>
                  <a:schemeClr val="tx2"/>
                </a:solidFill>
              </a:rPr>
              <a:t>: </a:t>
            </a:r>
            <a:r>
              <a:rPr lang="en-US" dirty="0"/>
              <a:t>Place and fix one of the columns of </a:t>
            </a:r>
            <a:r>
              <a:rPr lang="en-US" i="1" dirty="0"/>
              <a:t>AA</a:t>
            </a:r>
            <a:r>
              <a:rPr lang="en-US" dirty="0"/>
              <a:t> in </a:t>
            </a:r>
            <a:r>
              <a:rPr lang="en-US" i="1" dirty="0"/>
              <a:t>CA</a:t>
            </a:r>
            <a:r>
              <a:rPr lang="en-US" dirty="0"/>
              <a:t>.</a:t>
            </a:r>
          </a:p>
          <a:p>
            <a:pPr>
              <a:buClr>
                <a:schemeClr val="hlink"/>
              </a:buClr>
              <a:buSzPct val="100000"/>
              <a:buFont typeface="Wingdings" pitchFamily="2" charset="2"/>
              <a:buChar char=""/>
              <a:tabLst>
                <a:tab pos="1257236" algn="l"/>
              </a:tabLst>
            </a:pPr>
            <a:r>
              <a:rPr lang="en-US" i="1" dirty="0">
                <a:solidFill>
                  <a:schemeClr val="tx2"/>
                </a:solidFill>
              </a:rPr>
              <a:t>Iteration</a:t>
            </a:r>
            <a:r>
              <a:rPr lang="en-US" dirty="0">
                <a:solidFill>
                  <a:schemeClr val="tx2"/>
                </a:solidFill>
              </a:rPr>
              <a:t>:</a:t>
            </a:r>
            <a:r>
              <a:rPr lang="en-US" dirty="0"/>
              <a:t> Place the remaining </a:t>
            </a:r>
            <a:r>
              <a:rPr lang="en-US" i="1" dirty="0"/>
              <a:t>n-</a:t>
            </a:r>
            <a:r>
              <a:rPr lang="en-US" i="1" dirty="0" err="1"/>
              <a:t>i</a:t>
            </a:r>
            <a:r>
              <a:rPr lang="en-US" dirty="0"/>
              <a:t> columns in the remaining </a:t>
            </a:r>
            <a:r>
              <a:rPr lang="en-US" i="1" dirty="0"/>
              <a:t>i</a:t>
            </a:r>
            <a:r>
              <a:rPr lang="en-US" dirty="0"/>
              <a:t>+1 positions in the </a:t>
            </a:r>
            <a:r>
              <a:rPr lang="en-US" i="1" dirty="0"/>
              <a:t>CA</a:t>
            </a:r>
            <a:r>
              <a:rPr lang="en-US" dirty="0"/>
              <a:t> matrix. For each column, choose the placement that makes the most contribution to the global affinity measure.</a:t>
            </a:r>
          </a:p>
          <a:p>
            <a:pPr>
              <a:buClr>
                <a:schemeClr val="hlink"/>
              </a:buClr>
              <a:buSzPct val="100000"/>
              <a:buFont typeface="Wingdings" pitchFamily="2" charset="2"/>
              <a:buChar char=""/>
              <a:tabLst>
                <a:tab pos="1257236" algn="l"/>
              </a:tabLst>
            </a:pPr>
            <a:r>
              <a:rPr lang="en-US" i="1" dirty="0">
                <a:solidFill>
                  <a:schemeClr val="tx2"/>
                </a:solidFill>
              </a:rPr>
              <a:t>Row order</a:t>
            </a:r>
            <a:r>
              <a:rPr lang="en-US" dirty="0">
                <a:solidFill>
                  <a:schemeClr val="tx2"/>
                </a:solidFill>
              </a:rPr>
              <a:t>:</a:t>
            </a:r>
            <a:r>
              <a:rPr lang="en-US" dirty="0"/>
              <a:t> Order the rows according to the column ordering.</a:t>
            </a:r>
          </a:p>
        </p:txBody>
      </p:sp>
      <p:sp>
        <p:nvSpPr>
          <p:cNvPr id="2" name="Footer Placeholder 1">
            <a:extLst>
              <a:ext uri="{FF2B5EF4-FFF2-40B4-BE49-F238E27FC236}">
                <a16:creationId xmlns:a16="http://schemas.microsoft.com/office/drawing/2014/main" id="{04F3CA5C-45CE-694B-B850-9B19950EBB2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2E4D0F4-E704-3D4B-9F9C-CD101370CC7F}"/>
              </a:ext>
            </a:extLst>
          </p:cNvPr>
          <p:cNvSpPr>
            <a:spLocks noGrp="1"/>
          </p:cNvSpPr>
          <p:nvPr>
            <p:ph type="sldNum" sz="quarter" idx="4"/>
          </p:nvPr>
        </p:nvSpPr>
        <p:spPr/>
        <p:txBody>
          <a:bodyPr/>
          <a:lstStyle/>
          <a:p>
            <a:fld id="{FD96158B-4539-3C43-9DE5-94C547866200}" type="slidenum">
              <a:rPr lang="en-US" smtClean="0"/>
              <a:t>44</a:t>
            </a:fld>
            <a:endParaRPr lang="en-US"/>
          </a:p>
        </p:txBody>
      </p:sp>
    </p:spTree>
    <p:extLst>
      <p:ext uri="{BB962C8B-B14F-4D97-AF65-F5344CB8AC3E}">
        <p14:creationId xmlns:p14="http://schemas.microsoft.com/office/powerpoint/2010/main" val="2291844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title"/>
          </p:nvPr>
        </p:nvSpPr>
        <p:spPr>
          <a:noFill/>
          <a:ln/>
        </p:spPr>
        <p:txBody>
          <a:bodyPr/>
          <a:lstStyle/>
          <a:p>
            <a:r>
              <a:rPr lang="en-US" dirty="0"/>
              <a:t>Bond Energy Algorithm</a:t>
            </a:r>
          </a:p>
        </p:txBody>
      </p:sp>
      <p:sp>
        <p:nvSpPr>
          <p:cNvPr id="88066" name="Rectangle 2"/>
          <p:cNvSpPr>
            <a:spLocks noGrp="1" noChangeArrowheads="1"/>
          </p:cNvSpPr>
          <p:nvPr>
            <p:ph idx="1"/>
          </p:nvPr>
        </p:nvSpPr>
        <p:spPr>
          <a:noFill/>
          <a:ln/>
        </p:spPr>
        <p:txBody>
          <a:bodyPr/>
          <a:lstStyle/>
          <a:p>
            <a:pPr marL="0" indent="0">
              <a:buNone/>
            </a:pPr>
            <a:r>
              <a:rPr lang="en-US" dirty="0"/>
              <a:t>“Best” placement? Define contribution of a placement:</a:t>
            </a:r>
          </a:p>
          <a:p>
            <a:pPr marL="0" indent="0">
              <a:buNone/>
            </a:pPr>
            <a:endParaRPr lang="en-US" dirty="0"/>
          </a:p>
          <a:p>
            <a:pPr lvl="1">
              <a:buFont typeface="Monotype Sorts" charset="0"/>
              <a:buNone/>
            </a:pPr>
            <a:r>
              <a:rPr lang="en-US" i="1" dirty="0" err="1"/>
              <a:t>cont</a:t>
            </a:r>
            <a:r>
              <a:rPr lang="en-US" dirty="0"/>
              <a:t>(</a:t>
            </a:r>
            <a:r>
              <a:rPr lang="en-US" i="1" dirty="0"/>
              <a:t>A</a:t>
            </a:r>
            <a:r>
              <a:rPr lang="en-US" i="1" baseline="-25000" dirty="0"/>
              <a:t>i</a:t>
            </a:r>
            <a:r>
              <a:rPr lang="en-US" dirty="0"/>
              <a:t>, </a:t>
            </a:r>
            <a:r>
              <a:rPr lang="en-US" i="1" dirty="0" err="1"/>
              <a:t>A</a:t>
            </a:r>
            <a:r>
              <a:rPr lang="en-US" i="1" baseline="-25000" dirty="0" err="1"/>
              <a:t>k</a:t>
            </a:r>
            <a:r>
              <a:rPr lang="en-US" dirty="0"/>
              <a:t>, </a:t>
            </a:r>
            <a:r>
              <a:rPr lang="en-US" i="1" dirty="0" err="1"/>
              <a:t>A</a:t>
            </a:r>
            <a:r>
              <a:rPr lang="en-US" i="1" baseline="-25000" dirty="0" err="1"/>
              <a:t>j</a:t>
            </a:r>
            <a:r>
              <a:rPr lang="en-US" dirty="0"/>
              <a:t>) = 2</a:t>
            </a:r>
            <a:r>
              <a:rPr lang="en-US" i="1" dirty="0"/>
              <a:t>bond</a:t>
            </a:r>
            <a:r>
              <a:rPr lang="en-US" dirty="0"/>
              <a:t>(</a:t>
            </a:r>
            <a:r>
              <a:rPr lang="en-US" i="1" dirty="0"/>
              <a:t>A</a:t>
            </a:r>
            <a:r>
              <a:rPr lang="en-US" i="1" baseline="-25000" dirty="0"/>
              <a:t>i</a:t>
            </a:r>
            <a:r>
              <a:rPr lang="en-US" dirty="0"/>
              <a:t>, </a:t>
            </a:r>
            <a:r>
              <a:rPr lang="en-US" i="1" dirty="0" err="1"/>
              <a:t>A</a:t>
            </a:r>
            <a:r>
              <a:rPr lang="en-US" i="1" baseline="-25000" dirty="0" err="1"/>
              <a:t>k</a:t>
            </a:r>
            <a:r>
              <a:rPr lang="en-US" dirty="0"/>
              <a:t>)+2</a:t>
            </a:r>
            <a:r>
              <a:rPr lang="en-US" i="1" dirty="0"/>
              <a:t>bond</a:t>
            </a:r>
            <a:r>
              <a:rPr lang="en-US" dirty="0"/>
              <a:t>(</a:t>
            </a:r>
            <a:r>
              <a:rPr lang="en-US" i="1" dirty="0" err="1"/>
              <a:t>A</a:t>
            </a:r>
            <a:r>
              <a:rPr lang="en-US" i="1" baseline="-25000" dirty="0" err="1"/>
              <a:t>k</a:t>
            </a:r>
            <a:r>
              <a:rPr lang="en-US" dirty="0"/>
              <a:t>, </a:t>
            </a:r>
            <a:r>
              <a:rPr lang="en-US" i="1" dirty="0"/>
              <a:t>A</a:t>
            </a:r>
            <a:r>
              <a:rPr lang="en-US" i="1" baseline="-25000" dirty="0"/>
              <a:t>l</a:t>
            </a:r>
            <a:r>
              <a:rPr lang="en-US" dirty="0"/>
              <a:t>) –2</a:t>
            </a:r>
            <a:r>
              <a:rPr lang="en-US" i="1" dirty="0"/>
              <a:t>bond</a:t>
            </a:r>
            <a:r>
              <a:rPr lang="en-US" dirty="0"/>
              <a:t>(</a:t>
            </a:r>
            <a:r>
              <a:rPr lang="en-US" i="1" dirty="0"/>
              <a:t>A</a:t>
            </a:r>
            <a:r>
              <a:rPr lang="en-US" i="1" baseline="-25000" dirty="0"/>
              <a:t>i</a:t>
            </a:r>
            <a:r>
              <a:rPr lang="en-US" dirty="0"/>
              <a:t>, </a:t>
            </a:r>
            <a:r>
              <a:rPr lang="en-US" i="1" dirty="0" err="1"/>
              <a:t>A</a:t>
            </a:r>
            <a:r>
              <a:rPr lang="en-US" i="1" baseline="-25000" dirty="0" err="1"/>
              <a:t>j</a:t>
            </a:r>
            <a:r>
              <a:rPr lang="en-US" dirty="0"/>
              <a:t>)</a:t>
            </a:r>
          </a:p>
          <a:p>
            <a:pPr marL="0" indent="0">
              <a:buNone/>
            </a:pPr>
            <a:endParaRPr lang="en-US" dirty="0"/>
          </a:p>
          <a:p>
            <a:pPr marL="0" indent="0">
              <a:buNone/>
            </a:pPr>
            <a:r>
              <a:rPr lang="en-US" dirty="0"/>
              <a:t>where</a:t>
            </a:r>
          </a:p>
          <a:p>
            <a:pPr marL="0" indent="0"/>
            <a:endParaRPr lang="en-US" dirty="0"/>
          </a:p>
        </p:txBody>
      </p:sp>
      <p:sp>
        <p:nvSpPr>
          <p:cNvPr id="88068" name="Rectangle 4"/>
          <p:cNvSpPr>
            <a:spLocks noChangeArrowheads="1"/>
          </p:cNvSpPr>
          <p:nvPr/>
        </p:nvSpPr>
        <p:spPr bwMode="auto">
          <a:xfrm>
            <a:off x="1134182" y="46958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88069" name="Rectangle 5"/>
          <p:cNvSpPr>
            <a:spLocks noChangeArrowheads="1"/>
          </p:cNvSpPr>
          <p:nvPr/>
        </p:nvSpPr>
        <p:spPr bwMode="auto">
          <a:xfrm>
            <a:off x="1134182" y="46958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88070" name="Rectangle 6"/>
          <p:cNvSpPr>
            <a:spLocks noChangeArrowheads="1"/>
          </p:cNvSpPr>
          <p:nvPr/>
        </p:nvSpPr>
        <p:spPr bwMode="auto">
          <a:xfrm>
            <a:off x="1239619" y="4265614"/>
            <a:ext cx="1558116"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bond</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x</a:t>
            </a:r>
            <a:r>
              <a:rPr lang="en-US" sz="1828" dirty="0" err="1">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y</a:t>
            </a:r>
            <a:r>
              <a:rPr lang="en-US" sz="1828" dirty="0">
                <a:solidFill>
                  <a:srgbClr val="000000"/>
                </a:solidFill>
                <a:latin typeface="Book Antiqua"/>
              </a:rPr>
              <a:t>) =</a:t>
            </a:r>
          </a:p>
        </p:txBody>
      </p:sp>
      <p:sp>
        <p:nvSpPr>
          <p:cNvPr id="88071" name="Rectangle 7"/>
          <p:cNvSpPr>
            <a:spLocks noChangeArrowheads="1"/>
          </p:cNvSpPr>
          <p:nvPr/>
        </p:nvSpPr>
        <p:spPr bwMode="auto">
          <a:xfrm>
            <a:off x="3175884" y="4251326"/>
            <a:ext cx="2061459" cy="386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nSpc>
                <a:spcPct val="110000"/>
              </a:lnSpc>
            </a:pP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err="1">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x</a:t>
            </a:r>
            <a:r>
              <a:rPr lang="en-US" sz="1828" dirty="0">
                <a:solidFill>
                  <a:srgbClr val="000000"/>
                </a:solidFill>
                <a:latin typeface="Book Antiqua"/>
              </a:rPr>
              <a:t>)</a:t>
            </a: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err="1">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y</a:t>
            </a:r>
            <a:r>
              <a:rPr lang="en-US" sz="1828" dirty="0">
                <a:solidFill>
                  <a:srgbClr val="000000"/>
                </a:solidFill>
                <a:latin typeface="Book Antiqua"/>
              </a:rPr>
              <a:t>)</a:t>
            </a:r>
          </a:p>
        </p:txBody>
      </p:sp>
      <p:sp>
        <p:nvSpPr>
          <p:cNvPr id="88072" name="Rectangle 8"/>
          <p:cNvSpPr>
            <a:spLocks noChangeArrowheads="1"/>
          </p:cNvSpPr>
          <p:nvPr/>
        </p:nvSpPr>
        <p:spPr bwMode="auto">
          <a:xfrm>
            <a:off x="2684435" y="4584286"/>
            <a:ext cx="559445" cy="349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z </a:t>
            </a:r>
            <a:r>
              <a:rPr lang="en-US" sz="1687" dirty="0">
                <a:solidFill>
                  <a:srgbClr val="000000"/>
                </a:solidFill>
                <a:latin typeface="Symbol" charset="0"/>
                <a:sym typeface="Symbol"/>
              </a:rPr>
              <a:t></a:t>
            </a:r>
            <a:r>
              <a:rPr lang="en-US" sz="1687" dirty="0">
                <a:solidFill>
                  <a:srgbClr val="000000"/>
                </a:solidFill>
                <a:latin typeface="Book Antiqua"/>
              </a:rPr>
              <a:t>1</a:t>
            </a:r>
          </a:p>
        </p:txBody>
      </p:sp>
      <p:sp>
        <p:nvSpPr>
          <p:cNvPr id="88073" name="Rectangle 9"/>
          <p:cNvSpPr>
            <a:spLocks noChangeArrowheads="1"/>
          </p:cNvSpPr>
          <p:nvPr/>
        </p:nvSpPr>
        <p:spPr bwMode="auto">
          <a:xfrm>
            <a:off x="2851094" y="3935306"/>
            <a:ext cx="302965" cy="349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n</a:t>
            </a:r>
          </a:p>
        </p:txBody>
      </p:sp>
      <p:sp>
        <p:nvSpPr>
          <p:cNvPr id="88074" name="Rectangle 10"/>
          <p:cNvSpPr>
            <a:spLocks noChangeArrowheads="1"/>
          </p:cNvSpPr>
          <p:nvPr/>
        </p:nvSpPr>
        <p:spPr bwMode="auto">
          <a:xfrm>
            <a:off x="2363077" y="4137829"/>
            <a:ext cx="857604" cy="6415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Symbol" charset="0"/>
                <a:sym typeface="Symbol"/>
              </a:rPr>
              <a:t>   </a:t>
            </a:r>
            <a:endParaRPr lang="en-US" sz="3586" dirty="0">
              <a:solidFill>
                <a:srgbClr val="000000"/>
              </a:solidFill>
              <a:latin typeface="Symbol" charset="0"/>
            </a:endParaRPr>
          </a:p>
        </p:txBody>
      </p:sp>
      <p:sp>
        <p:nvSpPr>
          <p:cNvPr id="2" name="Footer Placeholder 1">
            <a:extLst>
              <a:ext uri="{FF2B5EF4-FFF2-40B4-BE49-F238E27FC236}">
                <a16:creationId xmlns:a16="http://schemas.microsoft.com/office/drawing/2014/main" id="{28DE4199-DC79-BD41-AE33-9F1E91DCF0C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1DBB398-0A92-5D45-9197-4E89A9082A23}"/>
              </a:ext>
            </a:extLst>
          </p:cNvPr>
          <p:cNvSpPr>
            <a:spLocks noGrp="1"/>
          </p:cNvSpPr>
          <p:nvPr>
            <p:ph type="sldNum" sz="quarter" idx="4"/>
          </p:nvPr>
        </p:nvSpPr>
        <p:spPr/>
        <p:txBody>
          <a:bodyPr/>
          <a:lstStyle/>
          <a:p>
            <a:fld id="{FD96158B-4539-3C43-9DE5-94C547866200}" type="slidenum">
              <a:rPr lang="en-US" smtClean="0"/>
              <a:t>45</a:t>
            </a:fld>
            <a:endParaRPr lang="en-US"/>
          </a:p>
        </p:txBody>
      </p:sp>
    </p:spTree>
    <p:extLst>
      <p:ext uri="{BB962C8B-B14F-4D97-AF65-F5344CB8AC3E}">
        <p14:creationId xmlns:p14="http://schemas.microsoft.com/office/powerpoint/2010/main" val="348083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noFill/>
          <a:ln/>
        </p:spPr>
        <p:txBody>
          <a:bodyPr/>
          <a:lstStyle/>
          <a:p>
            <a:r>
              <a:rPr lang="en-US"/>
              <a:t>BEA – Example</a:t>
            </a:r>
          </a:p>
        </p:txBody>
      </p:sp>
      <p:sp>
        <p:nvSpPr>
          <p:cNvPr id="89090" name="Rectangle 2"/>
          <p:cNvSpPr>
            <a:spLocks noGrp="1" noChangeArrowheads="1"/>
          </p:cNvSpPr>
          <p:nvPr>
            <p:ph idx="1"/>
          </p:nvPr>
        </p:nvSpPr>
        <p:spPr>
          <a:xfrm>
            <a:off x="250031" y="1196752"/>
            <a:ext cx="8643938" cy="4896544"/>
          </a:xfrm>
          <a:noFill/>
          <a:ln/>
        </p:spPr>
        <p:txBody>
          <a:bodyPr/>
          <a:lstStyle/>
          <a:p>
            <a:pPr marL="0" indent="0">
              <a:spcBef>
                <a:spcPct val="15000"/>
              </a:spcBef>
              <a:buNone/>
              <a:tabLst>
                <a:tab pos="2171589" algn="l"/>
              </a:tabLst>
            </a:pPr>
            <a:r>
              <a:rPr lang="en-US" sz="2000" dirty="0"/>
              <a:t>Consider the following </a:t>
            </a:r>
            <a:r>
              <a:rPr lang="en-US" sz="2000" i="1" dirty="0"/>
              <a:t>AA</a:t>
            </a:r>
            <a:r>
              <a:rPr lang="en-US" sz="2000" dirty="0"/>
              <a:t> matrix and the corresponding </a:t>
            </a:r>
            <a:r>
              <a:rPr lang="en-US" sz="2000" i="1" dirty="0"/>
              <a:t>CA</a:t>
            </a:r>
            <a:r>
              <a:rPr lang="en-US" sz="2000" dirty="0"/>
              <a:t> matrix where </a:t>
            </a:r>
            <a:r>
              <a:rPr lang="en-US" sz="2000" dirty="0">
                <a:latin typeface="Courier" pitchFamily="2" charset="0"/>
              </a:rPr>
              <a:t>PNO</a:t>
            </a:r>
            <a:r>
              <a:rPr lang="en-US" sz="2000" dirty="0"/>
              <a:t> and </a:t>
            </a:r>
            <a:r>
              <a:rPr lang="en-US" sz="2000" dirty="0">
                <a:latin typeface="Courier" pitchFamily="2" charset="0"/>
              </a:rPr>
              <a:t>PNAME</a:t>
            </a:r>
            <a:r>
              <a:rPr lang="en-US" sz="2000" dirty="0"/>
              <a:t> have been placed.  Place </a:t>
            </a:r>
            <a:r>
              <a:rPr lang="en-US" sz="2000" dirty="0">
                <a:latin typeface="Courier" pitchFamily="2" charset="0"/>
              </a:rPr>
              <a:t>BUDGET</a:t>
            </a:r>
            <a:r>
              <a:rPr lang="en-US" sz="2000" dirty="0"/>
              <a:t>:</a:t>
            </a:r>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ts val="1400"/>
              </a:spcBef>
              <a:buNone/>
              <a:tabLst>
                <a:tab pos="2171589" algn="l"/>
              </a:tabLst>
            </a:pPr>
            <a:r>
              <a:rPr lang="en-US" sz="2000" dirty="0"/>
              <a:t>Ordering (0-3-1) :</a:t>
            </a:r>
          </a:p>
          <a:p>
            <a:pPr lvl="1">
              <a:spcBef>
                <a:spcPct val="15000"/>
              </a:spcBef>
              <a:buNone/>
              <a:tabLst>
                <a:tab pos="2171589" algn="l"/>
              </a:tabLst>
            </a:pPr>
            <a:r>
              <a:rPr lang="en-US" i="1" dirty="0" err="1"/>
              <a:t>cont</a:t>
            </a:r>
            <a:r>
              <a:rPr lang="en-US" dirty="0"/>
              <a:t>(</a:t>
            </a:r>
            <a:r>
              <a:rPr lang="en-US" i="1" dirty="0"/>
              <a:t>A</a:t>
            </a:r>
            <a:r>
              <a:rPr lang="en-US" baseline="-25000" dirty="0"/>
              <a:t>0</a:t>
            </a:r>
            <a:r>
              <a:rPr lang="en-US" dirty="0"/>
              <a:t>,</a:t>
            </a:r>
            <a:r>
              <a:rPr lang="en-US" dirty="0">
                <a:latin typeface="Courier" pitchFamily="2" charset="0"/>
              </a:rPr>
              <a:t>BUDGET</a:t>
            </a:r>
            <a:r>
              <a:rPr lang="en-US" dirty="0"/>
              <a:t>,</a:t>
            </a:r>
            <a:r>
              <a:rPr lang="en-US" dirty="0">
                <a:latin typeface="Courier" pitchFamily="2" charset="0"/>
              </a:rPr>
              <a:t>PNO</a:t>
            </a:r>
            <a:r>
              <a:rPr lang="en-US" dirty="0"/>
              <a:t>) = 2</a:t>
            </a:r>
            <a:r>
              <a:rPr lang="en-US" i="1" dirty="0"/>
              <a:t>bond</a:t>
            </a:r>
            <a:r>
              <a:rPr lang="en-US" dirty="0"/>
              <a:t>(</a:t>
            </a:r>
            <a:r>
              <a:rPr lang="en-US" i="1" dirty="0"/>
              <a:t>A</a:t>
            </a:r>
            <a:r>
              <a:rPr lang="en-US" baseline="-25000" dirty="0"/>
              <a:t>0</a:t>
            </a:r>
            <a:r>
              <a:rPr lang="en-US" dirty="0"/>
              <a:t>, </a:t>
            </a:r>
            <a:r>
              <a:rPr lang="en-US" dirty="0">
                <a:latin typeface="Courier" pitchFamily="2" charset="0"/>
              </a:rPr>
              <a:t>BUDGET</a:t>
            </a:r>
            <a:r>
              <a:rPr lang="en-US" dirty="0"/>
              <a:t>)+2</a:t>
            </a:r>
            <a:r>
              <a:rPr lang="en-US" i="1" dirty="0"/>
              <a:t>bond</a:t>
            </a:r>
            <a:r>
              <a:rPr lang="en-US" dirty="0"/>
              <a:t>(</a:t>
            </a:r>
            <a:r>
              <a:rPr lang="en-US" dirty="0">
                <a:latin typeface="Courier" pitchFamily="2" charset="0"/>
              </a:rPr>
              <a:t>BUDGET</a:t>
            </a:r>
            <a:r>
              <a:rPr lang="en-US" dirty="0"/>
              <a:t>, </a:t>
            </a:r>
            <a:r>
              <a:rPr lang="en-US" dirty="0">
                <a:latin typeface="Courier" pitchFamily="2" charset="0"/>
              </a:rPr>
              <a:t>PNO</a:t>
            </a:r>
            <a:r>
              <a:rPr lang="en-US" dirty="0"/>
              <a:t>)</a:t>
            </a:r>
          </a:p>
          <a:p>
            <a:pPr lvl="1">
              <a:spcBef>
                <a:spcPct val="15000"/>
              </a:spcBef>
              <a:buNone/>
              <a:tabLst>
                <a:tab pos="2171589" algn="l"/>
              </a:tabLst>
            </a:pPr>
            <a:r>
              <a:rPr lang="en-US" sz="1800" dirty="0"/>
              <a:t>                                       –2</a:t>
            </a:r>
            <a:r>
              <a:rPr lang="en-US" sz="1800" i="1" dirty="0"/>
              <a:t>bond</a:t>
            </a:r>
            <a:r>
              <a:rPr lang="en-US" sz="1800" dirty="0"/>
              <a:t>(</a:t>
            </a:r>
            <a:r>
              <a:rPr lang="en-US" sz="1800" i="1" dirty="0"/>
              <a:t>A</a:t>
            </a:r>
            <a:r>
              <a:rPr lang="en-US" sz="1800" baseline="-25000" dirty="0"/>
              <a:t>0</a:t>
            </a:r>
            <a:r>
              <a:rPr lang="en-US" sz="1800" dirty="0"/>
              <a:t> , </a:t>
            </a:r>
            <a:r>
              <a:rPr lang="en-US" sz="1800" dirty="0">
                <a:latin typeface="Courier" pitchFamily="2" charset="0"/>
              </a:rPr>
              <a:t>PNO</a:t>
            </a:r>
            <a:r>
              <a:rPr lang="en-US" sz="1800" dirty="0"/>
              <a:t>)</a:t>
            </a:r>
          </a:p>
          <a:p>
            <a:pPr lvl="1">
              <a:spcBef>
                <a:spcPct val="15000"/>
              </a:spcBef>
              <a:buNone/>
              <a:tabLst>
                <a:tab pos="2171589" algn="l"/>
              </a:tabLst>
            </a:pPr>
            <a:r>
              <a:rPr lang="en-US" sz="1800" dirty="0"/>
              <a:t>		           = 8820</a:t>
            </a:r>
          </a:p>
          <a:p>
            <a:pPr marL="0" indent="0">
              <a:spcBef>
                <a:spcPct val="15000"/>
              </a:spcBef>
              <a:buNone/>
              <a:tabLst>
                <a:tab pos="2171589" algn="l"/>
              </a:tabLst>
            </a:pPr>
            <a:r>
              <a:rPr lang="en-US" sz="2000" dirty="0"/>
              <a:t>Ordering (1-3-2) :</a:t>
            </a:r>
          </a:p>
          <a:p>
            <a:pPr lvl="1">
              <a:spcBef>
                <a:spcPct val="15000"/>
              </a:spcBef>
              <a:buNone/>
              <a:tabLst>
                <a:tab pos="2171589" algn="l"/>
              </a:tabLst>
            </a:pPr>
            <a:r>
              <a:rPr lang="en-US" sz="1800" i="1" dirty="0" err="1"/>
              <a:t>cont</a:t>
            </a:r>
            <a:r>
              <a:rPr lang="en-US" sz="1800" dirty="0"/>
              <a:t>(</a:t>
            </a:r>
            <a:r>
              <a:rPr lang="en-US" sz="1800" dirty="0">
                <a:latin typeface="Courier" pitchFamily="2" charset="0"/>
              </a:rPr>
              <a:t>PNO</a:t>
            </a:r>
            <a:r>
              <a:rPr lang="en-US" sz="1800" dirty="0"/>
              <a:t>,</a:t>
            </a:r>
            <a:r>
              <a:rPr lang="en-US" sz="1800" dirty="0">
                <a:latin typeface="Courier" pitchFamily="2" charset="0"/>
              </a:rPr>
              <a:t>BUDGET</a:t>
            </a:r>
            <a:r>
              <a:rPr lang="en-US" sz="1800" dirty="0"/>
              <a:t>,</a:t>
            </a:r>
            <a:r>
              <a:rPr lang="en-US" sz="1800" dirty="0">
                <a:latin typeface="Courier" pitchFamily="2" charset="0"/>
              </a:rPr>
              <a:t>PNAME</a:t>
            </a:r>
            <a:r>
              <a:rPr lang="en-US" sz="1800" dirty="0"/>
              <a:t>) = 10150</a:t>
            </a:r>
          </a:p>
          <a:p>
            <a:pPr marL="0" indent="0">
              <a:spcBef>
                <a:spcPct val="15000"/>
              </a:spcBef>
              <a:buNone/>
              <a:tabLst>
                <a:tab pos="2171589" algn="l"/>
              </a:tabLst>
            </a:pPr>
            <a:r>
              <a:rPr lang="en-US" sz="2000" dirty="0"/>
              <a:t>Ordering (2-3-4) :</a:t>
            </a:r>
          </a:p>
          <a:p>
            <a:pPr lvl="1">
              <a:spcBef>
                <a:spcPct val="15000"/>
              </a:spcBef>
              <a:buNone/>
              <a:tabLst>
                <a:tab pos="2171589" algn="l"/>
              </a:tabLst>
            </a:pPr>
            <a:r>
              <a:rPr lang="en-US" sz="1800" i="1" dirty="0" err="1"/>
              <a:t>cont</a:t>
            </a:r>
            <a:r>
              <a:rPr lang="en-US" sz="1800" dirty="0"/>
              <a:t> (</a:t>
            </a:r>
            <a:r>
              <a:rPr lang="en-US" sz="1800" dirty="0">
                <a:latin typeface="Courier" pitchFamily="2" charset="0"/>
              </a:rPr>
              <a:t>PNAME</a:t>
            </a:r>
            <a:r>
              <a:rPr lang="en-US" sz="1800" dirty="0"/>
              <a:t>,</a:t>
            </a:r>
            <a:r>
              <a:rPr lang="en-US" sz="1800" dirty="0">
                <a:latin typeface="Courier" pitchFamily="2" charset="0"/>
              </a:rPr>
              <a:t>BUDGET</a:t>
            </a:r>
            <a:r>
              <a:rPr lang="en-US" sz="1800" dirty="0"/>
              <a:t>,</a:t>
            </a:r>
            <a:r>
              <a:rPr lang="en-US" sz="1800" dirty="0">
                <a:latin typeface="Courier" pitchFamily="2" charset="0"/>
              </a:rPr>
              <a:t>LOC</a:t>
            </a:r>
            <a:r>
              <a:rPr lang="en-US" sz="1800" dirty="0"/>
              <a:t>)	= 1780</a:t>
            </a:r>
          </a:p>
        </p:txBody>
      </p:sp>
      <p:sp>
        <p:nvSpPr>
          <p:cNvPr id="2" name="Footer Placeholder 1">
            <a:extLst>
              <a:ext uri="{FF2B5EF4-FFF2-40B4-BE49-F238E27FC236}">
                <a16:creationId xmlns:a16="http://schemas.microsoft.com/office/drawing/2014/main" id="{BDE0D283-42BC-D545-973E-74F503F8B47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80A39B58-2525-C347-950D-D64A1E50EE48}"/>
              </a:ext>
            </a:extLst>
          </p:cNvPr>
          <p:cNvSpPr>
            <a:spLocks noGrp="1"/>
          </p:cNvSpPr>
          <p:nvPr>
            <p:ph type="sldNum" sz="quarter" idx="4"/>
          </p:nvPr>
        </p:nvSpPr>
        <p:spPr/>
        <p:txBody>
          <a:bodyPr/>
          <a:lstStyle/>
          <a:p>
            <a:fld id="{FD96158B-4539-3C43-9DE5-94C547866200}" type="slidenum">
              <a:rPr lang="en-US" smtClean="0"/>
              <a:t>46</a:t>
            </a:fld>
            <a:endParaRPr lang="en-US"/>
          </a:p>
        </p:txBody>
      </p:sp>
      <p:pic>
        <p:nvPicPr>
          <p:cNvPr id="5" name="Picture 4" descr="AA">
            <a:extLst>
              <a:ext uri="{FF2B5EF4-FFF2-40B4-BE49-F238E27FC236}">
                <a16:creationId xmlns:a16="http://schemas.microsoft.com/office/drawing/2014/main" id="{66A61E29-912F-D54E-B700-6B8AC1B49ACA}"/>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547664" y="1889944"/>
            <a:ext cx="3135689" cy="1584176"/>
          </a:xfrm>
          <a:prstGeom prst="rect">
            <a:avLst/>
          </a:prstGeom>
          <a:noFill/>
        </p:spPr>
      </p:pic>
      <p:pic>
        <p:nvPicPr>
          <p:cNvPr id="7" name="Picture 6" descr="A picture containing clock&#10;&#10;Description automatically generated">
            <a:extLst>
              <a:ext uri="{FF2B5EF4-FFF2-40B4-BE49-F238E27FC236}">
                <a16:creationId xmlns:a16="http://schemas.microsoft.com/office/drawing/2014/main" id="{E3162795-8531-E24A-B522-77280BDD1A2C}"/>
              </a:ext>
            </a:extLst>
          </p:cNvPr>
          <p:cNvPicPr>
            <a:picLocks noChangeAspect="1"/>
          </p:cNvPicPr>
          <p:nvPr/>
        </p:nvPicPr>
        <p:blipFill>
          <a:blip r:embed="rId4"/>
          <a:stretch>
            <a:fillRect/>
          </a:stretch>
        </p:blipFill>
        <p:spPr>
          <a:xfrm>
            <a:off x="4594804" y="1889944"/>
            <a:ext cx="3135689" cy="1584176"/>
          </a:xfrm>
          <a:prstGeom prst="rect">
            <a:avLst/>
          </a:prstGeom>
        </p:spPr>
      </p:pic>
    </p:spTree>
    <p:extLst>
      <p:ext uri="{BB962C8B-B14F-4D97-AF65-F5344CB8AC3E}">
        <p14:creationId xmlns:p14="http://schemas.microsoft.com/office/powerpoint/2010/main" val="3277113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title"/>
          </p:nvPr>
        </p:nvSpPr>
        <p:spPr>
          <a:noFill/>
          <a:ln/>
        </p:spPr>
        <p:txBody>
          <a:bodyPr/>
          <a:lstStyle/>
          <a:p>
            <a:r>
              <a:rPr lang="en-US" dirty="0"/>
              <a:t>BEA – Example</a:t>
            </a:r>
          </a:p>
        </p:txBody>
      </p:sp>
      <p:sp>
        <p:nvSpPr>
          <p:cNvPr id="2" name="Content Placeholder 1"/>
          <p:cNvSpPr>
            <a:spLocks noGrp="1"/>
          </p:cNvSpPr>
          <p:nvPr>
            <p:ph idx="1"/>
          </p:nvPr>
        </p:nvSpPr>
        <p:spPr>
          <a:xfrm>
            <a:off x="457200" y="1484784"/>
            <a:ext cx="8229600" cy="4530725"/>
          </a:xfrm>
        </p:spPr>
        <p:txBody>
          <a:bodyPr/>
          <a:lstStyle/>
          <a:p>
            <a:r>
              <a:rPr lang="en-US" dirty="0"/>
              <a:t>Therefore, the CA matrix has the form</a:t>
            </a:r>
          </a:p>
          <a:p>
            <a:endParaRPr lang="en-US" dirty="0"/>
          </a:p>
          <a:p>
            <a:endParaRPr lang="en-US" dirty="0"/>
          </a:p>
          <a:p>
            <a:endParaRPr lang="en-US" dirty="0"/>
          </a:p>
          <a:p>
            <a:pPr marL="0" indent="0">
              <a:buNone/>
            </a:pPr>
            <a:endParaRPr lang="en-US" dirty="0"/>
          </a:p>
          <a:p>
            <a:pPr>
              <a:spcBef>
                <a:spcPts val="0"/>
              </a:spcBef>
            </a:pPr>
            <a:r>
              <a:rPr lang="en-US" dirty="0">
                <a:latin typeface="Book Antiqua"/>
              </a:rPr>
              <a:t>When </a:t>
            </a:r>
            <a:r>
              <a:rPr lang="en-US" dirty="0">
                <a:latin typeface="Courier" pitchFamily="2" charset="0"/>
              </a:rPr>
              <a:t>LOC</a:t>
            </a:r>
            <a:r>
              <a:rPr lang="en-US" dirty="0">
                <a:latin typeface="Book Antiqua"/>
              </a:rPr>
              <a:t> is placed, the final form of the </a:t>
            </a:r>
            <a:r>
              <a:rPr lang="en-US" i="1" dirty="0">
                <a:latin typeface="Book Antiqua"/>
              </a:rPr>
              <a:t>CA</a:t>
            </a:r>
            <a:r>
              <a:rPr lang="en-US" dirty="0">
                <a:latin typeface="Book Antiqua"/>
              </a:rPr>
              <a:t> matrix (after row organization) is</a:t>
            </a:r>
          </a:p>
          <a:p>
            <a:pPr marL="0" indent="0">
              <a:buNone/>
            </a:pPr>
            <a:endParaRPr lang="en-US" dirty="0"/>
          </a:p>
        </p:txBody>
      </p:sp>
      <p:sp>
        <p:nvSpPr>
          <p:cNvPr id="4" name="Footer Placeholder 3">
            <a:extLst>
              <a:ext uri="{FF2B5EF4-FFF2-40B4-BE49-F238E27FC236}">
                <a16:creationId xmlns:a16="http://schemas.microsoft.com/office/drawing/2014/main" id="{060A4182-F6B3-0A45-B7BD-7CA083EDD3D6}"/>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334DF8D0-2113-5B44-BF57-66517578F6AE}"/>
              </a:ext>
            </a:extLst>
          </p:cNvPr>
          <p:cNvSpPr>
            <a:spLocks noGrp="1"/>
          </p:cNvSpPr>
          <p:nvPr>
            <p:ph type="sldNum" sz="quarter" idx="4"/>
          </p:nvPr>
        </p:nvSpPr>
        <p:spPr/>
        <p:txBody>
          <a:bodyPr/>
          <a:lstStyle/>
          <a:p>
            <a:fld id="{FD96158B-4539-3C43-9DE5-94C547866200}" type="slidenum">
              <a:rPr lang="en-US" smtClean="0"/>
              <a:t>47</a:t>
            </a:fld>
            <a:endParaRPr lang="en-US" dirty="0"/>
          </a:p>
        </p:txBody>
      </p:sp>
      <p:pic>
        <p:nvPicPr>
          <p:cNvPr id="7" name="Picture 6" descr="A picture containing clock&#10;&#10;Description automatically generated">
            <a:extLst>
              <a:ext uri="{FF2B5EF4-FFF2-40B4-BE49-F238E27FC236}">
                <a16:creationId xmlns:a16="http://schemas.microsoft.com/office/drawing/2014/main" id="{CC703121-3E6F-FF4D-8BF7-B647FB952BEE}"/>
              </a:ext>
            </a:extLst>
          </p:cNvPr>
          <p:cNvPicPr>
            <a:picLocks noChangeAspect="1"/>
          </p:cNvPicPr>
          <p:nvPr/>
        </p:nvPicPr>
        <p:blipFill>
          <a:blip r:embed="rId2"/>
          <a:stretch>
            <a:fillRect/>
          </a:stretch>
        </p:blipFill>
        <p:spPr>
          <a:xfrm>
            <a:off x="2291499" y="1945432"/>
            <a:ext cx="3499701" cy="1768078"/>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1327EA97-2E0B-E146-9CBD-419BABF4E371}"/>
              </a:ext>
            </a:extLst>
          </p:cNvPr>
          <p:cNvPicPr>
            <a:picLocks noChangeAspect="1"/>
          </p:cNvPicPr>
          <p:nvPr/>
        </p:nvPicPr>
        <p:blipFill>
          <a:blip r:embed="rId3"/>
          <a:stretch>
            <a:fillRect/>
          </a:stretch>
        </p:blipFill>
        <p:spPr>
          <a:xfrm>
            <a:off x="2291498" y="4397226"/>
            <a:ext cx="3499701" cy="1768078"/>
          </a:xfrm>
          <a:prstGeom prst="rect">
            <a:avLst/>
          </a:prstGeom>
        </p:spPr>
      </p:pic>
    </p:spTree>
    <p:extLst>
      <p:ext uri="{BB962C8B-B14F-4D97-AF65-F5344CB8AC3E}">
        <p14:creationId xmlns:p14="http://schemas.microsoft.com/office/powerpoint/2010/main" val="528853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319028" y="1651000"/>
            <a:ext cx="7781364" cy="1778000"/>
          </a:xfrm>
          <a:noFill/>
          <a:ln/>
        </p:spPr>
        <p:txBody>
          <a:bodyPr/>
          <a:lstStyle/>
          <a:p>
            <a:pPr marL="0" indent="1588">
              <a:buNone/>
            </a:pPr>
            <a:r>
              <a:rPr lang="en-US" dirty="0"/>
              <a:t>How can you divide a set of clustered attributes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into two (or more) sets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i</a:t>
            </a:r>
            <a:r>
              <a:rPr lang="en-US" dirty="0"/>
              <a:t>} and {</a:t>
            </a:r>
            <a:r>
              <a:rPr lang="en-US" i="1" dirty="0"/>
              <a:t>A</a:t>
            </a:r>
            <a:r>
              <a:rPr lang="en-US" i="1" baseline="-25000" dirty="0"/>
              <a:t>i</a:t>
            </a:r>
            <a:r>
              <a:rPr lang="en-US" dirty="0"/>
              <a:t>, …, </a:t>
            </a:r>
            <a:r>
              <a:rPr lang="en-US" i="1" dirty="0"/>
              <a:t>A</a:t>
            </a:r>
            <a:r>
              <a:rPr lang="en-US" i="1" baseline="-25000" dirty="0"/>
              <a:t>n</a:t>
            </a:r>
            <a:r>
              <a:rPr lang="en-US" dirty="0"/>
              <a:t>} such that there are no (or minimal) applications that access both (or more than one) of the sets.</a:t>
            </a:r>
          </a:p>
        </p:txBody>
      </p:sp>
      <p:sp>
        <p:nvSpPr>
          <p:cNvPr id="92163" name="Rectangle 3"/>
          <p:cNvSpPr>
            <a:spLocks noGrp="1" noChangeArrowheads="1"/>
          </p:cNvSpPr>
          <p:nvPr>
            <p:ph type="title"/>
          </p:nvPr>
        </p:nvSpPr>
        <p:spPr>
          <a:noFill/>
          <a:ln/>
        </p:spPr>
        <p:txBody>
          <a:bodyPr/>
          <a:lstStyle/>
          <a:p>
            <a:r>
              <a:rPr lang="en-US" dirty="0"/>
              <a:t>VF – Algorithm</a:t>
            </a:r>
          </a:p>
        </p:txBody>
      </p:sp>
      <p:sp>
        <p:nvSpPr>
          <p:cNvPr id="2" name="Footer Placeholder 1">
            <a:extLst>
              <a:ext uri="{FF2B5EF4-FFF2-40B4-BE49-F238E27FC236}">
                <a16:creationId xmlns:a16="http://schemas.microsoft.com/office/drawing/2014/main" id="{7E1A0C08-68B4-B54B-B2DF-BE22975B1E8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2CEACAC-0889-7542-9C55-9D76EB90DB66}"/>
              </a:ext>
            </a:extLst>
          </p:cNvPr>
          <p:cNvSpPr>
            <a:spLocks noGrp="1"/>
          </p:cNvSpPr>
          <p:nvPr>
            <p:ph type="sldNum" sz="quarter" idx="4"/>
          </p:nvPr>
        </p:nvSpPr>
        <p:spPr/>
        <p:txBody>
          <a:bodyPr/>
          <a:lstStyle/>
          <a:p>
            <a:fld id="{FD96158B-4539-3C43-9DE5-94C547866200}" type="slidenum">
              <a:rPr lang="en-US" smtClean="0"/>
              <a:t>48</a:t>
            </a:fld>
            <a:endParaRPr lang="en-US"/>
          </a:p>
        </p:txBody>
      </p:sp>
      <p:pic>
        <p:nvPicPr>
          <p:cNvPr id="6" name="Picture 5" descr="A screenshot of a social media post&#10;&#10;Description automatically generated">
            <a:extLst>
              <a:ext uri="{FF2B5EF4-FFF2-40B4-BE49-F238E27FC236}">
                <a16:creationId xmlns:a16="http://schemas.microsoft.com/office/drawing/2014/main" id="{C4774F38-62C1-4F44-9241-90DFC6D8540C}"/>
              </a:ext>
            </a:extLst>
          </p:cNvPr>
          <p:cNvPicPr>
            <a:picLocks noChangeAspect="1"/>
          </p:cNvPicPr>
          <p:nvPr/>
        </p:nvPicPr>
        <p:blipFill>
          <a:blip r:embed="rId3"/>
          <a:stretch>
            <a:fillRect/>
          </a:stretch>
        </p:blipFill>
        <p:spPr>
          <a:xfrm>
            <a:off x="2854052" y="3237696"/>
            <a:ext cx="3086100" cy="2910754"/>
          </a:xfrm>
          <a:prstGeom prst="rect">
            <a:avLst/>
          </a:prstGeom>
        </p:spPr>
      </p:pic>
    </p:spTree>
    <p:extLst>
      <p:ext uri="{BB962C8B-B14F-4D97-AF65-F5344CB8AC3E}">
        <p14:creationId xmlns:p14="http://schemas.microsoft.com/office/powerpoint/2010/main" val="2478474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217767" y="1744470"/>
            <a:ext cx="8043862" cy="4114800"/>
          </a:xfrm>
          <a:noFill/>
          <a:ln/>
        </p:spPr>
        <p:txBody>
          <a:bodyPr/>
          <a:lstStyle/>
          <a:p>
            <a:pPr>
              <a:lnSpc>
                <a:spcPct val="80000"/>
              </a:lnSpc>
              <a:buNone/>
              <a:tabLst>
                <a:tab pos="965150" algn="l"/>
                <a:tab pos="1320733" algn="l"/>
              </a:tabLst>
            </a:pPr>
            <a:r>
              <a:rPr lang="en-US" dirty="0"/>
              <a:t>Define</a:t>
            </a:r>
          </a:p>
          <a:p>
            <a:pPr lvl="1">
              <a:lnSpc>
                <a:spcPct val="80000"/>
              </a:lnSpc>
              <a:buNone/>
              <a:tabLst>
                <a:tab pos="965150" algn="l"/>
                <a:tab pos="1320733" algn="l"/>
              </a:tabLst>
            </a:pPr>
            <a:r>
              <a:rPr lang="en-US" i="1" dirty="0"/>
              <a:t>TQ</a:t>
            </a:r>
            <a:r>
              <a:rPr lang="en-US" dirty="0"/>
              <a:t>	=	set of applications that access only </a:t>
            </a:r>
            <a:r>
              <a:rPr lang="en-US" i="1" dirty="0"/>
              <a:t>TA</a:t>
            </a:r>
          </a:p>
          <a:p>
            <a:pPr lvl="1">
              <a:lnSpc>
                <a:spcPct val="80000"/>
              </a:lnSpc>
              <a:buNone/>
              <a:tabLst>
                <a:tab pos="965150" algn="l"/>
                <a:tab pos="1320733" algn="l"/>
              </a:tabLst>
            </a:pPr>
            <a:r>
              <a:rPr lang="en-US" i="1" dirty="0"/>
              <a:t>BQ</a:t>
            </a:r>
            <a:r>
              <a:rPr lang="en-US" dirty="0"/>
              <a:t>	=	set of applications that access only </a:t>
            </a:r>
            <a:r>
              <a:rPr lang="en-US" i="1" dirty="0"/>
              <a:t>BA</a:t>
            </a:r>
          </a:p>
          <a:p>
            <a:pPr lvl="1">
              <a:lnSpc>
                <a:spcPct val="80000"/>
              </a:lnSpc>
              <a:buNone/>
              <a:tabLst>
                <a:tab pos="965150" algn="l"/>
                <a:tab pos="1320733" algn="l"/>
              </a:tabLst>
            </a:pPr>
            <a:r>
              <a:rPr lang="en-US" i="1" dirty="0"/>
              <a:t>OQ</a:t>
            </a:r>
            <a:r>
              <a:rPr lang="en-US" dirty="0"/>
              <a:t>	=	set of applications that access both </a:t>
            </a:r>
            <a:r>
              <a:rPr lang="en-US" i="1" dirty="0"/>
              <a:t>TA</a:t>
            </a:r>
            <a:r>
              <a:rPr lang="en-US" dirty="0"/>
              <a:t> and </a:t>
            </a:r>
            <a:r>
              <a:rPr lang="en-US" i="1" dirty="0"/>
              <a:t>BA</a:t>
            </a:r>
          </a:p>
          <a:p>
            <a:pPr>
              <a:lnSpc>
                <a:spcPct val="80000"/>
              </a:lnSpc>
              <a:buNone/>
              <a:tabLst>
                <a:tab pos="965150" algn="l"/>
                <a:tab pos="1320733" algn="l"/>
              </a:tabLst>
            </a:pPr>
            <a:r>
              <a:rPr lang="en-US" dirty="0"/>
              <a:t>and</a:t>
            </a:r>
          </a:p>
          <a:p>
            <a:pPr lvl="1">
              <a:lnSpc>
                <a:spcPct val="80000"/>
              </a:lnSpc>
              <a:buNone/>
              <a:tabLst>
                <a:tab pos="1130682" algn="l"/>
                <a:tab pos="1320431" algn="l"/>
              </a:tabLst>
            </a:pPr>
            <a:r>
              <a:rPr lang="en-US" i="1" dirty="0"/>
              <a:t>CTQ</a:t>
            </a:r>
            <a:r>
              <a:rPr lang="en-US" dirty="0"/>
              <a:t> =	total number of accesses to attributes by applications 		that access only </a:t>
            </a:r>
            <a:r>
              <a:rPr lang="en-US" i="1" dirty="0"/>
              <a:t>TA</a:t>
            </a:r>
          </a:p>
          <a:p>
            <a:pPr lvl="1">
              <a:lnSpc>
                <a:spcPct val="80000"/>
              </a:lnSpc>
              <a:buNone/>
              <a:tabLst>
                <a:tab pos="1130682" algn="l"/>
                <a:tab pos="1320431" algn="l"/>
              </a:tabLst>
            </a:pPr>
            <a:r>
              <a:rPr lang="en-US" i="1" dirty="0"/>
              <a:t>CBQ</a:t>
            </a:r>
            <a:r>
              <a:rPr lang="en-US" dirty="0"/>
              <a:t> =	total number of accesses to attributes by applications 		that access only </a:t>
            </a:r>
            <a:r>
              <a:rPr lang="en-US" i="1" dirty="0"/>
              <a:t>BA</a:t>
            </a:r>
          </a:p>
          <a:p>
            <a:pPr lvl="1">
              <a:lnSpc>
                <a:spcPct val="80000"/>
              </a:lnSpc>
              <a:buNone/>
              <a:tabLst>
                <a:tab pos="1130682" algn="l"/>
                <a:tab pos="1320431" algn="l"/>
              </a:tabLst>
            </a:pPr>
            <a:r>
              <a:rPr lang="en-US" i="1" dirty="0"/>
              <a:t>COQ</a:t>
            </a:r>
            <a:r>
              <a:rPr lang="en-US" dirty="0"/>
              <a:t> =	total number of accesses to attributes by applications 		that access both </a:t>
            </a:r>
            <a:r>
              <a:rPr lang="en-US" i="1" dirty="0"/>
              <a:t>TA</a:t>
            </a:r>
            <a:r>
              <a:rPr lang="en-US" dirty="0"/>
              <a:t> and </a:t>
            </a:r>
            <a:r>
              <a:rPr lang="en-US" i="1" dirty="0"/>
              <a:t>BA</a:t>
            </a:r>
          </a:p>
          <a:p>
            <a:pPr>
              <a:lnSpc>
                <a:spcPct val="80000"/>
              </a:lnSpc>
              <a:buNone/>
              <a:tabLst>
                <a:tab pos="1130682" algn="l"/>
                <a:tab pos="1320431" algn="l"/>
              </a:tabLst>
            </a:pPr>
            <a:r>
              <a:rPr lang="en-US" dirty="0"/>
              <a:t>Then find the point along the diagonal that maximizes</a:t>
            </a:r>
          </a:p>
        </p:txBody>
      </p:sp>
      <p:sp>
        <p:nvSpPr>
          <p:cNvPr id="93187" name="Rectangle 3"/>
          <p:cNvSpPr>
            <a:spLocks noGrp="1" noChangeArrowheads="1"/>
          </p:cNvSpPr>
          <p:nvPr>
            <p:ph type="title"/>
          </p:nvPr>
        </p:nvSpPr>
        <p:spPr>
          <a:noFill/>
          <a:ln/>
        </p:spPr>
        <p:txBody>
          <a:bodyPr/>
          <a:lstStyle/>
          <a:p>
            <a:r>
              <a:rPr lang="en-US" dirty="0"/>
              <a:t>VF – Algorithm</a:t>
            </a:r>
          </a:p>
        </p:txBody>
      </p:sp>
      <p:sp>
        <p:nvSpPr>
          <p:cNvPr id="93188" name="Rectangle 4"/>
          <p:cNvSpPr>
            <a:spLocks noChangeArrowheads="1"/>
          </p:cNvSpPr>
          <p:nvPr/>
        </p:nvSpPr>
        <p:spPr bwMode="auto">
          <a:xfrm>
            <a:off x="2372432" y="60547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93189" name="Rectangle 5"/>
          <p:cNvSpPr>
            <a:spLocks noChangeArrowheads="1"/>
          </p:cNvSpPr>
          <p:nvPr/>
        </p:nvSpPr>
        <p:spPr bwMode="auto">
          <a:xfrm>
            <a:off x="2372432" y="60547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93190" name="Rectangle 6"/>
          <p:cNvSpPr>
            <a:spLocks noChangeArrowheads="1"/>
          </p:cNvSpPr>
          <p:nvPr/>
        </p:nvSpPr>
        <p:spPr bwMode="auto">
          <a:xfrm>
            <a:off x="2578119" y="5555486"/>
            <a:ext cx="2199317" cy="392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i="1" dirty="0">
                <a:solidFill>
                  <a:srgbClr val="000000"/>
                </a:solidFill>
                <a:latin typeface="+mn-lt"/>
              </a:rPr>
              <a:t>CTQ</a:t>
            </a:r>
            <a:r>
              <a:rPr lang="en-US" sz="1969" dirty="0">
                <a:solidFill>
                  <a:srgbClr val="000000"/>
                </a:solidFill>
                <a:latin typeface="+mn-lt"/>
                <a:sym typeface="Symbol"/>
              </a:rPr>
              <a:t></a:t>
            </a:r>
            <a:r>
              <a:rPr lang="en-US" sz="1969" i="1" dirty="0">
                <a:solidFill>
                  <a:srgbClr val="000000"/>
                </a:solidFill>
                <a:latin typeface="+mn-lt"/>
              </a:rPr>
              <a:t>CBQ</a:t>
            </a:r>
            <a:r>
              <a:rPr lang="en-US" sz="1969" dirty="0">
                <a:solidFill>
                  <a:srgbClr val="000000"/>
                </a:solidFill>
                <a:latin typeface="+mn-lt"/>
                <a:sym typeface="Symbol"/>
              </a:rPr>
              <a:t></a:t>
            </a:r>
            <a:r>
              <a:rPr lang="en-US" sz="1969" i="1" dirty="0">
                <a:solidFill>
                  <a:srgbClr val="000000"/>
                </a:solidFill>
                <a:latin typeface="+mn-lt"/>
              </a:rPr>
              <a:t>COQ</a:t>
            </a:r>
            <a:r>
              <a:rPr lang="en-US" sz="1969" baseline="30000" dirty="0">
                <a:solidFill>
                  <a:srgbClr val="000000"/>
                </a:solidFill>
                <a:latin typeface="+mn-lt"/>
              </a:rPr>
              <a:t>2</a:t>
            </a:r>
          </a:p>
        </p:txBody>
      </p:sp>
      <p:sp>
        <p:nvSpPr>
          <p:cNvPr id="2" name="Footer Placeholder 1">
            <a:extLst>
              <a:ext uri="{FF2B5EF4-FFF2-40B4-BE49-F238E27FC236}">
                <a16:creationId xmlns:a16="http://schemas.microsoft.com/office/drawing/2014/main" id="{79E2424B-0CB5-FD4A-8180-73140F7E734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5AFC59E-8E8A-9C4D-857E-B764D67C074C}"/>
              </a:ext>
            </a:extLst>
          </p:cNvPr>
          <p:cNvSpPr>
            <a:spLocks noGrp="1"/>
          </p:cNvSpPr>
          <p:nvPr>
            <p:ph type="sldNum" sz="quarter" idx="4"/>
          </p:nvPr>
        </p:nvSpPr>
        <p:spPr/>
        <p:txBody>
          <a:bodyPr/>
          <a:lstStyle/>
          <a:p>
            <a:fld id="{FD96158B-4539-3C43-9DE5-94C547866200}" type="slidenum">
              <a:rPr lang="en-US" smtClean="0"/>
              <a:t>49</a:t>
            </a:fld>
            <a:endParaRPr lang="en-US"/>
          </a:p>
        </p:txBody>
      </p:sp>
    </p:spTree>
    <p:extLst>
      <p:ext uri="{BB962C8B-B14F-4D97-AF65-F5344CB8AC3E}">
        <p14:creationId xmlns:p14="http://schemas.microsoft.com/office/powerpoint/2010/main" val="262886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solidFill>
                <a:cs typeface="Book Antiqua"/>
              </a:rPr>
              <a:t>Fragmentation</a:t>
            </a:r>
          </a:p>
          <a:p>
            <a:pPr lvl="1"/>
            <a:r>
              <a:rPr lang="en-US" dirty="0">
                <a:solidFill>
                  <a:srgbClr val="0070C0">
                    <a:alpha val="25000"/>
                  </a:srgbClr>
                </a:solidFill>
                <a:cs typeface="Book Antiqua"/>
              </a:rPr>
              <a:t>Data distribution</a:t>
            </a:r>
          </a:p>
          <a:p>
            <a:pPr lvl="1"/>
            <a:r>
              <a:rPr lang="en-US" dirty="0">
                <a:solidFill>
                  <a:srgbClr val="0070C0">
                    <a:alpha val="24000"/>
                  </a:srgbClr>
                </a:solidFill>
                <a:cs typeface="Book Antiqua"/>
              </a:rPr>
              <a:t>Combined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5</a:t>
            </a:fld>
            <a:endParaRPr lang="en-US"/>
          </a:p>
        </p:txBody>
      </p:sp>
    </p:spTree>
    <p:extLst>
      <p:ext uri="{BB962C8B-B14F-4D97-AF65-F5344CB8AC3E}">
        <p14:creationId xmlns:p14="http://schemas.microsoft.com/office/powerpoint/2010/main" val="2772429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ln/>
        </p:spPr>
        <p:txBody>
          <a:bodyPr/>
          <a:lstStyle/>
          <a:p>
            <a:pPr>
              <a:lnSpc>
                <a:spcPct val="100000"/>
              </a:lnSpc>
              <a:spcBef>
                <a:spcPct val="40000"/>
              </a:spcBef>
              <a:buFont typeface="Monotype Sorts" charset="0"/>
              <a:buNone/>
            </a:pPr>
            <a:r>
              <a:rPr lang="en-US" dirty="0"/>
              <a:t>Two problems :</a:t>
            </a:r>
          </a:p>
          <a:p>
            <a:pPr>
              <a:lnSpc>
                <a:spcPct val="100000"/>
              </a:lnSpc>
              <a:spcBef>
                <a:spcPct val="40000"/>
              </a:spcBef>
              <a:buSzPct val="95000"/>
              <a:buFont typeface="Monotype Sorts" charset="0"/>
              <a:buChar char=""/>
            </a:pPr>
            <a:r>
              <a:rPr lang="en-US" dirty="0"/>
              <a:t>Cluster forming in the middle of the </a:t>
            </a:r>
            <a:r>
              <a:rPr lang="en-US" i="1" dirty="0"/>
              <a:t>CA</a:t>
            </a:r>
            <a:r>
              <a:rPr lang="en-US" dirty="0"/>
              <a:t> matrix</a:t>
            </a:r>
          </a:p>
          <a:p>
            <a:pPr lvl="1">
              <a:lnSpc>
                <a:spcPct val="100000"/>
              </a:lnSpc>
              <a:spcBef>
                <a:spcPts val="600"/>
              </a:spcBef>
            </a:pPr>
            <a:r>
              <a:rPr lang="en-US" dirty="0"/>
              <a:t>Shift a row up and a column left and apply the algorithm to find the “best” partitioning point</a:t>
            </a:r>
          </a:p>
          <a:p>
            <a:pPr lvl="1">
              <a:lnSpc>
                <a:spcPct val="100000"/>
              </a:lnSpc>
              <a:spcBef>
                <a:spcPts val="600"/>
              </a:spcBef>
            </a:pPr>
            <a:r>
              <a:rPr lang="en-US" dirty="0"/>
              <a:t>Do this for all possible shifts</a:t>
            </a:r>
          </a:p>
          <a:p>
            <a:pPr lvl="1">
              <a:lnSpc>
                <a:spcPct val="100000"/>
              </a:lnSpc>
              <a:spcBef>
                <a:spcPts val="600"/>
              </a:spcBef>
            </a:pPr>
            <a:r>
              <a:rPr lang="en-US" dirty="0"/>
              <a:t>Cost </a:t>
            </a:r>
            <a:r>
              <a:rPr lang="en-US" i="1" dirty="0"/>
              <a:t>O</a:t>
            </a:r>
            <a:r>
              <a:rPr lang="en-US" dirty="0"/>
              <a:t>(</a:t>
            </a:r>
            <a:r>
              <a:rPr lang="en-US" i="1" dirty="0"/>
              <a:t>m</a:t>
            </a:r>
            <a:r>
              <a:rPr lang="en-US" baseline="30000" dirty="0"/>
              <a:t>2</a:t>
            </a:r>
            <a:r>
              <a:rPr lang="en-US" dirty="0"/>
              <a:t>)</a:t>
            </a:r>
          </a:p>
          <a:p>
            <a:pPr>
              <a:lnSpc>
                <a:spcPct val="100000"/>
              </a:lnSpc>
              <a:spcBef>
                <a:spcPct val="40000"/>
              </a:spcBef>
              <a:buSzPct val="95000"/>
              <a:buFont typeface="Monotype Sorts" charset="0"/>
              <a:buChar char=""/>
            </a:pPr>
            <a:r>
              <a:rPr lang="en-US" dirty="0"/>
              <a:t>More than two clusters</a:t>
            </a:r>
          </a:p>
          <a:p>
            <a:pPr lvl="1">
              <a:lnSpc>
                <a:spcPct val="100000"/>
              </a:lnSpc>
              <a:spcBef>
                <a:spcPts val="600"/>
              </a:spcBef>
            </a:pPr>
            <a:r>
              <a:rPr lang="en-US" i="1" dirty="0"/>
              <a:t>m</a:t>
            </a:r>
            <a:r>
              <a:rPr lang="en-US" dirty="0"/>
              <a:t>-way partitioning</a:t>
            </a:r>
          </a:p>
          <a:p>
            <a:pPr lvl="1">
              <a:lnSpc>
                <a:spcPct val="100000"/>
              </a:lnSpc>
              <a:spcBef>
                <a:spcPts val="600"/>
              </a:spcBef>
            </a:pPr>
            <a:r>
              <a:rPr lang="en-US" dirty="0"/>
              <a:t>try 1, 2, …, </a:t>
            </a:r>
            <a:r>
              <a:rPr lang="en-US" i="1" dirty="0"/>
              <a:t>m–</a:t>
            </a:r>
            <a:r>
              <a:rPr lang="en-US" dirty="0"/>
              <a:t>1 split points along diagonal and try to find the best point for each of these </a:t>
            </a:r>
          </a:p>
          <a:p>
            <a:pPr lvl="1">
              <a:lnSpc>
                <a:spcPct val="100000"/>
              </a:lnSpc>
              <a:spcBef>
                <a:spcPts val="600"/>
              </a:spcBef>
            </a:pPr>
            <a:r>
              <a:rPr lang="en-US" dirty="0"/>
              <a:t>Cost </a:t>
            </a:r>
            <a:r>
              <a:rPr lang="en-US" i="1" dirty="0"/>
              <a:t>O</a:t>
            </a:r>
            <a:r>
              <a:rPr lang="en-US" dirty="0"/>
              <a:t>(2</a:t>
            </a:r>
            <a:r>
              <a:rPr lang="en-US" i="1" baseline="30000" dirty="0"/>
              <a:t>m</a:t>
            </a:r>
            <a:r>
              <a:rPr lang="en-US" dirty="0"/>
              <a:t>)</a:t>
            </a:r>
          </a:p>
        </p:txBody>
      </p:sp>
      <p:sp>
        <p:nvSpPr>
          <p:cNvPr id="94211" name="Rectangle 3"/>
          <p:cNvSpPr>
            <a:spLocks noGrp="1" noChangeArrowheads="1"/>
          </p:cNvSpPr>
          <p:nvPr>
            <p:ph type="title"/>
          </p:nvPr>
        </p:nvSpPr>
        <p:spPr>
          <a:noFill/>
          <a:ln/>
        </p:spPr>
        <p:txBody>
          <a:bodyPr/>
          <a:lstStyle/>
          <a:p>
            <a:r>
              <a:rPr lang="en-US"/>
              <a:t>VF – Algorithm</a:t>
            </a:r>
          </a:p>
        </p:txBody>
      </p:sp>
      <p:sp>
        <p:nvSpPr>
          <p:cNvPr id="2" name="Footer Placeholder 1">
            <a:extLst>
              <a:ext uri="{FF2B5EF4-FFF2-40B4-BE49-F238E27FC236}">
                <a16:creationId xmlns:a16="http://schemas.microsoft.com/office/drawing/2014/main" id="{82ACD4EC-F817-594A-92C1-EE9D41120B5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933525F6-E040-0546-9361-171B9F45F470}"/>
              </a:ext>
            </a:extLst>
          </p:cNvPr>
          <p:cNvSpPr>
            <a:spLocks noGrp="1"/>
          </p:cNvSpPr>
          <p:nvPr>
            <p:ph type="sldNum" sz="quarter" idx="4"/>
          </p:nvPr>
        </p:nvSpPr>
        <p:spPr/>
        <p:txBody>
          <a:bodyPr/>
          <a:lstStyle/>
          <a:p>
            <a:fld id="{FD96158B-4539-3C43-9DE5-94C547866200}" type="slidenum">
              <a:rPr lang="en-US" smtClean="0"/>
              <a:t>50</a:t>
            </a:fld>
            <a:endParaRPr lang="en-US"/>
          </a:p>
        </p:txBody>
      </p:sp>
    </p:spTree>
    <p:extLst>
      <p:ext uri="{BB962C8B-B14F-4D97-AF65-F5344CB8AC3E}">
        <p14:creationId xmlns:p14="http://schemas.microsoft.com/office/powerpoint/2010/main" val="148164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title"/>
          </p:nvPr>
        </p:nvSpPr>
        <p:spPr>
          <a:noFill/>
          <a:ln/>
        </p:spPr>
        <p:txBody>
          <a:bodyPr/>
          <a:lstStyle/>
          <a:p>
            <a:r>
              <a:rPr lang="en-US"/>
              <a:t>VF – Correctness</a:t>
            </a:r>
          </a:p>
        </p:txBody>
      </p:sp>
      <p:sp>
        <p:nvSpPr>
          <p:cNvPr id="95234" name="Rectangle 2"/>
          <p:cNvSpPr>
            <a:spLocks noGrp="1" noChangeArrowheads="1"/>
          </p:cNvSpPr>
          <p:nvPr>
            <p:ph idx="1"/>
          </p:nvPr>
        </p:nvSpPr>
        <p:spPr>
          <a:xfrm>
            <a:off x="457200" y="1484784"/>
            <a:ext cx="8229600" cy="4709120"/>
          </a:xfrm>
          <a:noFill/>
          <a:ln/>
        </p:spPr>
        <p:txBody>
          <a:bodyPr/>
          <a:lstStyle/>
          <a:p>
            <a:pPr marL="9525" indent="9525">
              <a:lnSpc>
                <a:spcPct val="100000"/>
              </a:lnSpc>
              <a:buFont typeface="Monotype Sorts" charset="0"/>
              <a:buNone/>
            </a:pPr>
            <a:r>
              <a:rPr lang="en-US" dirty="0"/>
              <a:t>A relation </a:t>
            </a:r>
            <a:r>
              <a:rPr lang="en-US" i="1" dirty="0"/>
              <a:t>R</a:t>
            </a:r>
            <a:r>
              <a:rPr lang="en-US" dirty="0"/>
              <a:t>, defined over attribute set </a:t>
            </a:r>
            <a:r>
              <a:rPr lang="en-US" i="1" dirty="0"/>
              <a:t>A </a:t>
            </a:r>
            <a:r>
              <a:rPr lang="en-US" dirty="0"/>
              <a:t>and key </a:t>
            </a:r>
            <a:r>
              <a:rPr lang="en-US" i="1" dirty="0"/>
              <a:t>K</a:t>
            </a:r>
            <a:r>
              <a:rPr lang="en-US" dirty="0"/>
              <a:t>, generates the vertical partitioning </a:t>
            </a:r>
            <a:r>
              <a:rPr lang="en-US" i="1" dirty="0"/>
              <a:t>F</a:t>
            </a:r>
            <a:r>
              <a:rPr lang="en-US" i="1" baseline="-25000"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r</a:t>
            </a:r>
            <a:r>
              <a:rPr lang="en-US" dirty="0"/>
              <a:t>}.</a:t>
            </a:r>
          </a:p>
          <a:p>
            <a:pPr>
              <a:lnSpc>
                <a:spcPct val="100000"/>
              </a:lnSpc>
            </a:pPr>
            <a:r>
              <a:rPr lang="en-US" dirty="0">
                <a:solidFill>
                  <a:schemeClr val="tx2"/>
                </a:solidFill>
              </a:rPr>
              <a:t>Completeness</a:t>
            </a:r>
            <a:endParaRPr lang="en-US" dirty="0"/>
          </a:p>
          <a:p>
            <a:pPr lvl="1">
              <a:lnSpc>
                <a:spcPct val="100000"/>
              </a:lnSpc>
            </a:pPr>
            <a:r>
              <a:rPr lang="en-US" dirty="0"/>
              <a:t>The following should be true for </a:t>
            </a:r>
            <a:r>
              <a:rPr lang="en-US" i="1" dirty="0"/>
              <a:t>A</a:t>
            </a:r>
            <a:r>
              <a:rPr lang="en-US" dirty="0"/>
              <a:t>:</a:t>
            </a:r>
          </a:p>
          <a:p>
            <a:pPr lvl="4">
              <a:lnSpc>
                <a:spcPct val="100000"/>
              </a:lnSpc>
              <a:buFontTx/>
              <a:buNone/>
            </a:pPr>
            <a:r>
              <a:rPr lang="en-US" sz="1617" i="1" dirty="0"/>
              <a:t>A</a:t>
            </a:r>
            <a:r>
              <a:rPr lang="en-US" sz="1617" dirty="0"/>
              <a:t> = </a:t>
            </a:r>
            <a:r>
              <a:rPr lang="en-US" sz="2250" dirty="0">
                <a:latin typeface="Symbol" charset="0"/>
                <a:sym typeface="Symbol"/>
              </a:rPr>
              <a:t></a:t>
            </a:r>
            <a:r>
              <a:rPr lang="en-US" sz="1617" dirty="0"/>
              <a:t> </a:t>
            </a:r>
            <a:r>
              <a:rPr lang="en-US" sz="1617" i="1" dirty="0" err="1"/>
              <a:t>A</a:t>
            </a:r>
            <a:r>
              <a:rPr lang="en-US" sz="1617" i="1" baseline="-25000" dirty="0" err="1"/>
              <a:t>R</a:t>
            </a:r>
            <a:r>
              <a:rPr lang="en-US" sz="1617" i="1" baseline="-50000" dirty="0" err="1"/>
              <a:t>i</a:t>
            </a:r>
            <a:endParaRPr lang="en-US" sz="1617" i="1" dirty="0"/>
          </a:p>
          <a:p>
            <a:pPr>
              <a:lnSpc>
                <a:spcPct val="100000"/>
              </a:lnSpc>
            </a:pPr>
            <a:r>
              <a:rPr lang="en-US" dirty="0">
                <a:solidFill>
                  <a:schemeClr val="tx2"/>
                </a:solidFill>
              </a:rPr>
              <a:t>Reconstruction</a:t>
            </a:r>
            <a:endParaRPr lang="en-US" dirty="0"/>
          </a:p>
          <a:p>
            <a:pPr lvl="1">
              <a:lnSpc>
                <a:spcPct val="100000"/>
              </a:lnSpc>
            </a:pPr>
            <a:r>
              <a:rPr lang="en-US" dirty="0"/>
              <a:t>Reconstruction can be achieved by</a:t>
            </a:r>
          </a:p>
          <a:p>
            <a:pPr lvl="4">
              <a:lnSpc>
                <a:spcPct val="100000"/>
              </a:lnSpc>
              <a:buFontTx/>
              <a:buNone/>
            </a:pPr>
            <a:r>
              <a:rPr lang="en-US" sz="1617" i="1" dirty="0"/>
              <a:t>R</a:t>
            </a:r>
            <a:r>
              <a:rPr lang="en-US" sz="1617" dirty="0"/>
              <a:t> = </a:t>
            </a:r>
            <a:r>
              <a:rPr lang="en-US" sz="2250" dirty="0">
                <a:latin typeface="MS PGothic"/>
                <a:ea typeface="MS PGothic"/>
              </a:rPr>
              <a:t>⋈</a:t>
            </a:r>
            <a:r>
              <a:rPr lang="en-US" sz="1617" i="1" baseline="-25000" dirty="0"/>
              <a:t>K</a:t>
            </a:r>
            <a:r>
              <a:rPr lang="en-US" sz="1828" dirty="0">
                <a:latin typeface="NSymbol" charset="0"/>
              </a:rPr>
              <a:t> </a:t>
            </a:r>
            <a:r>
              <a:rPr lang="en-US" sz="1617" i="1" dirty="0"/>
              <a:t>R</a:t>
            </a:r>
            <a:r>
              <a:rPr lang="en-US" sz="1617" i="1" baseline="-25000" dirty="0"/>
              <a:t>i</a:t>
            </a:r>
            <a:r>
              <a:rPr lang="en-US" sz="1617" i="1" dirty="0"/>
              <a:t>, </a:t>
            </a:r>
            <a:r>
              <a:rPr lang="en-US" sz="1617" dirty="0">
                <a:latin typeface="Symbol" charset="0"/>
                <a:sym typeface="Symbol"/>
              </a:rPr>
              <a:t></a:t>
            </a:r>
            <a:r>
              <a:rPr lang="en-US" sz="1617" i="1" dirty="0"/>
              <a:t>R</a:t>
            </a:r>
            <a:r>
              <a:rPr lang="en-US" sz="1617" i="1" baseline="-25000" dirty="0"/>
              <a:t>i</a:t>
            </a:r>
            <a:r>
              <a:rPr lang="en-US" sz="1617" dirty="0"/>
              <a:t> </a:t>
            </a:r>
            <a:r>
              <a:rPr lang="en-US" sz="1617" dirty="0">
                <a:latin typeface="Symbol" charset="0"/>
                <a:sym typeface="Symbol"/>
              </a:rPr>
              <a:t> </a:t>
            </a:r>
            <a:r>
              <a:rPr lang="en-US" sz="1617" i="1" dirty="0"/>
              <a:t>F</a:t>
            </a:r>
            <a:r>
              <a:rPr lang="en-US" sz="1617" i="1" baseline="-25000" dirty="0"/>
              <a:t>R    </a:t>
            </a:r>
            <a:endParaRPr lang="en-US" sz="1617" i="1" dirty="0"/>
          </a:p>
          <a:p>
            <a:pPr>
              <a:lnSpc>
                <a:spcPct val="100000"/>
              </a:lnSpc>
            </a:pPr>
            <a:r>
              <a:rPr lang="en-US" dirty="0" err="1">
                <a:solidFill>
                  <a:schemeClr val="tx2"/>
                </a:solidFill>
              </a:rPr>
              <a:t>Disjointness</a:t>
            </a:r>
            <a:endParaRPr lang="en-US" dirty="0"/>
          </a:p>
          <a:p>
            <a:pPr lvl="1">
              <a:lnSpc>
                <a:spcPct val="100000"/>
              </a:lnSpc>
              <a:spcBef>
                <a:spcPts val="300"/>
              </a:spcBef>
            </a:pPr>
            <a:r>
              <a:rPr lang="en-US" dirty="0"/>
              <a:t>TID's are not considered to be overlapping since they are maintained by the system</a:t>
            </a:r>
          </a:p>
          <a:p>
            <a:pPr lvl="1">
              <a:lnSpc>
                <a:spcPct val="100000"/>
              </a:lnSpc>
              <a:spcBef>
                <a:spcPts val="300"/>
              </a:spcBef>
            </a:pPr>
            <a:r>
              <a:rPr lang="en-US" dirty="0"/>
              <a:t>Duplicated keys are not considered to be overlapping</a:t>
            </a:r>
          </a:p>
        </p:txBody>
      </p:sp>
      <p:sp>
        <p:nvSpPr>
          <p:cNvPr id="2" name="Footer Placeholder 1">
            <a:extLst>
              <a:ext uri="{FF2B5EF4-FFF2-40B4-BE49-F238E27FC236}">
                <a16:creationId xmlns:a16="http://schemas.microsoft.com/office/drawing/2014/main" id="{A4D327EC-9CA5-8F43-AC21-3C51AA2612D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CE486E0-E055-7440-92CA-37A3D96C8EA8}"/>
              </a:ext>
            </a:extLst>
          </p:cNvPr>
          <p:cNvSpPr>
            <a:spLocks noGrp="1"/>
          </p:cNvSpPr>
          <p:nvPr>
            <p:ph type="sldNum" sz="quarter" idx="4"/>
          </p:nvPr>
        </p:nvSpPr>
        <p:spPr/>
        <p:txBody>
          <a:bodyPr/>
          <a:lstStyle/>
          <a:p>
            <a:fld id="{FD96158B-4539-3C43-9DE5-94C547866200}" type="slidenum">
              <a:rPr lang="en-US" smtClean="0"/>
              <a:t>51</a:t>
            </a:fld>
            <a:endParaRPr lang="en-US"/>
          </a:p>
        </p:txBody>
      </p:sp>
    </p:spTree>
    <p:extLst>
      <p:ext uri="{BB962C8B-B14F-4D97-AF65-F5344CB8AC3E}">
        <p14:creationId xmlns:p14="http://schemas.microsoft.com/office/powerpoint/2010/main" val="1436038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t>Hybrid Fragmentation</a:t>
            </a:r>
          </a:p>
        </p:txBody>
      </p:sp>
      <p:sp>
        <p:nvSpPr>
          <p:cNvPr id="96270" name="Rectangle 14"/>
          <p:cNvSpPr>
            <a:spLocks noChangeArrowheads="1"/>
          </p:cNvSpPr>
          <p:nvPr/>
        </p:nvSpPr>
        <p:spPr bwMode="auto">
          <a:xfrm>
            <a:off x="3355975" y="5203826"/>
            <a:ext cx="3825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2" name="Footer Placeholder 1">
            <a:extLst>
              <a:ext uri="{FF2B5EF4-FFF2-40B4-BE49-F238E27FC236}">
                <a16:creationId xmlns:a16="http://schemas.microsoft.com/office/drawing/2014/main" id="{31188BB2-BA2A-C945-B961-9ED8163A905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5E440E6-514F-5546-82B8-EB2660934DE7}"/>
              </a:ext>
            </a:extLst>
          </p:cNvPr>
          <p:cNvSpPr>
            <a:spLocks noGrp="1"/>
          </p:cNvSpPr>
          <p:nvPr>
            <p:ph type="sldNum" sz="quarter" idx="4"/>
          </p:nvPr>
        </p:nvSpPr>
        <p:spPr/>
        <p:txBody>
          <a:bodyPr/>
          <a:lstStyle/>
          <a:p>
            <a:fld id="{FD96158B-4539-3C43-9DE5-94C547866200}" type="slidenum">
              <a:rPr lang="en-US" smtClean="0"/>
              <a:t>52</a:t>
            </a:fld>
            <a:endParaRPr lang="en-US"/>
          </a:p>
        </p:txBody>
      </p:sp>
      <p:pic>
        <p:nvPicPr>
          <p:cNvPr id="5" name="Picture 4" descr="A picture containing object, clock&#10;&#10;Description automatically generated">
            <a:extLst>
              <a:ext uri="{FF2B5EF4-FFF2-40B4-BE49-F238E27FC236}">
                <a16:creationId xmlns:a16="http://schemas.microsoft.com/office/drawing/2014/main" id="{DFE99A3E-01CF-564B-90ED-5E5A1D3F102E}"/>
              </a:ext>
            </a:extLst>
          </p:cNvPr>
          <p:cNvPicPr>
            <a:picLocks noChangeAspect="1"/>
          </p:cNvPicPr>
          <p:nvPr/>
        </p:nvPicPr>
        <p:blipFill>
          <a:blip r:embed="rId3"/>
          <a:stretch>
            <a:fillRect/>
          </a:stretch>
        </p:blipFill>
        <p:spPr>
          <a:xfrm>
            <a:off x="2267744" y="1880828"/>
            <a:ext cx="5263785" cy="3096344"/>
          </a:xfrm>
          <a:prstGeom prst="rect">
            <a:avLst/>
          </a:prstGeom>
        </p:spPr>
      </p:pic>
    </p:spTree>
    <p:extLst>
      <p:ext uri="{BB962C8B-B14F-4D97-AF65-F5344CB8AC3E}">
        <p14:creationId xmlns:p14="http://schemas.microsoft.com/office/powerpoint/2010/main" val="415866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18F6-4797-8C4C-B630-B7AE6992875B}"/>
              </a:ext>
            </a:extLst>
          </p:cNvPr>
          <p:cNvSpPr>
            <a:spLocks noGrp="1"/>
          </p:cNvSpPr>
          <p:nvPr>
            <p:ph type="title"/>
          </p:nvPr>
        </p:nvSpPr>
        <p:spPr/>
        <p:txBody>
          <a:bodyPr/>
          <a:lstStyle/>
          <a:p>
            <a:r>
              <a:rPr lang="en-US" dirty="0"/>
              <a:t>Reconstruction of HF</a:t>
            </a:r>
          </a:p>
        </p:txBody>
      </p:sp>
      <p:pic>
        <p:nvPicPr>
          <p:cNvPr id="7" name="Content Placeholder 6" descr="A picture containing object&#10;&#10;Description automatically generated">
            <a:extLst>
              <a:ext uri="{FF2B5EF4-FFF2-40B4-BE49-F238E27FC236}">
                <a16:creationId xmlns:a16="http://schemas.microsoft.com/office/drawing/2014/main" id="{F8AF1489-2ED3-8643-B22F-1360D29213DF}"/>
              </a:ext>
            </a:extLst>
          </p:cNvPr>
          <p:cNvPicPr>
            <a:picLocks noGrp="1" noChangeAspect="1"/>
          </p:cNvPicPr>
          <p:nvPr>
            <p:ph idx="1"/>
          </p:nvPr>
        </p:nvPicPr>
        <p:blipFill>
          <a:blip r:embed="rId3"/>
          <a:stretch>
            <a:fillRect/>
          </a:stretch>
        </p:blipFill>
        <p:spPr>
          <a:xfrm>
            <a:off x="2299269" y="1916832"/>
            <a:ext cx="5520613" cy="3312368"/>
          </a:xfrm>
        </p:spPr>
      </p:pic>
      <p:sp>
        <p:nvSpPr>
          <p:cNvPr id="4" name="Footer Placeholder 3">
            <a:extLst>
              <a:ext uri="{FF2B5EF4-FFF2-40B4-BE49-F238E27FC236}">
                <a16:creationId xmlns:a16="http://schemas.microsoft.com/office/drawing/2014/main" id="{C40CCCCC-E191-1A4F-B064-7B6E4043D3BD}"/>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7F05101F-6B42-064D-84D5-C3E9C6A27C72}"/>
              </a:ext>
            </a:extLst>
          </p:cNvPr>
          <p:cNvSpPr>
            <a:spLocks noGrp="1"/>
          </p:cNvSpPr>
          <p:nvPr>
            <p:ph type="sldNum" sz="quarter" idx="4"/>
          </p:nvPr>
        </p:nvSpPr>
        <p:spPr/>
        <p:txBody>
          <a:bodyPr/>
          <a:lstStyle/>
          <a:p>
            <a:fld id="{FD96158B-4539-3C43-9DE5-94C547866200}" type="slidenum">
              <a:rPr lang="en-US" smtClean="0"/>
              <a:t>53</a:t>
            </a:fld>
            <a:endParaRPr lang="en-US"/>
          </a:p>
        </p:txBody>
      </p:sp>
    </p:spTree>
    <p:extLst>
      <p:ext uri="{BB962C8B-B14F-4D97-AF65-F5344CB8AC3E}">
        <p14:creationId xmlns:p14="http://schemas.microsoft.com/office/powerpoint/2010/main" val="459037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alpha val="25000"/>
                  </a:srgbClr>
                </a:solidFill>
                <a:cs typeface="Book Antiqua"/>
              </a:rPr>
              <a:t>Fragmentation</a:t>
            </a:r>
          </a:p>
          <a:p>
            <a:pPr lvl="1"/>
            <a:r>
              <a:rPr lang="en-US" dirty="0">
                <a:solidFill>
                  <a:srgbClr val="0070C0"/>
                </a:solidFill>
                <a:cs typeface="Book Antiqua"/>
              </a:rPr>
              <a:t>Data distribution</a:t>
            </a:r>
          </a:p>
          <a:p>
            <a:pPr lvl="1"/>
            <a:r>
              <a:rPr lang="en-US" dirty="0">
                <a:solidFill>
                  <a:srgbClr val="0070C0">
                    <a:alpha val="25000"/>
                  </a:srgbClr>
                </a:solidFill>
                <a:cs typeface="Book Antiqua"/>
              </a:rPr>
              <a:t>Combined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54</a:t>
            </a:fld>
            <a:endParaRPr lang="en-US"/>
          </a:p>
        </p:txBody>
      </p:sp>
    </p:spTree>
    <p:extLst>
      <p:ext uri="{BB962C8B-B14F-4D97-AF65-F5344CB8AC3E}">
        <p14:creationId xmlns:p14="http://schemas.microsoft.com/office/powerpoint/2010/main" val="2884683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en-US" dirty="0"/>
              <a:t>Fragment Allocation</a:t>
            </a:r>
          </a:p>
        </p:txBody>
      </p:sp>
      <p:sp>
        <p:nvSpPr>
          <p:cNvPr id="98307" name="Rectangle 3"/>
          <p:cNvSpPr>
            <a:spLocks noGrp="1" noChangeArrowheads="1"/>
          </p:cNvSpPr>
          <p:nvPr>
            <p:ph idx="1"/>
          </p:nvPr>
        </p:nvSpPr>
        <p:spPr>
          <a:xfrm>
            <a:off x="457200" y="1412776"/>
            <a:ext cx="8229600" cy="4530725"/>
          </a:xfrm>
          <a:noFill/>
          <a:ln/>
        </p:spPr>
        <p:txBody>
          <a:bodyPr/>
          <a:lstStyle/>
          <a:p>
            <a:pPr>
              <a:lnSpc>
                <a:spcPct val="80000"/>
              </a:lnSpc>
            </a:pPr>
            <a:r>
              <a:rPr lang="en-US" dirty="0"/>
              <a:t>Problem Statement</a:t>
            </a:r>
          </a:p>
          <a:p>
            <a:pPr lvl="1">
              <a:buFont typeface="Monotype Sorts" charset="0"/>
              <a:buNone/>
            </a:pPr>
            <a:r>
              <a:rPr lang="en-US" dirty="0"/>
              <a:t>Given </a:t>
            </a:r>
          </a:p>
          <a:p>
            <a:pPr lvl="3">
              <a:buFont typeface="Monotype Sorts" charset="0"/>
              <a:buNone/>
            </a:pPr>
            <a:r>
              <a:rPr lang="en-US" sz="1617" i="1" dirty="0"/>
              <a:t>F</a:t>
            </a:r>
            <a:r>
              <a:rPr lang="en-US" sz="1617" dirty="0"/>
              <a:t> = {</a:t>
            </a:r>
            <a:r>
              <a:rPr lang="en-US" sz="1617" i="1" dirty="0"/>
              <a:t>F</a:t>
            </a:r>
            <a:r>
              <a:rPr lang="en-US" sz="1617" baseline="-25000" dirty="0"/>
              <a:t>1</a:t>
            </a:r>
            <a:r>
              <a:rPr lang="en-US" sz="1617" dirty="0"/>
              <a:t>, </a:t>
            </a:r>
            <a:r>
              <a:rPr lang="en-US" sz="1617" i="1" dirty="0"/>
              <a:t>F</a:t>
            </a:r>
            <a:r>
              <a:rPr lang="en-US" sz="1617" baseline="-25000" dirty="0"/>
              <a:t>2</a:t>
            </a:r>
            <a:r>
              <a:rPr lang="en-US" sz="1617" dirty="0"/>
              <a:t>, …, </a:t>
            </a:r>
            <a:r>
              <a:rPr lang="en-US" sz="1617" i="1" dirty="0" err="1"/>
              <a:t>F</a:t>
            </a:r>
            <a:r>
              <a:rPr lang="en-US" sz="1617" i="1" baseline="-25000" dirty="0" err="1"/>
              <a:t>n</a:t>
            </a:r>
            <a:r>
              <a:rPr lang="en-US" sz="1617" dirty="0"/>
              <a:t>} 	fragments</a:t>
            </a:r>
          </a:p>
          <a:p>
            <a:pPr lvl="3">
              <a:buFont typeface="Monotype Sorts" charset="0"/>
              <a:buNone/>
            </a:pPr>
            <a:r>
              <a:rPr lang="en-US" sz="1617" i="1" dirty="0"/>
              <a:t>S</a:t>
            </a:r>
            <a:r>
              <a:rPr lang="en-US" sz="1617" dirty="0"/>
              <a:t> ={</a:t>
            </a:r>
            <a:r>
              <a:rPr lang="en-US" sz="1617" i="1" dirty="0"/>
              <a:t>S</a:t>
            </a:r>
            <a:r>
              <a:rPr lang="en-US" sz="1617" baseline="-25000" dirty="0"/>
              <a:t>1</a:t>
            </a:r>
            <a:r>
              <a:rPr lang="en-US" sz="1617" dirty="0"/>
              <a:t>, </a:t>
            </a:r>
            <a:r>
              <a:rPr lang="en-US" sz="1617" i="1" dirty="0"/>
              <a:t>S</a:t>
            </a:r>
            <a:r>
              <a:rPr lang="en-US" sz="1617" baseline="-25000" dirty="0"/>
              <a:t>2</a:t>
            </a:r>
            <a:r>
              <a:rPr lang="en-US" sz="1617" dirty="0"/>
              <a:t>, …, </a:t>
            </a:r>
            <a:r>
              <a:rPr lang="en-US" sz="1617" i="1" dirty="0" err="1"/>
              <a:t>S</a:t>
            </a:r>
            <a:r>
              <a:rPr lang="en-US" sz="1617" i="1" baseline="-25000" dirty="0" err="1"/>
              <a:t>m</a:t>
            </a:r>
            <a:r>
              <a:rPr lang="en-US" sz="1617" dirty="0"/>
              <a:t>} 	network sites </a:t>
            </a:r>
          </a:p>
          <a:p>
            <a:pPr lvl="3">
              <a:buFont typeface="Monotype Sorts" charset="0"/>
              <a:buNone/>
            </a:pPr>
            <a:r>
              <a:rPr lang="en-US" sz="1617" i="1" dirty="0"/>
              <a:t>Q</a:t>
            </a:r>
            <a:r>
              <a:rPr lang="en-US" sz="1617" dirty="0"/>
              <a:t> = {</a:t>
            </a:r>
            <a:r>
              <a:rPr lang="en-US" sz="1617" i="1" dirty="0"/>
              <a:t>q</a:t>
            </a:r>
            <a:r>
              <a:rPr lang="en-US" sz="1617" baseline="-25000" dirty="0"/>
              <a:t>1</a:t>
            </a:r>
            <a:r>
              <a:rPr lang="en-US" sz="1617" dirty="0"/>
              <a:t>, </a:t>
            </a:r>
            <a:r>
              <a:rPr lang="en-US" sz="1617" i="1" dirty="0"/>
              <a:t>q</a:t>
            </a:r>
            <a:r>
              <a:rPr lang="en-US" sz="1617" baseline="-25000" dirty="0"/>
              <a:t>2</a:t>
            </a:r>
            <a:r>
              <a:rPr lang="en-US" sz="1617" dirty="0"/>
              <a:t>,…, </a:t>
            </a:r>
            <a:r>
              <a:rPr lang="en-US" sz="1617" i="1" dirty="0" err="1"/>
              <a:t>q</a:t>
            </a:r>
            <a:r>
              <a:rPr lang="en-US" sz="1617" i="1" baseline="-25000" dirty="0" err="1"/>
              <a:t>q</a:t>
            </a:r>
            <a:r>
              <a:rPr lang="en-US" sz="1617" dirty="0"/>
              <a:t>}	applications </a:t>
            </a:r>
          </a:p>
          <a:p>
            <a:pPr lvl="1">
              <a:buFont typeface="Monotype Sorts" charset="0"/>
              <a:buNone/>
            </a:pPr>
            <a:r>
              <a:rPr lang="en-US" dirty="0"/>
              <a:t>Find the "optimal" distribution of </a:t>
            </a:r>
            <a:r>
              <a:rPr lang="en-US" i="1" dirty="0"/>
              <a:t>F</a:t>
            </a:r>
            <a:r>
              <a:rPr lang="en-US" dirty="0"/>
              <a:t> to </a:t>
            </a:r>
            <a:r>
              <a:rPr lang="en-US" i="1" dirty="0"/>
              <a:t>S</a:t>
            </a:r>
            <a:r>
              <a:rPr lang="en-US" dirty="0"/>
              <a:t>.</a:t>
            </a:r>
          </a:p>
          <a:p>
            <a:r>
              <a:rPr lang="en-US" dirty="0"/>
              <a:t>Optimality</a:t>
            </a:r>
          </a:p>
          <a:p>
            <a:pPr lvl="1"/>
            <a:r>
              <a:rPr lang="en-US" dirty="0"/>
              <a:t>Minimal cost</a:t>
            </a:r>
          </a:p>
          <a:p>
            <a:pPr lvl="2"/>
            <a:r>
              <a:rPr lang="en-US" sz="1617" dirty="0"/>
              <a:t>Communication + storage + processing (read &amp; update)</a:t>
            </a:r>
          </a:p>
          <a:p>
            <a:pPr lvl="2"/>
            <a:r>
              <a:rPr lang="en-US" sz="1617" dirty="0"/>
              <a:t>Cost in terms of time (usually)</a:t>
            </a:r>
          </a:p>
          <a:p>
            <a:pPr lvl="1"/>
            <a:r>
              <a:rPr lang="en-US" dirty="0"/>
              <a:t>Performance</a:t>
            </a:r>
          </a:p>
          <a:p>
            <a:pPr lvl="2">
              <a:buFont typeface="Monotype Sorts" charset="0"/>
              <a:buNone/>
            </a:pPr>
            <a:r>
              <a:rPr lang="en-US" sz="1617" dirty="0"/>
              <a:t>Response time and/or throughput</a:t>
            </a:r>
          </a:p>
          <a:p>
            <a:pPr lvl="1"/>
            <a:r>
              <a:rPr lang="en-US" dirty="0"/>
              <a:t>Constraints</a:t>
            </a:r>
          </a:p>
          <a:p>
            <a:pPr lvl="2"/>
            <a:r>
              <a:rPr lang="en-US" sz="1617" dirty="0"/>
              <a:t>Per site constraints (storage &amp; processing)</a:t>
            </a:r>
          </a:p>
        </p:txBody>
      </p:sp>
      <p:sp>
        <p:nvSpPr>
          <p:cNvPr id="2" name="Footer Placeholder 1">
            <a:extLst>
              <a:ext uri="{FF2B5EF4-FFF2-40B4-BE49-F238E27FC236}">
                <a16:creationId xmlns:a16="http://schemas.microsoft.com/office/drawing/2014/main" id="{9C31433A-CE33-6442-84FF-6AA978628AC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B341D49-C486-7340-83AE-862E3446048C}"/>
              </a:ext>
            </a:extLst>
          </p:cNvPr>
          <p:cNvSpPr>
            <a:spLocks noGrp="1"/>
          </p:cNvSpPr>
          <p:nvPr>
            <p:ph type="sldNum" sz="quarter" idx="4"/>
          </p:nvPr>
        </p:nvSpPr>
        <p:spPr/>
        <p:txBody>
          <a:bodyPr/>
          <a:lstStyle/>
          <a:p>
            <a:fld id="{FD96158B-4539-3C43-9DE5-94C547866200}" type="slidenum">
              <a:rPr lang="en-US" smtClean="0"/>
              <a:t>55</a:t>
            </a:fld>
            <a:endParaRPr lang="en-US"/>
          </a:p>
        </p:txBody>
      </p:sp>
    </p:spTree>
    <p:extLst>
      <p:ext uri="{BB962C8B-B14F-4D97-AF65-F5344CB8AC3E}">
        <p14:creationId xmlns:p14="http://schemas.microsoft.com/office/powerpoint/2010/main" val="295340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ln/>
        </p:spPr>
        <p:txBody>
          <a:bodyPr/>
          <a:lstStyle/>
          <a:p>
            <a:r>
              <a:rPr lang="en-US" dirty="0"/>
              <a:t>Information Requirements</a:t>
            </a:r>
          </a:p>
        </p:txBody>
      </p:sp>
      <p:sp>
        <p:nvSpPr>
          <p:cNvPr id="100355" name="Rectangle 3"/>
          <p:cNvSpPr>
            <a:spLocks noGrp="1" noChangeArrowheads="1"/>
          </p:cNvSpPr>
          <p:nvPr>
            <p:ph idx="1"/>
          </p:nvPr>
        </p:nvSpPr>
        <p:spPr>
          <a:xfrm>
            <a:off x="457200" y="1340768"/>
            <a:ext cx="8229600" cy="4824536"/>
          </a:xfrm>
          <a:noFill/>
          <a:ln/>
        </p:spPr>
        <p:txBody>
          <a:bodyPr/>
          <a:lstStyle/>
          <a:p>
            <a:r>
              <a:rPr lang="en-US" dirty="0"/>
              <a:t>Database information</a:t>
            </a:r>
          </a:p>
          <a:p>
            <a:pPr lvl="1">
              <a:spcBef>
                <a:spcPts val="300"/>
              </a:spcBef>
            </a:pPr>
            <a:r>
              <a:rPr lang="en-US" dirty="0"/>
              <a:t>selectivity of fragments </a:t>
            </a:r>
          </a:p>
          <a:p>
            <a:pPr lvl="1">
              <a:spcBef>
                <a:spcPts val="300"/>
              </a:spcBef>
            </a:pPr>
            <a:r>
              <a:rPr lang="en-US" dirty="0"/>
              <a:t>size of a fragment </a:t>
            </a:r>
          </a:p>
          <a:p>
            <a:r>
              <a:rPr lang="en-US" dirty="0"/>
              <a:t>Application information</a:t>
            </a:r>
          </a:p>
          <a:p>
            <a:pPr lvl="1">
              <a:spcBef>
                <a:spcPts val="300"/>
              </a:spcBef>
            </a:pPr>
            <a:r>
              <a:rPr lang="en-US" dirty="0"/>
              <a:t>access types and numbers </a:t>
            </a:r>
          </a:p>
          <a:p>
            <a:pPr lvl="1">
              <a:spcBef>
                <a:spcPts val="300"/>
              </a:spcBef>
            </a:pPr>
            <a:r>
              <a:rPr lang="en-US" dirty="0"/>
              <a:t>access localities </a:t>
            </a:r>
          </a:p>
          <a:p>
            <a:r>
              <a:rPr lang="en-US" dirty="0"/>
              <a:t>Communication network information </a:t>
            </a:r>
          </a:p>
          <a:p>
            <a:pPr lvl="1">
              <a:spcBef>
                <a:spcPts val="300"/>
              </a:spcBef>
            </a:pPr>
            <a:r>
              <a:rPr lang="en-US" dirty="0"/>
              <a:t>unit cost of storing data at a site </a:t>
            </a:r>
          </a:p>
          <a:p>
            <a:pPr lvl="1">
              <a:spcBef>
                <a:spcPts val="300"/>
              </a:spcBef>
            </a:pPr>
            <a:r>
              <a:rPr lang="en-US" dirty="0"/>
              <a:t>unit cost of processing at a site </a:t>
            </a:r>
          </a:p>
          <a:p>
            <a:r>
              <a:rPr lang="en-US" dirty="0"/>
              <a:t>Computer system information </a:t>
            </a:r>
          </a:p>
          <a:p>
            <a:pPr lvl="1">
              <a:spcBef>
                <a:spcPts val="300"/>
              </a:spcBef>
            </a:pPr>
            <a:r>
              <a:rPr lang="en-US" dirty="0"/>
              <a:t>bandwidth </a:t>
            </a:r>
          </a:p>
          <a:p>
            <a:pPr lvl="1">
              <a:spcBef>
                <a:spcPts val="300"/>
              </a:spcBef>
            </a:pPr>
            <a:r>
              <a:rPr lang="en-US" dirty="0"/>
              <a:t>latency </a:t>
            </a:r>
          </a:p>
          <a:p>
            <a:pPr lvl="1">
              <a:spcBef>
                <a:spcPts val="300"/>
              </a:spcBef>
            </a:pPr>
            <a:r>
              <a:rPr lang="en-US" dirty="0"/>
              <a:t>communication overhead </a:t>
            </a:r>
          </a:p>
        </p:txBody>
      </p:sp>
      <p:sp>
        <p:nvSpPr>
          <p:cNvPr id="2" name="Footer Placeholder 1">
            <a:extLst>
              <a:ext uri="{FF2B5EF4-FFF2-40B4-BE49-F238E27FC236}">
                <a16:creationId xmlns:a16="http://schemas.microsoft.com/office/drawing/2014/main" id="{60340448-47A8-D547-A249-E131F786FE9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BDD29203-A58D-B448-B6ED-C4E8CA84685C}"/>
              </a:ext>
            </a:extLst>
          </p:cNvPr>
          <p:cNvSpPr>
            <a:spLocks noGrp="1"/>
          </p:cNvSpPr>
          <p:nvPr>
            <p:ph type="sldNum" sz="quarter" idx="4"/>
          </p:nvPr>
        </p:nvSpPr>
        <p:spPr/>
        <p:txBody>
          <a:bodyPr/>
          <a:lstStyle/>
          <a:p>
            <a:fld id="{FD96158B-4539-3C43-9DE5-94C547866200}" type="slidenum">
              <a:rPr lang="en-US" smtClean="0"/>
              <a:t>56</a:t>
            </a:fld>
            <a:endParaRPr lang="en-US"/>
          </a:p>
        </p:txBody>
      </p:sp>
    </p:spTree>
    <p:extLst>
      <p:ext uri="{BB962C8B-B14F-4D97-AF65-F5344CB8AC3E}">
        <p14:creationId xmlns:p14="http://schemas.microsoft.com/office/powerpoint/2010/main" val="2260876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title"/>
          </p:nvPr>
        </p:nvSpPr>
        <p:spPr>
          <a:noFill/>
          <a:ln/>
        </p:spPr>
        <p:txBody>
          <a:bodyPr/>
          <a:lstStyle/>
          <a:p>
            <a:r>
              <a:rPr lang="en-US" dirty="0"/>
              <a:t>Allocation</a:t>
            </a:r>
          </a:p>
        </p:txBody>
      </p:sp>
      <p:sp>
        <p:nvSpPr>
          <p:cNvPr id="102402" name="Rectangle 2"/>
          <p:cNvSpPr>
            <a:spLocks noGrp="1" noChangeArrowheads="1"/>
          </p:cNvSpPr>
          <p:nvPr>
            <p:ph idx="1"/>
          </p:nvPr>
        </p:nvSpPr>
        <p:spPr>
          <a:noFill/>
          <a:ln/>
        </p:spPr>
        <p:txBody>
          <a:bodyPr/>
          <a:lstStyle/>
          <a:p>
            <a:pPr>
              <a:lnSpc>
                <a:spcPct val="100000"/>
              </a:lnSpc>
              <a:spcBef>
                <a:spcPct val="60000"/>
              </a:spcBef>
              <a:buFont typeface="Monotype Sorts" charset="0"/>
              <a:buNone/>
            </a:pPr>
            <a:r>
              <a:rPr lang="en-US" dirty="0"/>
              <a:t>File Allocation (FAP) vs Database Allocation (DAP):</a:t>
            </a:r>
          </a:p>
          <a:p>
            <a:pPr lvl="1">
              <a:lnSpc>
                <a:spcPct val="100000"/>
              </a:lnSpc>
              <a:spcBef>
                <a:spcPct val="60000"/>
              </a:spcBef>
            </a:pPr>
            <a:r>
              <a:rPr lang="en-US" dirty="0"/>
              <a:t>Fragments are not individual files</a:t>
            </a:r>
          </a:p>
          <a:p>
            <a:pPr lvl="2">
              <a:lnSpc>
                <a:spcPct val="100000"/>
              </a:lnSpc>
              <a:spcBef>
                <a:spcPct val="60000"/>
              </a:spcBef>
            </a:pPr>
            <a:r>
              <a:rPr lang="en-US" dirty="0"/>
              <a:t>relationships have to be maintained</a:t>
            </a:r>
          </a:p>
          <a:p>
            <a:pPr lvl="1">
              <a:lnSpc>
                <a:spcPct val="100000"/>
              </a:lnSpc>
              <a:spcBef>
                <a:spcPct val="60000"/>
              </a:spcBef>
            </a:pPr>
            <a:r>
              <a:rPr lang="en-US" dirty="0"/>
              <a:t>Access to databases is more complicated</a:t>
            </a:r>
          </a:p>
          <a:p>
            <a:pPr lvl="2">
              <a:lnSpc>
                <a:spcPct val="100000"/>
              </a:lnSpc>
              <a:spcBef>
                <a:spcPct val="60000"/>
              </a:spcBef>
            </a:pPr>
            <a:r>
              <a:rPr lang="en-US" dirty="0"/>
              <a:t>remote file access model not applicable</a:t>
            </a:r>
          </a:p>
          <a:p>
            <a:pPr lvl="2">
              <a:lnSpc>
                <a:spcPct val="100000"/>
              </a:lnSpc>
              <a:spcBef>
                <a:spcPct val="60000"/>
              </a:spcBef>
            </a:pPr>
            <a:r>
              <a:rPr lang="en-US" dirty="0"/>
              <a:t>relationship between allocation and query processing</a:t>
            </a:r>
          </a:p>
          <a:p>
            <a:pPr lvl="1">
              <a:lnSpc>
                <a:spcPct val="100000"/>
              </a:lnSpc>
              <a:spcBef>
                <a:spcPct val="60000"/>
              </a:spcBef>
            </a:pPr>
            <a:r>
              <a:rPr lang="en-US" dirty="0"/>
              <a:t>Cost of integrity enforcement should be considered</a:t>
            </a:r>
          </a:p>
          <a:p>
            <a:pPr lvl="1">
              <a:lnSpc>
                <a:spcPct val="100000"/>
              </a:lnSpc>
              <a:spcBef>
                <a:spcPct val="60000"/>
              </a:spcBef>
            </a:pPr>
            <a:r>
              <a:rPr lang="en-US" dirty="0"/>
              <a:t>Cost of concurrency control should be considered</a:t>
            </a:r>
          </a:p>
        </p:txBody>
      </p:sp>
      <p:sp>
        <p:nvSpPr>
          <p:cNvPr id="2" name="Footer Placeholder 1">
            <a:extLst>
              <a:ext uri="{FF2B5EF4-FFF2-40B4-BE49-F238E27FC236}">
                <a16:creationId xmlns:a16="http://schemas.microsoft.com/office/drawing/2014/main" id="{B8E8699C-DE70-1643-806A-BF82AF90D5EF}"/>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038C0E1-3E12-0549-B5A6-8238DE6416D6}"/>
              </a:ext>
            </a:extLst>
          </p:cNvPr>
          <p:cNvSpPr>
            <a:spLocks noGrp="1"/>
          </p:cNvSpPr>
          <p:nvPr>
            <p:ph type="sldNum" sz="quarter" idx="4"/>
          </p:nvPr>
        </p:nvSpPr>
        <p:spPr/>
        <p:txBody>
          <a:bodyPr/>
          <a:lstStyle/>
          <a:p>
            <a:fld id="{FD96158B-4539-3C43-9DE5-94C547866200}" type="slidenum">
              <a:rPr lang="en-US" smtClean="0"/>
              <a:t>57</a:t>
            </a:fld>
            <a:endParaRPr lang="en-US"/>
          </a:p>
        </p:txBody>
      </p:sp>
    </p:spTree>
    <p:extLst>
      <p:ext uri="{BB962C8B-B14F-4D97-AF65-F5344CB8AC3E}">
        <p14:creationId xmlns:p14="http://schemas.microsoft.com/office/powerpoint/2010/main" val="547197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457200" y="1600201"/>
            <a:ext cx="8229600" cy="3591873"/>
          </a:xfrm>
          <a:noFill/>
          <a:ln/>
        </p:spPr>
        <p:txBody>
          <a:bodyPr/>
          <a:lstStyle/>
          <a:p>
            <a:pPr>
              <a:buFont typeface="Monotype Sorts" charset="0"/>
              <a:buNone/>
            </a:pPr>
            <a:r>
              <a:rPr lang="en-US" b="1" dirty="0">
                <a:solidFill>
                  <a:schemeClr val="hlink"/>
                </a:solidFill>
              </a:rPr>
              <a:t>General Form</a:t>
            </a:r>
            <a:r>
              <a:rPr lang="en-US" dirty="0"/>
              <a:t>		</a:t>
            </a:r>
          </a:p>
          <a:p>
            <a:pPr>
              <a:buFont typeface="Monotype Sorts" charset="0"/>
              <a:buNone/>
            </a:pPr>
            <a:r>
              <a:rPr lang="en-US" dirty="0"/>
              <a:t>			min(Total Cost)</a:t>
            </a:r>
          </a:p>
          <a:p>
            <a:pPr>
              <a:buFont typeface="Monotype Sorts" charset="0"/>
              <a:buNone/>
            </a:pPr>
            <a:r>
              <a:rPr lang="en-US" dirty="0"/>
              <a:t>		subject to</a:t>
            </a:r>
          </a:p>
          <a:p>
            <a:pPr>
              <a:buFont typeface="Monotype Sorts" charset="0"/>
              <a:buNone/>
            </a:pPr>
            <a:r>
              <a:rPr lang="en-US" dirty="0"/>
              <a:t>			response time constraint</a:t>
            </a:r>
          </a:p>
          <a:p>
            <a:pPr>
              <a:buFont typeface="Monotype Sorts" charset="0"/>
              <a:buNone/>
            </a:pPr>
            <a:r>
              <a:rPr lang="en-US" dirty="0"/>
              <a:t>			storage constraint</a:t>
            </a:r>
          </a:p>
          <a:p>
            <a:pPr>
              <a:buFont typeface="Monotype Sorts" charset="0"/>
              <a:buNone/>
            </a:pPr>
            <a:r>
              <a:rPr lang="en-US" dirty="0"/>
              <a:t>			processing constraint</a:t>
            </a:r>
          </a:p>
          <a:p>
            <a:pPr>
              <a:buFont typeface="Monotype Sorts" charset="0"/>
              <a:buNone/>
            </a:pPr>
            <a:endParaRPr lang="en-US" dirty="0"/>
          </a:p>
          <a:p>
            <a:pPr>
              <a:buFont typeface="Monotype Sorts" charset="0"/>
              <a:buNone/>
            </a:pPr>
            <a:r>
              <a:rPr lang="en-US" dirty="0">
                <a:solidFill>
                  <a:schemeClr val="hlink"/>
                </a:solidFill>
              </a:rPr>
              <a:t>Decision Variable</a:t>
            </a:r>
          </a:p>
        </p:txBody>
      </p:sp>
      <p:sp>
        <p:nvSpPr>
          <p:cNvPr id="105475" name="Rectangle 3"/>
          <p:cNvSpPr>
            <a:spLocks noGrp="1" noChangeArrowheads="1"/>
          </p:cNvSpPr>
          <p:nvPr>
            <p:ph type="title"/>
          </p:nvPr>
        </p:nvSpPr>
        <p:spPr>
          <a:noFill/>
          <a:ln/>
        </p:spPr>
        <p:txBody>
          <a:bodyPr/>
          <a:lstStyle/>
          <a:p>
            <a:r>
              <a:rPr lang="en-US" dirty="0"/>
              <a:t>Allocation Model</a:t>
            </a:r>
          </a:p>
        </p:txBody>
      </p:sp>
      <p:sp>
        <p:nvSpPr>
          <p:cNvPr id="105476" name="Rectangle 4"/>
          <p:cNvSpPr>
            <a:spLocks noChangeArrowheads="1"/>
          </p:cNvSpPr>
          <p:nvPr/>
        </p:nvSpPr>
        <p:spPr bwMode="auto">
          <a:xfrm>
            <a:off x="1894905" y="5506754"/>
            <a:ext cx="581888" cy="392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i="1" dirty="0" err="1">
                <a:solidFill>
                  <a:srgbClr val="000000"/>
                </a:solidFill>
                <a:latin typeface="+mn-lt"/>
              </a:rPr>
              <a:t>x</a:t>
            </a:r>
            <a:r>
              <a:rPr lang="en-US" sz="1969" i="1" baseline="-25000" dirty="0" err="1">
                <a:solidFill>
                  <a:srgbClr val="000000"/>
                </a:solidFill>
                <a:latin typeface="+mn-lt"/>
              </a:rPr>
              <a:t>ij</a:t>
            </a:r>
            <a:r>
              <a:rPr lang="en-US" sz="1969" i="1" baseline="-25000" dirty="0">
                <a:solidFill>
                  <a:srgbClr val="000000"/>
                </a:solidFill>
                <a:latin typeface="+mn-lt"/>
              </a:rPr>
              <a:t> </a:t>
            </a:r>
            <a:r>
              <a:rPr lang="en-US" sz="1969" dirty="0">
                <a:solidFill>
                  <a:srgbClr val="000000"/>
                </a:solidFill>
                <a:latin typeface="+mn-lt"/>
                <a:sym typeface="Symbol"/>
              </a:rPr>
              <a:t></a:t>
            </a:r>
            <a:endParaRPr lang="en-US" sz="1969" dirty="0">
              <a:solidFill>
                <a:srgbClr val="000000"/>
              </a:solidFill>
              <a:latin typeface="+mn-lt"/>
            </a:endParaRPr>
          </a:p>
        </p:txBody>
      </p:sp>
      <p:sp>
        <p:nvSpPr>
          <p:cNvPr id="105477" name="Rectangle 5"/>
          <p:cNvSpPr>
            <a:spLocks noChangeArrowheads="1"/>
          </p:cNvSpPr>
          <p:nvPr/>
        </p:nvSpPr>
        <p:spPr bwMode="auto">
          <a:xfrm>
            <a:off x="2730379" y="5301208"/>
            <a:ext cx="3972238" cy="392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dirty="0">
                <a:solidFill>
                  <a:srgbClr val="000000"/>
                </a:solidFill>
                <a:latin typeface="+mn-lt"/>
              </a:rPr>
              <a:t>1 if fragment </a:t>
            </a:r>
            <a:r>
              <a:rPr lang="en-US" sz="1969" i="1" dirty="0">
                <a:solidFill>
                  <a:srgbClr val="000000"/>
                </a:solidFill>
                <a:latin typeface="+mn-lt"/>
              </a:rPr>
              <a:t>F</a:t>
            </a:r>
            <a:r>
              <a:rPr lang="en-US" sz="1969" i="1" baseline="-25000" dirty="0">
                <a:solidFill>
                  <a:srgbClr val="000000"/>
                </a:solidFill>
                <a:latin typeface="+mn-lt"/>
              </a:rPr>
              <a:t>i</a:t>
            </a:r>
            <a:r>
              <a:rPr lang="en-US" sz="1969" i="1" dirty="0">
                <a:solidFill>
                  <a:srgbClr val="000000"/>
                </a:solidFill>
                <a:latin typeface="+mn-lt"/>
              </a:rPr>
              <a:t> </a:t>
            </a:r>
            <a:r>
              <a:rPr lang="en-US" sz="1969" dirty="0">
                <a:solidFill>
                  <a:srgbClr val="000000"/>
                </a:solidFill>
                <a:latin typeface="+mn-lt"/>
              </a:rPr>
              <a:t>is stored at site </a:t>
            </a:r>
            <a:r>
              <a:rPr lang="en-US" sz="1969" i="1" dirty="0" err="1">
                <a:solidFill>
                  <a:srgbClr val="000000"/>
                </a:solidFill>
                <a:latin typeface="+mn-lt"/>
              </a:rPr>
              <a:t>S</a:t>
            </a:r>
            <a:r>
              <a:rPr lang="en-US" sz="1969" i="1" baseline="-25000" dirty="0" err="1">
                <a:solidFill>
                  <a:srgbClr val="000000"/>
                </a:solidFill>
                <a:latin typeface="+mn-lt"/>
              </a:rPr>
              <a:t>j</a:t>
            </a:r>
            <a:r>
              <a:rPr lang="en-US" sz="1969" dirty="0">
                <a:solidFill>
                  <a:srgbClr val="000000"/>
                </a:solidFill>
                <a:latin typeface="+mn-lt"/>
              </a:rPr>
              <a:t> </a:t>
            </a:r>
          </a:p>
        </p:txBody>
      </p:sp>
      <p:sp>
        <p:nvSpPr>
          <p:cNvPr id="105478" name="Rectangle 6"/>
          <p:cNvSpPr>
            <a:spLocks noChangeArrowheads="1"/>
          </p:cNvSpPr>
          <p:nvPr/>
        </p:nvSpPr>
        <p:spPr bwMode="auto">
          <a:xfrm>
            <a:off x="2730379" y="5686970"/>
            <a:ext cx="1469951" cy="392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dirty="0">
                <a:solidFill>
                  <a:srgbClr val="000000"/>
                </a:solidFill>
                <a:latin typeface="+mn-lt"/>
              </a:rPr>
              <a:t>0 otherwise</a:t>
            </a:r>
          </a:p>
        </p:txBody>
      </p:sp>
      <p:sp>
        <p:nvSpPr>
          <p:cNvPr id="2" name="Left Brace 1"/>
          <p:cNvSpPr/>
          <p:nvPr/>
        </p:nvSpPr>
        <p:spPr bwMode="auto">
          <a:xfrm>
            <a:off x="2496145" y="5324426"/>
            <a:ext cx="354414" cy="759459"/>
          </a:xfrm>
          <a:prstGeom prst="leftBrace">
            <a:avLst/>
          </a:prstGeom>
          <a:noFill/>
          <a:ln>
            <a:solidFill>
              <a:schemeClr val="tx2"/>
            </a:solidFill>
          </a:ln>
          <a:effectLst/>
        </p:spPr>
        <p:txBody>
          <a:bodyPr vert="horz" wrap="square" lIns="64294" tIns="32147" rIns="64294" bIns="32147" numCol="1" rtlCol="0" anchor="t" anchorCtr="0" compatLnSpc="1">
            <a:prstTxWarp prst="textNoShape">
              <a:avLst/>
            </a:prstTxWarp>
          </a:bodyPr>
          <a:lstStyle/>
          <a:p>
            <a:pPr algn="ctr" defTabSz="642915" eaLnBrk="1" hangingPunct="1"/>
            <a:endParaRPr lang="en-US" sz="2109" dirty="0">
              <a:solidFill>
                <a:srgbClr val="263750"/>
              </a:solidFill>
              <a:latin typeface="+mn-lt"/>
              <a:ea typeface="ヒラギノ明朝 ProN W3" charset="0"/>
              <a:cs typeface="ヒラギノ明朝 ProN W3" charset="0"/>
              <a:sym typeface="Palatino" charset="0"/>
            </a:endParaRPr>
          </a:p>
        </p:txBody>
      </p:sp>
      <p:sp>
        <p:nvSpPr>
          <p:cNvPr id="3" name="Footer Placeholder 2">
            <a:extLst>
              <a:ext uri="{FF2B5EF4-FFF2-40B4-BE49-F238E27FC236}">
                <a16:creationId xmlns:a16="http://schemas.microsoft.com/office/drawing/2014/main" id="{E739BDFC-CCB0-7441-B3F2-89D0F568362A}"/>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8A33EE08-DADC-AC40-A0EE-8EE598B77CA4}"/>
              </a:ext>
            </a:extLst>
          </p:cNvPr>
          <p:cNvSpPr>
            <a:spLocks noGrp="1"/>
          </p:cNvSpPr>
          <p:nvPr>
            <p:ph type="sldNum" sz="quarter" idx="4"/>
          </p:nvPr>
        </p:nvSpPr>
        <p:spPr/>
        <p:txBody>
          <a:bodyPr/>
          <a:lstStyle/>
          <a:p>
            <a:fld id="{FD96158B-4539-3C43-9DE5-94C547866200}" type="slidenum">
              <a:rPr lang="en-US" smtClean="0"/>
              <a:t>58</a:t>
            </a:fld>
            <a:endParaRPr lang="en-US" dirty="0"/>
          </a:p>
        </p:txBody>
      </p:sp>
    </p:spTree>
    <p:extLst>
      <p:ext uri="{BB962C8B-B14F-4D97-AF65-F5344CB8AC3E}">
        <p14:creationId xmlns:p14="http://schemas.microsoft.com/office/powerpoint/2010/main" val="256672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noFill/>
          <a:ln/>
        </p:spPr>
        <p:txBody>
          <a:bodyPr/>
          <a:lstStyle/>
          <a:p>
            <a:pPr>
              <a:lnSpc>
                <a:spcPct val="100000"/>
              </a:lnSpc>
              <a:spcBef>
                <a:spcPct val="60000"/>
              </a:spcBef>
            </a:pPr>
            <a:r>
              <a:rPr lang="en-US" dirty="0">
                <a:solidFill>
                  <a:schemeClr val="tx2"/>
                </a:solidFill>
              </a:rPr>
              <a:t>Total Cost</a:t>
            </a:r>
          </a:p>
          <a:p>
            <a:pPr lvl="1">
              <a:lnSpc>
                <a:spcPct val="100000"/>
              </a:lnSpc>
              <a:spcBef>
                <a:spcPct val="60000"/>
              </a:spcBef>
              <a:buFont typeface="Monotype Sorts" charset="0"/>
              <a:buNone/>
            </a:pPr>
            <a:endParaRPr lang="en-US" dirty="0"/>
          </a:p>
          <a:p>
            <a:pPr lvl="1">
              <a:lnSpc>
                <a:spcPct val="100000"/>
              </a:lnSpc>
              <a:spcBef>
                <a:spcPct val="60000"/>
              </a:spcBef>
              <a:buFont typeface="Monotype Sorts" charset="0"/>
              <a:buNone/>
            </a:pPr>
            <a:endParaRPr lang="en-US" dirty="0"/>
          </a:p>
          <a:p>
            <a:pPr lvl="1">
              <a:lnSpc>
                <a:spcPct val="100000"/>
              </a:lnSpc>
              <a:spcBef>
                <a:spcPct val="60000"/>
              </a:spcBef>
              <a:buFont typeface="Monotype Sorts" charset="0"/>
              <a:buNone/>
            </a:pPr>
            <a:endParaRPr lang="en-US" dirty="0"/>
          </a:p>
          <a:p>
            <a:pPr lvl="1">
              <a:lnSpc>
                <a:spcPct val="100000"/>
              </a:lnSpc>
              <a:spcBef>
                <a:spcPct val="60000"/>
              </a:spcBef>
              <a:buFont typeface="Monotype Sorts" charset="0"/>
              <a:buNone/>
            </a:pPr>
            <a:endParaRPr lang="en-US" dirty="0"/>
          </a:p>
          <a:p>
            <a:pPr>
              <a:lnSpc>
                <a:spcPct val="100000"/>
              </a:lnSpc>
              <a:spcBef>
                <a:spcPct val="60000"/>
              </a:spcBef>
            </a:pPr>
            <a:r>
              <a:rPr lang="en-US" dirty="0"/>
              <a:t>Storage Cost</a:t>
            </a:r>
            <a:r>
              <a:rPr lang="en-US" dirty="0">
                <a:solidFill>
                  <a:schemeClr val="bg2"/>
                </a:solidFill>
              </a:rPr>
              <a:t> </a:t>
            </a:r>
            <a:r>
              <a:rPr lang="en-US" dirty="0"/>
              <a:t>(of fragment </a:t>
            </a:r>
            <a:r>
              <a:rPr lang="en-US" i="1" dirty="0" err="1"/>
              <a:t>F</a:t>
            </a:r>
            <a:r>
              <a:rPr lang="en-US" i="1" baseline="-25000" dirty="0" err="1"/>
              <a:t>j</a:t>
            </a:r>
            <a:r>
              <a:rPr lang="en-US" i="1" dirty="0"/>
              <a:t> </a:t>
            </a:r>
            <a:r>
              <a:rPr lang="en-US" dirty="0"/>
              <a:t>at </a:t>
            </a:r>
            <a:r>
              <a:rPr lang="en-US" i="1" dirty="0" err="1"/>
              <a:t>S</a:t>
            </a:r>
            <a:r>
              <a:rPr lang="en-US" i="1" baseline="-25000" dirty="0" err="1"/>
              <a:t>k</a:t>
            </a:r>
            <a:r>
              <a:rPr lang="en-US" dirty="0"/>
              <a:t>)</a:t>
            </a:r>
          </a:p>
          <a:p>
            <a:pPr lvl="1">
              <a:lnSpc>
                <a:spcPct val="100000"/>
              </a:lnSpc>
              <a:spcBef>
                <a:spcPct val="60000"/>
              </a:spcBef>
              <a:buFont typeface="Monotype Sorts" charset="0"/>
              <a:buNone/>
            </a:pPr>
            <a:r>
              <a:rPr lang="en-US" dirty="0"/>
              <a:t>	</a:t>
            </a:r>
          </a:p>
          <a:p>
            <a:pPr>
              <a:lnSpc>
                <a:spcPct val="100000"/>
              </a:lnSpc>
              <a:spcBef>
                <a:spcPct val="60000"/>
              </a:spcBef>
            </a:pPr>
            <a:r>
              <a:rPr lang="en-US" dirty="0"/>
              <a:t>Query Processing Cost</a:t>
            </a:r>
            <a:r>
              <a:rPr lang="en-US" dirty="0">
                <a:solidFill>
                  <a:schemeClr val="bg2"/>
                </a:solidFill>
              </a:rPr>
              <a:t> </a:t>
            </a:r>
            <a:r>
              <a:rPr lang="en-US" dirty="0"/>
              <a:t>(for one query)</a:t>
            </a:r>
          </a:p>
          <a:p>
            <a:pPr lvl="1">
              <a:lnSpc>
                <a:spcPct val="100000"/>
              </a:lnSpc>
              <a:spcBef>
                <a:spcPct val="60000"/>
              </a:spcBef>
              <a:buFont typeface="Monotype Sorts" charset="0"/>
              <a:buNone/>
            </a:pPr>
            <a:r>
              <a:rPr lang="en-US" dirty="0"/>
              <a:t>	processing component + transmission component</a:t>
            </a:r>
          </a:p>
        </p:txBody>
      </p:sp>
      <p:sp>
        <p:nvSpPr>
          <p:cNvPr id="106499" name="Rectangle 3"/>
          <p:cNvSpPr>
            <a:spLocks noGrp="1" noChangeArrowheads="1"/>
          </p:cNvSpPr>
          <p:nvPr>
            <p:ph type="title"/>
          </p:nvPr>
        </p:nvSpPr>
        <p:spPr>
          <a:noFill/>
          <a:ln/>
        </p:spPr>
        <p:txBody>
          <a:bodyPr/>
          <a:lstStyle/>
          <a:p>
            <a:r>
              <a:rPr lang="en-US" dirty="0"/>
              <a:t>Allocation Model</a:t>
            </a:r>
          </a:p>
        </p:txBody>
      </p:sp>
      <p:sp>
        <p:nvSpPr>
          <p:cNvPr id="106500" name="Rectangle 4"/>
          <p:cNvSpPr>
            <a:spLocks noChangeArrowheads="1"/>
          </p:cNvSpPr>
          <p:nvPr/>
        </p:nvSpPr>
        <p:spPr bwMode="auto">
          <a:xfrm>
            <a:off x="1731082" y="49117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106501" name="Rectangle 5"/>
          <p:cNvSpPr>
            <a:spLocks noChangeArrowheads="1"/>
          </p:cNvSpPr>
          <p:nvPr/>
        </p:nvSpPr>
        <p:spPr bwMode="auto">
          <a:xfrm>
            <a:off x="1731082" y="49117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106502" name="Rectangle 6"/>
          <p:cNvSpPr>
            <a:spLocks noChangeArrowheads="1"/>
          </p:cNvSpPr>
          <p:nvPr/>
        </p:nvSpPr>
        <p:spPr bwMode="auto">
          <a:xfrm>
            <a:off x="1666937" y="4642114"/>
            <a:ext cx="4425889"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(unit storage cost at </a:t>
            </a:r>
            <a:r>
              <a:rPr lang="en-US" sz="1828" i="1" dirty="0" err="1">
                <a:solidFill>
                  <a:srgbClr val="000000"/>
                </a:solidFill>
                <a:latin typeface="+mn-lt"/>
              </a:rPr>
              <a:t>S</a:t>
            </a:r>
            <a:r>
              <a:rPr lang="en-US" sz="1828" i="1" baseline="-25000" dirty="0" err="1">
                <a:solidFill>
                  <a:srgbClr val="000000"/>
                </a:solidFill>
                <a:latin typeface="+mn-lt"/>
              </a:rPr>
              <a:t>k</a:t>
            </a:r>
            <a:r>
              <a:rPr lang="en-US" sz="1828" dirty="0">
                <a:solidFill>
                  <a:srgbClr val="000000"/>
                </a:solidFill>
                <a:latin typeface="+mn-lt"/>
              </a:rPr>
              <a:t>) </a:t>
            </a:r>
            <a:r>
              <a:rPr lang="en-US" sz="1828" dirty="0">
                <a:solidFill>
                  <a:srgbClr val="000000"/>
                </a:solidFill>
                <a:latin typeface="+mn-lt"/>
                <a:sym typeface="Symbol"/>
              </a:rPr>
              <a:t></a:t>
            </a:r>
            <a:r>
              <a:rPr lang="en-US" sz="1828" dirty="0">
                <a:solidFill>
                  <a:srgbClr val="000000"/>
                </a:solidFill>
                <a:latin typeface="+mn-lt"/>
              </a:rPr>
              <a:t> (size of </a:t>
            </a:r>
            <a:r>
              <a:rPr lang="en-US" sz="1828" i="1" dirty="0" err="1">
                <a:solidFill>
                  <a:srgbClr val="000000"/>
                </a:solidFill>
                <a:latin typeface="+mn-lt"/>
              </a:rPr>
              <a:t>F</a:t>
            </a:r>
            <a:r>
              <a:rPr lang="en-US" sz="1828" i="1" baseline="-25000" dirty="0" err="1">
                <a:solidFill>
                  <a:srgbClr val="000000"/>
                </a:solidFill>
                <a:latin typeface="+mn-lt"/>
              </a:rPr>
              <a:t>j</a:t>
            </a:r>
            <a:r>
              <a:rPr lang="en-US" sz="1828" dirty="0">
                <a:solidFill>
                  <a:srgbClr val="000000"/>
                </a:solidFill>
                <a:latin typeface="+mn-lt"/>
              </a:rPr>
              <a:t>) </a:t>
            </a:r>
            <a:r>
              <a:rPr lang="en-US" sz="1828" dirty="0">
                <a:solidFill>
                  <a:srgbClr val="000000"/>
                </a:solidFill>
                <a:latin typeface="+mn-lt"/>
                <a:sym typeface="Symbol"/>
              </a:rPr>
              <a:t></a:t>
            </a:r>
            <a:r>
              <a:rPr lang="en-US" sz="1828" dirty="0">
                <a:solidFill>
                  <a:srgbClr val="000000"/>
                </a:solidFill>
                <a:latin typeface="+mn-lt"/>
              </a:rPr>
              <a:t> </a:t>
            </a:r>
            <a:r>
              <a:rPr lang="en-US" sz="1828" i="1" dirty="0" err="1">
                <a:solidFill>
                  <a:srgbClr val="000000"/>
                </a:solidFill>
                <a:latin typeface="+mn-lt"/>
              </a:rPr>
              <a:t>x</a:t>
            </a:r>
            <a:r>
              <a:rPr lang="en-US" sz="1828" i="1" baseline="-25000" dirty="0" err="1">
                <a:solidFill>
                  <a:srgbClr val="000000"/>
                </a:solidFill>
                <a:latin typeface="+mn-lt"/>
              </a:rPr>
              <a:t>jk</a:t>
            </a:r>
            <a:endParaRPr lang="en-US" sz="1828" i="1" baseline="-25000" dirty="0">
              <a:solidFill>
                <a:srgbClr val="000000"/>
              </a:solidFill>
              <a:latin typeface="+mn-lt"/>
            </a:endParaRPr>
          </a:p>
        </p:txBody>
      </p:sp>
      <p:sp>
        <p:nvSpPr>
          <p:cNvPr id="106503" name="Rectangle 7"/>
          <p:cNvSpPr>
            <a:spLocks noChangeArrowheads="1"/>
          </p:cNvSpPr>
          <p:nvPr/>
        </p:nvSpPr>
        <p:spPr bwMode="auto">
          <a:xfrm>
            <a:off x="5903032" y="4797425"/>
            <a:ext cx="242051"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2" name="Group 1"/>
          <p:cNvGrpSpPr/>
          <p:nvPr/>
        </p:nvGrpSpPr>
        <p:grpSpPr>
          <a:xfrm>
            <a:off x="1312339" y="2264494"/>
            <a:ext cx="7152779" cy="1620116"/>
            <a:chOff x="1866438" y="3220616"/>
            <a:chExt cx="10172841" cy="2304166"/>
          </a:xfrm>
        </p:grpSpPr>
        <p:sp>
          <p:nvSpPr>
            <p:cNvPr id="106504" name="Rectangle 8"/>
            <p:cNvSpPr>
              <a:spLocks noChangeArrowheads="1"/>
            </p:cNvSpPr>
            <p:nvPr/>
          </p:nvSpPr>
          <p:spPr bwMode="auto">
            <a:xfrm>
              <a:off x="2308455" y="4809067"/>
              <a:ext cx="446842"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6505" name="Rectangle 9"/>
            <p:cNvSpPr>
              <a:spLocks noChangeArrowheads="1"/>
            </p:cNvSpPr>
            <p:nvPr/>
          </p:nvSpPr>
          <p:spPr bwMode="auto">
            <a:xfrm>
              <a:off x="3262041" y="3412526"/>
              <a:ext cx="3695956"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query processing cost </a:t>
              </a:r>
              <a:r>
                <a:rPr lang="en-US" sz="1828" dirty="0">
                  <a:solidFill>
                    <a:srgbClr val="000000"/>
                  </a:solidFill>
                  <a:latin typeface="+mn-lt"/>
                  <a:sym typeface="Symbol"/>
                </a:rPr>
                <a:t></a:t>
              </a:r>
              <a:endParaRPr lang="en-US" sz="1828" dirty="0">
                <a:solidFill>
                  <a:srgbClr val="000000"/>
                </a:solidFill>
                <a:latin typeface="+mn-lt"/>
              </a:endParaRPr>
            </a:p>
          </p:txBody>
        </p:sp>
        <p:sp>
          <p:nvSpPr>
            <p:cNvPr id="106506" name="Rectangle 10"/>
            <p:cNvSpPr>
              <a:spLocks noChangeArrowheads="1"/>
            </p:cNvSpPr>
            <p:nvPr/>
          </p:nvSpPr>
          <p:spPr bwMode="auto">
            <a:xfrm>
              <a:off x="1866438" y="3940696"/>
              <a:ext cx="1584836" cy="459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queries</a:t>
              </a:r>
            </a:p>
          </p:txBody>
        </p:sp>
        <p:sp>
          <p:nvSpPr>
            <p:cNvPr id="106507" name="Rectangle 11"/>
            <p:cNvSpPr>
              <a:spLocks noChangeArrowheads="1"/>
            </p:cNvSpPr>
            <p:nvPr/>
          </p:nvSpPr>
          <p:spPr bwMode="auto">
            <a:xfrm>
              <a:off x="2131343" y="3220616"/>
              <a:ext cx="650108"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6509" name="Rectangle 13"/>
            <p:cNvSpPr>
              <a:spLocks noChangeArrowheads="1"/>
            </p:cNvSpPr>
            <p:nvPr/>
          </p:nvSpPr>
          <p:spPr bwMode="auto">
            <a:xfrm>
              <a:off x="2615511" y="4483947"/>
              <a:ext cx="1007679"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6510" name="Rectangle 14"/>
            <p:cNvSpPr>
              <a:spLocks noChangeArrowheads="1"/>
            </p:cNvSpPr>
            <p:nvPr/>
          </p:nvSpPr>
          <p:spPr bwMode="auto">
            <a:xfrm>
              <a:off x="5433211" y="4508782"/>
              <a:ext cx="5159604"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cost of storing a fragment at a site</a:t>
              </a:r>
            </a:p>
          </p:txBody>
        </p:sp>
        <p:sp>
          <p:nvSpPr>
            <p:cNvPr id="106511" name="Rectangle 15"/>
            <p:cNvSpPr>
              <a:spLocks noChangeArrowheads="1"/>
            </p:cNvSpPr>
            <p:nvPr/>
          </p:nvSpPr>
          <p:spPr bwMode="auto">
            <a:xfrm>
              <a:off x="4027197" y="5065771"/>
              <a:ext cx="1967846" cy="459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6512" name="Rectangle 16"/>
            <p:cNvSpPr>
              <a:spLocks noChangeArrowheads="1"/>
            </p:cNvSpPr>
            <p:nvPr/>
          </p:nvSpPr>
          <p:spPr bwMode="auto">
            <a:xfrm>
              <a:off x="4280747" y="4316871"/>
              <a:ext cx="650108"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6513" name="Rectangle 17"/>
            <p:cNvSpPr>
              <a:spLocks noChangeArrowheads="1"/>
            </p:cNvSpPr>
            <p:nvPr/>
          </p:nvSpPr>
          <p:spPr bwMode="auto">
            <a:xfrm>
              <a:off x="2662884" y="5065772"/>
              <a:ext cx="1204105" cy="4590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6514" name="Rectangle 18"/>
            <p:cNvSpPr>
              <a:spLocks noChangeArrowheads="1"/>
            </p:cNvSpPr>
            <p:nvPr/>
          </p:nvSpPr>
          <p:spPr bwMode="auto">
            <a:xfrm>
              <a:off x="2871894" y="4316871"/>
              <a:ext cx="650108"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6516" name="Rectangle 20"/>
            <p:cNvSpPr>
              <a:spLocks noChangeArrowheads="1"/>
            </p:cNvSpPr>
            <p:nvPr/>
          </p:nvSpPr>
          <p:spPr bwMode="auto">
            <a:xfrm>
              <a:off x="11592437" y="4483947"/>
              <a:ext cx="446842"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grpSp>
      <p:sp>
        <p:nvSpPr>
          <p:cNvPr id="3" name="Footer Placeholder 2">
            <a:extLst>
              <a:ext uri="{FF2B5EF4-FFF2-40B4-BE49-F238E27FC236}">
                <a16:creationId xmlns:a16="http://schemas.microsoft.com/office/drawing/2014/main" id="{ADB9E2CD-74A5-6B4E-B5FD-BC7EB5AFF562}"/>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59E3BB64-8CC3-ED45-A21C-1C9E3701B153}"/>
              </a:ext>
            </a:extLst>
          </p:cNvPr>
          <p:cNvSpPr>
            <a:spLocks noGrp="1"/>
          </p:cNvSpPr>
          <p:nvPr>
            <p:ph type="sldNum" sz="quarter" idx="4"/>
          </p:nvPr>
        </p:nvSpPr>
        <p:spPr/>
        <p:txBody>
          <a:bodyPr/>
          <a:lstStyle/>
          <a:p>
            <a:fld id="{FD96158B-4539-3C43-9DE5-94C547866200}" type="slidenum">
              <a:rPr lang="en-US" smtClean="0"/>
              <a:t>59</a:t>
            </a:fld>
            <a:endParaRPr lang="en-US"/>
          </a:p>
        </p:txBody>
      </p:sp>
    </p:spTree>
    <p:extLst>
      <p:ext uri="{BB962C8B-B14F-4D97-AF65-F5344CB8AC3E}">
        <p14:creationId xmlns:p14="http://schemas.microsoft.com/office/powerpoint/2010/main" val="269387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r>
              <a:rPr lang="en-US" dirty="0"/>
              <a:t>Fragmentation</a:t>
            </a:r>
          </a:p>
        </p:txBody>
      </p:sp>
      <p:sp>
        <p:nvSpPr>
          <p:cNvPr id="15365" name="Rectangle 5"/>
          <p:cNvSpPr>
            <a:spLocks noGrp="1" noChangeArrowheads="1"/>
          </p:cNvSpPr>
          <p:nvPr>
            <p:ph idx="1"/>
          </p:nvPr>
        </p:nvSpPr>
        <p:spPr/>
        <p:txBody>
          <a:bodyPr/>
          <a:lstStyle/>
          <a:p>
            <a:r>
              <a:rPr lang="en-US" dirty="0"/>
              <a:t>Can't we just distribute relations?</a:t>
            </a:r>
          </a:p>
          <a:p>
            <a:r>
              <a:rPr lang="en-US" dirty="0"/>
              <a:t>What is a reasonable unit of distribution?</a:t>
            </a:r>
          </a:p>
          <a:p>
            <a:pPr lvl="1"/>
            <a:r>
              <a:rPr lang="en-US" dirty="0"/>
              <a:t>relation</a:t>
            </a:r>
          </a:p>
          <a:p>
            <a:pPr lvl="2"/>
            <a:r>
              <a:rPr lang="en-US" dirty="0"/>
              <a:t>views are subsets of relations </a:t>
            </a:r>
            <a:r>
              <a:rPr lang="en-US" dirty="0">
                <a:latin typeface="Wingdings"/>
                <a:ea typeface="Wingdings"/>
                <a:cs typeface="Wingdings"/>
                <a:sym typeface="Wingdings"/>
              </a:rPr>
              <a:t></a:t>
            </a:r>
            <a:r>
              <a:rPr lang="en-US" dirty="0">
                <a:ea typeface="Wingdings"/>
                <a:cs typeface="Wingdings"/>
                <a:sym typeface="Wingdings"/>
              </a:rPr>
              <a:t> </a:t>
            </a:r>
            <a:r>
              <a:rPr lang="en-US" dirty="0"/>
              <a:t>locality </a:t>
            </a:r>
          </a:p>
          <a:p>
            <a:pPr lvl="2"/>
            <a:r>
              <a:rPr lang="en-US" dirty="0"/>
              <a:t>extra communication</a:t>
            </a:r>
          </a:p>
          <a:p>
            <a:pPr lvl="1"/>
            <a:r>
              <a:rPr lang="en-US" dirty="0"/>
              <a:t>fragments of relations (sub-relations)</a:t>
            </a:r>
          </a:p>
          <a:p>
            <a:pPr lvl="2"/>
            <a:r>
              <a:rPr lang="en-US" dirty="0"/>
              <a:t>concurrent execution of a number of transactions that access different portions of a relation</a:t>
            </a:r>
          </a:p>
          <a:p>
            <a:pPr lvl="2"/>
            <a:r>
              <a:rPr lang="en-US" dirty="0"/>
              <a:t>views that cannot be defined on a single fragment will require extra processing</a:t>
            </a:r>
          </a:p>
          <a:p>
            <a:pPr lvl="2"/>
            <a:r>
              <a:rPr lang="en-US" dirty="0"/>
              <a:t>semantic data control (especially integrity enforcement) more difficult</a:t>
            </a:r>
          </a:p>
        </p:txBody>
      </p:sp>
      <p:sp>
        <p:nvSpPr>
          <p:cNvPr id="2" name="Footer Placeholder 1">
            <a:extLst>
              <a:ext uri="{FF2B5EF4-FFF2-40B4-BE49-F238E27FC236}">
                <a16:creationId xmlns:a16="http://schemas.microsoft.com/office/drawing/2014/main" id="{38894690-8208-B24D-8B26-DE98F68DD93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780D4F4-B3D9-0745-8947-15D8DFF27DC5}"/>
              </a:ext>
            </a:extLst>
          </p:cNvPr>
          <p:cNvSpPr>
            <a:spLocks noGrp="1"/>
          </p:cNvSpPr>
          <p:nvPr>
            <p:ph type="sldNum" sz="quarter" idx="4"/>
          </p:nvPr>
        </p:nvSpPr>
        <p:spPr/>
        <p:txBody>
          <a:bodyPr/>
          <a:lstStyle/>
          <a:p>
            <a:fld id="{FD96158B-4539-3C43-9DE5-94C547866200}" type="slidenum">
              <a:rPr lang="en-US" smtClean="0"/>
              <a:t>6</a:t>
            </a:fld>
            <a:endParaRPr lang="en-US"/>
          </a:p>
        </p:txBody>
      </p:sp>
    </p:spTree>
    <p:extLst>
      <p:ext uri="{BB962C8B-B14F-4D97-AF65-F5344CB8AC3E}">
        <p14:creationId xmlns:p14="http://schemas.microsoft.com/office/powerpoint/2010/main" val="2811797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title"/>
          </p:nvPr>
        </p:nvSpPr>
        <p:spPr>
          <a:noFill/>
          <a:ln/>
        </p:spPr>
        <p:txBody>
          <a:bodyPr/>
          <a:lstStyle/>
          <a:p>
            <a:r>
              <a:rPr lang="en-US" dirty="0"/>
              <a:t>Allocation Model</a:t>
            </a:r>
          </a:p>
        </p:txBody>
      </p:sp>
      <p:sp>
        <p:nvSpPr>
          <p:cNvPr id="107522" name="Rectangle 2"/>
          <p:cNvSpPr>
            <a:spLocks noGrp="1" noChangeArrowheads="1"/>
          </p:cNvSpPr>
          <p:nvPr>
            <p:ph idx="1"/>
          </p:nvPr>
        </p:nvSpPr>
        <p:spPr>
          <a:noFill/>
          <a:ln/>
        </p:spPr>
        <p:txBody>
          <a:bodyPr/>
          <a:lstStyle/>
          <a:p>
            <a:r>
              <a:rPr lang="en-US" dirty="0">
                <a:solidFill>
                  <a:schemeClr val="tx2"/>
                </a:solidFill>
              </a:rPr>
              <a:t>Query Processing Cost</a:t>
            </a:r>
          </a:p>
          <a:p>
            <a:pPr lvl="1">
              <a:buFont typeface="Monotype Sorts" charset="0"/>
              <a:buNone/>
            </a:pPr>
            <a:endParaRPr lang="en-US" dirty="0">
              <a:solidFill>
                <a:schemeClr val="hlink"/>
              </a:solidFill>
            </a:endParaRPr>
          </a:p>
          <a:p>
            <a:pPr lvl="1">
              <a:buFont typeface="Monotype Sorts" charset="0"/>
              <a:buNone/>
            </a:pPr>
            <a:r>
              <a:rPr lang="en-US" dirty="0">
                <a:solidFill>
                  <a:schemeClr val="hlink"/>
                </a:solidFill>
              </a:rPr>
              <a:t>Processing component</a:t>
            </a:r>
            <a:endParaRPr lang="en-US" dirty="0"/>
          </a:p>
          <a:p>
            <a:pPr lvl="2">
              <a:buFont typeface="Monotype Sorts" charset="0"/>
              <a:buNone/>
            </a:pPr>
            <a:r>
              <a:rPr lang="en-US" dirty="0"/>
              <a:t>access cost + integrity enforcement cost + concurrency control cost</a:t>
            </a:r>
          </a:p>
          <a:p>
            <a:pPr lvl="1"/>
            <a:r>
              <a:rPr lang="en-US" dirty="0"/>
              <a:t>Access cost</a:t>
            </a:r>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r>
              <a:rPr lang="en-US" dirty="0"/>
              <a:t>Integrity enforcement and concurrency control costs</a:t>
            </a:r>
          </a:p>
          <a:p>
            <a:pPr lvl="2"/>
            <a:r>
              <a:rPr lang="en-US" dirty="0"/>
              <a:t>Can be similarly calculated</a:t>
            </a:r>
          </a:p>
        </p:txBody>
      </p:sp>
      <p:sp>
        <p:nvSpPr>
          <p:cNvPr id="107524" name="Rectangle 4"/>
          <p:cNvSpPr>
            <a:spLocks noChangeArrowheads="1"/>
          </p:cNvSpPr>
          <p:nvPr/>
        </p:nvSpPr>
        <p:spPr bwMode="auto">
          <a:xfrm>
            <a:off x="1540582" y="39846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107525" name="Rectangle 5"/>
          <p:cNvSpPr>
            <a:spLocks noChangeArrowheads="1"/>
          </p:cNvSpPr>
          <p:nvPr/>
        </p:nvSpPr>
        <p:spPr bwMode="auto">
          <a:xfrm>
            <a:off x="1540582" y="39846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107533" name="Rectangle 13"/>
          <p:cNvSpPr>
            <a:spLocks noChangeArrowheads="1"/>
          </p:cNvSpPr>
          <p:nvPr/>
        </p:nvSpPr>
        <p:spPr bwMode="auto">
          <a:xfrm>
            <a:off x="8925632" y="3248025"/>
            <a:ext cx="242051"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107534" name="Rectangle 14"/>
          <p:cNvSpPr>
            <a:spLocks noChangeArrowheads="1"/>
          </p:cNvSpPr>
          <p:nvPr/>
        </p:nvSpPr>
        <p:spPr bwMode="auto">
          <a:xfrm>
            <a:off x="2804232" y="3857625"/>
            <a:ext cx="2614495"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5" name="Group 4"/>
          <p:cNvGrpSpPr/>
          <p:nvPr/>
        </p:nvGrpSpPr>
        <p:grpSpPr>
          <a:xfrm>
            <a:off x="1187624" y="3679618"/>
            <a:ext cx="7205188" cy="1098137"/>
            <a:chOff x="1726780" y="4452337"/>
            <a:chExt cx="10247378" cy="1561796"/>
          </a:xfrm>
        </p:grpSpPr>
        <p:grpSp>
          <p:nvGrpSpPr>
            <p:cNvPr id="4" name="Group 3"/>
            <p:cNvGrpSpPr/>
            <p:nvPr/>
          </p:nvGrpSpPr>
          <p:grpSpPr>
            <a:xfrm>
              <a:off x="1726780" y="4452337"/>
              <a:ext cx="10247378" cy="1216462"/>
              <a:chOff x="1726780" y="4452337"/>
              <a:chExt cx="10247378" cy="1216462"/>
            </a:xfrm>
          </p:grpSpPr>
          <p:sp>
            <p:nvSpPr>
              <p:cNvPr id="107527" name="Rectangle 7"/>
              <p:cNvSpPr>
                <a:spLocks noChangeArrowheads="1"/>
              </p:cNvSpPr>
              <p:nvPr/>
            </p:nvSpPr>
            <p:spPr bwMode="auto">
              <a:xfrm>
                <a:off x="4523330" y="4732784"/>
                <a:ext cx="7450828" cy="489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(no. of update accesses+ no. of read accesses) </a:t>
                </a:r>
                <a:r>
                  <a:rPr lang="en-US" sz="1828" dirty="0">
                    <a:solidFill>
                      <a:srgbClr val="000000"/>
                    </a:solidFill>
                    <a:latin typeface="+mn-lt"/>
                    <a:sym typeface="Symbol"/>
                  </a:rPr>
                  <a:t></a:t>
                </a:r>
                <a:endParaRPr lang="en-US" sz="1828" dirty="0">
                  <a:solidFill>
                    <a:srgbClr val="000000"/>
                  </a:solidFill>
                  <a:latin typeface="+mn-lt"/>
                </a:endParaRPr>
              </a:p>
            </p:txBody>
          </p:sp>
          <p:sp>
            <p:nvSpPr>
              <p:cNvPr id="107528" name="Rectangle 8"/>
              <p:cNvSpPr>
                <a:spLocks noChangeArrowheads="1"/>
              </p:cNvSpPr>
              <p:nvPr/>
            </p:nvSpPr>
            <p:spPr bwMode="auto">
              <a:xfrm>
                <a:off x="3109154" y="5209789"/>
                <a:ext cx="1967846" cy="4590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7529" name="Rectangle 9"/>
              <p:cNvSpPr>
                <a:spLocks noChangeArrowheads="1"/>
              </p:cNvSpPr>
              <p:nvPr/>
            </p:nvSpPr>
            <p:spPr bwMode="auto">
              <a:xfrm>
                <a:off x="3458917" y="4452337"/>
                <a:ext cx="650108" cy="874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7530" name="Rectangle 10"/>
              <p:cNvSpPr>
                <a:spLocks noChangeArrowheads="1"/>
              </p:cNvSpPr>
              <p:nvPr/>
            </p:nvSpPr>
            <p:spPr bwMode="auto">
              <a:xfrm>
                <a:off x="1726780" y="5209788"/>
                <a:ext cx="1204104" cy="4590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7531" name="Rectangle 11"/>
              <p:cNvSpPr>
                <a:spLocks noChangeArrowheads="1"/>
              </p:cNvSpPr>
              <p:nvPr/>
            </p:nvSpPr>
            <p:spPr bwMode="auto">
              <a:xfrm>
                <a:off x="2013939" y="4452337"/>
                <a:ext cx="650108" cy="874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grpSp>
        <p:sp>
          <p:nvSpPr>
            <p:cNvPr id="107535" name="Rectangle 15"/>
            <p:cNvSpPr>
              <a:spLocks noChangeArrowheads="1"/>
            </p:cNvSpPr>
            <p:nvPr/>
          </p:nvSpPr>
          <p:spPr bwMode="auto">
            <a:xfrm>
              <a:off x="5932014" y="5486400"/>
              <a:ext cx="5227638"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err="1">
                  <a:solidFill>
                    <a:srgbClr val="000000"/>
                  </a:solidFill>
                  <a:latin typeface="+mn-lt"/>
                </a:rPr>
                <a:t>x</a:t>
              </a:r>
              <a:r>
                <a:rPr lang="en-US" sz="1828" i="1" baseline="-25000" dirty="0" err="1">
                  <a:solidFill>
                    <a:srgbClr val="000000"/>
                  </a:solidFill>
                  <a:latin typeface="+mn-lt"/>
                </a:rPr>
                <a:t>ij</a:t>
              </a:r>
              <a:r>
                <a:rPr lang="en-US" sz="1828" i="1" dirty="0">
                  <a:solidFill>
                    <a:srgbClr val="000000"/>
                  </a:solidFill>
                  <a:latin typeface="+mn-lt"/>
                </a:rPr>
                <a:t> </a:t>
              </a:r>
              <a:r>
                <a:rPr lang="en-US" sz="1828" dirty="0">
                  <a:solidFill>
                    <a:srgbClr val="000000"/>
                  </a:solidFill>
                  <a:latin typeface="+mn-lt"/>
                  <a:sym typeface="Symbol"/>
                </a:rPr>
                <a:t></a:t>
              </a:r>
              <a:r>
                <a:rPr lang="en-US" sz="1828" dirty="0">
                  <a:solidFill>
                    <a:srgbClr val="000000"/>
                  </a:solidFill>
                  <a:latin typeface="+mn-lt"/>
                </a:rPr>
                <a:t> local processing cost at a site</a:t>
              </a:r>
            </a:p>
          </p:txBody>
        </p:sp>
      </p:grpSp>
      <p:sp>
        <p:nvSpPr>
          <p:cNvPr id="2" name="Footer Placeholder 1">
            <a:extLst>
              <a:ext uri="{FF2B5EF4-FFF2-40B4-BE49-F238E27FC236}">
                <a16:creationId xmlns:a16="http://schemas.microsoft.com/office/drawing/2014/main" id="{BFC56C35-634B-814A-84A0-BF18EC76503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421D41E-F470-5145-922D-92054C0763BB}"/>
              </a:ext>
            </a:extLst>
          </p:cNvPr>
          <p:cNvSpPr>
            <a:spLocks noGrp="1"/>
          </p:cNvSpPr>
          <p:nvPr>
            <p:ph type="sldNum" sz="quarter" idx="4"/>
          </p:nvPr>
        </p:nvSpPr>
        <p:spPr/>
        <p:txBody>
          <a:bodyPr/>
          <a:lstStyle/>
          <a:p>
            <a:fld id="{FD96158B-4539-3C43-9DE5-94C547866200}" type="slidenum">
              <a:rPr lang="en-US" smtClean="0"/>
              <a:t>60</a:t>
            </a:fld>
            <a:endParaRPr lang="en-US"/>
          </a:p>
        </p:txBody>
      </p:sp>
    </p:spTree>
    <p:extLst>
      <p:ext uri="{BB962C8B-B14F-4D97-AF65-F5344CB8AC3E}">
        <p14:creationId xmlns:p14="http://schemas.microsoft.com/office/powerpoint/2010/main" val="4005966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noFill/>
          <a:ln/>
        </p:spPr>
        <p:txBody>
          <a:bodyPr/>
          <a:lstStyle/>
          <a:p>
            <a:r>
              <a:rPr lang="en-US" dirty="0">
                <a:solidFill>
                  <a:schemeClr val="tx2"/>
                </a:solidFill>
              </a:rPr>
              <a:t>Query Processing Cost</a:t>
            </a:r>
          </a:p>
          <a:p>
            <a:pPr lvl="1">
              <a:buFont typeface="Monotype Sorts" charset="0"/>
              <a:buNone/>
            </a:pPr>
            <a:r>
              <a:rPr lang="en-US" dirty="0">
                <a:solidFill>
                  <a:schemeClr val="hlink"/>
                </a:solidFill>
              </a:rPr>
              <a:t>Transmission component</a:t>
            </a:r>
            <a:endParaRPr lang="en-US" dirty="0"/>
          </a:p>
          <a:p>
            <a:pPr lvl="2">
              <a:buFont typeface="Monotype Sorts" charset="0"/>
              <a:buNone/>
            </a:pPr>
            <a:r>
              <a:rPr lang="en-US" dirty="0"/>
              <a:t>cost of processing updates + cost of processing retrievals</a:t>
            </a:r>
          </a:p>
          <a:p>
            <a:pPr lvl="1"/>
            <a:r>
              <a:rPr lang="en-US" dirty="0"/>
              <a:t>Cost of updates</a:t>
            </a:r>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r>
              <a:rPr lang="en-US" dirty="0"/>
              <a:t>Retrieval Cost</a:t>
            </a:r>
          </a:p>
          <a:p>
            <a:endParaRPr lang="en-US" dirty="0"/>
          </a:p>
        </p:txBody>
      </p:sp>
      <p:sp>
        <p:nvSpPr>
          <p:cNvPr id="108547" name="Rectangle 3"/>
          <p:cNvSpPr>
            <a:spLocks noGrp="1" noChangeArrowheads="1"/>
          </p:cNvSpPr>
          <p:nvPr>
            <p:ph type="title"/>
          </p:nvPr>
        </p:nvSpPr>
        <p:spPr>
          <a:noFill/>
          <a:ln/>
        </p:spPr>
        <p:txBody>
          <a:bodyPr/>
          <a:lstStyle/>
          <a:p>
            <a:r>
              <a:rPr lang="en-US"/>
              <a:t>Allocation Model</a:t>
            </a:r>
          </a:p>
        </p:txBody>
      </p:sp>
      <p:grpSp>
        <p:nvGrpSpPr>
          <p:cNvPr id="2" name="Group 1"/>
          <p:cNvGrpSpPr/>
          <p:nvPr/>
        </p:nvGrpSpPr>
        <p:grpSpPr>
          <a:xfrm>
            <a:off x="1568557" y="3200400"/>
            <a:ext cx="5263740" cy="1475212"/>
            <a:chOff x="2230836" y="4551680"/>
            <a:chExt cx="7486209" cy="2098079"/>
          </a:xfrm>
        </p:grpSpPr>
        <p:sp>
          <p:nvSpPr>
            <p:cNvPr id="108548" name="Rectangle 4"/>
            <p:cNvSpPr>
              <a:spLocks noChangeArrowheads="1"/>
            </p:cNvSpPr>
            <p:nvPr/>
          </p:nvSpPr>
          <p:spPr bwMode="auto">
            <a:xfrm>
              <a:off x="2696792" y="5946986"/>
              <a:ext cx="446842"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8549" name="Rectangle 5"/>
            <p:cNvSpPr>
              <a:spLocks noChangeArrowheads="1"/>
            </p:cNvSpPr>
            <p:nvPr/>
          </p:nvSpPr>
          <p:spPr bwMode="auto">
            <a:xfrm>
              <a:off x="4486176" y="4718756"/>
              <a:ext cx="3716473"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update message cost  </a:t>
              </a:r>
              <a:r>
                <a:rPr lang="en-US" sz="1828" dirty="0">
                  <a:solidFill>
                    <a:srgbClr val="000000"/>
                  </a:solidFill>
                  <a:latin typeface="+mn-lt"/>
                  <a:sym typeface="Symbol"/>
                </a:rPr>
                <a:t></a:t>
              </a:r>
              <a:endParaRPr lang="en-US" sz="1828" dirty="0">
                <a:solidFill>
                  <a:srgbClr val="000000"/>
                </a:solidFill>
                <a:latin typeface="+mn-lt"/>
              </a:endParaRPr>
            </a:p>
          </p:txBody>
        </p:sp>
        <p:sp>
          <p:nvSpPr>
            <p:cNvPr id="108550" name="Rectangle 6"/>
            <p:cNvSpPr>
              <a:spLocks noChangeArrowheads="1"/>
            </p:cNvSpPr>
            <p:nvPr/>
          </p:nvSpPr>
          <p:spPr bwMode="auto">
            <a:xfrm>
              <a:off x="3595150" y="5287639"/>
              <a:ext cx="1967847" cy="459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8551" name="Rectangle 7"/>
            <p:cNvSpPr>
              <a:spLocks noChangeArrowheads="1"/>
            </p:cNvSpPr>
            <p:nvPr/>
          </p:nvSpPr>
          <p:spPr bwMode="auto">
            <a:xfrm>
              <a:off x="3946598" y="4551680"/>
              <a:ext cx="650108" cy="874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52" name="Rectangle 8"/>
            <p:cNvSpPr>
              <a:spLocks noChangeArrowheads="1"/>
            </p:cNvSpPr>
            <p:nvPr/>
          </p:nvSpPr>
          <p:spPr bwMode="auto">
            <a:xfrm>
              <a:off x="2230836" y="5287639"/>
              <a:ext cx="1204105" cy="459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8553" name="Rectangle 9"/>
            <p:cNvSpPr>
              <a:spLocks noChangeArrowheads="1"/>
            </p:cNvSpPr>
            <p:nvPr/>
          </p:nvSpPr>
          <p:spPr bwMode="auto">
            <a:xfrm>
              <a:off x="2519682" y="4551680"/>
              <a:ext cx="650108" cy="874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55" name="Rectangle 11"/>
            <p:cNvSpPr>
              <a:spLocks noChangeArrowheads="1"/>
            </p:cNvSpPr>
            <p:nvPr/>
          </p:nvSpPr>
          <p:spPr bwMode="auto">
            <a:xfrm>
              <a:off x="3365093" y="5621867"/>
              <a:ext cx="1755462"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8556" name="Rectangle 12"/>
            <p:cNvSpPr>
              <a:spLocks noChangeArrowheads="1"/>
            </p:cNvSpPr>
            <p:nvPr/>
          </p:nvSpPr>
          <p:spPr bwMode="auto">
            <a:xfrm>
              <a:off x="6059847" y="5621866"/>
              <a:ext cx="3657198" cy="4898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acknowledgment cost   </a:t>
              </a:r>
            </a:p>
          </p:txBody>
        </p:sp>
        <p:sp>
          <p:nvSpPr>
            <p:cNvPr id="108557" name="Rectangle 13"/>
            <p:cNvSpPr>
              <a:spLocks noChangeArrowheads="1"/>
            </p:cNvSpPr>
            <p:nvPr/>
          </p:nvSpPr>
          <p:spPr bwMode="auto">
            <a:xfrm>
              <a:off x="4931753" y="6190749"/>
              <a:ext cx="1967847" cy="459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8558" name="Rectangle 14"/>
            <p:cNvSpPr>
              <a:spLocks noChangeArrowheads="1"/>
            </p:cNvSpPr>
            <p:nvPr/>
          </p:nvSpPr>
          <p:spPr bwMode="auto">
            <a:xfrm>
              <a:off x="5301263" y="5454791"/>
              <a:ext cx="650108"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59" name="Rectangle 15"/>
            <p:cNvSpPr>
              <a:spLocks noChangeArrowheads="1"/>
            </p:cNvSpPr>
            <p:nvPr/>
          </p:nvSpPr>
          <p:spPr bwMode="auto">
            <a:xfrm>
              <a:off x="3567441" y="6190750"/>
              <a:ext cx="1204105" cy="459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8560" name="Rectangle 16"/>
            <p:cNvSpPr>
              <a:spLocks noChangeArrowheads="1"/>
            </p:cNvSpPr>
            <p:nvPr/>
          </p:nvSpPr>
          <p:spPr bwMode="auto">
            <a:xfrm>
              <a:off x="3856285" y="5454791"/>
              <a:ext cx="650108"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grpSp>
      <p:grpSp>
        <p:nvGrpSpPr>
          <p:cNvPr id="3" name="Group 2"/>
          <p:cNvGrpSpPr/>
          <p:nvPr/>
        </p:nvGrpSpPr>
        <p:grpSpPr>
          <a:xfrm>
            <a:off x="1474689" y="5111750"/>
            <a:ext cx="6318931" cy="1148935"/>
            <a:chOff x="2097336" y="7270046"/>
            <a:chExt cx="8986924" cy="1634042"/>
          </a:xfrm>
        </p:grpSpPr>
        <p:sp>
          <p:nvSpPr>
            <p:cNvPr id="108562" name="Rectangle 18"/>
            <p:cNvSpPr>
              <a:spLocks noChangeArrowheads="1"/>
            </p:cNvSpPr>
            <p:nvPr/>
          </p:nvSpPr>
          <p:spPr bwMode="auto">
            <a:xfrm>
              <a:off x="2805165" y="8376355"/>
              <a:ext cx="446842"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8564" name="Rectangle 20"/>
            <p:cNvSpPr>
              <a:spLocks noChangeArrowheads="1"/>
            </p:cNvSpPr>
            <p:nvPr/>
          </p:nvSpPr>
          <p:spPr bwMode="auto">
            <a:xfrm>
              <a:off x="3484294" y="7469088"/>
              <a:ext cx="718502" cy="489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min</a:t>
              </a:r>
            </a:p>
          </p:txBody>
        </p:sp>
        <p:sp>
          <p:nvSpPr>
            <p:cNvPr id="108565" name="Rectangle 21"/>
            <p:cNvSpPr>
              <a:spLocks noChangeArrowheads="1"/>
            </p:cNvSpPr>
            <p:nvPr/>
          </p:nvSpPr>
          <p:spPr bwMode="auto">
            <a:xfrm>
              <a:off x="4102841" y="7679572"/>
              <a:ext cx="1037678" cy="3974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406" dirty="0">
                  <a:solidFill>
                    <a:srgbClr val="000000"/>
                  </a:solidFill>
                  <a:latin typeface="+mn-lt"/>
                </a:rPr>
                <a:t>all sites</a:t>
              </a:r>
            </a:p>
          </p:txBody>
        </p:sp>
        <p:sp>
          <p:nvSpPr>
            <p:cNvPr id="108566" name="Rectangle 22"/>
            <p:cNvSpPr>
              <a:spLocks noChangeArrowheads="1"/>
            </p:cNvSpPr>
            <p:nvPr/>
          </p:nvSpPr>
          <p:spPr bwMode="auto">
            <a:xfrm>
              <a:off x="2097336" y="8045152"/>
              <a:ext cx="1967846" cy="4590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8567" name="Rectangle 23"/>
            <p:cNvSpPr>
              <a:spLocks noChangeArrowheads="1"/>
            </p:cNvSpPr>
            <p:nvPr/>
          </p:nvSpPr>
          <p:spPr bwMode="auto">
            <a:xfrm>
              <a:off x="2628055" y="7270046"/>
              <a:ext cx="650108" cy="87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68" name="Rectangle 24"/>
            <p:cNvSpPr>
              <a:spLocks noChangeArrowheads="1"/>
            </p:cNvSpPr>
            <p:nvPr/>
          </p:nvSpPr>
          <p:spPr bwMode="auto">
            <a:xfrm>
              <a:off x="5037467" y="7469088"/>
              <a:ext cx="4585088" cy="489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(cost of retrieval command  </a:t>
              </a:r>
              <a:r>
                <a:rPr lang="en-US" sz="1828" dirty="0">
                  <a:solidFill>
                    <a:srgbClr val="000000"/>
                  </a:solidFill>
                  <a:latin typeface="+mn-lt"/>
                  <a:sym typeface="Symbol"/>
                </a:rPr>
                <a:t></a:t>
              </a:r>
              <a:r>
                <a:rPr lang="en-US" sz="1828" dirty="0">
                  <a:solidFill>
                    <a:srgbClr val="000000"/>
                  </a:solidFill>
                  <a:latin typeface="+mn-lt"/>
                </a:rPr>
                <a:t> </a:t>
              </a:r>
            </a:p>
          </p:txBody>
        </p:sp>
        <p:sp>
          <p:nvSpPr>
            <p:cNvPr id="108570" name="Rectangle 26"/>
            <p:cNvSpPr>
              <a:spLocks noChangeArrowheads="1"/>
            </p:cNvSpPr>
            <p:nvPr/>
          </p:nvSpPr>
          <p:spPr bwMode="auto">
            <a:xfrm>
              <a:off x="6253311" y="8117161"/>
              <a:ext cx="4830949"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cost of sending back the result)</a:t>
              </a:r>
            </a:p>
          </p:txBody>
        </p:sp>
      </p:grpSp>
      <p:sp>
        <p:nvSpPr>
          <p:cNvPr id="4" name="Footer Placeholder 3">
            <a:extLst>
              <a:ext uri="{FF2B5EF4-FFF2-40B4-BE49-F238E27FC236}">
                <a16:creationId xmlns:a16="http://schemas.microsoft.com/office/drawing/2014/main" id="{15023225-DB28-074B-B421-C716F1718078}"/>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CF9305E4-A76A-D74A-B02B-3FC72363BEAC}"/>
              </a:ext>
            </a:extLst>
          </p:cNvPr>
          <p:cNvSpPr>
            <a:spLocks noGrp="1"/>
          </p:cNvSpPr>
          <p:nvPr>
            <p:ph type="sldNum" sz="quarter" idx="4"/>
          </p:nvPr>
        </p:nvSpPr>
        <p:spPr/>
        <p:txBody>
          <a:bodyPr/>
          <a:lstStyle/>
          <a:p>
            <a:fld id="{FD96158B-4539-3C43-9DE5-94C547866200}" type="slidenum">
              <a:rPr lang="en-US" smtClean="0"/>
              <a:t>61</a:t>
            </a:fld>
            <a:endParaRPr lang="en-US"/>
          </a:p>
        </p:txBody>
      </p:sp>
    </p:spTree>
    <p:extLst>
      <p:ext uri="{BB962C8B-B14F-4D97-AF65-F5344CB8AC3E}">
        <p14:creationId xmlns:p14="http://schemas.microsoft.com/office/powerpoint/2010/main" val="33688331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title"/>
          </p:nvPr>
        </p:nvSpPr>
        <p:spPr>
          <a:noFill/>
          <a:ln/>
        </p:spPr>
        <p:txBody>
          <a:bodyPr/>
          <a:lstStyle/>
          <a:p>
            <a:r>
              <a:rPr lang="en-US" dirty="0"/>
              <a:t>Allocation Model</a:t>
            </a:r>
          </a:p>
        </p:txBody>
      </p:sp>
      <p:sp>
        <p:nvSpPr>
          <p:cNvPr id="109570" name="Rectangle 2"/>
          <p:cNvSpPr>
            <a:spLocks noGrp="1" noChangeArrowheads="1"/>
          </p:cNvSpPr>
          <p:nvPr>
            <p:ph idx="1"/>
          </p:nvPr>
        </p:nvSpPr>
        <p:spPr>
          <a:xfrm>
            <a:off x="457200" y="1600200"/>
            <a:ext cx="8229600" cy="3436369"/>
          </a:xfrm>
          <a:noFill/>
          <a:ln/>
        </p:spPr>
        <p:txBody>
          <a:bodyPr/>
          <a:lstStyle/>
          <a:p>
            <a:pPr>
              <a:lnSpc>
                <a:spcPct val="100000"/>
              </a:lnSpc>
              <a:spcBef>
                <a:spcPct val="40000"/>
              </a:spcBef>
            </a:pPr>
            <a:r>
              <a:rPr lang="en-US" dirty="0">
                <a:solidFill>
                  <a:schemeClr val="tx2"/>
                </a:solidFill>
              </a:rPr>
              <a:t>Constraints</a:t>
            </a:r>
          </a:p>
          <a:p>
            <a:pPr lvl="1">
              <a:lnSpc>
                <a:spcPct val="100000"/>
              </a:lnSpc>
              <a:spcBef>
                <a:spcPct val="40000"/>
              </a:spcBef>
            </a:pPr>
            <a:r>
              <a:rPr lang="en-US" dirty="0"/>
              <a:t>Response Time</a:t>
            </a:r>
          </a:p>
          <a:p>
            <a:pPr lvl="2">
              <a:lnSpc>
                <a:spcPct val="100000"/>
              </a:lnSpc>
              <a:spcBef>
                <a:spcPct val="40000"/>
              </a:spcBef>
              <a:buFont typeface="Monotype Sorts" charset="0"/>
              <a:buNone/>
            </a:pPr>
            <a:r>
              <a:rPr lang="en-US" dirty="0"/>
              <a:t>execution time of query  ≤ max. allowable response time for that query		    </a:t>
            </a:r>
          </a:p>
          <a:p>
            <a:pPr lvl="1">
              <a:lnSpc>
                <a:spcPct val="100000"/>
              </a:lnSpc>
              <a:spcBef>
                <a:spcPct val="40000"/>
              </a:spcBef>
            </a:pPr>
            <a:r>
              <a:rPr lang="en-US" dirty="0"/>
              <a:t>Storage Constraint (for a site)</a:t>
            </a:r>
          </a:p>
          <a:p>
            <a:pPr lvl="1">
              <a:lnSpc>
                <a:spcPct val="100000"/>
              </a:lnSpc>
              <a:spcBef>
                <a:spcPct val="40000"/>
              </a:spcBef>
              <a:buFont typeface="Monotype Sorts" charset="0"/>
              <a:buNone/>
            </a:pPr>
            <a:endParaRPr lang="en-US" dirty="0"/>
          </a:p>
          <a:p>
            <a:pPr lvl="1">
              <a:lnSpc>
                <a:spcPct val="100000"/>
              </a:lnSpc>
              <a:spcBef>
                <a:spcPct val="40000"/>
              </a:spcBef>
              <a:buFont typeface="Monotype Sorts" charset="0"/>
              <a:buNone/>
            </a:pPr>
            <a:endParaRPr lang="en-US" dirty="0"/>
          </a:p>
          <a:p>
            <a:pPr lvl="1">
              <a:lnSpc>
                <a:spcPct val="100000"/>
              </a:lnSpc>
              <a:spcBef>
                <a:spcPct val="40000"/>
              </a:spcBef>
            </a:pPr>
            <a:r>
              <a:rPr lang="en-US" dirty="0"/>
              <a:t>Processing constraint (for a site)</a:t>
            </a:r>
          </a:p>
        </p:txBody>
      </p:sp>
      <p:sp>
        <p:nvSpPr>
          <p:cNvPr id="109572" name="Rectangle 4"/>
          <p:cNvSpPr>
            <a:spLocks noChangeArrowheads="1"/>
          </p:cNvSpPr>
          <p:nvPr/>
        </p:nvSpPr>
        <p:spPr bwMode="auto">
          <a:xfrm>
            <a:off x="2016832" y="44799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4" name="Group 3"/>
          <p:cNvGrpSpPr/>
          <p:nvPr/>
        </p:nvGrpSpPr>
        <p:grpSpPr>
          <a:xfrm>
            <a:off x="1475656" y="3541282"/>
            <a:ext cx="6420231" cy="891389"/>
            <a:chOff x="2167770" y="4732784"/>
            <a:chExt cx="9130995" cy="1267754"/>
          </a:xfrm>
        </p:grpSpPr>
        <p:sp>
          <p:nvSpPr>
            <p:cNvPr id="109573" name="Rectangle 5"/>
            <p:cNvSpPr>
              <a:spLocks noChangeArrowheads="1"/>
            </p:cNvSpPr>
            <p:nvPr/>
          </p:nvSpPr>
          <p:spPr bwMode="auto">
            <a:xfrm>
              <a:off x="3550072" y="4899860"/>
              <a:ext cx="7748693"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6" tIns="44449" rIns="90486" bIns="44449">
              <a:spAutoFit/>
            </a:bodyPr>
            <a:lstStyle/>
            <a:p>
              <a:r>
                <a:rPr lang="en-US" sz="1828" dirty="0">
                  <a:solidFill>
                    <a:srgbClr val="000000"/>
                  </a:solidFill>
                  <a:latin typeface="+mn-lt"/>
                </a:rPr>
                <a:t>storage requirement of a fragment at that site  </a:t>
              </a:r>
              <a:r>
                <a:rPr lang="en-US" sz="1828" dirty="0">
                  <a:solidFill>
                    <a:srgbClr val="000000"/>
                  </a:solidFill>
                  <a:latin typeface="+mn-lt"/>
                  <a:sym typeface="Symbol"/>
                </a:rPr>
                <a:t></a:t>
              </a:r>
              <a:r>
                <a:rPr lang="en-US" sz="1828" dirty="0">
                  <a:solidFill>
                    <a:srgbClr val="000000"/>
                  </a:solidFill>
                  <a:latin typeface="+mn-lt"/>
                </a:rPr>
                <a:t>     </a:t>
              </a:r>
            </a:p>
          </p:txBody>
        </p:sp>
        <p:sp>
          <p:nvSpPr>
            <p:cNvPr id="109574" name="Rectangle 6"/>
            <p:cNvSpPr>
              <a:spLocks noChangeArrowheads="1"/>
            </p:cNvSpPr>
            <p:nvPr/>
          </p:nvSpPr>
          <p:spPr bwMode="auto">
            <a:xfrm>
              <a:off x="2167770" y="5503629"/>
              <a:ext cx="2045000" cy="4969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dirty="0">
                  <a:solidFill>
                    <a:srgbClr val="000000"/>
                  </a:solidFill>
                  <a:latin typeface="+mn-lt"/>
                </a:rPr>
                <a:t>all fragments</a:t>
              </a:r>
            </a:p>
          </p:txBody>
        </p:sp>
        <p:sp>
          <p:nvSpPr>
            <p:cNvPr id="109575" name="Rectangle 7"/>
            <p:cNvSpPr>
              <a:spLocks noChangeArrowheads="1"/>
            </p:cNvSpPr>
            <p:nvPr/>
          </p:nvSpPr>
          <p:spPr bwMode="auto">
            <a:xfrm>
              <a:off x="2652321" y="4732784"/>
              <a:ext cx="727260" cy="9124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9576" name="Rectangle 8"/>
            <p:cNvSpPr>
              <a:spLocks noChangeArrowheads="1"/>
            </p:cNvSpPr>
            <p:nvPr/>
          </p:nvSpPr>
          <p:spPr bwMode="auto">
            <a:xfrm>
              <a:off x="5125327" y="5308848"/>
              <a:ext cx="4315708"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storage capacity at that site</a:t>
              </a:r>
            </a:p>
          </p:txBody>
        </p:sp>
      </p:grpSp>
      <p:sp>
        <p:nvSpPr>
          <p:cNvPr id="109577" name="Rectangle 9"/>
          <p:cNvSpPr>
            <a:spLocks noChangeArrowheads="1"/>
          </p:cNvSpPr>
          <p:nvPr/>
        </p:nvSpPr>
        <p:spPr bwMode="auto">
          <a:xfrm>
            <a:off x="2029532" y="6118225"/>
            <a:ext cx="301362" cy="371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3" name="Group 2"/>
          <p:cNvGrpSpPr/>
          <p:nvPr/>
        </p:nvGrpSpPr>
        <p:grpSpPr>
          <a:xfrm>
            <a:off x="1666754" y="5085184"/>
            <a:ext cx="5466526" cy="868308"/>
            <a:chOff x="2370494" y="7595165"/>
            <a:chExt cx="7774615" cy="1234927"/>
          </a:xfrm>
        </p:grpSpPr>
        <p:sp>
          <p:nvSpPr>
            <p:cNvPr id="109578" name="Rectangle 10"/>
            <p:cNvSpPr>
              <a:spLocks noChangeArrowheads="1"/>
            </p:cNvSpPr>
            <p:nvPr/>
          </p:nvSpPr>
          <p:spPr bwMode="auto">
            <a:xfrm>
              <a:off x="3564515" y="7829128"/>
              <a:ext cx="6538537"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processing load of a query at that site  </a:t>
              </a:r>
              <a:r>
                <a:rPr lang="en-US" sz="1828" dirty="0">
                  <a:solidFill>
                    <a:srgbClr val="000000"/>
                  </a:solidFill>
                  <a:latin typeface="+mn-lt"/>
                  <a:sym typeface="Symbol"/>
                </a:rPr>
                <a:t></a:t>
              </a:r>
              <a:r>
                <a:rPr lang="en-US" sz="1828" dirty="0">
                  <a:solidFill>
                    <a:srgbClr val="000000"/>
                  </a:solidFill>
                  <a:latin typeface="+mn-lt"/>
                </a:rPr>
                <a:t>    </a:t>
              </a:r>
            </a:p>
          </p:txBody>
        </p:sp>
        <p:sp>
          <p:nvSpPr>
            <p:cNvPr id="109579" name="Rectangle 11"/>
            <p:cNvSpPr>
              <a:spLocks noChangeArrowheads="1"/>
            </p:cNvSpPr>
            <p:nvPr/>
          </p:nvSpPr>
          <p:spPr bwMode="auto">
            <a:xfrm>
              <a:off x="2370494" y="8333183"/>
              <a:ext cx="1661990" cy="4969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dirty="0">
                  <a:solidFill>
                    <a:srgbClr val="000000"/>
                  </a:solidFill>
                  <a:latin typeface="+mn-lt"/>
                </a:rPr>
                <a:t>all queries</a:t>
              </a:r>
            </a:p>
          </p:txBody>
        </p:sp>
        <p:sp>
          <p:nvSpPr>
            <p:cNvPr id="109580" name="Rectangle 12"/>
            <p:cNvSpPr>
              <a:spLocks noChangeArrowheads="1"/>
            </p:cNvSpPr>
            <p:nvPr/>
          </p:nvSpPr>
          <p:spPr bwMode="auto">
            <a:xfrm>
              <a:off x="2670382" y="7595165"/>
              <a:ext cx="727260" cy="91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9581" name="Rectangle 13"/>
            <p:cNvSpPr>
              <a:spLocks noChangeArrowheads="1"/>
            </p:cNvSpPr>
            <p:nvPr/>
          </p:nvSpPr>
          <p:spPr bwMode="auto">
            <a:xfrm>
              <a:off x="5362038" y="8261176"/>
              <a:ext cx="4783071" cy="52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processing capacity of that site</a:t>
              </a:r>
            </a:p>
          </p:txBody>
        </p:sp>
      </p:grpSp>
      <p:sp>
        <p:nvSpPr>
          <p:cNvPr id="2" name="Footer Placeholder 1">
            <a:extLst>
              <a:ext uri="{FF2B5EF4-FFF2-40B4-BE49-F238E27FC236}">
                <a16:creationId xmlns:a16="http://schemas.microsoft.com/office/drawing/2014/main" id="{4272F855-97DE-AB47-80F4-2C4F5BCF300E}"/>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E621F820-17FE-8946-99C5-802AB39DB7C9}"/>
              </a:ext>
            </a:extLst>
          </p:cNvPr>
          <p:cNvSpPr>
            <a:spLocks noGrp="1"/>
          </p:cNvSpPr>
          <p:nvPr>
            <p:ph type="sldNum" sz="quarter" idx="4"/>
          </p:nvPr>
        </p:nvSpPr>
        <p:spPr/>
        <p:txBody>
          <a:bodyPr/>
          <a:lstStyle/>
          <a:p>
            <a:fld id="{FD96158B-4539-3C43-9DE5-94C547866200}" type="slidenum">
              <a:rPr lang="en-US" smtClean="0"/>
              <a:t>62</a:t>
            </a:fld>
            <a:endParaRPr lang="en-US"/>
          </a:p>
        </p:txBody>
      </p:sp>
    </p:spTree>
    <p:extLst>
      <p:ext uri="{BB962C8B-B14F-4D97-AF65-F5344CB8AC3E}">
        <p14:creationId xmlns:p14="http://schemas.microsoft.com/office/powerpoint/2010/main" val="3806621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title"/>
          </p:nvPr>
        </p:nvSpPr>
        <p:spPr>
          <a:noFill/>
          <a:ln/>
        </p:spPr>
        <p:txBody>
          <a:bodyPr/>
          <a:lstStyle/>
          <a:p>
            <a:r>
              <a:rPr lang="en-US" dirty="0"/>
              <a:t>Allocation Model</a:t>
            </a:r>
          </a:p>
        </p:txBody>
      </p:sp>
      <p:sp>
        <p:nvSpPr>
          <p:cNvPr id="110594" name="Rectangle 2"/>
          <p:cNvSpPr>
            <a:spLocks noGrp="1" noChangeArrowheads="1"/>
          </p:cNvSpPr>
          <p:nvPr>
            <p:ph idx="1"/>
          </p:nvPr>
        </p:nvSpPr>
        <p:spPr>
          <a:noFill/>
          <a:ln/>
        </p:spPr>
        <p:txBody>
          <a:bodyPr/>
          <a:lstStyle/>
          <a:p>
            <a:pPr>
              <a:lnSpc>
                <a:spcPct val="100000"/>
              </a:lnSpc>
              <a:spcBef>
                <a:spcPct val="55000"/>
              </a:spcBef>
            </a:pPr>
            <a:r>
              <a:rPr lang="en-US" dirty="0"/>
              <a:t>Solution Methods</a:t>
            </a:r>
          </a:p>
          <a:p>
            <a:pPr lvl="1">
              <a:lnSpc>
                <a:spcPct val="100000"/>
              </a:lnSpc>
              <a:spcBef>
                <a:spcPct val="55000"/>
              </a:spcBef>
            </a:pPr>
            <a:r>
              <a:rPr lang="en-US" dirty="0"/>
              <a:t>FAP is NP-complete</a:t>
            </a:r>
          </a:p>
          <a:p>
            <a:pPr lvl="1">
              <a:lnSpc>
                <a:spcPct val="100000"/>
              </a:lnSpc>
              <a:spcBef>
                <a:spcPct val="55000"/>
              </a:spcBef>
            </a:pPr>
            <a:r>
              <a:rPr lang="en-US" dirty="0"/>
              <a:t>DAP also NP-complete</a:t>
            </a:r>
          </a:p>
          <a:p>
            <a:pPr>
              <a:lnSpc>
                <a:spcPct val="100000"/>
              </a:lnSpc>
              <a:spcBef>
                <a:spcPct val="55000"/>
              </a:spcBef>
            </a:pPr>
            <a:r>
              <a:rPr lang="en-US" dirty="0"/>
              <a:t>Heuristics based on</a:t>
            </a:r>
          </a:p>
          <a:p>
            <a:pPr lvl="1">
              <a:lnSpc>
                <a:spcPct val="100000"/>
              </a:lnSpc>
              <a:spcBef>
                <a:spcPct val="55000"/>
              </a:spcBef>
            </a:pPr>
            <a:r>
              <a:rPr lang="en-US" dirty="0"/>
              <a:t>single commodity warehouse location (for FAP)</a:t>
            </a:r>
          </a:p>
          <a:p>
            <a:pPr lvl="1">
              <a:lnSpc>
                <a:spcPct val="100000"/>
              </a:lnSpc>
              <a:spcBef>
                <a:spcPct val="55000"/>
              </a:spcBef>
            </a:pPr>
            <a:r>
              <a:rPr lang="en-US" dirty="0"/>
              <a:t>knapsack problem</a:t>
            </a:r>
          </a:p>
          <a:p>
            <a:pPr lvl="1">
              <a:lnSpc>
                <a:spcPct val="100000"/>
              </a:lnSpc>
              <a:spcBef>
                <a:spcPct val="55000"/>
              </a:spcBef>
            </a:pPr>
            <a:r>
              <a:rPr lang="en-US" dirty="0"/>
              <a:t>branch and bound techniques</a:t>
            </a:r>
          </a:p>
          <a:p>
            <a:pPr lvl="1">
              <a:lnSpc>
                <a:spcPct val="100000"/>
              </a:lnSpc>
              <a:spcBef>
                <a:spcPct val="55000"/>
              </a:spcBef>
            </a:pPr>
            <a:r>
              <a:rPr lang="en-US" dirty="0"/>
              <a:t>network flow</a:t>
            </a:r>
          </a:p>
        </p:txBody>
      </p:sp>
      <p:sp>
        <p:nvSpPr>
          <p:cNvPr id="2" name="Footer Placeholder 1">
            <a:extLst>
              <a:ext uri="{FF2B5EF4-FFF2-40B4-BE49-F238E27FC236}">
                <a16:creationId xmlns:a16="http://schemas.microsoft.com/office/drawing/2014/main" id="{FE47DD5B-BF2E-7548-9AF0-E0A03C29BF8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5643DAA-55F0-E642-A860-3AECED2690EA}"/>
              </a:ext>
            </a:extLst>
          </p:cNvPr>
          <p:cNvSpPr>
            <a:spLocks noGrp="1"/>
          </p:cNvSpPr>
          <p:nvPr>
            <p:ph type="sldNum" sz="quarter" idx="4"/>
          </p:nvPr>
        </p:nvSpPr>
        <p:spPr/>
        <p:txBody>
          <a:bodyPr/>
          <a:lstStyle/>
          <a:p>
            <a:fld id="{FD96158B-4539-3C43-9DE5-94C547866200}" type="slidenum">
              <a:rPr lang="en-US" smtClean="0"/>
              <a:t>63</a:t>
            </a:fld>
            <a:endParaRPr lang="en-US"/>
          </a:p>
        </p:txBody>
      </p:sp>
    </p:spTree>
    <p:extLst>
      <p:ext uri="{BB962C8B-B14F-4D97-AF65-F5344CB8AC3E}">
        <p14:creationId xmlns:p14="http://schemas.microsoft.com/office/powerpoint/2010/main" val="1666161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title"/>
          </p:nvPr>
        </p:nvSpPr>
        <p:spPr>
          <a:noFill/>
          <a:ln/>
        </p:spPr>
        <p:txBody>
          <a:bodyPr/>
          <a:lstStyle/>
          <a:p>
            <a:r>
              <a:rPr lang="en-US"/>
              <a:t>Allocation Model</a:t>
            </a:r>
          </a:p>
        </p:txBody>
      </p:sp>
      <p:sp>
        <p:nvSpPr>
          <p:cNvPr id="111618" name="Rectangle 2"/>
          <p:cNvSpPr>
            <a:spLocks noGrp="1" noChangeArrowheads="1"/>
          </p:cNvSpPr>
          <p:nvPr>
            <p:ph idx="1"/>
          </p:nvPr>
        </p:nvSpPr>
        <p:spPr>
          <a:noFill/>
          <a:ln/>
        </p:spPr>
        <p:txBody>
          <a:bodyPr/>
          <a:lstStyle/>
          <a:p>
            <a:pPr>
              <a:lnSpc>
                <a:spcPct val="110000"/>
              </a:lnSpc>
              <a:spcBef>
                <a:spcPct val="80000"/>
              </a:spcBef>
            </a:pPr>
            <a:r>
              <a:rPr lang="en-US" dirty="0"/>
              <a:t>Attempts to reduce the solution space</a:t>
            </a:r>
          </a:p>
          <a:p>
            <a:pPr lvl="1">
              <a:lnSpc>
                <a:spcPct val="110000"/>
              </a:lnSpc>
              <a:spcBef>
                <a:spcPct val="80000"/>
              </a:spcBef>
            </a:pPr>
            <a:r>
              <a:rPr lang="en-US" dirty="0"/>
              <a:t>assume all candidate </a:t>
            </a:r>
            <a:r>
              <a:rPr lang="en-US" dirty="0" err="1"/>
              <a:t>partitionings</a:t>
            </a:r>
            <a:r>
              <a:rPr lang="en-US" dirty="0"/>
              <a:t> known; select the “best” partitioning</a:t>
            </a:r>
          </a:p>
          <a:p>
            <a:pPr lvl="1">
              <a:lnSpc>
                <a:spcPct val="110000"/>
              </a:lnSpc>
              <a:spcBef>
                <a:spcPct val="80000"/>
              </a:spcBef>
            </a:pPr>
            <a:r>
              <a:rPr lang="en-US" dirty="0"/>
              <a:t>ignore replication at first</a:t>
            </a:r>
          </a:p>
          <a:p>
            <a:pPr lvl="1">
              <a:lnSpc>
                <a:spcPct val="110000"/>
              </a:lnSpc>
              <a:spcBef>
                <a:spcPct val="80000"/>
              </a:spcBef>
            </a:pPr>
            <a:r>
              <a:rPr lang="en-US" dirty="0"/>
              <a:t>sliding window on fragments</a:t>
            </a:r>
          </a:p>
        </p:txBody>
      </p:sp>
      <p:sp>
        <p:nvSpPr>
          <p:cNvPr id="2" name="Footer Placeholder 1">
            <a:extLst>
              <a:ext uri="{FF2B5EF4-FFF2-40B4-BE49-F238E27FC236}">
                <a16:creationId xmlns:a16="http://schemas.microsoft.com/office/drawing/2014/main" id="{096C2BBC-C98B-B44D-B705-C3733F7259F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AFE7034-6170-A54D-8E06-53AC1C22C11E}"/>
              </a:ext>
            </a:extLst>
          </p:cNvPr>
          <p:cNvSpPr>
            <a:spLocks noGrp="1"/>
          </p:cNvSpPr>
          <p:nvPr>
            <p:ph type="sldNum" sz="quarter" idx="4"/>
          </p:nvPr>
        </p:nvSpPr>
        <p:spPr/>
        <p:txBody>
          <a:bodyPr/>
          <a:lstStyle/>
          <a:p>
            <a:fld id="{FD96158B-4539-3C43-9DE5-94C547866200}" type="slidenum">
              <a:rPr lang="en-US" smtClean="0"/>
              <a:t>64</a:t>
            </a:fld>
            <a:endParaRPr lang="en-US"/>
          </a:p>
        </p:txBody>
      </p:sp>
    </p:spTree>
    <p:extLst>
      <p:ext uri="{BB962C8B-B14F-4D97-AF65-F5344CB8AC3E}">
        <p14:creationId xmlns:p14="http://schemas.microsoft.com/office/powerpoint/2010/main" val="19466965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alpha val="25000"/>
                  </a:srgbClr>
                </a:solidFill>
                <a:cs typeface="Book Antiqua"/>
              </a:rPr>
              <a:t>Fragmentation</a:t>
            </a:r>
          </a:p>
          <a:p>
            <a:pPr lvl="1"/>
            <a:r>
              <a:rPr lang="en-US" dirty="0">
                <a:solidFill>
                  <a:srgbClr val="0070C0">
                    <a:alpha val="25000"/>
                  </a:srgbClr>
                </a:solidFill>
                <a:cs typeface="Book Antiqua"/>
              </a:rPr>
              <a:t>Data distribution</a:t>
            </a:r>
          </a:p>
          <a:p>
            <a:pPr lvl="1"/>
            <a:r>
              <a:rPr lang="en-US" dirty="0">
                <a:solidFill>
                  <a:srgbClr val="0070C0"/>
                </a:solidFill>
                <a:cs typeface="Book Antiqua"/>
              </a:rPr>
              <a:t>Combined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65</a:t>
            </a:fld>
            <a:endParaRPr lang="en-US"/>
          </a:p>
        </p:txBody>
      </p:sp>
    </p:spTree>
    <p:extLst>
      <p:ext uri="{BB962C8B-B14F-4D97-AF65-F5344CB8AC3E}">
        <p14:creationId xmlns:p14="http://schemas.microsoft.com/office/powerpoint/2010/main" val="438711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5672-5B2A-0148-98F0-28611CC8330A}"/>
              </a:ext>
            </a:extLst>
          </p:cNvPr>
          <p:cNvSpPr>
            <a:spLocks noGrp="1"/>
          </p:cNvSpPr>
          <p:nvPr>
            <p:ph type="title"/>
          </p:nvPr>
        </p:nvSpPr>
        <p:spPr/>
        <p:txBody>
          <a:bodyPr/>
          <a:lstStyle/>
          <a:p>
            <a:r>
              <a:rPr lang="en-US" dirty="0"/>
              <a:t>Combining Fragmentation &amp; Allocation</a:t>
            </a:r>
          </a:p>
        </p:txBody>
      </p:sp>
      <p:sp>
        <p:nvSpPr>
          <p:cNvPr id="3" name="Content Placeholder 2">
            <a:extLst>
              <a:ext uri="{FF2B5EF4-FFF2-40B4-BE49-F238E27FC236}">
                <a16:creationId xmlns:a16="http://schemas.microsoft.com/office/drawing/2014/main" id="{7850D45B-186C-C047-81FB-C8EAF3129774}"/>
              </a:ext>
            </a:extLst>
          </p:cNvPr>
          <p:cNvSpPr>
            <a:spLocks noGrp="1"/>
          </p:cNvSpPr>
          <p:nvPr>
            <p:ph idx="1"/>
          </p:nvPr>
        </p:nvSpPr>
        <p:spPr/>
        <p:txBody>
          <a:bodyPr/>
          <a:lstStyle/>
          <a:p>
            <a:pPr marL="0" indent="0">
              <a:buNone/>
            </a:pPr>
            <a:r>
              <a:rPr lang="en-US" dirty="0"/>
              <a:t>Partition the data to dictate where it is located</a:t>
            </a:r>
          </a:p>
          <a:p>
            <a:r>
              <a:rPr lang="en-US" dirty="0"/>
              <a:t>Workload-agnostic techniques</a:t>
            </a:r>
          </a:p>
          <a:p>
            <a:pPr lvl="1"/>
            <a:r>
              <a:rPr lang="en-US" dirty="0"/>
              <a:t>Round-robin partitioning</a:t>
            </a:r>
          </a:p>
          <a:p>
            <a:pPr lvl="1"/>
            <a:r>
              <a:rPr lang="en-US" dirty="0"/>
              <a:t>Hash partitioning</a:t>
            </a:r>
          </a:p>
          <a:p>
            <a:pPr lvl="1"/>
            <a:r>
              <a:rPr lang="en-US" dirty="0"/>
              <a:t>Range partitioning</a:t>
            </a:r>
          </a:p>
          <a:p>
            <a:r>
              <a:rPr lang="en-US" dirty="0"/>
              <a:t>Workload-aware techniques</a:t>
            </a:r>
          </a:p>
          <a:p>
            <a:pPr lvl="1"/>
            <a:r>
              <a:rPr lang="en-US" dirty="0"/>
              <a:t>Graph-based approach</a:t>
            </a:r>
          </a:p>
        </p:txBody>
      </p:sp>
      <p:sp>
        <p:nvSpPr>
          <p:cNvPr id="4" name="Footer Placeholder 3">
            <a:extLst>
              <a:ext uri="{FF2B5EF4-FFF2-40B4-BE49-F238E27FC236}">
                <a16:creationId xmlns:a16="http://schemas.microsoft.com/office/drawing/2014/main" id="{4E78B49B-0181-F942-BE0A-29DFDECDE6EA}"/>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B3152616-C8DD-9C4A-879F-CBFCFE037D53}"/>
              </a:ext>
            </a:extLst>
          </p:cNvPr>
          <p:cNvSpPr>
            <a:spLocks noGrp="1"/>
          </p:cNvSpPr>
          <p:nvPr>
            <p:ph type="sldNum" sz="quarter" idx="4"/>
          </p:nvPr>
        </p:nvSpPr>
        <p:spPr/>
        <p:txBody>
          <a:bodyPr/>
          <a:lstStyle/>
          <a:p>
            <a:fld id="{FD96158B-4539-3C43-9DE5-94C547866200}" type="slidenum">
              <a:rPr lang="en-US" smtClean="0"/>
              <a:t>66</a:t>
            </a:fld>
            <a:endParaRPr lang="en-US"/>
          </a:p>
        </p:txBody>
      </p:sp>
    </p:spTree>
    <p:extLst>
      <p:ext uri="{BB962C8B-B14F-4D97-AF65-F5344CB8AC3E}">
        <p14:creationId xmlns:p14="http://schemas.microsoft.com/office/powerpoint/2010/main" val="2376109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5615-27D0-8D43-A966-BCFEF01C1D63}"/>
              </a:ext>
            </a:extLst>
          </p:cNvPr>
          <p:cNvSpPr>
            <a:spLocks noGrp="1"/>
          </p:cNvSpPr>
          <p:nvPr>
            <p:ph type="title"/>
          </p:nvPr>
        </p:nvSpPr>
        <p:spPr/>
        <p:txBody>
          <a:bodyPr/>
          <a:lstStyle/>
          <a:p>
            <a:r>
              <a:rPr lang="en-US" dirty="0"/>
              <a:t>Round-robin Partitioning</a:t>
            </a:r>
          </a:p>
        </p:txBody>
      </p:sp>
      <p:sp>
        <p:nvSpPr>
          <p:cNvPr id="3" name="Footer Placeholder 2">
            <a:extLst>
              <a:ext uri="{FF2B5EF4-FFF2-40B4-BE49-F238E27FC236}">
                <a16:creationId xmlns:a16="http://schemas.microsoft.com/office/drawing/2014/main" id="{970B5F4B-A3D7-A74A-AE75-1F8F65F20C53}"/>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6BF4493E-E45A-B24B-907B-FF5C50F7719C}"/>
              </a:ext>
            </a:extLst>
          </p:cNvPr>
          <p:cNvSpPr>
            <a:spLocks noGrp="1"/>
          </p:cNvSpPr>
          <p:nvPr>
            <p:ph type="sldNum" sz="quarter" idx="4"/>
          </p:nvPr>
        </p:nvSpPr>
        <p:spPr/>
        <p:txBody>
          <a:bodyPr/>
          <a:lstStyle/>
          <a:p>
            <a:fld id="{FD96158B-4539-3C43-9DE5-94C547866200}" type="slidenum">
              <a:rPr lang="en-US" smtClean="0"/>
              <a:t>67</a:t>
            </a:fld>
            <a:endParaRPr lang="en-US"/>
          </a:p>
        </p:txBody>
      </p:sp>
      <p:pic>
        <p:nvPicPr>
          <p:cNvPr id="6" name="Picture 5" descr="A picture containing photo, drawing, glass, table&#10;&#10;Description automatically generated">
            <a:extLst>
              <a:ext uri="{FF2B5EF4-FFF2-40B4-BE49-F238E27FC236}">
                <a16:creationId xmlns:a16="http://schemas.microsoft.com/office/drawing/2014/main" id="{2AA4C899-D1C7-0344-9A50-C5D5E73D82A3}"/>
              </a:ext>
            </a:extLst>
          </p:cNvPr>
          <p:cNvPicPr>
            <a:picLocks noChangeAspect="1"/>
          </p:cNvPicPr>
          <p:nvPr/>
        </p:nvPicPr>
        <p:blipFill>
          <a:blip r:embed="rId3"/>
          <a:stretch>
            <a:fillRect/>
          </a:stretch>
        </p:blipFill>
        <p:spPr>
          <a:xfrm>
            <a:off x="1639520" y="1988840"/>
            <a:ext cx="6018580" cy="2880320"/>
          </a:xfrm>
          <a:prstGeom prst="rect">
            <a:avLst/>
          </a:prstGeom>
        </p:spPr>
      </p:pic>
    </p:spTree>
    <p:extLst>
      <p:ext uri="{BB962C8B-B14F-4D97-AF65-F5344CB8AC3E}">
        <p14:creationId xmlns:p14="http://schemas.microsoft.com/office/powerpoint/2010/main" val="28651399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5615-27D0-8D43-A966-BCFEF01C1D63}"/>
              </a:ext>
            </a:extLst>
          </p:cNvPr>
          <p:cNvSpPr>
            <a:spLocks noGrp="1"/>
          </p:cNvSpPr>
          <p:nvPr>
            <p:ph type="title"/>
          </p:nvPr>
        </p:nvSpPr>
        <p:spPr/>
        <p:txBody>
          <a:bodyPr/>
          <a:lstStyle/>
          <a:p>
            <a:r>
              <a:rPr lang="en-US" dirty="0"/>
              <a:t>Hash Partitioning</a:t>
            </a:r>
          </a:p>
        </p:txBody>
      </p:sp>
      <p:sp>
        <p:nvSpPr>
          <p:cNvPr id="3" name="Footer Placeholder 2">
            <a:extLst>
              <a:ext uri="{FF2B5EF4-FFF2-40B4-BE49-F238E27FC236}">
                <a16:creationId xmlns:a16="http://schemas.microsoft.com/office/drawing/2014/main" id="{970B5F4B-A3D7-A74A-AE75-1F8F65F20C53}"/>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6BF4493E-E45A-B24B-907B-FF5C50F7719C}"/>
              </a:ext>
            </a:extLst>
          </p:cNvPr>
          <p:cNvSpPr>
            <a:spLocks noGrp="1"/>
          </p:cNvSpPr>
          <p:nvPr>
            <p:ph type="sldNum" sz="quarter" idx="4"/>
          </p:nvPr>
        </p:nvSpPr>
        <p:spPr/>
        <p:txBody>
          <a:bodyPr/>
          <a:lstStyle/>
          <a:p>
            <a:fld id="{FD96158B-4539-3C43-9DE5-94C547866200}" type="slidenum">
              <a:rPr lang="en-US" smtClean="0"/>
              <a:t>68</a:t>
            </a:fld>
            <a:endParaRPr lang="en-US"/>
          </a:p>
        </p:txBody>
      </p:sp>
      <p:pic>
        <p:nvPicPr>
          <p:cNvPr id="7" name="Picture 6" descr="A picture containing photo, table, glass, drawing&#10;&#10;Description automatically generated">
            <a:extLst>
              <a:ext uri="{FF2B5EF4-FFF2-40B4-BE49-F238E27FC236}">
                <a16:creationId xmlns:a16="http://schemas.microsoft.com/office/drawing/2014/main" id="{CA0102DA-C3DC-AE48-AAFF-BF4760D67CBC}"/>
              </a:ext>
            </a:extLst>
          </p:cNvPr>
          <p:cNvPicPr>
            <a:picLocks noChangeAspect="1"/>
          </p:cNvPicPr>
          <p:nvPr/>
        </p:nvPicPr>
        <p:blipFill>
          <a:blip r:embed="rId3"/>
          <a:stretch>
            <a:fillRect/>
          </a:stretch>
        </p:blipFill>
        <p:spPr>
          <a:xfrm>
            <a:off x="1713175" y="2176318"/>
            <a:ext cx="5476370" cy="2620834"/>
          </a:xfrm>
          <a:prstGeom prst="rect">
            <a:avLst/>
          </a:prstGeom>
        </p:spPr>
      </p:pic>
    </p:spTree>
    <p:extLst>
      <p:ext uri="{BB962C8B-B14F-4D97-AF65-F5344CB8AC3E}">
        <p14:creationId xmlns:p14="http://schemas.microsoft.com/office/powerpoint/2010/main" val="34131870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5615-27D0-8D43-A966-BCFEF01C1D63}"/>
              </a:ext>
            </a:extLst>
          </p:cNvPr>
          <p:cNvSpPr>
            <a:spLocks noGrp="1"/>
          </p:cNvSpPr>
          <p:nvPr>
            <p:ph type="title"/>
          </p:nvPr>
        </p:nvSpPr>
        <p:spPr/>
        <p:txBody>
          <a:bodyPr/>
          <a:lstStyle/>
          <a:p>
            <a:r>
              <a:rPr lang="en-US" dirty="0"/>
              <a:t>Range Partitioning</a:t>
            </a:r>
          </a:p>
        </p:txBody>
      </p:sp>
      <p:sp>
        <p:nvSpPr>
          <p:cNvPr id="3" name="Footer Placeholder 2">
            <a:extLst>
              <a:ext uri="{FF2B5EF4-FFF2-40B4-BE49-F238E27FC236}">
                <a16:creationId xmlns:a16="http://schemas.microsoft.com/office/drawing/2014/main" id="{970B5F4B-A3D7-A74A-AE75-1F8F65F20C53}"/>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6BF4493E-E45A-B24B-907B-FF5C50F7719C}"/>
              </a:ext>
            </a:extLst>
          </p:cNvPr>
          <p:cNvSpPr>
            <a:spLocks noGrp="1"/>
          </p:cNvSpPr>
          <p:nvPr>
            <p:ph type="sldNum" sz="quarter" idx="4"/>
          </p:nvPr>
        </p:nvSpPr>
        <p:spPr/>
        <p:txBody>
          <a:bodyPr/>
          <a:lstStyle/>
          <a:p>
            <a:fld id="{FD96158B-4539-3C43-9DE5-94C547866200}" type="slidenum">
              <a:rPr lang="en-US" smtClean="0"/>
              <a:t>69</a:t>
            </a:fld>
            <a:endParaRPr lang="en-US"/>
          </a:p>
        </p:txBody>
      </p:sp>
      <p:pic>
        <p:nvPicPr>
          <p:cNvPr id="6" name="Picture 5" descr="A picture containing glass, cup, drawing, mug&#10;&#10;Description automatically generated">
            <a:extLst>
              <a:ext uri="{FF2B5EF4-FFF2-40B4-BE49-F238E27FC236}">
                <a16:creationId xmlns:a16="http://schemas.microsoft.com/office/drawing/2014/main" id="{C484E15F-6B45-8C45-8003-FB25A3B8B6EE}"/>
              </a:ext>
            </a:extLst>
          </p:cNvPr>
          <p:cNvPicPr>
            <a:picLocks noChangeAspect="1"/>
          </p:cNvPicPr>
          <p:nvPr/>
        </p:nvPicPr>
        <p:blipFill>
          <a:blip r:embed="rId3"/>
          <a:stretch>
            <a:fillRect/>
          </a:stretch>
        </p:blipFill>
        <p:spPr>
          <a:xfrm>
            <a:off x="1763688" y="2256222"/>
            <a:ext cx="5302095" cy="2670398"/>
          </a:xfrm>
          <a:prstGeom prst="rect">
            <a:avLst/>
          </a:prstGeom>
        </p:spPr>
      </p:pic>
    </p:spTree>
    <p:extLst>
      <p:ext uri="{BB962C8B-B14F-4D97-AF65-F5344CB8AC3E}">
        <p14:creationId xmlns:p14="http://schemas.microsoft.com/office/powerpoint/2010/main" val="41609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F098-341D-B040-BB57-77781E4B20E7}"/>
              </a:ext>
            </a:extLst>
          </p:cNvPr>
          <p:cNvSpPr>
            <a:spLocks noGrp="1"/>
          </p:cNvSpPr>
          <p:nvPr>
            <p:ph type="title"/>
          </p:nvPr>
        </p:nvSpPr>
        <p:spPr/>
        <p:txBody>
          <a:bodyPr/>
          <a:lstStyle/>
          <a:p>
            <a:r>
              <a:rPr lang="en-US" dirty="0"/>
              <a:t>Example Database</a:t>
            </a:r>
          </a:p>
        </p:txBody>
      </p:sp>
      <p:sp>
        <p:nvSpPr>
          <p:cNvPr id="3" name="Footer Placeholder 2">
            <a:extLst>
              <a:ext uri="{FF2B5EF4-FFF2-40B4-BE49-F238E27FC236}">
                <a16:creationId xmlns:a16="http://schemas.microsoft.com/office/drawing/2014/main" id="{98F548A4-5A75-9340-8218-D9B8C18F841B}"/>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508D6B8C-1A07-BC49-BCBE-9838B1722F16}"/>
              </a:ext>
            </a:extLst>
          </p:cNvPr>
          <p:cNvSpPr>
            <a:spLocks noGrp="1"/>
          </p:cNvSpPr>
          <p:nvPr>
            <p:ph type="sldNum" sz="quarter" idx="4"/>
          </p:nvPr>
        </p:nvSpPr>
        <p:spPr/>
        <p:txBody>
          <a:bodyPr/>
          <a:lstStyle/>
          <a:p>
            <a:fld id="{FD96158B-4539-3C43-9DE5-94C547866200}" type="slidenum">
              <a:rPr lang="en-US" smtClean="0"/>
              <a:t>7</a:t>
            </a:fld>
            <a:endParaRPr lang="en-US"/>
          </a:p>
        </p:txBody>
      </p:sp>
      <p:pic>
        <p:nvPicPr>
          <p:cNvPr id="6" name="Picture 5" descr="A close up of a receipt&#10;&#10;Description automatically generated">
            <a:extLst>
              <a:ext uri="{FF2B5EF4-FFF2-40B4-BE49-F238E27FC236}">
                <a16:creationId xmlns:a16="http://schemas.microsoft.com/office/drawing/2014/main" id="{B9C5E688-584F-2941-AA5C-B6CE8E01FFB5}"/>
              </a:ext>
            </a:extLst>
          </p:cNvPr>
          <p:cNvPicPr>
            <a:picLocks noChangeAspect="1"/>
          </p:cNvPicPr>
          <p:nvPr/>
        </p:nvPicPr>
        <p:blipFill>
          <a:blip r:embed="rId2"/>
          <a:stretch>
            <a:fillRect/>
          </a:stretch>
        </p:blipFill>
        <p:spPr>
          <a:xfrm>
            <a:off x="1403648" y="1340768"/>
            <a:ext cx="6732569" cy="4587276"/>
          </a:xfrm>
          <a:prstGeom prst="rect">
            <a:avLst/>
          </a:prstGeom>
        </p:spPr>
      </p:pic>
    </p:spTree>
    <p:extLst>
      <p:ext uri="{BB962C8B-B14F-4D97-AF65-F5344CB8AC3E}">
        <p14:creationId xmlns:p14="http://schemas.microsoft.com/office/powerpoint/2010/main" val="3994961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BEF8CF-371D-9241-A439-DEDA9E267D55}"/>
              </a:ext>
            </a:extLst>
          </p:cNvPr>
          <p:cNvSpPr>
            <a:spLocks noGrp="1"/>
          </p:cNvSpPr>
          <p:nvPr>
            <p:ph type="title"/>
          </p:nvPr>
        </p:nvSpPr>
        <p:spPr/>
        <p:txBody>
          <a:bodyPr/>
          <a:lstStyle/>
          <a:p>
            <a:r>
              <a:rPr lang="en-US" dirty="0"/>
              <a:t>Workload-Aware Partitioning</a:t>
            </a:r>
          </a:p>
        </p:txBody>
      </p:sp>
      <p:sp>
        <p:nvSpPr>
          <p:cNvPr id="6" name="Content Placeholder 5">
            <a:extLst>
              <a:ext uri="{FF2B5EF4-FFF2-40B4-BE49-F238E27FC236}">
                <a16:creationId xmlns:a16="http://schemas.microsoft.com/office/drawing/2014/main" id="{6CE2A7EA-52B5-5A49-9F04-0ADC0D5BABDB}"/>
              </a:ext>
            </a:extLst>
          </p:cNvPr>
          <p:cNvSpPr>
            <a:spLocks noGrp="1"/>
          </p:cNvSpPr>
          <p:nvPr>
            <p:ph idx="1"/>
          </p:nvPr>
        </p:nvSpPr>
        <p:spPr>
          <a:xfrm>
            <a:off x="457200" y="1484784"/>
            <a:ext cx="8229600" cy="2620888"/>
          </a:xfrm>
        </p:spPr>
        <p:txBody>
          <a:bodyPr/>
          <a:lstStyle/>
          <a:p>
            <a:r>
              <a:rPr lang="en-US" dirty="0" err="1"/>
              <a:t>Examplar</a:t>
            </a:r>
            <a:r>
              <a:rPr lang="en-US" dirty="0"/>
              <a:t>: </a:t>
            </a:r>
            <a:r>
              <a:rPr lang="en-US" dirty="0">
                <a:solidFill>
                  <a:srgbClr val="C00000"/>
                </a:solidFill>
              </a:rPr>
              <a:t>Schism</a:t>
            </a:r>
          </a:p>
          <a:p>
            <a:pPr lvl="1"/>
            <a:r>
              <a:rPr lang="en-US" dirty="0"/>
              <a:t>Graph </a:t>
            </a:r>
            <a:r>
              <a:rPr lang="en-US" i="1" dirty="0"/>
              <a:t>G</a:t>
            </a:r>
            <a:r>
              <a:rPr lang="en-US" dirty="0"/>
              <a:t>=(</a:t>
            </a:r>
            <a:r>
              <a:rPr lang="en-US" i="1" dirty="0"/>
              <a:t>V</a:t>
            </a:r>
            <a:r>
              <a:rPr lang="en-US" dirty="0"/>
              <a:t>,</a:t>
            </a:r>
            <a:r>
              <a:rPr lang="en-US" i="1" dirty="0"/>
              <a:t>E</a:t>
            </a:r>
            <a:r>
              <a:rPr lang="en-US" dirty="0"/>
              <a:t>)</a:t>
            </a:r>
            <a:r>
              <a:rPr lang="en-US" i="1" dirty="0"/>
              <a:t> </a:t>
            </a:r>
            <a:r>
              <a:rPr lang="en-US" dirty="0"/>
              <a:t>where </a:t>
            </a:r>
          </a:p>
          <a:p>
            <a:pPr lvl="2"/>
            <a:r>
              <a:rPr lang="en-US" dirty="0"/>
              <a:t>vertex </a:t>
            </a:r>
            <a:r>
              <a:rPr lang="en-US" i="1" dirty="0"/>
              <a:t>v</a:t>
            </a:r>
            <a:r>
              <a:rPr lang="en-US" i="1" baseline="-25000" dirty="0"/>
              <a:t>i</a:t>
            </a:r>
            <a:r>
              <a:rPr lang="en-US" baseline="-25000" dirty="0"/>
              <a:t> </a:t>
            </a:r>
            <a:r>
              <a:rPr lang="en-US" dirty="0"/>
              <a:t>∈ </a:t>
            </a:r>
            <a:r>
              <a:rPr lang="en-US" i="1" dirty="0"/>
              <a:t>V</a:t>
            </a:r>
            <a:r>
              <a:rPr lang="en-US" dirty="0"/>
              <a:t> represents a tuple in database, </a:t>
            </a:r>
          </a:p>
          <a:p>
            <a:pPr lvl="2"/>
            <a:r>
              <a:rPr lang="en-US" dirty="0"/>
              <a:t>edge </a:t>
            </a:r>
            <a:r>
              <a:rPr lang="en-US" i="1" dirty="0"/>
              <a:t>e</a:t>
            </a:r>
            <a:r>
              <a:rPr lang="en-US" dirty="0"/>
              <a:t>=(</a:t>
            </a:r>
            <a:r>
              <a:rPr lang="en-US" i="1" dirty="0" err="1"/>
              <a:t>v</a:t>
            </a:r>
            <a:r>
              <a:rPr lang="en-US" i="1" baseline="-25000" dirty="0" err="1"/>
              <a:t>i</a:t>
            </a:r>
            <a:r>
              <a:rPr lang="en-US" dirty="0" err="1"/>
              <a:t>,</a:t>
            </a:r>
            <a:r>
              <a:rPr lang="en-US" i="1" dirty="0" err="1"/>
              <a:t>v</a:t>
            </a:r>
            <a:r>
              <a:rPr lang="en-US" i="1" baseline="-25000" dirty="0" err="1"/>
              <a:t>j</a:t>
            </a:r>
            <a:r>
              <a:rPr lang="en-US" dirty="0"/>
              <a:t>) ∈ </a:t>
            </a:r>
            <a:r>
              <a:rPr lang="en-US" i="1" dirty="0"/>
              <a:t>E</a:t>
            </a:r>
            <a:r>
              <a:rPr lang="en-US" dirty="0"/>
              <a:t> represents a query that accesses both  tuples </a:t>
            </a:r>
            <a:r>
              <a:rPr lang="en-US" i="1" dirty="0"/>
              <a:t>v</a:t>
            </a:r>
            <a:r>
              <a:rPr lang="en-US" i="1" baseline="-25000" dirty="0"/>
              <a:t>i</a:t>
            </a:r>
            <a:r>
              <a:rPr lang="en-US" dirty="0"/>
              <a:t> and </a:t>
            </a:r>
            <a:r>
              <a:rPr lang="en-US" i="1" dirty="0" err="1"/>
              <a:t>v</a:t>
            </a:r>
            <a:r>
              <a:rPr lang="en-US" i="1" baseline="-25000" dirty="0" err="1"/>
              <a:t>j</a:t>
            </a:r>
            <a:r>
              <a:rPr lang="en-US" dirty="0"/>
              <a:t>; </a:t>
            </a:r>
          </a:p>
          <a:p>
            <a:pPr lvl="2"/>
            <a:r>
              <a:rPr lang="en-US" dirty="0"/>
              <a:t>each edge has weight counting the no. of queries that access both tuples</a:t>
            </a:r>
          </a:p>
          <a:p>
            <a:pPr lvl="1"/>
            <a:r>
              <a:rPr lang="en-US" dirty="0"/>
              <a:t>Perform vertex disjoint graph partitioning</a:t>
            </a:r>
          </a:p>
          <a:p>
            <a:pPr lvl="2"/>
            <a:r>
              <a:rPr lang="en-US" dirty="0"/>
              <a:t>Each vertex is assigned to a separate partition</a:t>
            </a:r>
          </a:p>
        </p:txBody>
      </p:sp>
      <p:sp>
        <p:nvSpPr>
          <p:cNvPr id="3" name="Footer Placeholder 2">
            <a:extLst>
              <a:ext uri="{FF2B5EF4-FFF2-40B4-BE49-F238E27FC236}">
                <a16:creationId xmlns:a16="http://schemas.microsoft.com/office/drawing/2014/main" id="{AD952EA1-B856-1447-9266-A3C0574BC17E}"/>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3FF9AF40-028B-9F44-B897-A29AD9E5DE51}"/>
              </a:ext>
            </a:extLst>
          </p:cNvPr>
          <p:cNvSpPr>
            <a:spLocks noGrp="1"/>
          </p:cNvSpPr>
          <p:nvPr>
            <p:ph type="sldNum" sz="quarter" idx="4"/>
          </p:nvPr>
        </p:nvSpPr>
        <p:spPr/>
        <p:txBody>
          <a:bodyPr/>
          <a:lstStyle/>
          <a:p>
            <a:fld id="{FD96158B-4539-3C43-9DE5-94C547866200}" type="slidenum">
              <a:rPr lang="en-US" smtClean="0"/>
              <a:t>70</a:t>
            </a:fld>
            <a:endParaRPr lang="en-US"/>
          </a:p>
        </p:txBody>
      </p:sp>
      <p:pic>
        <p:nvPicPr>
          <p:cNvPr id="8" name="Picture 7" descr="A close up of a logo&#10;&#10;Description automatically generated">
            <a:extLst>
              <a:ext uri="{FF2B5EF4-FFF2-40B4-BE49-F238E27FC236}">
                <a16:creationId xmlns:a16="http://schemas.microsoft.com/office/drawing/2014/main" id="{FAF36F11-2F16-AC4B-80CC-AAA4DD28B2F0}"/>
              </a:ext>
            </a:extLst>
          </p:cNvPr>
          <p:cNvPicPr>
            <a:picLocks noChangeAspect="1"/>
          </p:cNvPicPr>
          <p:nvPr/>
        </p:nvPicPr>
        <p:blipFill>
          <a:blip r:embed="rId3"/>
          <a:stretch>
            <a:fillRect/>
          </a:stretch>
        </p:blipFill>
        <p:spPr>
          <a:xfrm>
            <a:off x="3635896" y="4608506"/>
            <a:ext cx="4293468" cy="2215351"/>
          </a:xfrm>
          <a:prstGeom prst="rect">
            <a:avLst/>
          </a:prstGeom>
        </p:spPr>
      </p:pic>
    </p:spTree>
    <p:extLst>
      <p:ext uri="{BB962C8B-B14F-4D97-AF65-F5344CB8AC3E}">
        <p14:creationId xmlns:p14="http://schemas.microsoft.com/office/powerpoint/2010/main" val="1432874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EDE7-A783-084B-A17D-97B7AF9BCC74}"/>
              </a:ext>
            </a:extLst>
          </p:cNvPr>
          <p:cNvSpPr>
            <a:spLocks noGrp="1"/>
          </p:cNvSpPr>
          <p:nvPr>
            <p:ph type="title"/>
          </p:nvPr>
        </p:nvSpPr>
        <p:spPr/>
        <p:txBody>
          <a:bodyPr/>
          <a:lstStyle/>
          <a:p>
            <a:r>
              <a:rPr lang="en-US" dirty="0"/>
              <a:t>Incorporating Replication</a:t>
            </a:r>
          </a:p>
        </p:txBody>
      </p:sp>
      <p:sp>
        <p:nvSpPr>
          <p:cNvPr id="3" name="Content Placeholder 2">
            <a:extLst>
              <a:ext uri="{FF2B5EF4-FFF2-40B4-BE49-F238E27FC236}">
                <a16:creationId xmlns:a16="http://schemas.microsoft.com/office/drawing/2014/main" id="{4048030F-EE1B-EC43-9238-0D62C4DA40E0}"/>
              </a:ext>
            </a:extLst>
          </p:cNvPr>
          <p:cNvSpPr>
            <a:spLocks noGrp="1"/>
          </p:cNvSpPr>
          <p:nvPr>
            <p:ph idx="1"/>
          </p:nvPr>
        </p:nvSpPr>
        <p:spPr>
          <a:xfrm>
            <a:off x="457200" y="1600201"/>
            <a:ext cx="8229600" cy="1324744"/>
          </a:xfrm>
        </p:spPr>
        <p:txBody>
          <a:bodyPr/>
          <a:lstStyle/>
          <a:p>
            <a:r>
              <a:rPr lang="en-US" dirty="0"/>
              <a:t>Replicate each vertex based on the no. of transactions accessing that tuple </a:t>
            </a:r>
            <a:r>
              <a:rPr lang="en-US" dirty="0">
                <a:latin typeface="Wingdings"/>
                <a:ea typeface="Wingdings"/>
                <a:cs typeface="Wingdings"/>
                <a:sym typeface="Wingdings"/>
              </a:rPr>
              <a:t></a:t>
            </a:r>
            <a:r>
              <a:rPr lang="en-US" dirty="0">
                <a:ea typeface="Wingdings"/>
                <a:cs typeface="Wingdings"/>
                <a:sym typeface="Wingdings"/>
              </a:rPr>
              <a:t> </a:t>
            </a:r>
            <a:r>
              <a:rPr lang="en-US" dirty="0"/>
              <a:t>each transaction accesses a separate copy </a:t>
            </a:r>
          </a:p>
        </p:txBody>
      </p:sp>
      <p:sp>
        <p:nvSpPr>
          <p:cNvPr id="4" name="Footer Placeholder 3">
            <a:extLst>
              <a:ext uri="{FF2B5EF4-FFF2-40B4-BE49-F238E27FC236}">
                <a16:creationId xmlns:a16="http://schemas.microsoft.com/office/drawing/2014/main" id="{ACF7864C-BD0F-4E4E-868C-1C61D24BA913}"/>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E191638F-9EBB-4D42-886B-956150112CBD}"/>
              </a:ext>
            </a:extLst>
          </p:cNvPr>
          <p:cNvSpPr>
            <a:spLocks noGrp="1"/>
          </p:cNvSpPr>
          <p:nvPr>
            <p:ph type="sldNum" sz="quarter" idx="4"/>
          </p:nvPr>
        </p:nvSpPr>
        <p:spPr/>
        <p:txBody>
          <a:bodyPr/>
          <a:lstStyle/>
          <a:p>
            <a:fld id="{FD96158B-4539-3C43-9DE5-94C547866200}" type="slidenum">
              <a:rPr lang="en-US" smtClean="0"/>
              <a:t>71</a:t>
            </a:fld>
            <a:endParaRPr lang="en-US"/>
          </a:p>
        </p:txBody>
      </p:sp>
      <p:pic>
        <p:nvPicPr>
          <p:cNvPr id="7" name="Picture 6" descr="A close up of a map&#10;&#10;Description automatically generated">
            <a:extLst>
              <a:ext uri="{FF2B5EF4-FFF2-40B4-BE49-F238E27FC236}">
                <a16:creationId xmlns:a16="http://schemas.microsoft.com/office/drawing/2014/main" id="{9F10FE2F-7143-BF48-8C1C-1696DD54F175}"/>
              </a:ext>
            </a:extLst>
          </p:cNvPr>
          <p:cNvPicPr>
            <a:picLocks noChangeAspect="1"/>
          </p:cNvPicPr>
          <p:nvPr/>
        </p:nvPicPr>
        <p:blipFill>
          <a:blip r:embed="rId3"/>
          <a:stretch>
            <a:fillRect/>
          </a:stretch>
        </p:blipFill>
        <p:spPr>
          <a:xfrm>
            <a:off x="2483768" y="2924945"/>
            <a:ext cx="4525506" cy="2883185"/>
          </a:xfrm>
          <a:prstGeom prst="rect">
            <a:avLst/>
          </a:prstGeom>
        </p:spPr>
      </p:pic>
    </p:spTree>
    <p:extLst>
      <p:ext uri="{BB962C8B-B14F-4D97-AF65-F5344CB8AC3E}">
        <p14:creationId xmlns:p14="http://schemas.microsoft.com/office/powerpoint/2010/main" val="21246508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A615-87E1-F245-A3B1-5828CE10FCBC}"/>
              </a:ext>
            </a:extLst>
          </p:cNvPr>
          <p:cNvSpPr>
            <a:spLocks noGrp="1"/>
          </p:cNvSpPr>
          <p:nvPr>
            <p:ph type="title"/>
          </p:nvPr>
        </p:nvSpPr>
        <p:spPr/>
        <p:txBody>
          <a:bodyPr/>
          <a:lstStyle/>
          <a:p>
            <a:r>
              <a:rPr lang="en-US" dirty="0"/>
              <a:t>Dealing with graph size</a:t>
            </a:r>
          </a:p>
        </p:txBody>
      </p:sp>
      <p:sp>
        <p:nvSpPr>
          <p:cNvPr id="3" name="Content Placeholder 2">
            <a:extLst>
              <a:ext uri="{FF2B5EF4-FFF2-40B4-BE49-F238E27FC236}">
                <a16:creationId xmlns:a16="http://schemas.microsoft.com/office/drawing/2014/main" id="{67076889-98F1-BD4F-BD65-2C918396E684}"/>
              </a:ext>
            </a:extLst>
          </p:cNvPr>
          <p:cNvSpPr>
            <a:spLocks noGrp="1"/>
          </p:cNvSpPr>
          <p:nvPr>
            <p:ph idx="1"/>
          </p:nvPr>
        </p:nvSpPr>
        <p:spPr>
          <a:xfrm>
            <a:off x="457200" y="1600201"/>
            <a:ext cx="8229600" cy="1756792"/>
          </a:xfrm>
        </p:spPr>
        <p:txBody>
          <a:bodyPr/>
          <a:lstStyle/>
          <a:p>
            <a:r>
              <a:rPr lang="en-US" dirty="0"/>
              <a:t>Each tuple a vertex </a:t>
            </a:r>
            <a:r>
              <a:rPr lang="en-US" dirty="0">
                <a:latin typeface="Wingdings"/>
                <a:ea typeface="Wingdings"/>
                <a:cs typeface="Wingdings"/>
                <a:sym typeface="Wingdings"/>
              </a:rPr>
              <a:t></a:t>
            </a:r>
            <a:r>
              <a:rPr lang="en-US" dirty="0">
                <a:ea typeface="Wingdings"/>
                <a:cs typeface="Wingdings"/>
                <a:sym typeface="Wingdings"/>
              </a:rPr>
              <a:t> </a:t>
            </a:r>
            <a:r>
              <a:rPr lang="en-US" dirty="0"/>
              <a:t>graph too big </a:t>
            </a:r>
            <a:r>
              <a:rPr lang="en-US" dirty="0">
                <a:latin typeface="Wingdings"/>
                <a:ea typeface="Wingdings"/>
                <a:cs typeface="Wingdings"/>
                <a:sym typeface="Wingdings"/>
              </a:rPr>
              <a:t></a:t>
            </a:r>
            <a:r>
              <a:rPr lang="en-US" dirty="0">
                <a:ea typeface="Wingdings"/>
                <a:cs typeface="Wingdings"/>
                <a:sym typeface="Wingdings"/>
              </a:rPr>
              <a:t> </a:t>
            </a:r>
            <a:r>
              <a:rPr lang="en-US" dirty="0"/>
              <a:t>directory too big</a:t>
            </a:r>
          </a:p>
          <a:p>
            <a:r>
              <a:rPr lang="en-US" dirty="0">
                <a:solidFill>
                  <a:srgbClr val="C00000"/>
                </a:solidFill>
              </a:rPr>
              <a:t>SWORD</a:t>
            </a:r>
          </a:p>
          <a:p>
            <a:pPr lvl="1"/>
            <a:r>
              <a:rPr lang="en-US" dirty="0"/>
              <a:t>Use hypergraph model </a:t>
            </a:r>
          </a:p>
          <a:p>
            <a:pPr lvl="1"/>
            <a:r>
              <a:rPr lang="en-US" dirty="0"/>
              <a:t>Compress the directory</a:t>
            </a:r>
          </a:p>
        </p:txBody>
      </p:sp>
      <p:sp>
        <p:nvSpPr>
          <p:cNvPr id="4" name="Footer Placeholder 3">
            <a:extLst>
              <a:ext uri="{FF2B5EF4-FFF2-40B4-BE49-F238E27FC236}">
                <a16:creationId xmlns:a16="http://schemas.microsoft.com/office/drawing/2014/main" id="{664D5081-CE3D-9849-9DFB-775461BBA78A}"/>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6C1FAD90-BBF4-BB4F-A44C-C238E201D239}"/>
              </a:ext>
            </a:extLst>
          </p:cNvPr>
          <p:cNvSpPr>
            <a:spLocks noGrp="1"/>
          </p:cNvSpPr>
          <p:nvPr>
            <p:ph type="sldNum" sz="quarter" idx="4"/>
          </p:nvPr>
        </p:nvSpPr>
        <p:spPr/>
        <p:txBody>
          <a:bodyPr/>
          <a:lstStyle/>
          <a:p>
            <a:fld id="{FD96158B-4539-3C43-9DE5-94C547866200}" type="slidenum">
              <a:rPr lang="en-US" smtClean="0"/>
              <a:t>72</a:t>
            </a:fld>
            <a:endParaRPr lang="en-US"/>
          </a:p>
        </p:txBody>
      </p:sp>
      <p:pic>
        <p:nvPicPr>
          <p:cNvPr id="7" name="Picture 6" descr="A picture containing drawing, clock&#10;&#10;Description automatically generated">
            <a:extLst>
              <a:ext uri="{FF2B5EF4-FFF2-40B4-BE49-F238E27FC236}">
                <a16:creationId xmlns:a16="http://schemas.microsoft.com/office/drawing/2014/main" id="{C5D61610-7FDE-D74D-BE5B-2F70A950D78E}"/>
              </a:ext>
            </a:extLst>
          </p:cNvPr>
          <p:cNvPicPr>
            <a:picLocks noChangeAspect="1"/>
          </p:cNvPicPr>
          <p:nvPr/>
        </p:nvPicPr>
        <p:blipFill>
          <a:blip r:embed="rId3"/>
          <a:stretch>
            <a:fillRect/>
          </a:stretch>
        </p:blipFill>
        <p:spPr>
          <a:xfrm>
            <a:off x="2466955" y="3284984"/>
            <a:ext cx="4210090" cy="2828317"/>
          </a:xfrm>
          <a:prstGeom prst="rect">
            <a:avLst/>
          </a:prstGeom>
        </p:spPr>
      </p:pic>
    </p:spTree>
    <p:extLst>
      <p:ext uri="{BB962C8B-B14F-4D97-AF65-F5344CB8AC3E}">
        <p14:creationId xmlns:p14="http://schemas.microsoft.com/office/powerpoint/2010/main" val="3017823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85F4-FD90-D24B-AB1A-A15207F95C94}"/>
              </a:ext>
            </a:extLst>
          </p:cNvPr>
          <p:cNvSpPr>
            <a:spLocks noGrp="1"/>
          </p:cNvSpPr>
          <p:nvPr>
            <p:ph type="title"/>
          </p:nvPr>
        </p:nvSpPr>
        <p:spPr/>
        <p:txBody>
          <a:bodyPr/>
          <a:lstStyle/>
          <a:p>
            <a:r>
              <a:rPr lang="en-US" dirty="0"/>
              <a:t>Adaptive approaches</a:t>
            </a:r>
          </a:p>
        </p:txBody>
      </p:sp>
      <p:sp>
        <p:nvSpPr>
          <p:cNvPr id="3" name="Content Placeholder 2">
            <a:extLst>
              <a:ext uri="{FF2B5EF4-FFF2-40B4-BE49-F238E27FC236}">
                <a16:creationId xmlns:a16="http://schemas.microsoft.com/office/drawing/2014/main" id="{96A890D0-F0A2-BC41-9ECC-2520BE9302FA}"/>
              </a:ext>
            </a:extLst>
          </p:cNvPr>
          <p:cNvSpPr>
            <a:spLocks noGrp="1"/>
          </p:cNvSpPr>
          <p:nvPr>
            <p:ph idx="1"/>
          </p:nvPr>
        </p:nvSpPr>
        <p:spPr/>
        <p:txBody>
          <a:bodyPr/>
          <a:lstStyle/>
          <a:p>
            <a:r>
              <a:rPr lang="en-US" dirty="0"/>
              <a:t>Redesign as </a:t>
            </a:r>
            <a:r>
              <a:rPr lang="en-US" dirty="0">
                <a:solidFill>
                  <a:srgbClr val="C00000"/>
                </a:solidFill>
              </a:rPr>
              <a:t>physical</a:t>
            </a:r>
            <a:r>
              <a:rPr lang="en-US" dirty="0"/>
              <a:t> (network characteristics, available storage) and </a:t>
            </a:r>
            <a:r>
              <a:rPr lang="en-US" dirty="0">
                <a:solidFill>
                  <a:srgbClr val="C00000"/>
                </a:solidFill>
              </a:rPr>
              <a:t>logical</a:t>
            </a:r>
            <a:r>
              <a:rPr lang="en-US" dirty="0"/>
              <a:t> (workload) changes occur.</a:t>
            </a:r>
          </a:p>
          <a:p>
            <a:r>
              <a:rPr lang="en-US" dirty="0"/>
              <a:t>Most focus on logical</a:t>
            </a:r>
          </a:p>
          <a:p>
            <a:r>
              <a:rPr lang="en-US" dirty="0"/>
              <a:t>Most follow combined approach</a:t>
            </a:r>
          </a:p>
          <a:p>
            <a:r>
              <a:rPr lang="en-US" dirty="0"/>
              <a:t>Three issues:</a:t>
            </a:r>
          </a:p>
          <a:p>
            <a:pPr marL="714810" lvl="1" indent="-314760">
              <a:buSzPct val="95000"/>
              <a:buFont typeface="Wingdings" pitchFamily="2" charset="2"/>
              <a:buChar char=""/>
              <a:tabLst>
                <a:tab pos="457177" algn="l"/>
              </a:tabLst>
            </a:pPr>
            <a:r>
              <a:rPr lang="en-US" dirty="0"/>
              <a:t>How to detect workload changes?</a:t>
            </a:r>
          </a:p>
          <a:p>
            <a:pPr marL="714810" lvl="1" indent="-314760">
              <a:buSzPct val="95000"/>
              <a:buFont typeface="Wingdings" pitchFamily="2" charset="2"/>
              <a:buChar char=""/>
              <a:tabLst>
                <a:tab pos="457177" algn="l"/>
              </a:tabLst>
            </a:pPr>
            <a:r>
              <a:rPr lang="en-US" dirty="0"/>
              <a:t>How to determine impacted data items?</a:t>
            </a:r>
          </a:p>
          <a:p>
            <a:pPr marL="714810" lvl="1" indent="-314760">
              <a:buSzPct val="95000"/>
              <a:buFont typeface="Wingdings" pitchFamily="2" charset="2"/>
              <a:buChar char=""/>
              <a:tabLst>
                <a:tab pos="457177" algn="l"/>
              </a:tabLst>
            </a:pPr>
            <a:r>
              <a:rPr lang="en-US" dirty="0"/>
              <a:t>How to perform changes efficiently?</a:t>
            </a:r>
            <a:endParaRPr lang="en-US" i="1" dirty="0"/>
          </a:p>
          <a:p>
            <a:endParaRPr lang="en-US" dirty="0"/>
          </a:p>
        </p:txBody>
      </p:sp>
      <p:sp>
        <p:nvSpPr>
          <p:cNvPr id="4" name="Footer Placeholder 3">
            <a:extLst>
              <a:ext uri="{FF2B5EF4-FFF2-40B4-BE49-F238E27FC236}">
                <a16:creationId xmlns:a16="http://schemas.microsoft.com/office/drawing/2014/main" id="{6BDED5B6-1ABC-6443-8B02-786B70043444}"/>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5CC49DA0-EA18-144F-96BB-FF086130D6FB}"/>
              </a:ext>
            </a:extLst>
          </p:cNvPr>
          <p:cNvSpPr>
            <a:spLocks noGrp="1"/>
          </p:cNvSpPr>
          <p:nvPr>
            <p:ph type="sldNum" sz="quarter" idx="4"/>
          </p:nvPr>
        </p:nvSpPr>
        <p:spPr/>
        <p:txBody>
          <a:bodyPr/>
          <a:lstStyle/>
          <a:p>
            <a:fld id="{FD96158B-4539-3C43-9DE5-94C547866200}" type="slidenum">
              <a:rPr lang="en-US" smtClean="0"/>
              <a:t>73</a:t>
            </a:fld>
            <a:endParaRPr lang="en-US"/>
          </a:p>
        </p:txBody>
      </p:sp>
    </p:spTree>
    <p:extLst>
      <p:ext uri="{BB962C8B-B14F-4D97-AF65-F5344CB8AC3E}">
        <p14:creationId xmlns:p14="http://schemas.microsoft.com/office/powerpoint/2010/main" val="4383892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FE65-AB9C-B947-A8FB-3310E1715015}"/>
              </a:ext>
            </a:extLst>
          </p:cNvPr>
          <p:cNvSpPr>
            <a:spLocks noGrp="1"/>
          </p:cNvSpPr>
          <p:nvPr>
            <p:ph type="title"/>
          </p:nvPr>
        </p:nvSpPr>
        <p:spPr/>
        <p:txBody>
          <a:bodyPr/>
          <a:lstStyle/>
          <a:p>
            <a:r>
              <a:rPr lang="en-US" dirty="0"/>
              <a:t>Detecting workload changes</a:t>
            </a:r>
          </a:p>
        </p:txBody>
      </p:sp>
      <p:sp>
        <p:nvSpPr>
          <p:cNvPr id="3" name="Content Placeholder 2">
            <a:extLst>
              <a:ext uri="{FF2B5EF4-FFF2-40B4-BE49-F238E27FC236}">
                <a16:creationId xmlns:a16="http://schemas.microsoft.com/office/drawing/2014/main" id="{28695514-60E4-F54F-BA7F-E0E8E3863333}"/>
              </a:ext>
            </a:extLst>
          </p:cNvPr>
          <p:cNvSpPr>
            <a:spLocks noGrp="1"/>
          </p:cNvSpPr>
          <p:nvPr>
            <p:ph idx="1"/>
          </p:nvPr>
        </p:nvSpPr>
        <p:spPr/>
        <p:txBody>
          <a:bodyPr/>
          <a:lstStyle/>
          <a:p>
            <a:r>
              <a:rPr lang="en-US" dirty="0"/>
              <a:t>Not much work</a:t>
            </a:r>
          </a:p>
          <a:p>
            <a:r>
              <a:rPr lang="en-US" dirty="0"/>
              <a:t>Periodically analyze system logs</a:t>
            </a:r>
          </a:p>
          <a:p>
            <a:r>
              <a:rPr lang="en-US" dirty="0"/>
              <a:t>Continuously monitor workload within DBMS</a:t>
            </a:r>
          </a:p>
          <a:p>
            <a:pPr lvl="1"/>
            <a:r>
              <a:rPr lang="en-US" dirty="0"/>
              <a:t>SWORD: no. of distributed queries</a:t>
            </a:r>
          </a:p>
          <a:p>
            <a:pPr lvl="1"/>
            <a:r>
              <a:rPr lang="en-US" dirty="0"/>
              <a:t>E-Store: monitor system-level metrics (e.g., CPU utilization) and tuple-level access</a:t>
            </a:r>
          </a:p>
        </p:txBody>
      </p:sp>
      <p:sp>
        <p:nvSpPr>
          <p:cNvPr id="4" name="Footer Placeholder 3">
            <a:extLst>
              <a:ext uri="{FF2B5EF4-FFF2-40B4-BE49-F238E27FC236}">
                <a16:creationId xmlns:a16="http://schemas.microsoft.com/office/drawing/2014/main" id="{B247B96D-198F-644E-9A1B-D39F802C6A4E}"/>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75ADF77A-6FA9-0748-B9DC-9C7BCDF19893}"/>
              </a:ext>
            </a:extLst>
          </p:cNvPr>
          <p:cNvSpPr>
            <a:spLocks noGrp="1"/>
          </p:cNvSpPr>
          <p:nvPr>
            <p:ph type="sldNum" sz="quarter" idx="4"/>
          </p:nvPr>
        </p:nvSpPr>
        <p:spPr/>
        <p:txBody>
          <a:bodyPr/>
          <a:lstStyle/>
          <a:p>
            <a:fld id="{FD96158B-4539-3C43-9DE5-94C547866200}" type="slidenum">
              <a:rPr lang="en-US" smtClean="0"/>
              <a:t>74</a:t>
            </a:fld>
            <a:endParaRPr lang="en-US"/>
          </a:p>
        </p:txBody>
      </p:sp>
    </p:spTree>
    <p:extLst>
      <p:ext uri="{BB962C8B-B14F-4D97-AF65-F5344CB8AC3E}">
        <p14:creationId xmlns:p14="http://schemas.microsoft.com/office/powerpoint/2010/main" val="4185673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9A0F-C397-DC43-9B3C-9DBE632B4E91}"/>
              </a:ext>
            </a:extLst>
          </p:cNvPr>
          <p:cNvSpPr>
            <a:spLocks noGrp="1"/>
          </p:cNvSpPr>
          <p:nvPr>
            <p:ph type="title"/>
          </p:nvPr>
        </p:nvSpPr>
        <p:spPr/>
        <p:txBody>
          <a:bodyPr/>
          <a:lstStyle/>
          <a:p>
            <a:r>
              <a:rPr lang="en-US" dirty="0"/>
              <a:t>Detecting affected data items</a:t>
            </a:r>
          </a:p>
        </p:txBody>
      </p:sp>
      <p:sp>
        <p:nvSpPr>
          <p:cNvPr id="3" name="Content Placeholder 2">
            <a:extLst>
              <a:ext uri="{FF2B5EF4-FFF2-40B4-BE49-F238E27FC236}">
                <a16:creationId xmlns:a16="http://schemas.microsoft.com/office/drawing/2014/main" id="{AFECB755-6A31-3E4A-8ED6-3320738D364E}"/>
              </a:ext>
            </a:extLst>
          </p:cNvPr>
          <p:cNvSpPr>
            <a:spLocks noGrp="1"/>
          </p:cNvSpPr>
          <p:nvPr>
            <p:ph idx="1"/>
          </p:nvPr>
        </p:nvSpPr>
        <p:spPr>
          <a:xfrm>
            <a:off x="457200" y="1600201"/>
            <a:ext cx="8229600" cy="3629000"/>
          </a:xfrm>
        </p:spPr>
        <p:txBody>
          <a:bodyPr/>
          <a:lstStyle/>
          <a:p>
            <a:r>
              <a:rPr lang="en-US" dirty="0"/>
              <a:t>Depends on the workload change detection method</a:t>
            </a:r>
          </a:p>
          <a:p>
            <a:r>
              <a:rPr lang="en-US" dirty="0"/>
              <a:t>If monitoring queries </a:t>
            </a:r>
            <a:r>
              <a:rPr lang="en-US" dirty="0">
                <a:latin typeface="Wingdings"/>
                <a:ea typeface="Wingdings"/>
                <a:cs typeface="Wingdings"/>
                <a:sym typeface="Wingdings"/>
              </a:rPr>
              <a:t></a:t>
            </a:r>
            <a:r>
              <a:rPr lang="en-US" dirty="0">
                <a:ea typeface="Wingdings"/>
                <a:cs typeface="Wingdings"/>
                <a:sym typeface="Wingdings"/>
              </a:rPr>
              <a:t> </a:t>
            </a:r>
            <a:r>
              <a:rPr lang="en-US" dirty="0"/>
              <a:t>queries will identify data items</a:t>
            </a:r>
          </a:p>
          <a:p>
            <a:pPr lvl="1"/>
            <a:r>
              <a:rPr lang="en-US" dirty="0"/>
              <a:t> Apollo: generalize from “similar” queries</a:t>
            </a:r>
          </a:p>
          <a:p>
            <a:pPr marL="857250" lvl="2" indent="0">
              <a:buNone/>
            </a:pPr>
            <a:r>
              <a:rPr lang="en-US" b="1" dirty="0">
                <a:latin typeface="Courier" pitchFamily="2" charset="0"/>
              </a:rPr>
              <a:t>SELECT</a:t>
            </a:r>
            <a:r>
              <a:rPr lang="en-US" dirty="0">
                <a:latin typeface="Courier" pitchFamily="2" charset="0"/>
              </a:rPr>
              <a:t> PNAME </a:t>
            </a:r>
            <a:r>
              <a:rPr lang="en-US" b="1" dirty="0">
                <a:latin typeface="Courier" pitchFamily="2" charset="0"/>
              </a:rPr>
              <a:t>FROM</a:t>
            </a:r>
            <a:r>
              <a:rPr lang="en-US" dirty="0">
                <a:latin typeface="Courier" pitchFamily="2" charset="0"/>
              </a:rPr>
              <a:t> PROJ </a:t>
            </a:r>
            <a:r>
              <a:rPr lang="en-US" b="1" dirty="0">
                <a:latin typeface="Courier" pitchFamily="2" charset="0"/>
              </a:rPr>
              <a:t>WHERE</a:t>
            </a:r>
            <a:r>
              <a:rPr lang="en-US" dirty="0">
                <a:latin typeface="Courier" pitchFamily="2" charset="0"/>
              </a:rPr>
              <a:t> BUDGET&gt;20000 </a:t>
            </a:r>
            <a:r>
              <a:rPr lang="en-US" b="1" dirty="0">
                <a:latin typeface="Courier" pitchFamily="2" charset="0"/>
              </a:rPr>
              <a:t>AND</a:t>
            </a:r>
            <a:r>
              <a:rPr lang="en-US" dirty="0">
                <a:latin typeface="Courier" pitchFamily="2" charset="0"/>
              </a:rPr>
              <a:t> LOC=‘LONDON’</a:t>
            </a:r>
          </a:p>
          <a:p>
            <a:pPr marL="857250" lvl="2" indent="0">
              <a:spcBef>
                <a:spcPts val="0"/>
              </a:spcBef>
              <a:buNone/>
            </a:pPr>
            <a:r>
              <a:rPr lang="en-US" dirty="0">
                <a:latin typeface="Wingdings" pitchFamily="2" charset="2"/>
              </a:rPr>
              <a:t>				</a:t>
            </a:r>
            <a:r>
              <a:rPr lang="en-US" sz="3600" dirty="0">
                <a:latin typeface="Wingdings" pitchFamily="2" charset="2"/>
              </a:rPr>
              <a:t>⇩</a:t>
            </a:r>
            <a:endParaRPr lang="en-US" dirty="0">
              <a:latin typeface="Wingdings" pitchFamily="2" charset="2"/>
            </a:endParaRPr>
          </a:p>
          <a:p>
            <a:pPr marL="857250" lvl="2" indent="0">
              <a:buNone/>
            </a:pPr>
            <a:r>
              <a:rPr lang="en-US" b="1" dirty="0">
                <a:latin typeface="Courier" pitchFamily="2" charset="0"/>
              </a:rPr>
              <a:t>SELECT</a:t>
            </a:r>
            <a:r>
              <a:rPr lang="en-US" dirty="0">
                <a:latin typeface="Courier" pitchFamily="2" charset="0"/>
              </a:rPr>
              <a:t> PNAME </a:t>
            </a:r>
            <a:r>
              <a:rPr lang="en-US" b="1" dirty="0">
                <a:latin typeface="Courier" pitchFamily="2" charset="0"/>
              </a:rPr>
              <a:t>FROM</a:t>
            </a:r>
            <a:r>
              <a:rPr lang="en-US" dirty="0">
                <a:latin typeface="Courier" pitchFamily="2" charset="0"/>
              </a:rPr>
              <a:t> PROJ </a:t>
            </a:r>
            <a:r>
              <a:rPr lang="en-US" b="1" dirty="0">
                <a:latin typeface="Courier" pitchFamily="2" charset="0"/>
              </a:rPr>
              <a:t>WHERE</a:t>
            </a:r>
            <a:r>
              <a:rPr lang="en-US" dirty="0">
                <a:latin typeface="Courier" pitchFamily="2" charset="0"/>
              </a:rPr>
              <a:t> BUDGET&gt;? </a:t>
            </a:r>
            <a:r>
              <a:rPr lang="en-US" b="1" dirty="0">
                <a:latin typeface="Courier" pitchFamily="2" charset="0"/>
              </a:rPr>
              <a:t>AND</a:t>
            </a:r>
            <a:r>
              <a:rPr lang="en-US" dirty="0">
                <a:latin typeface="Courier" pitchFamily="2" charset="0"/>
              </a:rPr>
              <a:t> LOC=‘?’</a:t>
            </a:r>
          </a:p>
          <a:p>
            <a:pPr marL="400050"/>
            <a:r>
              <a:rPr lang="en-US" dirty="0"/>
              <a:t>If monitoring tuple-level access (E-Store), this will tell you</a:t>
            </a:r>
          </a:p>
          <a:p>
            <a:pPr marL="857250" lvl="2" indent="0">
              <a:buNone/>
            </a:pPr>
            <a:endParaRPr lang="en-US" dirty="0">
              <a:latin typeface="Courier" pitchFamily="2" charset="0"/>
            </a:endParaRPr>
          </a:p>
        </p:txBody>
      </p:sp>
      <p:sp>
        <p:nvSpPr>
          <p:cNvPr id="4" name="Footer Placeholder 3">
            <a:extLst>
              <a:ext uri="{FF2B5EF4-FFF2-40B4-BE49-F238E27FC236}">
                <a16:creationId xmlns:a16="http://schemas.microsoft.com/office/drawing/2014/main" id="{964AF1CC-DE79-7744-A613-46406BC116A5}"/>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2686203A-504F-044A-8A2C-0E2DA378C134}"/>
              </a:ext>
            </a:extLst>
          </p:cNvPr>
          <p:cNvSpPr>
            <a:spLocks noGrp="1"/>
          </p:cNvSpPr>
          <p:nvPr>
            <p:ph type="sldNum" sz="quarter" idx="4"/>
          </p:nvPr>
        </p:nvSpPr>
        <p:spPr/>
        <p:txBody>
          <a:bodyPr/>
          <a:lstStyle/>
          <a:p>
            <a:fld id="{FD96158B-4539-3C43-9DE5-94C547866200}" type="slidenum">
              <a:rPr lang="en-US" smtClean="0"/>
              <a:t>75</a:t>
            </a:fld>
            <a:endParaRPr lang="en-US"/>
          </a:p>
        </p:txBody>
      </p:sp>
    </p:spTree>
    <p:extLst>
      <p:ext uri="{BB962C8B-B14F-4D97-AF65-F5344CB8AC3E}">
        <p14:creationId xmlns:p14="http://schemas.microsoft.com/office/powerpoint/2010/main" val="31107171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DDA-9B82-8F4C-B2A7-5EC42DA3C235}"/>
              </a:ext>
            </a:extLst>
          </p:cNvPr>
          <p:cNvSpPr>
            <a:spLocks noGrp="1"/>
          </p:cNvSpPr>
          <p:nvPr>
            <p:ph type="title"/>
          </p:nvPr>
        </p:nvSpPr>
        <p:spPr/>
        <p:txBody>
          <a:bodyPr/>
          <a:lstStyle/>
          <a:p>
            <a:r>
              <a:rPr lang="en-US" dirty="0"/>
              <a:t>Performing changes</a:t>
            </a:r>
          </a:p>
        </p:txBody>
      </p:sp>
      <p:sp>
        <p:nvSpPr>
          <p:cNvPr id="3" name="Content Placeholder 2">
            <a:extLst>
              <a:ext uri="{FF2B5EF4-FFF2-40B4-BE49-F238E27FC236}">
                <a16:creationId xmlns:a16="http://schemas.microsoft.com/office/drawing/2014/main" id="{33F6FA78-7005-B949-A2D9-D7A3BA3099B9}"/>
              </a:ext>
            </a:extLst>
          </p:cNvPr>
          <p:cNvSpPr>
            <a:spLocks noGrp="1"/>
          </p:cNvSpPr>
          <p:nvPr>
            <p:ph idx="1"/>
          </p:nvPr>
        </p:nvSpPr>
        <p:spPr/>
        <p:txBody>
          <a:bodyPr/>
          <a:lstStyle/>
          <a:p>
            <a:pPr>
              <a:spcBef>
                <a:spcPts val="300"/>
              </a:spcBef>
            </a:pPr>
            <a:r>
              <a:rPr lang="en-US" dirty="0"/>
              <a:t>Periodically compute redistribution</a:t>
            </a:r>
          </a:p>
          <a:p>
            <a:pPr lvl="1">
              <a:spcBef>
                <a:spcPts val="300"/>
              </a:spcBef>
            </a:pPr>
            <a:r>
              <a:rPr lang="en-US" dirty="0"/>
              <a:t>Not efficient</a:t>
            </a:r>
          </a:p>
          <a:p>
            <a:pPr>
              <a:spcBef>
                <a:spcPts val="300"/>
              </a:spcBef>
            </a:pPr>
            <a:r>
              <a:rPr lang="en-US" dirty="0"/>
              <a:t>Incremental computation and migration</a:t>
            </a:r>
          </a:p>
          <a:p>
            <a:pPr lvl="1">
              <a:spcBef>
                <a:spcPts val="300"/>
              </a:spcBef>
            </a:pPr>
            <a:r>
              <a:rPr lang="en-US" dirty="0"/>
              <a:t>Graph representation </a:t>
            </a:r>
            <a:r>
              <a:rPr lang="en-US" dirty="0">
                <a:latin typeface="Wingdings"/>
                <a:ea typeface="Wingdings"/>
                <a:cs typeface="Wingdings"/>
                <a:sym typeface="Wingdings"/>
              </a:rPr>
              <a:t></a:t>
            </a:r>
            <a:r>
              <a:rPr lang="en-US" dirty="0"/>
              <a:t> look at changes in graph</a:t>
            </a:r>
          </a:p>
          <a:p>
            <a:pPr lvl="2">
              <a:spcBef>
                <a:spcPts val="300"/>
              </a:spcBef>
            </a:pPr>
            <a:r>
              <a:rPr lang="en-US" dirty="0"/>
              <a:t>SWORD and </a:t>
            </a:r>
            <a:r>
              <a:rPr lang="en-US" dirty="0" err="1"/>
              <a:t>AdaptCache</a:t>
            </a:r>
            <a:r>
              <a:rPr lang="en-US" dirty="0"/>
              <a:t>: Incremental graph partitioning initiates data migration for reconfiguration</a:t>
            </a:r>
          </a:p>
          <a:p>
            <a:pPr lvl="1">
              <a:spcBef>
                <a:spcPts val="300"/>
              </a:spcBef>
            </a:pPr>
            <a:r>
              <a:rPr lang="en-US" dirty="0"/>
              <a:t>E-Store: determine hot tuples for which a migration plan is prepared determine; cold tuple reallocation as well</a:t>
            </a:r>
          </a:p>
          <a:p>
            <a:pPr lvl="2">
              <a:spcBef>
                <a:spcPts val="300"/>
              </a:spcBef>
            </a:pPr>
            <a:r>
              <a:rPr lang="en-US" dirty="0"/>
              <a:t>Optimization problem; real-time heuristic solutions</a:t>
            </a:r>
          </a:p>
          <a:p>
            <a:pPr lvl="1">
              <a:spcBef>
                <a:spcPts val="300"/>
              </a:spcBef>
            </a:pPr>
            <a:r>
              <a:rPr lang="en-US" dirty="0"/>
              <a:t>Database cracking: continuously reorganize data to match query workload</a:t>
            </a:r>
          </a:p>
          <a:p>
            <a:pPr lvl="2">
              <a:spcBef>
                <a:spcPts val="300"/>
              </a:spcBef>
            </a:pPr>
            <a:r>
              <a:rPr lang="en-US" dirty="0"/>
              <a:t>Incoming queries are used as advice</a:t>
            </a:r>
          </a:p>
          <a:p>
            <a:pPr lvl="2">
              <a:spcBef>
                <a:spcPts val="300"/>
              </a:spcBef>
            </a:pPr>
            <a:r>
              <a:rPr lang="en-US" dirty="0"/>
              <a:t>When a node needs data for a local query, this is hint that data may need to be moved</a:t>
            </a:r>
          </a:p>
        </p:txBody>
      </p:sp>
      <p:sp>
        <p:nvSpPr>
          <p:cNvPr id="4" name="Footer Placeholder 3">
            <a:extLst>
              <a:ext uri="{FF2B5EF4-FFF2-40B4-BE49-F238E27FC236}">
                <a16:creationId xmlns:a16="http://schemas.microsoft.com/office/drawing/2014/main" id="{BC37AB52-BCFE-6947-929F-C4EA49BD5421}"/>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28E22A50-5167-C949-909A-A2480D1B4F86}"/>
              </a:ext>
            </a:extLst>
          </p:cNvPr>
          <p:cNvSpPr>
            <a:spLocks noGrp="1"/>
          </p:cNvSpPr>
          <p:nvPr>
            <p:ph type="sldNum" sz="quarter" idx="4"/>
          </p:nvPr>
        </p:nvSpPr>
        <p:spPr/>
        <p:txBody>
          <a:bodyPr/>
          <a:lstStyle/>
          <a:p>
            <a:fld id="{FD96158B-4539-3C43-9DE5-94C547866200}" type="slidenum">
              <a:rPr lang="en-US" smtClean="0"/>
              <a:t>76</a:t>
            </a:fld>
            <a:endParaRPr lang="en-US"/>
          </a:p>
        </p:txBody>
      </p:sp>
    </p:spTree>
    <p:extLst>
      <p:ext uri="{BB962C8B-B14F-4D97-AF65-F5344CB8AC3E}">
        <p14:creationId xmlns:p14="http://schemas.microsoft.com/office/powerpoint/2010/main" val="74944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2" name="Rectangle 94"/>
          <p:cNvSpPr>
            <a:spLocks noGrp="1" noChangeArrowheads="1"/>
          </p:cNvSpPr>
          <p:nvPr>
            <p:ph type="title"/>
          </p:nvPr>
        </p:nvSpPr>
        <p:spPr/>
        <p:txBody>
          <a:bodyPr/>
          <a:lstStyle/>
          <a:p>
            <a:r>
              <a:rPr lang="en-US" dirty="0"/>
              <a:t>Fragmentation Alternatives – Horizontal</a:t>
            </a:r>
          </a:p>
        </p:txBody>
      </p:sp>
      <p:sp>
        <p:nvSpPr>
          <p:cNvPr id="17411" name="Rectangle 3"/>
          <p:cNvSpPr>
            <a:spLocks noGrp="1" noChangeArrowheads="1"/>
          </p:cNvSpPr>
          <p:nvPr>
            <p:ph type="body" idx="4294967295"/>
          </p:nvPr>
        </p:nvSpPr>
        <p:spPr>
          <a:xfrm>
            <a:off x="116505" y="1960712"/>
            <a:ext cx="4346198" cy="1809378"/>
          </a:xfrm>
          <a:noFill/>
          <a:ln/>
        </p:spPr>
        <p:txBody>
          <a:bodyPr/>
          <a:lstStyle/>
          <a:p>
            <a:pPr marL="1195327" indent="-1195327">
              <a:buNone/>
            </a:pPr>
            <a:r>
              <a:rPr lang="en-US" dirty="0"/>
              <a:t>PROJ</a:t>
            </a:r>
            <a:r>
              <a:rPr lang="en-US" baseline="-25000" dirty="0"/>
              <a:t>1</a:t>
            </a:r>
            <a:r>
              <a:rPr lang="en-US" dirty="0"/>
              <a:t> :	projects with budgets less than $200,000</a:t>
            </a:r>
          </a:p>
          <a:p>
            <a:pPr marL="1195327" indent="-1195327">
              <a:buNone/>
            </a:pPr>
            <a:r>
              <a:rPr lang="en-US" dirty="0"/>
              <a:t>PROJ</a:t>
            </a:r>
            <a:r>
              <a:rPr lang="en-US" baseline="-25000" dirty="0"/>
              <a:t>2</a:t>
            </a:r>
            <a:r>
              <a:rPr lang="en-US" dirty="0"/>
              <a:t> :	projects with budgets greater than or equal to $200,000</a:t>
            </a:r>
          </a:p>
        </p:txBody>
      </p:sp>
      <p:sp>
        <p:nvSpPr>
          <p:cNvPr id="2" name="Footer Placeholder 1">
            <a:extLst>
              <a:ext uri="{FF2B5EF4-FFF2-40B4-BE49-F238E27FC236}">
                <a16:creationId xmlns:a16="http://schemas.microsoft.com/office/drawing/2014/main" id="{462484A1-CDB8-9649-93DC-218FF025743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A5FA607-E595-0C42-A810-4B5B142DE0D4}"/>
              </a:ext>
            </a:extLst>
          </p:cNvPr>
          <p:cNvSpPr>
            <a:spLocks noGrp="1"/>
          </p:cNvSpPr>
          <p:nvPr>
            <p:ph type="sldNum" sz="quarter" idx="4"/>
          </p:nvPr>
        </p:nvSpPr>
        <p:spPr/>
        <p:txBody>
          <a:bodyPr/>
          <a:lstStyle/>
          <a:p>
            <a:fld id="{FD96158B-4539-3C43-9DE5-94C547866200}" type="slidenum">
              <a:rPr lang="en-US" smtClean="0"/>
              <a:t>8</a:t>
            </a:fld>
            <a:endParaRPr lang="en-US"/>
          </a:p>
        </p:txBody>
      </p:sp>
      <p:pic>
        <p:nvPicPr>
          <p:cNvPr id="90" name="Picture 89" descr="A screenshot of a cell phone&#10;&#10;Description automatically generated">
            <a:extLst>
              <a:ext uri="{FF2B5EF4-FFF2-40B4-BE49-F238E27FC236}">
                <a16:creationId xmlns:a16="http://schemas.microsoft.com/office/drawing/2014/main" id="{937FFECF-9A02-E34F-9536-1F2BAED5797B}"/>
              </a:ext>
            </a:extLst>
          </p:cNvPr>
          <p:cNvPicPr>
            <a:picLocks noChangeAspect="1"/>
          </p:cNvPicPr>
          <p:nvPr/>
        </p:nvPicPr>
        <p:blipFill>
          <a:blip r:embed="rId3"/>
          <a:stretch>
            <a:fillRect/>
          </a:stretch>
        </p:blipFill>
        <p:spPr>
          <a:xfrm>
            <a:off x="4450232" y="1905167"/>
            <a:ext cx="4577263" cy="155770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E57F66E-C72B-6F4C-A324-902B317C5FA3}"/>
              </a:ext>
            </a:extLst>
          </p:cNvPr>
          <p:cNvPicPr>
            <a:picLocks noChangeAspect="1"/>
          </p:cNvPicPr>
          <p:nvPr/>
        </p:nvPicPr>
        <p:blipFill>
          <a:blip r:embed="rId4"/>
          <a:stretch>
            <a:fillRect/>
          </a:stretch>
        </p:blipFill>
        <p:spPr>
          <a:xfrm>
            <a:off x="3131840" y="3825635"/>
            <a:ext cx="4851392" cy="2268810"/>
          </a:xfrm>
          <a:prstGeom prst="rect">
            <a:avLst/>
          </a:prstGeom>
        </p:spPr>
      </p:pic>
    </p:spTree>
    <p:extLst>
      <p:ext uri="{BB962C8B-B14F-4D97-AF65-F5344CB8AC3E}">
        <p14:creationId xmlns:p14="http://schemas.microsoft.com/office/powerpoint/2010/main" val="412282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Fragmentation Alternatives – Vertical</a:t>
            </a:r>
          </a:p>
        </p:txBody>
      </p:sp>
      <p:sp>
        <p:nvSpPr>
          <p:cNvPr id="19459" name="Rectangle 3"/>
          <p:cNvSpPr>
            <a:spLocks noGrp="1" noChangeArrowheads="1"/>
          </p:cNvSpPr>
          <p:nvPr>
            <p:ph type="body" idx="4294967295"/>
          </p:nvPr>
        </p:nvSpPr>
        <p:spPr>
          <a:xfrm>
            <a:off x="158187" y="1962299"/>
            <a:ext cx="4515074" cy="1924348"/>
          </a:xfrm>
          <a:noFill/>
          <a:ln/>
        </p:spPr>
        <p:txBody>
          <a:bodyPr/>
          <a:lstStyle/>
          <a:p>
            <a:pPr marL="1081032" indent="-1081032">
              <a:buNone/>
            </a:pPr>
            <a:r>
              <a:rPr lang="en-US" dirty="0"/>
              <a:t>PROJ</a:t>
            </a:r>
            <a:r>
              <a:rPr lang="en-US" baseline="-25000" dirty="0"/>
              <a:t>1</a:t>
            </a:r>
            <a:r>
              <a:rPr lang="en-US" dirty="0"/>
              <a:t>:	information about project budgets</a:t>
            </a:r>
          </a:p>
          <a:p>
            <a:pPr marL="1081032" indent="-1081032">
              <a:buNone/>
            </a:pPr>
            <a:r>
              <a:rPr lang="en-US" dirty="0"/>
              <a:t>PROJ</a:t>
            </a:r>
            <a:r>
              <a:rPr lang="en-US" baseline="-25000" dirty="0"/>
              <a:t>2</a:t>
            </a:r>
            <a:r>
              <a:rPr lang="en-US" dirty="0"/>
              <a:t>:	information about project names and locations</a:t>
            </a:r>
          </a:p>
        </p:txBody>
      </p:sp>
      <p:sp>
        <p:nvSpPr>
          <p:cNvPr id="2" name="Footer Placeholder 1">
            <a:extLst>
              <a:ext uri="{FF2B5EF4-FFF2-40B4-BE49-F238E27FC236}">
                <a16:creationId xmlns:a16="http://schemas.microsoft.com/office/drawing/2014/main" id="{5E2F12CB-5BE9-CD4F-AFB0-3D104405910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E9931B0-060B-7046-B5D2-76D916B1BE00}"/>
              </a:ext>
            </a:extLst>
          </p:cNvPr>
          <p:cNvSpPr>
            <a:spLocks noGrp="1"/>
          </p:cNvSpPr>
          <p:nvPr>
            <p:ph type="sldNum" sz="quarter" idx="4"/>
          </p:nvPr>
        </p:nvSpPr>
        <p:spPr/>
        <p:txBody>
          <a:bodyPr/>
          <a:lstStyle/>
          <a:p>
            <a:fld id="{FD96158B-4539-3C43-9DE5-94C547866200}" type="slidenum">
              <a:rPr lang="en-US" smtClean="0"/>
              <a:t>9</a:t>
            </a:fld>
            <a:endParaRPr lang="en-US"/>
          </a:p>
        </p:txBody>
      </p:sp>
      <p:pic>
        <p:nvPicPr>
          <p:cNvPr id="5" name="Picture 4" descr="A screenshot of a cell phone&#10;&#10;Description automatically generated">
            <a:extLst>
              <a:ext uri="{FF2B5EF4-FFF2-40B4-BE49-F238E27FC236}">
                <a16:creationId xmlns:a16="http://schemas.microsoft.com/office/drawing/2014/main" id="{E593D47F-5EA0-5B43-9087-A7A74BC9E89A}"/>
              </a:ext>
            </a:extLst>
          </p:cNvPr>
          <p:cNvPicPr>
            <a:picLocks noChangeAspect="1"/>
          </p:cNvPicPr>
          <p:nvPr/>
        </p:nvPicPr>
        <p:blipFill>
          <a:blip r:embed="rId3"/>
          <a:stretch>
            <a:fillRect/>
          </a:stretch>
        </p:blipFill>
        <p:spPr>
          <a:xfrm>
            <a:off x="4462703" y="2088772"/>
            <a:ext cx="4577263" cy="155770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CFE0907-5A27-E24D-BD8C-2E72EAA688CE}"/>
              </a:ext>
            </a:extLst>
          </p:cNvPr>
          <p:cNvPicPr>
            <a:picLocks noChangeAspect="1"/>
          </p:cNvPicPr>
          <p:nvPr/>
        </p:nvPicPr>
        <p:blipFill>
          <a:blip r:embed="rId4"/>
          <a:stretch>
            <a:fillRect/>
          </a:stretch>
        </p:blipFill>
        <p:spPr>
          <a:xfrm>
            <a:off x="1691680" y="4232738"/>
            <a:ext cx="6717594" cy="1642624"/>
          </a:xfrm>
          <a:prstGeom prst="rect">
            <a:avLst/>
          </a:prstGeom>
        </p:spPr>
      </p:pic>
    </p:spTree>
    <p:extLst>
      <p:ext uri="{BB962C8B-B14F-4D97-AF65-F5344CB8AC3E}">
        <p14:creationId xmlns:p14="http://schemas.microsoft.com/office/powerpoint/2010/main" val="1873547660"/>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4066</TotalTime>
  <Words>26414</Words>
  <Application>Microsoft Office PowerPoint</Application>
  <PresentationFormat>On-screen Show (4:3)</PresentationFormat>
  <Paragraphs>1902</Paragraphs>
  <Slides>76</Slides>
  <Notes>72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94" baseType="lpstr">
      <vt:lpstr>MS PGothic</vt:lpstr>
      <vt:lpstr>Arial</vt:lpstr>
      <vt:lpstr>Book Antiqua</vt:lpstr>
      <vt:lpstr>BtrcvrFbvnlbMTSYN</vt:lpstr>
      <vt:lpstr>BwqvrxVglbtmTimes-Roman</vt:lpstr>
      <vt:lpstr>Calibri</vt:lpstr>
      <vt:lpstr>Courier</vt:lpstr>
      <vt:lpstr>Inter</vt:lpstr>
      <vt:lpstr>KaTeX_Main</vt:lpstr>
      <vt:lpstr>KaTeX_Math</vt:lpstr>
      <vt:lpstr>Monotype Sorts</vt:lpstr>
      <vt:lpstr>NSymbol</vt:lpstr>
      <vt:lpstr>Symbol</vt:lpstr>
      <vt:lpstr>VknxbbSpscfwMTMI</vt:lpstr>
      <vt:lpstr>WhcfrrHgcdwfCourier</vt:lpstr>
      <vt:lpstr>Wingdings</vt:lpstr>
      <vt:lpstr>Office Theme</vt:lpstr>
      <vt:lpstr>Equation</vt:lpstr>
      <vt:lpstr>Principles of Distributed Database Systems</vt:lpstr>
      <vt:lpstr>Outline</vt:lpstr>
      <vt:lpstr>Outline</vt:lpstr>
      <vt:lpstr>Distribution Design</vt:lpstr>
      <vt:lpstr>Outline</vt:lpstr>
      <vt:lpstr>Fragmentation</vt:lpstr>
      <vt:lpstr>Example Database</vt:lpstr>
      <vt:lpstr>Fragmentation Alternatives – Horizontal</vt:lpstr>
      <vt:lpstr>Fragmentation Alternatives – Vertical</vt:lpstr>
      <vt:lpstr>Correctness of Fragmentation</vt:lpstr>
      <vt:lpstr>Allocation Alternatives</vt:lpstr>
      <vt:lpstr>Comparison of Replication Alternatives</vt:lpstr>
      <vt:lpstr>Fragmentation</vt:lpstr>
      <vt:lpstr>PHF – Information Requirements</vt:lpstr>
      <vt:lpstr>PHF - Information Requirements</vt:lpstr>
      <vt:lpstr>PHF – Information Requirements</vt:lpstr>
      <vt:lpstr>PHF – Information Requirements</vt:lpstr>
      <vt:lpstr>Primary Horizontal Fragmentation</vt:lpstr>
      <vt:lpstr>PHF – Algorithm</vt:lpstr>
      <vt:lpstr>Completeness of Simple Predicates</vt:lpstr>
      <vt:lpstr>Completeness of Simple Predicates</vt:lpstr>
      <vt:lpstr>Minimality of Simple Predicates</vt:lpstr>
      <vt:lpstr>Minimality of Simple Predicates</vt:lpstr>
      <vt:lpstr>COM_MIN Algorithm</vt:lpstr>
      <vt:lpstr>COM_MIN Algorithm</vt:lpstr>
      <vt:lpstr>PHORIZONTAL Algorithm</vt:lpstr>
      <vt:lpstr>PHF – Example</vt:lpstr>
      <vt:lpstr>PHF – Example</vt:lpstr>
      <vt:lpstr>PHF – Example</vt:lpstr>
      <vt:lpstr>PHF – Example</vt:lpstr>
      <vt:lpstr>PHF – Example</vt:lpstr>
      <vt:lpstr>PHF – Correctness</vt:lpstr>
      <vt:lpstr>Derived Horizontal Fragmentation</vt:lpstr>
      <vt:lpstr>DHF – Definition</vt:lpstr>
      <vt:lpstr>DHF – Example</vt:lpstr>
      <vt:lpstr>DHF – Correctness</vt:lpstr>
      <vt:lpstr>Vertical Fragmentation</vt:lpstr>
      <vt:lpstr>Vertical Fragmentation</vt:lpstr>
      <vt:lpstr>VF – Information Requirements</vt:lpstr>
      <vt:lpstr>VF – Definition of use(qi,Aj)</vt:lpstr>
      <vt:lpstr>VF – Affinity Measure aff(Ai,Aj)</vt:lpstr>
      <vt:lpstr>VF – Calculation of aff(Ai, Aj)</vt:lpstr>
      <vt:lpstr>VF – Clustering Algorithm</vt:lpstr>
      <vt:lpstr>Bond Energy Algorithm</vt:lpstr>
      <vt:lpstr>Bond Energy Algorithm</vt:lpstr>
      <vt:lpstr>BEA – Example</vt:lpstr>
      <vt:lpstr>BEA – Example</vt:lpstr>
      <vt:lpstr>VF – Algorithm</vt:lpstr>
      <vt:lpstr>VF – Algorithm</vt:lpstr>
      <vt:lpstr>VF – Algorithm</vt:lpstr>
      <vt:lpstr>VF – Correctness</vt:lpstr>
      <vt:lpstr>Hybrid Fragmentation</vt:lpstr>
      <vt:lpstr>Reconstruction of HF</vt:lpstr>
      <vt:lpstr>Outline</vt:lpstr>
      <vt:lpstr>Fragment Allocation</vt:lpstr>
      <vt:lpstr>Information Requirements</vt:lpstr>
      <vt:lpstr>Allocation</vt:lpstr>
      <vt:lpstr>Allocation Model</vt:lpstr>
      <vt:lpstr>Allocation Model</vt:lpstr>
      <vt:lpstr>Allocation Model</vt:lpstr>
      <vt:lpstr>Allocation Model</vt:lpstr>
      <vt:lpstr>Allocation Model</vt:lpstr>
      <vt:lpstr>Allocation Model</vt:lpstr>
      <vt:lpstr>Allocation Model</vt:lpstr>
      <vt:lpstr>Outline</vt:lpstr>
      <vt:lpstr>Combining Fragmentation &amp; Allocation</vt:lpstr>
      <vt:lpstr>Round-robin Partitioning</vt:lpstr>
      <vt:lpstr>Hash Partitioning</vt:lpstr>
      <vt:lpstr>Range Partitioning</vt:lpstr>
      <vt:lpstr>Workload-Aware Partitioning</vt:lpstr>
      <vt:lpstr>Incorporating Replication</vt:lpstr>
      <vt:lpstr>Dealing with graph size</vt:lpstr>
      <vt:lpstr>Adaptive approaches</vt:lpstr>
      <vt:lpstr>Detecting workload changes</vt:lpstr>
      <vt:lpstr>Detecting affected data items</vt:lpstr>
      <vt:lpstr>Performing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Admin</cp:lastModifiedBy>
  <cp:revision>134</cp:revision>
  <dcterms:created xsi:type="dcterms:W3CDTF">2020-02-05T23:19:38Z</dcterms:created>
  <dcterms:modified xsi:type="dcterms:W3CDTF">2025-03-21T01:45:51Z</dcterms:modified>
</cp:coreProperties>
</file>