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60"/>
  </p:notesMasterIdLst>
  <p:sldIdLst>
    <p:sldId id="256" r:id="rId2"/>
    <p:sldId id="257" r:id="rId3"/>
    <p:sldId id="359" r:id="rId4"/>
    <p:sldId id="259" r:id="rId5"/>
    <p:sldId id="363" r:id="rId6"/>
    <p:sldId id="324" r:id="rId7"/>
    <p:sldId id="325" r:id="rId8"/>
    <p:sldId id="326" r:id="rId9"/>
    <p:sldId id="327" r:id="rId10"/>
    <p:sldId id="264" r:id="rId11"/>
    <p:sldId id="265" r:id="rId12"/>
    <p:sldId id="328" r:id="rId13"/>
    <p:sldId id="329" r:id="rId14"/>
    <p:sldId id="268" r:id="rId15"/>
    <p:sldId id="330" r:id="rId16"/>
    <p:sldId id="331" r:id="rId17"/>
    <p:sldId id="271" r:id="rId18"/>
    <p:sldId id="272" r:id="rId19"/>
    <p:sldId id="273" r:id="rId20"/>
    <p:sldId id="346" r:id="rId21"/>
    <p:sldId id="357" r:id="rId22"/>
    <p:sldId id="347" r:id="rId23"/>
    <p:sldId id="348" r:id="rId24"/>
    <p:sldId id="349" r:id="rId25"/>
    <p:sldId id="350" r:id="rId26"/>
    <p:sldId id="358" r:id="rId27"/>
    <p:sldId id="352" r:id="rId28"/>
    <p:sldId id="353" r:id="rId29"/>
    <p:sldId id="354" r:id="rId30"/>
    <p:sldId id="355" r:id="rId31"/>
    <p:sldId id="356" r:id="rId32"/>
    <p:sldId id="274" r:id="rId33"/>
    <p:sldId id="360" r:id="rId34"/>
    <p:sldId id="332" r:id="rId35"/>
    <p:sldId id="333" r:id="rId36"/>
    <p:sldId id="334" r:id="rId37"/>
    <p:sldId id="335" r:id="rId38"/>
    <p:sldId id="336" r:id="rId39"/>
    <p:sldId id="337" r:id="rId40"/>
    <p:sldId id="338" r:id="rId41"/>
    <p:sldId id="339" r:id="rId42"/>
    <p:sldId id="361" r:id="rId43"/>
    <p:sldId id="340" r:id="rId44"/>
    <p:sldId id="341" r:id="rId45"/>
    <p:sldId id="342" r:id="rId46"/>
    <p:sldId id="286" r:id="rId47"/>
    <p:sldId id="343" r:id="rId48"/>
    <p:sldId id="288" r:id="rId49"/>
    <p:sldId id="344" r:id="rId50"/>
    <p:sldId id="290" r:id="rId51"/>
    <p:sldId id="291" r:id="rId52"/>
    <p:sldId id="292" r:id="rId53"/>
    <p:sldId id="293" r:id="rId54"/>
    <p:sldId id="294" r:id="rId55"/>
    <p:sldId id="295" r:id="rId56"/>
    <p:sldId id="296" r:id="rId57"/>
    <p:sldId id="345" r:id="rId58"/>
    <p:sldId id="362" r:id="rId59"/>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1pPr>
    <a:lvl2pPr marL="4572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2pPr>
    <a:lvl3pPr marL="9144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3pPr>
    <a:lvl4pPr marL="13716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4pPr>
    <a:lvl5pPr marL="1828800" algn="l" rtl="0" eaLnBrk="0" fontAlgn="base" hangingPunct="0">
      <a:spcBef>
        <a:spcPct val="0"/>
      </a:spcBef>
      <a:spcAft>
        <a:spcPct val="0"/>
      </a:spcAft>
      <a:defRPr sz="2400" kern="1200">
        <a:solidFill>
          <a:schemeClr val="tx1"/>
        </a:solidFill>
        <a:latin typeface="Arial" pitchFamily="-108" charset="0"/>
        <a:ea typeface="ＭＳ Ｐゴシック" pitchFamily="-108" charset="-128"/>
        <a:cs typeface="ＭＳ Ｐゴシック" pitchFamily="-108" charset="-128"/>
      </a:defRPr>
    </a:lvl5pPr>
    <a:lvl6pPr marL="22860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6pPr>
    <a:lvl7pPr marL="27432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7pPr>
    <a:lvl8pPr marL="32004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8pPr>
    <a:lvl9pPr marL="3657600" algn="l" defTabSz="457200" rtl="0" eaLnBrk="1" latinLnBrk="0" hangingPunct="1">
      <a:defRPr sz="2400" kern="1200">
        <a:solidFill>
          <a:schemeClr val="tx1"/>
        </a:solidFill>
        <a:latin typeface="Arial" pitchFamily="-108" charset="0"/>
        <a:ea typeface="ＭＳ Ｐゴシック" pitchFamily="-108" charset="-128"/>
        <a:cs typeface="ＭＳ Ｐゴシック" pitchFamily="-108"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ADFF"/>
    <a:srgbClr val="1771A9"/>
    <a:srgbClr val="0432FF"/>
    <a:srgbClr val="238038"/>
    <a:srgbClr val="6E6E6E"/>
    <a:srgbClr val="008040"/>
    <a:srgbClr val="CC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1368"/>
    <p:restoredTop sz="70681" autoAdjust="0"/>
  </p:normalViewPr>
  <p:slideViewPr>
    <p:cSldViewPr>
      <p:cViewPr varScale="1">
        <p:scale>
          <a:sx n="47" d="100"/>
          <a:sy n="47" d="100"/>
        </p:scale>
        <p:origin x="1236" y="44"/>
      </p:cViewPr>
      <p:guideLst>
        <p:guide orient="horz" pos="2160"/>
        <p:guide pos="2880"/>
      </p:guideLst>
    </p:cSldViewPr>
  </p:slideViewPr>
  <p:outlineViewPr>
    <p:cViewPr>
      <p:scale>
        <a:sx n="33" d="100"/>
        <a:sy n="33" d="100"/>
      </p:scale>
      <p:origin x="0" y="-556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 r:id="rId36" collapse="1"/>
      <p:sld r:id="rId37" collapse="1"/>
      <p:sld r:id="rId38" collapse="1"/>
      <p:sld r:id="rId39" collapse="1"/>
      <p:sld r:id="rId40" collapse="1"/>
      <p:sld r:id="rId41" collapse="1"/>
      <p:sld r:id="rId42" collapse="1"/>
      <p:sld r:id="rId43" collapse="1"/>
      <p:sld r:id="rId44" collapse="1"/>
      <p:sld r:id="rId45" collapse="1"/>
      <p:sld r:id="rId46" collapse="1"/>
      <p:sld r:id="rId47" collapse="1"/>
      <p:sld r:id="rId48" collapse="1"/>
      <p:sld r:id="rId49" collapse="1"/>
      <p:sld r:id="rId50" collapse="1"/>
      <p:sld r:id="rId51" collapse="1"/>
      <p:sld r:id="rId52" collapse="1"/>
      <p:sld r:id="rId53" collapse="1"/>
      <p:sld r:id="rId54" collapse="1"/>
      <p:sld r:id="rId55" collapse="1"/>
      <p:sld r:id="rId56" collapse="1"/>
    </p:sldLst>
  </p:outlineViewPr>
  <p:notesTextViewPr>
    <p:cViewPr>
      <p:scale>
        <a:sx n="100" d="100"/>
        <a:sy n="100" d="100"/>
      </p:scale>
      <p:origin x="0" y="-28"/>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65"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_rels/viewProps.xml.rels><?xml version="1.0" encoding="UTF-8" standalone="yes"?>
<Relationships xmlns="http://schemas.openxmlformats.org/package/2006/relationships"><Relationship Id="rId13" Type="http://schemas.openxmlformats.org/officeDocument/2006/relationships/slide" Target="slides/slide14.xml"/><Relationship Id="rId18" Type="http://schemas.openxmlformats.org/officeDocument/2006/relationships/slide" Target="slides/slide19.xml"/><Relationship Id="rId26" Type="http://schemas.openxmlformats.org/officeDocument/2006/relationships/slide" Target="slides/slide27.xml"/><Relationship Id="rId39" Type="http://schemas.openxmlformats.org/officeDocument/2006/relationships/slide" Target="slides/slide40.xml"/><Relationship Id="rId21" Type="http://schemas.openxmlformats.org/officeDocument/2006/relationships/slide" Target="slides/slide22.xml"/><Relationship Id="rId34" Type="http://schemas.openxmlformats.org/officeDocument/2006/relationships/slide" Target="slides/slide35.xml"/><Relationship Id="rId42" Type="http://schemas.openxmlformats.org/officeDocument/2006/relationships/slide" Target="slides/slide43.xml"/><Relationship Id="rId47" Type="http://schemas.openxmlformats.org/officeDocument/2006/relationships/slide" Target="slides/slide48.xml"/><Relationship Id="rId50" Type="http://schemas.openxmlformats.org/officeDocument/2006/relationships/slide" Target="slides/slide51.xml"/><Relationship Id="rId55" Type="http://schemas.openxmlformats.org/officeDocument/2006/relationships/slide" Target="slides/slide56.xml"/><Relationship Id="rId7" Type="http://schemas.openxmlformats.org/officeDocument/2006/relationships/slide" Target="slides/slide8.xml"/><Relationship Id="rId2" Type="http://schemas.openxmlformats.org/officeDocument/2006/relationships/slide" Target="slides/slide3.xml"/><Relationship Id="rId16" Type="http://schemas.openxmlformats.org/officeDocument/2006/relationships/slide" Target="slides/slide17.xml"/><Relationship Id="rId29" Type="http://schemas.openxmlformats.org/officeDocument/2006/relationships/slide" Target="slides/slide30.xml"/><Relationship Id="rId11" Type="http://schemas.openxmlformats.org/officeDocument/2006/relationships/slide" Target="slides/slide12.xml"/><Relationship Id="rId24" Type="http://schemas.openxmlformats.org/officeDocument/2006/relationships/slide" Target="slides/slide25.xml"/><Relationship Id="rId32" Type="http://schemas.openxmlformats.org/officeDocument/2006/relationships/slide" Target="slides/slide33.xml"/><Relationship Id="rId37" Type="http://schemas.openxmlformats.org/officeDocument/2006/relationships/slide" Target="slides/slide38.xml"/><Relationship Id="rId40" Type="http://schemas.openxmlformats.org/officeDocument/2006/relationships/slide" Target="slides/slide41.xml"/><Relationship Id="rId45" Type="http://schemas.openxmlformats.org/officeDocument/2006/relationships/slide" Target="slides/slide46.xml"/><Relationship Id="rId53" Type="http://schemas.openxmlformats.org/officeDocument/2006/relationships/slide" Target="slides/slide54.xml"/><Relationship Id="rId5" Type="http://schemas.openxmlformats.org/officeDocument/2006/relationships/slide" Target="slides/slide6.xml"/><Relationship Id="rId10" Type="http://schemas.openxmlformats.org/officeDocument/2006/relationships/slide" Target="slides/slide11.xml"/><Relationship Id="rId19" Type="http://schemas.openxmlformats.org/officeDocument/2006/relationships/slide" Target="slides/slide20.xml"/><Relationship Id="rId31" Type="http://schemas.openxmlformats.org/officeDocument/2006/relationships/slide" Target="slides/slide32.xml"/><Relationship Id="rId44" Type="http://schemas.openxmlformats.org/officeDocument/2006/relationships/slide" Target="slides/slide45.xml"/><Relationship Id="rId52" Type="http://schemas.openxmlformats.org/officeDocument/2006/relationships/slide" Target="slides/slide53.xml"/><Relationship Id="rId4" Type="http://schemas.openxmlformats.org/officeDocument/2006/relationships/slide" Target="slides/slide5.xml"/><Relationship Id="rId9" Type="http://schemas.openxmlformats.org/officeDocument/2006/relationships/slide" Target="slides/slide10.xml"/><Relationship Id="rId14" Type="http://schemas.openxmlformats.org/officeDocument/2006/relationships/slide" Target="slides/slide15.xml"/><Relationship Id="rId22" Type="http://schemas.openxmlformats.org/officeDocument/2006/relationships/slide" Target="slides/slide23.xml"/><Relationship Id="rId27" Type="http://schemas.openxmlformats.org/officeDocument/2006/relationships/slide" Target="slides/slide28.xml"/><Relationship Id="rId30" Type="http://schemas.openxmlformats.org/officeDocument/2006/relationships/slide" Target="slides/slide31.xml"/><Relationship Id="rId35" Type="http://schemas.openxmlformats.org/officeDocument/2006/relationships/slide" Target="slides/slide36.xml"/><Relationship Id="rId43" Type="http://schemas.openxmlformats.org/officeDocument/2006/relationships/slide" Target="slides/slide44.xml"/><Relationship Id="rId48" Type="http://schemas.openxmlformats.org/officeDocument/2006/relationships/slide" Target="slides/slide49.xml"/><Relationship Id="rId56" Type="http://schemas.openxmlformats.org/officeDocument/2006/relationships/slide" Target="slides/slide57.xml"/><Relationship Id="rId8" Type="http://schemas.openxmlformats.org/officeDocument/2006/relationships/slide" Target="slides/slide9.xml"/><Relationship Id="rId51" Type="http://schemas.openxmlformats.org/officeDocument/2006/relationships/slide" Target="slides/slide52.xml"/><Relationship Id="rId3" Type="http://schemas.openxmlformats.org/officeDocument/2006/relationships/slide" Target="slides/slide4.xml"/><Relationship Id="rId12" Type="http://schemas.openxmlformats.org/officeDocument/2006/relationships/slide" Target="slides/slide13.xml"/><Relationship Id="rId17" Type="http://schemas.openxmlformats.org/officeDocument/2006/relationships/slide" Target="slides/slide18.xml"/><Relationship Id="rId25" Type="http://schemas.openxmlformats.org/officeDocument/2006/relationships/slide" Target="slides/slide26.xml"/><Relationship Id="rId33" Type="http://schemas.openxmlformats.org/officeDocument/2006/relationships/slide" Target="slides/slide34.xml"/><Relationship Id="rId38" Type="http://schemas.openxmlformats.org/officeDocument/2006/relationships/slide" Target="slides/slide39.xml"/><Relationship Id="rId46" Type="http://schemas.openxmlformats.org/officeDocument/2006/relationships/slide" Target="slides/slide47.xml"/><Relationship Id="rId20" Type="http://schemas.openxmlformats.org/officeDocument/2006/relationships/slide" Target="slides/slide21.xml"/><Relationship Id="rId41" Type="http://schemas.openxmlformats.org/officeDocument/2006/relationships/slide" Target="slides/slide42.xml"/><Relationship Id="rId54" Type="http://schemas.openxmlformats.org/officeDocument/2006/relationships/slide" Target="slides/slide55.xml"/><Relationship Id="rId1" Type="http://schemas.openxmlformats.org/officeDocument/2006/relationships/slide" Target="slides/slide2.xml"/><Relationship Id="rId6" Type="http://schemas.openxmlformats.org/officeDocument/2006/relationships/slide" Target="slides/slide7.xml"/><Relationship Id="rId15" Type="http://schemas.openxmlformats.org/officeDocument/2006/relationships/slide" Target="slides/slide16.xml"/><Relationship Id="rId23" Type="http://schemas.openxmlformats.org/officeDocument/2006/relationships/slide" Target="slides/slide24.xml"/><Relationship Id="rId28" Type="http://schemas.openxmlformats.org/officeDocument/2006/relationships/slide" Target="slides/slide29.xml"/><Relationship Id="rId36" Type="http://schemas.openxmlformats.org/officeDocument/2006/relationships/slide" Target="slides/slide37.xml"/><Relationship Id="rId49" Type="http://schemas.openxmlformats.org/officeDocument/2006/relationships/slide" Target="slides/slide5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en Ngoc Diep" userId="40d50aa6-3e60-47b8-ae8c-ff35a14615f5" providerId="ADAL" clId="{1EB0E33C-C749-4075-B1CA-B700584657D6}"/>
    <pc:docChg chg="undo custSel modSld">
      <pc:chgData name="Nguyen Ngoc Diep" userId="40d50aa6-3e60-47b8-ae8c-ff35a14615f5" providerId="ADAL" clId="{1EB0E33C-C749-4075-B1CA-B700584657D6}" dt="2024-03-12T08:52:46.726" v="7" actId="14100"/>
      <pc:docMkLst>
        <pc:docMk/>
      </pc:docMkLst>
      <pc:sldChg chg="modSp mod">
        <pc:chgData name="Nguyen Ngoc Diep" userId="40d50aa6-3e60-47b8-ae8c-ff35a14615f5" providerId="ADAL" clId="{1EB0E33C-C749-4075-B1CA-B700584657D6}" dt="2024-03-12T08:52:46.726" v="7" actId="14100"/>
        <pc:sldMkLst>
          <pc:docMk/>
          <pc:sldMk cId="2985741003" sldId="326"/>
        </pc:sldMkLst>
        <pc:spChg chg="mod">
          <ac:chgData name="Nguyen Ngoc Diep" userId="40d50aa6-3e60-47b8-ae8c-ff35a14615f5" providerId="ADAL" clId="{1EB0E33C-C749-4075-B1CA-B700584657D6}" dt="2024-03-12T08:52:46.298" v="6" actId="1076"/>
          <ac:spMkLst>
            <pc:docMk/>
            <pc:sldMk cId="2985741003" sldId="326"/>
            <ac:spMk id="23" creationId="{00000000-0000-0000-0000-000000000000}"/>
          </ac:spMkLst>
        </pc:spChg>
        <pc:spChg chg="mod">
          <ac:chgData name="Nguyen Ngoc Diep" userId="40d50aa6-3e60-47b8-ae8c-ff35a14615f5" providerId="ADAL" clId="{1EB0E33C-C749-4075-B1CA-B700584657D6}" dt="2024-03-12T08:52:46.726" v="7" actId="14100"/>
          <ac:spMkLst>
            <pc:docMk/>
            <pc:sldMk cId="2985741003" sldId="326"/>
            <ac:spMk id="9218"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08E0ED7-616B-1946-BFAF-3445D103BEB5}" type="datetimeFigureOut">
              <a:rPr lang="en-US" smtClean="0"/>
              <a:t>4/4/2025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5F5201-0B02-374C-9C85-2DCB7D098B21}" type="slidenum">
              <a:rPr lang="en-US" smtClean="0"/>
              <a:t>‹#›</a:t>
            </a:fld>
            <a:endParaRPr lang="en-US"/>
          </a:p>
        </p:txBody>
      </p:sp>
    </p:spTree>
    <p:extLst>
      <p:ext uri="{BB962C8B-B14F-4D97-AF65-F5344CB8AC3E}">
        <p14:creationId xmlns:p14="http://schemas.microsoft.com/office/powerpoint/2010/main" val="2047428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65F5201-0B02-374C-9C85-2DCB7D098B21}" type="slidenum">
              <a:rPr lang="en-US" smtClean="0"/>
              <a:t>1</a:t>
            </a:fld>
            <a:endParaRPr lang="en-US"/>
          </a:p>
        </p:txBody>
      </p:sp>
    </p:spTree>
    <p:extLst>
      <p:ext uri="{BB962C8B-B14F-4D97-AF65-F5344CB8AC3E}">
        <p14:creationId xmlns:p14="http://schemas.microsoft.com/office/powerpoint/2010/main" val="17587812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a:ln/>
        </p:spPr>
      </p:sp>
      <p:sp>
        <p:nvSpPr>
          <p:cNvPr id="38915" name="Rectangle 3"/>
          <p:cNvSpPr>
            <a:spLocks noGrp="1" noChangeArrowheads="1"/>
          </p:cNvSpPr>
          <p:nvPr>
            <p:ph type="body" idx="1"/>
          </p:nvPr>
        </p:nvSpPr>
        <p:spPr/>
        <p:txBody>
          <a:bodyPr/>
          <a:lstStyle/>
          <a:p>
            <a:r>
              <a:rPr lang="en-US" dirty="0" err="1"/>
              <a:t>Ví</a:t>
            </a:r>
            <a:r>
              <a:rPr lang="en-US" dirty="0"/>
              <a:t> </a:t>
            </a:r>
            <a:r>
              <a:rPr lang="en-US" dirty="0" err="1"/>
              <a:t>dụ</a:t>
            </a:r>
            <a:r>
              <a:rPr lang="en-US" dirty="0"/>
              <a:t> 3.5 (page 95)</a:t>
            </a:r>
          </a:p>
          <a:p>
            <a:endParaRPr lang="en-US" dirty="0"/>
          </a:p>
          <a:p>
            <a:r>
              <a:rPr lang="en-US" dirty="0" err="1"/>
              <a:t>Ví</a:t>
            </a:r>
            <a:r>
              <a:rPr lang="en-US" dirty="0"/>
              <a:t> </a:t>
            </a:r>
            <a:r>
              <a:rPr lang="en-US" dirty="0" err="1"/>
              <a:t>dụ</a:t>
            </a:r>
            <a:r>
              <a:rPr lang="en-US" dirty="0"/>
              <a:t> </a:t>
            </a:r>
            <a:r>
              <a:rPr lang="en-US" dirty="0" err="1"/>
              <a:t>này</a:t>
            </a:r>
            <a:r>
              <a:rPr lang="en-US" dirty="0"/>
              <a:t> </a:t>
            </a:r>
            <a:r>
              <a:rPr lang="en-US" dirty="0" err="1"/>
              <a:t>minh</a:t>
            </a:r>
            <a:r>
              <a:rPr lang="en-US" dirty="0"/>
              <a:t> </a:t>
            </a:r>
            <a:r>
              <a:rPr lang="en-US" dirty="0" err="1"/>
              <a:t>họa</a:t>
            </a:r>
            <a:r>
              <a:rPr lang="en-US" dirty="0"/>
              <a:t> </a:t>
            </a:r>
            <a:r>
              <a:rPr lang="en-US" dirty="0" err="1"/>
              <a:t>sự</a:t>
            </a:r>
            <a:r>
              <a:rPr lang="en-US" dirty="0"/>
              <a:t> </a:t>
            </a:r>
            <a:r>
              <a:rPr lang="en-US" dirty="0" err="1"/>
              <a:t>khác</a:t>
            </a:r>
            <a:r>
              <a:rPr lang="en-US" dirty="0"/>
              <a:t> </a:t>
            </a:r>
            <a:r>
              <a:rPr lang="en-US" dirty="0" err="1"/>
              <a:t>biệt</a:t>
            </a:r>
            <a:r>
              <a:rPr lang="en-US" dirty="0"/>
              <a:t> </a:t>
            </a:r>
            <a:r>
              <a:rPr lang="en-US" dirty="0" err="1"/>
              <a:t>giữa</a:t>
            </a:r>
            <a:r>
              <a:rPr lang="en-US" dirty="0"/>
              <a:t> </a:t>
            </a:r>
            <a:r>
              <a:rPr lang="en-US" b="1" dirty="0" err="1"/>
              <a:t>khung</a:t>
            </a:r>
            <a:r>
              <a:rPr lang="en-US" b="1" dirty="0"/>
              <a:t> </a:t>
            </a:r>
            <a:r>
              <a:rPr lang="en-US" b="1" dirty="0" err="1"/>
              <a:t>nhìn</a:t>
            </a:r>
            <a:r>
              <a:rPr lang="en-US" b="1" dirty="0"/>
              <a:t> </a:t>
            </a:r>
            <a:r>
              <a:rPr lang="en-US" b="1" dirty="0" err="1"/>
              <a:t>có</a:t>
            </a:r>
            <a:r>
              <a:rPr lang="en-US" b="1" dirty="0"/>
              <a:t> </a:t>
            </a:r>
            <a:r>
              <a:rPr lang="en-US" b="1" dirty="0" err="1"/>
              <a:t>thể</a:t>
            </a:r>
            <a:r>
              <a:rPr lang="en-US" b="1" dirty="0"/>
              <a:t> </a:t>
            </a:r>
            <a:r>
              <a:rPr lang="en-US" b="1" dirty="0" err="1"/>
              <a:t>cập</a:t>
            </a:r>
            <a:r>
              <a:rPr lang="en-US" b="1" dirty="0"/>
              <a:t> </a:t>
            </a:r>
            <a:r>
              <a:rPr lang="en-US" b="1" dirty="0" err="1"/>
              <a:t>nhật</a:t>
            </a:r>
            <a:r>
              <a:rPr lang="en-US" b="1" dirty="0"/>
              <a:t> (updatable view)</a:t>
            </a:r>
            <a:r>
              <a:rPr lang="en-US" dirty="0"/>
              <a:t> </a:t>
            </a:r>
            <a:r>
              <a:rPr lang="en-US" dirty="0" err="1"/>
              <a:t>và</a:t>
            </a:r>
            <a:r>
              <a:rPr lang="en-US" dirty="0"/>
              <a:t> </a:t>
            </a:r>
            <a:r>
              <a:rPr lang="en-US" b="1" dirty="0" err="1"/>
              <a:t>không</a:t>
            </a:r>
            <a:r>
              <a:rPr lang="en-US" b="1" dirty="0"/>
              <a:t> </a:t>
            </a:r>
            <a:r>
              <a:rPr lang="en-US" b="1" dirty="0" err="1"/>
              <a:t>thể</a:t>
            </a:r>
            <a:r>
              <a:rPr lang="en-US" b="1" dirty="0"/>
              <a:t> </a:t>
            </a:r>
            <a:r>
              <a:rPr lang="en-US" b="1" dirty="0" err="1"/>
              <a:t>cập</a:t>
            </a:r>
            <a:r>
              <a:rPr lang="en-US" b="1" dirty="0"/>
              <a:t> </a:t>
            </a:r>
            <a:r>
              <a:rPr lang="en-US" b="1" dirty="0" err="1"/>
              <a:t>nhật</a:t>
            </a:r>
            <a:r>
              <a:rPr lang="en-US" b="1" dirty="0"/>
              <a:t> (non-updatable view)</a:t>
            </a:r>
            <a:r>
              <a:rPr lang="en-US" dirty="0"/>
              <a:t> </a:t>
            </a:r>
            <a:r>
              <a:rPr lang="en-US" dirty="0" err="1"/>
              <a:t>trong</a:t>
            </a:r>
            <a:r>
              <a:rPr lang="en-US" dirty="0"/>
              <a:t> SQL.</a:t>
            </a:r>
          </a:p>
          <a:p>
            <a:endParaRPr lang="en-US" dirty="0"/>
          </a:p>
          <a:p>
            <a:pPr marL="228600" indent="-228600">
              <a:buAutoNum type="arabicPeriod"/>
            </a:pPr>
            <a:r>
              <a:rPr lang="en-US" b="1" dirty="0" err="1"/>
              <a:t>Khung</a:t>
            </a:r>
            <a:r>
              <a:rPr lang="en-US" b="1" dirty="0"/>
              <a:t> </a:t>
            </a:r>
            <a:r>
              <a:rPr lang="en-US" b="1" dirty="0" err="1"/>
              <a:t>nhìn</a:t>
            </a:r>
            <a:r>
              <a:rPr lang="en-US" b="1" dirty="0"/>
              <a:t> </a:t>
            </a:r>
            <a:r>
              <a:rPr lang="en-US" b="1" dirty="0" err="1"/>
              <a:t>có</a:t>
            </a:r>
            <a:r>
              <a:rPr lang="en-US" b="1" dirty="0"/>
              <a:t> </a:t>
            </a:r>
            <a:r>
              <a:rPr lang="en-US" b="1" dirty="0" err="1"/>
              <a:t>thể</a:t>
            </a:r>
            <a:r>
              <a:rPr lang="en-US" b="1" dirty="0"/>
              <a:t> </a:t>
            </a:r>
            <a:r>
              <a:rPr lang="en-US" b="1" dirty="0" err="1"/>
              <a:t>cập</a:t>
            </a:r>
            <a:r>
              <a:rPr lang="en-US" b="1" dirty="0"/>
              <a:t> </a:t>
            </a:r>
            <a:r>
              <a:rPr lang="en-US" b="1" dirty="0" err="1"/>
              <a:t>nhật</a:t>
            </a:r>
            <a:r>
              <a:rPr lang="en-US" b="1" dirty="0"/>
              <a:t> (Updatable View)</a:t>
            </a:r>
          </a:p>
          <a:p>
            <a:pPr marL="0" indent="0">
              <a:buNone/>
            </a:pPr>
            <a:r>
              <a:rPr lang="en-US" b="1" dirty="0"/>
              <a:t>--------------------------------------------------------</a:t>
            </a:r>
          </a:p>
          <a:p>
            <a:r>
              <a:rPr lang="en-US" b="1" dirty="0"/>
              <a:t>CREATE VIEW </a:t>
            </a:r>
            <a:r>
              <a:rPr lang="en-US" dirty="0"/>
              <a:t>SYSAN(ENO, ENAME) AS</a:t>
            </a:r>
          </a:p>
          <a:p>
            <a:r>
              <a:rPr lang="en-US" b="1" dirty="0"/>
              <a:t>SELECT</a:t>
            </a:r>
            <a:r>
              <a:rPr lang="en-US" dirty="0"/>
              <a:t> ENO, ENAME</a:t>
            </a:r>
          </a:p>
          <a:p>
            <a:r>
              <a:rPr lang="en-US" b="1" dirty="0"/>
              <a:t>FROM</a:t>
            </a:r>
            <a:r>
              <a:rPr lang="en-US" dirty="0"/>
              <a:t> EMP</a:t>
            </a:r>
          </a:p>
          <a:p>
            <a:r>
              <a:rPr lang="en-US" b="1" dirty="0"/>
              <a:t>WHERE</a:t>
            </a:r>
            <a:r>
              <a:rPr lang="en-US" dirty="0"/>
              <a:t> TITLE = "Syst. Anal.";</a:t>
            </a:r>
          </a:p>
          <a:p>
            <a:r>
              <a:rPr lang="en-US" b="1" dirty="0"/>
              <a:t>--------------------------------------------------------</a:t>
            </a:r>
          </a:p>
          <a:p>
            <a:r>
              <a:rPr lang="vi-VN" b="1" dirty="0"/>
              <a:t>Giải thích:</a:t>
            </a:r>
            <a:endParaRPr lang="vi-VN" dirty="0"/>
          </a:p>
          <a:p>
            <a:pPr>
              <a:buFont typeface="Arial" panose="020B0604020202020204" pitchFamily="34" charset="0"/>
              <a:buChar char="•"/>
            </a:pPr>
            <a:r>
              <a:rPr lang="vi-VN" b="1" dirty="0"/>
              <a:t>SYSAN</a:t>
            </a:r>
            <a:r>
              <a:rPr lang="vi-VN" dirty="0"/>
              <a:t> là một khung nhìn lấy dữ liệu từ bảng </a:t>
            </a:r>
            <a:r>
              <a:rPr lang="vi-VN" b="1" dirty="0"/>
              <a:t>EMP</a:t>
            </a:r>
            <a:r>
              <a:rPr lang="vi-VN" dirty="0"/>
              <a:t>, chỉ chứa </a:t>
            </a:r>
            <a:r>
              <a:rPr lang="vi-VN" b="1" dirty="0"/>
              <a:t>ENO</a:t>
            </a:r>
            <a:r>
              <a:rPr lang="vi-VN" dirty="0"/>
              <a:t> và </a:t>
            </a:r>
            <a:r>
              <a:rPr lang="vi-VN" b="1" dirty="0"/>
              <a:t>ENAME</a:t>
            </a:r>
            <a:r>
              <a:rPr lang="vi-VN" dirty="0"/>
              <a:t> của những nhân viên có chức danh </a:t>
            </a:r>
            <a:r>
              <a:rPr lang="vi-VN" b="1" dirty="0"/>
              <a:t>"Syst. Anal."</a:t>
            </a:r>
            <a:r>
              <a:rPr lang="vi-VN" dirty="0"/>
              <a:t>.</a:t>
            </a:r>
          </a:p>
          <a:p>
            <a:pPr>
              <a:buFont typeface="Arial" panose="020B0604020202020204" pitchFamily="34" charset="0"/>
              <a:buChar char="•"/>
            </a:pPr>
            <a:r>
              <a:rPr lang="vi-VN" dirty="0"/>
              <a:t>Vì khung nhìn này chỉ lấy dữ liệu từ </a:t>
            </a:r>
            <a:r>
              <a:rPr lang="vi-VN" b="1" dirty="0"/>
              <a:t>một bảng duy nhất (EMP)</a:t>
            </a:r>
            <a:r>
              <a:rPr lang="vi-VN" dirty="0"/>
              <a:t> và không có phép nối (</a:t>
            </a:r>
            <a:r>
              <a:rPr lang="vi-VN" b="1" dirty="0"/>
              <a:t>JOIN</a:t>
            </a:r>
            <a:r>
              <a:rPr lang="vi-VN" dirty="0"/>
              <a:t>) hay phép tổng hợp (</a:t>
            </a:r>
            <a:r>
              <a:rPr lang="vi-VN" b="1" dirty="0"/>
              <a:t>AGGREGATE</a:t>
            </a:r>
            <a:r>
              <a:rPr lang="vi-VN" dirty="0"/>
              <a:t> như COUNT, SUM, AVG...), nên nó </a:t>
            </a:r>
            <a:r>
              <a:rPr lang="vi-VN" b="1" dirty="0"/>
              <a:t>có thể cập nhật được</a:t>
            </a:r>
            <a:r>
              <a:rPr lang="vi-VN" dirty="0"/>
              <a:t>.</a:t>
            </a:r>
          </a:p>
          <a:p>
            <a:pPr>
              <a:buFont typeface="Arial" panose="020B0604020202020204" pitchFamily="34" charset="0"/>
              <a:buChar char="•"/>
            </a:pPr>
            <a:r>
              <a:rPr lang="vi-VN" dirty="0"/>
              <a:t>Điều này có nghĩa là ta có thể thực hiện các thao tác </a:t>
            </a:r>
            <a:r>
              <a:rPr lang="vi-VN" b="1" dirty="0"/>
              <a:t>INSERT, UPDATE, DELETE</a:t>
            </a:r>
            <a:r>
              <a:rPr lang="vi-VN" dirty="0"/>
              <a:t> trên khung nhìn này, và dữ liệu sẽ được cập nhật trong bảng gốc (</a:t>
            </a:r>
            <a:r>
              <a:rPr lang="vi-VN" b="1" dirty="0"/>
              <a:t>EMP</a:t>
            </a:r>
            <a:r>
              <a:rPr lang="vi-VN" dirty="0"/>
              <a:t>).</a:t>
            </a:r>
          </a:p>
          <a:p>
            <a:endParaRPr lang="en-US" b="1" dirty="0"/>
          </a:p>
          <a:p>
            <a:r>
              <a:rPr lang="en-US" b="1" dirty="0"/>
              <a:t>2. </a:t>
            </a:r>
            <a:r>
              <a:rPr lang="en-US" b="1" dirty="0" err="1"/>
              <a:t>Khung</a:t>
            </a:r>
            <a:r>
              <a:rPr lang="en-US" b="1" dirty="0"/>
              <a:t> </a:t>
            </a:r>
            <a:r>
              <a:rPr lang="en-US" b="1" dirty="0" err="1"/>
              <a:t>nhìn</a:t>
            </a:r>
            <a:r>
              <a:rPr lang="en-US" b="1" dirty="0"/>
              <a:t> </a:t>
            </a:r>
            <a:r>
              <a:rPr lang="en-US" b="1" dirty="0" err="1"/>
              <a:t>không</a:t>
            </a:r>
            <a:r>
              <a:rPr lang="en-US" b="1" dirty="0"/>
              <a:t> </a:t>
            </a:r>
            <a:r>
              <a:rPr lang="en-US" b="1" dirty="0" err="1"/>
              <a:t>thể</a:t>
            </a:r>
            <a:r>
              <a:rPr lang="en-US" b="1" dirty="0"/>
              <a:t> </a:t>
            </a:r>
            <a:r>
              <a:rPr lang="en-US" b="1" dirty="0" err="1"/>
              <a:t>cập</a:t>
            </a:r>
            <a:r>
              <a:rPr lang="en-US" b="1" dirty="0"/>
              <a:t> </a:t>
            </a:r>
            <a:r>
              <a:rPr lang="en-US" b="1" dirty="0" err="1"/>
              <a:t>nhật</a:t>
            </a:r>
            <a:r>
              <a:rPr lang="en-US" b="1" dirty="0"/>
              <a:t> (Non-updatable View)</a:t>
            </a:r>
          </a:p>
          <a:p>
            <a:r>
              <a:rPr lang="en-US" b="1" dirty="0"/>
              <a:t>----------------------------------------------------------------</a:t>
            </a:r>
          </a:p>
          <a:p>
            <a:r>
              <a:rPr lang="en-US" b="1" dirty="0"/>
              <a:t>CREATE VIEW </a:t>
            </a:r>
            <a:r>
              <a:rPr lang="en-US" b="0" dirty="0"/>
              <a:t>EG(ENAME, RESP) </a:t>
            </a:r>
            <a:r>
              <a:rPr lang="en-US" b="1" dirty="0"/>
              <a:t>AS</a:t>
            </a:r>
          </a:p>
          <a:p>
            <a:r>
              <a:rPr lang="en-US" b="1" dirty="0"/>
              <a:t>SELECT </a:t>
            </a:r>
            <a:r>
              <a:rPr lang="en-US" b="0" dirty="0"/>
              <a:t>ENAME, RESP</a:t>
            </a:r>
          </a:p>
          <a:p>
            <a:r>
              <a:rPr lang="en-US" b="1" dirty="0"/>
              <a:t>FROM </a:t>
            </a:r>
            <a:r>
              <a:rPr lang="en-US" b="0" dirty="0"/>
              <a:t>EMP, ASG</a:t>
            </a:r>
          </a:p>
          <a:p>
            <a:r>
              <a:rPr lang="en-US" b="1" dirty="0"/>
              <a:t>WHERE </a:t>
            </a:r>
            <a:r>
              <a:rPr lang="en-US" b="0" dirty="0"/>
              <a:t>EMP.ENO = ASG.ENO;</a:t>
            </a:r>
          </a:p>
          <a:p>
            <a:r>
              <a:rPr lang="en-US" b="1" dirty="0"/>
              <a:t>---------------------------------------------------------------</a:t>
            </a:r>
          </a:p>
          <a:p>
            <a:r>
              <a:rPr lang="vi-VN" b="1" dirty="0"/>
              <a:t>Giải thích:</a:t>
            </a:r>
            <a:endParaRPr lang="vi-VN" dirty="0"/>
          </a:p>
          <a:p>
            <a:pPr>
              <a:buFont typeface="Arial" panose="020B0604020202020204" pitchFamily="34" charset="0"/>
              <a:buChar char="•"/>
            </a:pPr>
            <a:r>
              <a:rPr lang="vi-VN" b="1" dirty="0"/>
              <a:t>EG</a:t>
            </a:r>
            <a:r>
              <a:rPr lang="vi-VN" dirty="0"/>
              <a:t> là một khung nhìn lấy dữ liệu từ </a:t>
            </a:r>
            <a:r>
              <a:rPr lang="vi-VN" b="1" dirty="0"/>
              <a:t>hai bảng</a:t>
            </a:r>
            <a:r>
              <a:rPr lang="vi-VN" dirty="0"/>
              <a:t> (</a:t>
            </a:r>
            <a:r>
              <a:rPr lang="vi-VN" b="1" dirty="0"/>
              <a:t>EMP</a:t>
            </a:r>
            <a:r>
              <a:rPr lang="vi-VN" dirty="0"/>
              <a:t> và </a:t>
            </a:r>
            <a:r>
              <a:rPr lang="vi-VN" b="1" dirty="0"/>
              <a:t>ASG</a:t>
            </a:r>
            <a:r>
              <a:rPr lang="vi-VN" dirty="0"/>
              <a:t>) bằng phép </a:t>
            </a:r>
            <a:r>
              <a:rPr lang="vi-VN" b="1" dirty="0"/>
              <a:t>JOIN</a:t>
            </a:r>
            <a:r>
              <a:rPr lang="vi-VN" dirty="0"/>
              <a:t> trên thuộc tính </a:t>
            </a:r>
            <a:r>
              <a:rPr lang="vi-VN" b="1" dirty="0"/>
              <a:t>ENO</a:t>
            </a:r>
            <a:r>
              <a:rPr lang="vi-VN" dirty="0"/>
              <a:t>.</a:t>
            </a:r>
          </a:p>
          <a:p>
            <a:pPr>
              <a:buFont typeface="Arial" panose="020B0604020202020204" pitchFamily="34" charset="0"/>
              <a:buChar char="•"/>
            </a:pPr>
            <a:r>
              <a:rPr lang="vi-VN" dirty="0"/>
              <a:t>Do khung nhìn này dựa trên </a:t>
            </a:r>
            <a:r>
              <a:rPr lang="vi-VN" b="1" dirty="0"/>
              <a:t>kết quả của một phép nối (JOIN)</a:t>
            </a:r>
            <a:r>
              <a:rPr lang="vi-VN" dirty="0"/>
              <a:t>, nên nó </a:t>
            </a:r>
            <a:r>
              <a:rPr lang="vi-VN" b="1" dirty="0"/>
              <a:t>không thể cập nhật được</a:t>
            </a:r>
            <a:r>
              <a:rPr lang="vi-VN" dirty="0"/>
              <a:t>.</a:t>
            </a:r>
          </a:p>
          <a:p>
            <a:pPr>
              <a:buFont typeface="Arial" panose="020B0604020202020204" pitchFamily="34" charset="0"/>
              <a:buChar char="•"/>
            </a:pPr>
            <a:r>
              <a:rPr lang="vi-VN" dirty="0"/>
              <a:t>Các thao tác </a:t>
            </a:r>
            <a:r>
              <a:rPr lang="vi-VN" b="1" dirty="0"/>
              <a:t>INSERT, UPDATE, DELETE</a:t>
            </a:r>
            <a:r>
              <a:rPr lang="vi-VN" dirty="0"/>
              <a:t> trên khung nhìn này sẽ không được phép vì SQL không biết cách ánh xạ chính xác dữ liệu trở lại các bảng gốc.</a:t>
            </a:r>
            <a:endParaRPr lang="en-US" dirty="0"/>
          </a:p>
          <a:p>
            <a:endParaRPr lang="en-US" b="1" dirty="0"/>
          </a:p>
          <a:p>
            <a:r>
              <a:rPr lang="vi-VN" b="1" dirty="0"/>
              <a:t>Kết luận:</a:t>
            </a:r>
          </a:p>
          <a:p>
            <a:pPr>
              <a:buFont typeface="Arial" panose="020B0604020202020204" pitchFamily="34" charset="0"/>
              <a:buChar char="•"/>
            </a:pPr>
            <a:r>
              <a:rPr lang="vi-VN" b="1" dirty="0"/>
              <a:t>Khung nhìn có thể cập nhật</a:t>
            </a:r>
            <a:r>
              <a:rPr lang="vi-VN" dirty="0"/>
              <a:t> nếu nó chỉ lấy dữ liệu từ </a:t>
            </a:r>
            <a:r>
              <a:rPr lang="vi-VN" b="1" dirty="0"/>
              <a:t>một bảng</a:t>
            </a:r>
            <a:r>
              <a:rPr lang="vi-VN" dirty="0"/>
              <a:t> và không có phép tổng hợp.</a:t>
            </a:r>
          </a:p>
          <a:p>
            <a:pPr>
              <a:buFont typeface="Arial" panose="020B0604020202020204" pitchFamily="34" charset="0"/>
              <a:buChar char="•"/>
            </a:pPr>
            <a:r>
              <a:rPr lang="vi-VN" b="1" dirty="0"/>
              <a:t>Khung nhìn không thể cập nhật</a:t>
            </a:r>
            <a:r>
              <a:rPr lang="vi-VN" dirty="0"/>
              <a:t> nếu nó:</a:t>
            </a:r>
          </a:p>
          <a:p>
            <a:pPr marL="742950" lvl="1" indent="-285750">
              <a:buFont typeface="Arial" panose="020B0604020202020204" pitchFamily="34" charset="0"/>
              <a:buChar char="•"/>
            </a:pPr>
            <a:r>
              <a:rPr lang="vi-VN" dirty="0"/>
              <a:t>Chứa phép </a:t>
            </a:r>
            <a:r>
              <a:rPr lang="vi-VN" b="1" dirty="0"/>
              <a:t>JOIN</a:t>
            </a:r>
            <a:r>
              <a:rPr lang="vi-VN" dirty="0"/>
              <a:t> giữa nhiều bảng.</a:t>
            </a:r>
          </a:p>
          <a:p>
            <a:pPr marL="742950" lvl="1" indent="-285750">
              <a:buFont typeface="Arial" panose="020B0604020202020204" pitchFamily="34" charset="0"/>
              <a:buChar char="•"/>
            </a:pPr>
            <a:r>
              <a:rPr lang="vi-VN" dirty="0"/>
              <a:t>Sử dụng </a:t>
            </a:r>
            <a:r>
              <a:rPr lang="vi-VN" b="1" dirty="0"/>
              <a:t>hàm tổng hợp</a:t>
            </a:r>
            <a:r>
              <a:rPr lang="vi-VN" dirty="0"/>
              <a:t> như COUNT, SUM, AVG...</a:t>
            </a:r>
          </a:p>
          <a:p>
            <a:pPr marL="742950" lvl="1" indent="-285750">
              <a:buFont typeface="Arial" panose="020B0604020202020204" pitchFamily="34" charset="0"/>
              <a:buChar char="•"/>
            </a:pPr>
            <a:r>
              <a:rPr lang="vi-VN" dirty="0"/>
              <a:t>Dùng </a:t>
            </a:r>
            <a:r>
              <a:rPr lang="vi-VN" b="1" dirty="0"/>
              <a:t>DISTINCT, GROUP BY, HAVING</a:t>
            </a:r>
            <a:r>
              <a:rPr lang="vi-VN" dirty="0"/>
              <a:t> hoặc các biểu thức phức tạp.</a:t>
            </a:r>
          </a:p>
          <a:p>
            <a:pPr>
              <a:buFont typeface="Arial" panose="020B0604020202020204" pitchFamily="34" charset="0"/>
              <a:buChar char="•"/>
            </a:pPr>
            <a:r>
              <a:rPr lang="vi-VN" dirty="0"/>
              <a:t>Nếu cần cập nhật một khung nhìn </a:t>
            </a:r>
            <a:r>
              <a:rPr lang="vi-VN" b="1" dirty="0"/>
              <a:t>không thể cập nhật</a:t>
            </a:r>
            <a:r>
              <a:rPr lang="vi-VN" dirty="0"/>
              <a:t>, ta có thể sử dụng </a:t>
            </a:r>
            <a:r>
              <a:rPr lang="vi-VN" b="1" dirty="0"/>
              <a:t>INSTEAD OF TRIGGER</a:t>
            </a:r>
            <a:r>
              <a:rPr lang="vi-VN" dirty="0"/>
              <a:t> để xử lý thao tác cập nhật.</a:t>
            </a:r>
          </a:p>
          <a:p>
            <a:pPr>
              <a:buFont typeface="Arial" panose="020B0604020202020204" pitchFamily="34" charset="0"/>
              <a:buNone/>
            </a:pPr>
            <a:endParaRPr lang="vi-VN" dirty="0"/>
          </a:p>
          <a:p>
            <a:endParaRPr lang="en-US" b="1" dirty="0"/>
          </a:p>
        </p:txBody>
      </p:sp>
    </p:spTree>
    <p:extLst>
      <p:ext uri="{BB962C8B-B14F-4D97-AF65-F5344CB8AC3E}">
        <p14:creationId xmlns:p14="http://schemas.microsoft.com/office/powerpoint/2010/main" val="199584684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a:ln/>
        </p:spPr>
      </p:sp>
      <p:sp>
        <p:nvSpPr>
          <p:cNvPr id="39939" name="Rectangle 3"/>
          <p:cNvSpPr>
            <a:spLocks noGrp="1" noChangeArrowheads="1"/>
          </p:cNvSpPr>
          <p:nvPr>
            <p:ph type="body" idx="1"/>
          </p:nvPr>
        </p:nvSpPr>
        <p:spPr/>
        <p:txBody>
          <a:bodyPr/>
          <a:lstStyle/>
          <a:p>
            <a:r>
              <a:rPr lang="vi-VN" b="1" dirty="0"/>
              <a:t>1. Views có thể được tạo từ các phân mảnh (Fragments)</a:t>
            </a:r>
          </a:p>
          <a:p>
            <a:pPr>
              <a:buFont typeface="Arial" panose="020B0604020202020204" pitchFamily="34" charset="0"/>
              <a:buChar char="•"/>
            </a:pPr>
            <a:r>
              <a:rPr lang="vi-VN" dirty="0"/>
              <a:t>Trong </a:t>
            </a:r>
            <a:r>
              <a:rPr lang="vi-VN" b="1" dirty="0"/>
              <a:t>cơ sở dữ liệu phân tán</a:t>
            </a:r>
            <a:r>
              <a:rPr lang="vi-VN" dirty="0"/>
              <a:t>, dữ liệu có thể được chia thành nhiều </a:t>
            </a:r>
            <a:r>
              <a:rPr lang="vi-VN" b="1" dirty="0"/>
              <a:t>phân mảnh</a:t>
            </a:r>
            <a:r>
              <a:rPr lang="vi-VN" dirty="0"/>
              <a:t> (fragments) và lưu trữ trên các máy khác nhau.</a:t>
            </a:r>
          </a:p>
          <a:p>
            <a:pPr>
              <a:buFont typeface="Arial" panose="020B0604020202020204" pitchFamily="34" charset="0"/>
              <a:buChar char="•"/>
            </a:pPr>
            <a:r>
              <a:rPr lang="vi-VN" dirty="0"/>
              <a:t>Một </a:t>
            </a:r>
            <a:r>
              <a:rPr lang="vi-VN" b="1" dirty="0"/>
              <a:t>view</a:t>
            </a:r>
            <a:r>
              <a:rPr lang="vi-VN" dirty="0"/>
              <a:t> có thể tổng hợp dữ liệu từ nhiều </a:t>
            </a:r>
            <a:r>
              <a:rPr lang="vi-VN" b="1" dirty="0"/>
              <a:t>phân mảnh</a:t>
            </a:r>
            <a:r>
              <a:rPr lang="vi-VN" dirty="0"/>
              <a:t> khác nhau, giúp người dùng truy vấn dễ dàng mà không cần biết dữ liệu thực sự được lưu trữ ở đâu.</a:t>
            </a:r>
          </a:p>
          <a:p>
            <a:r>
              <a:rPr lang="vi-VN" b="1" dirty="0"/>
              <a:t>2. Lưu trữ định nghĩa view cần được xem như lưu trữ dữ liệu</a:t>
            </a:r>
          </a:p>
          <a:p>
            <a:pPr>
              <a:buFont typeface="Arial" panose="020B0604020202020204" pitchFamily="34" charset="0"/>
              <a:buChar char="•"/>
            </a:pPr>
            <a:r>
              <a:rPr lang="vi-VN" dirty="0"/>
              <a:t>Khi một </a:t>
            </a:r>
            <a:r>
              <a:rPr lang="vi-VN" b="1" dirty="0"/>
              <a:t>view</a:t>
            </a:r>
            <a:r>
              <a:rPr lang="vi-VN" dirty="0"/>
              <a:t> được tạo, hệ quản trị cơ sở dữ liệu (DBMS) sẽ </a:t>
            </a:r>
            <a:r>
              <a:rPr lang="vi-VN" b="1" dirty="0"/>
              <a:t>lưu trữ định nghĩa của view</a:t>
            </a:r>
            <a:r>
              <a:rPr lang="vi-VN" dirty="0"/>
              <a:t> trong </a:t>
            </a:r>
            <a:r>
              <a:rPr lang="vi-VN" b="1" dirty="0"/>
              <a:t>catalog</a:t>
            </a:r>
            <a:r>
              <a:rPr lang="vi-VN" dirty="0"/>
              <a:t> của cơ sở dữ liệu.</a:t>
            </a:r>
          </a:p>
          <a:p>
            <a:pPr>
              <a:buFont typeface="Arial" panose="020B0604020202020204" pitchFamily="34" charset="0"/>
              <a:buChar char="•"/>
            </a:pPr>
            <a:r>
              <a:rPr lang="vi-VN" dirty="0"/>
              <a:t>Điều này giúp DBMS biết cách tính toán và sử dụng view khi cần thiết.</a:t>
            </a:r>
          </a:p>
          <a:p>
            <a:r>
              <a:rPr lang="vi-VN" b="1" dirty="0"/>
              <a:t>3. Biến đổi truy vấn có thể tạo ra truy vấn phân tán</a:t>
            </a:r>
          </a:p>
          <a:p>
            <a:pPr>
              <a:buFont typeface="Arial" panose="020B0604020202020204" pitchFamily="34" charset="0"/>
              <a:buChar char="•"/>
            </a:pPr>
            <a:r>
              <a:rPr lang="vi-VN" dirty="0"/>
              <a:t>Khi một </a:t>
            </a:r>
            <a:r>
              <a:rPr lang="vi-VN" b="1" dirty="0"/>
              <a:t>truy vấn trên view</a:t>
            </a:r>
            <a:r>
              <a:rPr lang="vi-VN" dirty="0"/>
              <a:t> được thực thi, DBMS có thể phải biến đổi nó thành một </a:t>
            </a:r>
            <a:r>
              <a:rPr lang="vi-VN" b="1" dirty="0"/>
              <a:t>truy vấn trên bảng gốc (base relations)</a:t>
            </a:r>
            <a:r>
              <a:rPr lang="vi-VN" dirty="0"/>
              <a:t>.</a:t>
            </a:r>
          </a:p>
          <a:p>
            <a:pPr>
              <a:buFont typeface="Arial" panose="020B0604020202020204" pitchFamily="34" charset="0"/>
              <a:buChar char="•"/>
            </a:pPr>
            <a:r>
              <a:rPr lang="vi-VN" dirty="0"/>
              <a:t>Nếu bảng gốc được phân tán trên nhiều </a:t>
            </a:r>
            <a:r>
              <a:rPr lang="vi-VN" b="1" dirty="0"/>
              <a:t>node (máy chủ)</a:t>
            </a:r>
            <a:r>
              <a:rPr lang="vi-VN" dirty="0"/>
              <a:t>, truy vấn có thể trở thành một </a:t>
            </a:r>
            <a:r>
              <a:rPr lang="vi-VN" b="1" dirty="0"/>
              <a:t>truy vấn phân tán</a:t>
            </a:r>
            <a:r>
              <a:rPr lang="vi-VN" dirty="0"/>
              <a:t>, gây ra độ trễ do việc </a:t>
            </a:r>
            <a:r>
              <a:rPr lang="vi-VN" b="1" dirty="0"/>
              <a:t>truy xuất dữ liệu từ nhiều nơi</a:t>
            </a:r>
            <a:r>
              <a:rPr lang="vi-VN" dirty="0"/>
              <a:t>.</a:t>
            </a:r>
          </a:p>
          <a:p>
            <a:r>
              <a:rPr lang="vi-VN" b="1" dirty="0"/>
              <a:t>4. Đánh giá view có thể tốn kém nếu bảng gốc phân tán</a:t>
            </a:r>
          </a:p>
          <a:p>
            <a:pPr>
              <a:buFont typeface="Arial" panose="020B0604020202020204" pitchFamily="34" charset="0"/>
              <a:buChar char="•"/>
            </a:pPr>
            <a:r>
              <a:rPr lang="vi-VN" dirty="0"/>
              <a:t>Nếu view tham chiếu đến nhiều bảng gốc nằm trên </a:t>
            </a:r>
            <a:r>
              <a:rPr lang="vi-VN" b="1" dirty="0"/>
              <a:t>nhiều máy chủ khác nhau</a:t>
            </a:r>
            <a:r>
              <a:rPr lang="vi-VN" dirty="0"/>
              <a:t>, việc tính toán kết quả có thể rất </a:t>
            </a:r>
            <a:r>
              <a:rPr lang="vi-VN" b="1" dirty="0"/>
              <a:t>tốn kém</a:t>
            </a:r>
            <a:r>
              <a:rPr lang="vi-VN" dirty="0"/>
              <a:t> do:</a:t>
            </a:r>
          </a:p>
          <a:p>
            <a:pPr marL="742950" lvl="1" indent="-285750">
              <a:buFont typeface="Arial" panose="020B0604020202020204" pitchFamily="34" charset="0"/>
              <a:buChar char="•"/>
            </a:pPr>
            <a:r>
              <a:rPr lang="vi-VN" b="1" dirty="0"/>
              <a:t>Chi phí truyền dữ liệu</a:t>
            </a:r>
            <a:r>
              <a:rPr lang="vi-VN" dirty="0"/>
              <a:t> giữa các máy chủ.</a:t>
            </a:r>
          </a:p>
          <a:p>
            <a:pPr marL="742950" lvl="1" indent="-285750">
              <a:buFont typeface="Arial" panose="020B0604020202020204" pitchFamily="34" charset="0"/>
              <a:buChar char="•"/>
            </a:pPr>
            <a:r>
              <a:rPr lang="vi-VN" b="1" dirty="0"/>
              <a:t>Thời gian xử lý</a:t>
            </a:r>
            <a:r>
              <a:rPr lang="vi-VN" dirty="0"/>
              <a:t> truy vấn phức tạp.</a:t>
            </a:r>
          </a:p>
          <a:p>
            <a:pPr marL="742950" lvl="1" indent="-285750">
              <a:buFont typeface="Arial" panose="020B0604020202020204" pitchFamily="34" charset="0"/>
              <a:buChar char="•"/>
            </a:pPr>
            <a:r>
              <a:rPr lang="vi-VN" b="1" dirty="0"/>
              <a:t>Khả năng đồng bộ dữ liệu</a:t>
            </a:r>
            <a:r>
              <a:rPr lang="vi-VN" dirty="0"/>
              <a:t> giữa các máy chủ.</a:t>
            </a:r>
          </a:p>
          <a:p>
            <a:r>
              <a:rPr lang="vi-VN" b="1" dirty="0"/>
              <a:t>5. Nên sử dụng materialized views</a:t>
            </a:r>
          </a:p>
          <a:p>
            <a:pPr>
              <a:buFont typeface="Arial" panose="020B0604020202020204" pitchFamily="34" charset="0"/>
              <a:buChar char="•"/>
            </a:pPr>
            <a:r>
              <a:rPr lang="vi-VN" b="1" dirty="0"/>
              <a:t>Materialized views</a:t>
            </a:r>
            <a:r>
              <a:rPr lang="vi-VN" dirty="0"/>
              <a:t> là các view mà </a:t>
            </a:r>
            <a:r>
              <a:rPr lang="vi-VN" b="1" dirty="0"/>
              <a:t>kết quả truy vấn đã được lưu trữ sẵn</a:t>
            </a:r>
            <a:r>
              <a:rPr lang="vi-VN" dirty="0"/>
              <a:t>, giúp </a:t>
            </a:r>
            <a:r>
              <a:rPr lang="vi-VN" b="1" dirty="0"/>
              <a:t>truy vấn nhanh hơn</a:t>
            </a:r>
            <a:r>
              <a:rPr lang="vi-VN" dirty="0"/>
              <a:t>.</a:t>
            </a:r>
          </a:p>
          <a:p>
            <a:pPr>
              <a:buFont typeface="Arial" panose="020B0604020202020204" pitchFamily="34" charset="0"/>
              <a:buChar char="•"/>
            </a:pPr>
            <a:r>
              <a:rPr lang="vi-VN" dirty="0"/>
              <a:t>Điều này đặc biệt hữu ích trong môi trường </a:t>
            </a:r>
            <a:r>
              <a:rPr lang="vi-VN" b="1" dirty="0"/>
              <a:t>cơ sở dữ liệu phân tán</a:t>
            </a:r>
            <a:r>
              <a:rPr lang="vi-VN" dirty="0"/>
              <a:t>, nơi mà truy vấn trên dữ liệu từ nhiều node có thể gây </a:t>
            </a:r>
            <a:r>
              <a:rPr lang="vi-VN" b="1" dirty="0"/>
              <a:t>độ trễ cao</a:t>
            </a:r>
            <a:r>
              <a:rPr lang="vi-VN" dirty="0"/>
              <a:t>.</a:t>
            </a:r>
          </a:p>
          <a:p>
            <a:pPr>
              <a:buFont typeface="Arial" panose="020B0604020202020204" pitchFamily="34" charset="0"/>
              <a:buChar char="•"/>
            </a:pPr>
            <a:r>
              <a:rPr lang="vi-VN" dirty="0"/>
              <a:t>Tuy nhiên, cần có </a:t>
            </a:r>
            <a:r>
              <a:rPr lang="vi-VN" b="1" dirty="0"/>
              <a:t>cơ chế cập nhật</a:t>
            </a:r>
            <a:r>
              <a:rPr lang="vi-VN" dirty="0"/>
              <a:t> materialized view để đảm bảo dữ liệu luôn </a:t>
            </a:r>
            <a:r>
              <a:rPr lang="vi-VN" b="1" dirty="0"/>
              <a:t>đúng và đồng bộ</a:t>
            </a:r>
            <a:r>
              <a:rPr lang="vi-VN" dirty="0"/>
              <a:t>.</a:t>
            </a:r>
          </a:p>
          <a:p>
            <a:r>
              <a:rPr lang="vi-VN" b="1" dirty="0"/>
              <a:t>Kết luận</a:t>
            </a:r>
          </a:p>
          <a:p>
            <a:pPr>
              <a:buFont typeface="Arial" panose="020B0604020202020204" pitchFamily="34" charset="0"/>
              <a:buChar char="•"/>
            </a:pPr>
            <a:r>
              <a:rPr lang="vi-VN" b="1" dirty="0"/>
              <a:t>Views</a:t>
            </a:r>
            <a:r>
              <a:rPr lang="vi-VN" dirty="0"/>
              <a:t> trong hệ thống </a:t>
            </a:r>
            <a:r>
              <a:rPr lang="vi-VN" b="1" dirty="0"/>
              <a:t>phân tán</a:t>
            </a:r>
            <a:r>
              <a:rPr lang="vi-VN" dirty="0"/>
              <a:t> có thể phức tạp do dữ liệu nằm ở nhiều nơi.</a:t>
            </a:r>
          </a:p>
          <a:p>
            <a:pPr>
              <a:buFont typeface="Arial" panose="020B0604020202020204" pitchFamily="34" charset="0"/>
              <a:buChar char="•"/>
            </a:pPr>
            <a:r>
              <a:rPr lang="vi-VN" b="1" dirty="0"/>
              <a:t>Materialized views</a:t>
            </a:r>
            <a:r>
              <a:rPr lang="vi-VN" dirty="0"/>
              <a:t> có thể giúp tăng hiệu suất, nhưng cần cơ chế cập nhật hợp lý.</a:t>
            </a:r>
          </a:p>
          <a:p>
            <a:pPr>
              <a:buFont typeface="Arial" panose="020B0604020202020204" pitchFamily="34" charset="0"/>
              <a:buChar char="•"/>
            </a:pPr>
            <a:r>
              <a:rPr lang="vi-VN" b="1" dirty="0"/>
              <a:t>Biến đổi truy vấn</a:t>
            </a:r>
            <a:r>
              <a:rPr lang="vi-VN" dirty="0"/>
              <a:t> có thể tạo ra truy vấn phân tán, gây tốn tài nguyên và cần tối ưu hóa.</a:t>
            </a:r>
          </a:p>
          <a:p>
            <a:endParaRPr lang="en-US" dirty="0"/>
          </a:p>
        </p:txBody>
      </p:sp>
    </p:spTree>
    <p:extLst>
      <p:ext uri="{BB962C8B-B14F-4D97-AF65-F5344CB8AC3E}">
        <p14:creationId xmlns:p14="http://schemas.microsoft.com/office/powerpoint/2010/main" val="2972593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a:ln/>
        </p:spPr>
      </p:sp>
      <p:sp>
        <p:nvSpPr>
          <p:cNvPr id="40963" name="Rectangle 3"/>
          <p:cNvSpPr>
            <a:spLocks noGrp="1" noChangeArrowheads="1"/>
          </p:cNvSpPr>
          <p:nvPr>
            <p:ph type="body" idx="1"/>
          </p:nvPr>
        </p:nvSpPr>
        <p:spPr/>
        <p:txBody>
          <a:bodyPr/>
          <a:lstStyle/>
          <a:p>
            <a:r>
              <a:rPr lang="vi-VN" b="1" dirty="0"/>
              <a:t>1. Nguồn gốc của Materialized Views</a:t>
            </a:r>
          </a:p>
          <a:p>
            <a:pPr>
              <a:buFont typeface="Arial" panose="020B0604020202020204" pitchFamily="34" charset="0"/>
              <a:buChar char="•"/>
            </a:pPr>
            <a:r>
              <a:rPr lang="vi-VN" b="1" dirty="0"/>
              <a:t>Xuất hiện vào những năm 1980</a:t>
            </a:r>
            <a:r>
              <a:rPr lang="vi-VN" dirty="0"/>
              <a:t>, chủ yếu được sử dụng để </a:t>
            </a:r>
            <a:r>
              <a:rPr lang="vi-VN" b="1" dirty="0"/>
              <a:t>tránh tính toán lại view</a:t>
            </a:r>
            <a:r>
              <a:rPr lang="vi-VN" dirty="0"/>
              <a:t> mỗi khi truy vấn.</a:t>
            </a:r>
          </a:p>
          <a:p>
            <a:pPr>
              <a:buFont typeface="Arial" panose="020B0604020202020204" pitchFamily="34" charset="0"/>
              <a:buChar char="•"/>
            </a:pPr>
            <a:r>
              <a:rPr lang="vi-VN" dirty="0"/>
              <a:t>Khi một view được </a:t>
            </a:r>
            <a:r>
              <a:rPr lang="vi-VN" b="1" dirty="0"/>
              <a:t>materialized</a:t>
            </a:r>
            <a:r>
              <a:rPr lang="vi-VN" dirty="0"/>
              <a:t>, dữ liệu thực tế được </a:t>
            </a:r>
            <a:r>
              <a:rPr lang="vi-VN" b="1" dirty="0"/>
              <a:t>lưu trữ như một bảng vật lý</a:t>
            </a:r>
            <a:r>
              <a:rPr lang="vi-VN" dirty="0"/>
              <a:t>.</a:t>
            </a:r>
            <a:endParaRPr lang="en-US" dirty="0"/>
          </a:p>
          <a:p>
            <a:pPr>
              <a:buFont typeface="Arial" panose="020B0604020202020204" pitchFamily="34" charset="0"/>
              <a:buNone/>
            </a:pPr>
            <a:endParaRPr lang="vi-VN" dirty="0"/>
          </a:p>
          <a:p>
            <a:r>
              <a:rPr lang="vi-VN" b="1" dirty="0"/>
              <a:t>2. Lợi ích chính</a:t>
            </a:r>
          </a:p>
          <a:p>
            <a:pPr>
              <a:buFont typeface="Arial" panose="020B0604020202020204" pitchFamily="34" charset="0"/>
              <a:buChar char="•"/>
            </a:pPr>
            <a:r>
              <a:rPr lang="vi-VN" b="1" dirty="0"/>
              <a:t>Bản sao tĩnh của view</a:t>
            </a:r>
            <a:r>
              <a:rPr lang="vi-VN" dirty="0"/>
              <a:t>: Giúp tránh việc phải </a:t>
            </a:r>
            <a:r>
              <a:rPr lang="vi-VN" b="1" dirty="0"/>
              <a:t>tính toán lại dữ liệu</a:t>
            </a:r>
            <a:r>
              <a:rPr lang="vi-VN" dirty="0"/>
              <a:t> mỗi lần truy vấn.</a:t>
            </a:r>
          </a:p>
          <a:p>
            <a:pPr>
              <a:buFont typeface="Arial" panose="020B0604020202020204" pitchFamily="34" charset="0"/>
              <a:buChar char="•"/>
            </a:pPr>
            <a:r>
              <a:rPr lang="vi-VN" b="1" dirty="0"/>
              <a:t>Giảm truy vấn lồng nhau</a:t>
            </a:r>
            <a:r>
              <a:rPr lang="vi-VN" dirty="0"/>
              <a:t>: Vì dữ liệu đã được tính trước và lưu sẵn, không cần phải thực hiện các phép join hoặc tính toán phức tạp khi truy vấn.</a:t>
            </a:r>
          </a:p>
          <a:p>
            <a:endParaRPr lang="en-US" b="1" dirty="0"/>
          </a:p>
          <a:p>
            <a:r>
              <a:rPr lang="vi-VN" b="1" dirty="0"/>
              <a:t>3. Nhược điểm</a:t>
            </a:r>
          </a:p>
          <a:p>
            <a:pPr>
              <a:buFont typeface="Arial" panose="020B0604020202020204" pitchFamily="34" charset="0"/>
              <a:buChar char="•"/>
            </a:pPr>
            <a:r>
              <a:rPr lang="vi-VN" b="1" dirty="0"/>
              <a:t>Chi phí cập nhật cao</a:t>
            </a:r>
            <a:r>
              <a:rPr lang="vi-VN" dirty="0"/>
              <a:t>: Vì dữ liệu trong </a:t>
            </a:r>
            <a:r>
              <a:rPr lang="vi-VN" b="1" dirty="0"/>
              <a:t>materialized view</a:t>
            </a:r>
            <a:r>
              <a:rPr lang="vi-VN" dirty="0"/>
              <a:t> không tự động cập nhật, cần phải có </a:t>
            </a:r>
            <a:r>
              <a:rPr lang="vi-VN" b="1" dirty="0"/>
              <a:t>cơ chế làm mới định kỳ</a:t>
            </a:r>
            <a:r>
              <a:rPr lang="vi-VN" dirty="0"/>
              <a:t>.</a:t>
            </a:r>
          </a:p>
          <a:p>
            <a:pPr>
              <a:buFont typeface="Arial" panose="020B0604020202020204" pitchFamily="34" charset="0"/>
              <a:buChar char="•"/>
            </a:pPr>
            <a:r>
              <a:rPr lang="vi-VN" b="1" dirty="0"/>
              <a:t>Cần tài nguyên lưu trữ</a:t>
            </a:r>
            <a:r>
              <a:rPr lang="vi-VN" dirty="0"/>
              <a:t>: Materialized views được lưu trữ như một </a:t>
            </a:r>
            <a:r>
              <a:rPr lang="vi-VN" b="1" dirty="0"/>
              <a:t>bảng vật lý</a:t>
            </a:r>
            <a:r>
              <a:rPr lang="vi-VN" dirty="0"/>
              <a:t>, nên tốn không gian lưu trữ trong cơ sở dữ liệu.</a:t>
            </a:r>
          </a:p>
          <a:p>
            <a:endParaRPr lang="en-US" b="1" dirty="0"/>
          </a:p>
          <a:p>
            <a:r>
              <a:rPr lang="vi-VN" b="1" dirty="0"/>
              <a:t>4. Cách sử dụng Materialized Views</a:t>
            </a:r>
          </a:p>
          <a:p>
            <a:pPr>
              <a:buFont typeface="Arial" panose="020B0604020202020204" pitchFamily="34" charset="0"/>
              <a:buChar char="•"/>
            </a:pPr>
            <a:r>
              <a:rPr lang="vi-VN" b="1" dirty="0"/>
              <a:t>Dữ liệu phiên bản thực tế của một view</a:t>
            </a:r>
            <a:r>
              <a:rPr lang="vi-VN" dirty="0"/>
              <a:t>: Vì dữ liệu đã được tính toán trước, nó có thể được truy vấn như một bảng thông thường.</a:t>
            </a:r>
          </a:p>
          <a:p>
            <a:pPr>
              <a:buFont typeface="Arial" panose="020B0604020202020204" pitchFamily="34" charset="0"/>
              <a:buChar char="•"/>
            </a:pPr>
            <a:r>
              <a:rPr lang="vi-VN" b="1" dirty="0"/>
              <a:t>Lưu trữ như một quan hệ cơ sở dữ liệu (Database Relation)</a:t>
            </a:r>
            <a:r>
              <a:rPr lang="vi-VN" dirty="0"/>
              <a:t>: Có thể tạo </a:t>
            </a:r>
            <a:r>
              <a:rPr lang="vi-VN" b="1" dirty="0"/>
              <a:t>chỉ mục (index)</a:t>
            </a:r>
            <a:r>
              <a:rPr lang="vi-VN" dirty="0"/>
              <a:t> để tăng tốc độ truy vấn.</a:t>
            </a:r>
          </a:p>
          <a:p>
            <a:endParaRPr lang="en-US" b="1" dirty="0"/>
          </a:p>
          <a:p>
            <a:r>
              <a:rPr lang="vi-VN" b="1" dirty="0"/>
              <a:t>5. Ứng dụng thực tế</a:t>
            </a:r>
          </a:p>
          <a:p>
            <a:r>
              <a:rPr lang="vi-VN" b="1" dirty="0"/>
              <a:t>Trong Cơ sở dữ liệu phân tán (DDBMS)</a:t>
            </a:r>
          </a:p>
          <a:p>
            <a:pPr lvl="1">
              <a:buFont typeface="Arial" panose="020B0604020202020204" pitchFamily="34" charset="0"/>
              <a:buChar char="•"/>
            </a:pPr>
            <a:r>
              <a:rPr lang="vi-VN" b="1" dirty="0"/>
              <a:t>Không cần truy cập vào các bảng gốc từ xa</a:t>
            </a:r>
            <a:r>
              <a:rPr lang="vi-VN" dirty="0"/>
              <a:t>, giúp giảm thời gian phản hồi.</a:t>
            </a:r>
          </a:p>
          <a:p>
            <a:pPr lvl="1">
              <a:buFont typeface="Arial" panose="020B0604020202020204" pitchFamily="34" charset="0"/>
              <a:buChar char="•"/>
            </a:pPr>
            <a:r>
              <a:rPr lang="vi-VN" b="1" dirty="0"/>
              <a:t>Tăng hiệu suất</a:t>
            </a:r>
            <a:r>
              <a:rPr lang="vi-VN" dirty="0"/>
              <a:t> trong môi trường có </a:t>
            </a:r>
            <a:r>
              <a:rPr lang="vi-VN" b="1" dirty="0"/>
              <a:t>mạng chậm</a:t>
            </a:r>
            <a:r>
              <a:rPr lang="vi-VN" dirty="0"/>
              <a:t> hoặc </a:t>
            </a:r>
            <a:r>
              <a:rPr lang="vi-VN" b="1" dirty="0"/>
              <a:t>truy vấn phức tạp</a:t>
            </a:r>
            <a:r>
              <a:rPr lang="vi-VN" dirty="0"/>
              <a:t>.</a:t>
            </a:r>
          </a:p>
          <a:p>
            <a:r>
              <a:rPr lang="vi-VN" b="1" dirty="0"/>
              <a:t>Trong Kho dữ liệu (Data Warehouse)</a:t>
            </a:r>
          </a:p>
          <a:p>
            <a:pPr lvl="1">
              <a:buFont typeface="Arial" panose="020B0604020202020204" pitchFamily="34" charset="0"/>
              <a:buChar char="•"/>
            </a:pPr>
            <a:r>
              <a:rPr lang="vi-VN" b="1" dirty="0"/>
              <a:t>Tăng tốc độ truy vấn OLAP</a:t>
            </a:r>
            <a:r>
              <a:rPr lang="vi-VN" dirty="0"/>
              <a:t>: Vì dữ liệu đã được tổng hợp sẵn, giúp giảm thời gian xử lý phân tích dữ liệu.</a:t>
            </a:r>
            <a:endParaRPr lang="en-US" dirty="0"/>
          </a:p>
          <a:p>
            <a:pPr>
              <a:buFont typeface="Arial" panose="020B0604020202020204" pitchFamily="34" charset="0"/>
              <a:buNone/>
            </a:pPr>
            <a:r>
              <a:rPr lang="en-US" dirty="0"/>
              <a:t>	(</a:t>
            </a:r>
            <a:r>
              <a:rPr lang="vi-VN" b="1" dirty="0"/>
              <a:t>OLAP (Online Analytical Processing)</a:t>
            </a:r>
            <a:r>
              <a:rPr lang="vi-VN" dirty="0"/>
              <a:t> là một kỹ thuật xử lý dữ liệu giúp thực hiện </a:t>
            </a:r>
            <a:r>
              <a:rPr lang="vi-VN" b="1" dirty="0"/>
              <a:t>các truy vấn phân tích</a:t>
            </a:r>
            <a:r>
              <a:rPr lang="vi-VN" dirty="0"/>
              <a:t> nhanh trên </a:t>
            </a:r>
            <a:r>
              <a:rPr lang="vi-VN" b="1" dirty="0"/>
              <a:t>khối lượng dữ liệu lớn</a:t>
            </a:r>
            <a:r>
              <a:rPr lang="vi-VN" dirty="0"/>
              <a:t>, thường được dùng trong </a:t>
            </a:r>
            <a:r>
              <a:rPr lang="vi-VN" b="1" dirty="0"/>
              <a:t>hệ thống kho dữ liệu (Data Warehouse)</a:t>
            </a:r>
            <a:r>
              <a:rPr lang="vi-VN" dirty="0"/>
              <a:t>.</a:t>
            </a:r>
            <a:r>
              <a:rPr lang="en-US" dirty="0"/>
              <a:t>)</a:t>
            </a:r>
            <a:endParaRPr lang="vi-VN" dirty="0"/>
          </a:p>
          <a:p>
            <a:pPr lvl="1">
              <a:buFont typeface="Arial" panose="020B0604020202020204" pitchFamily="34" charset="0"/>
              <a:buChar char="•"/>
            </a:pPr>
            <a:r>
              <a:rPr lang="vi-VN" b="1" dirty="0"/>
              <a:t>Sử dụng nhiều phép toán tổng hợp (SUM, COUNT, AVG, v.v.) và GROUP BY</a:t>
            </a:r>
            <a:r>
              <a:rPr lang="vi-VN" dirty="0"/>
              <a:t> để chuẩn bị dữ liệu phục vụ báo cáo và phân tích.</a:t>
            </a:r>
          </a:p>
          <a:p>
            <a:endParaRPr lang="en-US" b="1" dirty="0"/>
          </a:p>
          <a:p>
            <a:r>
              <a:rPr lang="vi-VN" b="1" dirty="0"/>
              <a:t>Kết luận</a:t>
            </a:r>
          </a:p>
          <a:p>
            <a:pPr lvl="1">
              <a:buFont typeface="Arial" panose="020B0604020202020204" pitchFamily="34" charset="0"/>
              <a:buChar char="•"/>
            </a:pPr>
            <a:r>
              <a:rPr lang="vi-VN" b="1" dirty="0"/>
              <a:t>Materialized Views</a:t>
            </a:r>
            <a:r>
              <a:rPr lang="vi-VN" dirty="0"/>
              <a:t> rất hữu ích để </a:t>
            </a:r>
            <a:r>
              <a:rPr lang="vi-VN" b="1" dirty="0"/>
              <a:t>tăng tốc truy vấn</a:t>
            </a:r>
            <a:r>
              <a:rPr lang="vi-VN" dirty="0"/>
              <a:t>, đặc biệt trong </a:t>
            </a:r>
            <a:r>
              <a:rPr lang="vi-VN" b="1" dirty="0"/>
              <a:t>cơ sở dữ liệu phân tán</a:t>
            </a:r>
            <a:r>
              <a:rPr lang="vi-VN" dirty="0"/>
              <a:t> và </a:t>
            </a:r>
            <a:r>
              <a:rPr lang="vi-VN" b="1" dirty="0"/>
              <a:t>kho dữ liệu</a:t>
            </a:r>
            <a:r>
              <a:rPr lang="vi-VN" dirty="0"/>
              <a:t>.</a:t>
            </a:r>
          </a:p>
          <a:p>
            <a:pPr lvl="1">
              <a:buFont typeface="Arial" panose="020B0604020202020204" pitchFamily="34" charset="0"/>
              <a:buChar char="•"/>
            </a:pPr>
            <a:r>
              <a:rPr lang="vi-VN" dirty="0"/>
              <a:t>Tuy nhiên, cần </a:t>
            </a:r>
            <a:r>
              <a:rPr lang="vi-VN" b="1" dirty="0"/>
              <a:t>cơ chế cập nhật hợp lý</a:t>
            </a:r>
            <a:r>
              <a:rPr lang="vi-VN" dirty="0"/>
              <a:t> để đảm bảo dữ liệu luôn mới mà không gây quá tải hệ thống.</a:t>
            </a:r>
          </a:p>
          <a:p>
            <a:endParaRPr lang="en-US" dirty="0"/>
          </a:p>
        </p:txBody>
      </p:sp>
    </p:spTree>
    <p:extLst>
      <p:ext uri="{BB962C8B-B14F-4D97-AF65-F5344CB8AC3E}">
        <p14:creationId xmlns:p14="http://schemas.microsoft.com/office/powerpoint/2010/main" val="11253661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Rot="1" noChangeAspect="1" noChangeArrowheads="1" noTextEdit="1"/>
          </p:cNvSpPr>
          <p:nvPr>
            <p:ph type="sldImg"/>
          </p:nvPr>
        </p:nvSpPr>
        <p:spPr>
          <a:ln/>
        </p:spPr>
      </p:sp>
      <p:sp>
        <p:nvSpPr>
          <p:cNvPr id="41987" name="Rectangle 3"/>
          <p:cNvSpPr>
            <a:spLocks noGrp="1" noChangeArrowheads="1"/>
          </p:cNvSpPr>
          <p:nvPr>
            <p:ph type="body" idx="1"/>
          </p:nvPr>
        </p:nvSpPr>
        <p:spPr/>
        <p:txBody>
          <a:bodyPr/>
          <a:lstStyle/>
          <a:p>
            <a:r>
              <a:rPr lang="vi-VN" dirty="0"/>
              <a:t>Một </a:t>
            </a:r>
            <a:r>
              <a:rPr lang="vi-VN" b="1" dirty="0"/>
              <a:t>Materialized View</a:t>
            </a:r>
            <a:r>
              <a:rPr lang="vi-VN" dirty="0"/>
              <a:t> là một bản sao của một số dữ liệu gốc và do đó cần được duy trì nhất quán với dữ liệu gốc, dữ liệu này có thể được cập nhật. </a:t>
            </a:r>
            <a:r>
              <a:rPr lang="vi-VN" b="1" dirty="0"/>
              <a:t>View Maintenance</a:t>
            </a:r>
            <a:r>
              <a:rPr lang="vi-VN" dirty="0"/>
              <a:t> (duy trì View) là quá trình cập nhật (hoặc làm mới) một Materialized View để phản ánh những thay đổi đã được thực hiện đối với dữ liệu gốc.</a:t>
            </a:r>
            <a:endParaRPr lang="en-US" dirty="0"/>
          </a:p>
          <a:p>
            <a:endParaRPr lang="vi-VN" dirty="0"/>
          </a:p>
          <a:p>
            <a:r>
              <a:rPr lang="vi-VN" dirty="0"/>
              <a:t>Các vấn đề liên quan đến </a:t>
            </a:r>
            <a:r>
              <a:rPr lang="vi-VN" b="1" dirty="0"/>
              <a:t>Materialized View</a:t>
            </a:r>
            <a:r>
              <a:rPr lang="vi-VN" dirty="0"/>
              <a:t> có phần tương tự như trong </a:t>
            </a:r>
            <a:r>
              <a:rPr lang="vi-VN" b="1" dirty="0"/>
              <a:t>Database Replication</a:t>
            </a:r>
            <a:r>
              <a:rPr lang="vi-VN" dirty="0"/>
              <a:t> (sao chép cơ sở dữ liệu), điều này sẽ được đề cập trong Chương 6. Tuy nhiên, một điểm khác biệt lớn là </a:t>
            </a:r>
            <a:r>
              <a:rPr lang="vi-VN" b="1" dirty="0"/>
              <a:t>biểu thức Materialized View</a:t>
            </a:r>
            <a:r>
              <a:rPr lang="vi-VN" dirty="0"/>
              <a:t> (đặc biệt là trong </a:t>
            </a:r>
            <a:r>
              <a:rPr lang="vi-VN" b="1" dirty="0"/>
              <a:t>Data Warehousing</a:t>
            </a:r>
            <a:r>
              <a:rPr lang="vi-VN" dirty="0"/>
              <a:t>) thường phức tạp hơn so với định nghĩa bản sao và có thể bao gồm các phép </a:t>
            </a:r>
            <a:r>
              <a:rPr lang="vi-VN" b="1" dirty="0"/>
              <a:t>JOIN, GROUP BY</a:t>
            </a:r>
            <a:r>
              <a:rPr lang="vi-VN" dirty="0"/>
              <a:t> và </a:t>
            </a:r>
            <a:r>
              <a:rPr lang="vi-VN" b="1" dirty="0"/>
              <a:t>các toán tử tổng hợp (aggregate functions)</a:t>
            </a:r>
            <a:r>
              <a:rPr lang="vi-VN" dirty="0"/>
              <a:t>. Một điểm khác biệt quan trọng khác là </a:t>
            </a:r>
            <a:r>
              <a:rPr lang="vi-VN" b="1" dirty="0"/>
              <a:t>Database Replication</a:t>
            </a:r>
            <a:r>
              <a:rPr lang="vi-VN" dirty="0"/>
              <a:t> liên quan đến các cấu hình sao chép tổng quát hơn, chẳng hạn như có nhiều bản sao của cùng một dữ liệu gốc tại nhiều địa điểm khác nhau.</a:t>
            </a:r>
            <a:endParaRPr lang="en-US" dirty="0"/>
          </a:p>
          <a:p>
            <a:endParaRPr lang="en-US" dirty="0"/>
          </a:p>
          <a:p>
            <a:r>
              <a:rPr lang="vi-VN" b="1" dirty="0"/>
              <a:t>Chính sách View Maintenance</a:t>
            </a:r>
            <a:r>
              <a:rPr lang="vi-VN" dirty="0"/>
              <a:t> cho phép </a:t>
            </a:r>
            <a:r>
              <a:rPr lang="vi-VN" b="1" dirty="0"/>
              <a:t>DBA</a:t>
            </a:r>
            <a:r>
              <a:rPr lang="vi-VN" dirty="0"/>
              <a:t> (Database Administrator) chỉ định </a:t>
            </a:r>
            <a:r>
              <a:rPr lang="vi-VN" b="1" dirty="0"/>
              <a:t>khi nào</a:t>
            </a:r>
            <a:r>
              <a:rPr lang="vi-VN" dirty="0"/>
              <a:t> và </a:t>
            </a:r>
            <a:r>
              <a:rPr lang="vi-VN" b="1" dirty="0"/>
              <a:t>cách</a:t>
            </a:r>
            <a:r>
              <a:rPr lang="vi-VN" dirty="0"/>
              <a:t> làm mới một View. Câu hỏi đầu tiên (</a:t>
            </a:r>
            <a:r>
              <a:rPr lang="vi-VN" b="1" dirty="0"/>
              <a:t>khi nào làm mới</a:t>
            </a:r>
            <a:r>
              <a:rPr lang="vi-VN" dirty="0"/>
              <a:t>) liên quan đến </a:t>
            </a:r>
            <a:r>
              <a:rPr lang="vi-VN" b="1" dirty="0"/>
              <a:t>tính nhất quán</a:t>
            </a:r>
            <a:r>
              <a:rPr lang="vi-VN" dirty="0"/>
              <a:t> (giữa View và dữ liệu gốc) cũng như </a:t>
            </a:r>
            <a:r>
              <a:rPr lang="vi-VN" b="1" dirty="0"/>
              <a:t>hiệu suất</a:t>
            </a:r>
            <a:r>
              <a:rPr lang="vi-VN" dirty="0"/>
              <a:t>.</a:t>
            </a:r>
          </a:p>
          <a:p>
            <a:endParaRPr lang="en-US" dirty="0"/>
          </a:p>
        </p:txBody>
      </p:sp>
    </p:spTree>
    <p:extLst>
      <p:ext uri="{BB962C8B-B14F-4D97-AF65-F5344CB8AC3E}">
        <p14:creationId xmlns:p14="http://schemas.microsoft.com/office/powerpoint/2010/main" val="29013497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lang="vi-VN" b="1" dirty="0"/>
              <a:t>Giải thích về Immediate Mode và Deferred Mode trong View Maintenance</a:t>
            </a:r>
            <a:endParaRPr lang="vi-VN" dirty="0"/>
          </a:p>
          <a:p>
            <a:r>
              <a:rPr lang="vi-VN" b="1" dirty="0"/>
              <a:t>1. Immediate Mode (Làm mới ngay lập tức)</a:t>
            </a:r>
          </a:p>
          <a:p>
            <a:pPr>
              <a:buFont typeface="Arial" panose="020B0604020202020204" pitchFamily="34" charset="0"/>
              <a:buChar char="•"/>
            </a:pPr>
            <a:r>
              <a:rPr lang="vi-VN" dirty="0"/>
              <a:t>Việc làm mới view được thực hiện </a:t>
            </a:r>
            <a:r>
              <a:rPr lang="vi-VN" b="1" dirty="0"/>
              <a:t>ngay lập tức</a:t>
            </a:r>
            <a:r>
              <a:rPr lang="vi-VN" dirty="0"/>
              <a:t> như một phần của giao dịch cập nhật dữ liệu gốc.</a:t>
            </a:r>
          </a:p>
          <a:p>
            <a:pPr>
              <a:buFont typeface="Arial" panose="020B0604020202020204" pitchFamily="34" charset="0"/>
              <a:buChar char="•"/>
            </a:pPr>
            <a:r>
              <a:rPr lang="vi-VN" dirty="0"/>
              <a:t>Có thể được triển khai bằng </a:t>
            </a:r>
            <a:r>
              <a:rPr lang="vi-VN" b="1" dirty="0"/>
              <a:t>giao thức cam kết hai pha (2PC - Two-Phase Commit)</a:t>
            </a:r>
            <a:r>
              <a:rPr lang="vi-VN" dirty="0"/>
              <a:t> trong hệ thống phân tán.</a:t>
            </a:r>
          </a:p>
          <a:p>
            <a:pPr>
              <a:buFont typeface="Arial" panose="020B0604020202020204" pitchFamily="34" charset="0"/>
              <a:buChar char="•"/>
            </a:pPr>
            <a:r>
              <a:rPr lang="vi-VN" b="1" dirty="0"/>
              <a:t>Ưu điểm</a:t>
            </a:r>
            <a:r>
              <a:rPr lang="vi-VN" dirty="0"/>
              <a:t>:</a:t>
            </a:r>
            <a:br>
              <a:rPr lang="vi-VN" dirty="0"/>
            </a:br>
            <a:r>
              <a:rPr lang="en-US" dirty="0"/>
              <a:t>	- </a:t>
            </a:r>
            <a:r>
              <a:rPr lang="vi-VN" dirty="0"/>
              <a:t>View luôn nhất quán với dữ liệu gốc.</a:t>
            </a:r>
            <a:br>
              <a:rPr lang="vi-VN" dirty="0"/>
            </a:br>
            <a:r>
              <a:rPr lang="en-US" dirty="0"/>
              <a:t>	- </a:t>
            </a:r>
            <a:r>
              <a:rPr lang="vi-VN" dirty="0"/>
              <a:t>Các truy vấn trên View nhanh hơn vì dữ liệu đã được cập nhật ngay.</a:t>
            </a:r>
          </a:p>
          <a:p>
            <a:pPr>
              <a:buFont typeface="Arial" panose="020B0604020202020204" pitchFamily="34" charset="0"/>
              <a:buChar char="•"/>
            </a:pPr>
            <a:r>
              <a:rPr lang="vi-VN" b="1" dirty="0"/>
              <a:t>Nhược điểm</a:t>
            </a:r>
            <a:r>
              <a:rPr lang="vi-VN" dirty="0"/>
              <a:t>:</a:t>
            </a:r>
            <a:br>
              <a:rPr lang="vi-VN" dirty="0"/>
            </a:br>
            <a:r>
              <a:rPr lang="en-US" dirty="0"/>
              <a:t>	- </a:t>
            </a:r>
            <a:r>
              <a:rPr lang="vi-VN" dirty="0"/>
              <a:t>Tăng thời gian giao dịch, vì phải cập nhật đồng thời cả dữ liệu gốc và View.</a:t>
            </a:r>
            <a:endParaRPr lang="en-US" dirty="0"/>
          </a:p>
          <a:p>
            <a:pPr>
              <a:buFont typeface="Arial" panose="020B0604020202020204" pitchFamily="34" charset="0"/>
              <a:buNone/>
            </a:pPr>
            <a:endParaRPr lang="vi-VN" dirty="0"/>
          </a:p>
          <a:p>
            <a:r>
              <a:rPr lang="vi-VN" b="1" dirty="0"/>
              <a:t>2. Deferred Mode (Làm mới trì hoãn - được sử dụng phổ biến hơn trong thực tế)</a:t>
            </a:r>
          </a:p>
          <a:p>
            <a:pPr>
              <a:buFont typeface="Arial" panose="020B0604020202020204" pitchFamily="34" charset="0"/>
              <a:buChar char="•"/>
            </a:pPr>
            <a:r>
              <a:rPr lang="vi-VN" dirty="0"/>
              <a:t>Việc làm mới View được thực hiện bằng </a:t>
            </a:r>
            <a:r>
              <a:rPr lang="vi-VN" b="1" dirty="0"/>
              <a:t>giao dịch làm mới riêng biệt</a:t>
            </a:r>
            <a:r>
              <a:rPr lang="vi-VN" dirty="0"/>
              <a:t>, không ảnh hưởng đến các giao dịch cập nhật dữ liệu gốc.</a:t>
            </a:r>
          </a:p>
          <a:p>
            <a:pPr>
              <a:buFont typeface="Arial" panose="020B0604020202020204" pitchFamily="34" charset="0"/>
              <a:buChar char="•"/>
            </a:pPr>
            <a:r>
              <a:rPr lang="vi-VN" b="1" dirty="0"/>
              <a:t>Không gây ảnh hưởng (penalty) lên các giao dịch cập nhật dữ liệu gốc</a:t>
            </a:r>
            <a:r>
              <a:rPr lang="vi-VN" dirty="0"/>
              <a:t>.</a:t>
            </a:r>
          </a:p>
          <a:p>
            <a:pPr>
              <a:buFont typeface="Arial" panose="020B0604020202020204" pitchFamily="34" charset="0"/>
              <a:buChar char="•"/>
            </a:pPr>
            <a:r>
              <a:rPr lang="vi-VN" dirty="0"/>
              <a:t>Có thể được kích hoạt theo các cách khác nhau, tùy thuộc vào nhu cầu:</a:t>
            </a:r>
          </a:p>
          <a:p>
            <a:pPr marL="742950" lvl="1" indent="-285750">
              <a:buFont typeface="Arial" panose="020B0604020202020204" pitchFamily="34" charset="0"/>
              <a:buChar char="•"/>
            </a:pPr>
            <a:r>
              <a:rPr lang="vi-VN" b="1" dirty="0"/>
              <a:t>Lazily (Làm mới lười biếng):</a:t>
            </a:r>
            <a:r>
              <a:rPr lang="vi-VN" dirty="0"/>
              <a:t> Chỉ làm mới View </a:t>
            </a:r>
            <a:r>
              <a:rPr lang="vi-VN" b="1" dirty="0"/>
              <a:t>trước khi</a:t>
            </a:r>
            <a:r>
              <a:rPr lang="vi-VN" dirty="0"/>
              <a:t> có truy vấn cần sử dụng nó.</a:t>
            </a:r>
          </a:p>
          <a:p>
            <a:pPr marL="742950" lvl="1" indent="-285750">
              <a:buFont typeface="Arial" panose="020B0604020202020204" pitchFamily="34" charset="0"/>
              <a:buChar char="•"/>
            </a:pPr>
            <a:r>
              <a:rPr lang="vi-VN" b="1" dirty="0"/>
              <a:t>Periodically (Làm mới định kỳ):</a:t>
            </a:r>
            <a:r>
              <a:rPr lang="vi-VN" dirty="0"/>
              <a:t> Ví dụ, mỗi giờ, mỗi ngày,...</a:t>
            </a:r>
          </a:p>
          <a:p>
            <a:pPr marL="742950" lvl="1" indent="-285750">
              <a:buFont typeface="Arial" panose="020B0604020202020204" pitchFamily="34" charset="0"/>
              <a:buChar char="•"/>
            </a:pPr>
            <a:r>
              <a:rPr lang="vi-VN" b="1" dirty="0"/>
              <a:t>Forcedly (Làm mới cưỡng bức):</a:t>
            </a:r>
            <a:r>
              <a:rPr lang="vi-VN" dirty="0"/>
              <a:t> Sau khi có một số lượng cập nhật dữ liệu gốc nhất định.</a:t>
            </a:r>
          </a:p>
          <a:p>
            <a:endParaRPr lang="en-US" b="1" dirty="0"/>
          </a:p>
          <a:p>
            <a:r>
              <a:rPr lang="vi-VN" b="1" dirty="0"/>
              <a:t>Deferred Mode thường được ưa chuộng hơn trong thực tế vì nó không ảnh hưởng đến hiệu suất của các giao dịch cập nhật dữ liệu gốc.</a:t>
            </a:r>
            <a:r>
              <a:rPr lang="vi-VN" dirty="0"/>
              <a:t> Tuy nhiên, nó có thể dẫn đến </a:t>
            </a:r>
            <a:r>
              <a:rPr lang="vi-VN" b="1" dirty="0"/>
              <a:t>việc View không luôn phản ánh dữ liệu mới nhất</a:t>
            </a:r>
            <a:r>
              <a:rPr lang="vi-VN" dirty="0"/>
              <a:t>, trừ khi được làm mới theo cơ chế phù hợp.</a:t>
            </a:r>
          </a:p>
          <a:p>
            <a:endParaRPr lang="en-US" dirty="0"/>
          </a:p>
        </p:txBody>
      </p:sp>
    </p:spTree>
    <p:extLst>
      <p:ext uri="{BB962C8B-B14F-4D97-AF65-F5344CB8AC3E}">
        <p14:creationId xmlns:p14="http://schemas.microsoft.com/office/powerpoint/2010/main" val="12253873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vi-VN" b="1" dirty="0"/>
              <a:t>Giải thích về Full Computing và Incremental Computing trong View Maintenance</a:t>
            </a:r>
            <a:endParaRPr lang="vi-VN" dirty="0"/>
          </a:p>
          <a:p>
            <a:r>
              <a:rPr lang="vi-VN" b="1" dirty="0"/>
              <a:t>1. Full Computing (Tính toán lại toàn bộ)</a:t>
            </a:r>
          </a:p>
          <a:p>
            <a:pPr>
              <a:buFont typeface="Arial" panose="020B0604020202020204" pitchFamily="34" charset="0"/>
              <a:buChar char="•"/>
            </a:pPr>
            <a:r>
              <a:rPr lang="vi-VN" dirty="0"/>
              <a:t>View được </a:t>
            </a:r>
            <a:r>
              <a:rPr lang="vi-VN" b="1" dirty="0"/>
              <a:t>tính toán lại hoàn toàn</a:t>
            </a:r>
            <a:r>
              <a:rPr lang="vi-VN" dirty="0"/>
              <a:t> từ dữ liệu gốc sau mỗi lần cập nhật.</a:t>
            </a:r>
          </a:p>
          <a:p>
            <a:pPr>
              <a:buFont typeface="Arial" panose="020B0604020202020204" pitchFamily="34" charset="0"/>
              <a:buChar char="•"/>
            </a:pPr>
            <a:r>
              <a:rPr lang="vi-VN" b="1" dirty="0"/>
              <a:t>Ưu điểm</a:t>
            </a:r>
            <a:r>
              <a:rPr lang="vi-VN" dirty="0"/>
              <a:t>:</a:t>
            </a:r>
            <a:br>
              <a:rPr lang="vi-VN" dirty="0"/>
            </a:br>
            <a:r>
              <a:rPr lang="en-US" dirty="0"/>
              <a:t>	-</a:t>
            </a:r>
            <a:r>
              <a:rPr lang="vi-VN" dirty="0"/>
              <a:t> Hiệu quả nếu có </a:t>
            </a:r>
            <a:r>
              <a:rPr lang="vi-VN" b="1" dirty="0"/>
              <a:t>nhiều thay đổi</a:t>
            </a:r>
            <a:r>
              <a:rPr lang="vi-VN" dirty="0"/>
              <a:t> trong dữ liệu gốc, vì tránh được việc kiểm tra từng thay đổi nhỏ.</a:t>
            </a:r>
            <a:br>
              <a:rPr lang="vi-VN" dirty="0"/>
            </a:br>
            <a:r>
              <a:rPr lang="en-US" dirty="0"/>
              <a:t>	-</a:t>
            </a:r>
            <a:r>
              <a:rPr lang="vi-VN" dirty="0"/>
              <a:t> Đảm bảo tính toàn vẹn của View.</a:t>
            </a:r>
          </a:p>
          <a:p>
            <a:pPr>
              <a:buFont typeface="Arial" panose="020B0604020202020204" pitchFamily="34" charset="0"/>
              <a:buChar char="•"/>
            </a:pPr>
            <a:r>
              <a:rPr lang="vi-VN" b="1" dirty="0"/>
              <a:t>Nhược điểm</a:t>
            </a:r>
            <a:r>
              <a:rPr lang="vi-VN" dirty="0"/>
              <a:t>:</a:t>
            </a:r>
            <a:br>
              <a:rPr lang="vi-VN" dirty="0"/>
            </a:br>
            <a:r>
              <a:rPr lang="en-US" dirty="0"/>
              <a:t>	- </a:t>
            </a:r>
            <a:r>
              <a:rPr lang="vi-VN" dirty="0"/>
              <a:t>Tốn kém tài nguyên và thời gian, đặc biệt khi chỉ có </a:t>
            </a:r>
            <a:r>
              <a:rPr lang="vi-VN" b="1" dirty="0"/>
              <a:t>một số ít thay đổi nhỏ</a:t>
            </a:r>
            <a:r>
              <a:rPr lang="vi-VN" dirty="0"/>
              <a:t> trong dữ liệu gốc.</a:t>
            </a:r>
          </a:p>
          <a:p>
            <a:r>
              <a:rPr lang="vi-VN" b="1" dirty="0"/>
              <a:t>2. Incremental Computing (Tính toán gia tăng)</a:t>
            </a:r>
          </a:p>
          <a:p>
            <a:pPr>
              <a:buFont typeface="Arial" panose="020B0604020202020204" pitchFamily="34" charset="0"/>
              <a:buChar char="•"/>
            </a:pPr>
            <a:r>
              <a:rPr lang="vi-VN" dirty="0"/>
              <a:t>Chỉ </a:t>
            </a:r>
            <a:r>
              <a:rPr lang="vi-VN" b="1" dirty="0"/>
              <a:t>áp dụng những thay đổi</a:t>
            </a:r>
            <a:r>
              <a:rPr lang="vi-VN" dirty="0"/>
              <a:t> (insert, update, delete) lên View thay vì tính toán lại toàn bộ.</a:t>
            </a:r>
          </a:p>
          <a:p>
            <a:pPr>
              <a:buFont typeface="Arial" panose="020B0604020202020204" pitchFamily="34" charset="0"/>
              <a:buChar char="•"/>
            </a:pPr>
            <a:r>
              <a:rPr lang="vi-VN" dirty="0"/>
              <a:t>Sử dụng </a:t>
            </a:r>
            <a:r>
              <a:rPr lang="vi-VN" b="1" dirty="0"/>
              <a:t>differential relations</a:t>
            </a:r>
            <a:r>
              <a:rPr lang="vi-VN" dirty="0"/>
              <a:t> (quan hệ vi sai) để chỉ cập nhật phần dữ liệu bị ảnh hưởng.</a:t>
            </a:r>
          </a:p>
          <a:p>
            <a:pPr>
              <a:buFont typeface="Arial" panose="020B0604020202020204" pitchFamily="34" charset="0"/>
              <a:buChar char="•"/>
            </a:pPr>
            <a:r>
              <a:rPr lang="vi-VN" b="1" dirty="0"/>
              <a:t>Ưu điểm</a:t>
            </a:r>
            <a:r>
              <a:rPr lang="vi-VN" dirty="0"/>
              <a:t>:</a:t>
            </a:r>
            <a:br>
              <a:rPr lang="vi-VN" dirty="0"/>
            </a:br>
            <a:r>
              <a:rPr lang="en-US" dirty="0"/>
              <a:t>	-</a:t>
            </a:r>
            <a:r>
              <a:rPr lang="vi-VN" dirty="0"/>
              <a:t> Hiệu quả khi </a:t>
            </a:r>
            <a:r>
              <a:rPr lang="vi-VN" b="1" dirty="0"/>
              <a:t>chỉ có một số ít thay đổi</a:t>
            </a:r>
            <a:r>
              <a:rPr lang="vi-VN" dirty="0"/>
              <a:t> trong dữ liệu gốc.</a:t>
            </a:r>
            <a:br>
              <a:rPr lang="vi-VN" dirty="0"/>
            </a:br>
            <a:r>
              <a:rPr lang="en-US" dirty="0"/>
              <a:t>	-</a:t>
            </a:r>
            <a:r>
              <a:rPr lang="vi-VN" dirty="0"/>
              <a:t> Tiết kiệm tài nguyên, cải thiện hiệu suất hệ thống.</a:t>
            </a:r>
          </a:p>
          <a:p>
            <a:pPr>
              <a:buFont typeface="Arial" panose="020B0604020202020204" pitchFamily="34" charset="0"/>
              <a:buChar char="•"/>
            </a:pPr>
            <a:r>
              <a:rPr lang="vi-VN" b="1" dirty="0"/>
              <a:t>Nhược điểm</a:t>
            </a:r>
            <a:r>
              <a:rPr lang="vi-VN" dirty="0"/>
              <a:t>:</a:t>
            </a:r>
            <a:br>
              <a:rPr lang="vi-VN" dirty="0"/>
            </a:br>
            <a:r>
              <a:rPr lang="en-US" dirty="0"/>
              <a:t>	- </a:t>
            </a:r>
            <a:r>
              <a:rPr lang="vi-VN" dirty="0"/>
              <a:t>Phức tạp hơn Full Computing do phải theo dõi và xử lý thay đổi một cách chính xác.</a:t>
            </a:r>
          </a:p>
          <a:p>
            <a:endParaRPr lang="en-US" b="1" dirty="0"/>
          </a:p>
          <a:p>
            <a:r>
              <a:rPr lang="vi-VN" b="1" dirty="0"/>
              <a:t>Lựa chọn giữa Full Computing và Incremental Computing phụ thuộc vào số lượng thay đổi trong dữ liệu gốc</a:t>
            </a:r>
            <a:r>
              <a:rPr lang="vi-VN" dirty="0"/>
              <a:t>. Nếu thay đổi ít, </a:t>
            </a:r>
            <a:r>
              <a:rPr lang="vi-VN" b="1" dirty="0"/>
              <a:t>Incremental Computing</a:t>
            </a:r>
            <a:r>
              <a:rPr lang="vi-VN" dirty="0"/>
              <a:t> sẽ hiệu quả hơn. Nếu thay đổi nhiều, </a:t>
            </a:r>
            <a:r>
              <a:rPr lang="vi-VN" b="1" dirty="0"/>
              <a:t>Full Computing</a:t>
            </a:r>
            <a:r>
              <a:rPr lang="vi-VN" dirty="0"/>
              <a:t> có thể là lựa chọn tốt hơn.</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15</a:t>
            </a:fld>
            <a:endParaRPr lang="en-US"/>
          </a:p>
        </p:txBody>
      </p:sp>
    </p:spTree>
    <p:extLst>
      <p:ext uri="{BB962C8B-B14F-4D97-AF65-F5344CB8AC3E}">
        <p14:creationId xmlns:p14="http://schemas.microsoft.com/office/powerpoint/2010/main" val="38864923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lang="en-US" b="1" dirty="0"/>
              <a:t>Quan </a:t>
            </a:r>
            <a:r>
              <a:rPr lang="en-US" b="1" dirty="0" err="1"/>
              <a:t>hệ</a:t>
            </a:r>
            <a:r>
              <a:rPr lang="en-US" b="1" dirty="0"/>
              <a:t> vi </a:t>
            </a:r>
            <a:r>
              <a:rPr lang="en-US" b="1" dirty="0" err="1"/>
              <a:t>phân</a:t>
            </a:r>
            <a:endParaRPr lang="en-US" b="1" dirty="0"/>
          </a:p>
          <a:p>
            <a:endParaRPr lang="en-US" b="1" dirty="0"/>
          </a:p>
          <a:p>
            <a:r>
              <a:rPr lang="vi-VN" b="1" dirty="0"/>
              <a:t>Differential Relations</a:t>
            </a:r>
            <a:r>
              <a:rPr lang="vi-VN" dirty="0"/>
              <a:t> (Quan hệ vi phân) là một khái niệm trong </a:t>
            </a:r>
            <a:r>
              <a:rPr lang="vi-VN" b="1" dirty="0"/>
              <a:t>incremental computing</a:t>
            </a:r>
            <a:r>
              <a:rPr lang="vi-VN" dirty="0"/>
              <a:t> và </a:t>
            </a:r>
            <a:r>
              <a:rPr lang="vi-VN" b="1" dirty="0"/>
              <a:t>incremental view maintenance</a:t>
            </a:r>
            <a:r>
              <a:rPr lang="vi-VN" dirty="0"/>
              <a:t> (cập nhật view một cách gia tăng). Nó giúp tối ưu hóa việc tính toán lại view bằng cách chỉ áp dụng các thay đổi (chèn, xóa, sửa) thay vì tính toán lại toàn bộ view từ dữ liệu gốc.</a:t>
            </a:r>
            <a:endParaRPr lang="en-US" b="1" dirty="0"/>
          </a:p>
          <a:p>
            <a:endParaRPr lang="vi-VN" b="1" dirty="0"/>
          </a:p>
          <a:p>
            <a:r>
              <a:rPr lang="vi-VN" b="1" dirty="0"/>
              <a:t>1. Các Khái Niệm Cơ Bản</a:t>
            </a:r>
          </a:p>
          <a:p>
            <a:r>
              <a:rPr lang="vi-VN" dirty="0"/>
              <a:t>Khi có một </a:t>
            </a:r>
            <a:r>
              <a:rPr lang="vi-VN" b="1" dirty="0"/>
              <a:t>quan hệ R</a:t>
            </a:r>
            <a:r>
              <a:rPr lang="vi-VN" dirty="0"/>
              <a:t> và một </a:t>
            </a:r>
            <a:r>
              <a:rPr lang="vi-VN" b="1" dirty="0"/>
              <a:t>cập nhật u</a:t>
            </a:r>
            <a:r>
              <a:rPr lang="vi-VN" dirty="0"/>
              <a:t>, ta định nghĩa:</a:t>
            </a:r>
          </a:p>
          <a:p>
            <a:pPr>
              <a:buFont typeface="Arial" panose="020B0604020202020204" pitchFamily="34" charset="0"/>
              <a:buChar char="•"/>
            </a:pPr>
            <a:r>
              <a:rPr lang="vi-VN" b="1" dirty="0"/>
              <a:t>R</a:t>
            </a:r>
            <a:r>
              <a:rPr lang="en-US" b="1" dirty="0"/>
              <a:t>+</a:t>
            </a:r>
            <a:r>
              <a:rPr lang="vi-VN" dirty="0"/>
              <a:t>: Chứa các bộ dữ liệu (</a:t>
            </a:r>
            <a:r>
              <a:rPr lang="vi-VN" b="1" dirty="0"/>
              <a:t>tuples</a:t>
            </a:r>
            <a:r>
              <a:rPr lang="vi-VN" dirty="0"/>
              <a:t>) được </a:t>
            </a:r>
            <a:r>
              <a:rPr lang="vi-VN" b="1" dirty="0"/>
              <a:t>chèn vào</a:t>
            </a:r>
            <a:r>
              <a:rPr lang="vi-VN" dirty="0"/>
              <a:t> bởi cập nhật u.</a:t>
            </a:r>
          </a:p>
          <a:p>
            <a:pPr>
              <a:buFont typeface="Arial" panose="020B0604020202020204" pitchFamily="34" charset="0"/>
              <a:buChar char="•"/>
            </a:pPr>
            <a:r>
              <a:rPr lang="vi-VN" b="1" dirty="0"/>
              <a:t>R−</a:t>
            </a:r>
            <a:r>
              <a:rPr lang="vi-VN" dirty="0"/>
              <a:t>: Chứa các bộ dữ liệu bị </a:t>
            </a:r>
            <a:r>
              <a:rPr lang="vi-VN" b="1" dirty="0"/>
              <a:t>xóa đi</a:t>
            </a:r>
            <a:r>
              <a:rPr lang="vi-VN" dirty="0"/>
              <a:t> bởi cập nhật u.</a:t>
            </a:r>
          </a:p>
          <a:p>
            <a:r>
              <a:rPr lang="vi-VN" b="1" dirty="0"/>
              <a:t>2. Các Loại Cập Nhật (u) và Ảnh Hưởng Đến R+ và R−</a:t>
            </a:r>
          </a:p>
          <a:p>
            <a:pPr>
              <a:buFont typeface="Arial" panose="020B0604020202020204" pitchFamily="34" charset="0"/>
              <a:buChar char="•"/>
            </a:pPr>
            <a:r>
              <a:rPr lang="vi-VN" b="1" dirty="0"/>
              <a:t>Chèn dữ liệu (insert)</a:t>
            </a:r>
            <a:r>
              <a:rPr lang="vi-VN" dirty="0"/>
              <a:t>:</a:t>
            </a:r>
          </a:p>
          <a:p>
            <a:pPr marL="742950" lvl="1" indent="-285750">
              <a:buFont typeface="Arial" panose="020B0604020202020204" pitchFamily="34" charset="0"/>
              <a:buChar char="•"/>
            </a:pPr>
            <a:r>
              <a:rPr lang="vi-VN" dirty="0"/>
              <a:t>R− trống (không có dữ liệu bị xóa).</a:t>
            </a:r>
          </a:p>
          <a:p>
            <a:pPr marL="742950" lvl="1" indent="-285750">
              <a:buFont typeface="Arial" panose="020B0604020202020204" pitchFamily="34" charset="0"/>
              <a:buChar char="•"/>
            </a:pPr>
            <a:r>
              <a:rPr lang="vi-VN" dirty="0"/>
              <a:t>R+ chứa các bộ dữ liệu mới được chèn vào.</a:t>
            </a:r>
          </a:p>
          <a:p>
            <a:pPr>
              <a:buFont typeface="Arial" panose="020B0604020202020204" pitchFamily="34" charset="0"/>
              <a:buChar char="•"/>
            </a:pPr>
            <a:r>
              <a:rPr lang="vi-VN" b="1" dirty="0"/>
              <a:t>Xóa dữ liệu (delete)</a:t>
            </a:r>
            <a:r>
              <a:rPr lang="vi-VN" dirty="0"/>
              <a:t>:</a:t>
            </a:r>
          </a:p>
          <a:p>
            <a:pPr marL="742950" lvl="1" indent="-285750">
              <a:buFont typeface="Arial" panose="020B0604020202020204" pitchFamily="34" charset="0"/>
              <a:buChar char="•"/>
            </a:pPr>
            <a:r>
              <a:rPr lang="vi-VN" dirty="0"/>
              <a:t>R+ trống (không có dữ liệu được thêm).</a:t>
            </a:r>
          </a:p>
          <a:p>
            <a:pPr marL="742950" lvl="1" indent="-285750">
              <a:buFont typeface="Arial" panose="020B0604020202020204" pitchFamily="34" charset="0"/>
              <a:buChar char="•"/>
            </a:pPr>
            <a:r>
              <a:rPr lang="vi-VN" dirty="0"/>
              <a:t>R− chứa các bộ dữ liệu bị xóa.</a:t>
            </a:r>
          </a:p>
          <a:p>
            <a:pPr>
              <a:buFont typeface="Arial" panose="020B0604020202020204" pitchFamily="34" charset="0"/>
              <a:buChar char="•"/>
            </a:pPr>
            <a:r>
              <a:rPr lang="vi-VN" b="1" dirty="0"/>
              <a:t>Chỉnh sửa dữ liệu (modify/update)</a:t>
            </a:r>
            <a:r>
              <a:rPr lang="vi-VN" dirty="0"/>
              <a:t>:</a:t>
            </a:r>
          </a:p>
          <a:p>
            <a:pPr marL="742950" lvl="1" indent="-285750">
              <a:buFont typeface="Arial" panose="020B0604020202020204" pitchFamily="34" charset="0"/>
              <a:buChar char="•"/>
            </a:pPr>
            <a:r>
              <a:rPr lang="vi-VN" dirty="0"/>
              <a:t>R− chứa bản ghi cũ bị thay đổi.</a:t>
            </a:r>
          </a:p>
          <a:p>
            <a:pPr marL="742950" lvl="1" indent="-285750">
              <a:buFont typeface="Arial" panose="020B0604020202020204" pitchFamily="34" charset="0"/>
              <a:buChar char="•"/>
            </a:pPr>
            <a:r>
              <a:rPr lang="vi-VN" dirty="0"/>
              <a:t>R+ chứa bản ghi mới sau khi thay đổi.</a:t>
            </a:r>
            <a:endParaRPr lang="en-US" dirty="0"/>
          </a:p>
          <a:p>
            <a:pPr marL="457200" lvl="1" indent="0">
              <a:buFont typeface="Arial" panose="020B0604020202020204" pitchFamily="34" charset="0"/>
              <a:buNone/>
            </a:pPr>
            <a:endParaRPr lang="vi-VN" dirty="0"/>
          </a:p>
          <a:p>
            <a:r>
              <a:rPr lang="vi-VN" b="1" dirty="0"/>
              <a:t>3. Cách Làm Mới View </a:t>
            </a:r>
            <a:r>
              <a:rPr lang="en-US" b="1" dirty="0"/>
              <a:t>V</a:t>
            </a:r>
            <a:r>
              <a:rPr lang="vi-VN" b="1" dirty="0"/>
              <a:t> (View Refreshing)</a:t>
            </a:r>
          </a:p>
          <a:p>
            <a:r>
              <a:rPr lang="vi-VN" dirty="0"/>
              <a:t>Khi cập nhật dữ liệu, việc làm mới một view V được thực hiện như sau:</a:t>
            </a:r>
          </a:p>
          <a:p>
            <a:pPr>
              <a:buFont typeface="Arial" panose="020B0604020202020204" pitchFamily="34" charset="0"/>
              <a:buChar char="•"/>
            </a:pPr>
            <a:r>
              <a:rPr lang="vi-VN" dirty="0"/>
              <a:t>Tính toán </a:t>
            </a:r>
            <a:r>
              <a:rPr lang="vi-VN" b="1" dirty="0"/>
              <a:t>V+</a:t>
            </a:r>
            <a:r>
              <a:rPr lang="vi-VN" dirty="0"/>
              <a:t> (phần dữ liệu mới thêm vào View).</a:t>
            </a:r>
          </a:p>
          <a:p>
            <a:pPr>
              <a:buFont typeface="Arial" panose="020B0604020202020204" pitchFamily="34" charset="0"/>
              <a:buChar char="•"/>
            </a:pPr>
            <a:r>
              <a:rPr lang="vi-VN" dirty="0"/>
              <a:t>Tính toán </a:t>
            </a:r>
            <a:r>
              <a:rPr lang="vi-VN" b="1" dirty="0"/>
              <a:t>V−</a:t>
            </a:r>
            <a:r>
              <a:rPr lang="vi-VN" dirty="0"/>
              <a:t> (phần dữ liệu bị loại bỏ khỏi View).</a:t>
            </a:r>
          </a:p>
          <a:p>
            <a:pPr>
              <a:buFont typeface="Arial" panose="020B0604020202020204" pitchFamily="34" charset="0"/>
              <a:buChar char="•"/>
            </a:pPr>
            <a:r>
              <a:rPr lang="vi-VN" dirty="0"/>
              <a:t>Làm mới View bằng công thức:</a:t>
            </a:r>
          </a:p>
          <a:p>
            <a:pPr>
              <a:buFont typeface="Arial" panose="020B0604020202020204" pitchFamily="34" charset="0"/>
              <a:buChar char="•"/>
            </a:pPr>
            <a:r>
              <a:rPr lang="vi-VN" dirty="0"/>
              <a:t>V=V+∪(V−V−)</a:t>
            </a:r>
            <a:endParaRPr lang="en-US" dirty="0"/>
          </a:p>
          <a:p>
            <a:pPr>
              <a:buFont typeface="Arial" panose="020B0604020202020204" pitchFamily="34" charset="0"/>
              <a:buNone/>
            </a:pPr>
            <a:r>
              <a:rPr lang="vi-VN" dirty="0"/>
              <a:t> </a:t>
            </a:r>
          </a:p>
          <a:p>
            <a:pPr marL="742950" lvl="1" indent="-285750">
              <a:buFont typeface="Arial" panose="020B0604020202020204" pitchFamily="34" charset="0"/>
              <a:buChar char="•"/>
            </a:pPr>
            <a:r>
              <a:rPr lang="vi-VN" dirty="0"/>
              <a:t>V+: Thêm dữ liệu mới.</a:t>
            </a:r>
          </a:p>
          <a:p>
            <a:pPr marL="742950" lvl="1" indent="-285750">
              <a:buFont typeface="Arial" panose="020B0604020202020204" pitchFamily="34" charset="0"/>
              <a:buChar char="•"/>
            </a:pPr>
            <a:r>
              <a:rPr lang="vi-VN" dirty="0"/>
              <a:t>V−: Xóa các dữ liệu không còn hợp lệ.</a:t>
            </a:r>
          </a:p>
          <a:p>
            <a:pPr marL="742950" lvl="1" indent="-285750">
              <a:buFont typeface="Arial" panose="020B0604020202020204" pitchFamily="34" charset="0"/>
              <a:buChar char="•"/>
            </a:pPr>
            <a:r>
              <a:rPr lang="vi-VN" dirty="0"/>
              <a:t>(V−V−): Giữ lại dữ liệu còn lại sau khi loại bỏ các phần không hợp lệ.</a:t>
            </a:r>
            <a:endParaRPr lang="en-US" dirty="0"/>
          </a:p>
          <a:p>
            <a:pPr marL="742950" lvl="1" indent="-285750">
              <a:buFont typeface="Arial" panose="020B0604020202020204" pitchFamily="34" charset="0"/>
              <a:buChar char="•"/>
            </a:pPr>
            <a:endParaRPr lang="vi-VN" dirty="0"/>
          </a:p>
          <a:p>
            <a:r>
              <a:rPr lang="en-US" dirty="0"/>
              <a:t>💡 </a:t>
            </a:r>
            <a:r>
              <a:rPr lang="vi-VN" b="1" dirty="0"/>
              <a:t>Lưu ý</a:t>
            </a:r>
            <a:r>
              <a:rPr lang="vi-VN" dirty="0"/>
              <a:t>: Tính toán V+</a:t>
            </a:r>
            <a:r>
              <a:rPr lang="en-US" dirty="0"/>
              <a:t> </a:t>
            </a:r>
            <a:r>
              <a:rPr lang="vi-VN" dirty="0"/>
              <a:t>và V−</a:t>
            </a:r>
            <a:r>
              <a:rPr lang="en-US" dirty="0"/>
              <a:t> </a:t>
            </a:r>
            <a:r>
              <a:rPr lang="vi-VN" dirty="0"/>
              <a:t>có thể </a:t>
            </a:r>
            <a:r>
              <a:rPr lang="vi-VN" b="1" dirty="0"/>
              <a:t>cần truy cập vào dữ liệu gốc</a:t>
            </a:r>
            <a:r>
              <a:rPr lang="vi-VN" dirty="0"/>
              <a:t>, đặc biệt khi View sử dụng các phép </a:t>
            </a:r>
            <a:r>
              <a:rPr lang="vi-VN" b="1" dirty="0"/>
              <a:t>JOIN, GROUP BY, hoặc AGGREGATE</a:t>
            </a:r>
            <a:r>
              <a:rPr lang="vi-VN" dirty="0"/>
              <a:t>.</a:t>
            </a:r>
          </a:p>
          <a:p>
            <a:endParaRPr lang="en-US" dirty="0"/>
          </a:p>
        </p:txBody>
      </p:sp>
    </p:spTree>
    <p:extLst>
      <p:ext uri="{BB962C8B-B14F-4D97-AF65-F5344CB8AC3E}">
        <p14:creationId xmlns:p14="http://schemas.microsoft.com/office/powerpoint/2010/main" val="247809833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lang="en-US" dirty="0" err="1"/>
              <a:t>Ví</a:t>
            </a:r>
            <a:r>
              <a:rPr lang="en-US" dirty="0"/>
              <a:t> </a:t>
            </a:r>
            <a:r>
              <a:rPr lang="en-US" dirty="0" err="1"/>
              <a:t>dụ</a:t>
            </a:r>
            <a:r>
              <a:rPr lang="en-US" dirty="0"/>
              <a:t> 3.7 page (97)</a:t>
            </a:r>
          </a:p>
          <a:p>
            <a:endParaRPr lang="en-US" dirty="0"/>
          </a:p>
          <a:p>
            <a:r>
              <a:rPr lang="vi-VN" dirty="0"/>
              <a:t>Công thức này liên quan đến </a:t>
            </a:r>
            <a:r>
              <a:rPr lang="vi-VN" b="1" dirty="0"/>
              <a:t>cập nhật gia tăng (incremental update) của view</a:t>
            </a:r>
            <a:r>
              <a:rPr lang="vi-VN" dirty="0"/>
              <a:t> khi có thay đổi trong các bảng dữ liệu.</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nn-NO" b="1" i="0" dirty="0">
                <a:solidFill>
                  <a:srgbClr val="404040"/>
                </a:solidFill>
                <a:effectLst/>
                <a:latin typeface="DeepSeek-CJK-patch"/>
              </a:rPr>
              <a:t>1. Truy vấn gốc (EG)</a:t>
            </a:r>
          </a:p>
          <a:p>
            <a:endParaRPr lang="en-US" b="1" dirty="0"/>
          </a:p>
          <a:p>
            <a:r>
              <a:rPr lang="en-US" b="1" dirty="0"/>
              <a:t>SELECT</a:t>
            </a:r>
            <a:r>
              <a:rPr lang="en-US" dirty="0"/>
              <a:t> DISTINCT ENAME, RESP</a:t>
            </a:r>
          </a:p>
          <a:p>
            <a:r>
              <a:rPr lang="en-US" b="1" dirty="0"/>
              <a:t>FROM</a:t>
            </a:r>
            <a:r>
              <a:rPr lang="en-US" dirty="0"/>
              <a:t> EMP, ASG</a:t>
            </a:r>
          </a:p>
          <a:p>
            <a:r>
              <a:rPr lang="en-US" b="1" dirty="0"/>
              <a:t>WHERE</a:t>
            </a:r>
            <a:r>
              <a:rPr lang="en-US" dirty="0"/>
              <a:t> EMP.ENO = ASG.ENO</a:t>
            </a:r>
          </a:p>
          <a:p>
            <a:endParaRPr lang="en-US" dirty="0"/>
          </a:p>
          <a:p>
            <a:pPr algn="l">
              <a:buFont typeface="Arial" panose="020B0604020202020204" pitchFamily="34" charset="0"/>
              <a:buChar char="•"/>
            </a:pPr>
            <a:r>
              <a:rPr lang="en-US" b="1" i="0" dirty="0" err="1">
                <a:solidFill>
                  <a:srgbClr val="404040"/>
                </a:solidFill>
                <a:effectLst/>
                <a:latin typeface="DeepSeek-CJK-patch"/>
              </a:rPr>
              <a:t>Mục</a:t>
            </a:r>
            <a:r>
              <a:rPr lang="en-US" b="1" i="0" dirty="0">
                <a:solidFill>
                  <a:srgbClr val="404040"/>
                </a:solidFill>
                <a:effectLst/>
                <a:latin typeface="DeepSeek-CJK-patch"/>
              </a:rPr>
              <a:t> </a:t>
            </a:r>
            <a:r>
              <a:rPr lang="en-US" b="1" i="0" dirty="0" err="1">
                <a:solidFill>
                  <a:srgbClr val="404040"/>
                </a:solidFill>
                <a:effectLst/>
                <a:latin typeface="DeepSeek-CJK-patch"/>
              </a:rPr>
              <a:t>đích</a:t>
            </a:r>
            <a:r>
              <a:rPr lang="en-US" b="1" i="0" dirty="0">
                <a:solidFill>
                  <a:srgbClr val="404040"/>
                </a:solidFill>
                <a:effectLst/>
                <a:latin typeface="DeepSeek-CJK-patch"/>
              </a:rPr>
              <a:t>:</a:t>
            </a:r>
            <a:r>
              <a:rPr lang="en-US" b="0" i="0" dirty="0">
                <a:solidFill>
                  <a:srgbClr val="404040"/>
                </a:solidFill>
                <a:effectLst/>
                <a:latin typeface="DeepSeek-CJK-patch"/>
              </a:rPr>
              <a:t> </a:t>
            </a:r>
            <a:r>
              <a:rPr lang="en-US" b="0" i="0" dirty="0" err="1">
                <a:solidFill>
                  <a:srgbClr val="404040"/>
                </a:solidFill>
                <a:effectLst/>
                <a:latin typeface="DeepSeek-CJK-patch"/>
              </a:rPr>
              <a:t>Lấy</a:t>
            </a:r>
            <a:r>
              <a:rPr lang="en-US" b="0" i="0" dirty="0">
                <a:solidFill>
                  <a:srgbClr val="404040"/>
                </a:solidFill>
                <a:effectLst/>
                <a:latin typeface="DeepSeek-CJK-patch"/>
              </a:rPr>
              <a:t> </a:t>
            </a:r>
            <a:r>
              <a:rPr lang="en-US" b="0" i="0" dirty="0" err="1">
                <a:solidFill>
                  <a:srgbClr val="404040"/>
                </a:solidFill>
                <a:effectLst/>
                <a:latin typeface="DeepSeek-CJK-patch"/>
              </a:rPr>
              <a:t>danh</a:t>
            </a:r>
            <a:r>
              <a:rPr lang="en-US" b="0" i="0" dirty="0">
                <a:solidFill>
                  <a:srgbClr val="404040"/>
                </a:solidFill>
                <a:effectLst/>
                <a:latin typeface="DeepSeek-CJK-patch"/>
              </a:rPr>
              <a:t> </a:t>
            </a:r>
            <a:r>
              <a:rPr lang="en-US" b="0" i="0" dirty="0" err="1">
                <a:solidFill>
                  <a:srgbClr val="404040"/>
                </a:solidFill>
                <a:effectLst/>
                <a:latin typeface="DeepSeek-CJK-patch"/>
              </a:rPr>
              <a:t>sách</a:t>
            </a:r>
            <a:r>
              <a:rPr lang="en-US" b="0" i="0" dirty="0">
                <a:solidFill>
                  <a:srgbClr val="404040"/>
                </a:solidFill>
                <a:effectLst/>
                <a:latin typeface="DeepSeek-CJK-patch"/>
              </a:rPr>
              <a:t> </a:t>
            </a:r>
            <a:r>
              <a:rPr lang="en-US" b="1" i="0" dirty="0" err="1">
                <a:solidFill>
                  <a:srgbClr val="404040"/>
                </a:solidFill>
                <a:effectLst/>
                <a:latin typeface="DeepSeek-CJK-patch"/>
              </a:rPr>
              <a:t>tên</a:t>
            </a:r>
            <a:r>
              <a:rPr lang="en-US" b="1" i="0" dirty="0">
                <a:solidFill>
                  <a:srgbClr val="404040"/>
                </a:solidFill>
                <a:effectLst/>
                <a:latin typeface="DeepSeek-CJK-patch"/>
              </a:rPr>
              <a:t> </a:t>
            </a:r>
            <a:r>
              <a:rPr lang="en-US" b="1" i="0" dirty="0" err="1">
                <a:solidFill>
                  <a:srgbClr val="404040"/>
                </a:solidFill>
                <a:effectLst/>
                <a:latin typeface="DeepSeek-CJK-patch"/>
              </a:rPr>
              <a:t>nhân</a:t>
            </a:r>
            <a:r>
              <a:rPr lang="en-US" b="1" i="0" dirty="0">
                <a:solidFill>
                  <a:srgbClr val="404040"/>
                </a:solidFill>
                <a:effectLst/>
                <a:latin typeface="DeepSeek-CJK-patch"/>
              </a:rPr>
              <a:t> </a:t>
            </a:r>
            <a:r>
              <a:rPr lang="en-US" b="1" i="0" dirty="0" err="1">
                <a:solidFill>
                  <a:srgbClr val="404040"/>
                </a:solidFill>
                <a:effectLst/>
                <a:latin typeface="DeepSeek-CJK-patch"/>
              </a:rPr>
              <a:t>viên</a:t>
            </a:r>
            <a:r>
              <a:rPr lang="en-US" b="1" i="0" dirty="0">
                <a:solidFill>
                  <a:srgbClr val="404040"/>
                </a:solidFill>
                <a:effectLst/>
                <a:latin typeface="DeepSeek-CJK-patch"/>
              </a:rPr>
              <a:t> (ENAME)</a:t>
            </a:r>
            <a:r>
              <a:rPr lang="en-US" b="0" i="0" dirty="0">
                <a:solidFill>
                  <a:srgbClr val="404040"/>
                </a:solidFill>
                <a:effectLst/>
                <a:latin typeface="DeepSeek-CJK-patch"/>
              </a:rPr>
              <a:t> </a:t>
            </a:r>
            <a:r>
              <a:rPr lang="en-US" b="0" i="0" dirty="0" err="1">
                <a:solidFill>
                  <a:srgbClr val="404040"/>
                </a:solidFill>
                <a:effectLst/>
                <a:latin typeface="DeepSeek-CJK-patch"/>
              </a:rPr>
              <a:t>và</a:t>
            </a:r>
            <a:r>
              <a:rPr lang="en-US" b="0" i="0" dirty="0">
                <a:solidFill>
                  <a:srgbClr val="404040"/>
                </a:solidFill>
                <a:effectLst/>
                <a:latin typeface="DeepSeek-CJK-patch"/>
              </a:rPr>
              <a:t> </a:t>
            </a:r>
            <a:r>
              <a:rPr lang="en-US" b="1" i="0" dirty="0" err="1">
                <a:solidFill>
                  <a:srgbClr val="404040"/>
                </a:solidFill>
                <a:effectLst/>
                <a:latin typeface="DeepSeek-CJK-patch"/>
              </a:rPr>
              <a:t>trách</a:t>
            </a:r>
            <a:r>
              <a:rPr lang="en-US" b="1" i="0" dirty="0">
                <a:solidFill>
                  <a:srgbClr val="404040"/>
                </a:solidFill>
                <a:effectLst/>
                <a:latin typeface="DeepSeek-CJK-patch"/>
              </a:rPr>
              <a:t> </a:t>
            </a:r>
            <a:r>
              <a:rPr lang="en-US" b="1" i="0" dirty="0" err="1">
                <a:solidFill>
                  <a:srgbClr val="404040"/>
                </a:solidFill>
                <a:effectLst/>
                <a:latin typeface="DeepSeek-CJK-patch"/>
              </a:rPr>
              <a:t>nhiệm</a:t>
            </a:r>
            <a:r>
              <a:rPr lang="en-US" b="1" i="0" dirty="0">
                <a:solidFill>
                  <a:srgbClr val="404040"/>
                </a:solidFill>
                <a:effectLst/>
                <a:latin typeface="DeepSeek-CJK-patch"/>
              </a:rPr>
              <a:t> (RESP)</a:t>
            </a:r>
            <a:r>
              <a:rPr lang="en-US" b="0" i="0" dirty="0">
                <a:solidFill>
                  <a:srgbClr val="404040"/>
                </a:solidFill>
                <a:effectLst/>
                <a:latin typeface="DeepSeek-CJK-patch"/>
              </a:rPr>
              <a:t> </a:t>
            </a:r>
            <a:r>
              <a:rPr lang="en-US" b="0" i="0" dirty="0" err="1">
                <a:solidFill>
                  <a:srgbClr val="404040"/>
                </a:solidFill>
                <a:effectLst/>
                <a:latin typeface="DeepSeek-CJK-patch"/>
              </a:rPr>
              <a:t>từ</a:t>
            </a:r>
            <a:r>
              <a:rPr lang="en-US" b="0" i="0" dirty="0">
                <a:solidFill>
                  <a:srgbClr val="404040"/>
                </a:solidFill>
                <a:effectLst/>
                <a:latin typeface="DeepSeek-CJK-patch"/>
              </a:rPr>
              <a:t> </a:t>
            </a:r>
            <a:r>
              <a:rPr lang="en-US" b="0" i="0" dirty="0" err="1">
                <a:solidFill>
                  <a:srgbClr val="404040"/>
                </a:solidFill>
                <a:effectLst/>
                <a:latin typeface="DeepSeek-CJK-patch"/>
              </a:rPr>
              <a:t>hai</a:t>
            </a:r>
            <a:r>
              <a:rPr lang="en-US" b="0" i="0" dirty="0">
                <a:solidFill>
                  <a:srgbClr val="404040"/>
                </a:solidFill>
                <a:effectLst/>
                <a:latin typeface="DeepSeek-CJK-patch"/>
              </a:rPr>
              <a:t> </a:t>
            </a:r>
            <a:r>
              <a:rPr lang="en-US" b="0" i="0" dirty="0" err="1">
                <a:solidFill>
                  <a:srgbClr val="404040"/>
                </a:solidFill>
                <a:effectLst/>
                <a:latin typeface="DeepSeek-CJK-patch"/>
              </a:rPr>
              <a:t>bảng</a:t>
            </a:r>
            <a:r>
              <a:rPr lang="en-US" b="0" i="0" dirty="0">
                <a:solidFill>
                  <a:srgbClr val="404040"/>
                </a:solidFill>
                <a:effectLst/>
                <a:latin typeface="DeepSeek-CJK-patch"/>
              </a:rPr>
              <a:t> EMP (</a:t>
            </a:r>
            <a:r>
              <a:rPr lang="en-US" b="0" i="0" dirty="0" err="1">
                <a:solidFill>
                  <a:srgbClr val="404040"/>
                </a:solidFill>
                <a:effectLst/>
                <a:latin typeface="DeepSeek-CJK-patch"/>
              </a:rPr>
              <a:t>nhân</a:t>
            </a:r>
            <a:r>
              <a:rPr lang="en-US" b="0" i="0" dirty="0">
                <a:solidFill>
                  <a:srgbClr val="404040"/>
                </a:solidFill>
                <a:effectLst/>
                <a:latin typeface="DeepSeek-CJK-patch"/>
              </a:rPr>
              <a:t> </a:t>
            </a:r>
            <a:r>
              <a:rPr lang="en-US" b="0" i="0" dirty="0" err="1">
                <a:solidFill>
                  <a:srgbClr val="404040"/>
                </a:solidFill>
                <a:effectLst/>
                <a:latin typeface="DeepSeek-CJK-patch"/>
              </a:rPr>
              <a:t>viên</a:t>
            </a:r>
            <a:r>
              <a:rPr lang="en-US" b="0" i="0" dirty="0">
                <a:solidFill>
                  <a:srgbClr val="404040"/>
                </a:solidFill>
                <a:effectLst/>
                <a:latin typeface="DeepSeek-CJK-patch"/>
              </a:rPr>
              <a:t>) </a:t>
            </a:r>
            <a:r>
              <a:rPr lang="en-US" b="0" i="0" dirty="0" err="1">
                <a:solidFill>
                  <a:srgbClr val="404040"/>
                </a:solidFill>
                <a:effectLst/>
                <a:latin typeface="DeepSeek-CJK-patch"/>
              </a:rPr>
              <a:t>và</a:t>
            </a:r>
            <a:r>
              <a:rPr lang="en-US" b="0" i="0" dirty="0">
                <a:solidFill>
                  <a:srgbClr val="404040"/>
                </a:solidFill>
                <a:effectLst/>
                <a:latin typeface="DeepSeek-CJK-patch"/>
              </a:rPr>
              <a:t> ASG (</a:t>
            </a:r>
            <a:r>
              <a:rPr lang="en-US" b="0" i="0" dirty="0" err="1">
                <a:solidFill>
                  <a:srgbClr val="404040"/>
                </a:solidFill>
                <a:effectLst/>
                <a:latin typeface="DeepSeek-CJK-patch"/>
              </a:rPr>
              <a:t>phân</a:t>
            </a:r>
            <a:r>
              <a:rPr lang="en-US" b="0" i="0" dirty="0">
                <a:solidFill>
                  <a:srgbClr val="404040"/>
                </a:solidFill>
                <a:effectLst/>
                <a:latin typeface="DeepSeek-CJK-patch"/>
              </a:rPr>
              <a:t> </a:t>
            </a:r>
            <a:r>
              <a:rPr lang="en-US" b="0" i="0" dirty="0" err="1">
                <a:solidFill>
                  <a:srgbClr val="404040"/>
                </a:solidFill>
                <a:effectLst/>
                <a:latin typeface="DeepSeek-CJK-patch"/>
              </a:rPr>
              <a:t>công</a:t>
            </a:r>
            <a:r>
              <a:rPr lang="en-US" b="0" i="0" dirty="0">
                <a:solidFill>
                  <a:srgbClr val="404040"/>
                </a:solidFill>
                <a:effectLst/>
                <a:latin typeface="DeepSeek-CJK-patch"/>
              </a:rPr>
              <a:t>), </a:t>
            </a:r>
            <a:r>
              <a:rPr lang="en-US" b="0" i="0" dirty="0" err="1">
                <a:solidFill>
                  <a:srgbClr val="404040"/>
                </a:solidFill>
                <a:effectLst/>
                <a:latin typeface="DeepSeek-CJK-patch"/>
              </a:rPr>
              <a:t>với</a:t>
            </a:r>
            <a:r>
              <a:rPr lang="en-US" b="0" i="0" dirty="0">
                <a:solidFill>
                  <a:srgbClr val="404040"/>
                </a:solidFill>
                <a:effectLst/>
                <a:latin typeface="DeepSeek-CJK-patch"/>
              </a:rPr>
              <a:t> </a:t>
            </a:r>
            <a:r>
              <a:rPr lang="en-US" b="0" i="0" dirty="0" err="1">
                <a:solidFill>
                  <a:srgbClr val="404040"/>
                </a:solidFill>
                <a:effectLst/>
                <a:latin typeface="DeepSeek-CJK-patch"/>
              </a:rPr>
              <a:t>điều</a:t>
            </a:r>
            <a:r>
              <a:rPr lang="en-US" b="0" i="0" dirty="0">
                <a:solidFill>
                  <a:srgbClr val="404040"/>
                </a:solidFill>
                <a:effectLst/>
                <a:latin typeface="DeepSeek-CJK-patch"/>
              </a:rPr>
              <a:t> </a:t>
            </a:r>
            <a:r>
              <a:rPr lang="en-US" b="0" i="0" dirty="0" err="1">
                <a:solidFill>
                  <a:srgbClr val="404040"/>
                </a:solidFill>
                <a:effectLst/>
                <a:latin typeface="DeepSeek-CJK-patch"/>
              </a:rPr>
              <a:t>kiện</a:t>
            </a:r>
            <a:r>
              <a:rPr lang="en-US" b="0" i="0" dirty="0">
                <a:solidFill>
                  <a:srgbClr val="404040"/>
                </a:solidFill>
                <a:effectLst/>
                <a:latin typeface="DeepSeek-CJK-patch"/>
              </a:rPr>
              <a:t> </a:t>
            </a:r>
            <a:r>
              <a:rPr lang="en-US" b="0" i="0" dirty="0" err="1">
                <a:solidFill>
                  <a:srgbClr val="404040"/>
                </a:solidFill>
                <a:effectLst/>
                <a:latin typeface="DeepSeek-CJK-patch"/>
              </a:rPr>
              <a:t>khóa</a:t>
            </a:r>
            <a:r>
              <a:rPr lang="en-US" b="0" i="0" dirty="0">
                <a:solidFill>
                  <a:srgbClr val="404040"/>
                </a:solidFill>
                <a:effectLst/>
                <a:latin typeface="DeepSeek-CJK-patch"/>
              </a:rPr>
              <a:t> </a:t>
            </a:r>
            <a:r>
              <a:rPr lang="en-US" b="0" i="0" dirty="0" err="1">
                <a:solidFill>
                  <a:srgbClr val="404040"/>
                </a:solidFill>
                <a:effectLst/>
                <a:latin typeface="DeepSeek-CJK-patch"/>
              </a:rPr>
              <a:t>chính</a:t>
            </a:r>
            <a:r>
              <a:rPr lang="en-US" b="0" i="0" dirty="0">
                <a:solidFill>
                  <a:srgbClr val="404040"/>
                </a:solidFill>
                <a:effectLst/>
                <a:latin typeface="DeepSeek-CJK-patch"/>
              </a:rPr>
              <a:t> ENO (</a:t>
            </a:r>
            <a:r>
              <a:rPr lang="en-US" b="0" i="0" dirty="0" err="1">
                <a:solidFill>
                  <a:srgbClr val="404040"/>
                </a:solidFill>
                <a:effectLst/>
                <a:latin typeface="DeepSeek-CJK-patch"/>
              </a:rPr>
              <a:t>mã</a:t>
            </a:r>
            <a:r>
              <a:rPr lang="en-US" b="0" i="0" dirty="0">
                <a:solidFill>
                  <a:srgbClr val="404040"/>
                </a:solidFill>
                <a:effectLst/>
                <a:latin typeface="DeepSeek-CJK-patch"/>
              </a:rPr>
              <a:t> </a:t>
            </a:r>
            <a:r>
              <a:rPr lang="en-US" b="0" i="0" dirty="0" err="1">
                <a:solidFill>
                  <a:srgbClr val="404040"/>
                </a:solidFill>
                <a:effectLst/>
                <a:latin typeface="DeepSeek-CJK-patch"/>
              </a:rPr>
              <a:t>nhân</a:t>
            </a:r>
            <a:r>
              <a:rPr lang="en-US" b="0" i="0" dirty="0">
                <a:solidFill>
                  <a:srgbClr val="404040"/>
                </a:solidFill>
                <a:effectLst/>
                <a:latin typeface="DeepSeek-CJK-patch"/>
              </a:rPr>
              <a:t> </a:t>
            </a:r>
            <a:r>
              <a:rPr lang="en-US" b="0" i="0" dirty="0" err="1">
                <a:solidFill>
                  <a:srgbClr val="404040"/>
                </a:solidFill>
                <a:effectLst/>
                <a:latin typeface="DeepSeek-CJK-patch"/>
              </a:rPr>
              <a:t>viên</a:t>
            </a:r>
            <a:r>
              <a:rPr lang="en-US" b="0" i="0" dirty="0">
                <a:solidFill>
                  <a:srgbClr val="404040"/>
                </a:solidFill>
                <a:effectLst/>
                <a:latin typeface="DeepSeek-CJK-patch"/>
              </a:rPr>
              <a:t>) ở </a:t>
            </a:r>
            <a:r>
              <a:rPr lang="en-US" b="0" i="0" dirty="0" err="1">
                <a:solidFill>
                  <a:srgbClr val="404040"/>
                </a:solidFill>
                <a:effectLst/>
                <a:latin typeface="DeepSeek-CJK-patch"/>
              </a:rPr>
              <a:t>cả</a:t>
            </a:r>
            <a:r>
              <a:rPr lang="en-US" b="0" i="0" dirty="0">
                <a:solidFill>
                  <a:srgbClr val="404040"/>
                </a:solidFill>
                <a:effectLst/>
                <a:latin typeface="DeepSeek-CJK-patch"/>
              </a:rPr>
              <a:t> </a:t>
            </a:r>
            <a:r>
              <a:rPr lang="en-US" b="0" i="0" dirty="0" err="1">
                <a:solidFill>
                  <a:srgbClr val="404040"/>
                </a:solidFill>
                <a:effectLst/>
                <a:latin typeface="DeepSeek-CJK-patch"/>
              </a:rPr>
              <a:t>hai</a:t>
            </a:r>
            <a:r>
              <a:rPr lang="en-US" b="0" i="0" dirty="0">
                <a:solidFill>
                  <a:srgbClr val="404040"/>
                </a:solidFill>
                <a:effectLst/>
                <a:latin typeface="DeepSeek-CJK-patch"/>
              </a:rPr>
              <a:t> </a:t>
            </a:r>
            <a:r>
              <a:rPr lang="en-US" b="0" i="0" dirty="0" err="1">
                <a:solidFill>
                  <a:srgbClr val="404040"/>
                </a:solidFill>
                <a:effectLst/>
                <a:latin typeface="DeepSeek-CJK-patch"/>
              </a:rPr>
              <a:t>bảng</a:t>
            </a:r>
            <a:r>
              <a:rPr lang="en-US" b="0" i="0" dirty="0">
                <a:solidFill>
                  <a:srgbClr val="404040"/>
                </a:solidFill>
                <a:effectLst/>
                <a:latin typeface="DeepSeek-CJK-patch"/>
              </a:rPr>
              <a:t> </a:t>
            </a:r>
            <a:r>
              <a:rPr lang="en-US" b="0" i="0" dirty="0" err="1">
                <a:solidFill>
                  <a:srgbClr val="404040"/>
                </a:solidFill>
                <a:effectLst/>
                <a:latin typeface="DeepSeek-CJK-patch"/>
              </a:rPr>
              <a:t>phải</a:t>
            </a:r>
            <a:r>
              <a:rPr lang="en-US" b="0" i="0" dirty="0">
                <a:solidFill>
                  <a:srgbClr val="404040"/>
                </a:solidFill>
                <a:effectLst/>
                <a:latin typeface="DeepSeek-CJK-patch"/>
              </a:rPr>
              <a:t> </a:t>
            </a:r>
            <a:r>
              <a:rPr lang="en-US" b="0" i="0" dirty="0" err="1">
                <a:solidFill>
                  <a:srgbClr val="404040"/>
                </a:solidFill>
                <a:effectLst/>
                <a:latin typeface="DeepSeek-CJK-patch"/>
              </a:rPr>
              <a:t>khớp</a:t>
            </a:r>
            <a:r>
              <a:rPr lang="en-US" b="0" i="0" dirty="0">
                <a:solidFill>
                  <a:srgbClr val="404040"/>
                </a:solidFill>
                <a:effectLst/>
                <a:latin typeface="DeepSeek-CJK-patch"/>
              </a:rPr>
              <a:t> </a:t>
            </a:r>
            <a:r>
              <a:rPr lang="en-US" b="0" i="0" dirty="0" err="1">
                <a:solidFill>
                  <a:srgbClr val="404040"/>
                </a:solidFill>
                <a:effectLst/>
                <a:latin typeface="DeepSeek-CJK-patch"/>
              </a:rPr>
              <a:t>nhau</a:t>
            </a:r>
            <a:r>
              <a:rPr lang="en-US" b="0" i="0" dirty="0">
                <a:solidFill>
                  <a:srgbClr val="404040"/>
                </a:solidFill>
                <a:effectLst/>
                <a:latin typeface="DeepSeek-CJK-patch"/>
              </a:rPr>
              <a:t>.</a:t>
            </a:r>
          </a:p>
          <a:p>
            <a:pPr algn="l">
              <a:buFont typeface="Arial" panose="020B0604020202020204" pitchFamily="34" charset="0"/>
              <a:buChar char="•"/>
            </a:pPr>
            <a:r>
              <a:rPr lang="en-US" b="1" i="0" dirty="0" err="1">
                <a:solidFill>
                  <a:srgbClr val="404040"/>
                </a:solidFill>
                <a:effectLst/>
                <a:latin typeface="DeepSeek-CJK-patch"/>
              </a:rPr>
              <a:t>Kết</a:t>
            </a:r>
            <a:r>
              <a:rPr lang="en-US" b="1" i="0" dirty="0">
                <a:solidFill>
                  <a:srgbClr val="404040"/>
                </a:solidFill>
                <a:effectLst/>
                <a:latin typeface="DeepSeek-CJK-patch"/>
              </a:rPr>
              <a:t> </a:t>
            </a:r>
            <a:r>
              <a:rPr lang="en-US" b="1" i="0" dirty="0" err="1">
                <a:solidFill>
                  <a:srgbClr val="404040"/>
                </a:solidFill>
                <a:effectLst/>
                <a:latin typeface="DeepSeek-CJK-patch"/>
              </a:rPr>
              <a:t>quả</a:t>
            </a:r>
            <a:r>
              <a:rPr lang="en-US" b="1" i="0" dirty="0">
                <a:solidFill>
                  <a:srgbClr val="404040"/>
                </a:solidFill>
                <a:effectLst/>
                <a:latin typeface="DeepSeek-CJK-patch"/>
              </a:rPr>
              <a:t>:</a:t>
            </a:r>
            <a:r>
              <a:rPr lang="en-US" b="0" i="0" dirty="0">
                <a:solidFill>
                  <a:srgbClr val="404040"/>
                </a:solidFill>
                <a:effectLst/>
                <a:latin typeface="DeepSeek-CJK-patch"/>
              </a:rPr>
              <a:t> </a:t>
            </a:r>
            <a:r>
              <a:rPr lang="en-US" b="0" i="0" dirty="0" err="1">
                <a:solidFill>
                  <a:srgbClr val="404040"/>
                </a:solidFill>
                <a:effectLst/>
                <a:latin typeface="DeepSeek-CJK-patch"/>
              </a:rPr>
              <a:t>Tập</a:t>
            </a:r>
            <a:r>
              <a:rPr lang="en-US" b="0" i="0" dirty="0">
                <a:solidFill>
                  <a:srgbClr val="404040"/>
                </a:solidFill>
                <a:effectLst/>
                <a:latin typeface="DeepSeek-CJK-patch"/>
              </a:rPr>
              <a:t> </a:t>
            </a:r>
            <a:r>
              <a:rPr lang="en-US" b="0" i="0" dirty="0" err="1">
                <a:solidFill>
                  <a:srgbClr val="404040"/>
                </a:solidFill>
                <a:effectLst/>
                <a:latin typeface="DeepSeek-CJK-patch"/>
              </a:rPr>
              <a:t>hợp</a:t>
            </a:r>
            <a:r>
              <a:rPr lang="en-US" b="0" i="0" dirty="0">
                <a:solidFill>
                  <a:srgbClr val="404040"/>
                </a:solidFill>
                <a:effectLst/>
                <a:latin typeface="DeepSeek-CJK-patch"/>
              </a:rPr>
              <a:t> </a:t>
            </a:r>
            <a:r>
              <a:rPr lang="en-US" b="0" i="0" dirty="0" err="1">
                <a:solidFill>
                  <a:srgbClr val="404040"/>
                </a:solidFill>
                <a:effectLst/>
                <a:latin typeface="DeepSeek-CJK-patch"/>
              </a:rPr>
              <a:t>các</a:t>
            </a:r>
            <a:r>
              <a:rPr lang="en-US" b="0" i="0" dirty="0">
                <a:solidFill>
                  <a:srgbClr val="404040"/>
                </a:solidFill>
                <a:effectLst/>
                <a:latin typeface="DeepSeek-CJK-patch"/>
              </a:rPr>
              <a:t> </a:t>
            </a:r>
            <a:r>
              <a:rPr lang="en-US" b="0" i="0" dirty="0" err="1">
                <a:solidFill>
                  <a:srgbClr val="404040"/>
                </a:solidFill>
                <a:effectLst/>
                <a:latin typeface="DeepSeek-CJK-patch"/>
              </a:rPr>
              <a:t>cặp</a:t>
            </a:r>
            <a:r>
              <a:rPr lang="en-US" b="0" i="0" dirty="0">
                <a:solidFill>
                  <a:srgbClr val="404040"/>
                </a:solidFill>
                <a:effectLst/>
                <a:latin typeface="DeepSeek-CJK-patch"/>
              </a:rPr>
              <a:t> (ENAME, RESP) </a:t>
            </a:r>
            <a:r>
              <a:rPr lang="en-US" b="0" i="0" dirty="0" err="1">
                <a:solidFill>
                  <a:srgbClr val="404040"/>
                </a:solidFill>
                <a:effectLst/>
                <a:latin typeface="DeepSeek-CJK-patch"/>
              </a:rPr>
              <a:t>không</a:t>
            </a:r>
            <a:r>
              <a:rPr lang="en-US" b="0" i="0" dirty="0">
                <a:solidFill>
                  <a:srgbClr val="404040"/>
                </a:solidFill>
                <a:effectLst/>
                <a:latin typeface="DeepSeek-CJK-patch"/>
              </a:rPr>
              <a:t> </a:t>
            </a:r>
            <a:r>
              <a:rPr lang="en-US" b="0" i="0" dirty="0" err="1">
                <a:solidFill>
                  <a:srgbClr val="404040"/>
                </a:solidFill>
                <a:effectLst/>
                <a:latin typeface="DeepSeek-CJK-patch"/>
              </a:rPr>
              <a:t>trùng</a:t>
            </a:r>
            <a:r>
              <a:rPr lang="en-US" b="0" i="0" dirty="0">
                <a:solidFill>
                  <a:srgbClr val="404040"/>
                </a:solidFill>
                <a:effectLst/>
                <a:latin typeface="DeepSeek-CJK-patch"/>
              </a:rPr>
              <a:t> </a:t>
            </a:r>
            <a:r>
              <a:rPr lang="en-US" b="0" i="0" dirty="0" err="1">
                <a:solidFill>
                  <a:srgbClr val="404040"/>
                </a:solidFill>
                <a:effectLst/>
                <a:latin typeface="DeepSeek-CJK-patch"/>
              </a:rPr>
              <a:t>lặp</a:t>
            </a:r>
            <a:r>
              <a:rPr lang="en-US" b="0" i="0" dirty="0">
                <a:solidFill>
                  <a:srgbClr val="404040"/>
                </a:solidFill>
                <a:effectLst/>
                <a:latin typeface="DeepSeek-CJK-patch"/>
              </a:rPr>
              <a:t> (DISTINCT).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nn-NO" b="1" i="0" dirty="0">
                <a:solidFill>
                  <a:srgbClr val="404040"/>
                </a:solidFill>
                <a:effectLst/>
                <a:latin typeface="DeepSeek-CJK-patch"/>
              </a:rPr>
              <a:t>2. Truy vấn mở rộng (EG+)</a:t>
            </a:r>
          </a:p>
          <a:p>
            <a:endParaRPr lang="en-US" dirty="0"/>
          </a:p>
          <a:p>
            <a:r>
              <a:rPr lang="en-US" b="1" dirty="0"/>
              <a:t>(SELECT</a:t>
            </a:r>
            <a:r>
              <a:rPr lang="en-US" dirty="0"/>
              <a:t> DISTINCT ENAME, RESP</a:t>
            </a:r>
          </a:p>
          <a:p>
            <a:r>
              <a:rPr lang="en-US" dirty="0"/>
              <a:t> </a:t>
            </a:r>
            <a:r>
              <a:rPr lang="en-US" b="1" dirty="0"/>
              <a:t>FROM</a:t>
            </a:r>
            <a:r>
              <a:rPr lang="en-US" dirty="0"/>
              <a:t> EMP, ASG+</a:t>
            </a:r>
          </a:p>
          <a:p>
            <a:r>
              <a:rPr lang="en-US" dirty="0"/>
              <a:t> </a:t>
            </a:r>
            <a:r>
              <a:rPr lang="en-US" b="1" dirty="0"/>
              <a:t>WHERE</a:t>
            </a:r>
            <a:r>
              <a:rPr lang="en-US" dirty="0"/>
              <a:t> EMP.ENO = ASG+.ENO</a:t>
            </a:r>
            <a:r>
              <a:rPr lang="en-US" b="1" dirty="0"/>
              <a:t>)</a:t>
            </a:r>
          </a:p>
          <a:p>
            <a:r>
              <a:rPr lang="en-US" b="1" dirty="0"/>
              <a:t>UNION</a:t>
            </a:r>
          </a:p>
          <a:p>
            <a:r>
              <a:rPr lang="en-US" b="1" dirty="0"/>
              <a:t>(SELECT </a:t>
            </a:r>
            <a:r>
              <a:rPr lang="en-US" dirty="0"/>
              <a:t>DISTINCT ENAME, RESP</a:t>
            </a:r>
          </a:p>
          <a:p>
            <a:r>
              <a:rPr lang="en-US" dirty="0"/>
              <a:t> </a:t>
            </a:r>
            <a:r>
              <a:rPr lang="en-US" b="1" dirty="0"/>
              <a:t>FROM</a:t>
            </a:r>
            <a:r>
              <a:rPr lang="en-US" dirty="0"/>
              <a:t> EMP+, ASG</a:t>
            </a:r>
          </a:p>
          <a:p>
            <a:r>
              <a:rPr lang="en-US" dirty="0"/>
              <a:t> </a:t>
            </a:r>
            <a:r>
              <a:rPr lang="en-US" b="1" dirty="0"/>
              <a:t>WHERE</a:t>
            </a:r>
            <a:r>
              <a:rPr lang="en-US" dirty="0"/>
              <a:t> EMP+.ENO = ASG.ENO</a:t>
            </a:r>
            <a:r>
              <a:rPr lang="en-US" b="1" dirty="0"/>
              <a:t>)</a:t>
            </a:r>
          </a:p>
          <a:p>
            <a:r>
              <a:rPr lang="en-US" b="1" dirty="0"/>
              <a:t>UNION</a:t>
            </a:r>
          </a:p>
          <a:p>
            <a:r>
              <a:rPr lang="en-US" b="1" dirty="0"/>
              <a:t>(SELECT </a:t>
            </a:r>
            <a:r>
              <a:rPr lang="en-US" dirty="0"/>
              <a:t>DISTINCT ENAME, RESP</a:t>
            </a:r>
          </a:p>
          <a:p>
            <a:r>
              <a:rPr lang="en-US" dirty="0"/>
              <a:t> </a:t>
            </a:r>
            <a:r>
              <a:rPr lang="en-US" b="1" dirty="0"/>
              <a:t>FROM</a:t>
            </a:r>
            <a:r>
              <a:rPr lang="en-US" dirty="0"/>
              <a:t> EMP+, ASG+</a:t>
            </a:r>
          </a:p>
          <a:p>
            <a:r>
              <a:rPr lang="en-US" dirty="0"/>
              <a:t> </a:t>
            </a:r>
            <a:r>
              <a:rPr lang="en-US" b="1" dirty="0"/>
              <a:t>WHERE</a:t>
            </a:r>
            <a:r>
              <a:rPr lang="en-US" dirty="0"/>
              <a:t> EMP+.ENO = ASG+.ENO</a:t>
            </a:r>
            <a:r>
              <a:rPr lang="en-US" b="1" dirty="0"/>
              <a:t>)</a:t>
            </a:r>
          </a:p>
          <a:p>
            <a:endParaRPr lang="en-US" b="1" dirty="0"/>
          </a:p>
          <a:p>
            <a:pPr algn="l">
              <a:buFont typeface="Arial" panose="020B0604020202020204" pitchFamily="34" charset="0"/>
              <a:buChar char="•"/>
            </a:pPr>
            <a:r>
              <a:rPr lang="vi-VN" b="1" i="0" dirty="0">
                <a:solidFill>
                  <a:srgbClr val="404040"/>
                </a:solidFill>
                <a:effectLst/>
                <a:latin typeface="DeepSeek-CJK-patch"/>
              </a:rPr>
              <a:t>Mục đích:</a:t>
            </a:r>
            <a:r>
              <a:rPr lang="vi-VN" b="0" i="0" dirty="0">
                <a:solidFill>
                  <a:srgbClr val="404040"/>
                </a:solidFill>
                <a:effectLst/>
                <a:latin typeface="DeepSeek-CJK-patch"/>
              </a:rPr>
              <a:t> Mở rộng truy vấn gốc để xử lý </a:t>
            </a:r>
            <a:r>
              <a:rPr lang="vi-VN" b="1" i="0" dirty="0">
                <a:solidFill>
                  <a:srgbClr val="404040"/>
                </a:solidFill>
                <a:effectLst/>
                <a:latin typeface="DeepSeek-CJK-patch"/>
              </a:rPr>
              <a:t>dữ liệu phân mảnh</a:t>
            </a:r>
            <a:r>
              <a:rPr lang="vi-VN" b="0" i="0" dirty="0">
                <a:solidFill>
                  <a:srgbClr val="404040"/>
                </a:solidFill>
                <a:effectLst/>
                <a:latin typeface="DeepSeek-CJK-patch"/>
              </a:rPr>
              <a:t> (fragmented data), nơi:</a:t>
            </a:r>
          </a:p>
          <a:p>
            <a:pPr marL="742950" lvl="1" indent="-285750" algn="l">
              <a:buFont typeface="Arial" panose="020B0604020202020204" pitchFamily="34" charset="0"/>
              <a:buChar char="•"/>
            </a:pPr>
            <a:r>
              <a:rPr lang="vi-VN" b="0" i="0" dirty="0">
                <a:solidFill>
                  <a:srgbClr val="404040"/>
                </a:solidFill>
                <a:effectLst/>
                <a:latin typeface="DeepSeek-CJK-patch"/>
              </a:rPr>
              <a:t>EMP+ và ASG+ đại diện cho </a:t>
            </a:r>
            <a:r>
              <a:rPr lang="vi-VN" b="1" i="0" dirty="0">
                <a:solidFill>
                  <a:srgbClr val="404040"/>
                </a:solidFill>
                <a:effectLst/>
                <a:latin typeface="DeepSeek-CJK-patch"/>
              </a:rPr>
              <a:t>các fragment (phân mảnh)</a:t>
            </a:r>
            <a:r>
              <a:rPr lang="vi-VN" b="0" i="0" dirty="0">
                <a:solidFill>
                  <a:srgbClr val="404040"/>
                </a:solidFill>
                <a:effectLst/>
                <a:latin typeface="DeepSeek-CJK-patch"/>
              </a:rPr>
              <a:t> của bảng EMP và ASG.</a:t>
            </a:r>
          </a:p>
          <a:p>
            <a:pPr marL="742950" lvl="1" indent="-285750" algn="l">
              <a:buFont typeface="Arial" panose="020B0604020202020204" pitchFamily="34" charset="0"/>
              <a:buChar char="•"/>
            </a:pPr>
            <a:r>
              <a:rPr lang="vi-VN" b="0" i="0" dirty="0">
                <a:solidFill>
                  <a:srgbClr val="404040"/>
                </a:solidFill>
                <a:effectLst/>
                <a:latin typeface="DeepSeek-CJK-patch"/>
              </a:rPr>
              <a:t>Ví dụ: EMP+ có thể gồm EMP1 (nhân viên ở Site 1) và EMP2 (nhân viên ở Site 2).</a:t>
            </a:r>
          </a:p>
          <a:p>
            <a:pPr algn="l">
              <a:buFont typeface="Arial" panose="020B0604020202020204" pitchFamily="34" charset="0"/>
              <a:buChar char="•"/>
            </a:pPr>
            <a:r>
              <a:rPr lang="vi-VN" b="1" i="0" dirty="0">
                <a:solidFill>
                  <a:srgbClr val="404040"/>
                </a:solidFill>
                <a:effectLst/>
                <a:latin typeface="DeepSeek-CJK-patch"/>
              </a:rPr>
              <a:t>Cách hoạt động:</a:t>
            </a:r>
            <a:br>
              <a:rPr lang="vi-VN" b="0" i="0" dirty="0">
                <a:solidFill>
                  <a:srgbClr val="404040"/>
                </a:solidFill>
                <a:effectLst/>
                <a:latin typeface="DeepSeek-CJK-patch"/>
              </a:rPr>
            </a:br>
            <a:r>
              <a:rPr lang="vi-VN" b="0" i="0" dirty="0">
                <a:solidFill>
                  <a:srgbClr val="404040"/>
                </a:solidFill>
                <a:effectLst/>
                <a:latin typeface="DeepSeek-CJK-patch"/>
              </a:rPr>
              <a:t>Truy vấn EG+ </a:t>
            </a:r>
            <a:r>
              <a:rPr lang="vi-VN" b="1" i="0" dirty="0">
                <a:solidFill>
                  <a:srgbClr val="404040"/>
                </a:solidFill>
                <a:effectLst/>
                <a:latin typeface="DeepSeek-CJK-patch"/>
              </a:rPr>
              <a:t>hợp nhất (UNION)</a:t>
            </a:r>
            <a:r>
              <a:rPr lang="vi-VN" b="0" i="0" dirty="0">
                <a:solidFill>
                  <a:srgbClr val="404040"/>
                </a:solidFill>
                <a:effectLst/>
                <a:latin typeface="DeepSeek-CJK-patch"/>
              </a:rPr>
              <a:t> kết quả từ </a:t>
            </a:r>
            <a:r>
              <a:rPr lang="vi-VN" b="1" i="0" dirty="0">
                <a:solidFill>
                  <a:srgbClr val="404040"/>
                </a:solidFill>
                <a:effectLst/>
                <a:latin typeface="DeepSeek-CJK-patch"/>
              </a:rPr>
              <a:t>3 trường hợp</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Fragment ASG+ kết hợp với EMP gốc</a:t>
            </a:r>
            <a:r>
              <a:rPr lang="vi-VN" b="0" i="0" dirty="0">
                <a:solidFill>
                  <a:srgbClr val="404040"/>
                </a:solidFill>
                <a:effectLst/>
                <a:latin typeface="DeepSeek-CJK-patch"/>
              </a:rPr>
              <a:t>:</a:t>
            </a:r>
          </a:p>
          <a:p>
            <a:pPr marL="1143000" lvl="2" indent="-228600" algn="l">
              <a:buFont typeface="Arial" panose="020B0604020202020204" pitchFamily="34" charset="0"/>
              <a:buChar char="•"/>
            </a:pPr>
            <a:r>
              <a:rPr lang="vi-VN" b="0" i="0" dirty="0">
                <a:solidFill>
                  <a:srgbClr val="404040"/>
                </a:solidFill>
                <a:effectLst/>
                <a:latin typeface="DeepSeek-CJK-patch"/>
              </a:rPr>
              <a:t>Lấy dữ liệu từ bảng EMP gốc và các fragment của ASG.</a:t>
            </a:r>
          </a:p>
          <a:p>
            <a:pPr marL="742950" lvl="1" indent="-285750" algn="l">
              <a:buFont typeface="Arial" panose="020B0604020202020204" pitchFamily="34" charset="0"/>
              <a:buChar char="•"/>
            </a:pPr>
            <a:r>
              <a:rPr lang="vi-VN" b="1" i="0" dirty="0">
                <a:solidFill>
                  <a:srgbClr val="404040"/>
                </a:solidFill>
                <a:effectLst/>
                <a:latin typeface="DeepSeek-CJK-patch"/>
              </a:rPr>
              <a:t>Fragment EMP+ kết hợp với ASG gốc</a:t>
            </a:r>
            <a:r>
              <a:rPr lang="vi-VN" b="0" i="0" dirty="0">
                <a:solidFill>
                  <a:srgbClr val="404040"/>
                </a:solidFill>
                <a:effectLst/>
                <a:latin typeface="DeepSeek-CJK-patch"/>
              </a:rPr>
              <a:t>:</a:t>
            </a:r>
          </a:p>
          <a:p>
            <a:pPr marL="1143000" lvl="2" indent="-228600" algn="l">
              <a:buFont typeface="Arial" panose="020B0604020202020204" pitchFamily="34" charset="0"/>
              <a:buChar char="•"/>
            </a:pPr>
            <a:r>
              <a:rPr lang="vi-VN" b="0" i="0" dirty="0">
                <a:solidFill>
                  <a:srgbClr val="404040"/>
                </a:solidFill>
                <a:effectLst/>
                <a:latin typeface="DeepSeek-CJK-patch"/>
              </a:rPr>
              <a:t>Lấy dữ liệu từ các fragment của EMP và bảng ASG gốc.</a:t>
            </a:r>
          </a:p>
          <a:p>
            <a:pPr marL="742950" lvl="1" indent="-285750" algn="l">
              <a:buFont typeface="Arial" panose="020B0604020202020204" pitchFamily="34" charset="0"/>
              <a:buChar char="•"/>
            </a:pPr>
            <a:r>
              <a:rPr lang="vi-VN" b="1" i="0" dirty="0">
                <a:solidFill>
                  <a:srgbClr val="404040"/>
                </a:solidFill>
                <a:effectLst/>
                <a:latin typeface="DeepSeek-CJK-patch"/>
              </a:rPr>
              <a:t>Fragment EMP+ kết hợp với fragment ASG+</a:t>
            </a:r>
            <a:r>
              <a:rPr lang="vi-VN" b="0" i="0" dirty="0">
                <a:solidFill>
                  <a:srgbClr val="404040"/>
                </a:solidFill>
                <a:effectLst/>
                <a:latin typeface="DeepSeek-CJK-patch"/>
              </a:rPr>
              <a:t>:</a:t>
            </a:r>
          </a:p>
          <a:p>
            <a:pPr marL="1143000" lvl="2" indent="-228600" algn="l">
              <a:buFont typeface="Arial" panose="020B0604020202020204" pitchFamily="34" charset="0"/>
              <a:buChar char="•"/>
            </a:pPr>
            <a:r>
              <a:rPr lang="vi-VN" b="0" i="0" dirty="0">
                <a:solidFill>
                  <a:srgbClr val="404040"/>
                </a:solidFill>
                <a:effectLst/>
                <a:latin typeface="DeepSeek-CJK-patch"/>
              </a:rPr>
              <a:t>Lấy dữ liệu từ cả fragment của EMP và ASG.</a:t>
            </a:r>
          </a:p>
          <a:p>
            <a:pPr algn="l"/>
            <a:r>
              <a:rPr lang="en-US" b="1" i="0" dirty="0">
                <a:solidFill>
                  <a:srgbClr val="404040"/>
                </a:solidFill>
                <a:effectLst/>
                <a:latin typeface="DeepSeek-CJK-patch"/>
              </a:rPr>
              <a:t>----------------------------------------------------------------------------------------------------------------------------------------------------------</a:t>
            </a:r>
          </a:p>
          <a:p>
            <a:pPr algn="l"/>
            <a:r>
              <a:rPr lang="vi-VN" b="1" i="0" dirty="0">
                <a:solidFill>
                  <a:srgbClr val="404040"/>
                </a:solidFill>
                <a:effectLst/>
                <a:latin typeface="DeepSeek-CJK-patch"/>
              </a:rPr>
              <a:t>Tại sao cần EG+?</a:t>
            </a:r>
          </a:p>
          <a:p>
            <a:pPr algn="l">
              <a:buFont typeface="+mj-lt"/>
              <a:buAutoNum type="arabicPeriod"/>
            </a:pPr>
            <a:r>
              <a:rPr lang="vi-VN" b="1" i="0" dirty="0">
                <a:solidFill>
                  <a:srgbClr val="404040"/>
                </a:solidFill>
                <a:effectLst/>
                <a:latin typeface="DeepSeek-CJK-patch"/>
              </a:rPr>
              <a:t>Xử lý phân mảnh dữ liệu:</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Trong hệ thống phân tán, dữ liệu có thể được phân mảnh theo chiều ngang (ví dụ: EMP1 chứa nhân viên ở Site 1, EMP2 ở Site 2).</a:t>
            </a: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EG+ đảm bảo truy vấn </a:t>
            </a:r>
            <a:r>
              <a:rPr lang="vi-VN" b="1" i="0" dirty="0">
                <a:solidFill>
                  <a:srgbClr val="404040"/>
                </a:solidFill>
                <a:effectLst/>
                <a:latin typeface="DeepSeek-CJK-patch"/>
              </a:rPr>
              <a:t>chạy đúng trên mọi fragment</a:t>
            </a:r>
            <a:r>
              <a:rPr lang="vi-VN" b="0" i="0" dirty="0">
                <a:solidFill>
                  <a:srgbClr val="404040"/>
                </a:solidFill>
                <a:effectLst/>
                <a:latin typeface="DeepSeek-CJK-patch"/>
              </a:rPr>
              <a:t> mà không bỏ sót dữ liệu.</a:t>
            </a:r>
          </a:p>
          <a:p>
            <a:pPr algn="l">
              <a:buFont typeface="+mj-lt"/>
              <a:buAutoNum type="arabicPeriod"/>
            </a:pPr>
            <a:r>
              <a:rPr lang="vi-VN" b="1" i="0" dirty="0">
                <a:solidFill>
                  <a:srgbClr val="404040"/>
                </a:solidFill>
                <a:effectLst/>
                <a:latin typeface="DeepSeek-CJK-patch"/>
              </a:rPr>
              <a:t>Bảo toàn tính đầy đủ:</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Kết quả cuối cùng là </a:t>
            </a:r>
            <a:r>
              <a:rPr lang="vi-VN" b="1" i="0" dirty="0">
                <a:solidFill>
                  <a:srgbClr val="404040"/>
                </a:solidFill>
                <a:effectLst/>
                <a:latin typeface="DeepSeek-CJK-patch"/>
              </a:rPr>
              <a:t>hợp nhất</a:t>
            </a:r>
            <a:r>
              <a:rPr lang="vi-VN" b="0" i="0" dirty="0">
                <a:solidFill>
                  <a:srgbClr val="404040"/>
                </a:solidFill>
                <a:effectLst/>
                <a:latin typeface="DeepSeek-CJK-patch"/>
              </a:rPr>
              <a:t> từ tất cả các khả năng kết hợp giữa EMP/EMP+ và ASG/ASG+, đảm bảo không mất dữ liệu.</a:t>
            </a:r>
          </a:p>
          <a:p>
            <a:pPr algn="l">
              <a:buFont typeface="+mj-lt"/>
              <a:buAutoNum type="arabicPeriod"/>
            </a:pPr>
            <a:r>
              <a:rPr lang="vi-VN" b="1" i="0" dirty="0">
                <a:solidFill>
                  <a:srgbClr val="404040"/>
                </a:solidFill>
                <a:effectLst/>
                <a:latin typeface="DeepSeek-CJK-patch"/>
              </a:rPr>
              <a:t>Tối ưu hiệu suất:</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Có thể chỉ truy vấn trên các fragment liên quan thay vì toàn bộ bảng.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404040"/>
                </a:solidFill>
                <a:effectLst/>
                <a:latin typeface="DeepSeek-CJK-patch"/>
              </a:rPr>
              <a:t>----------------------------------------------------------------------------------------------------------------------------------------------------------</a:t>
            </a:r>
          </a:p>
          <a:p>
            <a:pPr algn="l"/>
            <a:r>
              <a:rPr lang="vi-VN" b="1" i="0" dirty="0">
                <a:solidFill>
                  <a:srgbClr val="404040"/>
                </a:solidFill>
                <a:effectLst/>
                <a:latin typeface="DeepSeek-CJK-patch"/>
              </a:rPr>
              <a:t>Ví dụ minh họa</a:t>
            </a:r>
          </a:p>
          <a:p>
            <a:pPr algn="l">
              <a:buFont typeface="Arial" panose="020B0604020202020204" pitchFamily="34" charset="0"/>
              <a:buChar char="•"/>
            </a:pPr>
            <a:r>
              <a:rPr lang="vi-VN" b="0" i="0" dirty="0">
                <a:solidFill>
                  <a:srgbClr val="404040"/>
                </a:solidFill>
                <a:effectLst/>
                <a:latin typeface="DeepSeek-CJK-patch"/>
              </a:rPr>
              <a:t>Giả sử:</a:t>
            </a:r>
          </a:p>
          <a:p>
            <a:pPr marL="742950" lvl="1" indent="-285750" algn="l">
              <a:buFont typeface="Arial" panose="020B0604020202020204" pitchFamily="34" charset="0"/>
              <a:buChar char="•"/>
            </a:pPr>
            <a:r>
              <a:rPr lang="vi-VN" b="0" i="0" dirty="0">
                <a:solidFill>
                  <a:srgbClr val="404040"/>
                </a:solidFill>
                <a:effectLst/>
                <a:latin typeface="DeepSeek-CJK-patch"/>
              </a:rPr>
              <a:t>EMP được phân mảnh thành EMP1 (ENO ≤ 100) và EMP2 (ENO &gt; 100).</a:t>
            </a:r>
          </a:p>
          <a:p>
            <a:pPr marL="742950" lvl="1" indent="-285750" algn="l">
              <a:buFont typeface="Arial" panose="020B0604020202020204" pitchFamily="34" charset="0"/>
              <a:buChar char="•"/>
            </a:pPr>
            <a:r>
              <a:rPr lang="vi-VN" b="0" i="0" dirty="0">
                <a:solidFill>
                  <a:srgbClr val="404040"/>
                </a:solidFill>
                <a:effectLst/>
                <a:latin typeface="DeepSeek-CJK-patch"/>
              </a:rPr>
              <a:t>ASG được phân mảnh thành ASG1 (RESP = 'Manager') và ASG2 (RESP = 'Developer').</a:t>
            </a:r>
          </a:p>
          <a:p>
            <a:pPr algn="l">
              <a:buFont typeface="Arial" panose="020B0604020202020204" pitchFamily="34" charset="0"/>
              <a:buChar char="•"/>
            </a:pPr>
            <a:r>
              <a:rPr lang="vi-VN" b="0" i="0" dirty="0">
                <a:solidFill>
                  <a:srgbClr val="404040"/>
                </a:solidFill>
                <a:effectLst/>
                <a:latin typeface="DeepSeek-CJK-patch"/>
              </a:rPr>
              <a:t>Khi đó, EG+ sẽ:</a:t>
            </a:r>
          </a:p>
          <a:p>
            <a:pPr marL="742950" lvl="1" indent="-285750" algn="l">
              <a:buFont typeface="Arial" panose="020B0604020202020204" pitchFamily="34" charset="0"/>
              <a:buChar char="•"/>
            </a:pPr>
            <a:r>
              <a:rPr lang="vi-VN" b="0" i="0" dirty="0">
                <a:solidFill>
                  <a:srgbClr val="404040"/>
                </a:solidFill>
                <a:effectLst/>
                <a:latin typeface="DeepSeek-CJK-patch"/>
              </a:rPr>
              <a:t>Kết hợp EMP với ASG1 và ASG2.</a:t>
            </a:r>
          </a:p>
          <a:p>
            <a:pPr marL="742950" lvl="1" indent="-285750" algn="l">
              <a:buFont typeface="Arial" panose="020B0604020202020204" pitchFamily="34" charset="0"/>
              <a:buChar char="•"/>
            </a:pPr>
            <a:r>
              <a:rPr lang="vi-VN" b="0" i="0" dirty="0">
                <a:solidFill>
                  <a:srgbClr val="404040"/>
                </a:solidFill>
                <a:effectLst/>
                <a:latin typeface="DeepSeek-CJK-patch"/>
              </a:rPr>
              <a:t>Kết hợp EMP1/EMP2 với ASG.</a:t>
            </a:r>
          </a:p>
          <a:p>
            <a:pPr marL="742950" lvl="1" indent="-285750" algn="l">
              <a:buFont typeface="Arial" panose="020B0604020202020204" pitchFamily="34" charset="0"/>
              <a:buChar char="•"/>
            </a:pPr>
            <a:r>
              <a:rPr lang="vi-VN" b="0" i="0" dirty="0">
                <a:solidFill>
                  <a:srgbClr val="404040"/>
                </a:solidFill>
                <a:effectLst/>
                <a:latin typeface="DeepSeek-CJK-patch"/>
              </a:rPr>
              <a:t>Kết hợp EMP1/EMP2 với ASG1/ASG2.</a:t>
            </a:r>
          </a:p>
          <a:p>
            <a:r>
              <a:rPr lang="en-US" b="1" i="0" dirty="0">
                <a:solidFill>
                  <a:srgbClr val="404040"/>
                </a:solidFill>
                <a:effectLst/>
                <a:latin typeface="DeepSeek-CJK-patch"/>
              </a:rPr>
              <a:t>----------------------------------------------------------------------------------------------------------------------------------------------------------</a:t>
            </a:r>
          </a:p>
          <a:p>
            <a:pPr algn="l"/>
            <a:r>
              <a:rPr lang="vi-VN" b="1" i="0" dirty="0">
                <a:solidFill>
                  <a:srgbClr val="404040"/>
                </a:solidFill>
                <a:effectLst/>
                <a:latin typeface="DeepSeek-CJK-patch"/>
              </a:rPr>
              <a:t>Kết luận</a:t>
            </a:r>
          </a:p>
          <a:p>
            <a:pPr algn="l">
              <a:buFont typeface="Arial" panose="020B0604020202020204" pitchFamily="34" charset="0"/>
              <a:buChar char="•"/>
            </a:pPr>
            <a:r>
              <a:rPr lang="vi-VN" b="1" i="0" dirty="0">
                <a:solidFill>
                  <a:srgbClr val="404040"/>
                </a:solidFill>
                <a:effectLst/>
                <a:latin typeface="DeepSeek-CJK-patch"/>
              </a:rPr>
              <a:t>EG:</a:t>
            </a:r>
            <a:r>
              <a:rPr lang="vi-VN" b="0" i="0" dirty="0">
                <a:solidFill>
                  <a:srgbClr val="404040"/>
                </a:solidFill>
                <a:effectLst/>
                <a:latin typeface="DeepSeek-CJK-patch"/>
              </a:rPr>
              <a:t> Truy vấn cơ bản trên dữ liệu tập trung.</a:t>
            </a:r>
          </a:p>
          <a:p>
            <a:pPr algn="l">
              <a:buFont typeface="Arial" panose="020B0604020202020204" pitchFamily="34" charset="0"/>
              <a:buChar char="•"/>
            </a:pPr>
            <a:r>
              <a:rPr lang="vi-VN" b="1" i="0" dirty="0">
                <a:solidFill>
                  <a:srgbClr val="404040"/>
                </a:solidFill>
                <a:effectLst/>
                <a:latin typeface="DeepSeek-CJK-patch"/>
              </a:rPr>
              <a:t>EG+:</a:t>
            </a:r>
            <a:r>
              <a:rPr lang="vi-VN" b="0" i="0" dirty="0">
                <a:solidFill>
                  <a:srgbClr val="404040"/>
                </a:solidFill>
                <a:effectLst/>
                <a:latin typeface="DeepSeek-CJK-patch"/>
              </a:rPr>
              <a:t> Phiên bản mở rộng cho </a:t>
            </a:r>
            <a:r>
              <a:rPr lang="vi-VN" b="1" i="0" dirty="0">
                <a:solidFill>
                  <a:srgbClr val="404040"/>
                </a:solidFill>
                <a:effectLst/>
                <a:latin typeface="DeepSeek-CJK-patch"/>
              </a:rPr>
              <a:t>dữ liệu phân mảnh</a:t>
            </a:r>
            <a:r>
              <a:rPr lang="vi-VN" b="0" i="0" dirty="0">
                <a:solidFill>
                  <a:srgbClr val="404040"/>
                </a:solidFill>
                <a:effectLst/>
                <a:latin typeface="DeepSeek-CJK-patch"/>
              </a:rPr>
              <a:t>, dùng UNION để tổng hợp kết quả từ mọi tổ hợp fragment.</a:t>
            </a:r>
          </a:p>
          <a:p>
            <a:pPr algn="l">
              <a:buFont typeface="Arial" panose="020B0604020202020204" pitchFamily="34" charset="0"/>
              <a:buChar char="•"/>
            </a:pPr>
            <a:r>
              <a:rPr lang="vi-VN" b="1" i="0" dirty="0">
                <a:solidFill>
                  <a:srgbClr val="404040"/>
                </a:solidFill>
                <a:effectLst/>
                <a:latin typeface="DeepSeek-CJK-patch"/>
              </a:rPr>
              <a:t>Ứng dụng:</a:t>
            </a:r>
            <a:r>
              <a:rPr lang="vi-VN" b="0" i="0" dirty="0">
                <a:solidFill>
                  <a:srgbClr val="404040"/>
                </a:solidFill>
                <a:effectLst/>
                <a:latin typeface="DeepSeek-CJK-patch"/>
              </a:rPr>
              <a:t> Thiết kế truy vấn trong hệ thống phân tán, nơi dữ liệu được chia nhỏ và lưu trữ ở nhiều site.</a:t>
            </a:r>
          </a:p>
          <a:p>
            <a:endParaRPr lang="en-US" b="1" dirty="0"/>
          </a:p>
        </p:txBody>
      </p:sp>
    </p:spTree>
    <p:extLst>
      <p:ext uri="{BB962C8B-B14F-4D97-AF65-F5344CB8AC3E}">
        <p14:creationId xmlns:p14="http://schemas.microsoft.com/office/powerpoint/2010/main" val="30391430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Kỹ thuật Bảo trì View Tăng dần (Incremental View Maintenance)</a:t>
            </a:r>
          </a:p>
          <a:p>
            <a:pPr algn="l"/>
            <a:r>
              <a:rPr lang="vi-VN" b="1" i="0" dirty="0">
                <a:solidFill>
                  <a:srgbClr val="404040"/>
                </a:solidFill>
                <a:effectLst/>
                <a:latin typeface="DeepSeek-CJK-patch"/>
              </a:rPr>
              <a:t>1. Phân loại kỹ thuật theo độ phức tạp của View</a:t>
            </a:r>
          </a:p>
          <a:p>
            <a:pPr algn="l"/>
            <a:r>
              <a:rPr lang="vi-VN" b="0" i="0" dirty="0">
                <a:solidFill>
                  <a:srgbClr val="404040"/>
                </a:solidFill>
                <a:effectLst/>
                <a:latin typeface="DeepSeek-CJK-patch"/>
              </a:rPr>
              <a:t>Các phương pháp bảo trì view tăng dần được phân loại dựa trên </a:t>
            </a:r>
            <a:r>
              <a:rPr lang="vi-VN" b="1" i="0" dirty="0">
                <a:solidFill>
                  <a:srgbClr val="404040"/>
                </a:solidFill>
                <a:effectLst/>
                <a:latin typeface="DeepSeek-CJK-patch"/>
              </a:rPr>
              <a:t>độ phức tạp của view</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Non-recursive views (View không đệ quy)</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Bao gồm các view đơn giản: Select-Project-Join (SPJ) kèm loại bỏ trùng lặp, phép UNION và aggregation (SUM, COUNT,...)</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SELECT ENAME, RESP FROM EMP JOIN ASG ON EMP.ENO = ASG.ENO</a:t>
            </a:r>
            <a:endParaRPr lang="en-US" b="0" i="0" dirty="0">
              <a:solidFill>
                <a:srgbClr val="404040"/>
              </a:solidFill>
              <a:effectLst/>
              <a:latin typeface="DeepSeek-CJK-patch"/>
            </a:endParaRPr>
          </a:p>
          <a:p>
            <a:pPr algn="l"/>
            <a:r>
              <a:rPr lang="en-US" b="1" i="0" dirty="0">
                <a:solidFill>
                  <a:srgbClr val="404040"/>
                </a:solidFill>
                <a:effectLst/>
                <a:latin typeface="DeepSeek-CJK-patch"/>
              </a:rPr>
              <a:t>---------------------------------------------------------------------------------------------------------------------------------------------------------------------------------</a:t>
            </a:r>
          </a:p>
          <a:p>
            <a:pPr algn="l"/>
            <a:r>
              <a:rPr lang="vi-VN" b="1" i="0" dirty="0">
                <a:solidFill>
                  <a:srgbClr val="404040"/>
                </a:solidFill>
                <a:effectLst/>
                <a:latin typeface="DeepSeek-CJK-patch"/>
              </a:rPr>
              <a:t>Select-Project-Join (SPJ) là gì?</a:t>
            </a:r>
          </a:p>
          <a:p>
            <a:pPr algn="l"/>
            <a:r>
              <a:rPr lang="vi-VN" b="1" i="0" dirty="0">
                <a:solidFill>
                  <a:srgbClr val="404040"/>
                </a:solidFill>
                <a:effectLst/>
                <a:latin typeface="DeepSeek-CJK-patch"/>
              </a:rPr>
              <a:t>Select-Project-Join (SPJ)</a:t>
            </a:r>
            <a:r>
              <a:rPr lang="vi-VN" b="0" i="0" dirty="0">
                <a:solidFill>
                  <a:srgbClr val="404040"/>
                </a:solidFill>
                <a:effectLst/>
                <a:latin typeface="DeepSeek-CJK-patch"/>
              </a:rPr>
              <a:t> là một nhóm các phép toán cơ bản trong đại số quan hệ (relational algebra), thường được sử dụng để xây dựng các truy vấn SQL cơ bản. Tên gọi SPJ xuất phát từ 3 phép toán chính:</a:t>
            </a:r>
          </a:p>
          <a:p>
            <a:pPr algn="l">
              <a:buFont typeface="+mj-lt"/>
              <a:buAutoNum type="arabicPeriod"/>
            </a:pPr>
            <a:r>
              <a:rPr lang="vi-VN" b="1" i="0" dirty="0">
                <a:solidFill>
                  <a:srgbClr val="404040"/>
                </a:solidFill>
                <a:effectLst/>
                <a:latin typeface="DeepSeek-CJK-patch"/>
              </a:rPr>
              <a:t>SELECT (</a:t>
            </a:r>
            <a:r>
              <a:rPr lang="el-GR" b="1" i="0" dirty="0">
                <a:solidFill>
                  <a:srgbClr val="404040"/>
                </a:solidFill>
                <a:effectLst/>
                <a:latin typeface="DeepSeek-CJK-patch"/>
              </a:rPr>
              <a:t>σ)</a:t>
            </a:r>
            <a:endParaRPr lang="el-GR" b="0" i="0" dirty="0">
              <a:solidFill>
                <a:srgbClr val="404040"/>
              </a:solidFill>
              <a:effectLst/>
              <a:latin typeface="DeepSeek-CJK-patch"/>
            </a:endParaRPr>
          </a:p>
          <a:p>
            <a:pPr algn="l">
              <a:buFont typeface="+mj-lt"/>
              <a:buAutoNum type="arabicPeriod"/>
            </a:pPr>
            <a:r>
              <a:rPr lang="vi-VN" b="1" i="0" dirty="0">
                <a:solidFill>
                  <a:srgbClr val="404040"/>
                </a:solidFill>
                <a:effectLst/>
                <a:latin typeface="DeepSeek-CJK-patch"/>
              </a:rPr>
              <a:t>PROJECT (</a:t>
            </a:r>
            <a:r>
              <a:rPr lang="el-GR" b="1" i="0" dirty="0">
                <a:solidFill>
                  <a:srgbClr val="404040"/>
                </a:solidFill>
                <a:effectLst/>
                <a:latin typeface="DeepSeek-CJK-patch"/>
              </a:rPr>
              <a:t>π)</a:t>
            </a:r>
            <a:endParaRPr lang="el-GR" b="0" i="0" dirty="0">
              <a:solidFill>
                <a:srgbClr val="404040"/>
              </a:solidFill>
              <a:effectLst/>
              <a:latin typeface="DeepSeek-CJK-patch"/>
            </a:endParaRPr>
          </a:p>
          <a:p>
            <a:pPr algn="l">
              <a:buFont typeface="+mj-lt"/>
              <a:buAutoNum type="arabicPeriod"/>
            </a:pPr>
            <a:r>
              <a:rPr lang="vi-VN" b="1" i="0" dirty="0">
                <a:solidFill>
                  <a:srgbClr val="404040"/>
                </a:solidFill>
                <a:effectLst/>
                <a:latin typeface="DeepSeek-CJK-patch"/>
              </a:rPr>
              <a:t>JOIN (⨝)</a:t>
            </a:r>
            <a:endParaRPr lang="vi-VN" b="0" i="0" dirty="0">
              <a:solidFill>
                <a:srgbClr val="404040"/>
              </a:solidFill>
              <a:effectLst/>
              <a:latin typeface="DeepSeek-CJK-patch"/>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i="0" dirty="0">
                <a:solidFill>
                  <a:srgbClr val="404040"/>
                </a:solidFill>
                <a:effectLst/>
                <a:latin typeface="DeepSeek-CJK-patch"/>
              </a:rPr>
              <a:t>---------------------------------------------------------------------------------------------------------------------------------------------------------------------------------</a:t>
            </a:r>
          </a:p>
          <a:p>
            <a:pPr algn="l">
              <a:buFont typeface="Arial" panose="020B0604020202020204" pitchFamily="34" charset="0"/>
              <a:buChar char="•"/>
            </a:pPr>
            <a:endParaRPr lang="en-US" b="1"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Views with outer-join (View có </a:t>
            </a:r>
            <a:r>
              <a:rPr lang="en-US" b="1" i="0" dirty="0" err="1">
                <a:solidFill>
                  <a:srgbClr val="404040"/>
                </a:solidFill>
                <a:effectLst/>
                <a:latin typeface="DeepSeek-CJK-patch"/>
              </a:rPr>
              <a:t>Chứa</a:t>
            </a:r>
            <a:r>
              <a:rPr lang="en-US" b="1" i="0" dirty="0">
                <a:solidFill>
                  <a:srgbClr val="404040"/>
                </a:solidFill>
                <a:effectLst/>
                <a:latin typeface="DeepSeek-CJK-patch"/>
              </a:rPr>
              <a:t> </a:t>
            </a:r>
            <a:r>
              <a:rPr lang="en-US" b="1" i="0" dirty="0" err="1">
                <a:solidFill>
                  <a:srgbClr val="404040"/>
                </a:solidFill>
                <a:effectLst/>
                <a:latin typeface="DeepSeek-CJK-patch"/>
              </a:rPr>
              <a:t>phép</a:t>
            </a:r>
            <a:r>
              <a:rPr lang="en-US" b="1" i="0" dirty="0">
                <a:solidFill>
                  <a:srgbClr val="404040"/>
                </a:solidFill>
                <a:effectLst/>
                <a:latin typeface="DeepSeek-CJK-patch"/>
              </a:rPr>
              <a:t> </a:t>
            </a:r>
            <a:r>
              <a:rPr lang="en-US" b="1" i="0" dirty="0" err="1">
                <a:solidFill>
                  <a:srgbClr val="404040"/>
                </a:solidFill>
                <a:effectLst/>
                <a:latin typeface="DeepSeek-CJK-patch"/>
              </a:rPr>
              <a:t>kết</a:t>
            </a:r>
            <a:r>
              <a:rPr lang="en-US" b="1" i="0" dirty="0">
                <a:solidFill>
                  <a:srgbClr val="404040"/>
                </a:solidFill>
                <a:effectLst/>
                <a:latin typeface="DeepSeek-CJK-patch"/>
              </a:rPr>
              <a:t> </a:t>
            </a:r>
            <a:r>
              <a:rPr lang="en-US" b="1" i="0" dirty="0" err="1">
                <a:solidFill>
                  <a:srgbClr val="404040"/>
                </a:solidFill>
                <a:effectLst/>
                <a:latin typeface="DeepSeek-CJK-patch"/>
              </a:rPr>
              <a:t>nối</a:t>
            </a:r>
            <a:r>
              <a:rPr lang="en-US" b="1" i="0" dirty="0">
                <a:solidFill>
                  <a:srgbClr val="404040"/>
                </a:solidFill>
                <a:effectLst/>
                <a:latin typeface="DeepSeek-CJK-patch"/>
              </a:rPr>
              <a:t> </a:t>
            </a:r>
            <a:r>
              <a:rPr lang="en-US" b="1" i="0" dirty="0" err="1">
                <a:solidFill>
                  <a:srgbClr val="404040"/>
                </a:solidFill>
                <a:effectLst/>
                <a:latin typeface="DeepSeek-CJK-patch"/>
              </a:rPr>
              <a:t>ngoài</a:t>
            </a:r>
            <a:r>
              <a:rPr lang="vi-VN" b="1" i="0" dirty="0">
                <a:solidFill>
                  <a:srgbClr val="404040"/>
                </a:solidFill>
                <a:effectLst/>
                <a:latin typeface="DeepSeek-CJK-patch"/>
              </a:rPr>
              <a:t>)</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Xử lý các view chứa left/right/full outer join</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SELECT ENAME, RESP FROM EMP LEFT JOIN ASG ON EMP.ENO = ASG.ENO</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Recursive views (View đệ quy)</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Dành cho view có truy vấn đệ quy (thường dùng cho dữ liệu phân cấp)</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Truy vấn tìm tất cả cấp trên của nhân viên</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2. Trường hợp phổ biến: Non-recursive views</a:t>
            </a:r>
          </a:p>
          <a:p>
            <a:pPr algn="l"/>
            <a:r>
              <a:rPr lang="vi-VN" b="0" i="0" dirty="0">
                <a:solidFill>
                  <a:srgbClr val="404040"/>
                </a:solidFill>
                <a:effectLst/>
                <a:latin typeface="DeepSeek-CJK-patch"/>
              </a:rPr>
              <a:t>Đây là loại view thường gặp nhất nhưng có </a:t>
            </a:r>
            <a:r>
              <a:rPr lang="vi-VN" b="1" i="0" dirty="0">
                <a:solidFill>
                  <a:srgbClr val="404040"/>
                </a:solidFill>
                <a:effectLst/>
                <a:latin typeface="DeepSeek-CJK-patch"/>
              </a:rPr>
              <a:t>thách thức đặc biệt</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Vấn đề chính:</a:t>
            </a:r>
            <a:r>
              <a:rPr lang="vi-VN" b="0" i="0" dirty="0">
                <a:solidFill>
                  <a:srgbClr val="404040"/>
                </a:solidFill>
                <a:effectLst/>
                <a:latin typeface="DeepSeek-CJK-patch"/>
              </a:rPr>
              <a:t> Một bản ghi trong view có thể được tạo ra từ </a:t>
            </a:r>
            <a:r>
              <a:rPr lang="vi-VN" b="1" i="0" dirty="0">
                <a:solidFill>
                  <a:srgbClr val="404040"/>
                </a:solidFill>
                <a:effectLst/>
                <a:latin typeface="DeepSeek-CJK-patch"/>
              </a:rPr>
              <a:t>nhiều bản ghi nguồn</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Ví dụ minh họa:</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Tuple view: &lt;M. Smith, Analyst&gt;</a:t>
            </a:r>
          </a:p>
          <a:p>
            <a:pPr marL="742950" lvl="1" indent="-285750" algn="l">
              <a:buFont typeface="Arial" panose="020B0604020202020204" pitchFamily="34" charset="0"/>
              <a:buChar char="•"/>
            </a:pPr>
            <a:r>
              <a:rPr lang="vi-VN" b="0" i="0" dirty="0">
                <a:solidFill>
                  <a:srgbClr val="404040"/>
                </a:solidFill>
                <a:effectLst/>
                <a:latin typeface="DeepSeek-CJK-patch"/>
              </a:rPr>
              <a:t>Dữ liệu nguồn:</a:t>
            </a:r>
          </a:p>
          <a:p>
            <a:pPr marL="1143000" lvl="2" indent="-228600" algn="l">
              <a:buFont typeface="Arial" panose="020B0604020202020204" pitchFamily="34" charset="0"/>
              <a:buChar char="•"/>
            </a:pPr>
            <a:r>
              <a:rPr lang="vi-VN" b="0" i="0" dirty="0">
                <a:solidFill>
                  <a:srgbClr val="404040"/>
                </a:solidFill>
                <a:effectLst/>
                <a:latin typeface="DeepSeek-CJK-patch"/>
              </a:rPr>
              <a:t>Bảng EMP: &lt;E2, M. Smith, ...&gt;</a:t>
            </a:r>
          </a:p>
          <a:p>
            <a:pPr marL="1143000" lvl="2" indent="-228600" algn="l">
              <a:buFont typeface="Arial" panose="020B0604020202020204" pitchFamily="34" charset="0"/>
              <a:buChar char="•"/>
            </a:pPr>
            <a:r>
              <a:rPr lang="vi-VN" b="0" i="0" dirty="0">
                <a:solidFill>
                  <a:srgbClr val="404040"/>
                </a:solidFill>
                <a:effectLst/>
                <a:latin typeface="DeepSeek-CJK-patch"/>
              </a:rPr>
              <a:t>Bảng ASG:</a:t>
            </a:r>
          </a:p>
          <a:p>
            <a:pPr marL="1600200" lvl="3" indent="-228600" algn="l">
              <a:buFont typeface="Arial" panose="020B0604020202020204" pitchFamily="34" charset="0"/>
              <a:buChar char="•"/>
            </a:pPr>
            <a:r>
              <a:rPr lang="vi-VN" b="0" i="0" dirty="0">
                <a:solidFill>
                  <a:srgbClr val="404040"/>
                </a:solidFill>
                <a:effectLst/>
                <a:latin typeface="DeepSeek-CJK-patch"/>
              </a:rPr>
              <a:t>&lt;E2,P1,Analyst,24&gt;</a:t>
            </a:r>
          </a:p>
          <a:p>
            <a:pPr marL="1600200" lvl="3" indent="-228600" algn="l">
              <a:buFont typeface="Arial" panose="020B0604020202020204" pitchFamily="34" charset="0"/>
              <a:buChar char="•"/>
            </a:pPr>
            <a:r>
              <a:rPr lang="vi-VN" b="0" i="0" dirty="0">
                <a:solidFill>
                  <a:srgbClr val="404040"/>
                </a:solidFill>
                <a:effectLst/>
                <a:latin typeface="DeepSeek-CJK-patch"/>
              </a:rPr>
              <a:t>&lt;E2,P2,Analyst,6&gt;</a:t>
            </a:r>
          </a:p>
          <a:p>
            <a:pPr algn="l">
              <a:buFont typeface="Arial" panose="020B0604020202020204" pitchFamily="34" charset="0"/>
              <a:buChar char="•"/>
            </a:pPr>
            <a:r>
              <a:rPr lang="vi-VN" b="0" i="0" dirty="0">
                <a:solidFill>
                  <a:srgbClr val="404040"/>
                </a:solidFill>
                <a:effectLst/>
                <a:latin typeface="DeepSeek-CJK-patch"/>
              </a:rPr>
              <a:t>→ Tuple view này phụ thuộc vào </a:t>
            </a:r>
            <a:r>
              <a:rPr lang="vi-VN" b="1" i="0" dirty="0">
                <a:solidFill>
                  <a:srgbClr val="404040"/>
                </a:solidFill>
                <a:effectLst/>
                <a:latin typeface="DeepSeek-CJK-patch"/>
              </a:rPr>
              <a:t>2 bản ghi</a:t>
            </a:r>
            <a:r>
              <a:rPr lang="vi-VN" b="0" i="0" dirty="0">
                <a:solidFill>
                  <a:srgbClr val="404040"/>
                </a:solidFill>
                <a:effectLst/>
                <a:latin typeface="DeepSeek-CJK-patch"/>
              </a:rPr>
              <a:t> trong ASG</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3. Khó khăn khi xóa dữ liệu</a:t>
            </a:r>
          </a:p>
          <a:p>
            <a:pPr algn="l">
              <a:buFont typeface="Arial" panose="020B0604020202020204" pitchFamily="34" charset="0"/>
              <a:buChar char="•"/>
            </a:pPr>
            <a:r>
              <a:rPr lang="vi-VN" b="0" i="0" dirty="0">
                <a:solidFill>
                  <a:srgbClr val="404040"/>
                </a:solidFill>
                <a:effectLst/>
                <a:latin typeface="DeepSeek-CJK-patch"/>
              </a:rPr>
              <a:t>Khi xóa 1 bản ghi ASG (ví dụ &lt;E2,P1,Analyst,24&gt;):</a:t>
            </a:r>
          </a:p>
          <a:p>
            <a:pPr marL="742950" lvl="1" indent="-285750" algn="l">
              <a:buFont typeface="Arial" panose="020B0604020202020204" pitchFamily="34" charset="0"/>
              <a:buChar char="•"/>
            </a:pPr>
            <a:r>
              <a:rPr lang="vi-VN" b="0" i="0" dirty="0">
                <a:solidFill>
                  <a:srgbClr val="404040"/>
                </a:solidFill>
                <a:effectLst/>
                <a:latin typeface="DeepSeek-CJK-patch"/>
              </a:rPr>
              <a:t>Không thể đơn giản xóa &lt;M. Smith, Analyst&gt; khỏi view</a:t>
            </a:r>
          </a:p>
          <a:p>
            <a:pPr marL="742950" lvl="1" indent="-285750" algn="l">
              <a:buFont typeface="Arial" panose="020B0604020202020204" pitchFamily="34" charset="0"/>
              <a:buChar char="•"/>
            </a:pPr>
            <a:r>
              <a:rPr lang="vi-VN" b="0" i="0" dirty="0">
                <a:solidFill>
                  <a:srgbClr val="404040"/>
                </a:solidFill>
                <a:effectLst/>
                <a:latin typeface="DeepSeek-CJK-patch"/>
              </a:rPr>
              <a:t>Vì vẫn còn bản ghi ASG thứ 2 (&lt;E2,P2,Analyst,6&gt;) tham chiếu tới</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4. Giải pháp: Kỹ thuật Đếm (Counting)</a:t>
            </a:r>
            <a:endParaRPr lang="en-US" b="1" i="0" dirty="0">
              <a:solidFill>
                <a:srgbClr val="404040"/>
              </a:solidFill>
              <a:effectLst/>
              <a:latin typeface="DeepSeek-CJK-patch"/>
            </a:endParaRPr>
          </a:p>
          <a:p>
            <a:pPr algn="l"/>
            <a:r>
              <a:rPr lang="en-US" b="1" i="0" dirty="0">
                <a:solidFill>
                  <a:srgbClr val="404040"/>
                </a:solidFill>
                <a:effectLst/>
                <a:latin typeface="DeepSeek-CJK-patch"/>
              </a:rPr>
              <a:t>-----------------------------------------------------------------------------------------</a:t>
            </a:r>
            <a:endParaRPr lang="vi-VN" b="1"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Cách hoạt động: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Với mỗi tuple trong view, duy trì </a:t>
            </a:r>
            <a:r>
              <a:rPr lang="vi-VN" b="1" i="0" dirty="0">
                <a:solidFill>
                  <a:srgbClr val="404040"/>
                </a:solidFill>
                <a:effectLst/>
                <a:latin typeface="DeepSeek-CJK-patch"/>
              </a:rPr>
              <a:t>bộ đếm</a:t>
            </a:r>
            <a:r>
              <a:rPr lang="vi-VN" b="0" i="0" dirty="0">
                <a:solidFill>
                  <a:srgbClr val="404040"/>
                </a:solidFill>
                <a:effectLst/>
                <a:latin typeface="DeepSeek-CJK-patch"/>
              </a:rPr>
              <a:t> số bản ghi nguồn sinh ra nó</a:t>
            </a:r>
          </a:p>
          <a:p>
            <a:pPr marL="742950" lvl="1" indent="-285750" algn="l">
              <a:buFont typeface="Arial" panose="020B0604020202020204" pitchFamily="34" charset="0"/>
              <a:buChar char="•"/>
            </a:pPr>
            <a:r>
              <a:rPr lang="vi-VN" b="0" i="0" dirty="0">
                <a:solidFill>
                  <a:srgbClr val="404040"/>
                </a:solidFill>
                <a:effectLst/>
                <a:latin typeface="DeepSeek-CJK-patch"/>
              </a:rPr>
              <a:t>Khi có thay đổi:</a:t>
            </a:r>
          </a:p>
          <a:p>
            <a:pPr marL="1143000" lvl="2" indent="-228600" algn="l">
              <a:buFont typeface="Arial" panose="020B0604020202020204" pitchFamily="34" charset="0"/>
              <a:buChar char="•"/>
            </a:pPr>
            <a:r>
              <a:rPr lang="vi-VN" b="0" i="0" dirty="0">
                <a:solidFill>
                  <a:srgbClr val="404040"/>
                </a:solidFill>
                <a:effectLst/>
                <a:latin typeface="DeepSeek-CJK-patch"/>
              </a:rPr>
              <a:t>Thêm bản ghi nguồn → tăng bộ đếm</a:t>
            </a:r>
          </a:p>
          <a:p>
            <a:pPr marL="1143000" lvl="2" indent="-228600" algn="l">
              <a:buFont typeface="Arial" panose="020B0604020202020204" pitchFamily="34" charset="0"/>
              <a:buChar char="•"/>
            </a:pPr>
            <a:r>
              <a:rPr lang="vi-VN" b="0" i="0" dirty="0">
                <a:solidFill>
                  <a:srgbClr val="404040"/>
                </a:solidFill>
                <a:effectLst/>
                <a:latin typeface="DeepSeek-CJK-patch"/>
              </a:rPr>
              <a:t>Xóa bản ghi nguồn → giảm bộ đếm</a:t>
            </a:r>
          </a:p>
          <a:p>
            <a:pPr marL="1143000" lvl="2" indent="-228600" algn="l">
              <a:buFont typeface="Arial" panose="020B0604020202020204" pitchFamily="34" charset="0"/>
              <a:buChar char="•"/>
            </a:pPr>
            <a:r>
              <a:rPr lang="vi-VN" b="0" i="0" dirty="0">
                <a:solidFill>
                  <a:srgbClr val="404040"/>
                </a:solidFill>
                <a:effectLst/>
                <a:latin typeface="DeepSeek-CJK-patch"/>
              </a:rPr>
              <a:t>Chỉ xóa tuple view khi bộ đếm = 0</a:t>
            </a:r>
          </a:p>
          <a:p>
            <a:pPr algn="l">
              <a:buFont typeface="Arial" panose="020B0604020202020204" pitchFamily="34" charset="0"/>
              <a:buChar char="•"/>
            </a:pPr>
            <a:r>
              <a:rPr lang="vi-VN" b="1" i="0" dirty="0">
                <a:solidFill>
                  <a:srgbClr val="404040"/>
                </a:solidFill>
                <a:effectLst/>
                <a:latin typeface="DeepSeek-CJK-patch"/>
              </a:rPr>
              <a:t>Áp dụng cho ví dụ:</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Tuple &lt;M. Smith, Analyst&gt; có count = 2</a:t>
            </a:r>
          </a:p>
          <a:p>
            <a:pPr marL="742950" lvl="1" indent="-285750" algn="l">
              <a:buFont typeface="Arial" panose="020B0604020202020204" pitchFamily="34" charset="0"/>
              <a:buChar char="•"/>
            </a:pPr>
            <a:r>
              <a:rPr lang="vi-VN" b="0" i="0" dirty="0">
                <a:solidFill>
                  <a:srgbClr val="404040"/>
                </a:solidFill>
                <a:effectLst/>
                <a:latin typeface="DeepSeek-CJK-patch"/>
              </a:rPr>
              <a:t>Xóa &lt;E2,P1,Analyst,24&gt; → count = 1 (vẫn giữ tuple)</a:t>
            </a:r>
          </a:p>
          <a:p>
            <a:pPr marL="742950" lvl="1" indent="-285750" algn="l">
              <a:buFont typeface="Arial" panose="020B0604020202020204" pitchFamily="34" charset="0"/>
              <a:buChar char="•"/>
            </a:pPr>
            <a:r>
              <a:rPr lang="vi-VN" b="0" i="0" dirty="0">
                <a:solidFill>
                  <a:srgbClr val="404040"/>
                </a:solidFill>
                <a:effectLst/>
                <a:latin typeface="DeepSeek-CJK-patch"/>
              </a:rPr>
              <a:t>Xóa &lt;E2,P2,Analyst,6&gt; → count = 0 → xóa tuple khỏi view</a:t>
            </a:r>
          </a:p>
          <a:p>
            <a:pPr algn="l"/>
            <a:r>
              <a:rPr lang="vi-VN" b="1" i="0" dirty="0">
                <a:solidFill>
                  <a:srgbClr val="404040"/>
                </a:solidFill>
                <a:effectLst/>
                <a:latin typeface="DeepSeek-CJK-patch"/>
              </a:rPr>
              <a:t>5. Ưu điểm của Counting</a:t>
            </a:r>
          </a:p>
          <a:p>
            <a:pPr algn="l">
              <a:buFont typeface="Arial" panose="020B0604020202020204" pitchFamily="34" charset="0"/>
              <a:buChar char="•"/>
            </a:pPr>
            <a:r>
              <a:rPr lang="vi-VN" b="1" i="0" dirty="0">
                <a:solidFill>
                  <a:srgbClr val="404040"/>
                </a:solidFill>
                <a:effectLst/>
                <a:latin typeface="DeepSeek-CJK-patch"/>
              </a:rPr>
              <a:t>Hiệu quả:</a:t>
            </a:r>
            <a:r>
              <a:rPr lang="vi-VN" b="0" i="0" dirty="0">
                <a:solidFill>
                  <a:srgbClr val="404040"/>
                </a:solidFill>
                <a:effectLst/>
                <a:latin typeface="DeepSeek-CJK-patch"/>
              </a:rPr>
              <a:t> Chỉ cập nhật phần thay đổi, không cần rebuild toàn bộ view</a:t>
            </a:r>
          </a:p>
          <a:p>
            <a:pPr algn="l">
              <a:buFont typeface="Arial" panose="020B0604020202020204" pitchFamily="34" charset="0"/>
              <a:buChar char="•"/>
            </a:pPr>
            <a:r>
              <a:rPr lang="vi-VN" b="1" i="0" dirty="0">
                <a:solidFill>
                  <a:srgbClr val="404040"/>
                </a:solidFill>
                <a:effectLst/>
                <a:latin typeface="DeepSeek-CJK-patch"/>
              </a:rPr>
              <a:t>Chính xác:</a:t>
            </a:r>
            <a:r>
              <a:rPr lang="vi-VN" b="0" i="0" dirty="0">
                <a:solidFill>
                  <a:srgbClr val="404040"/>
                </a:solidFill>
                <a:effectLst/>
                <a:latin typeface="DeepSeek-CJK-patch"/>
              </a:rPr>
              <a:t> Đảm bảo view luôn đồng bộ với dữ liệu nguồn</a:t>
            </a:r>
          </a:p>
          <a:p>
            <a:pPr algn="l">
              <a:buFont typeface="Arial" panose="020B0604020202020204" pitchFamily="34" charset="0"/>
              <a:buChar char="•"/>
            </a:pPr>
            <a:r>
              <a:rPr lang="vi-VN" b="1" i="0" dirty="0">
                <a:solidFill>
                  <a:srgbClr val="404040"/>
                </a:solidFill>
                <a:effectLst/>
                <a:latin typeface="DeepSeek-CJK-patch"/>
              </a:rPr>
              <a:t>Linh hoạt:</a:t>
            </a:r>
            <a:r>
              <a:rPr lang="vi-VN" b="0" i="0" dirty="0">
                <a:solidFill>
                  <a:srgbClr val="404040"/>
                </a:solidFill>
                <a:effectLst/>
                <a:latin typeface="DeepSeek-CJK-patch"/>
              </a:rPr>
              <a:t> Áp dụng được cho cả view có aggregation</a:t>
            </a:r>
          </a:p>
          <a:p>
            <a:pPr algn="l"/>
            <a:r>
              <a:rPr lang="vi-VN" b="1" i="0" dirty="0">
                <a:solidFill>
                  <a:srgbClr val="404040"/>
                </a:solidFill>
                <a:effectLst/>
                <a:latin typeface="DeepSeek-CJK-patch"/>
              </a:rPr>
              <a:t>6. Ứng dụng thực tế</a:t>
            </a:r>
          </a:p>
          <a:p>
            <a:pPr algn="l"/>
            <a:r>
              <a:rPr lang="vi-VN" b="0" i="0" dirty="0">
                <a:solidFill>
                  <a:srgbClr val="404040"/>
                </a:solidFill>
                <a:effectLst/>
                <a:latin typeface="DeepSeek-CJK-patch"/>
              </a:rPr>
              <a:t>Kỹ thuật này được sử dụng trong:</a:t>
            </a:r>
          </a:p>
          <a:p>
            <a:pPr algn="l">
              <a:buFont typeface="Arial" panose="020B0604020202020204" pitchFamily="34" charset="0"/>
              <a:buChar char="•"/>
            </a:pPr>
            <a:r>
              <a:rPr lang="vi-VN" b="0" i="0" dirty="0">
                <a:solidFill>
                  <a:srgbClr val="404040"/>
                </a:solidFill>
                <a:effectLst/>
                <a:latin typeface="DeepSeek-CJK-patch"/>
              </a:rPr>
              <a:t>Materialized views của Oracle</a:t>
            </a:r>
          </a:p>
          <a:p>
            <a:pPr algn="l">
              <a:buFont typeface="Arial" panose="020B0604020202020204" pitchFamily="34" charset="0"/>
              <a:buChar char="•"/>
            </a:pPr>
            <a:r>
              <a:rPr lang="vi-VN" b="0" i="0" dirty="0">
                <a:solidFill>
                  <a:srgbClr val="404040"/>
                </a:solidFill>
                <a:effectLst/>
                <a:latin typeface="DeepSeek-CJK-patch"/>
              </a:rPr>
              <a:t>Hệ thống data warehouse</a:t>
            </a:r>
          </a:p>
          <a:p>
            <a:pPr algn="l">
              <a:buFont typeface="Arial" panose="020B0604020202020204" pitchFamily="34" charset="0"/>
              <a:buChar char="•"/>
            </a:pPr>
            <a:r>
              <a:rPr lang="vi-VN" b="0" i="0" dirty="0">
                <a:solidFill>
                  <a:srgbClr val="404040"/>
                </a:solidFill>
                <a:effectLst/>
                <a:latin typeface="DeepSeek-CJK-patch"/>
              </a:rPr>
              <a:t>Các công cụ phân tích dữ liệu lớn (Spark, Flink)</a:t>
            </a:r>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18</a:t>
            </a:fld>
            <a:endParaRPr lang="en-US"/>
          </a:p>
        </p:txBody>
      </p:sp>
    </p:spTree>
    <p:extLst>
      <p:ext uri="{BB962C8B-B14F-4D97-AF65-F5344CB8AC3E}">
        <p14:creationId xmlns:p14="http://schemas.microsoft.com/office/powerpoint/2010/main" val="225141402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Thuật toán Đếm (Counting Algorithm) trong Bảo trì View Tăng dần</a:t>
            </a:r>
          </a:p>
          <a:p>
            <a:pPr algn="l"/>
            <a:r>
              <a:rPr lang="vi-VN" b="1" i="0" dirty="0">
                <a:solidFill>
                  <a:srgbClr val="404040"/>
                </a:solidFill>
                <a:effectLst/>
                <a:latin typeface="DeepSeek-CJK-patch"/>
              </a:rPr>
              <a:t>1. Ý tưởng cơ bản</a:t>
            </a:r>
          </a:p>
          <a:p>
            <a:pPr algn="l">
              <a:buFont typeface="Arial" panose="020B0604020202020204" pitchFamily="34" charset="0"/>
              <a:buChar char="•"/>
            </a:pPr>
            <a:r>
              <a:rPr lang="vi-VN" b="1" i="0" dirty="0">
                <a:solidFill>
                  <a:srgbClr val="404040"/>
                </a:solidFill>
                <a:effectLst/>
                <a:latin typeface="DeepSeek-CJK-patch"/>
              </a:rPr>
              <a:t>Mục tiêu:</a:t>
            </a:r>
            <a:r>
              <a:rPr lang="vi-VN" b="0" i="0" dirty="0">
                <a:solidFill>
                  <a:srgbClr val="404040"/>
                </a:solidFill>
                <a:effectLst/>
                <a:latin typeface="DeepSeek-CJK-patch"/>
              </a:rPr>
              <a:t> Theo dõi số lần một </a:t>
            </a:r>
            <a:r>
              <a:rPr lang="vi-VN" b="1" i="0" dirty="0">
                <a:solidFill>
                  <a:srgbClr val="404040"/>
                </a:solidFill>
                <a:effectLst/>
                <a:latin typeface="DeepSeek-CJK-patch"/>
              </a:rPr>
              <a:t>tuple trong view</a:t>
            </a:r>
            <a:r>
              <a:rPr lang="vi-VN" b="0" i="0" dirty="0">
                <a:solidFill>
                  <a:srgbClr val="404040"/>
                </a:solidFill>
                <a:effectLst/>
                <a:latin typeface="DeepSeek-CJK-patch"/>
              </a:rPr>
              <a:t> được sinh ra từ các bản ghi nguồn (base relations).</a:t>
            </a:r>
          </a:p>
          <a:p>
            <a:pPr algn="l">
              <a:buFont typeface="Arial" panose="020B0604020202020204" pitchFamily="34" charset="0"/>
              <a:buChar char="•"/>
            </a:pPr>
            <a:r>
              <a:rPr lang="vi-VN" b="1" i="0" dirty="0">
                <a:solidFill>
                  <a:srgbClr val="404040"/>
                </a:solidFill>
                <a:effectLst/>
                <a:latin typeface="DeepSeek-CJK-patch"/>
              </a:rPr>
              <a:t>Cách hoạt động: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Tăng count</a:t>
            </a:r>
            <a:r>
              <a:rPr lang="vi-VN" b="0" i="0" dirty="0">
                <a:solidFill>
                  <a:srgbClr val="404040"/>
                </a:solidFill>
                <a:effectLst/>
                <a:latin typeface="DeepSeek-CJK-patch"/>
              </a:rPr>
              <a:t> khi có bản ghi nguồn </a:t>
            </a:r>
            <a:r>
              <a:rPr lang="vi-VN" b="1" i="0" dirty="0">
                <a:solidFill>
                  <a:srgbClr val="404040"/>
                </a:solidFill>
                <a:effectLst/>
                <a:latin typeface="DeepSeek-CJK-patch"/>
              </a:rPr>
              <a:t>mới</a:t>
            </a:r>
            <a:r>
              <a:rPr lang="vi-VN" b="0" i="0" dirty="0">
                <a:solidFill>
                  <a:srgbClr val="404040"/>
                </a:solidFill>
                <a:effectLst/>
                <a:latin typeface="DeepSeek-CJK-patch"/>
              </a:rPr>
              <a:t> tham gia vào view.</a:t>
            </a:r>
          </a:p>
          <a:p>
            <a:pPr marL="742950" lvl="1" indent="-285750" algn="l">
              <a:buFont typeface="Arial" panose="020B0604020202020204" pitchFamily="34" charset="0"/>
              <a:buChar char="•"/>
            </a:pPr>
            <a:r>
              <a:rPr lang="vi-VN" b="1" i="0" dirty="0">
                <a:solidFill>
                  <a:srgbClr val="404040"/>
                </a:solidFill>
                <a:effectLst/>
                <a:latin typeface="DeepSeek-CJK-patch"/>
              </a:rPr>
              <a:t>Giảm count</a:t>
            </a:r>
            <a:r>
              <a:rPr lang="vi-VN" b="0" i="0" dirty="0">
                <a:solidFill>
                  <a:srgbClr val="404040"/>
                </a:solidFill>
                <a:effectLst/>
                <a:latin typeface="DeepSeek-CJK-patch"/>
              </a:rPr>
              <a:t> khi bản ghi nguồn </a:t>
            </a:r>
            <a:r>
              <a:rPr lang="vi-VN" b="1" i="0" dirty="0">
                <a:solidFill>
                  <a:srgbClr val="404040"/>
                </a:solidFill>
                <a:effectLst/>
                <a:latin typeface="DeepSeek-CJK-patch"/>
              </a:rPr>
              <a:t>bị xóa</a:t>
            </a:r>
            <a:r>
              <a:rPr lang="vi-VN" b="0" i="0" dirty="0">
                <a:solidFill>
                  <a:srgbClr val="404040"/>
                </a:solidFill>
                <a:effectLst/>
                <a:latin typeface="DeepSeek-CJK-patch"/>
              </a:rPr>
              <a:t> khỏi view.</a:t>
            </a:r>
          </a:p>
          <a:p>
            <a:pPr marL="742950" lvl="1" indent="-285750" algn="l">
              <a:buFont typeface="Arial" panose="020B0604020202020204" pitchFamily="34" charset="0"/>
              <a:buChar char="•"/>
            </a:pPr>
            <a:r>
              <a:rPr lang="vi-VN" b="1" i="0" dirty="0">
                <a:solidFill>
                  <a:srgbClr val="404040"/>
                </a:solidFill>
                <a:effectLst/>
                <a:latin typeface="DeepSeek-CJK-patch"/>
              </a:rPr>
              <a:t>Xóa tuple</a:t>
            </a:r>
            <a:r>
              <a:rPr lang="vi-VN" b="0" i="0" dirty="0">
                <a:solidFill>
                  <a:srgbClr val="404040"/>
                </a:solidFill>
                <a:effectLst/>
                <a:latin typeface="DeepSeek-CJK-patch"/>
              </a:rPr>
              <a:t> khỏi view nếu count = 0 (không còn bản ghi nguồn nào tham chiếu đến nó).</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2. Thuật toán chi tiết</a:t>
            </a:r>
          </a:p>
          <a:p>
            <a:pPr algn="l"/>
            <a:r>
              <a:rPr lang="vi-VN" b="1" i="0" dirty="0">
                <a:solidFill>
                  <a:srgbClr val="404040"/>
                </a:solidFill>
                <a:effectLst/>
                <a:latin typeface="DeepSeek-CJK-patch"/>
              </a:rPr>
              <a:t>Input:</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View hiện tại </a:t>
            </a:r>
            <a:r>
              <a:rPr lang="vi-VN" b="0" i="0" dirty="0">
                <a:solidFill>
                  <a:srgbClr val="404040"/>
                </a:solidFill>
                <a:effectLst/>
                <a:latin typeface="KaTeX_Main"/>
              </a:rPr>
              <a:t>V</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Bản ghi nguồn thay đổi (insertions/deletions) trong các bảng cơ sở.</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Bước 1: Tính </a:t>
            </a:r>
            <a:r>
              <a:rPr lang="vi-VN" b="1" i="0" dirty="0">
                <a:solidFill>
                  <a:srgbClr val="404040"/>
                </a:solidFill>
                <a:effectLst/>
                <a:latin typeface="KaTeX_Main"/>
              </a:rPr>
              <a:t>V+</a:t>
            </a:r>
            <a:r>
              <a:rPr lang="vi-VN" b="1" i="0" dirty="0">
                <a:solidFill>
                  <a:srgbClr val="404040"/>
                </a:solidFill>
                <a:effectLst/>
                <a:latin typeface="DeepSeek-CJK-patch"/>
              </a:rPr>
              <a:t> và </a:t>
            </a:r>
            <a:r>
              <a:rPr lang="vi-VN" b="1" i="0" dirty="0">
                <a:solidFill>
                  <a:srgbClr val="404040"/>
                </a:solidFill>
                <a:effectLst/>
                <a:latin typeface="KaTeX_Main"/>
              </a:rPr>
              <a:t>V−</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KaTeX_Main"/>
              </a:rPr>
              <a:t>V+</a:t>
            </a:r>
            <a:r>
              <a:rPr lang="vi-VN" b="0" i="0" dirty="0">
                <a:solidFill>
                  <a:srgbClr val="404040"/>
                </a:solidFill>
                <a:effectLst/>
                <a:latin typeface="DeepSeek-CJK-patch"/>
              </a:rPr>
              <a:t>: Tập các tuple </a:t>
            </a:r>
            <a:r>
              <a:rPr lang="vi-VN" b="1" i="0" dirty="0">
                <a:solidFill>
                  <a:srgbClr val="404040"/>
                </a:solidFill>
                <a:effectLst/>
                <a:latin typeface="DeepSeek-CJK-patch"/>
              </a:rPr>
              <a:t>mới được thêm</a:t>
            </a:r>
            <a:r>
              <a:rPr lang="vi-VN" b="0" i="0" dirty="0">
                <a:solidFill>
                  <a:srgbClr val="404040"/>
                </a:solidFill>
                <a:effectLst/>
                <a:latin typeface="DeepSeek-CJK-patch"/>
              </a:rPr>
              <a:t> vào view do insertions vào bảng nguồn.</a:t>
            </a:r>
          </a:p>
          <a:p>
            <a:pPr algn="l">
              <a:buFont typeface="Arial" panose="020B0604020202020204" pitchFamily="34" charset="0"/>
              <a:buChar char="•"/>
            </a:pPr>
            <a:r>
              <a:rPr lang="vi-VN" b="0" i="0">
                <a:solidFill>
                  <a:srgbClr val="404040"/>
                </a:solidFill>
                <a:effectLst/>
                <a:latin typeface="KaTeX_Main"/>
              </a:rPr>
              <a:t>V−</a:t>
            </a:r>
            <a:r>
              <a:rPr lang="vi-VN" b="0" i="0">
                <a:solidFill>
                  <a:srgbClr val="404040"/>
                </a:solidFill>
                <a:effectLst/>
                <a:latin typeface="DeepSeek-CJK-patch"/>
              </a:rPr>
              <a:t>: </a:t>
            </a:r>
            <a:r>
              <a:rPr lang="vi-VN" b="0" i="0" dirty="0">
                <a:solidFill>
                  <a:srgbClr val="404040"/>
                </a:solidFill>
                <a:effectLst/>
                <a:latin typeface="DeepSeek-CJK-patch"/>
              </a:rPr>
              <a:t>Tập các tuple </a:t>
            </a:r>
            <a:r>
              <a:rPr lang="vi-VN" b="1" i="0" dirty="0">
                <a:solidFill>
                  <a:srgbClr val="404040"/>
                </a:solidFill>
                <a:effectLst/>
                <a:latin typeface="DeepSeek-CJK-patch"/>
              </a:rPr>
              <a:t>bị loại bỏ</a:t>
            </a:r>
            <a:r>
              <a:rPr lang="vi-VN" b="0" i="0" dirty="0">
                <a:solidFill>
                  <a:srgbClr val="404040"/>
                </a:solidFill>
                <a:effectLst/>
                <a:latin typeface="DeepSeek-CJK-patch"/>
              </a:rPr>
              <a:t> khỏi view do deletions từ bảng nguồn.</a:t>
            </a:r>
            <a:endParaRPr lang="en-US" b="0" i="0" dirty="0">
              <a:solidFill>
                <a:srgbClr val="404040"/>
              </a:solidFill>
              <a:effectLst/>
              <a:latin typeface="DeepSeek-CJK-patch"/>
            </a:endParaRPr>
          </a:p>
          <a:p>
            <a:pPr algn="l">
              <a:buFont typeface="Arial" panose="020B0604020202020204" pitchFamily="34" charset="0"/>
              <a:buChar char="•"/>
            </a:pP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Công thức:</a:t>
            </a:r>
            <a:br>
              <a:rPr lang="vi-VN" b="0" i="0" dirty="0">
                <a:solidFill>
                  <a:srgbClr val="404040"/>
                </a:solidFill>
                <a:effectLst/>
                <a:latin typeface="DeepSeek-CJK-patch"/>
              </a:rPr>
            </a:br>
            <a:r>
              <a:rPr lang="vi-VN" b="0" i="0" dirty="0">
                <a:solidFill>
                  <a:srgbClr val="404040"/>
                </a:solidFill>
                <a:effectLst/>
                <a:latin typeface="KaTeX_Main"/>
              </a:rPr>
              <a:t>V+=</a:t>
            </a:r>
            <a:r>
              <a:rPr lang="el-GR" b="0" i="0" dirty="0">
                <a:solidFill>
                  <a:srgbClr val="404040"/>
                </a:solidFill>
                <a:effectLst/>
                <a:latin typeface="KaTeX_Main"/>
              </a:rPr>
              <a:t>π</a:t>
            </a:r>
            <a:r>
              <a:rPr lang="en-US" b="0" i="0" dirty="0">
                <a:solidFill>
                  <a:srgbClr val="404040"/>
                </a:solidFill>
                <a:effectLst/>
                <a:latin typeface="KaTeX_Main"/>
              </a:rPr>
              <a:t>_</a:t>
            </a:r>
            <a:r>
              <a:rPr lang="vi-VN" b="0" i="0" dirty="0">
                <a:solidFill>
                  <a:srgbClr val="404040"/>
                </a:solidFill>
                <a:effectLst/>
                <a:latin typeface="KaTeX_Main"/>
              </a:rPr>
              <a:t>view attributes(</a:t>
            </a:r>
            <a:r>
              <a:rPr lang="el-GR" b="0" i="0" dirty="0">
                <a:solidFill>
                  <a:srgbClr val="404040"/>
                </a:solidFill>
                <a:effectLst/>
                <a:latin typeface="KaTeX_Main"/>
              </a:rPr>
              <a:t>σ</a:t>
            </a:r>
            <a:r>
              <a:rPr lang="en-US" b="0" i="0" dirty="0">
                <a:solidFill>
                  <a:srgbClr val="404040"/>
                </a:solidFill>
                <a:effectLst/>
                <a:latin typeface="KaTeX_Main"/>
              </a:rPr>
              <a:t>_</a:t>
            </a:r>
            <a:r>
              <a:rPr lang="vi-VN" b="0" i="0" dirty="0">
                <a:solidFill>
                  <a:srgbClr val="404040"/>
                </a:solidFill>
                <a:effectLst/>
                <a:latin typeface="KaTeX_Main"/>
              </a:rPr>
              <a:t>conditions(new data))</a:t>
            </a:r>
            <a:br>
              <a:rPr lang="vi-VN" b="0" i="0" dirty="0">
                <a:solidFill>
                  <a:srgbClr val="404040"/>
                </a:solidFill>
                <a:effectLst/>
                <a:latin typeface="DeepSeek-CJK-patch"/>
              </a:rPr>
            </a:br>
            <a:r>
              <a:rPr lang="vi-VN" b="0" i="0" dirty="0">
                <a:solidFill>
                  <a:srgbClr val="404040"/>
                </a:solidFill>
                <a:effectLst/>
                <a:latin typeface="KaTeX_Main"/>
              </a:rPr>
              <a:t>V−=</a:t>
            </a:r>
            <a:r>
              <a:rPr lang="el-GR" b="0" i="0" dirty="0">
                <a:solidFill>
                  <a:srgbClr val="404040"/>
                </a:solidFill>
                <a:effectLst/>
                <a:latin typeface="KaTeX_Main"/>
              </a:rPr>
              <a:t>π</a:t>
            </a:r>
            <a:r>
              <a:rPr lang="en-US" b="0" i="0" dirty="0">
                <a:solidFill>
                  <a:srgbClr val="404040"/>
                </a:solidFill>
                <a:effectLst/>
                <a:latin typeface="KaTeX_Main"/>
              </a:rPr>
              <a:t>_</a:t>
            </a:r>
            <a:r>
              <a:rPr lang="vi-VN" b="0" i="0" dirty="0">
                <a:solidFill>
                  <a:srgbClr val="404040"/>
                </a:solidFill>
                <a:effectLst/>
                <a:latin typeface="KaTeX_Main"/>
              </a:rPr>
              <a:t>view attributes(</a:t>
            </a:r>
            <a:r>
              <a:rPr lang="el-GR" b="0" i="0" dirty="0">
                <a:solidFill>
                  <a:srgbClr val="404040"/>
                </a:solidFill>
                <a:effectLst/>
                <a:latin typeface="KaTeX_Main"/>
              </a:rPr>
              <a:t>σ</a:t>
            </a:r>
            <a:r>
              <a:rPr lang="en-US" b="0" i="0" dirty="0">
                <a:solidFill>
                  <a:srgbClr val="404040"/>
                </a:solidFill>
                <a:effectLst/>
                <a:latin typeface="KaTeX_Main"/>
              </a:rPr>
              <a:t>_</a:t>
            </a:r>
            <a:r>
              <a:rPr lang="vi-VN" b="0" i="0" dirty="0">
                <a:solidFill>
                  <a:srgbClr val="404040"/>
                </a:solidFill>
                <a:effectLst/>
                <a:latin typeface="KaTeX_Main"/>
              </a:rPr>
              <a:t>conditions(deleted data))</a:t>
            </a:r>
            <a:endParaRPr lang="en-US" b="0" i="0" dirty="0">
              <a:solidFill>
                <a:srgbClr val="404040"/>
              </a:solidFill>
              <a:effectLst/>
              <a:latin typeface="KaTeX_Main"/>
            </a:endParaRPr>
          </a:p>
          <a:p>
            <a:pPr algn="l">
              <a:buFont typeface="Arial" panose="020B0604020202020204" pitchFamily="34" charset="0"/>
              <a:buNone/>
            </a:pPr>
            <a:endParaRPr lang="en-US" b="0" i="0" dirty="0">
              <a:solidFill>
                <a:srgbClr val="404040"/>
              </a:solidFill>
              <a:effectLst/>
              <a:latin typeface="KaTeX_Main"/>
            </a:endParaRPr>
          </a:p>
          <a:p>
            <a:pPr algn="l">
              <a:buFont typeface="Arial" panose="020B0604020202020204" pitchFamily="34" charset="0"/>
              <a:buNone/>
            </a:pPr>
            <a:r>
              <a:rPr lang="en-US" b="0" i="0" dirty="0">
                <a:solidFill>
                  <a:srgbClr val="404040"/>
                </a:solidFill>
                <a:effectLst/>
                <a:latin typeface="KaTeX_Main"/>
              </a:rPr>
              <a:t>-------------------------------------------------------------------------------------------------------------</a:t>
            </a:r>
          </a:p>
          <a:p>
            <a:pPr algn="l"/>
            <a:r>
              <a:rPr lang="vi-VN" b="1" i="1" dirty="0">
                <a:solidFill>
                  <a:srgbClr val="404040"/>
                </a:solidFill>
                <a:effectLst/>
                <a:latin typeface="DeepSeek-CJK-patch"/>
              </a:rPr>
              <a:t>Giải thích chi tiết công thức tính </a:t>
            </a:r>
            <a:r>
              <a:rPr lang="vi-VN" b="1" i="1" dirty="0">
                <a:solidFill>
                  <a:srgbClr val="404040"/>
                </a:solidFill>
                <a:effectLst/>
                <a:latin typeface="KaTeX_Main"/>
              </a:rPr>
              <a:t>V+</a:t>
            </a:r>
            <a:r>
              <a:rPr lang="vi-VN" b="1" i="1" dirty="0">
                <a:solidFill>
                  <a:srgbClr val="404040"/>
                </a:solidFill>
                <a:effectLst/>
                <a:latin typeface="DeepSeek-CJK-patch"/>
              </a:rPr>
              <a:t> và </a:t>
            </a:r>
            <a:r>
              <a:rPr lang="vi-VN" b="1" i="1" dirty="0">
                <a:solidFill>
                  <a:srgbClr val="404040"/>
                </a:solidFill>
                <a:effectLst/>
                <a:latin typeface="KaTeX_Main"/>
              </a:rPr>
              <a:t>V−</a:t>
            </a:r>
            <a:endParaRPr lang="vi-VN" b="1" i="1" dirty="0">
              <a:solidFill>
                <a:srgbClr val="404040"/>
              </a:solidFill>
              <a:effectLst/>
              <a:latin typeface="DeepSeek-CJK-patch"/>
            </a:endParaRPr>
          </a:p>
          <a:p>
            <a:pPr algn="l"/>
            <a:r>
              <a:rPr lang="vi-VN" b="1" i="1" dirty="0">
                <a:solidFill>
                  <a:srgbClr val="404040"/>
                </a:solidFill>
                <a:effectLst/>
                <a:latin typeface="DeepSeek-CJK-patch"/>
              </a:rPr>
              <a:t>1. </a:t>
            </a:r>
            <a:r>
              <a:rPr lang="vi-VN" b="1" i="1" dirty="0">
                <a:solidFill>
                  <a:srgbClr val="404040"/>
                </a:solidFill>
                <a:effectLst/>
                <a:latin typeface="KaTeX_Main"/>
              </a:rPr>
              <a:t>V+</a:t>
            </a:r>
            <a:r>
              <a:rPr lang="vi-VN" b="1" i="1" dirty="0">
                <a:solidFill>
                  <a:srgbClr val="404040"/>
                </a:solidFill>
                <a:effectLst/>
                <a:latin typeface="DeepSeek-CJK-patch"/>
              </a:rPr>
              <a:t>: Tập các tuple mới được thêm vào view</a:t>
            </a:r>
          </a:p>
          <a:p>
            <a:pPr algn="l">
              <a:buFont typeface="Arial" panose="020B0604020202020204" pitchFamily="34" charset="0"/>
              <a:buChar char="•"/>
            </a:pPr>
            <a:r>
              <a:rPr lang="vi-VN" b="1" i="1" dirty="0">
                <a:solidFill>
                  <a:srgbClr val="404040"/>
                </a:solidFill>
                <a:effectLst/>
                <a:latin typeface="DeepSeek-CJK-patch"/>
              </a:rPr>
              <a:t>Công thức:</a:t>
            </a:r>
            <a:br>
              <a:rPr lang="vi-VN" b="0" i="1" dirty="0">
                <a:solidFill>
                  <a:srgbClr val="404040"/>
                </a:solidFill>
                <a:effectLst/>
                <a:latin typeface="DeepSeek-CJK-patch"/>
              </a:rPr>
            </a:br>
            <a:r>
              <a:rPr lang="vi-VN" b="0" i="1" dirty="0">
                <a:solidFill>
                  <a:srgbClr val="404040"/>
                </a:solidFill>
                <a:effectLst/>
                <a:latin typeface="KaTeX_Main"/>
              </a:rPr>
              <a:t>V+=</a:t>
            </a:r>
            <a:r>
              <a:rPr lang="el-GR" b="0" i="1" dirty="0">
                <a:solidFill>
                  <a:srgbClr val="404040"/>
                </a:solidFill>
                <a:effectLst/>
                <a:latin typeface="KaTeX_Main"/>
              </a:rPr>
              <a:t>π</a:t>
            </a:r>
            <a:r>
              <a:rPr lang="en-US" b="0" i="1" dirty="0">
                <a:solidFill>
                  <a:srgbClr val="404040"/>
                </a:solidFill>
                <a:effectLst/>
                <a:latin typeface="KaTeX_Main"/>
              </a:rPr>
              <a:t>_</a:t>
            </a:r>
            <a:r>
              <a:rPr lang="vi-VN" b="0" i="1" dirty="0">
                <a:solidFill>
                  <a:srgbClr val="404040"/>
                </a:solidFill>
                <a:effectLst/>
                <a:latin typeface="KaTeX_Main"/>
              </a:rPr>
              <a:t>view_attributes(</a:t>
            </a:r>
            <a:r>
              <a:rPr lang="el-GR" b="0" i="1" dirty="0">
                <a:solidFill>
                  <a:srgbClr val="404040"/>
                </a:solidFill>
                <a:effectLst/>
                <a:latin typeface="KaTeX_Main"/>
              </a:rPr>
              <a:t>σ</a:t>
            </a:r>
            <a:r>
              <a:rPr lang="en-US" b="0" i="1" dirty="0">
                <a:solidFill>
                  <a:srgbClr val="404040"/>
                </a:solidFill>
                <a:effectLst/>
                <a:latin typeface="KaTeX_Main"/>
              </a:rPr>
              <a:t>_</a:t>
            </a:r>
            <a:r>
              <a:rPr lang="vi-VN" b="0" i="1" dirty="0">
                <a:solidFill>
                  <a:srgbClr val="404040"/>
                </a:solidFill>
                <a:effectLst/>
                <a:latin typeface="KaTeX_Main"/>
              </a:rPr>
              <a:t>conditions(new data))</a:t>
            </a:r>
            <a:endParaRPr lang="vi-VN" b="0" i="1" dirty="0">
              <a:solidFill>
                <a:srgbClr val="404040"/>
              </a:solidFill>
              <a:effectLst/>
              <a:latin typeface="DeepSeek-CJK-patch"/>
            </a:endParaRPr>
          </a:p>
          <a:p>
            <a:pPr algn="l">
              <a:buFont typeface="Arial" panose="020B0604020202020204" pitchFamily="34" charset="0"/>
              <a:buChar char="•"/>
            </a:pPr>
            <a:r>
              <a:rPr lang="vi-VN" b="1" i="1" dirty="0">
                <a:solidFill>
                  <a:srgbClr val="404040"/>
                </a:solidFill>
                <a:effectLst/>
                <a:latin typeface="DeepSeek-CJK-patch"/>
              </a:rPr>
              <a:t>Giải thích từng phần:</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el-GR" b="1" i="1" dirty="0">
                <a:solidFill>
                  <a:srgbClr val="404040"/>
                </a:solidFill>
                <a:effectLst/>
                <a:latin typeface="KaTeX_Main"/>
              </a:rPr>
              <a:t>σ</a:t>
            </a:r>
            <a:r>
              <a:rPr lang="en-US" b="1" i="1" dirty="0">
                <a:solidFill>
                  <a:srgbClr val="404040"/>
                </a:solidFill>
                <a:effectLst/>
                <a:latin typeface="KaTeX_Main"/>
              </a:rPr>
              <a:t>_</a:t>
            </a:r>
            <a:r>
              <a:rPr lang="vi-VN" b="1" i="1" dirty="0">
                <a:solidFill>
                  <a:srgbClr val="404040"/>
                </a:solidFill>
                <a:effectLst/>
                <a:latin typeface="KaTeX_Main"/>
              </a:rPr>
              <a:t>conditions(new data)</a:t>
            </a:r>
            <a:r>
              <a:rPr lang="vi-VN" b="0" i="1" dirty="0">
                <a:solidFill>
                  <a:srgbClr val="404040"/>
                </a:solidFill>
                <a:effectLst/>
                <a:latin typeface="DeepSeek-CJK-patch"/>
              </a:rPr>
              <a:t>:</a:t>
            </a:r>
          </a:p>
          <a:p>
            <a:pPr marL="1143000" lvl="2" indent="-228600" algn="l">
              <a:buFont typeface="Arial" panose="020B0604020202020204" pitchFamily="34" charset="0"/>
              <a:buChar char="•"/>
            </a:pPr>
            <a:r>
              <a:rPr lang="vi-VN" b="1" i="1" dirty="0">
                <a:solidFill>
                  <a:srgbClr val="404040"/>
                </a:solidFill>
                <a:effectLst/>
                <a:latin typeface="KaTeX_Main"/>
              </a:rPr>
              <a:t>new datanew data</a:t>
            </a:r>
            <a:r>
              <a:rPr lang="vi-VN" b="1" i="1" dirty="0">
                <a:solidFill>
                  <a:srgbClr val="404040"/>
                </a:solidFill>
                <a:effectLst/>
                <a:latin typeface="DeepSeek-CJK-patch"/>
              </a:rPr>
              <a:t>:</a:t>
            </a:r>
            <a:r>
              <a:rPr lang="vi-VN" b="0" i="1" dirty="0">
                <a:solidFill>
                  <a:srgbClr val="404040"/>
                </a:solidFill>
                <a:effectLst/>
                <a:latin typeface="DeepSeek-CJK-patch"/>
              </a:rPr>
              <a:t> Dữ liệu mới được chèn vào bảng nguồn (insertions).</a:t>
            </a:r>
          </a:p>
          <a:p>
            <a:pPr marL="1143000" lvl="2" indent="-228600" algn="l">
              <a:buFont typeface="Arial" panose="020B0604020202020204" pitchFamily="34" charset="0"/>
              <a:buChar char="•"/>
            </a:pPr>
            <a:r>
              <a:rPr lang="el-GR" b="1" i="1" dirty="0">
                <a:solidFill>
                  <a:srgbClr val="404040"/>
                </a:solidFill>
                <a:effectLst/>
                <a:latin typeface="KaTeX_Main"/>
              </a:rPr>
              <a:t>σ</a:t>
            </a:r>
            <a:r>
              <a:rPr lang="vi-VN" b="1" i="1" dirty="0">
                <a:solidFill>
                  <a:srgbClr val="404040"/>
                </a:solidFill>
                <a:effectLst/>
                <a:latin typeface="KaTeX_Main"/>
              </a:rPr>
              <a:t>conditions​</a:t>
            </a:r>
            <a:r>
              <a:rPr lang="vi-VN" b="1" i="1" dirty="0">
                <a:solidFill>
                  <a:srgbClr val="404040"/>
                </a:solidFill>
                <a:effectLst/>
                <a:latin typeface="DeepSeek-CJK-patch"/>
              </a:rPr>
              <a:t>:</a:t>
            </a:r>
            <a:r>
              <a:rPr lang="vi-VN" b="0" i="1" dirty="0">
                <a:solidFill>
                  <a:srgbClr val="404040"/>
                </a:solidFill>
                <a:effectLst/>
                <a:latin typeface="DeepSeek-CJK-patch"/>
              </a:rPr>
              <a:t> Lọc các bản ghi thỏa mãn điều kiện của view (ví dụ: điều kiện JOIN hoặc WHERE).</a:t>
            </a:r>
          </a:p>
          <a:p>
            <a:pPr marL="1143000" lvl="2" indent="-228600" algn="l">
              <a:buFont typeface="Arial" panose="020B0604020202020204" pitchFamily="34" charset="0"/>
              <a:buChar char="•"/>
            </a:pPr>
            <a:r>
              <a:rPr lang="vi-VN" b="0" i="1" dirty="0">
                <a:solidFill>
                  <a:srgbClr val="404040"/>
                </a:solidFill>
                <a:effectLst/>
                <a:latin typeface="DeepSeek-CJK-patch"/>
              </a:rPr>
              <a:t>Ví dụ: Nếu view có điều kiện EMP.ENO = ASG.ENO, chỉ những bản ghi mới thỏa mãn điều kiện này mới được chọn.</a:t>
            </a:r>
          </a:p>
          <a:p>
            <a:pPr marL="742950" lvl="1" indent="-285750" algn="l">
              <a:buFont typeface="Arial" panose="020B0604020202020204" pitchFamily="34" charset="0"/>
              <a:buChar char="•"/>
            </a:pPr>
            <a:r>
              <a:rPr lang="el-GR" b="1" i="1" dirty="0">
                <a:solidFill>
                  <a:srgbClr val="404040"/>
                </a:solidFill>
                <a:effectLst/>
                <a:latin typeface="KaTeX_Main"/>
              </a:rPr>
              <a:t>Π</a:t>
            </a:r>
            <a:r>
              <a:rPr lang="en-US" b="1" i="1" dirty="0">
                <a:solidFill>
                  <a:srgbClr val="404040"/>
                </a:solidFill>
                <a:effectLst/>
                <a:latin typeface="KaTeX_Main"/>
              </a:rPr>
              <a:t>_</a:t>
            </a:r>
            <a:r>
              <a:rPr lang="vi-VN" b="1" i="1" dirty="0">
                <a:solidFill>
                  <a:srgbClr val="404040"/>
                </a:solidFill>
                <a:effectLst/>
                <a:latin typeface="KaTeX_Main"/>
              </a:rPr>
              <a:t>view_attributes​</a:t>
            </a:r>
            <a:r>
              <a:rPr lang="vi-VN" b="0" i="1" dirty="0">
                <a:solidFill>
                  <a:srgbClr val="404040"/>
                </a:solidFill>
                <a:effectLst/>
                <a:latin typeface="DeepSeek-CJK-patch"/>
              </a:rPr>
              <a:t>:</a:t>
            </a:r>
          </a:p>
          <a:p>
            <a:pPr marL="1143000" lvl="2" indent="-228600" algn="l">
              <a:buFont typeface="Arial" panose="020B0604020202020204" pitchFamily="34" charset="0"/>
              <a:buChar char="•"/>
            </a:pPr>
            <a:r>
              <a:rPr lang="vi-VN" b="0" i="1" dirty="0">
                <a:solidFill>
                  <a:srgbClr val="404040"/>
                </a:solidFill>
                <a:effectLst/>
                <a:latin typeface="DeepSeek-CJK-patch"/>
              </a:rPr>
              <a:t>Chiếu (project) các thuộc tính cần thiết để tạo ra tuple trong view.</a:t>
            </a:r>
          </a:p>
          <a:p>
            <a:pPr marL="1143000" lvl="2" indent="-228600" algn="l">
              <a:buFont typeface="Arial" panose="020B0604020202020204" pitchFamily="34" charset="0"/>
              <a:buChar char="•"/>
            </a:pPr>
            <a:r>
              <a:rPr lang="vi-VN" b="0" i="1" dirty="0">
                <a:solidFill>
                  <a:srgbClr val="404040"/>
                </a:solidFill>
                <a:effectLst/>
                <a:latin typeface="DeepSeek-CJK-patch"/>
              </a:rPr>
              <a:t>Ví dụ: Nếu view chỉ cần ENAME và RESP, bỏ qua các cột khác.</a:t>
            </a:r>
          </a:p>
          <a:p>
            <a:pPr algn="l">
              <a:buFont typeface="Arial" panose="020B0604020202020204" pitchFamily="34" charset="0"/>
              <a:buChar char="•"/>
            </a:pPr>
            <a:r>
              <a:rPr lang="vi-VN" b="1" i="1" dirty="0">
                <a:solidFill>
                  <a:srgbClr val="404040"/>
                </a:solidFill>
                <a:effectLst/>
                <a:latin typeface="DeepSeek-CJK-patch"/>
              </a:rPr>
              <a:t>Ví dụ cụ thể:</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1" i="1" dirty="0">
                <a:solidFill>
                  <a:srgbClr val="404040"/>
                </a:solidFill>
                <a:effectLst/>
                <a:latin typeface="DeepSeek-CJK-patch"/>
              </a:rPr>
              <a:t>View:</a:t>
            </a:r>
            <a:r>
              <a:rPr lang="vi-VN" b="0" i="1" dirty="0">
                <a:solidFill>
                  <a:srgbClr val="404040"/>
                </a:solidFill>
                <a:effectLst/>
                <a:latin typeface="DeepSeek-CJK-patch"/>
              </a:rPr>
              <a:t> </a:t>
            </a:r>
            <a:r>
              <a:rPr lang="vi-VN" b="1" i="1" dirty="0">
                <a:solidFill>
                  <a:srgbClr val="404040"/>
                </a:solidFill>
                <a:effectLst/>
                <a:latin typeface="DeepSeek-CJK-patch"/>
              </a:rPr>
              <a:t>SELECT</a:t>
            </a:r>
            <a:r>
              <a:rPr lang="vi-VN" b="0" i="1" dirty="0">
                <a:solidFill>
                  <a:srgbClr val="404040"/>
                </a:solidFill>
                <a:effectLst/>
                <a:latin typeface="DeepSeek-CJK-patch"/>
              </a:rPr>
              <a:t> ENAME, RESP </a:t>
            </a:r>
            <a:r>
              <a:rPr lang="vi-VN" b="1" i="1" dirty="0">
                <a:solidFill>
                  <a:srgbClr val="404040"/>
                </a:solidFill>
                <a:effectLst/>
                <a:latin typeface="DeepSeek-CJK-patch"/>
              </a:rPr>
              <a:t>FROM</a:t>
            </a:r>
            <a:r>
              <a:rPr lang="vi-VN" b="0" i="1" dirty="0">
                <a:solidFill>
                  <a:srgbClr val="404040"/>
                </a:solidFill>
                <a:effectLst/>
                <a:latin typeface="DeepSeek-CJK-patch"/>
              </a:rPr>
              <a:t> EMP, ASG </a:t>
            </a:r>
            <a:r>
              <a:rPr lang="vi-VN" b="1" i="1" dirty="0">
                <a:solidFill>
                  <a:srgbClr val="404040"/>
                </a:solidFill>
                <a:effectLst/>
                <a:latin typeface="DeepSeek-CJK-patch"/>
              </a:rPr>
              <a:t>WHERE</a:t>
            </a:r>
            <a:r>
              <a:rPr lang="vi-VN" b="0" i="1" dirty="0">
                <a:solidFill>
                  <a:srgbClr val="404040"/>
                </a:solidFill>
                <a:effectLst/>
                <a:latin typeface="DeepSeek-CJK-patch"/>
              </a:rPr>
              <a:t> EMP.ENO = ASG.ENO</a:t>
            </a:r>
          </a:p>
          <a:p>
            <a:pPr marL="742950" lvl="1" indent="-285750" algn="l">
              <a:buFont typeface="Arial" panose="020B0604020202020204" pitchFamily="34" charset="0"/>
              <a:buChar char="•"/>
            </a:pPr>
            <a:r>
              <a:rPr lang="vi-VN" b="1" i="1" dirty="0">
                <a:solidFill>
                  <a:srgbClr val="404040"/>
                </a:solidFill>
                <a:effectLst/>
                <a:latin typeface="DeepSeek-CJK-patch"/>
              </a:rPr>
              <a:t>New data:</a:t>
            </a:r>
            <a:r>
              <a:rPr lang="vi-VN" b="0" i="1" dirty="0">
                <a:solidFill>
                  <a:srgbClr val="404040"/>
                </a:solidFill>
                <a:effectLst/>
                <a:latin typeface="DeepSeek-CJK-patch"/>
              </a:rPr>
              <a:t> Chèn bản ghi &lt;E3, P4, Analyst, 12&gt; vào ASG (với EMP đã có &lt;E3, John, ...&gt;)</a:t>
            </a:r>
          </a:p>
          <a:p>
            <a:pPr marL="742950" lvl="1" indent="-285750" algn="l">
              <a:buFont typeface="Arial" panose="020B0604020202020204" pitchFamily="34" charset="0"/>
              <a:buChar char="•"/>
            </a:pPr>
            <a:r>
              <a:rPr lang="vi-VN" b="1" i="1" dirty="0">
                <a:solidFill>
                  <a:srgbClr val="404040"/>
                </a:solidFill>
                <a:effectLst/>
                <a:latin typeface="DeepSeek-CJK-patch"/>
              </a:rPr>
              <a:t>Tính </a:t>
            </a:r>
            <a:r>
              <a:rPr lang="vi-VN" b="1" i="1" dirty="0">
                <a:solidFill>
                  <a:srgbClr val="404040"/>
                </a:solidFill>
                <a:effectLst/>
                <a:latin typeface="KaTeX_Main"/>
              </a:rPr>
              <a:t>V+</a:t>
            </a:r>
            <a:r>
              <a:rPr lang="vi-VN" b="1" i="1" dirty="0">
                <a:solidFill>
                  <a:srgbClr val="404040"/>
                </a:solidFill>
                <a:effectLst/>
                <a:latin typeface="DeepSeek-CJK-patch"/>
              </a:rPr>
              <a:t>:</a:t>
            </a:r>
            <a:endParaRPr lang="vi-VN" b="0" i="1" dirty="0">
              <a:solidFill>
                <a:srgbClr val="404040"/>
              </a:solidFill>
              <a:effectLst/>
              <a:latin typeface="DeepSeek-CJK-patch"/>
            </a:endParaRPr>
          </a:p>
          <a:p>
            <a:pPr marL="1143000" lvl="2" indent="-228600" algn="l">
              <a:buFont typeface="Arial" panose="020B0604020202020204" pitchFamily="34" charset="0"/>
              <a:buChar char="•"/>
            </a:pPr>
            <a:r>
              <a:rPr lang="vi-VN" b="0" i="1" dirty="0">
                <a:solidFill>
                  <a:srgbClr val="404040"/>
                </a:solidFill>
                <a:effectLst/>
                <a:latin typeface="DeepSeek-CJK-patch"/>
              </a:rPr>
              <a:t>Lọc bản ghi mới thỏa mãn EMP.ENO = ASG.ENO → &lt;E3, John, P4, Analyst&gt;.</a:t>
            </a:r>
          </a:p>
          <a:p>
            <a:pPr marL="1143000" lvl="2" indent="-228600" algn="l">
              <a:buFont typeface="Arial" panose="020B0604020202020204" pitchFamily="34" charset="0"/>
              <a:buChar char="•"/>
            </a:pPr>
            <a:r>
              <a:rPr lang="vi-VN" b="0" i="1" dirty="0">
                <a:solidFill>
                  <a:srgbClr val="404040"/>
                </a:solidFill>
                <a:effectLst/>
                <a:latin typeface="DeepSeek-CJK-patch"/>
              </a:rPr>
              <a:t>Chiếu ENAME, RESP → &lt;John, Analyst&gt;.</a:t>
            </a:r>
          </a:p>
          <a:p>
            <a:pPr marL="1143000" lvl="2" indent="-228600" algn="l">
              <a:buFont typeface="Arial" panose="020B0604020202020204" pitchFamily="34" charset="0"/>
              <a:buChar char="•"/>
            </a:pPr>
            <a:r>
              <a:rPr lang="vi-VN" b="0" i="1" dirty="0">
                <a:solidFill>
                  <a:srgbClr val="404040"/>
                </a:solidFill>
                <a:effectLst/>
                <a:latin typeface="DeepSeek-CJK-patch"/>
              </a:rPr>
              <a:t>Kết quả: </a:t>
            </a:r>
            <a:r>
              <a:rPr lang="vi-VN" b="0" i="1" dirty="0">
                <a:solidFill>
                  <a:srgbClr val="404040"/>
                </a:solidFill>
                <a:effectLst/>
                <a:latin typeface="KaTeX_Main"/>
              </a:rPr>
              <a:t>V+={&lt;John, Analyst&gt;}</a:t>
            </a:r>
            <a:r>
              <a:rPr lang="vi-VN" b="0" i="1" dirty="0">
                <a:solidFill>
                  <a:srgbClr val="404040"/>
                </a:solidFill>
                <a:effectLst/>
                <a:latin typeface="KaTeX_Math"/>
              </a:rPr>
              <a:t>V</a:t>
            </a:r>
            <a:r>
              <a:rPr lang="vi-VN" b="0" i="1" dirty="0">
                <a:solidFill>
                  <a:srgbClr val="404040"/>
                </a:solidFill>
                <a:effectLst/>
                <a:latin typeface="KaTeX_Main"/>
              </a:rPr>
              <a:t>+={&lt;John, Analyst&gt;}</a:t>
            </a:r>
            <a:r>
              <a:rPr lang="vi-VN" b="0" i="1" dirty="0">
                <a:solidFill>
                  <a:srgbClr val="404040"/>
                </a:solidFill>
                <a:effectLst/>
                <a:latin typeface="DeepSeek-CJK-patch"/>
              </a:rPr>
              <a:t>.</a:t>
            </a:r>
          </a:p>
          <a:p>
            <a:pPr algn="l"/>
            <a:r>
              <a:rPr lang="vi-VN" b="1" i="1" dirty="0">
                <a:solidFill>
                  <a:srgbClr val="404040"/>
                </a:solidFill>
                <a:effectLst/>
                <a:latin typeface="DeepSeek-CJK-patch"/>
              </a:rPr>
              <a:t>2. </a:t>
            </a:r>
            <a:r>
              <a:rPr lang="vi-VN" b="1" i="1" dirty="0">
                <a:solidFill>
                  <a:srgbClr val="404040"/>
                </a:solidFill>
                <a:effectLst/>
                <a:latin typeface="KaTeX_Main"/>
              </a:rPr>
              <a:t>V−</a:t>
            </a:r>
            <a:r>
              <a:rPr lang="vi-VN" b="1" i="1" dirty="0">
                <a:solidFill>
                  <a:srgbClr val="404040"/>
                </a:solidFill>
                <a:effectLst/>
                <a:latin typeface="DeepSeek-CJK-patch"/>
              </a:rPr>
              <a:t>: Tập các tuple bị loại khỏi view</a:t>
            </a:r>
          </a:p>
          <a:p>
            <a:pPr algn="l">
              <a:buFont typeface="Arial" panose="020B0604020202020204" pitchFamily="34" charset="0"/>
              <a:buChar char="•"/>
            </a:pPr>
            <a:r>
              <a:rPr lang="vi-VN" b="1" i="1" dirty="0">
                <a:solidFill>
                  <a:srgbClr val="404040"/>
                </a:solidFill>
                <a:effectLst/>
                <a:latin typeface="DeepSeek-CJK-patch"/>
              </a:rPr>
              <a:t>Công thức:</a:t>
            </a:r>
            <a:br>
              <a:rPr lang="vi-VN" b="0" i="1" dirty="0">
                <a:solidFill>
                  <a:srgbClr val="404040"/>
                </a:solidFill>
                <a:effectLst/>
                <a:latin typeface="DeepSeek-CJK-patch"/>
              </a:rPr>
            </a:br>
            <a:r>
              <a:rPr lang="vi-VN" b="0" i="1" dirty="0">
                <a:solidFill>
                  <a:srgbClr val="404040"/>
                </a:solidFill>
                <a:effectLst/>
                <a:latin typeface="KaTeX_Main"/>
              </a:rPr>
              <a:t>V−=</a:t>
            </a:r>
            <a:r>
              <a:rPr lang="el-GR" b="0" i="1" dirty="0">
                <a:solidFill>
                  <a:srgbClr val="404040"/>
                </a:solidFill>
                <a:effectLst/>
                <a:latin typeface="KaTeX_Main"/>
              </a:rPr>
              <a:t>π</a:t>
            </a:r>
            <a:r>
              <a:rPr lang="en-US" b="0" i="1" dirty="0">
                <a:solidFill>
                  <a:srgbClr val="404040"/>
                </a:solidFill>
                <a:effectLst/>
                <a:latin typeface="KaTeX_Main"/>
              </a:rPr>
              <a:t>_</a:t>
            </a:r>
            <a:r>
              <a:rPr lang="vi-VN" b="0" i="1" dirty="0">
                <a:solidFill>
                  <a:srgbClr val="404040"/>
                </a:solidFill>
                <a:effectLst/>
                <a:latin typeface="KaTeX_Main"/>
              </a:rPr>
              <a:t>view_attributes(</a:t>
            </a:r>
            <a:r>
              <a:rPr lang="el-GR" b="0" i="1" dirty="0">
                <a:solidFill>
                  <a:srgbClr val="404040"/>
                </a:solidFill>
                <a:effectLst/>
                <a:latin typeface="KaTeX_Main"/>
              </a:rPr>
              <a:t>σ</a:t>
            </a:r>
            <a:r>
              <a:rPr lang="en-US" b="0" i="1" dirty="0">
                <a:solidFill>
                  <a:srgbClr val="404040"/>
                </a:solidFill>
                <a:effectLst/>
                <a:latin typeface="KaTeX_Main"/>
              </a:rPr>
              <a:t>_</a:t>
            </a:r>
            <a:r>
              <a:rPr lang="vi-VN" b="0" i="1" dirty="0">
                <a:solidFill>
                  <a:srgbClr val="404040"/>
                </a:solidFill>
                <a:effectLst/>
                <a:latin typeface="KaTeX_Main"/>
              </a:rPr>
              <a:t>conditions(deleted data))</a:t>
            </a:r>
            <a:r>
              <a:rPr lang="vi-VN" b="0" i="1" dirty="0">
                <a:solidFill>
                  <a:srgbClr val="404040"/>
                </a:solidFill>
                <a:effectLst/>
                <a:latin typeface="KaTeX_Math"/>
              </a:rPr>
              <a:t> </a:t>
            </a:r>
            <a:endParaRPr lang="en-US" b="0" i="1" dirty="0">
              <a:solidFill>
                <a:srgbClr val="404040"/>
              </a:solidFill>
              <a:effectLst/>
              <a:latin typeface="KaTeX_Math"/>
            </a:endParaRPr>
          </a:p>
          <a:p>
            <a:pPr algn="l">
              <a:buFont typeface="Arial" panose="020B0604020202020204" pitchFamily="34" charset="0"/>
              <a:buChar char="•"/>
            </a:pPr>
            <a:r>
              <a:rPr lang="vi-VN" b="1" i="1" dirty="0">
                <a:solidFill>
                  <a:srgbClr val="404040"/>
                </a:solidFill>
                <a:effectLst/>
                <a:latin typeface="DeepSeek-CJK-patch"/>
              </a:rPr>
              <a:t>Giải thích từng phần:</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1" i="1" dirty="0">
                <a:solidFill>
                  <a:srgbClr val="404040"/>
                </a:solidFill>
                <a:effectLst/>
                <a:latin typeface="KaTeX_Main"/>
              </a:rPr>
              <a:t>deleted data</a:t>
            </a:r>
            <a:r>
              <a:rPr lang="vi-VN" b="1" i="1" dirty="0">
                <a:solidFill>
                  <a:srgbClr val="404040"/>
                </a:solidFill>
                <a:effectLst/>
                <a:latin typeface="DeepSeek-CJK-patch"/>
              </a:rPr>
              <a:t>:</a:t>
            </a:r>
            <a:r>
              <a:rPr lang="vi-VN" b="0" i="1" dirty="0">
                <a:solidFill>
                  <a:srgbClr val="404040"/>
                </a:solidFill>
                <a:effectLst/>
                <a:latin typeface="DeepSeek-CJK-patch"/>
              </a:rPr>
              <a:t> Dữ liệu bị xóa từ bảng nguồn (deletions).</a:t>
            </a:r>
          </a:p>
          <a:p>
            <a:pPr marL="742950" lvl="1" indent="-285750" algn="l">
              <a:buFont typeface="Arial" panose="020B0604020202020204" pitchFamily="34" charset="0"/>
              <a:buChar char="•"/>
            </a:pPr>
            <a:r>
              <a:rPr lang="el-GR" b="1" i="1" dirty="0">
                <a:solidFill>
                  <a:srgbClr val="404040"/>
                </a:solidFill>
                <a:effectLst/>
                <a:latin typeface="KaTeX_Main"/>
              </a:rPr>
              <a:t>σ</a:t>
            </a:r>
            <a:r>
              <a:rPr lang="en-US" b="1" i="1" dirty="0">
                <a:solidFill>
                  <a:srgbClr val="404040"/>
                </a:solidFill>
                <a:effectLst/>
                <a:latin typeface="KaTeX_Main"/>
              </a:rPr>
              <a:t>_</a:t>
            </a:r>
            <a:r>
              <a:rPr lang="vi-VN" b="1" i="1" dirty="0">
                <a:solidFill>
                  <a:srgbClr val="404040"/>
                </a:solidFill>
                <a:effectLst/>
                <a:latin typeface="KaTeX_Main"/>
              </a:rPr>
              <a:t>conditions​</a:t>
            </a:r>
            <a:r>
              <a:rPr lang="vi-VN" b="1" i="1" dirty="0">
                <a:solidFill>
                  <a:srgbClr val="404040"/>
                </a:solidFill>
                <a:effectLst/>
                <a:latin typeface="DeepSeek-CJK-patch"/>
              </a:rPr>
              <a:t>:</a:t>
            </a:r>
            <a:r>
              <a:rPr lang="vi-VN" b="0" i="1" dirty="0">
                <a:solidFill>
                  <a:srgbClr val="404040"/>
                </a:solidFill>
                <a:effectLst/>
                <a:latin typeface="DeepSeek-CJK-patch"/>
              </a:rPr>
              <a:t> Lọc các bản ghi đã từng tham gia vào view trước khi bị xóa.</a:t>
            </a:r>
          </a:p>
          <a:p>
            <a:pPr marL="742950" lvl="1" indent="-285750" algn="l">
              <a:buFont typeface="Arial" panose="020B0604020202020204" pitchFamily="34" charset="0"/>
              <a:buChar char="•"/>
            </a:pPr>
            <a:r>
              <a:rPr lang="el-GR" b="1" i="1" dirty="0">
                <a:solidFill>
                  <a:srgbClr val="404040"/>
                </a:solidFill>
                <a:effectLst/>
                <a:latin typeface="KaTeX_Main"/>
              </a:rPr>
              <a:t>π</a:t>
            </a:r>
            <a:r>
              <a:rPr lang="vi-VN" b="1" i="1" dirty="0">
                <a:solidFill>
                  <a:srgbClr val="404040"/>
                </a:solidFill>
                <a:effectLst/>
                <a:latin typeface="KaTeX_Main"/>
              </a:rPr>
              <a:t>view_attributes​</a:t>
            </a:r>
            <a:r>
              <a:rPr lang="vi-VN" b="1" i="1" dirty="0">
                <a:solidFill>
                  <a:srgbClr val="404040"/>
                </a:solidFill>
                <a:effectLst/>
                <a:latin typeface="DeepSeek-CJK-patch"/>
              </a:rPr>
              <a:t>:</a:t>
            </a:r>
            <a:r>
              <a:rPr lang="vi-VN" b="0" i="1" dirty="0">
                <a:solidFill>
                  <a:srgbClr val="404040"/>
                </a:solidFill>
                <a:effectLst/>
                <a:latin typeface="DeepSeek-CJK-patch"/>
              </a:rPr>
              <a:t> Tương tự </a:t>
            </a:r>
            <a:r>
              <a:rPr lang="vi-VN" b="0" i="1" dirty="0">
                <a:solidFill>
                  <a:srgbClr val="404040"/>
                </a:solidFill>
                <a:effectLst/>
                <a:latin typeface="KaTeX_Main"/>
              </a:rPr>
              <a:t>V+</a:t>
            </a:r>
            <a:r>
              <a:rPr lang="vi-VN" b="0" i="1" dirty="0">
                <a:solidFill>
                  <a:srgbClr val="404040"/>
                </a:solidFill>
                <a:effectLst/>
                <a:latin typeface="DeepSeek-CJK-patch"/>
              </a:rPr>
              <a:t>, chỉ lấy thuộc tính của view.</a:t>
            </a:r>
          </a:p>
          <a:p>
            <a:pPr algn="l">
              <a:buFont typeface="Arial" panose="020B0604020202020204" pitchFamily="34" charset="0"/>
              <a:buChar char="•"/>
            </a:pPr>
            <a:r>
              <a:rPr lang="vi-VN" b="1" i="1" dirty="0">
                <a:solidFill>
                  <a:srgbClr val="404040"/>
                </a:solidFill>
                <a:effectLst/>
                <a:latin typeface="DeepSeek-CJK-patch"/>
              </a:rPr>
              <a:t>Ví dụ cụ thể:</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1" i="1" dirty="0">
                <a:solidFill>
                  <a:srgbClr val="404040"/>
                </a:solidFill>
                <a:effectLst/>
                <a:latin typeface="DeepSeek-CJK-patch"/>
              </a:rPr>
              <a:t>View:</a:t>
            </a:r>
            <a:r>
              <a:rPr lang="vi-VN" b="0" i="1" dirty="0">
                <a:solidFill>
                  <a:srgbClr val="404040"/>
                </a:solidFill>
                <a:effectLst/>
                <a:latin typeface="DeepSeek-CJK-patch"/>
              </a:rPr>
              <a:t> Như trên.</a:t>
            </a:r>
          </a:p>
          <a:p>
            <a:pPr marL="742950" lvl="1" indent="-285750" algn="l">
              <a:buFont typeface="Arial" panose="020B0604020202020204" pitchFamily="34" charset="0"/>
              <a:buChar char="•"/>
            </a:pPr>
            <a:r>
              <a:rPr lang="vi-VN" b="1" i="1" dirty="0">
                <a:solidFill>
                  <a:srgbClr val="404040"/>
                </a:solidFill>
                <a:effectLst/>
                <a:latin typeface="DeepSeek-CJK-patch"/>
              </a:rPr>
              <a:t>Deleted data:</a:t>
            </a:r>
            <a:r>
              <a:rPr lang="vi-VN" b="0" i="1" dirty="0">
                <a:solidFill>
                  <a:srgbClr val="404040"/>
                </a:solidFill>
                <a:effectLst/>
                <a:latin typeface="DeepSeek-CJK-patch"/>
              </a:rPr>
              <a:t> Xóa bản ghi &lt;E2, P1, Analyst, 24&gt; từ ASG (với EMP có &lt;E2, M. Smith, ...&gt;).</a:t>
            </a:r>
          </a:p>
          <a:p>
            <a:pPr marL="742950" lvl="1" indent="-285750" algn="l">
              <a:buFont typeface="Arial" panose="020B0604020202020204" pitchFamily="34" charset="0"/>
              <a:buChar char="•"/>
            </a:pPr>
            <a:r>
              <a:rPr lang="vi-VN" b="1" i="1" dirty="0">
                <a:solidFill>
                  <a:srgbClr val="404040"/>
                </a:solidFill>
                <a:effectLst/>
                <a:latin typeface="DeepSeek-CJK-patch"/>
              </a:rPr>
              <a:t>Tính </a:t>
            </a:r>
            <a:r>
              <a:rPr lang="vi-VN" b="1" i="1" dirty="0">
                <a:solidFill>
                  <a:srgbClr val="404040"/>
                </a:solidFill>
                <a:effectLst/>
                <a:latin typeface="KaTeX_Main"/>
              </a:rPr>
              <a:t>V−</a:t>
            </a:r>
            <a:r>
              <a:rPr lang="vi-VN" b="1" i="1" dirty="0">
                <a:solidFill>
                  <a:srgbClr val="404040"/>
                </a:solidFill>
                <a:effectLst/>
                <a:latin typeface="DeepSeek-CJK-patch"/>
              </a:rPr>
              <a:t>:</a:t>
            </a:r>
            <a:endParaRPr lang="vi-VN" b="0" i="1" dirty="0">
              <a:solidFill>
                <a:srgbClr val="404040"/>
              </a:solidFill>
              <a:effectLst/>
              <a:latin typeface="DeepSeek-CJK-patch"/>
            </a:endParaRPr>
          </a:p>
          <a:p>
            <a:pPr marL="1143000" lvl="2" indent="-228600" algn="l">
              <a:buFont typeface="Arial" panose="020B0604020202020204" pitchFamily="34" charset="0"/>
              <a:buChar char="•"/>
            </a:pPr>
            <a:r>
              <a:rPr lang="vi-VN" b="0" i="1" dirty="0">
                <a:solidFill>
                  <a:srgbClr val="404040"/>
                </a:solidFill>
                <a:effectLst/>
                <a:latin typeface="DeepSeek-CJK-patch"/>
              </a:rPr>
              <a:t>Lọc bản ghi đã xóa thỏa mãn EMP.ENO = ASG.ENO → &lt;E2, M. Smith, P1, Analyst&gt;.</a:t>
            </a:r>
          </a:p>
          <a:p>
            <a:pPr marL="1143000" lvl="2" indent="-228600" algn="l">
              <a:buFont typeface="Arial" panose="020B0604020202020204" pitchFamily="34" charset="0"/>
              <a:buChar char="•"/>
            </a:pPr>
            <a:r>
              <a:rPr lang="vi-VN" b="0" i="1" dirty="0">
                <a:solidFill>
                  <a:srgbClr val="404040"/>
                </a:solidFill>
                <a:effectLst/>
                <a:latin typeface="DeepSeek-CJK-patch"/>
              </a:rPr>
              <a:t>Chiếu ENAME, RESP → &lt;M. Smith, Analyst&gt;.</a:t>
            </a:r>
          </a:p>
          <a:p>
            <a:pPr marL="1143000" lvl="2" indent="-228600" algn="l">
              <a:buFont typeface="Arial" panose="020B0604020202020204" pitchFamily="34" charset="0"/>
              <a:buChar char="•"/>
            </a:pPr>
            <a:r>
              <a:rPr lang="vi-VN" b="0" i="1" dirty="0">
                <a:solidFill>
                  <a:srgbClr val="404040"/>
                </a:solidFill>
                <a:effectLst/>
                <a:latin typeface="DeepSeek-CJK-patch"/>
              </a:rPr>
              <a:t>Kết quả: </a:t>
            </a:r>
            <a:r>
              <a:rPr lang="vi-VN" b="0" i="1" dirty="0">
                <a:solidFill>
                  <a:srgbClr val="404040"/>
                </a:solidFill>
                <a:effectLst/>
                <a:latin typeface="KaTeX_Main"/>
              </a:rPr>
              <a:t>V−={&lt;M. Smith, Analyst&gt;}</a:t>
            </a:r>
            <a:r>
              <a:rPr lang="vi-VN" b="0" i="1" dirty="0">
                <a:solidFill>
                  <a:srgbClr val="404040"/>
                </a:solidFill>
                <a:effectLst/>
                <a:latin typeface="KaTeX_Math"/>
              </a:rPr>
              <a:t>V</a:t>
            </a:r>
            <a:r>
              <a:rPr lang="vi-VN" b="0" i="1" dirty="0">
                <a:solidFill>
                  <a:srgbClr val="404040"/>
                </a:solidFill>
                <a:effectLst/>
                <a:latin typeface="KaTeX_Main"/>
              </a:rPr>
              <a:t>−={&lt;M. Smith, Analyst&gt;}</a:t>
            </a:r>
            <a:r>
              <a:rPr lang="vi-VN" b="0" i="1" dirty="0">
                <a:solidFill>
                  <a:srgbClr val="404040"/>
                </a:solidFill>
                <a:effectLst/>
                <a:latin typeface="DeepSeek-CJK-patch"/>
              </a:rPr>
              <a:t>.</a:t>
            </a:r>
          </a:p>
          <a:p>
            <a:pPr algn="l"/>
            <a:r>
              <a:rPr lang="vi-VN" b="1" i="1" dirty="0">
                <a:solidFill>
                  <a:srgbClr val="404040"/>
                </a:solidFill>
                <a:effectLst/>
                <a:latin typeface="DeepSeek-CJK-patch"/>
              </a:rPr>
              <a:t>3. So sánh </a:t>
            </a:r>
            <a:r>
              <a:rPr lang="vi-VN" b="1" i="1" dirty="0">
                <a:solidFill>
                  <a:srgbClr val="404040"/>
                </a:solidFill>
                <a:effectLst/>
                <a:latin typeface="KaTeX_Main"/>
              </a:rPr>
              <a:t>V+</a:t>
            </a:r>
            <a:r>
              <a:rPr lang="vi-VN" b="1" i="1" dirty="0">
                <a:solidFill>
                  <a:srgbClr val="404040"/>
                </a:solidFill>
                <a:effectLst/>
                <a:latin typeface="DeepSeek-CJK-patch"/>
              </a:rPr>
              <a:t> và </a:t>
            </a:r>
            <a:r>
              <a:rPr lang="vi-VN" b="1" i="1" dirty="0">
                <a:solidFill>
                  <a:srgbClr val="404040"/>
                </a:solidFill>
                <a:effectLst/>
                <a:latin typeface="KaTeX_Main"/>
              </a:rPr>
              <a:t>V−</a:t>
            </a:r>
            <a:endParaRPr lang="vi-VN" b="1" i="1" dirty="0">
              <a:solidFill>
                <a:srgbClr val="404040"/>
              </a:solidFill>
              <a:effectLst/>
              <a:latin typeface="DeepSeek-CJK-patch"/>
            </a:endParaRPr>
          </a:p>
          <a:p>
            <a:pPr algn="l"/>
            <a:r>
              <a:rPr lang="vi-VN" i="1" dirty="0"/>
              <a:t>Khái niệm</a:t>
            </a:r>
            <a:r>
              <a:rPr lang="en-US" i="1" dirty="0"/>
              <a:t>	</a:t>
            </a:r>
            <a:r>
              <a:rPr lang="vi-VN" i="1" dirty="0"/>
              <a:t>Ý nghĩa</a:t>
            </a:r>
            <a:r>
              <a:rPr lang="en-US" i="1" dirty="0"/>
              <a:t>			</a:t>
            </a:r>
            <a:r>
              <a:rPr lang="vi-VN" i="1" dirty="0"/>
              <a:t>Dữ liệu đầu vào</a:t>
            </a:r>
            <a:r>
              <a:rPr lang="en-US" i="1" dirty="0"/>
              <a:t>	</a:t>
            </a:r>
            <a:r>
              <a:rPr lang="vi-VN" i="1" dirty="0"/>
              <a:t>Ví dụ kết quả</a:t>
            </a:r>
            <a:endParaRPr lang="en-US" i="1" dirty="0"/>
          </a:p>
          <a:p>
            <a:pPr algn="l"/>
            <a:r>
              <a:rPr lang="vi-VN" b="1" i="1" dirty="0">
                <a:effectLst/>
                <a:latin typeface="KaTeX_Main"/>
              </a:rPr>
              <a:t>V+</a:t>
            </a:r>
            <a:r>
              <a:rPr lang="en-US" b="1" i="1" dirty="0">
                <a:effectLst/>
                <a:latin typeface="KaTeX_Math"/>
              </a:rPr>
              <a:t>	</a:t>
            </a:r>
            <a:r>
              <a:rPr lang="vi-VN" i="1" dirty="0">
                <a:effectLst/>
              </a:rPr>
              <a:t>Tuple </a:t>
            </a:r>
            <a:r>
              <a:rPr lang="vi-VN" b="1" i="1" dirty="0">
                <a:effectLst/>
              </a:rPr>
              <a:t>mới xuất hiện</a:t>
            </a:r>
            <a:r>
              <a:rPr lang="vi-VN" i="1" dirty="0">
                <a:effectLst/>
              </a:rPr>
              <a:t> trong view</a:t>
            </a:r>
            <a:r>
              <a:rPr lang="en-US" i="1" dirty="0">
                <a:effectLst/>
              </a:rPr>
              <a:t>	</a:t>
            </a:r>
            <a:r>
              <a:rPr lang="vi-VN" i="1" dirty="0">
                <a:effectLst/>
              </a:rPr>
              <a:t>Insertions vào bảng nguồn</a:t>
            </a:r>
            <a:r>
              <a:rPr lang="en-US" i="1" dirty="0">
                <a:effectLst/>
              </a:rPr>
              <a:t>	</a:t>
            </a:r>
            <a:r>
              <a:rPr lang="vi-VN" i="1" dirty="0">
                <a:effectLst/>
              </a:rPr>
              <a:t>&lt;John, Analyst&gt;</a:t>
            </a:r>
            <a:endParaRPr lang="en-US" i="1" dirty="0">
              <a:effectLst/>
            </a:endParaRPr>
          </a:p>
          <a:p>
            <a:pPr algn="l"/>
            <a:r>
              <a:rPr lang="vi-VN" b="1" i="1" dirty="0">
                <a:effectLst/>
                <a:latin typeface="KaTeX_Main"/>
              </a:rPr>
              <a:t>V−</a:t>
            </a:r>
            <a:r>
              <a:rPr lang="en-US" b="1" i="1" dirty="0">
                <a:effectLst/>
                <a:latin typeface="KaTeX_Main"/>
              </a:rPr>
              <a:t>	</a:t>
            </a:r>
            <a:r>
              <a:rPr lang="vi-VN" i="1" dirty="0">
                <a:effectLst/>
              </a:rPr>
              <a:t>Tuple </a:t>
            </a:r>
            <a:r>
              <a:rPr lang="vi-VN" b="1" i="1" dirty="0">
                <a:effectLst/>
              </a:rPr>
              <a:t>bị biến mất</a:t>
            </a:r>
            <a:r>
              <a:rPr lang="vi-VN" i="1" dirty="0">
                <a:effectLst/>
              </a:rPr>
              <a:t> khỏi view</a:t>
            </a:r>
            <a:r>
              <a:rPr lang="en-US" i="1" dirty="0">
                <a:effectLst/>
              </a:rPr>
              <a:t>		</a:t>
            </a:r>
            <a:r>
              <a:rPr lang="vi-VN" i="1" dirty="0">
                <a:effectLst/>
              </a:rPr>
              <a:t>Deletions từ bảng nguồn</a:t>
            </a:r>
            <a:r>
              <a:rPr lang="en-US" i="1" dirty="0">
                <a:effectLst/>
              </a:rPr>
              <a:t>	</a:t>
            </a:r>
            <a:r>
              <a:rPr lang="vi-VN" i="1" dirty="0">
                <a:effectLst/>
              </a:rPr>
              <a:t>&lt;M. Smith, Analyst&gt;</a:t>
            </a:r>
            <a:endParaRPr lang="en-US" i="1" dirty="0">
              <a:effectLst/>
            </a:endParaRPr>
          </a:p>
          <a:p>
            <a:pPr algn="l"/>
            <a:endParaRPr lang="en-US" b="1" i="1" dirty="0">
              <a:solidFill>
                <a:srgbClr val="404040"/>
              </a:solidFill>
              <a:effectLst/>
              <a:latin typeface="DeepSeek-CJK-patch"/>
            </a:endParaRPr>
          </a:p>
          <a:p>
            <a:pPr algn="l"/>
            <a:r>
              <a:rPr lang="vi-VN" b="1" i="1" dirty="0">
                <a:solidFill>
                  <a:srgbClr val="404040"/>
                </a:solidFill>
                <a:effectLst/>
                <a:latin typeface="DeepSeek-CJK-patch"/>
              </a:rPr>
              <a:t>4. Ứng dụng trong thuật toán Counting</a:t>
            </a:r>
          </a:p>
          <a:p>
            <a:pPr algn="l">
              <a:buFont typeface="Arial" panose="020B0604020202020204" pitchFamily="34" charset="0"/>
              <a:buChar char="•"/>
            </a:pPr>
            <a:r>
              <a:rPr lang="vi-VN" b="1" i="1" dirty="0">
                <a:solidFill>
                  <a:srgbClr val="404040"/>
                </a:solidFill>
                <a:effectLst/>
                <a:latin typeface="DeepSeek-CJK-patch"/>
              </a:rPr>
              <a:t>Bước 1:</a:t>
            </a:r>
            <a:r>
              <a:rPr lang="vi-VN" b="0" i="1" dirty="0">
                <a:solidFill>
                  <a:srgbClr val="404040"/>
                </a:solidFill>
                <a:effectLst/>
                <a:latin typeface="DeepSeek-CJK-patch"/>
              </a:rPr>
              <a:t> Tính </a:t>
            </a:r>
            <a:r>
              <a:rPr lang="vi-VN" b="0" i="1" dirty="0">
                <a:solidFill>
                  <a:srgbClr val="404040"/>
                </a:solidFill>
                <a:effectLst/>
                <a:latin typeface="KaTeX_Main"/>
              </a:rPr>
              <a:t>V+</a:t>
            </a:r>
            <a:r>
              <a:rPr lang="vi-VN" b="0" i="1" dirty="0">
                <a:solidFill>
                  <a:srgbClr val="404040"/>
                </a:solidFill>
                <a:effectLst/>
                <a:latin typeface="DeepSeek-CJK-patch"/>
              </a:rPr>
              <a:t> và </a:t>
            </a:r>
            <a:r>
              <a:rPr lang="vi-VN" b="0" i="1" dirty="0">
                <a:solidFill>
                  <a:srgbClr val="404040"/>
                </a:solidFill>
                <a:effectLst/>
                <a:latin typeface="KaTeX_Main"/>
              </a:rPr>
              <a:t>V−</a:t>
            </a:r>
            <a:r>
              <a:rPr lang="vi-VN" b="0" i="1" dirty="0">
                <a:solidFill>
                  <a:srgbClr val="404040"/>
                </a:solidFill>
                <a:effectLst/>
                <a:latin typeface="DeepSeek-CJK-patch"/>
              </a:rPr>
              <a:t> để xác định tuple nào cần </a:t>
            </a:r>
            <a:r>
              <a:rPr lang="vi-VN" b="1" i="1" dirty="0">
                <a:solidFill>
                  <a:srgbClr val="404040"/>
                </a:solidFill>
                <a:effectLst/>
                <a:latin typeface="DeepSeek-CJK-patch"/>
              </a:rPr>
              <a:t>thêm/xóa</a:t>
            </a:r>
            <a:r>
              <a:rPr lang="vi-VN" b="0" i="1" dirty="0">
                <a:solidFill>
                  <a:srgbClr val="404040"/>
                </a:solidFill>
                <a:effectLst/>
                <a:latin typeface="DeepSeek-CJK-patch"/>
              </a:rPr>
              <a:t> khỏi view.</a:t>
            </a:r>
          </a:p>
          <a:p>
            <a:pPr algn="l">
              <a:buFont typeface="Arial" panose="020B0604020202020204" pitchFamily="34" charset="0"/>
              <a:buChar char="•"/>
            </a:pPr>
            <a:r>
              <a:rPr lang="vi-VN" b="1" i="1" dirty="0">
                <a:solidFill>
                  <a:srgbClr val="404040"/>
                </a:solidFill>
                <a:effectLst/>
                <a:latin typeface="DeepSeek-CJK-patch"/>
              </a:rPr>
              <a:t>Bước 2:</a:t>
            </a:r>
            <a:r>
              <a:rPr lang="vi-VN" b="0" i="1" dirty="0">
                <a:solidFill>
                  <a:srgbClr val="404040"/>
                </a:solidFill>
                <a:effectLst/>
                <a:latin typeface="DeepSeek-CJK-patch"/>
              </a:rPr>
              <a:t> Cập nhật count:</a:t>
            </a:r>
          </a:p>
          <a:p>
            <a:pPr marL="742950" lvl="1" indent="-285750" algn="l">
              <a:buFont typeface="Arial" panose="020B0604020202020204" pitchFamily="34" charset="0"/>
              <a:buChar char="•"/>
            </a:pPr>
            <a:r>
              <a:rPr lang="vi-VN" b="1" i="1" dirty="0">
                <a:solidFill>
                  <a:srgbClr val="404040"/>
                </a:solidFill>
                <a:effectLst/>
                <a:latin typeface="DeepSeek-CJK-patch"/>
              </a:rPr>
              <a:t>Tăng count</a:t>
            </a:r>
            <a:r>
              <a:rPr lang="vi-VN" b="0" i="1" dirty="0">
                <a:solidFill>
                  <a:srgbClr val="404040"/>
                </a:solidFill>
                <a:effectLst/>
                <a:latin typeface="DeepSeek-CJK-patch"/>
              </a:rPr>
              <a:t> cho tuple trong </a:t>
            </a:r>
            <a:r>
              <a:rPr lang="vi-VN" b="0" i="1" dirty="0">
                <a:solidFill>
                  <a:srgbClr val="404040"/>
                </a:solidFill>
                <a:effectLst/>
                <a:latin typeface="KaTeX_Main"/>
              </a:rPr>
              <a:t>V+</a:t>
            </a:r>
            <a:r>
              <a:rPr lang="vi-VN" b="0" i="1" dirty="0">
                <a:solidFill>
                  <a:srgbClr val="404040"/>
                </a:solidFill>
                <a:effectLst/>
                <a:latin typeface="DeepSeek-CJK-patch"/>
              </a:rPr>
              <a:t>.</a:t>
            </a:r>
          </a:p>
          <a:p>
            <a:pPr marL="742950" lvl="1" indent="-285750" algn="l">
              <a:buFont typeface="Arial" panose="020B0604020202020204" pitchFamily="34" charset="0"/>
              <a:buChar char="•"/>
            </a:pPr>
            <a:r>
              <a:rPr lang="vi-VN" b="1" i="1" dirty="0">
                <a:solidFill>
                  <a:srgbClr val="404040"/>
                </a:solidFill>
                <a:effectLst/>
                <a:latin typeface="DeepSeek-CJK-patch"/>
              </a:rPr>
              <a:t>Giảm count</a:t>
            </a:r>
            <a:r>
              <a:rPr lang="vi-VN" b="0" i="1" dirty="0">
                <a:solidFill>
                  <a:srgbClr val="404040"/>
                </a:solidFill>
                <a:effectLst/>
                <a:latin typeface="DeepSeek-CJK-patch"/>
              </a:rPr>
              <a:t> cho tuple trong </a:t>
            </a:r>
            <a:r>
              <a:rPr lang="vi-VN" b="0" i="1" dirty="0">
                <a:solidFill>
                  <a:srgbClr val="404040"/>
                </a:solidFill>
                <a:effectLst/>
                <a:latin typeface="KaTeX_Main"/>
              </a:rPr>
              <a:t>V−</a:t>
            </a:r>
            <a:r>
              <a:rPr lang="vi-VN" b="0" i="1" dirty="0">
                <a:solidFill>
                  <a:srgbClr val="404040"/>
                </a:solidFill>
                <a:effectLst/>
                <a:latin typeface="DeepSeek-CJK-patch"/>
              </a:rPr>
              <a:t>.</a:t>
            </a:r>
          </a:p>
          <a:p>
            <a:pPr algn="l">
              <a:buFont typeface="Arial" panose="020B0604020202020204" pitchFamily="34" charset="0"/>
              <a:buChar char="•"/>
            </a:pPr>
            <a:r>
              <a:rPr lang="vi-VN" b="1" i="1" dirty="0">
                <a:solidFill>
                  <a:srgbClr val="404040"/>
                </a:solidFill>
                <a:effectLst/>
                <a:latin typeface="DeepSeek-CJK-patch"/>
              </a:rPr>
              <a:t>Bước 3:</a:t>
            </a:r>
            <a:r>
              <a:rPr lang="vi-VN" b="0" i="1" dirty="0">
                <a:solidFill>
                  <a:srgbClr val="404040"/>
                </a:solidFill>
                <a:effectLst/>
                <a:latin typeface="DeepSeek-CJK-patch"/>
              </a:rPr>
              <a:t> Xóa tuple nếu count = 0.</a:t>
            </a:r>
          </a:p>
          <a:p>
            <a:pPr algn="l"/>
            <a:r>
              <a:rPr lang="vi-VN" b="1" i="1" dirty="0">
                <a:solidFill>
                  <a:srgbClr val="404040"/>
                </a:solidFill>
                <a:effectLst/>
                <a:latin typeface="DeepSeek-CJK-patch"/>
              </a:rPr>
              <a:t>5. Lưu ý quan trọng</a:t>
            </a:r>
          </a:p>
          <a:p>
            <a:pPr algn="l">
              <a:buFont typeface="Arial" panose="020B0604020202020204" pitchFamily="34" charset="0"/>
              <a:buChar char="•"/>
            </a:pPr>
            <a:r>
              <a:rPr lang="vi-VN" b="1" i="1" dirty="0">
                <a:solidFill>
                  <a:srgbClr val="404040"/>
                </a:solidFill>
                <a:effectLst/>
                <a:latin typeface="DeepSeek-CJK-patch"/>
              </a:rPr>
              <a:t>Điều kiện (conditions):</a:t>
            </a:r>
            <a:r>
              <a:rPr lang="vi-VN" b="0" i="1" dirty="0">
                <a:solidFill>
                  <a:srgbClr val="404040"/>
                </a:solidFill>
                <a:effectLst/>
                <a:latin typeface="DeepSeek-CJK-patch"/>
              </a:rPr>
              <a:t> Phải giống hệt điều kiện trong định nghĩa view (ví dụ: điều kiện JOIN).</a:t>
            </a:r>
          </a:p>
          <a:p>
            <a:pPr algn="l">
              <a:buFont typeface="Arial" panose="020B0604020202020204" pitchFamily="34" charset="0"/>
              <a:buChar char="•"/>
            </a:pPr>
            <a:r>
              <a:rPr lang="vi-VN" b="1" i="1" dirty="0">
                <a:solidFill>
                  <a:srgbClr val="404040"/>
                </a:solidFill>
                <a:effectLst/>
                <a:latin typeface="DeepSeek-CJK-patch"/>
              </a:rPr>
              <a:t>Hiệu suất:</a:t>
            </a:r>
            <a:r>
              <a:rPr lang="vi-VN" b="0" i="1" dirty="0">
                <a:solidFill>
                  <a:srgbClr val="404040"/>
                </a:solidFill>
                <a:effectLst/>
                <a:latin typeface="DeepSeek-CJK-patch"/>
              </a:rPr>
              <a:t> Chỉ tính toán trên phần dữ liệu thay đổi (insertions/deletions), không quét toàn bộ bảng.</a:t>
            </a:r>
          </a:p>
          <a:p>
            <a:pPr algn="l">
              <a:buFont typeface="Arial" panose="020B0604020202020204" pitchFamily="34" charset="0"/>
              <a:buChar char="•"/>
            </a:pPr>
            <a:r>
              <a:rPr lang="vi-VN" b="1" i="1" dirty="0">
                <a:solidFill>
                  <a:srgbClr val="404040"/>
                </a:solidFill>
                <a:effectLst/>
                <a:latin typeface="DeepSeek-CJK-patch"/>
              </a:rPr>
              <a:t>Phức tạp với Aggregation:</a:t>
            </a:r>
            <a:r>
              <a:rPr lang="vi-VN" b="0" i="1" dirty="0">
                <a:solidFill>
                  <a:srgbClr val="404040"/>
                </a:solidFill>
                <a:effectLst/>
                <a:latin typeface="DeepSeek-CJK-patch"/>
              </a:rPr>
              <a:t> Nếu view có GROUP BY hoặc SUM, cần kỹ thuật khác (ví dụ: </a:t>
            </a:r>
            <a:r>
              <a:rPr lang="vi-VN" b="1" i="1" dirty="0">
                <a:solidFill>
                  <a:srgbClr val="404040"/>
                </a:solidFill>
                <a:effectLst/>
                <a:latin typeface="DeepSeek-CJK-patch"/>
              </a:rPr>
              <a:t>delta rules</a:t>
            </a:r>
            <a:r>
              <a:rPr lang="vi-VN" b="0" i="1" dirty="0">
                <a:solidFill>
                  <a:srgbClr val="404040"/>
                </a:solidFill>
                <a:effectLst/>
                <a:latin typeface="DeepSeek-CJK-patch"/>
              </a:rPr>
              <a:t>).</a:t>
            </a:r>
            <a:endParaRPr lang="en-US" b="0" i="1" dirty="0">
              <a:solidFill>
                <a:srgbClr val="404040"/>
              </a:solidFill>
              <a:effectLst/>
              <a:latin typeface="KaTeX_Main"/>
            </a:endParaRPr>
          </a:p>
          <a:p>
            <a:pPr algn="l">
              <a:buFont typeface="Arial" panose="020B0604020202020204" pitchFamily="34" charset="0"/>
              <a:buNone/>
            </a:pPr>
            <a:r>
              <a:rPr lang="en-US" b="0" i="0" dirty="0">
                <a:solidFill>
                  <a:srgbClr val="404040"/>
                </a:solidFill>
                <a:effectLst/>
                <a:latin typeface="KaTeX_Main"/>
              </a:rPr>
              <a:t>-------------------------------------------------------------------------------------------------------------</a:t>
            </a:r>
          </a:p>
          <a:p>
            <a:pPr algn="l">
              <a:buFont typeface="Arial" panose="020B0604020202020204" pitchFamily="34" charset="0"/>
              <a:buNone/>
            </a:pPr>
            <a:endParaRPr lang="en-US" b="0" i="0" dirty="0">
              <a:solidFill>
                <a:srgbClr val="404040"/>
              </a:solidFill>
              <a:effectLst/>
              <a:latin typeface="KaTeX_Main"/>
            </a:endParaRPr>
          </a:p>
          <a:p>
            <a:pPr algn="l">
              <a:buFont typeface="Arial" panose="020B0604020202020204" pitchFamily="34" charset="0"/>
              <a:buNone/>
            </a:pPr>
            <a:r>
              <a:rPr lang="vi-VN" b="1" i="0" dirty="0">
                <a:solidFill>
                  <a:srgbClr val="404040"/>
                </a:solidFill>
                <a:effectLst/>
                <a:latin typeface="DeepSeek-CJK-patch"/>
              </a:rPr>
              <a:t>Bước 2: Tính toán count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Positive counts (</a:t>
            </a:r>
            <a:r>
              <a:rPr lang="vi-VN" b="1" i="0" dirty="0">
                <a:solidFill>
                  <a:srgbClr val="404040"/>
                </a:solidFill>
                <a:effectLst/>
                <a:latin typeface="KaTeX_Main"/>
              </a:rPr>
              <a:t>count+</a:t>
            </a:r>
            <a:r>
              <a:rPr lang="vi-VN" b="1" i="0" dirty="0">
                <a:solidFill>
                  <a:srgbClr val="404040"/>
                </a:solidFill>
                <a:effectLst/>
                <a:latin typeface="DeepSeek-CJK-patch"/>
              </a:rPr>
              <a:t>):</a:t>
            </a:r>
            <a:r>
              <a:rPr lang="vi-VN" b="0" i="0" dirty="0">
                <a:solidFill>
                  <a:srgbClr val="404040"/>
                </a:solidFill>
                <a:effectLst/>
                <a:latin typeface="DeepSeek-CJK-patch"/>
              </a:rPr>
              <a:t> Số lần tuple xuất hiện trong </a:t>
            </a:r>
            <a:r>
              <a:rPr lang="vi-VN" b="0" i="0" dirty="0">
                <a:solidFill>
                  <a:srgbClr val="404040"/>
                </a:solidFill>
                <a:effectLst/>
                <a:latin typeface="KaTeX_Main"/>
              </a:rPr>
              <a:t>V+</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Negative counts (</a:t>
            </a:r>
            <a:r>
              <a:rPr lang="vi-VN" b="1" i="0" dirty="0">
                <a:solidFill>
                  <a:srgbClr val="404040"/>
                </a:solidFill>
                <a:effectLst/>
                <a:latin typeface="KaTeX_Main"/>
              </a:rPr>
              <a:t>count−</a:t>
            </a:r>
            <a:r>
              <a:rPr lang="vi-VN" b="1" i="0" dirty="0">
                <a:solidFill>
                  <a:srgbClr val="404040"/>
                </a:solidFill>
                <a:effectLst/>
                <a:latin typeface="DeepSeek-CJK-patch"/>
              </a:rPr>
              <a:t>):</a:t>
            </a:r>
            <a:r>
              <a:rPr lang="vi-VN" b="0" i="0" dirty="0">
                <a:solidFill>
                  <a:srgbClr val="404040"/>
                </a:solidFill>
                <a:effectLst/>
                <a:latin typeface="DeepSeek-CJK-patch"/>
              </a:rPr>
              <a:t> Số lần tuple xuất hiện trong </a:t>
            </a:r>
            <a:r>
              <a:rPr lang="vi-VN" b="0" i="0" dirty="0">
                <a:solidFill>
                  <a:srgbClr val="404040"/>
                </a:solidFill>
                <a:effectLst/>
                <a:latin typeface="KaTeX_Main"/>
              </a:rPr>
              <a:t>V−</a:t>
            </a:r>
            <a:r>
              <a:rPr lang="vi-VN" b="0" i="0" dirty="0">
                <a:solidFill>
                  <a:srgbClr val="404040"/>
                </a:solidFill>
                <a:effectLst/>
                <a:latin typeface="DeepSeek-CJK-patch"/>
              </a:rPr>
              <a:t>.</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Bước 3: Cập nhật view</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View mới:</a:t>
            </a:r>
            <a:r>
              <a:rPr lang="vi-VN" b="0" i="0" dirty="0">
                <a:solidFill>
                  <a:srgbClr val="404040"/>
                </a:solidFill>
                <a:effectLst/>
                <a:latin typeface="DeepSeek-CJK-patch"/>
              </a:rPr>
              <a:t> </a:t>
            </a:r>
            <a:r>
              <a:rPr lang="vi-VN" b="0" i="0" dirty="0">
                <a:solidFill>
                  <a:srgbClr val="404040"/>
                </a:solidFill>
                <a:effectLst/>
                <a:latin typeface="KaTeX_Main"/>
              </a:rPr>
              <a:t>Vnew=V+∪(V−V</a:t>
            </a:r>
            <a:r>
              <a:rPr lang="en-US" b="0" i="0" dirty="0">
                <a:solidFill>
                  <a:srgbClr val="404040"/>
                </a:solidFill>
                <a:effectLst/>
                <a:latin typeface="KaTeX_Main"/>
              </a:rPr>
              <a:t>^</a:t>
            </a:r>
            <a:r>
              <a:rPr lang="vi-VN" b="0" i="0" dirty="0">
                <a:solidFill>
                  <a:srgbClr val="404040"/>
                </a:solidFill>
                <a:effectLst/>
                <a:latin typeface="KaTeX_Main"/>
              </a:rPr>
              <a:t>−)</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Thêm</a:t>
            </a:r>
            <a:r>
              <a:rPr lang="vi-VN" b="0" i="0" dirty="0">
                <a:solidFill>
                  <a:srgbClr val="404040"/>
                </a:solidFill>
                <a:effectLst/>
                <a:latin typeface="DeepSeek-CJK-patch"/>
              </a:rPr>
              <a:t> các tuple mới từ </a:t>
            </a:r>
            <a:r>
              <a:rPr lang="vi-VN" b="0" i="0" dirty="0">
                <a:solidFill>
                  <a:srgbClr val="404040"/>
                </a:solidFill>
                <a:effectLst/>
                <a:latin typeface="KaTeX_Main"/>
              </a:rPr>
              <a:t>V+</a:t>
            </a:r>
            <a:r>
              <a:rPr lang="vi-VN" b="0" i="1" dirty="0">
                <a:solidFill>
                  <a:srgbClr val="404040"/>
                </a:solidFill>
                <a:effectLst/>
                <a:latin typeface="KaTeX_Math"/>
              </a:rPr>
              <a:t>V</a:t>
            </a:r>
            <a:r>
              <a:rPr lang="vi-VN" b="0" i="0" dirty="0">
                <a:solidFill>
                  <a:srgbClr val="404040"/>
                </a:solidFill>
                <a:effectLst/>
                <a:latin typeface="KaTeX_Main"/>
              </a:rPr>
              <a:t>+</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Giữ lại</a:t>
            </a:r>
            <a:r>
              <a:rPr lang="vi-VN" b="0" i="0" dirty="0">
                <a:solidFill>
                  <a:srgbClr val="404040"/>
                </a:solidFill>
                <a:effectLst/>
                <a:latin typeface="DeepSeek-CJK-patch"/>
              </a:rPr>
              <a:t> các tuple trong </a:t>
            </a:r>
            <a:r>
              <a:rPr lang="vi-VN" b="0" i="0" dirty="0">
                <a:solidFill>
                  <a:srgbClr val="404040"/>
                </a:solidFill>
                <a:effectLst/>
                <a:latin typeface="KaTeX_Main"/>
              </a:rPr>
              <a:t>V</a:t>
            </a:r>
            <a:r>
              <a:rPr lang="vi-VN" b="0" i="0" dirty="0">
                <a:solidFill>
                  <a:srgbClr val="404040"/>
                </a:solidFill>
                <a:effectLst/>
                <a:latin typeface="DeepSeek-CJK-patch"/>
              </a:rPr>
              <a:t> không thuộc </a:t>
            </a:r>
            <a:r>
              <a:rPr lang="vi-VN" b="0" i="0" dirty="0">
                <a:solidFill>
                  <a:srgbClr val="404040"/>
                </a:solidFill>
                <a:effectLst/>
                <a:latin typeface="KaTeX_Main"/>
              </a:rPr>
              <a:t>V−</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1" i="0" dirty="0">
                <a:solidFill>
                  <a:srgbClr val="404040"/>
                </a:solidFill>
                <a:effectLst/>
                <a:latin typeface="DeepSeek-CJK-patch"/>
              </a:rPr>
              <a:t>Xóa</a:t>
            </a:r>
            <a:r>
              <a:rPr lang="vi-VN" b="0" i="0" dirty="0">
                <a:solidFill>
                  <a:srgbClr val="404040"/>
                </a:solidFill>
                <a:effectLst/>
                <a:latin typeface="DeepSeek-CJK-patch"/>
              </a:rPr>
              <a:t> các tuple có count = 0 sau khi trừ </a:t>
            </a:r>
            <a:r>
              <a:rPr lang="vi-VN" b="0" i="0" dirty="0">
                <a:solidFill>
                  <a:srgbClr val="404040"/>
                </a:solidFill>
                <a:effectLst/>
                <a:latin typeface="KaTeX_Main"/>
              </a:rPr>
              <a:t>V−</a:t>
            </a:r>
            <a:r>
              <a:rPr lang="vi-VN" b="0" i="0" dirty="0">
                <a:solidFill>
                  <a:srgbClr val="404040"/>
                </a:solidFill>
                <a:effectLst/>
                <a:latin typeface="DeepSeek-CJK-patch"/>
              </a:rPr>
              <a:t>.</a:t>
            </a:r>
          </a:p>
          <a:p>
            <a:pPr algn="l"/>
            <a:endParaRPr lang="en-US" b="1" i="0" dirty="0">
              <a:solidFill>
                <a:srgbClr val="404040"/>
              </a:solidFill>
              <a:effectLst/>
              <a:latin typeface="DeepSeek-CJK-patch"/>
            </a:endParaRPr>
          </a:p>
          <a:p>
            <a:pPr algn="l"/>
            <a:r>
              <a:rPr lang="en-US" b="1" i="0" dirty="0">
                <a:solidFill>
                  <a:srgbClr val="404040"/>
                </a:solidFill>
                <a:effectLst/>
                <a:latin typeface="DeepSeek-CJK-patch"/>
              </a:rPr>
              <a:t>-----------------------------------------------------------------------------------------------------</a:t>
            </a:r>
          </a:p>
          <a:p>
            <a:pPr algn="l"/>
            <a:r>
              <a:rPr lang="vi-VN" b="1" i="1" dirty="0">
                <a:solidFill>
                  <a:srgbClr val="404040"/>
                </a:solidFill>
                <a:effectLst/>
                <a:latin typeface="DeepSeek-CJK-patch"/>
              </a:rPr>
              <a:t>3. Ví dụ minh họa</a:t>
            </a:r>
          </a:p>
          <a:p>
            <a:pPr algn="l"/>
            <a:r>
              <a:rPr lang="vi-VN" b="1" i="1" dirty="0">
                <a:solidFill>
                  <a:srgbClr val="404040"/>
                </a:solidFill>
                <a:effectLst/>
                <a:latin typeface="DeepSeek-CJK-patch"/>
              </a:rPr>
              <a:t>View hiện tại </a:t>
            </a:r>
            <a:r>
              <a:rPr lang="vi-VN" b="1" i="1" dirty="0">
                <a:solidFill>
                  <a:srgbClr val="404040"/>
                </a:solidFill>
                <a:effectLst/>
                <a:latin typeface="KaTeX_Main"/>
              </a:rPr>
              <a:t>V</a:t>
            </a:r>
            <a:r>
              <a:rPr lang="vi-VN" b="1" i="1" dirty="0">
                <a:solidFill>
                  <a:srgbClr val="404040"/>
                </a:solidFill>
                <a:effectLst/>
                <a:latin typeface="DeepSeek-CJK-patch"/>
              </a:rPr>
              <a:t>:</a:t>
            </a:r>
            <a:endParaRPr lang="vi-VN" b="0" i="1" dirty="0">
              <a:solidFill>
                <a:srgbClr val="404040"/>
              </a:solidFill>
              <a:effectLst/>
              <a:latin typeface="DeepSeek-CJK-patch"/>
            </a:endParaRPr>
          </a:p>
          <a:p>
            <a:pPr algn="l"/>
            <a:r>
              <a:rPr lang="vi-VN" i="1" dirty="0"/>
              <a:t>ENAME</a:t>
            </a:r>
            <a:r>
              <a:rPr lang="en-US" i="1" dirty="0"/>
              <a:t> 	</a:t>
            </a:r>
            <a:r>
              <a:rPr lang="vi-VN" i="1" dirty="0"/>
              <a:t>RESP</a:t>
            </a:r>
            <a:r>
              <a:rPr lang="en-US" i="1" dirty="0"/>
              <a:t> 	</a:t>
            </a:r>
            <a:r>
              <a:rPr lang="vi-VN" i="1" dirty="0"/>
              <a:t>Count</a:t>
            </a:r>
            <a:r>
              <a:rPr lang="en-US" i="1" dirty="0"/>
              <a:t> </a:t>
            </a:r>
          </a:p>
          <a:p>
            <a:pPr algn="l"/>
            <a:r>
              <a:rPr lang="vi-VN" i="1" dirty="0">
                <a:effectLst/>
              </a:rPr>
              <a:t>M. Smith</a:t>
            </a:r>
            <a:r>
              <a:rPr lang="en-US" i="1" dirty="0">
                <a:effectLst/>
              </a:rPr>
              <a:t>	</a:t>
            </a:r>
            <a:r>
              <a:rPr lang="vi-VN" i="1" dirty="0">
                <a:effectLst/>
              </a:rPr>
              <a:t>Analyst</a:t>
            </a:r>
            <a:r>
              <a:rPr lang="en-US" i="1" dirty="0">
                <a:effectLst/>
              </a:rPr>
              <a:t>	</a:t>
            </a:r>
            <a:r>
              <a:rPr lang="vi-VN" i="1" dirty="0">
                <a:effectLst/>
              </a:rPr>
              <a:t>2</a:t>
            </a:r>
            <a:endParaRPr lang="en-US" i="1" dirty="0">
              <a:effectLst/>
            </a:endParaRPr>
          </a:p>
          <a:p>
            <a:pPr algn="l"/>
            <a:endParaRPr lang="en-US" b="1" i="1" dirty="0">
              <a:solidFill>
                <a:srgbClr val="404040"/>
              </a:solidFill>
              <a:effectLst/>
              <a:latin typeface="DeepSeek-CJK-patch"/>
            </a:endParaRPr>
          </a:p>
          <a:p>
            <a:pPr algn="l"/>
            <a:r>
              <a:rPr lang="vi-VN" b="1" i="1" dirty="0">
                <a:solidFill>
                  <a:srgbClr val="404040"/>
                </a:solidFill>
                <a:effectLst/>
                <a:latin typeface="DeepSeek-CJK-patch"/>
              </a:rPr>
              <a:t>Thay đổi dữ liệu nguồn:</a:t>
            </a:r>
            <a:endParaRPr lang="vi-VN" b="0" i="1" dirty="0">
              <a:solidFill>
                <a:srgbClr val="404040"/>
              </a:solidFill>
              <a:effectLst/>
              <a:latin typeface="DeepSeek-CJK-patch"/>
            </a:endParaRPr>
          </a:p>
          <a:p>
            <a:pPr algn="l">
              <a:buFont typeface="Arial" panose="020B0604020202020204" pitchFamily="34" charset="0"/>
              <a:buChar char="•"/>
            </a:pPr>
            <a:r>
              <a:rPr lang="vi-VN" b="0" i="1" dirty="0">
                <a:solidFill>
                  <a:srgbClr val="404040"/>
                </a:solidFill>
                <a:effectLst/>
                <a:latin typeface="DeepSeek-CJK-patch"/>
              </a:rPr>
              <a:t>Xóa bản ghi &lt;E2, P1, Analyst, 24&gt; từ bảng ASG.</a:t>
            </a:r>
          </a:p>
          <a:p>
            <a:pPr algn="l"/>
            <a:r>
              <a:rPr lang="vi-VN" b="1" i="1" dirty="0">
                <a:solidFill>
                  <a:srgbClr val="404040"/>
                </a:solidFill>
                <a:effectLst/>
                <a:latin typeface="DeepSeek-CJK-patch"/>
              </a:rPr>
              <a:t>Bước 1:</a:t>
            </a:r>
            <a:endParaRPr lang="vi-VN" b="0" i="1" dirty="0">
              <a:solidFill>
                <a:srgbClr val="404040"/>
              </a:solidFill>
              <a:effectLst/>
              <a:latin typeface="DeepSeek-CJK-patch"/>
            </a:endParaRPr>
          </a:p>
          <a:p>
            <a:pPr algn="l">
              <a:buFont typeface="Arial" panose="020B0604020202020204" pitchFamily="34" charset="0"/>
              <a:buChar char="•"/>
            </a:pPr>
            <a:r>
              <a:rPr lang="vi-VN" b="0" i="1" dirty="0">
                <a:solidFill>
                  <a:srgbClr val="404040"/>
                </a:solidFill>
                <a:effectLst/>
                <a:latin typeface="KaTeX_Main"/>
              </a:rPr>
              <a:t>V−={&lt;M. Smith, Analyst&gt;}</a:t>
            </a:r>
            <a:r>
              <a:rPr lang="vi-VN" b="0" i="1" dirty="0">
                <a:solidFill>
                  <a:srgbClr val="404040"/>
                </a:solidFill>
                <a:effectLst/>
                <a:latin typeface="DeepSeek-CJK-patch"/>
              </a:rPr>
              <a:t> (do 1 bản ghi ASG bị xóa).</a:t>
            </a:r>
          </a:p>
          <a:p>
            <a:pPr algn="l"/>
            <a:r>
              <a:rPr lang="vi-VN" b="1" i="1" dirty="0">
                <a:solidFill>
                  <a:srgbClr val="404040"/>
                </a:solidFill>
                <a:effectLst/>
                <a:latin typeface="DeepSeek-CJK-patch"/>
              </a:rPr>
              <a:t>Bước 2:</a:t>
            </a:r>
            <a:endParaRPr lang="vi-VN" b="0" i="1" dirty="0">
              <a:solidFill>
                <a:srgbClr val="404040"/>
              </a:solidFill>
              <a:effectLst/>
              <a:latin typeface="DeepSeek-CJK-patch"/>
            </a:endParaRPr>
          </a:p>
          <a:p>
            <a:pPr algn="l">
              <a:buFont typeface="Arial" panose="020B0604020202020204" pitchFamily="34" charset="0"/>
              <a:buChar char="•"/>
            </a:pPr>
            <a:r>
              <a:rPr lang="vi-VN" b="0" i="1" dirty="0">
                <a:solidFill>
                  <a:srgbClr val="404040"/>
                </a:solidFill>
                <a:effectLst/>
                <a:latin typeface="KaTeX_Main"/>
              </a:rPr>
              <a:t>count−=1</a:t>
            </a:r>
            <a:r>
              <a:rPr lang="vi-VN" b="0" i="1" dirty="0">
                <a:solidFill>
                  <a:srgbClr val="404040"/>
                </a:solidFill>
                <a:effectLst/>
                <a:latin typeface="DeepSeek-CJK-patch"/>
              </a:rPr>
              <a:t> cho tuple &lt;M. Smith, Analyst&gt;.</a:t>
            </a:r>
          </a:p>
          <a:p>
            <a:pPr algn="l"/>
            <a:r>
              <a:rPr lang="vi-VN" b="1" i="1" dirty="0">
                <a:solidFill>
                  <a:srgbClr val="404040"/>
                </a:solidFill>
                <a:effectLst/>
                <a:latin typeface="DeepSeek-CJK-patch"/>
              </a:rPr>
              <a:t>Bước 3:</a:t>
            </a:r>
            <a:endParaRPr lang="vi-VN" b="0" i="1" dirty="0">
              <a:solidFill>
                <a:srgbClr val="404040"/>
              </a:solidFill>
              <a:effectLst/>
              <a:latin typeface="DeepSeek-CJK-patch"/>
            </a:endParaRPr>
          </a:p>
          <a:p>
            <a:pPr algn="l">
              <a:buFont typeface="Arial" panose="020B0604020202020204" pitchFamily="34" charset="0"/>
              <a:buChar char="•"/>
            </a:pPr>
            <a:r>
              <a:rPr lang="vi-VN" b="0" i="1" dirty="0">
                <a:solidFill>
                  <a:srgbClr val="404040"/>
                </a:solidFill>
                <a:effectLst/>
                <a:latin typeface="DeepSeek-CJK-patch"/>
              </a:rPr>
              <a:t>Cập nhật count trong </a:t>
            </a:r>
            <a:r>
              <a:rPr lang="vi-VN" b="0" i="1" dirty="0">
                <a:solidFill>
                  <a:srgbClr val="404040"/>
                </a:solidFill>
                <a:effectLst/>
                <a:latin typeface="KaTeX_Main"/>
              </a:rPr>
              <a:t>V</a:t>
            </a:r>
            <a:r>
              <a:rPr lang="vi-VN" b="0" i="1" dirty="0">
                <a:solidFill>
                  <a:srgbClr val="404040"/>
                </a:solidFill>
                <a:effectLst/>
                <a:latin typeface="DeepSeek-CJK-patch"/>
              </a:rPr>
              <a:t>: </a:t>
            </a:r>
            <a:r>
              <a:rPr lang="vi-VN" b="0" i="1" dirty="0">
                <a:solidFill>
                  <a:srgbClr val="404040"/>
                </a:solidFill>
                <a:effectLst/>
                <a:latin typeface="KaTeX_Main"/>
              </a:rPr>
              <a:t>2−1=1</a:t>
            </a:r>
            <a:r>
              <a:rPr lang="vi-VN" b="0" i="1" dirty="0">
                <a:solidFill>
                  <a:srgbClr val="404040"/>
                </a:solidFill>
                <a:effectLst/>
                <a:latin typeface="DeepSeek-CJK-patch"/>
              </a:rPr>
              <a:t>.</a:t>
            </a:r>
          </a:p>
          <a:p>
            <a:pPr algn="l">
              <a:buFont typeface="Arial" panose="020B0604020202020204" pitchFamily="34" charset="0"/>
              <a:buChar char="•"/>
            </a:pPr>
            <a:r>
              <a:rPr lang="vi-VN" b="0" i="1" dirty="0">
                <a:solidFill>
                  <a:srgbClr val="404040"/>
                </a:solidFill>
                <a:effectLst/>
                <a:latin typeface="DeepSeek-CJK-patch"/>
              </a:rPr>
              <a:t>Do count &gt; 0, tuple </a:t>
            </a:r>
            <a:r>
              <a:rPr lang="vi-VN" b="1" i="1" dirty="0">
                <a:solidFill>
                  <a:srgbClr val="404040"/>
                </a:solidFill>
                <a:effectLst/>
                <a:latin typeface="DeepSeek-CJK-patch"/>
              </a:rPr>
              <a:t>không bị xóa</a:t>
            </a:r>
            <a:r>
              <a:rPr lang="vi-VN" b="0" i="1" dirty="0">
                <a:solidFill>
                  <a:srgbClr val="404040"/>
                </a:solidFill>
                <a:effectLst/>
                <a:latin typeface="DeepSeek-CJK-patch"/>
              </a:rPr>
              <a:t>.</a:t>
            </a:r>
          </a:p>
          <a:p>
            <a:pPr algn="l"/>
            <a:r>
              <a:rPr lang="en-US" b="1" i="0" dirty="0">
                <a:solidFill>
                  <a:srgbClr val="404040"/>
                </a:solidFill>
                <a:effectLst/>
                <a:latin typeface="DeepSeek-CJK-patch"/>
              </a:rPr>
              <a: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Ưu điểm của thuật toán</a:t>
            </a:r>
          </a:p>
          <a:p>
            <a:pPr algn="l">
              <a:buFont typeface="Arial" panose="020B0604020202020204" pitchFamily="34" charset="0"/>
              <a:buChar char="•"/>
            </a:pPr>
            <a:r>
              <a:rPr lang="vi-VN" b="1" i="0" dirty="0">
                <a:solidFill>
                  <a:srgbClr val="404040"/>
                </a:solidFill>
                <a:effectLst/>
                <a:latin typeface="DeepSeek-CJK-patch"/>
              </a:rPr>
              <a:t>Tối ưu:</a:t>
            </a:r>
            <a:r>
              <a:rPr lang="vi-VN" b="0" i="0" dirty="0">
                <a:solidFill>
                  <a:srgbClr val="404040"/>
                </a:solidFill>
                <a:effectLst/>
                <a:latin typeface="DeepSeek-CJK-patch"/>
              </a:rPr>
              <a:t> Chỉ cập nhật các tuple bị ảnh hưởng bởi thay đổi, không cần tính lại toàn bộ view.</a:t>
            </a:r>
          </a:p>
          <a:p>
            <a:pPr algn="l">
              <a:buFont typeface="Arial" panose="020B0604020202020204" pitchFamily="34" charset="0"/>
              <a:buChar char="•"/>
            </a:pPr>
            <a:r>
              <a:rPr lang="vi-VN" b="1" i="0" dirty="0">
                <a:solidFill>
                  <a:srgbClr val="404040"/>
                </a:solidFill>
                <a:effectLst/>
                <a:latin typeface="DeepSeek-CJK-patch"/>
              </a:rPr>
              <a:t>Chính xác:</a:t>
            </a:r>
            <a:r>
              <a:rPr lang="vi-VN" b="0" i="0" dirty="0">
                <a:solidFill>
                  <a:srgbClr val="404040"/>
                </a:solidFill>
                <a:effectLst/>
                <a:latin typeface="DeepSeek-CJK-patch"/>
              </a:rPr>
              <a:t> Đảm bảo view luôn đồng bộ với dữ liệu nguồn.</a:t>
            </a:r>
          </a:p>
          <a:p>
            <a:pPr algn="l">
              <a:buFont typeface="Arial" panose="020B0604020202020204" pitchFamily="34" charset="0"/>
              <a:buChar char="•"/>
            </a:pPr>
            <a:r>
              <a:rPr lang="vi-VN" b="1" i="0" dirty="0">
                <a:solidFill>
                  <a:srgbClr val="404040"/>
                </a:solidFill>
                <a:effectLst/>
                <a:latin typeface="DeepSeek-CJK-patch"/>
              </a:rPr>
              <a:t>Hiệu quả:</a:t>
            </a:r>
            <a:r>
              <a:rPr lang="vi-VN" b="0" i="0" dirty="0">
                <a:solidFill>
                  <a:srgbClr val="404040"/>
                </a:solidFill>
                <a:effectLst/>
                <a:latin typeface="DeepSeek-CJK-patch"/>
              </a:rPr>
              <a:t> Giảm chi phí tính toán trong hệ thống phân tán.</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5. Ứng dụng thực tế</a:t>
            </a:r>
          </a:p>
          <a:p>
            <a:pPr algn="l">
              <a:buFont typeface="Arial" panose="020B0604020202020204" pitchFamily="34" charset="0"/>
              <a:buChar char="•"/>
            </a:pPr>
            <a:r>
              <a:rPr lang="vi-VN" b="1" i="0" dirty="0">
                <a:solidFill>
                  <a:srgbClr val="404040"/>
                </a:solidFill>
                <a:effectLst/>
                <a:latin typeface="DeepSeek-CJK-patch"/>
              </a:rPr>
              <a:t>Materialized Views</a:t>
            </a:r>
            <a:r>
              <a:rPr lang="vi-VN" b="0" i="0" dirty="0">
                <a:solidFill>
                  <a:srgbClr val="404040"/>
                </a:solidFill>
                <a:effectLst/>
                <a:latin typeface="DeepSeek-CJK-patch"/>
              </a:rPr>
              <a:t> (Oracle, PostgreSQL).</a:t>
            </a:r>
          </a:p>
          <a:p>
            <a:pPr algn="l">
              <a:buFont typeface="Arial" panose="020B0604020202020204" pitchFamily="34" charset="0"/>
              <a:buChar char="•"/>
            </a:pPr>
            <a:r>
              <a:rPr lang="vi-VN" b="1" i="0" dirty="0">
                <a:solidFill>
                  <a:srgbClr val="404040"/>
                </a:solidFill>
                <a:effectLst/>
                <a:latin typeface="DeepSeek-CJK-patch"/>
              </a:rPr>
              <a:t>Hệ thống Streaming</a:t>
            </a:r>
            <a:r>
              <a:rPr lang="vi-VN" b="0" i="0" dirty="0">
                <a:solidFill>
                  <a:srgbClr val="404040"/>
                </a:solidFill>
                <a:effectLst/>
                <a:latin typeface="DeepSeek-CJK-patch"/>
              </a:rPr>
              <a:t> (Apache Kafka, Flink).</a:t>
            </a:r>
          </a:p>
          <a:p>
            <a:pPr algn="l">
              <a:buFont typeface="Arial" panose="020B0604020202020204" pitchFamily="34" charset="0"/>
              <a:buChar char="•"/>
            </a:pPr>
            <a:r>
              <a:rPr lang="vi-VN" b="1" i="0" dirty="0">
                <a:solidFill>
                  <a:srgbClr val="404040"/>
                </a:solidFill>
                <a:effectLst/>
                <a:latin typeface="DeepSeek-CJK-patch"/>
              </a:rPr>
              <a:t>Cơ sở dữ liệu phân tán</a:t>
            </a:r>
            <a:r>
              <a:rPr lang="vi-VN" b="0" i="0" dirty="0">
                <a:solidFill>
                  <a:srgbClr val="404040"/>
                </a:solidFill>
                <a:effectLst/>
                <a:latin typeface="DeepSeek-CJK-patch"/>
              </a:rPr>
              <a:t> (Cassandra, CockroachDB).</a:t>
            </a:r>
          </a:p>
          <a:p>
            <a:pPr algn="l"/>
            <a:r>
              <a:rPr lang="vi-VN" b="1" i="0" dirty="0">
                <a:solidFill>
                  <a:srgbClr val="404040"/>
                </a:solidFill>
                <a:effectLst/>
                <a:latin typeface="DeepSeek-CJK-patch"/>
              </a:rPr>
              <a:t>Lưu ý:</a:t>
            </a:r>
            <a:r>
              <a:rPr lang="vi-VN" b="0" i="0" dirty="0">
                <a:solidFill>
                  <a:srgbClr val="404040"/>
                </a:solidFill>
                <a:effectLst/>
                <a:latin typeface="DeepSeek-CJK-patch"/>
              </a:rPr>
              <a:t> Thuật toán phù hợp nhất cho </a:t>
            </a:r>
            <a:r>
              <a:rPr lang="vi-VN" b="1" i="0" dirty="0">
                <a:solidFill>
                  <a:srgbClr val="404040"/>
                </a:solidFill>
                <a:effectLst/>
                <a:latin typeface="DeepSeek-CJK-patch"/>
              </a:rPr>
              <a:t>non-recursive views</a:t>
            </a:r>
            <a:r>
              <a:rPr lang="vi-VN" b="0" i="0" dirty="0">
                <a:solidFill>
                  <a:srgbClr val="404040"/>
                </a:solidFill>
                <a:effectLst/>
                <a:latin typeface="DeepSeek-CJK-patch"/>
              </a:rPr>
              <a:t> (SPJ views). Với view đệ quy hoặc có outer join, cần kỹ thuật phức tạp hơn.</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19</a:t>
            </a:fld>
            <a:endParaRPr lang="en-US"/>
          </a:p>
        </p:txBody>
      </p:sp>
    </p:spTree>
    <p:extLst>
      <p:ext uri="{BB962C8B-B14F-4D97-AF65-F5344CB8AC3E}">
        <p14:creationId xmlns:p14="http://schemas.microsoft.com/office/powerpoint/2010/main" val="838142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a:t>
            </a:fld>
            <a:endParaRPr lang="en-US"/>
          </a:p>
        </p:txBody>
      </p:sp>
    </p:spTree>
    <p:extLst>
      <p:ext uri="{BB962C8B-B14F-4D97-AF65-F5344CB8AC3E}">
        <p14:creationId xmlns:p14="http://schemas.microsoft.com/office/powerpoint/2010/main" val="31295055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kỹ thuật "Exploiting Data Skew" (Tận dụng độ nghiêng dữ liệu)</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1. Ý tưởng cơ bản</a:t>
            </a:r>
          </a:p>
          <a:p>
            <a:pPr algn="l">
              <a:buFont typeface="Arial" panose="020B0604020202020204" pitchFamily="34" charset="0"/>
              <a:buChar char="•"/>
            </a:pPr>
            <a:r>
              <a:rPr lang="vi-VN" b="1" i="0" dirty="0">
                <a:solidFill>
                  <a:srgbClr val="404040"/>
                </a:solidFill>
                <a:effectLst/>
                <a:latin typeface="DeepSeek-CJK-patch"/>
              </a:rPr>
              <a:t>Mục tiêu:</a:t>
            </a:r>
            <a:r>
              <a:rPr lang="vi-VN" b="0" i="0" dirty="0">
                <a:solidFill>
                  <a:srgbClr val="404040"/>
                </a:solidFill>
                <a:effectLst/>
                <a:latin typeface="DeepSeek-CJK-patch"/>
              </a:rPr>
              <a:t> Tối ưu hóa phép </a:t>
            </a:r>
            <a:r>
              <a:rPr lang="vi-VN" b="1" i="0" dirty="0">
                <a:solidFill>
                  <a:srgbClr val="404040"/>
                </a:solidFill>
                <a:effectLst/>
                <a:latin typeface="DeepSeek-CJK-patch"/>
              </a:rPr>
              <a:t>JOIN</a:t>
            </a:r>
            <a:r>
              <a:rPr lang="vi-VN" b="0" i="0" dirty="0">
                <a:solidFill>
                  <a:srgbClr val="404040"/>
                </a:solidFill>
                <a:effectLst/>
                <a:latin typeface="DeepSeek-CJK-patch"/>
              </a:rPr>
              <a:t> trong môi trường phân tán khi dữ liệu bị </a:t>
            </a:r>
            <a:r>
              <a:rPr lang="vi-VN" b="1" i="0" dirty="0">
                <a:solidFill>
                  <a:srgbClr val="404040"/>
                </a:solidFill>
                <a:effectLst/>
                <a:latin typeface="DeepSeek-CJK-patch"/>
              </a:rPr>
              <a:t>nghiêng (skew)</a:t>
            </a:r>
            <a:r>
              <a:rPr lang="vi-VN" b="0" i="0" dirty="0">
                <a:solidFill>
                  <a:srgbClr val="404040"/>
                </a:solidFill>
                <a:effectLst/>
                <a:latin typeface="DeepSeek-CJK-patch"/>
              </a:rPr>
              <a:t> — một số giá trị xuất hiện rất nhiều (heavy), số khác xuất hiện ít (light).</a:t>
            </a:r>
          </a:p>
          <a:p>
            <a:pPr algn="l">
              <a:buFont typeface="Arial" panose="020B0604020202020204" pitchFamily="34" charset="0"/>
              <a:buChar char="•"/>
            </a:pPr>
            <a:r>
              <a:rPr lang="vi-VN" b="1" i="0" dirty="0">
                <a:solidFill>
                  <a:srgbClr val="404040"/>
                </a:solidFill>
                <a:effectLst/>
                <a:latin typeface="DeepSeek-CJK-patch"/>
              </a:rPr>
              <a:t>Cách tiếp cận:</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Phân vùng dữ liệu</a:t>
            </a:r>
            <a:r>
              <a:rPr lang="vi-VN" b="0" i="0" dirty="0">
                <a:solidFill>
                  <a:srgbClr val="404040"/>
                </a:solidFill>
                <a:effectLst/>
                <a:latin typeface="DeepSeek-CJK-patch"/>
              </a:rPr>
              <a:t> dựa trên tần suất xuất hiện của giá trị JOIN.</a:t>
            </a:r>
          </a:p>
          <a:p>
            <a:pPr marL="742950" lvl="1" indent="-285750" algn="l">
              <a:buFont typeface="Arial" panose="020B0604020202020204" pitchFamily="34" charset="0"/>
              <a:buChar char="•"/>
            </a:pPr>
            <a:r>
              <a:rPr lang="vi-VN" b="1" i="0" dirty="0">
                <a:solidFill>
                  <a:srgbClr val="404040"/>
                </a:solidFill>
                <a:effectLst/>
                <a:latin typeface="DeepSeek-CJK-patch"/>
              </a:rPr>
              <a:t>Xử lý riêng</a:t>
            </a:r>
            <a:r>
              <a:rPr lang="vi-VN" b="0" i="0" dirty="0">
                <a:solidFill>
                  <a:srgbClr val="404040"/>
                </a:solidFill>
                <a:effectLst/>
                <a:latin typeface="DeepSeek-CJK-patch"/>
              </a:rPr>
              <a:t> từng loại phân vùng (heavy/light) bằng các kế hoạch thực thi khác nhau.</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2. Các bước thực hiện</a:t>
            </a:r>
          </a:p>
          <a:p>
            <a:pPr algn="l"/>
            <a:r>
              <a:rPr lang="vi-VN" b="1" i="0" dirty="0">
                <a:solidFill>
                  <a:srgbClr val="404040"/>
                </a:solidFill>
                <a:effectLst/>
                <a:latin typeface="DeepSeek-CJK-patch"/>
              </a:rPr>
              <a:t>a. Phân vùng dữ liệu (Partitioning)</a:t>
            </a:r>
          </a:p>
          <a:p>
            <a:pPr algn="l">
              <a:buFont typeface="Arial" panose="020B0604020202020204" pitchFamily="34" charset="0"/>
              <a:buChar char="•"/>
            </a:pPr>
            <a:r>
              <a:rPr lang="vi-VN" b="1" i="0" dirty="0">
                <a:solidFill>
                  <a:srgbClr val="404040"/>
                </a:solidFill>
                <a:effectLst/>
                <a:latin typeface="DeepSeek-CJK-patch"/>
              </a:rPr>
              <a:t>Heavy values:</a:t>
            </a:r>
            <a:r>
              <a:rPr lang="vi-VN" b="0" i="0" dirty="0">
                <a:solidFill>
                  <a:srgbClr val="404040"/>
                </a:solidFill>
                <a:effectLst/>
                <a:latin typeface="DeepSeek-CJK-patch"/>
              </a:rPr>
              <a:t> Giá trị xuất hiện </a:t>
            </a:r>
            <a:r>
              <a:rPr lang="vi-VN" b="1" i="0" dirty="0">
                <a:solidFill>
                  <a:srgbClr val="404040"/>
                </a:solidFill>
                <a:effectLst/>
                <a:latin typeface="DeepSeek-CJK-patch"/>
              </a:rPr>
              <a:t>nhiều lần</a:t>
            </a:r>
            <a:r>
              <a:rPr lang="vi-VN" b="0" i="0" dirty="0">
                <a:solidFill>
                  <a:srgbClr val="404040"/>
                </a:solidFill>
                <a:effectLst/>
                <a:latin typeface="DeepSeek-CJK-patch"/>
              </a:rPr>
              <a:t> trong cột JOIN (ví dụ: DeptID = 1 có 10,000 bản ghi).</a:t>
            </a:r>
          </a:p>
          <a:p>
            <a:pPr algn="l">
              <a:buFont typeface="Arial" panose="020B0604020202020204" pitchFamily="34" charset="0"/>
              <a:buChar char="•"/>
            </a:pPr>
            <a:r>
              <a:rPr lang="vi-VN" b="1" i="0" dirty="0">
                <a:solidFill>
                  <a:srgbClr val="404040"/>
                </a:solidFill>
                <a:effectLst/>
                <a:latin typeface="DeepSeek-CJK-patch"/>
              </a:rPr>
              <a:t>Light values:</a:t>
            </a:r>
            <a:r>
              <a:rPr lang="vi-VN" b="0" i="0" dirty="0">
                <a:solidFill>
                  <a:srgbClr val="404040"/>
                </a:solidFill>
                <a:effectLst/>
                <a:latin typeface="DeepSeek-CJK-patch"/>
              </a:rPr>
              <a:t> Giá trị xuất hiện </a:t>
            </a:r>
            <a:r>
              <a:rPr lang="vi-VN" b="1" i="0" dirty="0">
                <a:solidFill>
                  <a:srgbClr val="404040"/>
                </a:solidFill>
                <a:effectLst/>
                <a:latin typeface="DeepSeek-CJK-patch"/>
              </a:rPr>
              <a:t>ít</a:t>
            </a:r>
            <a:r>
              <a:rPr lang="vi-VN" b="0" i="0" dirty="0">
                <a:solidFill>
                  <a:srgbClr val="404040"/>
                </a:solidFill>
                <a:effectLst/>
                <a:latin typeface="DeepSeek-CJK-patch"/>
              </a:rPr>
              <a:t> (ví dụ: DeptID = 2 chỉ có 10 bản ghi).</a:t>
            </a:r>
          </a:p>
          <a:p>
            <a:pPr algn="l">
              <a:buFont typeface="Arial" panose="020B0604020202020204" pitchFamily="34" charset="0"/>
              <a:buChar char="•"/>
            </a:pPr>
            <a:r>
              <a:rPr lang="vi-VN" b="1" i="0" dirty="0">
                <a:solidFill>
                  <a:srgbClr val="404040"/>
                </a:solidFill>
                <a:effectLst/>
                <a:latin typeface="DeepSeek-CJK-patch"/>
              </a:rPr>
              <a:t>Ngưỡng (Threshold):</a:t>
            </a:r>
            <a:r>
              <a:rPr lang="vi-VN" b="0" i="0" dirty="0">
                <a:solidFill>
                  <a:srgbClr val="404040"/>
                </a:solidFill>
                <a:effectLst/>
                <a:latin typeface="DeepSeek-CJK-patch"/>
              </a:rPr>
              <a:t> Quyết định giá trị nào là heavy/light, phụ thuộc vào:</a:t>
            </a:r>
          </a:p>
          <a:p>
            <a:pPr marL="742950" lvl="1" indent="-285750" algn="l">
              <a:buFont typeface="Arial" panose="020B0604020202020204" pitchFamily="34" charset="0"/>
              <a:buChar char="•"/>
            </a:pPr>
            <a:r>
              <a:rPr lang="vi-VN" b="0" i="0" dirty="0">
                <a:solidFill>
                  <a:srgbClr val="404040"/>
                </a:solidFill>
                <a:effectLst/>
                <a:latin typeface="DeepSeek-CJK-patch"/>
              </a:rPr>
              <a:t>Kích thước tổng thể của dữ liệu.</a:t>
            </a:r>
          </a:p>
          <a:p>
            <a:pPr marL="742950" lvl="1" indent="-285750" algn="l">
              <a:buFont typeface="Arial" panose="020B0604020202020204" pitchFamily="34" charset="0"/>
              <a:buChar char="•"/>
            </a:pPr>
            <a:r>
              <a:rPr lang="vi-VN" b="0" i="0" dirty="0">
                <a:solidFill>
                  <a:srgbClr val="404040"/>
                </a:solidFill>
                <a:effectLst/>
                <a:latin typeface="DeepSeek-CJK-patch"/>
              </a:rPr>
              <a:t>Tham số người dùng cấu hình (ví dụ: giá trị xuất hiện &gt; 1% tổng số bản ghi là heavy).</a:t>
            </a:r>
          </a:p>
          <a:p>
            <a:pPr algn="l"/>
            <a:r>
              <a:rPr lang="vi-VN" b="1" i="0" dirty="0">
                <a:solidFill>
                  <a:srgbClr val="404040"/>
                </a:solidFill>
                <a:effectLst/>
                <a:latin typeface="DeepSeek-CJK-patch"/>
              </a:rPr>
              <a:t>b. Duy trì kết quả JOIN</a:t>
            </a:r>
          </a:p>
          <a:p>
            <a:pPr algn="l">
              <a:buFont typeface="Arial" panose="020B0604020202020204" pitchFamily="34" charset="0"/>
              <a:buChar char="•"/>
            </a:pPr>
            <a:r>
              <a:rPr lang="vi-VN" b="1" i="0" dirty="0">
                <a:solidFill>
                  <a:srgbClr val="404040"/>
                </a:solidFill>
                <a:effectLst/>
                <a:latin typeface="DeepSeek-CJK-patch"/>
              </a:rPr>
              <a:t>Với heavy values:</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Sử dụng </a:t>
            </a:r>
            <a:r>
              <a:rPr lang="vi-VN" b="1" i="0" dirty="0">
                <a:solidFill>
                  <a:srgbClr val="404040"/>
                </a:solidFill>
                <a:effectLst/>
                <a:latin typeface="DeepSeek-CJK-patch"/>
              </a:rPr>
              <a:t>delta processing (Counting)</a:t>
            </a:r>
            <a:r>
              <a:rPr lang="vi-VN" b="0" i="0" dirty="0">
                <a:solidFill>
                  <a:srgbClr val="404040"/>
                </a:solidFill>
                <a:effectLst/>
                <a:latin typeface="DeepSeek-CJK-patch"/>
              </a:rPr>
              <a:t> để cập nhật tăng dần (tránh tính toán lại toàn bộ).</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Khi thêm/xóa bản ghi có DeptID = 1, chỉ cập nhật count thay vì rebuild JOIN.</a:t>
            </a:r>
          </a:p>
          <a:p>
            <a:pPr algn="l">
              <a:buFont typeface="Arial" panose="020B0604020202020204" pitchFamily="34" charset="0"/>
              <a:buChar char="•"/>
            </a:pPr>
            <a:r>
              <a:rPr lang="vi-VN" b="1" i="0" dirty="0">
                <a:solidFill>
                  <a:srgbClr val="404040"/>
                </a:solidFill>
                <a:effectLst/>
                <a:latin typeface="DeepSeek-CJK-patch"/>
              </a:rPr>
              <a:t>Với light values:</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Có thể </a:t>
            </a:r>
            <a:r>
              <a:rPr lang="vi-VN" b="1" i="0" dirty="0">
                <a:solidFill>
                  <a:srgbClr val="404040"/>
                </a:solidFill>
                <a:effectLst/>
                <a:latin typeface="DeepSeek-CJK-patch"/>
              </a:rPr>
              <a:t>pre-materialize</a:t>
            </a:r>
            <a:r>
              <a:rPr lang="vi-VN" b="0" i="0" dirty="0">
                <a:solidFill>
                  <a:srgbClr val="404040"/>
                </a:solidFill>
                <a:effectLst/>
                <a:latin typeface="DeepSeek-CJK-patch"/>
              </a:rPr>
              <a:t> (tính trước) các view phụ trợ để tăng tốc truy vấn.</a:t>
            </a:r>
          </a:p>
          <a:p>
            <a:pPr algn="l"/>
            <a:r>
              <a:rPr lang="vi-VN" b="1" i="0" dirty="0">
                <a:solidFill>
                  <a:srgbClr val="404040"/>
                </a:solidFill>
                <a:effectLst/>
                <a:latin typeface="DeepSeek-CJK-patch"/>
              </a:rPr>
              <a:t>c. Cân bằng lại phân vùng (Rebalancing)</a:t>
            </a:r>
          </a:p>
          <a:p>
            <a:pPr algn="l">
              <a:buFont typeface="Arial" panose="020B0604020202020204" pitchFamily="34" charset="0"/>
              <a:buChar char="•"/>
            </a:pPr>
            <a:r>
              <a:rPr lang="vi-VN" b="1" i="0" dirty="0">
                <a:solidFill>
                  <a:srgbClr val="404040"/>
                </a:solidFill>
                <a:effectLst/>
                <a:latin typeface="DeepSeek-CJK-patch"/>
              </a:rPr>
              <a:t>Khi nào cần cân bằng?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Một giá trị đột ngột trở nên </a:t>
            </a:r>
            <a:r>
              <a:rPr lang="vi-VN" b="1" i="0" dirty="0">
                <a:solidFill>
                  <a:srgbClr val="404040"/>
                </a:solidFill>
                <a:effectLst/>
                <a:latin typeface="DeepSeek-CJK-patch"/>
              </a:rPr>
              <a:t>quá phổ biến</a:t>
            </a:r>
            <a:r>
              <a:rPr lang="vi-VN" b="0" i="0" dirty="0">
                <a:solidFill>
                  <a:srgbClr val="404040"/>
                </a:solidFill>
                <a:effectLst/>
                <a:latin typeface="DeepSeek-CJK-patch"/>
              </a:rPr>
              <a:t> (ví dụ: DeptID = 3 từ light thành heavy do thêm 50,000 bản ghi).</a:t>
            </a:r>
          </a:p>
          <a:p>
            <a:pPr marL="742950" lvl="1" indent="-285750" algn="l">
              <a:buFont typeface="Arial" panose="020B0604020202020204" pitchFamily="34" charset="0"/>
              <a:buChar char="•"/>
            </a:pPr>
            <a:r>
              <a:rPr lang="vi-VN" b="0" i="0" dirty="0">
                <a:solidFill>
                  <a:srgbClr val="404040"/>
                </a:solidFill>
                <a:effectLst/>
                <a:latin typeface="DeepSeek-CJK-patch"/>
              </a:rPr>
              <a:t>Ngưỡng heavy/light thay đổi do </a:t>
            </a:r>
            <a:r>
              <a:rPr lang="vi-VN" b="1" i="0" dirty="0">
                <a:solidFill>
                  <a:srgbClr val="404040"/>
                </a:solidFill>
                <a:effectLst/>
                <a:latin typeface="DeepSeek-CJK-patch"/>
              </a:rPr>
              <a:t>kích thước dữ liệu biến động</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Cách xử lý:</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Định kỳ </a:t>
            </a:r>
            <a:r>
              <a:rPr lang="vi-VN" b="1" i="0" dirty="0">
                <a:solidFill>
                  <a:srgbClr val="404040"/>
                </a:solidFill>
                <a:effectLst/>
                <a:latin typeface="DeepSeek-CJK-patch"/>
              </a:rPr>
              <a:t>đánh giá lại</a:t>
            </a:r>
            <a:r>
              <a:rPr lang="vi-VN" b="0" i="0" dirty="0">
                <a:solidFill>
                  <a:srgbClr val="404040"/>
                </a:solidFill>
                <a:effectLst/>
                <a:latin typeface="DeepSeek-CJK-patch"/>
              </a:rPr>
              <a:t> phân phối dữ liệu.</a:t>
            </a:r>
          </a:p>
          <a:p>
            <a:pPr marL="742950" lvl="1" indent="-285750" algn="l">
              <a:buFont typeface="Arial" panose="020B0604020202020204" pitchFamily="34" charset="0"/>
              <a:buChar char="•"/>
            </a:pPr>
            <a:r>
              <a:rPr lang="vi-VN" b="0" i="0" dirty="0">
                <a:solidFill>
                  <a:srgbClr val="404040"/>
                </a:solidFill>
                <a:effectLst/>
                <a:latin typeface="DeepSeek-CJK-patch"/>
              </a:rPr>
              <a:t>Di chuyển giá trị giữa các phân vùng heavy/light nếu cần.</a:t>
            </a:r>
          </a:p>
          <a:p>
            <a:pPr algn="l"/>
            <a:r>
              <a:rPr lang="vi-VN" b="1" i="0" dirty="0">
                <a:solidFill>
                  <a:srgbClr val="404040"/>
                </a:solidFill>
                <a:effectLst/>
                <a:latin typeface="DeepSeek-CJK-patch"/>
              </a:rPr>
              <a:t>d. Amortized Update Times</a:t>
            </a:r>
          </a:p>
          <a:p>
            <a:pPr algn="l">
              <a:buFont typeface="Arial" panose="020B0604020202020204" pitchFamily="34" charset="0"/>
              <a:buChar char="•"/>
            </a:pPr>
            <a:r>
              <a:rPr lang="vi-VN" b="1" i="0" dirty="0">
                <a:solidFill>
                  <a:srgbClr val="404040"/>
                </a:solidFill>
                <a:effectLst/>
                <a:latin typeface="DeepSeek-CJK-patch"/>
              </a:rPr>
              <a:t>Chi phí cân bằng</a:t>
            </a:r>
            <a:r>
              <a:rPr lang="vi-VN" b="0" i="0" dirty="0">
                <a:solidFill>
                  <a:srgbClr val="404040"/>
                </a:solidFill>
                <a:effectLst/>
                <a:latin typeface="DeepSeek-CJK-patch"/>
              </a:rPr>
              <a:t> được phân bổ đều theo thời gian để tránh tăng đột biến latency.</a:t>
            </a:r>
            <a:endParaRPr lang="en-US" b="0" i="0" dirty="0">
              <a:solidFill>
                <a:srgbClr val="404040"/>
              </a:solidFill>
              <a:effectLst/>
              <a:latin typeface="DeepSeek-CJK-patch"/>
            </a:endParaRPr>
          </a:p>
          <a:p>
            <a:pPr algn="l">
              <a:buFont typeface="Arial" panose="020B0604020202020204" pitchFamily="34" charset="0"/>
              <a:buNone/>
            </a:pPr>
            <a:r>
              <a:rPr lang="en-US" b="0" i="0" dirty="0">
                <a:solidFill>
                  <a:srgbClr val="404040"/>
                </a:solidFill>
                <a:effectLst/>
                <a:latin typeface="DeepSeek-CJK-patch"/>
              </a:rPr>
              <a:t>-----------------</a:t>
            </a:r>
          </a:p>
          <a:p>
            <a:pPr algn="l">
              <a:buFont typeface="Arial" panose="020B0604020202020204" pitchFamily="34" charset="0"/>
              <a:buNone/>
            </a:pPr>
            <a:r>
              <a:rPr lang="vi-VN" b="1" i="1" dirty="0">
                <a:solidFill>
                  <a:srgbClr val="404040"/>
                </a:solidFill>
                <a:effectLst/>
                <a:latin typeface="DeepSeek-CJK-patch"/>
              </a:rPr>
              <a:t>Amortized Update Times</a:t>
            </a:r>
            <a:r>
              <a:rPr lang="vi-VN" b="0" i="1" dirty="0">
                <a:solidFill>
                  <a:srgbClr val="404040"/>
                </a:solidFill>
                <a:effectLst/>
                <a:latin typeface="DeepSeek-CJK-patch"/>
              </a:rPr>
              <a:t> (Thời gian cập nhật được phân bổ) là một kỹ thuật quản lý chi phí trong các hệ thống phân tán, nơi </a:t>
            </a:r>
            <a:r>
              <a:rPr lang="vi-VN" b="1" i="1" dirty="0">
                <a:solidFill>
                  <a:srgbClr val="404040"/>
                </a:solidFill>
                <a:effectLst/>
                <a:latin typeface="DeepSeek-CJK-patch"/>
              </a:rPr>
              <a:t>chi phí cao</a:t>
            </a:r>
            <a:r>
              <a:rPr lang="vi-VN" b="0" i="1" dirty="0">
                <a:solidFill>
                  <a:srgbClr val="404040"/>
                </a:solidFill>
                <a:effectLst/>
                <a:latin typeface="DeepSeek-CJK-patch"/>
              </a:rPr>
              <a:t> của các thao tác định kỳ (như rebalancing dữ liệu) được </a:t>
            </a:r>
            <a:r>
              <a:rPr lang="vi-VN" b="1" i="1" dirty="0">
                <a:solidFill>
                  <a:srgbClr val="404040"/>
                </a:solidFill>
                <a:effectLst/>
                <a:latin typeface="DeepSeek-CJK-patch"/>
              </a:rPr>
              <a:t>chia nhỏ</a:t>
            </a:r>
            <a:r>
              <a:rPr lang="vi-VN" b="0" i="1" dirty="0">
                <a:solidFill>
                  <a:srgbClr val="404040"/>
                </a:solidFill>
                <a:effectLst/>
                <a:latin typeface="DeepSeek-CJK-patch"/>
              </a:rPr>
              <a:t> và </a:t>
            </a:r>
            <a:r>
              <a:rPr lang="vi-VN" b="1" i="1" dirty="0">
                <a:solidFill>
                  <a:srgbClr val="404040"/>
                </a:solidFill>
                <a:effectLst/>
                <a:latin typeface="DeepSeek-CJK-patch"/>
              </a:rPr>
              <a:t>phân bổ đều</a:t>
            </a:r>
            <a:r>
              <a:rPr lang="vi-VN" b="0" i="1" dirty="0">
                <a:solidFill>
                  <a:srgbClr val="404040"/>
                </a:solidFill>
                <a:effectLst/>
                <a:latin typeface="DeepSeek-CJK-patch"/>
              </a:rPr>
              <a:t> theo thời gian để tránh gây tăng đột biến độ trễ (latency) hoặc tải (load) trên hệ thống.</a:t>
            </a:r>
            <a:endParaRPr lang="en-US" b="0" i="1" dirty="0">
              <a:solidFill>
                <a:srgbClr val="404040"/>
              </a:solidFill>
              <a:effectLst/>
              <a:latin typeface="DeepSeek-CJK-patch"/>
            </a:endParaRPr>
          </a:p>
          <a:p>
            <a:pPr algn="l">
              <a:buFont typeface="Arial" panose="020B0604020202020204" pitchFamily="34" charset="0"/>
              <a:buNone/>
            </a:pPr>
            <a:r>
              <a:rPr lang="en-US" b="0" i="0" dirty="0">
                <a:solidFill>
                  <a:srgbClr val="404040"/>
                </a:solidFill>
                <a:effectLst/>
                <a:latin typeface="DeepSeek-CJK-patch"/>
              </a:rPr>
              <a:t>-----------------</a:t>
            </a:r>
            <a:endParaRPr lang="vi-VN" b="0" i="0" dirty="0">
              <a:solidFill>
                <a:srgbClr val="404040"/>
              </a:solidFill>
              <a:effectLst/>
              <a:latin typeface="DeepSeek-CJK-patch"/>
            </a:endParaRPr>
          </a:p>
          <a:p>
            <a:pPr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Thay vì rebalance ngay khi phát hiện skew, hệ thống chờ đến lúc ít tải.</a:t>
            </a:r>
            <a:endParaRPr lang="en-US" b="0" i="0" dirty="0">
              <a:solidFill>
                <a:srgbClr val="404040"/>
              </a:solidFill>
              <a:effectLst/>
              <a:latin typeface="DeepSeek-CJK-patch"/>
            </a:endParaRPr>
          </a:p>
          <a:p>
            <a:pPr algn="l">
              <a:buFont typeface="Arial" panose="020B0604020202020204" pitchFamily="34" charset="0"/>
              <a:buNone/>
            </a:pPr>
            <a:r>
              <a:rPr lang="en-US" b="0" i="0" dirty="0">
                <a:solidFill>
                  <a:srgbClr val="404040"/>
                </a:solidFill>
                <a:effectLst/>
                <a:latin typeface="DeepSeek-CJK-patch"/>
              </a:rPr>
              <a:t>----------------------------------------------------------------------------------------------------------------------</a:t>
            </a:r>
            <a:endParaRPr lang="vi-VN" b="0" i="0" dirty="0">
              <a:solidFill>
                <a:srgbClr val="404040"/>
              </a:solidFill>
              <a:effectLst/>
              <a:latin typeface="DeepSeek-CJK-patch"/>
            </a:endParaRPr>
          </a:p>
          <a:p>
            <a:pPr algn="l"/>
            <a:r>
              <a:rPr lang="vi-VN" b="1" i="1" dirty="0">
                <a:solidFill>
                  <a:srgbClr val="404040"/>
                </a:solidFill>
                <a:effectLst/>
                <a:latin typeface="DeepSeek-CJK-patch"/>
              </a:rPr>
              <a:t>3. Ví dụ minh họa</a:t>
            </a:r>
          </a:p>
          <a:p>
            <a:pPr algn="l"/>
            <a:r>
              <a:rPr lang="vi-VN" b="1" i="1" dirty="0">
                <a:solidFill>
                  <a:srgbClr val="404040"/>
                </a:solidFill>
                <a:effectLst/>
                <a:latin typeface="DeepSeek-CJK-patch"/>
              </a:rPr>
              <a:t>Bảng Employees:</a:t>
            </a:r>
            <a:endParaRPr lang="vi-VN" b="0" i="1" dirty="0">
              <a:solidFill>
                <a:srgbClr val="404040"/>
              </a:solidFill>
              <a:effectLst/>
              <a:latin typeface="DeepSeek-CJK-patch"/>
            </a:endParaRPr>
          </a:p>
          <a:p>
            <a:pPr algn="l">
              <a:buFont typeface="Arial" panose="020B0604020202020204" pitchFamily="34" charset="0"/>
              <a:buChar char="•"/>
            </a:pPr>
            <a:r>
              <a:rPr lang="vi-VN" i="1" dirty="0"/>
              <a:t>EmpID</a:t>
            </a:r>
            <a:r>
              <a:rPr lang="en-US" i="1" dirty="0"/>
              <a:t>	</a:t>
            </a:r>
            <a:r>
              <a:rPr lang="vi-VN" i="1" dirty="0"/>
              <a:t>Name</a:t>
            </a:r>
            <a:r>
              <a:rPr lang="en-US" i="1" dirty="0"/>
              <a:t>	</a:t>
            </a:r>
            <a:r>
              <a:rPr lang="vi-VN" i="1" dirty="0"/>
              <a:t>DeptID</a:t>
            </a:r>
            <a:endParaRPr lang="en-US" i="1" dirty="0"/>
          </a:p>
          <a:p>
            <a:pPr algn="l">
              <a:buFont typeface="Arial" panose="020B0604020202020204" pitchFamily="34" charset="0"/>
              <a:buChar char="•"/>
            </a:pPr>
            <a:r>
              <a:rPr lang="vi-VN" i="1" dirty="0">
                <a:effectLst/>
              </a:rPr>
              <a:t>1</a:t>
            </a:r>
            <a:r>
              <a:rPr lang="en-US" i="1" dirty="0">
                <a:effectLst/>
              </a:rPr>
              <a:t>	</a:t>
            </a:r>
            <a:r>
              <a:rPr lang="vi-VN" i="1" dirty="0">
                <a:effectLst/>
              </a:rPr>
              <a:t>Alice</a:t>
            </a:r>
            <a:r>
              <a:rPr lang="en-US" i="1" dirty="0">
                <a:effectLst/>
              </a:rPr>
              <a:t>	</a:t>
            </a:r>
            <a:r>
              <a:rPr lang="vi-VN" i="1" dirty="0">
                <a:effectLst/>
              </a:rPr>
              <a:t>1</a:t>
            </a:r>
            <a:endParaRPr lang="en-US" i="1" dirty="0">
              <a:effectLst/>
            </a:endParaRPr>
          </a:p>
          <a:p>
            <a:pPr algn="l">
              <a:buFont typeface="Arial" panose="020B0604020202020204" pitchFamily="34" charset="0"/>
              <a:buChar char="•"/>
            </a:pPr>
            <a:r>
              <a:rPr lang="vi-VN" i="1" dirty="0">
                <a:effectLst/>
              </a:rPr>
              <a:t>2</a:t>
            </a:r>
            <a:r>
              <a:rPr lang="en-US" i="1" dirty="0">
                <a:effectLst/>
              </a:rPr>
              <a:t>	</a:t>
            </a:r>
            <a:r>
              <a:rPr lang="vi-VN" i="1" dirty="0">
                <a:effectLst/>
              </a:rPr>
              <a:t>Bob</a:t>
            </a:r>
            <a:r>
              <a:rPr lang="en-US" i="1" dirty="0">
                <a:effectLst/>
              </a:rPr>
              <a:t>	</a:t>
            </a:r>
            <a:r>
              <a:rPr lang="vi-VN" i="1" dirty="0">
                <a:effectLst/>
              </a:rPr>
              <a:t>1</a:t>
            </a:r>
            <a:endParaRPr lang="en-US" i="1" dirty="0">
              <a:effectLst/>
            </a:endParaRPr>
          </a:p>
          <a:p>
            <a:pPr algn="l">
              <a:buFont typeface="Arial" panose="020B0604020202020204" pitchFamily="34" charset="0"/>
              <a:buChar char="•"/>
            </a:pPr>
            <a:r>
              <a:rPr lang="vi-VN" i="1" dirty="0">
                <a:effectLst/>
              </a:rPr>
              <a:t>...</a:t>
            </a:r>
            <a:r>
              <a:rPr lang="en-US" i="1" dirty="0">
                <a:effectLst/>
              </a:rPr>
              <a:t>	</a:t>
            </a:r>
            <a:r>
              <a:rPr lang="vi-VN" i="1" dirty="0">
                <a:effectLst/>
              </a:rPr>
              <a:t>...</a:t>
            </a:r>
            <a:r>
              <a:rPr lang="en-US" i="1" dirty="0">
                <a:effectLst/>
              </a:rPr>
              <a:t>	</a:t>
            </a:r>
            <a:r>
              <a:rPr lang="vi-VN" i="1" dirty="0">
                <a:effectLst/>
              </a:rPr>
              <a:t>1</a:t>
            </a:r>
            <a:r>
              <a:rPr lang="en-US" i="1" dirty="0">
                <a:effectLst/>
              </a:rPr>
              <a:t>	</a:t>
            </a:r>
            <a:r>
              <a:rPr lang="vi-VN" i="1" dirty="0">
                <a:effectLst/>
              </a:rPr>
              <a:t>(10,000 rows)</a:t>
            </a:r>
            <a:endParaRPr lang="en-US" i="1" dirty="0">
              <a:effectLst/>
            </a:endParaRPr>
          </a:p>
          <a:p>
            <a:pPr algn="l">
              <a:buFont typeface="Arial" panose="020B0604020202020204" pitchFamily="34" charset="0"/>
              <a:buChar char="•"/>
            </a:pPr>
            <a:r>
              <a:rPr lang="vi-VN" i="1" dirty="0">
                <a:effectLst/>
              </a:rPr>
              <a:t>10001</a:t>
            </a:r>
            <a:r>
              <a:rPr lang="en-US" i="1" dirty="0">
                <a:effectLst/>
              </a:rPr>
              <a:t>	</a:t>
            </a:r>
            <a:r>
              <a:rPr lang="vi-VN" i="1" dirty="0">
                <a:effectLst/>
              </a:rPr>
              <a:t>Carol</a:t>
            </a:r>
            <a:r>
              <a:rPr lang="en-US" i="1" dirty="0">
                <a:effectLst/>
              </a:rPr>
              <a:t>	</a:t>
            </a:r>
            <a:r>
              <a:rPr lang="vi-VN" i="1" dirty="0">
                <a:effectLst/>
              </a:rPr>
              <a:t>2</a:t>
            </a:r>
            <a:r>
              <a:rPr lang="en-US" i="1" dirty="0">
                <a:effectLst/>
              </a:rPr>
              <a:t>	</a:t>
            </a:r>
            <a:r>
              <a:rPr lang="vi-VN" i="1" dirty="0">
                <a:effectLst/>
              </a:rPr>
              <a:t>(only 10 rows)</a:t>
            </a:r>
            <a:endParaRPr lang="en-US" i="1" dirty="0">
              <a:effectLst/>
            </a:endParaRPr>
          </a:p>
          <a:p>
            <a:pPr algn="l">
              <a:buFont typeface="Arial" panose="020B0604020202020204" pitchFamily="34" charset="0"/>
              <a:buChar char="•"/>
            </a:pPr>
            <a:endParaRPr lang="en-US" b="1" i="1" dirty="0">
              <a:solidFill>
                <a:srgbClr val="404040"/>
              </a:solidFill>
              <a:effectLst/>
              <a:latin typeface="DeepSeek-CJK-patch"/>
            </a:endParaRPr>
          </a:p>
          <a:p>
            <a:pPr algn="l">
              <a:buFont typeface="Arial" panose="020B0604020202020204" pitchFamily="34" charset="0"/>
              <a:buChar char="•"/>
            </a:pPr>
            <a:r>
              <a:rPr lang="vi-VN" b="1" i="1" dirty="0">
                <a:solidFill>
                  <a:srgbClr val="404040"/>
                </a:solidFill>
                <a:effectLst/>
                <a:latin typeface="DeepSeek-CJK-patch"/>
              </a:rPr>
              <a:t>Phân vùng:</a:t>
            </a:r>
            <a:endParaRPr lang="vi-VN" b="0" i="1" dirty="0">
              <a:solidFill>
                <a:srgbClr val="404040"/>
              </a:solidFill>
              <a:effectLst/>
              <a:latin typeface="DeepSeek-CJK-patch"/>
            </a:endParaRPr>
          </a:p>
          <a:p>
            <a:pPr marL="742950" lvl="1" indent="-285750" algn="l">
              <a:buFont typeface="Arial" panose="020B0604020202020204" pitchFamily="34" charset="0"/>
              <a:buChar char="•"/>
            </a:pPr>
            <a:r>
              <a:rPr lang="vi-VN" b="1" i="1" dirty="0">
                <a:solidFill>
                  <a:srgbClr val="404040"/>
                </a:solidFill>
                <a:effectLst/>
                <a:latin typeface="DeepSeek-CJK-patch"/>
              </a:rPr>
              <a:t>Heavy:</a:t>
            </a:r>
            <a:r>
              <a:rPr lang="vi-VN" b="0" i="1" dirty="0">
                <a:solidFill>
                  <a:srgbClr val="404040"/>
                </a:solidFill>
                <a:effectLst/>
                <a:latin typeface="DeepSeek-CJK-patch"/>
              </a:rPr>
              <a:t> DeptID = 1 (10,000 bản ghi).</a:t>
            </a:r>
          </a:p>
          <a:p>
            <a:pPr marL="742950" lvl="1" indent="-285750" algn="l">
              <a:buFont typeface="Arial" panose="020B0604020202020204" pitchFamily="34" charset="0"/>
              <a:buChar char="•"/>
            </a:pPr>
            <a:r>
              <a:rPr lang="vi-VN" b="1" i="1" dirty="0">
                <a:solidFill>
                  <a:srgbClr val="404040"/>
                </a:solidFill>
                <a:effectLst/>
                <a:latin typeface="DeepSeek-CJK-patch"/>
              </a:rPr>
              <a:t>Light:</a:t>
            </a:r>
            <a:r>
              <a:rPr lang="vi-VN" b="0" i="1" dirty="0">
                <a:solidFill>
                  <a:srgbClr val="404040"/>
                </a:solidFill>
                <a:effectLst/>
                <a:latin typeface="DeepSeek-CJK-patch"/>
              </a:rPr>
              <a:t> DeptID = 2 (10 bản ghi).</a:t>
            </a:r>
          </a:p>
          <a:p>
            <a:pPr algn="l"/>
            <a:r>
              <a:rPr lang="vi-VN" b="1" i="1" dirty="0">
                <a:solidFill>
                  <a:srgbClr val="404040"/>
                </a:solidFill>
                <a:effectLst/>
                <a:latin typeface="DeepSeek-CJK-patch"/>
              </a:rPr>
              <a:t>Khi thêm 50,000 bản ghi DeptID = 3:</a:t>
            </a:r>
            <a:endParaRPr lang="vi-VN" b="0" i="1" dirty="0">
              <a:solidFill>
                <a:srgbClr val="404040"/>
              </a:solidFill>
              <a:effectLst/>
              <a:latin typeface="DeepSeek-CJK-patch"/>
            </a:endParaRPr>
          </a:p>
          <a:p>
            <a:pPr algn="l">
              <a:buFont typeface="Arial" panose="020B0604020202020204" pitchFamily="34" charset="0"/>
              <a:buChar char="•"/>
            </a:pPr>
            <a:r>
              <a:rPr lang="vi-VN" b="0" i="1" dirty="0">
                <a:solidFill>
                  <a:srgbClr val="404040"/>
                </a:solidFill>
                <a:effectLst/>
                <a:latin typeface="DeepSeek-CJK-patch"/>
              </a:rPr>
              <a:t>DeptID = 3 trở thành heavy → hệ thống tự động chuyển nó sang phân vùng heavy.</a:t>
            </a:r>
          </a:p>
          <a:p>
            <a:pPr algn="l">
              <a:buFont typeface="Arial" panose="020B0604020202020204" pitchFamily="34" charset="0"/>
              <a:buChar char="•"/>
            </a:pPr>
            <a:r>
              <a:rPr lang="vi-VN" b="0" i="1" dirty="0">
                <a:solidFill>
                  <a:srgbClr val="404040"/>
                </a:solidFill>
                <a:effectLst/>
                <a:latin typeface="DeepSeek-CJK-patch"/>
              </a:rPr>
              <a:t>Sử dụng </a:t>
            </a:r>
            <a:r>
              <a:rPr lang="vi-VN" b="1" i="1" dirty="0">
                <a:solidFill>
                  <a:srgbClr val="404040"/>
                </a:solidFill>
                <a:effectLst/>
                <a:latin typeface="DeepSeek-CJK-patch"/>
              </a:rPr>
              <a:t>delta processing</a:t>
            </a:r>
            <a:r>
              <a:rPr lang="vi-VN" b="0" i="1" dirty="0">
                <a:solidFill>
                  <a:srgbClr val="404040"/>
                </a:solidFill>
                <a:effectLst/>
                <a:latin typeface="DeepSeek-CJK-patch"/>
              </a:rPr>
              <a:t> để cập nhật JOIN mà không rebuild toàn bộ.</a:t>
            </a:r>
            <a:endParaRPr lang="en-US" b="0" i="1" dirty="0">
              <a:solidFill>
                <a:srgbClr val="404040"/>
              </a:solidFill>
              <a:effectLst/>
              <a:latin typeface="DeepSeek-CJK-patch"/>
            </a:endParaRPr>
          </a:p>
          <a:p>
            <a:pPr algn="l">
              <a:buFont typeface="Arial" panose="020B0604020202020204" pitchFamily="34" charset="0"/>
              <a:buNone/>
            </a:pPr>
            <a:r>
              <a:rPr lang="en-US" b="0" i="0" dirty="0">
                <a:solidFill>
                  <a:srgbClr val="404040"/>
                </a:solidFill>
                <a:effectLst/>
                <a:latin typeface="DeepSeek-CJK-patch"/>
              </a:rPr>
              <a:t>----------------------------------------------------------------------------------------------------------------------</a:t>
            </a: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4. Ưu điểm</a:t>
            </a:r>
          </a:p>
          <a:p>
            <a:pPr algn="l">
              <a:buFont typeface="Arial" panose="020B0604020202020204" pitchFamily="34" charset="0"/>
              <a:buChar char="•"/>
            </a:pPr>
            <a:r>
              <a:rPr lang="vi-VN" b="1" i="0" dirty="0">
                <a:solidFill>
                  <a:srgbClr val="404040"/>
                </a:solidFill>
                <a:effectLst/>
                <a:latin typeface="DeepSeek-CJK-patch"/>
              </a:rPr>
              <a:t>Hiệu suất JOIN cao:</a:t>
            </a:r>
            <a:r>
              <a:rPr lang="vi-VN" b="0" i="0" dirty="0">
                <a:solidFill>
                  <a:srgbClr val="404040"/>
                </a:solidFill>
                <a:effectLst/>
                <a:latin typeface="DeepSeek-CJK-patch"/>
              </a:rPr>
              <a:t> Tránh xử lý heavy values trên các node phân tán (gây nghẽn cổ chai).</a:t>
            </a:r>
          </a:p>
          <a:p>
            <a:pPr algn="l">
              <a:buFont typeface="Arial" panose="020B0604020202020204" pitchFamily="34" charset="0"/>
              <a:buChar char="•"/>
            </a:pPr>
            <a:r>
              <a:rPr lang="vi-VN" b="1" i="0" dirty="0">
                <a:solidFill>
                  <a:srgbClr val="404040"/>
                </a:solidFill>
                <a:effectLst/>
                <a:latin typeface="DeepSeek-CJK-patch"/>
              </a:rPr>
              <a:t>Tiết kiệm tài nguyên:</a:t>
            </a:r>
            <a:r>
              <a:rPr lang="vi-VN" b="0" i="0" dirty="0">
                <a:solidFill>
                  <a:srgbClr val="404040"/>
                </a:solidFill>
                <a:effectLst/>
                <a:latin typeface="DeepSeek-CJK-patch"/>
              </a:rPr>
              <a:t> Chỉ pre-materialize các view cho light values.</a:t>
            </a:r>
          </a:p>
          <a:p>
            <a:pPr algn="l">
              <a:buFont typeface="Arial" panose="020B0604020202020204" pitchFamily="34" charset="0"/>
              <a:buChar char="•"/>
            </a:pPr>
            <a:r>
              <a:rPr lang="vi-VN" b="1" i="0" dirty="0">
                <a:solidFill>
                  <a:srgbClr val="404040"/>
                </a:solidFill>
                <a:effectLst/>
                <a:latin typeface="DeepSeek-CJK-patch"/>
              </a:rPr>
              <a:t>Linh hoạt:</a:t>
            </a:r>
            <a:r>
              <a:rPr lang="vi-VN" b="0" i="0" dirty="0">
                <a:solidFill>
                  <a:srgbClr val="404040"/>
                </a:solidFill>
                <a:effectLst/>
                <a:latin typeface="DeepSeek-CJK-patch"/>
              </a:rPr>
              <a:t> Tự động thích nghi với thay đổi phân phối dữ liệu.</a:t>
            </a:r>
            <a:endParaRPr lang="en-US" b="0" i="0" dirty="0">
              <a:solidFill>
                <a:srgbClr val="404040"/>
              </a:solidFill>
              <a:effectLst/>
              <a:latin typeface="DeepSeek-CJK-patch"/>
            </a:endParaRPr>
          </a:p>
          <a:p>
            <a:pPr algn="l">
              <a:buFont typeface="Arial" panose="020B0604020202020204" pitchFamily="34" charset="0"/>
              <a:buChar char="•"/>
            </a:pPr>
            <a:endParaRPr lang="vi-VN" b="0" i="0" dirty="0">
              <a:solidFill>
                <a:srgbClr val="404040"/>
              </a:solidFill>
              <a:effectLst/>
              <a:latin typeface="DeepSeek-CJK-patch"/>
            </a:endParaRPr>
          </a:p>
          <a:p>
            <a:pPr algn="l"/>
            <a:r>
              <a:rPr lang="vi-VN" b="1" i="0" dirty="0">
                <a:solidFill>
                  <a:srgbClr val="404040"/>
                </a:solidFill>
                <a:effectLst/>
                <a:latin typeface="DeepSeek-CJK-patch"/>
              </a:rPr>
              <a:t>5. Ứng dụng thực tế</a:t>
            </a:r>
          </a:p>
          <a:p>
            <a:pPr algn="l">
              <a:buFont typeface="Arial" panose="020B0604020202020204" pitchFamily="34" charset="0"/>
              <a:buChar char="•"/>
            </a:pPr>
            <a:r>
              <a:rPr lang="vi-VN" b="1" i="0" dirty="0">
                <a:solidFill>
                  <a:srgbClr val="404040"/>
                </a:solidFill>
                <a:effectLst/>
                <a:latin typeface="DeepSeek-CJK-patch"/>
              </a:rPr>
              <a:t>Spark SQL:</a:t>
            </a:r>
            <a:r>
              <a:rPr lang="vi-VN" b="0" i="0" dirty="0">
                <a:solidFill>
                  <a:srgbClr val="404040"/>
                </a:solidFill>
                <a:effectLst/>
                <a:latin typeface="DeepSeek-CJK-patch"/>
              </a:rPr>
              <a:t> Tối ưu JOIN trên skewed data bằng skew hint.</a:t>
            </a:r>
          </a:p>
          <a:p>
            <a:pPr algn="l">
              <a:buFont typeface="Arial" panose="020B0604020202020204" pitchFamily="34" charset="0"/>
              <a:buChar char="•"/>
            </a:pPr>
            <a:r>
              <a:rPr lang="vi-VN" b="1" i="0" dirty="0">
                <a:solidFill>
                  <a:srgbClr val="404040"/>
                </a:solidFill>
                <a:effectLst/>
                <a:latin typeface="DeepSeek-CJK-patch"/>
              </a:rPr>
              <a:t>Distributed DBMS:</a:t>
            </a:r>
            <a:r>
              <a:rPr lang="vi-VN" b="0" i="0" dirty="0">
                <a:solidFill>
                  <a:srgbClr val="404040"/>
                </a:solidFill>
                <a:effectLst/>
                <a:latin typeface="DeepSeek-CJK-patch"/>
              </a:rPr>
              <a:t> PostgreSQL, Oracle tự động phát hiện skew.</a:t>
            </a:r>
          </a:p>
          <a:p>
            <a:pPr algn="l">
              <a:buFont typeface="Arial" panose="020B0604020202020204" pitchFamily="34" charset="0"/>
              <a:buChar char="•"/>
            </a:pPr>
            <a:r>
              <a:rPr lang="vi-VN" b="1" i="0" dirty="0">
                <a:solidFill>
                  <a:srgbClr val="404040"/>
                </a:solidFill>
                <a:effectLst/>
                <a:latin typeface="DeepSeek-CJK-patch"/>
              </a:rPr>
              <a:t>Streaming Systems:</a:t>
            </a:r>
            <a:r>
              <a:rPr lang="vi-VN" b="0" i="0" dirty="0">
                <a:solidFill>
                  <a:srgbClr val="404040"/>
                </a:solidFill>
                <a:effectLst/>
                <a:latin typeface="DeepSeek-CJK-patch"/>
              </a:rPr>
              <a:t> Apache Flink xử lý real-time skewed data.</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Lưu ý:</a:t>
            </a:r>
            <a:r>
              <a:rPr lang="vi-VN" b="0" i="0" dirty="0">
                <a:solidFill>
                  <a:srgbClr val="404040"/>
                </a:solidFill>
                <a:effectLst/>
                <a:latin typeface="DeepSeek-CJK-patch"/>
              </a:rPr>
              <a:t> Kỹ thuật này đặc biệt hiệu quả khi:</a:t>
            </a:r>
          </a:p>
          <a:p>
            <a:pPr algn="l">
              <a:buFont typeface="Arial" panose="020B0604020202020204" pitchFamily="34" charset="0"/>
              <a:buChar char="•"/>
            </a:pPr>
            <a:r>
              <a:rPr lang="vi-VN" b="0" i="0" dirty="0">
                <a:solidFill>
                  <a:srgbClr val="404040"/>
                </a:solidFill>
                <a:effectLst/>
                <a:latin typeface="DeepSeek-CJK-patch"/>
              </a:rPr>
              <a:t>Dữ liệu có độ nghiêng cao (ví dụ: 80% bản ghi thuộc 20% giá trị).</a:t>
            </a:r>
          </a:p>
          <a:p>
            <a:pPr algn="l">
              <a:buFont typeface="Arial" panose="020B0604020202020204" pitchFamily="34" charset="0"/>
              <a:buChar char="•"/>
            </a:pPr>
            <a:r>
              <a:rPr lang="vi-VN" b="0" i="0" dirty="0">
                <a:solidFill>
                  <a:srgbClr val="404040"/>
                </a:solidFill>
                <a:effectLst/>
                <a:latin typeface="DeepSeek-CJK-patch"/>
              </a:rPr>
              <a:t>Cần duy trì materialized views trong hệ thống phân tán.</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20</a:t>
            </a:fld>
            <a:endParaRPr lang="en-US"/>
          </a:p>
        </p:txBody>
      </p:sp>
    </p:spTree>
    <p:extLst>
      <p:ext uri="{BB962C8B-B14F-4D97-AF65-F5344CB8AC3E}">
        <p14:creationId xmlns:p14="http://schemas.microsoft.com/office/powerpoint/2010/main" val="780793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21</a:t>
            </a:fld>
            <a:endParaRPr lang="en-US"/>
          </a:p>
        </p:txBody>
      </p:sp>
    </p:spTree>
    <p:extLst>
      <p:ext uri="{BB962C8B-B14F-4D97-AF65-F5344CB8AC3E}">
        <p14:creationId xmlns:p14="http://schemas.microsoft.com/office/powerpoint/2010/main" val="4221842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22</a:t>
            </a:fld>
            <a:endParaRPr lang="en-US"/>
          </a:p>
        </p:txBody>
      </p:sp>
    </p:spTree>
    <p:extLst>
      <p:ext uri="{BB962C8B-B14F-4D97-AF65-F5344CB8AC3E}">
        <p14:creationId xmlns:p14="http://schemas.microsoft.com/office/powerpoint/2010/main" val="302826867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23</a:t>
            </a:fld>
            <a:endParaRPr lang="en-US"/>
          </a:p>
        </p:txBody>
      </p:sp>
    </p:spTree>
    <p:extLst>
      <p:ext uri="{BB962C8B-B14F-4D97-AF65-F5344CB8AC3E}">
        <p14:creationId xmlns:p14="http://schemas.microsoft.com/office/powerpoint/2010/main" val="8152931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24</a:t>
            </a:fld>
            <a:endParaRPr lang="en-US"/>
          </a:p>
        </p:txBody>
      </p:sp>
    </p:spTree>
    <p:extLst>
      <p:ext uri="{BB962C8B-B14F-4D97-AF65-F5344CB8AC3E}">
        <p14:creationId xmlns:p14="http://schemas.microsoft.com/office/powerpoint/2010/main" val="31208807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25</a:t>
            </a:fld>
            <a:endParaRPr lang="en-US"/>
          </a:p>
        </p:txBody>
      </p:sp>
    </p:spTree>
    <p:extLst>
      <p:ext uri="{BB962C8B-B14F-4D97-AF65-F5344CB8AC3E}">
        <p14:creationId xmlns:p14="http://schemas.microsoft.com/office/powerpoint/2010/main" val="428609242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26</a:t>
            </a:fld>
            <a:endParaRPr lang="en-US"/>
          </a:p>
        </p:txBody>
      </p:sp>
    </p:spTree>
    <p:extLst>
      <p:ext uri="{BB962C8B-B14F-4D97-AF65-F5344CB8AC3E}">
        <p14:creationId xmlns:p14="http://schemas.microsoft.com/office/powerpoint/2010/main" val="115277874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27</a:t>
            </a:fld>
            <a:endParaRPr lang="en-US"/>
          </a:p>
        </p:txBody>
      </p:sp>
    </p:spTree>
    <p:extLst>
      <p:ext uri="{BB962C8B-B14F-4D97-AF65-F5344CB8AC3E}">
        <p14:creationId xmlns:p14="http://schemas.microsoft.com/office/powerpoint/2010/main" val="10905585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28</a:t>
            </a:fld>
            <a:endParaRPr lang="en-US"/>
          </a:p>
        </p:txBody>
      </p:sp>
    </p:spTree>
    <p:extLst>
      <p:ext uri="{BB962C8B-B14F-4D97-AF65-F5344CB8AC3E}">
        <p14:creationId xmlns:p14="http://schemas.microsoft.com/office/powerpoint/2010/main" val="242330809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29</a:t>
            </a:fld>
            <a:endParaRPr lang="en-US"/>
          </a:p>
        </p:txBody>
      </p:sp>
    </p:spTree>
    <p:extLst>
      <p:ext uri="{BB962C8B-B14F-4D97-AF65-F5344CB8AC3E}">
        <p14:creationId xmlns:p14="http://schemas.microsoft.com/office/powerpoint/2010/main" val="957276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Kiểm</a:t>
            </a:r>
            <a:r>
              <a:rPr lang="en-US" dirty="0"/>
              <a:t> </a:t>
            </a:r>
            <a:r>
              <a:rPr lang="en-US" dirty="0" err="1"/>
              <a:t>soát</a:t>
            </a:r>
            <a:r>
              <a:rPr lang="en-US" dirty="0"/>
              <a:t> </a:t>
            </a:r>
            <a:r>
              <a:rPr lang="en-US" dirty="0" err="1"/>
              <a:t>dữ</a:t>
            </a:r>
            <a:r>
              <a:rPr lang="en-US" dirty="0"/>
              <a:t> </a:t>
            </a:r>
            <a:r>
              <a:rPr lang="en-US" dirty="0" err="1"/>
              <a:t>liệu</a:t>
            </a:r>
            <a:r>
              <a:rPr lang="en-US" dirty="0"/>
              <a:t> </a:t>
            </a:r>
            <a:r>
              <a:rPr lang="en-US" dirty="0" err="1"/>
              <a:t>phân</a:t>
            </a:r>
            <a:r>
              <a:rPr lang="en-US" dirty="0"/>
              <a:t> </a:t>
            </a:r>
            <a:r>
              <a:rPr lang="en-US" dirty="0" err="1"/>
              <a:t>tán</a:t>
            </a:r>
            <a:endParaRPr lang="en-US" dirty="0"/>
          </a:p>
          <a:p>
            <a:pPr marL="171450" indent="-171450">
              <a:buFontTx/>
              <a:buChar char="-"/>
            </a:pPr>
            <a:r>
              <a:rPr lang="en-US" dirty="0" err="1"/>
              <a:t>Quản</a:t>
            </a:r>
            <a:r>
              <a:rPr lang="en-US" dirty="0"/>
              <a:t> </a:t>
            </a:r>
            <a:r>
              <a:rPr lang="en-US" dirty="0" err="1"/>
              <a:t>lý</a:t>
            </a:r>
            <a:r>
              <a:rPr lang="en-US" dirty="0"/>
              <a:t> (view) </a:t>
            </a:r>
            <a:r>
              <a:rPr lang="en-US" dirty="0" err="1"/>
              <a:t>giao</a:t>
            </a:r>
            <a:r>
              <a:rPr lang="en-US" dirty="0"/>
              <a:t> </a:t>
            </a:r>
            <a:r>
              <a:rPr lang="en-US" dirty="0" err="1"/>
              <a:t>diện</a:t>
            </a:r>
            <a:r>
              <a:rPr lang="en-US" dirty="0"/>
              <a:t> </a:t>
            </a:r>
            <a:r>
              <a:rPr lang="en-US" dirty="0" err="1"/>
              <a:t>dữ</a:t>
            </a:r>
            <a:r>
              <a:rPr lang="en-US" dirty="0"/>
              <a:t> </a:t>
            </a:r>
            <a:r>
              <a:rPr lang="en-US" dirty="0" err="1"/>
              <a:t>liệu</a:t>
            </a:r>
            <a:endParaRPr lang="en-US" dirty="0"/>
          </a:p>
          <a:p>
            <a:pPr marL="171450" indent="-171450">
              <a:buFontTx/>
              <a:buChar char="-"/>
            </a:pPr>
            <a:r>
              <a:rPr lang="en-US" dirty="0" err="1"/>
              <a:t>Bảo</a:t>
            </a:r>
            <a:r>
              <a:rPr lang="en-US" dirty="0"/>
              <a:t> </a:t>
            </a:r>
            <a:r>
              <a:rPr lang="en-US" dirty="0" err="1"/>
              <a:t>mật</a:t>
            </a:r>
            <a:r>
              <a:rPr lang="en-US" dirty="0"/>
              <a:t> </a:t>
            </a:r>
            <a:r>
              <a:rPr lang="en-US" dirty="0" err="1"/>
              <a:t>dữ</a:t>
            </a:r>
            <a:r>
              <a:rPr lang="en-US" dirty="0"/>
              <a:t> </a:t>
            </a:r>
            <a:r>
              <a:rPr lang="en-US" dirty="0" err="1"/>
              <a:t>liệu</a:t>
            </a:r>
            <a:endParaRPr lang="en-US" dirty="0"/>
          </a:p>
          <a:p>
            <a:pPr marL="171450" indent="-171450">
              <a:buFontTx/>
              <a:buChar char="-"/>
            </a:pPr>
            <a:r>
              <a:rPr lang="en-US" dirty="0" err="1"/>
              <a:t>Kiểm</a:t>
            </a:r>
            <a:r>
              <a:rPr lang="en-US" dirty="0"/>
              <a:t> </a:t>
            </a:r>
            <a:r>
              <a:rPr lang="en-US" dirty="0" err="1"/>
              <a:t>soát</a:t>
            </a:r>
            <a:r>
              <a:rPr lang="en-US" dirty="0"/>
              <a:t> </a:t>
            </a:r>
            <a:r>
              <a:rPr lang="en-US" dirty="0" err="1"/>
              <a:t>tính</a:t>
            </a:r>
            <a:r>
              <a:rPr lang="en-US" dirty="0"/>
              <a:t> </a:t>
            </a:r>
            <a:r>
              <a:rPr lang="en-US" dirty="0" err="1"/>
              <a:t>toàn</a:t>
            </a:r>
            <a:r>
              <a:rPr lang="en-US" dirty="0"/>
              <a:t> </a:t>
            </a:r>
            <a:r>
              <a:rPr lang="en-US" dirty="0" err="1"/>
              <a:t>vẹn</a:t>
            </a:r>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a:t>
            </a:fld>
            <a:endParaRPr lang="en-US"/>
          </a:p>
        </p:txBody>
      </p:sp>
    </p:spTree>
    <p:extLst>
      <p:ext uri="{BB962C8B-B14F-4D97-AF65-F5344CB8AC3E}">
        <p14:creationId xmlns:p14="http://schemas.microsoft.com/office/powerpoint/2010/main" val="165587945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30</a:t>
            </a:fld>
            <a:endParaRPr lang="en-US"/>
          </a:p>
        </p:txBody>
      </p:sp>
    </p:spTree>
    <p:extLst>
      <p:ext uri="{BB962C8B-B14F-4D97-AF65-F5344CB8AC3E}">
        <p14:creationId xmlns:p14="http://schemas.microsoft.com/office/powerpoint/2010/main" val="16546811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31</a:t>
            </a:fld>
            <a:endParaRPr lang="en-US"/>
          </a:p>
        </p:txBody>
      </p:sp>
    </p:spTree>
    <p:extLst>
      <p:ext uri="{BB962C8B-B14F-4D97-AF65-F5344CB8AC3E}">
        <p14:creationId xmlns:p14="http://schemas.microsoft.com/office/powerpoint/2010/main" val="39426440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khái niệm "View Self-maintainability" (Khả năng tự duy trì của View)</a:t>
            </a:r>
          </a:p>
          <a:p>
            <a:pPr algn="l"/>
            <a:r>
              <a:rPr lang="vi-VN" b="1" i="0" dirty="0">
                <a:solidFill>
                  <a:srgbClr val="404040"/>
                </a:solidFill>
                <a:effectLst/>
                <a:latin typeface="DeepSeek-CJK-patch"/>
              </a:rPr>
              <a:t>1. Định nghĩa</a:t>
            </a:r>
          </a:p>
          <a:p>
            <a:pPr algn="l"/>
            <a:r>
              <a:rPr lang="vi-VN" b="0" i="0" dirty="0">
                <a:solidFill>
                  <a:srgbClr val="404040"/>
                </a:solidFill>
                <a:effectLst/>
                <a:latin typeface="DeepSeek-CJK-patch"/>
              </a:rPr>
              <a:t>Một </a:t>
            </a:r>
            <a:r>
              <a:rPr lang="vi-VN" b="1" i="0" dirty="0">
                <a:solidFill>
                  <a:srgbClr val="404040"/>
                </a:solidFill>
                <a:effectLst/>
                <a:latin typeface="DeepSeek-CJK-patch"/>
              </a:rPr>
              <a:t>view</a:t>
            </a:r>
            <a:r>
              <a:rPr lang="vi-VN" b="0" i="0" dirty="0">
                <a:solidFill>
                  <a:srgbClr val="404040"/>
                </a:solidFill>
                <a:effectLst/>
                <a:latin typeface="DeepSeek-CJK-patch"/>
              </a:rPr>
              <a:t> được gọi là </a:t>
            </a:r>
            <a:r>
              <a:rPr lang="vi-VN" b="1" i="0" dirty="0">
                <a:solidFill>
                  <a:srgbClr val="404040"/>
                </a:solidFill>
                <a:effectLst/>
                <a:latin typeface="DeepSeek-CJK-patch"/>
              </a:rPr>
              <a:t>self-maintainable</a:t>
            </a:r>
            <a:r>
              <a:rPr lang="vi-VN" b="0" i="0" dirty="0">
                <a:solidFill>
                  <a:srgbClr val="404040"/>
                </a:solidFill>
                <a:effectLst/>
                <a:latin typeface="DeepSeek-CJK-patch"/>
              </a:rPr>
              <a:t> (có khả năng tự duy trì) nếu nó có thể </a:t>
            </a:r>
            <a:r>
              <a:rPr lang="vi-VN" b="1" i="0" dirty="0">
                <a:solidFill>
                  <a:srgbClr val="404040"/>
                </a:solidFill>
                <a:effectLst/>
                <a:latin typeface="DeepSeek-CJK-patch"/>
              </a:rPr>
              <a:t>cập nhật</a:t>
            </a:r>
            <a:r>
              <a:rPr lang="vi-VN" b="0" i="0" dirty="0">
                <a:solidFill>
                  <a:srgbClr val="404040"/>
                </a:solidFill>
                <a:effectLst/>
                <a:latin typeface="DeepSeek-CJK-patch"/>
              </a:rPr>
              <a:t> khi dữ liệu nguồn (base relations) thay đổi </a:t>
            </a:r>
            <a:r>
              <a:rPr lang="vi-VN" b="1" i="0" dirty="0">
                <a:solidFill>
                  <a:srgbClr val="404040"/>
                </a:solidFill>
                <a:effectLst/>
                <a:latin typeface="DeepSeek-CJK-patch"/>
              </a:rPr>
              <a:t>mà không cần truy cập lại các bảng nguồn</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Ngược lại với Counting Algorithm</a:t>
            </a:r>
            <a:r>
              <a:rPr lang="vi-VN" b="0" i="0" dirty="0">
                <a:solidFill>
                  <a:srgbClr val="404040"/>
                </a:solidFill>
                <a:effectLst/>
                <a:latin typeface="DeepSeek-CJK-patch"/>
              </a:rPr>
              <a:t>: Counting cần truy cập bảng nguồn để tính toán lại count.</a:t>
            </a:r>
          </a:p>
          <a:p>
            <a:pPr algn="l"/>
            <a:r>
              <a:rPr lang="vi-VN" b="1" i="0" dirty="0">
                <a:solidFill>
                  <a:srgbClr val="404040"/>
                </a:solidFill>
                <a:effectLst/>
                <a:latin typeface="DeepSeek-CJK-patch"/>
              </a:rPr>
              <a:t>2. Điều kiện để view tự duy trì</a:t>
            </a:r>
          </a:p>
          <a:p>
            <a:pPr algn="l"/>
            <a:r>
              <a:rPr lang="vi-VN" b="0" i="0" dirty="0">
                <a:solidFill>
                  <a:srgbClr val="404040"/>
                </a:solidFill>
                <a:effectLst/>
                <a:latin typeface="DeepSeek-CJK-patch"/>
              </a:rPr>
              <a:t>Khả năng tự duy trì phụ thuộc vào </a:t>
            </a:r>
            <a:r>
              <a:rPr lang="vi-VN" b="1" i="0" dirty="0">
                <a:solidFill>
                  <a:srgbClr val="404040"/>
                </a:solidFill>
                <a:effectLst/>
                <a:latin typeface="DeepSeek-CJK-patch"/>
              </a:rPr>
              <a:t>độ phức tạp của view</a:t>
            </a:r>
            <a:r>
              <a:rPr lang="vi-VN" b="0" i="0" dirty="0">
                <a:solidFill>
                  <a:srgbClr val="404040"/>
                </a:solidFill>
                <a:effectLst/>
                <a:latin typeface="DeepSeek-CJK-patch"/>
              </a:rPr>
              <a:t> (view expressiveness):</a:t>
            </a:r>
          </a:p>
          <a:p>
            <a:pPr algn="l"/>
            <a:r>
              <a:rPr lang="vi-VN" b="1" i="0" dirty="0">
                <a:solidFill>
                  <a:srgbClr val="404040"/>
                </a:solidFill>
                <a:effectLst/>
                <a:latin typeface="DeepSeek-CJK-patch"/>
              </a:rPr>
              <a:t>a. Với SPJ Views (Select-Project-Join)</a:t>
            </a:r>
          </a:p>
          <a:p>
            <a:pPr algn="l">
              <a:buFont typeface="Arial" panose="020B0604020202020204" pitchFamily="34" charset="0"/>
              <a:buChar char="•"/>
            </a:pPr>
            <a:r>
              <a:rPr lang="vi-VN" b="1" i="0" dirty="0">
                <a:solidFill>
                  <a:srgbClr val="404040"/>
                </a:solidFill>
                <a:effectLst/>
                <a:latin typeface="DeepSeek-CJK-patch"/>
              </a:rPr>
              <a:t>Thường tự duy trì được</a:t>
            </a:r>
            <a:r>
              <a:rPr lang="vi-VN" b="0" i="0" dirty="0">
                <a:solidFill>
                  <a:srgbClr val="404040"/>
                </a:solidFill>
                <a:effectLst/>
                <a:latin typeface="DeepSeek-CJK-patch"/>
              </a:rPr>
              <a:t> với:</a:t>
            </a:r>
          </a:p>
          <a:p>
            <a:pPr marL="742950" lvl="1" indent="-285750" algn="l">
              <a:buFont typeface="Arial" panose="020B0604020202020204" pitchFamily="34" charset="0"/>
              <a:buChar char="•"/>
            </a:pPr>
            <a:r>
              <a:rPr lang="vi-VN" b="1" i="0" dirty="0">
                <a:solidFill>
                  <a:srgbClr val="404040"/>
                </a:solidFill>
                <a:effectLst/>
                <a:latin typeface="DeepSeek-CJK-patch"/>
              </a:rPr>
              <a:t>Deletion (Xóa)</a:t>
            </a:r>
            <a:r>
              <a:rPr lang="vi-VN" b="0" i="0" dirty="0">
                <a:solidFill>
                  <a:srgbClr val="404040"/>
                </a:solidFill>
                <a:effectLst/>
                <a:latin typeface="DeepSeek-CJK-patch"/>
              </a:rPr>
              <a:t>: Nếu view chứa </a:t>
            </a:r>
            <a:r>
              <a:rPr lang="vi-VN" b="1" i="0" dirty="0">
                <a:solidFill>
                  <a:srgbClr val="404040"/>
                </a:solidFill>
                <a:effectLst/>
                <a:latin typeface="DeepSeek-CJK-patch"/>
              </a:rPr>
              <a:t>khóa chính (key)</a:t>
            </a:r>
            <a:r>
              <a:rPr lang="vi-VN" b="0" i="0" dirty="0">
                <a:solidFill>
                  <a:srgbClr val="404040"/>
                </a:solidFill>
                <a:effectLst/>
                <a:latin typeface="DeepSeek-CJK-patch"/>
              </a:rPr>
              <a:t> của bảng nguồn.</a:t>
            </a:r>
          </a:p>
          <a:p>
            <a:pPr marL="742950" lvl="1" indent="-285750" algn="l">
              <a:buFont typeface="Arial" panose="020B0604020202020204" pitchFamily="34" charset="0"/>
              <a:buChar char="•"/>
            </a:pPr>
            <a:r>
              <a:rPr lang="vi-VN" b="1" i="0" dirty="0">
                <a:solidFill>
                  <a:srgbClr val="404040"/>
                </a:solidFill>
                <a:effectLst/>
                <a:latin typeface="DeepSeek-CJK-patch"/>
              </a:rPr>
              <a:t>Modification (Sửa)</a:t>
            </a:r>
            <a:r>
              <a:rPr lang="vi-VN" b="0" i="0" dirty="0">
                <a:solidFill>
                  <a:srgbClr val="404040"/>
                </a:solidFill>
                <a:effectLst/>
                <a:latin typeface="DeepSeek-CJK-patch"/>
              </a:rPr>
              <a:t>: Nếu view chứa đủ thông tin để xác định bản ghi cần sửa.</a:t>
            </a:r>
          </a:p>
          <a:p>
            <a:pPr algn="l">
              <a:buFont typeface="Arial" panose="020B0604020202020204" pitchFamily="34" charset="0"/>
              <a:buChar char="•"/>
            </a:pPr>
            <a:r>
              <a:rPr lang="vi-VN" b="1" i="0" dirty="0">
                <a:solidFill>
                  <a:srgbClr val="404040"/>
                </a:solidFill>
                <a:effectLst/>
                <a:latin typeface="DeepSeek-CJK-patch"/>
              </a:rPr>
              <a:t>Không tự duy trì</a:t>
            </a:r>
            <a:r>
              <a:rPr lang="vi-VN" b="0" i="0" dirty="0">
                <a:solidFill>
                  <a:srgbClr val="404040"/>
                </a:solidFill>
                <a:effectLst/>
                <a:latin typeface="DeepSeek-CJK-patch"/>
              </a:rPr>
              <a:t> với:</a:t>
            </a:r>
          </a:p>
          <a:p>
            <a:pPr marL="742950" lvl="1" indent="-285750" algn="l">
              <a:buFont typeface="Arial" panose="020B0604020202020204" pitchFamily="34" charset="0"/>
              <a:buChar char="•"/>
            </a:pPr>
            <a:r>
              <a:rPr lang="vi-VN" b="1" i="0" dirty="0">
                <a:solidFill>
                  <a:srgbClr val="404040"/>
                </a:solidFill>
                <a:effectLst/>
                <a:latin typeface="DeepSeek-CJK-patch"/>
              </a:rPr>
              <a:t>Insertion (Thêm)</a:t>
            </a:r>
            <a:r>
              <a:rPr lang="vi-VN" b="0" i="0" dirty="0">
                <a:solidFill>
                  <a:srgbClr val="404040"/>
                </a:solidFill>
                <a:effectLst/>
                <a:latin typeface="DeepSeek-CJK-patch"/>
              </a:rPr>
              <a:t>: Thường cần truy cập bảng nguồn để kiểm tra ràng buộc.</a:t>
            </a:r>
          </a:p>
          <a:p>
            <a:pPr algn="l"/>
            <a:r>
              <a:rPr lang="vi-VN" b="1" i="0" dirty="0">
                <a:solidFill>
                  <a:srgbClr val="404040"/>
                </a:solidFill>
                <a:effectLst/>
                <a:latin typeface="DeepSeek-CJK-patch"/>
              </a:rPr>
              <a:t>b. Ví dụ cụ thể</a:t>
            </a:r>
          </a:p>
          <a:p>
            <a:pPr algn="l">
              <a:buFont typeface="Arial" panose="020B0604020202020204" pitchFamily="34" charset="0"/>
              <a:buChar char="•"/>
            </a:pPr>
            <a:r>
              <a:rPr lang="vi-VN" b="1" i="0" dirty="0">
                <a:solidFill>
                  <a:srgbClr val="404040"/>
                </a:solidFill>
                <a:effectLst/>
                <a:latin typeface="DeepSeek-CJK-patch"/>
              </a:rPr>
              <a:t>View </a:t>
            </a:r>
            <a:r>
              <a:rPr lang="vi-VN" b="1" i="0" dirty="0">
                <a:solidFill>
                  <a:srgbClr val="404040"/>
                </a:solidFill>
                <a:effectLst/>
                <a:latin typeface="KaTeX_Main"/>
              </a:rPr>
              <a:t>V</a:t>
            </a:r>
            <a:r>
              <a:rPr lang="vi-VN" b="1" i="0" dirty="0">
                <a:solidFill>
                  <a:srgbClr val="404040"/>
                </a:solidFill>
                <a:effectLst/>
                <a:latin typeface="DeepSeek-CJK-patch"/>
              </a:rPr>
              <a:t>:</a:t>
            </a:r>
            <a:endParaRPr lang="en-US" b="1" i="0" dirty="0">
              <a:solidFill>
                <a:srgbClr val="404040"/>
              </a:solidFill>
              <a:effectLst/>
              <a:latin typeface="DeepSeek-CJK-patch"/>
            </a:endParaRPr>
          </a:p>
          <a:p>
            <a:pPr algn="l">
              <a:buFont typeface="Arial" panose="020B0604020202020204" pitchFamily="34" charset="0"/>
              <a:buNone/>
            </a:pPr>
            <a:r>
              <a:rPr lang="en-US" b="1" i="0" dirty="0">
                <a:solidFill>
                  <a:srgbClr val="404040"/>
                </a:solidFill>
                <a:effectLst/>
                <a:latin typeface="DeepSeek-CJK-patch"/>
              </a:rPr>
              <a:t>CREATE</a:t>
            </a:r>
            <a:r>
              <a:rPr lang="en-US" b="0" i="0" dirty="0">
                <a:solidFill>
                  <a:srgbClr val="404040"/>
                </a:solidFill>
                <a:effectLst/>
                <a:latin typeface="DeepSeek-CJK-patch"/>
              </a:rPr>
              <a:t> </a:t>
            </a:r>
            <a:r>
              <a:rPr lang="en-US" b="1" i="0" dirty="0">
                <a:solidFill>
                  <a:srgbClr val="404040"/>
                </a:solidFill>
                <a:effectLst/>
                <a:latin typeface="DeepSeek-CJK-patch"/>
              </a:rPr>
              <a:t>VIEW</a:t>
            </a:r>
            <a:r>
              <a:rPr lang="en-US" b="0" i="0" dirty="0">
                <a:solidFill>
                  <a:srgbClr val="404040"/>
                </a:solidFill>
                <a:effectLst/>
                <a:latin typeface="DeepSeek-CJK-patch"/>
              </a:rPr>
              <a:t> V </a:t>
            </a:r>
            <a:r>
              <a:rPr lang="en-US" b="1" i="0" dirty="0">
                <a:solidFill>
                  <a:srgbClr val="404040"/>
                </a:solidFill>
                <a:effectLst/>
                <a:latin typeface="DeepSeek-CJK-patch"/>
              </a:rPr>
              <a:t>AS</a:t>
            </a:r>
            <a:r>
              <a:rPr lang="en-US" b="0" i="0" dirty="0">
                <a:solidFill>
                  <a:srgbClr val="404040"/>
                </a:solidFill>
                <a:effectLst/>
                <a:latin typeface="DeepSeek-CJK-patch"/>
              </a:rPr>
              <a:t> </a:t>
            </a:r>
          </a:p>
          <a:p>
            <a:pPr algn="l">
              <a:buFont typeface="Arial" panose="020B0604020202020204" pitchFamily="34" charset="0"/>
              <a:buNone/>
            </a:pPr>
            <a:r>
              <a:rPr lang="en-US" b="1" i="0" dirty="0">
                <a:solidFill>
                  <a:srgbClr val="404040"/>
                </a:solidFill>
                <a:effectLst/>
                <a:latin typeface="DeepSeek-CJK-patch"/>
              </a:rPr>
              <a:t>SELECT</a:t>
            </a:r>
            <a:r>
              <a:rPr lang="en-US" b="0" i="0" dirty="0">
                <a:solidFill>
                  <a:srgbClr val="404040"/>
                </a:solidFill>
                <a:effectLst/>
                <a:latin typeface="DeepSeek-CJK-patch"/>
              </a:rPr>
              <a:t> R.id, R.name, </a:t>
            </a:r>
            <a:r>
              <a:rPr lang="en-US" b="0" i="0" dirty="0" err="1">
                <a:solidFill>
                  <a:srgbClr val="404040"/>
                </a:solidFill>
                <a:effectLst/>
                <a:latin typeface="DeepSeek-CJK-patch"/>
              </a:rPr>
              <a:t>S.value</a:t>
            </a:r>
            <a:r>
              <a:rPr lang="en-US" b="0" i="0" dirty="0">
                <a:solidFill>
                  <a:srgbClr val="404040"/>
                </a:solidFill>
                <a:effectLst/>
                <a:latin typeface="DeepSeek-CJK-patch"/>
              </a:rPr>
              <a:t> </a:t>
            </a:r>
          </a:p>
          <a:p>
            <a:pPr algn="l">
              <a:buFont typeface="Arial" panose="020B0604020202020204" pitchFamily="34" charset="0"/>
              <a:buNone/>
            </a:pPr>
            <a:r>
              <a:rPr lang="en-US" b="1" i="0" dirty="0">
                <a:solidFill>
                  <a:srgbClr val="404040"/>
                </a:solidFill>
                <a:effectLst/>
                <a:latin typeface="DeepSeek-CJK-patch"/>
              </a:rPr>
              <a:t>FROM</a:t>
            </a:r>
            <a:r>
              <a:rPr lang="en-US" b="0" i="0" dirty="0">
                <a:solidFill>
                  <a:srgbClr val="404040"/>
                </a:solidFill>
                <a:effectLst/>
                <a:latin typeface="DeepSeek-CJK-patch"/>
              </a:rPr>
              <a:t> R </a:t>
            </a:r>
            <a:r>
              <a:rPr lang="en-US" b="1" i="0" dirty="0">
                <a:solidFill>
                  <a:srgbClr val="404040"/>
                </a:solidFill>
                <a:effectLst/>
                <a:latin typeface="DeepSeek-CJK-patch"/>
              </a:rPr>
              <a:t>JOIN</a:t>
            </a:r>
            <a:r>
              <a:rPr lang="en-US" b="0" i="0" dirty="0">
                <a:solidFill>
                  <a:srgbClr val="404040"/>
                </a:solidFill>
                <a:effectLst/>
                <a:latin typeface="DeepSeek-CJK-patch"/>
              </a:rPr>
              <a:t> S </a:t>
            </a:r>
            <a:r>
              <a:rPr lang="en-US" b="1" i="0" dirty="0">
                <a:solidFill>
                  <a:srgbClr val="404040"/>
                </a:solidFill>
                <a:effectLst/>
                <a:latin typeface="DeepSeek-CJK-patch"/>
              </a:rPr>
              <a:t>ON</a:t>
            </a:r>
            <a:r>
              <a:rPr lang="en-US" b="0" i="0" dirty="0">
                <a:solidFill>
                  <a:srgbClr val="404040"/>
                </a:solidFill>
                <a:effectLst/>
                <a:latin typeface="DeepSeek-CJK-patch"/>
              </a:rPr>
              <a:t> R.id = S.id;</a:t>
            </a:r>
            <a:endParaRPr lang="vi-VN" b="0" i="0" dirty="0">
              <a:solidFill>
                <a:srgbClr val="404040"/>
              </a:solidFill>
              <a:effectLst/>
              <a:latin typeface="DeepSeek-CJK-patch"/>
            </a:endParaRPr>
          </a:p>
          <a:p>
            <a:pPr algn="l">
              <a:buFont typeface="Arial" panose="020B0604020202020204" pitchFamily="34" charset="0"/>
              <a:buChar char="•"/>
            </a:pP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Nếu R.id là khóa chính</a:t>
            </a:r>
            <a:r>
              <a:rPr lang="vi-VN" b="0" i="0" dirty="0">
                <a:solidFill>
                  <a:srgbClr val="404040"/>
                </a:solidFill>
                <a:effectLst/>
                <a:latin typeface="DeepSeek-CJK-patch"/>
              </a:rPr>
              <a:t>:</a:t>
            </a:r>
          </a:p>
          <a:p>
            <a:pPr marL="1143000" lvl="2" indent="-228600" algn="l">
              <a:buFont typeface="Arial" panose="020B0604020202020204" pitchFamily="34" charset="0"/>
              <a:buChar char="•"/>
            </a:pPr>
            <a:r>
              <a:rPr lang="vi-VN" b="1" i="0" dirty="0">
                <a:solidFill>
                  <a:srgbClr val="404040"/>
                </a:solidFill>
                <a:effectLst/>
                <a:latin typeface="DeepSeek-CJK-patch"/>
              </a:rPr>
              <a:t>Xóa</a:t>
            </a:r>
            <a:r>
              <a:rPr lang="vi-VN" b="0" i="0" dirty="0">
                <a:solidFill>
                  <a:srgbClr val="404040"/>
                </a:solidFill>
                <a:effectLst/>
                <a:latin typeface="DeepSeek-CJK-patch"/>
              </a:rPr>
              <a:t>: Khi xóa bản ghi từ R, view </a:t>
            </a:r>
            <a:r>
              <a:rPr lang="vi-VN" b="0" i="0" dirty="0">
                <a:solidFill>
                  <a:srgbClr val="404040"/>
                </a:solidFill>
                <a:effectLst/>
                <a:latin typeface="KaTeX_Main"/>
              </a:rPr>
              <a:t>V</a:t>
            </a:r>
            <a:r>
              <a:rPr lang="vi-VN" b="0" i="1" dirty="0">
                <a:solidFill>
                  <a:srgbClr val="404040"/>
                </a:solidFill>
                <a:effectLst/>
                <a:latin typeface="KaTeX_Math"/>
              </a:rPr>
              <a:t>V</a:t>
            </a:r>
            <a:r>
              <a:rPr lang="vi-VN" b="0" i="0" dirty="0">
                <a:solidFill>
                  <a:srgbClr val="404040"/>
                </a:solidFill>
                <a:effectLst/>
                <a:latin typeface="DeepSeek-CJK-patch"/>
              </a:rPr>
              <a:t> có thể tự xóa tuple tương ứng </a:t>
            </a:r>
            <a:r>
              <a:rPr lang="vi-VN" b="1" i="0" dirty="0">
                <a:solidFill>
                  <a:srgbClr val="404040"/>
                </a:solidFill>
                <a:effectLst/>
                <a:latin typeface="DeepSeek-CJK-patch"/>
              </a:rPr>
              <a:t>mà không cần truy cập R</a:t>
            </a:r>
            <a:r>
              <a:rPr lang="vi-VN" b="0" i="0" dirty="0">
                <a:solidFill>
                  <a:srgbClr val="404040"/>
                </a:solidFill>
                <a:effectLst/>
                <a:latin typeface="DeepSeek-CJK-patch"/>
              </a:rPr>
              <a:t> (vì đã có R.id trong view).</a:t>
            </a:r>
          </a:p>
          <a:p>
            <a:pPr marL="1143000" lvl="2" indent="-228600" algn="l">
              <a:buFont typeface="Arial" panose="020B0604020202020204" pitchFamily="34" charset="0"/>
              <a:buChar char="•"/>
            </a:pPr>
            <a:r>
              <a:rPr lang="vi-VN" b="1" i="0" dirty="0">
                <a:solidFill>
                  <a:srgbClr val="404040"/>
                </a:solidFill>
                <a:effectLst/>
                <a:latin typeface="DeepSeek-CJK-patch"/>
              </a:rPr>
              <a:t>Thêm</a:t>
            </a:r>
            <a:r>
              <a:rPr lang="vi-VN" b="0" i="0" dirty="0">
                <a:solidFill>
                  <a:srgbClr val="404040"/>
                </a:solidFill>
                <a:effectLst/>
                <a:latin typeface="DeepSeek-CJK-patch"/>
              </a:rPr>
              <a:t>: Khi thêm bản ghi vào R, view </a:t>
            </a:r>
            <a:r>
              <a:rPr lang="vi-VN" b="0" i="0" dirty="0">
                <a:solidFill>
                  <a:srgbClr val="404040"/>
                </a:solidFill>
                <a:effectLst/>
                <a:latin typeface="KaTeX_Main"/>
              </a:rPr>
              <a:t>V</a:t>
            </a:r>
            <a:r>
              <a:rPr lang="vi-VN" b="0" i="1" dirty="0">
                <a:solidFill>
                  <a:srgbClr val="404040"/>
                </a:solidFill>
                <a:effectLst/>
                <a:latin typeface="KaTeX_Math"/>
              </a:rPr>
              <a:t>V</a:t>
            </a:r>
            <a:r>
              <a:rPr lang="vi-VN" b="0" i="0" dirty="0">
                <a:solidFill>
                  <a:srgbClr val="404040"/>
                </a:solidFill>
                <a:effectLst/>
                <a:latin typeface="DeepSeek-CJK-patch"/>
              </a:rPr>
              <a:t> </a:t>
            </a:r>
            <a:r>
              <a:rPr lang="vi-VN" b="1" i="0" dirty="0">
                <a:solidFill>
                  <a:srgbClr val="404040"/>
                </a:solidFill>
                <a:effectLst/>
                <a:latin typeface="DeepSeek-CJK-patch"/>
              </a:rPr>
              <a:t>không thể</a:t>
            </a:r>
            <a:r>
              <a:rPr lang="vi-VN" b="0" i="0" dirty="0">
                <a:solidFill>
                  <a:srgbClr val="404040"/>
                </a:solidFill>
                <a:effectLst/>
                <a:latin typeface="DeepSeek-CJK-patch"/>
              </a:rPr>
              <a:t> tự thêm tuple mới nếu không biết giá trị S.value.</a:t>
            </a:r>
            <a:endParaRPr lang="en-US" b="0" i="0" dirty="0">
              <a:solidFill>
                <a:srgbClr val="404040"/>
              </a:solidFill>
              <a:effectLst/>
              <a:latin typeface="DeepSeek-CJK-patch"/>
            </a:endParaRPr>
          </a:p>
          <a:p>
            <a:pPr marL="914400" lvl="2" indent="0"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3. Tại sao Counting Algorithm không tự duy trì?</a:t>
            </a:r>
          </a:p>
          <a:p>
            <a:pPr algn="l">
              <a:buFont typeface="Arial" panose="020B0604020202020204" pitchFamily="34" charset="0"/>
              <a:buChar char="•"/>
            </a:pPr>
            <a:r>
              <a:rPr lang="vi-VN" b="1" i="0" dirty="0">
                <a:solidFill>
                  <a:srgbClr val="404040"/>
                </a:solidFill>
                <a:effectLst/>
                <a:latin typeface="DeepSeek-CJK-patch"/>
              </a:rPr>
              <a:t>Counting Algorithm</a:t>
            </a:r>
            <a:r>
              <a:rPr lang="vi-VN" b="0" i="0" dirty="0">
                <a:solidFill>
                  <a:srgbClr val="404040"/>
                </a:solidFill>
                <a:effectLst/>
                <a:latin typeface="DeepSeek-CJK-patch"/>
              </a:rPr>
              <a:t> phụ thuộc vào việc </a:t>
            </a:r>
            <a:r>
              <a:rPr lang="vi-VN" b="1" i="0" dirty="0">
                <a:solidFill>
                  <a:srgbClr val="404040"/>
                </a:solidFill>
                <a:effectLst/>
                <a:latin typeface="DeepSeek-CJK-patch"/>
              </a:rPr>
              <a:t>đếm số lần tham chiếu</a:t>
            </a:r>
            <a:r>
              <a:rPr lang="vi-VN" b="0" i="0" dirty="0">
                <a:solidFill>
                  <a:srgbClr val="404040"/>
                </a:solidFill>
                <a:effectLst/>
                <a:latin typeface="DeepSeek-CJK-patch"/>
              </a:rPr>
              <a:t> từ bảng nguồn → Luôn cần truy cập bảng nguồn để tính toán lại count.</a:t>
            </a:r>
          </a:p>
          <a:p>
            <a:pPr algn="l">
              <a:buFont typeface="Arial" panose="020B0604020202020204" pitchFamily="34" charset="0"/>
              <a:buChar char="•"/>
            </a:pPr>
            <a:r>
              <a:rPr lang="vi-VN" b="1" i="0" dirty="0">
                <a:solidFill>
                  <a:srgbClr val="404040"/>
                </a:solidFill>
                <a:effectLst/>
                <a:latin typeface="DeepSeek-CJK-patch"/>
              </a:rPr>
              <a:t>Ví dụ</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Nếu xóa 1 bản ghi từ ASG trong ví dụ trước, cần kiểm tra bảng ASG để biết count có về 0 hay không.</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4. Ứng dụng thực tế</a:t>
            </a:r>
          </a:p>
          <a:p>
            <a:pPr algn="l">
              <a:buFont typeface="Arial" panose="020B0604020202020204" pitchFamily="34" charset="0"/>
              <a:buChar char="•"/>
            </a:pPr>
            <a:r>
              <a:rPr lang="vi-VN" b="1" i="0" dirty="0">
                <a:solidFill>
                  <a:srgbClr val="404040"/>
                </a:solidFill>
                <a:effectLst/>
                <a:latin typeface="DeepSeek-CJK-patch"/>
              </a:rPr>
              <a:t>Materialized Views trong Oracle/PostgreSQL</a:t>
            </a:r>
            <a:r>
              <a:rPr lang="vi-VN" b="0" i="0" dirty="0">
                <a:solidFill>
                  <a:srgbClr val="404040"/>
                </a:solidFill>
                <a:effectLst/>
                <a:latin typeface="DeepSeek-CJK-patch"/>
              </a:rPr>
              <a:t>: Một số view tự duy trì được nếu thiết kế đủ thông tin.</a:t>
            </a:r>
          </a:p>
          <a:p>
            <a:pPr algn="l">
              <a:buFont typeface="Arial" panose="020B0604020202020204" pitchFamily="34" charset="0"/>
              <a:buChar char="•"/>
            </a:pPr>
            <a:r>
              <a:rPr lang="vi-VN" b="1" i="0" dirty="0">
                <a:solidFill>
                  <a:srgbClr val="404040"/>
                </a:solidFill>
                <a:effectLst/>
                <a:latin typeface="DeepSeek-CJK-patch"/>
              </a:rPr>
              <a:t>Hệ thống phân tán</a:t>
            </a:r>
            <a:r>
              <a:rPr lang="vi-VN" b="0" i="0" dirty="0">
                <a:solidFill>
                  <a:srgbClr val="404040"/>
                </a:solidFill>
                <a:effectLst/>
                <a:latin typeface="DeepSeek-CJK-patch"/>
              </a:rPr>
              <a:t>: Giảm chi phí truyền tải dữ liệu bằng cách tránh truy cập bảng nguồn.</a:t>
            </a:r>
          </a:p>
          <a:p>
            <a:pPr algn="l"/>
            <a:r>
              <a:rPr lang="vi-VN" b="1" i="0" dirty="0">
                <a:solidFill>
                  <a:srgbClr val="404040"/>
                </a:solidFill>
                <a:effectLst/>
                <a:latin typeface="DeepSeek-CJK-patch"/>
              </a:rPr>
              <a:t>Lưu ý</a:t>
            </a:r>
            <a:r>
              <a:rPr lang="vi-VN" b="0" i="0" dirty="0">
                <a:solidFill>
                  <a:srgbClr val="404040"/>
                </a:solidFill>
                <a:effectLst/>
                <a:latin typeface="DeepSeek-CJK-patch"/>
              </a:rPr>
              <a:t>:</a:t>
            </a:r>
          </a:p>
          <a:p>
            <a:pPr algn="l">
              <a:buFont typeface="Arial" panose="020B0604020202020204" pitchFamily="34" charset="0"/>
              <a:buChar char="•"/>
            </a:pPr>
            <a:r>
              <a:rPr lang="vi-VN" b="0" i="0" dirty="0">
                <a:solidFill>
                  <a:srgbClr val="404040"/>
                </a:solidFill>
                <a:effectLst/>
                <a:latin typeface="DeepSeek-CJK-patch"/>
              </a:rPr>
              <a:t>View càng phức tạp (có aggregation, recursion) càng khó tự duy trì.</a:t>
            </a:r>
          </a:p>
          <a:p>
            <a:pPr algn="l">
              <a:buFont typeface="Arial" panose="020B0604020202020204" pitchFamily="34" charset="0"/>
              <a:buChar char="•"/>
            </a:pPr>
            <a:r>
              <a:rPr lang="vi-VN" b="0" i="0" dirty="0">
                <a:solidFill>
                  <a:srgbClr val="404040"/>
                </a:solidFill>
                <a:effectLst/>
                <a:latin typeface="DeepSeek-CJK-patch"/>
              </a:rPr>
              <a:t>Thiết kế view nên </a:t>
            </a:r>
            <a:r>
              <a:rPr lang="vi-VN" b="1" i="0" dirty="0">
                <a:solidFill>
                  <a:srgbClr val="404040"/>
                </a:solidFill>
                <a:effectLst/>
                <a:latin typeface="DeepSeek-CJK-patch"/>
              </a:rPr>
              <a:t>ưu tiên chứa khóa chính</a:t>
            </a:r>
            <a:r>
              <a:rPr lang="vi-VN" b="0" i="0" dirty="0">
                <a:solidFill>
                  <a:srgbClr val="404040"/>
                </a:solidFill>
                <a:effectLst/>
                <a:latin typeface="DeepSeek-CJK-patch"/>
              </a:rPr>
              <a:t> nếu cần hỗ trợ deletion/modification.</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32</a:t>
            </a:fld>
            <a:endParaRPr lang="en-US"/>
          </a:p>
        </p:txBody>
      </p:sp>
    </p:spTree>
    <p:extLst>
      <p:ext uri="{BB962C8B-B14F-4D97-AF65-F5344CB8AC3E}">
        <p14:creationId xmlns:p14="http://schemas.microsoft.com/office/powerpoint/2010/main" val="226378552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33</a:t>
            </a:fld>
            <a:endParaRPr lang="en-US"/>
          </a:p>
        </p:txBody>
      </p:sp>
    </p:spTree>
    <p:extLst>
      <p:ext uri="{BB962C8B-B14F-4D97-AF65-F5344CB8AC3E}">
        <p14:creationId xmlns:p14="http://schemas.microsoft.com/office/powerpoint/2010/main" val="17964784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Rot="1" noChangeAspect="1" noChangeArrowheads="1" noTextEdit="1"/>
          </p:cNvSpPr>
          <p:nvPr>
            <p:ph type="sldImg"/>
          </p:nvPr>
        </p:nvSpPr>
        <p:spPr>
          <a:ln/>
        </p:spPr>
      </p:sp>
      <p:sp>
        <p:nvSpPr>
          <p:cNvPr id="44035" name="Rectangle 3"/>
          <p:cNvSpPr>
            <a:spLocks noGrp="1" noChangeArrowheads="1"/>
          </p:cNvSpPr>
          <p:nvPr>
            <p:ph type="body" idx="1"/>
          </p:nvPr>
        </p:nvSpPr>
        <p:spPr/>
        <p:txBody>
          <a:bodyPr/>
          <a:lstStyle/>
          <a:p>
            <a:pPr algn="l"/>
            <a:r>
              <a:rPr lang="vi-VN" b="1" i="0" dirty="0">
                <a:solidFill>
                  <a:srgbClr val="404040"/>
                </a:solidFill>
                <a:effectLst/>
                <a:latin typeface="DeepSeek-CJK-patch"/>
              </a:rPr>
              <a:t>Giải thích về Bảo mật Dữ liệu (Data Security) trong Hệ quản trị CSDL</a:t>
            </a:r>
            <a:endParaRPr lang="en-US" b="1" i="0" dirty="0">
              <a:solidFill>
                <a:srgbClr val="404040"/>
              </a:solidFill>
              <a:effectLst/>
              <a:latin typeface="DeepSeek-CJK-patch"/>
            </a:endParaRPr>
          </a:p>
          <a:p>
            <a:pPr algn="l"/>
            <a:endParaRPr lang="vi-VN" b="1" i="0" dirty="0">
              <a:solidFill>
                <a:srgbClr val="404040"/>
              </a:solidFill>
              <a:effectLst/>
              <a:latin typeface="DeepSeek-CJK-patch"/>
            </a:endParaRPr>
          </a:p>
          <a:p>
            <a:pPr algn="l"/>
            <a:r>
              <a:rPr lang="vi-VN" b="1" i="0" dirty="0">
                <a:solidFill>
                  <a:srgbClr val="404040"/>
                </a:solidFill>
                <a:effectLst/>
                <a:latin typeface="DeepSeek-CJK-patch"/>
              </a:rPr>
              <a:t>1. Bảo vệ Dữ liệu (Data Protection)</a:t>
            </a:r>
          </a:p>
          <a:p>
            <a:pPr algn="l">
              <a:buFont typeface="Arial" panose="020B0604020202020204" pitchFamily="34" charset="0"/>
              <a:buChar char="•"/>
            </a:pPr>
            <a:r>
              <a:rPr lang="vi-VN" b="1" i="0" dirty="0">
                <a:solidFill>
                  <a:srgbClr val="404040"/>
                </a:solidFill>
                <a:effectLst/>
                <a:latin typeface="DeepSeek-CJK-patch"/>
              </a:rPr>
              <a:t>Mục tiêu:</a:t>
            </a:r>
            <a:r>
              <a:rPr lang="vi-VN" b="0" i="0" dirty="0">
                <a:solidFill>
                  <a:srgbClr val="404040"/>
                </a:solidFill>
                <a:effectLst/>
                <a:latin typeface="DeepSeek-CJK-patch"/>
              </a:rPr>
              <a:t> Ngăn chặn người dùng trái phép hiểu được nội dung vật lý của dữ liệu.</a:t>
            </a:r>
          </a:p>
          <a:p>
            <a:pPr algn="l">
              <a:buFont typeface="Arial" panose="020B0604020202020204" pitchFamily="34" charset="0"/>
              <a:buChar char="•"/>
            </a:pPr>
            <a:r>
              <a:rPr lang="vi-VN" b="1" i="0" dirty="0">
                <a:solidFill>
                  <a:srgbClr val="404040"/>
                </a:solidFill>
                <a:effectLst/>
                <a:latin typeface="DeepSeek-CJK-patch"/>
              </a:rPr>
              <a:t>Phương pháp:</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Mã hóa (Encryption):</a:t>
            </a:r>
            <a:r>
              <a:rPr lang="vi-VN" b="0" i="0" dirty="0">
                <a:solidFill>
                  <a:srgbClr val="404040"/>
                </a:solidFill>
                <a:effectLst/>
                <a:latin typeface="DeepSeek-CJK-patch"/>
              </a:rPr>
              <a:t> Biến đổi dữ liệu thành dạng không thể đọc được (ciphertext) nếu không có khóa giải mã.</a:t>
            </a:r>
          </a:p>
          <a:p>
            <a:pPr marL="742950" lvl="1" indent="-285750" algn="l">
              <a:buFont typeface="Arial" panose="020B0604020202020204" pitchFamily="34" charset="0"/>
              <a:buChar char="•"/>
            </a:pPr>
            <a:r>
              <a:rPr lang="vi-VN" b="1" i="0" dirty="0">
                <a:solidFill>
                  <a:srgbClr val="404040"/>
                </a:solidFill>
                <a:effectLst/>
                <a:latin typeface="DeepSeek-CJK-patch"/>
              </a:rPr>
              <a:t>Giải mã (Decryption):</a:t>
            </a:r>
            <a:r>
              <a:rPr lang="vi-VN" b="0" i="0" dirty="0">
                <a:solidFill>
                  <a:srgbClr val="404040"/>
                </a:solidFill>
                <a:effectLst/>
                <a:latin typeface="DeepSeek-CJK-patch"/>
              </a:rPr>
              <a:t> Khôi phục dữ liệu về dạng ban đầu bằng khóa bí mật.</a:t>
            </a:r>
          </a:p>
          <a:p>
            <a:pPr marL="742950" lvl="1" indent="-285750" algn="l">
              <a:buFont typeface="Arial" panose="020B0604020202020204" pitchFamily="34" charset="0"/>
              <a:buChar char="•"/>
            </a:pPr>
            <a:r>
              <a:rPr lang="vi-VN" b="1" i="0" dirty="0">
                <a:solidFill>
                  <a:srgbClr val="404040"/>
                </a:solidFill>
                <a:effectLst/>
                <a:latin typeface="DeepSeek-CJK-patch"/>
              </a:rPr>
              <a:t>Công nghệ phổ biến:</a:t>
            </a:r>
            <a:endParaRPr lang="vi-VN" b="0" i="0" dirty="0">
              <a:solidFill>
                <a:srgbClr val="404040"/>
              </a:solidFill>
              <a:effectLst/>
              <a:latin typeface="DeepSeek-CJK-patch"/>
            </a:endParaRPr>
          </a:p>
          <a:p>
            <a:pPr marL="1143000" lvl="2" indent="-228600" algn="l">
              <a:buFont typeface="Arial" panose="020B0604020202020204" pitchFamily="34" charset="0"/>
              <a:buChar char="•"/>
            </a:pPr>
            <a:r>
              <a:rPr lang="vi-VN" b="1" i="0" dirty="0">
                <a:solidFill>
                  <a:srgbClr val="404040"/>
                </a:solidFill>
                <a:effectLst/>
                <a:latin typeface="DeepSeek-CJK-patch"/>
              </a:rPr>
              <a:t>Mã hóa khóa công khai (Public Key Cryptography):</a:t>
            </a:r>
            <a:r>
              <a:rPr lang="vi-VN" b="0" i="0" dirty="0">
                <a:solidFill>
                  <a:srgbClr val="404040"/>
                </a:solidFill>
                <a:effectLst/>
                <a:latin typeface="DeepSeek-CJK-patch"/>
              </a:rPr>
              <a:t> Sử dụng cặp khóa công khai (public key) và khóa riêng tư (private key).</a:t>
            </a:r>
          </a:p>
          <a:p>
            <a:pPr marL="1143000" lvl="2" indent="-22860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RSA, AES.</a:t>
            </a:r>
          </a:p>
          <a:p>
            <a:pPr algn="l"/>
            <a:r>
              <a:rPr lang="vi-VN" b="1" i="0" dirty="0">
                <a:solidFill>
                  <a:srgbClr val="404040"/>
                </a:solidFill>
                <a:effectLst/>
                <a:latin typeface="DeepSeek-CJK-patch"/>
              </a:rPr>
              <a:t>Ứng dụng:</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Bảo mật dữ liệu nhạy cảm (số thẻ tín dụng, mật khẩu).</a:t>
            </a:r>
          </a:p>
          <a:p>
            <a:pPr algn="l">
              <a:buFont typeface="Arial" panose="020B0604020202020204" pitchFamily="34" charset="0"/>
              <a:buChar char="•"/>
            </a:pPr>
            <a:r>
              <a:rPr lang="vi-VN" b="0" i="0" dirty="0">
                <a:solidFill>
                  <a:srgbClr val="404040"/>
                </a:solidFill>
                <a:effectLst/>
                <a:latin typeface="DeepSeek-CJK-patch"/>
              </a:rPr>
              <a:t>Truyền tải an toàn qua mạng (SSL/TLS).</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2. Kiểm soát Truy cập (Access Control)</a:t>
            </a:r>
          </a:p>
          <a:p>
            <a:pPr algn="l"/>
            <a:r>
              <a:rPr lang="vi-VN" b="0" i="0" dirty="0">
                <a:solidFill>
                  <a:srgbClr val="404040"/>
                </a:solidFill>
                <a:effectLst/>
                <a:latin typeface="DeepSeek-CJK-patch"/>
              </a:rPr>
              <a:t>Đảm bảo chỉ người dùng được ủy quyền mới có thể thực hiện các thao tác cụ thể trên CSDL.</a:t>
            </a:r>
          </a:p>
          <a:p>
            <a:pPr algn="l"/>
            <a:r>
              <a:rPr lang="vi-VN" b="1" i="0" dirty="0">
                <a:solidFill>
                  <a:srgbClr val="404040"/>
                </a:solidFill>
                <a:effectLst/>
                <a:latin typeface="DeepSeek-CJK-patch"/>
              </a:rPr>
              <a:t>a. Kiểm soát Truy cập Tùy ý (DAC - Discretionary Access Control)</a:t>
            </a:r>
          </a:p>
          <a:p>
            <a:pPr algn="l">
              <a:buFont typeface="Arial" panose="020B0604020202020204" pitchFamily="34" charset="0"/>
              <a:buChar char="•"/>
            </a:pPr>
            <a:r>
              <a:rPr lang="vi-VN" b="1" i="0" dirty="0">
                <a:solidFill>
                  <a:srgbClr val="404040"/>
                </a:solidFill>
                <a:effectLst/>
                <a:latin typeface="DeepSeek-CJK-patch"/>
              </a:rPr>
              <a:t>Nguyên tắc:</a:t>
            </a:r>
            <a:r>
              <a:rPr lang="vi-VN" b="0" i="0" dirty="0">
                <a:solidFill>
                  <a:srgbClr val="404040"/>
                </a:solidFill>
                <a:effectLst/>
                <a:latin typeface="DeepSeek-CJK-patch"/>
              </a:rPr>
              <a:t> Chủ sở hữu dữ liệu (owner) có quyền cấp/hủy quyền truy cập cho người khác.</a:t>
            </a:r>
          </a:p>
          <a:p>
            <a:pPr algn="l">
              <a:buFont typeface="Arial" panose="020B0604020202020204" pitchFamily="34" charset="0"/>
              <a:buChar char="•"/>
            </a:pPr>
            <a:r>
              <a:rPr lang="vi-VN" b="1" i="0" dirty="0">
                <a:solidFill>
                  <a:srgbClr val="404040"/>
                </a:solidFill>
                <a:effectLst/>
                <a:latin typeface="DeepSeek-CJK-patch"/>
              </a:rPr>
              <a:t>Cơ chế:</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Authorization Rules:</a:t>
            </a:r>
            <a:r>
              <a:rPr lang="vi-VN" b="0" i="0" dirty="0">
                <a:solidFill>
                  <a:srgbClr val="404040"/>
                </a:solidFill>
                <a:effectLst/>
                <a:latin typeface="DeepSeek-CJK-patch"/>
              </a:rPr>
              <a:t> Quy tắc phân quyền dựa trên GRANT/REVOKE trong SQL.</a:t>
            </a:r>
          </a:p>
          <a:p>
            <a:pPr marL="742950" lvl="1" indent="-285750" algn="l">
              <a:buFont typeface="Arial" panose="020B0604020202020204" pitchFamily="34" charset="0"/>
              <a:buChar char="•"/>
            </a:pPr>
            <a:r>
              <a:rPr lang="vi-VN" b="0" i="1" dirty="0">
                <a:solidFill>
                  <a:srgbClr val="404040"/>
                </a:solidFill>
                <a:effectLst/>
                <a:latin typeface="DeepSeek-CJK-patch"/>
              </a:rPr>
              <a:t>Ví dụ:</a:t>
            </a:r>
            <a:endParaRPr lang="en-US" b="0" i="1" dirty="0">
              <a:solidFill>
                <a:srgbClr val="404040"/>
              </a:solidFill>
              <a:effectLst/>
              <a:latin typeface="DeepSeek-CJK-patch"/>
            </a:endParaRPr>
          </a:p>
          <a:p>
            <a:pPr marL="457200" lvl="1" indent="0" algn="l">
              <a:buFont typeface="Arial" panose="020B0604020202020204" pitchFamily="34" charset="0"/>
              <a:buNone/>
            </a:pPr>
            <a:r>
              <a:rPr lang="vi-VN" b="1" i="0" dirty="0">
                <a:solidFill>
                  <a:srgbClr val="404040"/>
                </a:solidFill>
                <a:effectLst/>
                <a:latin typeface="DeepSeek-CJK-patch"/>
              </a:rPr>
              <a:t>GRANT</a:t>
            </a:r>
            <a:r>
              <a:rPr lang="vi-VN" b="0" i="0" dirty="0">
                <a:solidFill>
                  <a:srgbClr val="404040"/>
                </a:solidFill>
                <a:effectLst/>
                <a:latin typeface="DeepSeek-CJK-patch"/>
              </a:rPr>
              <a:t> </a:t>
            </a:r>
            <a:r>
              <a:rPr lang="vi-VN" b="1" i="0" dirty="0">
                <a:solidFill>
                  <a:srgbClr val="404040"/>
                </a:solidFill>
                <a:effectLst/>
                <a:latin typeface="DeepSeek-CJK-patch"/>
              </a:rPr>
              <a:t>SELECT</a:t>
            </a:r>
            <a:r>
              <a:rPr lang="vi-VN" b="0" i="0" dirty="0">
                <a:solidFill>
                  <a:srgbClr val="404040"/>
                </a:solidFill>
                <a:effectLst/>
                <a:latin typeface="DeepSeek-CJK-patch"/>
              </a:rPr>
              <a:t> </a:t>
            </a:r>
            <a:r>
              <a:rPr lang="vi-VN" b="1" i="0" dirty="0">
                <a:solidFill>
                  <a:srgbClr val="404040"/>
                </a:solidFill>
                <a:effectLst/>
                <a:latin typeface="DeepSeek-CJK-patch"/>
              </a:rPr>
              <a:t>ON</a:t>
            </a:r>
            <a:r>
              <a:rPr lang="vi-VN" b="0" i="0" dirty="0">
                <a:solidFill>
                  <a:srgbClr val="404040"/>
                </a:solidFill>
                <a:effectLst/>
                <a:latin typeface="DeepSeek-CJK-patch"/>
              </a:rPr>
              <a:t> Employees </a:t>
            </a:r>
            <a:r>
              <a:rPr lang="vi-VN" b="1" i="0" dirty="0">
                <a:solidFill>
                  <a:srgbClr val="404040"/>
                </a:solidFill>
                <a:effectLst/>
                <a:latin typeface="DeepSeek-CJK-patch"/>
              </a:rPr>
              <a:t>TO</a:t>
            </a:r>
            <a:r>
              <a:rPr lang="vi-VN" b="0" i="0" dirty="0">
                <a:solidFill>
                  <a:srgbClr val="404040"/>
                </a:solidFill>
                <a:effectLst/>
                <a:latin typeface="DeepSeek-CJK-patch"/>
              </a:rPr>
              <a:t> UserA;  -- Cho phép UserA đọc bảng Employees</a:t>
            </a:r>
          </a:p>
          <a:p>
            <a:pPr marL="457200" lvl="1" indent="0" algn="l">
              <a:buFont typeface="Arial" panose="020B0604020202020204" pitchFamily="34" charset="0"/>
              <a:buNone/>
            </a:pPr>
            <a:r>
              <a:rPr lang="vi-VN" b="1" i="0" dirty="0">
                <a:solidFill>
                  <a:srgbClr val="404040"/>
                </a:solidFill>
                <a:effectLst/>
                <a:latin typeface="DeepSeek-CJK-patch"/>
              </a:rPr>
              <a:t>REVOKE</a:t>
            </a:r>
            <a:r>
              <a:rPr lang="vi-VN" b="0" i="0" dirty="0">
                <a:solidFill>
                  <a:srgbClr val="404040"/>
                </a:solidFill>
                <a:effectLst/>
                <a:latin typeface="DeepSeek-CJK-patch"/>
              </a:rPr>
              <a:t> DELETE </a:t>
            </a:r>
            <a:r>
              <a:rPr lang="vi-VN" b="1" i="0" dirty="0">
                <a:solidFill>
                  <a:srgbClr val="404040"/>
                </a:solidFill>
                <a:effectLst/>
                <a:latin typeface="DeepSeek-CJK-patch"/>
              </a:rPr>
              <a:t>ON</a:t>
            </a:r>
            <a:r>
              <a:rPr lang="vi-VN" b="0" i="0" dirty="0">
                <a:solidFill>
                  <a:srgbClr val="404040"/>
                </a:solidFill>
                <a:effectLst/>
                <a:latin typeface="DeepSeek-CJK-patch"/>
              </a:rPr>
              <a:t> Customers </a:t>
            </a:r>
            <a:r>
              <a:rPr lang="vi-VN" b="1" i="0" dirty="0">
                <a:solidFill>
                  <a:srgbClr val="404040"/>
                </a:solidFill>
                <a:effectLst/>
                <a:latin typeface="DeepSeek-CJK-patch"/>
              </a:rPr>
              <a:t>FROM</a:t>
            </a:r>
            <a:r>
              <a:rPr lang="vi-VN" b="0" i="0" dirty="0">
                <a:solidFill>
                  <a:srgbClr val="404040"/>
                </a:solidFill>
                <a:effectLst/>
                <a:latin typeface="DeepSeek-CJK-patch"/>
              </a:rPr>
              <a:t> UserB; -- Thu hồi quyền xóa của UserB</a:t>
            </a:r>
            <a:endParaRPr lang="en-US" b="0" i="1"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 Linh hoạt, dễ triển khai.</a:t>
            </a:r>
          </a:p>
          <a:p>
            <a:pPr algn="l">
              <a:buFont typeface="Arial" panose="020B0604020202020204" pitchFamily="34" charset="0"/>
              <a:buChar char="•"/>
            </a:pPr>
            <a:r>
              <a:rPr lang="vi-VN" b="1" i="0" dirty="0">
                <a:solidFill>
                  <a:srgbClr val="404040"/>
                </a:solidFill>
                <a:effectLst/>
                <a:latin typeface="DeepSeek-CJK-patch"/>
              </a:rPr>
              <a:t>Nhược điểm:</a:t>
            </a:r>
            <a:r>
              <a:rPr lang="vi-VN" b="0" i="0" dirty="0">
                <a:solidFill>
                  <a:srgbClr val="404040"/>
                </a:solidFill>
                <a:effectLst/>
                <a:latin typeface="DeepSeek-CJK-patch"/>
              </a:rPr>
              <a:t> Khó quản lý trong hệ thống lớn.</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b. Kiểm soát Truy cập Đa cấp (MAC - Multilevel Access Control)</a:t>
            </a:r>
          </a:p>
          <a:p>
            <a:pPr algn="l">
              <a:buFont typeface="Arial" panose="020B0604020202020204" pitchFamily="34" charset="0"/>
              <a:buChar char="•"/>
            </a:pPr>
            <a:r>
              <a:rPr lang="vi-VN" b="1" i="0" dirty="0">
                <a:solidFill>
                  <a:srgbClr val="404040"/>
                </a:solidFill>
                <a:effectLst/>
                <a:latin typeface="DeepSeek-CJK-patch"/>
              </a:rPr>
              <a:t>Nguyên tắc:</a:t>
            </a:r>
            <a:r>
              <a:rPr lang="vi-VN" b="0" i="0" dirty="0">
                <a:solidFill>
                  <a:srgbClr val="404040"/>
                </a:solidFill>
                <a:effectLst/>
                <a:latin typeface="DeepSeek-CJK-patch"/>
              </a:rPr>
              <a:t> Phân cấp bảo mật (security levels) như </a:t>
            </a:r>
            <a:r>
              <a:rPr lang="vi-VN" b="1" i="0" dirty="0">
                <a:solidFill>
                  <a:srgbClr val="404040"/>
                </a:solidFill>
                <a:effectLst/>
                <a:latin typeface="DeepSeek-CJK-patch"/>
              </a:rPr>
              <a:t>Top Secret, Secret, Confidential</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Người dùng chỉ truy cập được dữ liệu có cấp độ ≤ cấp độ của họ.</a:t>
            </a:r>
          </a:p>
          <a:p>
            <a:pPr algn="l">
              <a:buFont typeface="Arial" panose="020B0604020202020204" pitchFamily="34" charset="0"/>
              <a:buChar char="•"/>
            </a:pPr>
            <a:r>
              <a:rPr lang="vi-VN" b="1" i="0" dirty="0">
                <a:solidFill>
                  <a:srgbClr val="404040"/>
                </a:solidFill>
                <a:effectLst/>
                <a:latin typeface="DeepSeek-CJK-patch"/>
              </a:rPr>
              <a:t>Cơ chế:</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Mandatory Policies:</a:t>
            </a:r>
            <a:r>
              <a:rPr lang="vi-VN" b="0" i="0" dirty="0">
                <a:solidFill>
                  <a:srgbClr val="404040"/>
                </a:solidFill>
                <a:effectLst/>
                <a:latin typeface="DeepSeek-CJK-patch"/>
              </a:rPr>
              <a:t> Quy tắc cứng từ hệ thống, không thể thay đổi bởi người dùng.</a:t>
            </a:r>
          </a:p>
          <a:p>
            <a:pPr marL="742950" lvl="1" indent="-285750" algn="l">
              <a:buFont typeface="Arial" panose="020B0604020202020204" pitchFamily="34" charset="0"/>
              <a:buChar char="•"/>
            </a:pPr>
            <a:r>
              <a:rPr lang="vi-VN" b="0" i="1" dirty="0">
                <a:solidFill>
                  <a:srgbClr val="404040"/>
                </a:solidFill>
                <a:effectLst/>
                <a:latin typeface="DeepSeek-CJK-patch"/>
              </a:rPr>
              <a:t>Ví dụ:</a:t>
            </a:r>
            <a:endParaRPr lang="vi-VN" b="0" i="0" dirty="0">
              <a:solidFill>
                <a:srgbClr val="404040"/>
              </a:solidFill>
              <a:effectLst/>
              <a:latin typeface="DeepSeek-CJK-patch"/>
            </a:endParaRPr>
          </a:p>
          <a:p>
            <a:pPr marL="1143000" lvl="2" indent="-228600" algn="l">
              <a:buFont typeface="Arial" panose="020B0604020202020204" pitchFamily="34" charset="0"/>
              <a:buChar char="•"/>
            </a:pPr>
            <a:r>
              <a:rPr lang="vi-VN" b="0" i="0" dirty="0">
                <a:solidFill>
                  <a:srgbClr val="404040"/>
                </a:solidFill>
                <a:effectLst/>
                <a:latin typeface="DeepSeek-CJK-patch"/>
              </a:rPr>
              <a:t>Nhân viên cấp thấp không thể xem dữ liệu lương của cấp quản lý.</a:t>
            </a:r>
          </a:p>
          <a:p>
            <a:pPr algn="l">
              <a:buFont typeface="Arial" panose="020B0604020202020204" pitchFamily="34" charset="0"/>
              <a:buChar char="•"/>
            </a:pPr>
            <a:r>
              <a:rPr lang="vi-VN" b="1" i="0" dirty="0">
                <a:solidFill>
                  <a:srgbClr val="404040"/>
                </a:solidFill>
                <a:effectLst/>
                <a:latin typeface="DeepSeek-CJK-patch"/>
              </a:rPr>
              <a:t>Ưu điểm:</a:t>
            </a:r>
            <a:r>
              <a:rPr lang="vi-VN" b="0" i="0" dirty="0">
                <a:solidFill>
                  <a:srgbClr val="404040"/>
                </a:solidFill>
                <a:effectLst/>
                <a:latin typeface="DeepSeek-CJK-patch"/>
              </a:rPr>
              <a:t> Bảo mật cao, phù hợp tổ chức nhạy cảm (quân đội, ngân hàng).</a:t>
            </a:r>
            <a:endParaRPr lang="en-US" b="0" i="0" dirty="0">
              <a:solidFill>
                <a:srgbClr val="404040"/>
              </a:solidFill>
              <a:effectLst/>
              <a:latin typeface="DeepSeek-CJK-patch"/>
            </a:endParaRPr>
          </a:p>
          <a:p>
            <a:pPr algn="l">
              <a:buFont typeface="Arial" panose="020B0604020202020204" pitchFamily="34" charset="0"/>
              <a:buNone/>
            </a:pPr>
            <a:endParaRPr lang="en-US" b="0" i="0" dirty="0">
              <a:solidFill>
                <a:srgbClr val="404040"/>
              </a:solidFill>
              <a:effectLst/>
              <a:latin typeface="DeepSeek-CJK-patch"/>
            </a:endParaRPr>
          </a:p>
          <a:p>
            <a:pPr algn="l">
              <a:buFont typeface="Arial" panose="020B0604020202020204" pitchFamily="34" charset="0"/>
              <a:buNone/>
            </a:pPr>
            <a:r>
              <a:rPr lang="en-US" b="0" i="0" dirty="0">
                <a:solidFill>
                  <a:srgbClr val="404040"/>
                </a:solidFill>
                <a:effectLst/>
                <a:latin typeface="DeepSeek-CJK-patch"/>
              </a:rPr>
              <a:t>---------------------------------------------------------------------------------------------------------------------</a:t>
            </a:r>
            <a:endParaRPr lang="vi-VN" b="0" i="0" dirty="0">
              <a:solidFill>
                <a:srgbClr val="404040"/>
              </a:solidFill>
              <a:effectLst/>
              <a:latin typeface="DeepSeek-CJK-patch"/>
            </a:endParaRPr>
          </a:p>
          <a:p>
            <a:pPr algn="l"/>
            <a:r>
              <a:rPr lang="vi-VN" b="1" i="1" dirty="0">
                <a:solidFill>
                  <a:srgbClr val="404040"/>
                </a:solidFill>
                <a:effectLst/>
                <a:latin typeface="DeepSeek-CJK-patch"/>
              </a:rPr>
              <a:t>3. So sánh DAC và MAC</a:t>
            </a:r>
          </a:p>
          <a:p>
            <a:pPr algn="l"/>
            <a:r>
              <a:rPr lang="vi-VN" i="1" dirty="0"/>
              <a:t>Tiêu chí</a:t>
            </a:r>
            <a:r>
              <a:rPr lang="en-US" i="1" dirty="0"/>
              <a:t>		</a:t>
            </a:r>
            <a:r>
              <a:rPr lang="vi-VN" i="1" dirty="0"/>
              <a:t>DAC</a:t>
            </a:r>
            <a:r>
              <a:rPr lang="en-US" i="1" dirty="0"/>
              <a:t>			</a:t>
            </a:r>
            <a:r>
              <a:rPr lang="vi-VN" i="1" dirty="0"/>
              <a:t>MAC</a:t>
            </a:r>
            <a:endParaRPr lang="en-US" i="1" dirty="0"/>
          </a:p>
          <a:p>
            <a:pPr algn="l"/>
            <a:r>
              <a:rPr lang="vi-VN" b="1" i="1" dirty="0">
                <a:effectLst/>
              </a:rPr>
              <a:t>Quyền kiểm soát</a:t>
            </a:r>
            <a:r>
              <a:rPr lang="en-US" b="1" i="1" dirty="0">
                <a:effectLst/>
              </a:rPr>
              <a:t>	</a:t>
            </a:r>
            <a:r>
              <a:rPr lang="vi-VN" i="1" dirty="0">
                <a:effectLst/>
              </a:rPr>
              <a:t>Người dùng/owner quyết định</a:t>
            </a:r>
            <a:r>
              <a:rPr lang="en-US" i="1" dirty="0">
                <a:effectLst/>
              </a:rPr>
              <a:t>	</a:t>
            </a:r>
            <a:r>
              <a:rPr lang="vi-VN" i="1" dirty="0">
                <a:effectLst/>
              </a:rPr>
              <a:t>Hệ thống quyết định</a:t>
            </a:r>
            <a:endParaRPr lang="en-US" i="1" dirty="0">
              <a:effectLst/>
            </a:endParaRPr>
          </a:p>
          <a:p>
            <a:pPr algn="l"/>
            <a:r>
              <a:rPr lang="vi-VN" b="1" i="1" dirty="0">
                <a:effectLst/>
              </a:rPr>
              <a:t>Linh hoạt</a:t>
            </a:r>
            <a:r>
              <a:rPr lang="en-US" b="1" i="1" dirty="0">
                <a:effectLst/>
              </a:rPr>
              <a:t>		</a:t>
            </a:r>
            <a:r>
              <a:rPr lang="vi-VN" i="1" dirty="0">
                <a:effectLst/>
              </a:rPr>
              <a:t>Cao</a:t>
            </a:r>
            <a:r>
              <a:rPr lang="en-US" i="1" dirty="0">
                <a:effectLst/>
              </a:rPr>
              <a:t>			</a:t>
            </a:r>
            <a:r>
              <a:rPr lang="vi-VN" i="1" dirty="0">
                <a:effectLst/>
              </a:rPr>
              <a:t>Thấp</a:t>
            </a:r>
            <a:endParaRPr lang="en-US" i="1" dirty="0">
              <a:effectLst/>
            </a:endParaRPr>
          </a:p>
          <a:p>
            <a:pPr algn="l"/>
            <a:r>
              <a:rPr lang="vi-VN" b="1" i="1" dirty="0">
                <a:effectLst/>
              </a:rPr>
              <a:t>Phù hợp</a:t>
            </a:r>
            <a:r>
              <a:rPr lang="en-US" b="1" i="1" dirty="0">
                <a:effectLst/>
              </a:rPr>
              <a:t>		</a:t>
            </a:r>
            <a:r>
              <a:rPr lang="vi-VN" i="1" dirty="0">
                <a:effectLst/>
              </a:rPr>
              <a:t>Doanh nghiệp vừa và nhỏ</a:t>
            </a:r>
            <a:r>
              <a:rPr lang="en-US" i="1" dirty="0">
                <a:effectLst/>
              </a:rPr>
              <a:t>		</a:t>
            </a:r>
            <a:r>
              <a:rPr lang="vi-VN" i="1" dirty="0">
                <a:effectLst/>
              </a:rPr>
              <a:t>Tổ chức an ninh, chính phủ</a:t>
            </a:r>
            <a:endParaRPr lang="en-US" i="1" dirty="0">
              <a:effectLst/>
            </a:endParaRPr>
          </a:p>
          <a:p>
            <a:pPr algn="l"/>
            <a:r>
              <a:rPr lang="vi-VN" b="1" i="1" dirty="0">
                <a:effectLst/>
              </a:rPr>
              <a:t>Ví dụ</a:t>
            </a:r>
            <a:r>
              <a:rPr lang="en-US" b="1" i="1" dirty="0">
                <a:effectLst/>
              </a:rPr>
              <a:t>		</a:t>
            </a:r>
            <a:r>
              <a:rPr lang="vi-VN" i="1" dirty="0">
                <a:effectLst/>
              </a:rPr>
              <a:t>GRANT/REVOKE trong SQL</a:t>
            </a:r>
            <a:r>
              <a:rPr lang="en-US" i="1" dirty="0">
                <a:effectLst/>
              </a:rPr>
              <a:t>		</a:t>
            </a:r>
            <a:r>
              <a:rPr lang="vi-VN" i="1" dirty="0">
                <a:effectLst/>
              </a:rPr>
              <a:t>Phân cấp "Top Secret“</a:t>
            </a:r>
            <a:endParaRPr lang="en-US" i="1" dirty="0">
              <a:effectLs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404040"/>
                </a:solidFill>
                <a:effectLst/>
                <a:latin typeface="DeepSeek-CJK-patch"/>
              </a:rPr>
              <a:t>---------------------------------------------------------------------------------------------------------------------</a:t>
            </a:r>
            <a:endParaRPr lang="vi-VN" b="0" i="0" dirty="0">
              <a:solidFill>
                <a:srgbClr val="404040"/>
              </a:solidFill>
              <a:effectLst/>
              <a:latin typeface="DeepSeek-CJK-patch"/>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4. Ứng dụng Thực tế</a:t>
            </a:r>
          </a:p>
          <a:p>
            <a:pPr algn="l">
              <a:buFont typeface="Arial" panose="020B0604020202020204" pitchFamily="34" charset="0"/>
              <a:buChar char="•"/>
            </a:pPr>
            <a:r>
              <a:rPr lang="vi-VN" b="1" i="0" dirty="0">
                <a:solidFill>
                  <a:srgbClr val="404040"/>
                </a:solidFill>
                <a:effectLst/>
                <a:latin typeface="DeepSeek-CJK-patch"/>
              </a:rPr>
              <a:t>Bảo mật ứng dụng web:</a:t>
            </a:r>
            <a:r>
              <a:rPr lang="vi-VN" b="0" i="0" dirty="0">
                <a:solidFill>
                  <a:srgbClr val="404040"/>
                </a:solidFill>
                <a:effectLst/>
                <a:latin typeface="DeepSeek-CJK-patch"/>
              </a:rPr>
              <a:t> Mã hóa mật khẩu bằng bcrypt + DAC phân quyền API.</a:t>
            </a:r>
          </a:p>
          <a:p>
            <a:pPr algn="l">
              <a:buFont typeface="Arial" panose="020B0604020202020204" pitchFamily="34" charset="0"/>
              <a:buChar char="•"/>
            </a:pPr>
            <a:r>
              <a:rPr lang="vi-VN" b="1" i="0" dirty="0">
                <a:solidFill>
                  <a:srgbClr val="404040"/>
                </a:solidFill>
                <a:effectLst/>
                <a:latin typeface="DeepSeek-CJK-patch"/>
              </a:rPr>
              <a:t>CSDL y tế:</a:t>
            </a:r>
            <a:r>
              <a:rPr lang="vi-VN" b="0" i="0" dirty="0">
                <a:solidFill>
                  <a:srgbClr val="404040"/>
                </a:solidFill>
                <a:effectLst/>
                <a:latin typeface="DeepSeek-CJK-patch"/>
              </a:rPr>
              <a:t> MAC để bác sĩ chỉ xem hồ sơ bệnh nhân của khoa mình.</a:t>
            </a:r>
          </a:p>
          <a:p>
            <a:pPr algn="l">
              <a:buFont typeface="Arial" panose="020B0604020202020204" pitchFamily="34" charset="0"/>
              <a:buChar char="•"/>
            </a:pPr>
            <a:r>
              <a:rPr lang="vi-VN" b="1" i="0" dirty="0">
                <a:solidFill>
                  <a:srgbClr val="404040"/>
                </a:solidFill>
                <a:effectLst/>
                <a:latin typeface="DeepSeek-CJK-patch"/>
              </a:rPr>
              <a:t>Ngân hàng:</a:t>
            </a:r>
            <a:r>
              <a:rPr lang="vi-VN" b="0" i="0" dirty="0">
                <a:solidFill>
                  <a:srgbClr val="404040"/>
                </a:solidFill>
                <a:effectLst/>
                <a:latin typeface="DeepSeek-CJK-patch"/>
              </a:rPr>
              <a:t> Kết hợp mã hóa AES + MAC cho giao dịch.</a:t>
            </a:r>
            <a:endParaRPr lang="en-US" b="0"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Lưu ý:</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Mã hóa làm chậm truy vấn → Cần cân bằng giữa bảo mật và hiệu năng.</a:t>
            </a:r>
          </a:p>
          <a:p>
            <a:pPr algn="l">
              <a:buFont typeface="Arial" panose="020B0604020202020204" pitchFamily="34" charset="0"/>
              <a:buChar char="•"/>
            </a:pPr>
            <a:r>
              <a:rPr lang="vi-VN" b="0" i="0" dirty="0">
                <a:solidFill>
                  <a:srgbClr val="404040"/>
                </a:solidFill>
                <a:effectLst/>
                <a:latin typeface="DeepSeek-CJK-patch"/>
              </a:rPr>
              <a:t>Luôn tuân thủ các chuẩn bảo mật như GDPR, PCI DSS.</a:t>
            </a:r>
          </a:p>
          <a:p>
            <a:endParaRPr lang="en-US" dirty="0"/>
          </a:p>
        </p:txBody>
      </p:sp>
    </p:spTree>
    <p:extLst>
      <p:ext uri="{BB962C8B-B14F-4D97-AF65-F5344CB8AC3E}">
        <p14:creationId xmlns:p14="http://schemas.microsoft.com/office/powerpoint/2010/main" val="312354535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về Kiểm soát Truy cập Tùy ý (Discretionary Access Control - DAC)</a:t>
            </a:r>
            <a:endParaRPr lang="en-US" b="1" i="0" dirty="0">
              <a:solidFill>
                <a:srgbClr val="404040"/>
              </a:solidFill>
              <a:effectLst/>
              <a:latin typeface="DeepSeek-CJK-patch"/>
            </a:endParaRPr>
          </a:p>
          <a:p>
            <a:pPr algn="l"/>
            <a:endParaRPr lang="vi-VN" b="1" i="0" dirty="0">
              <a:solidFill>
                <a:srgbClr val="404040"/>
              </a:solidFill>
              <a:effectLst/>
              <a:latin typeface="DeepSeek-CJK-patch"/>
            </a:endParaRPr>
          </a:p>
          <a:p>
            <a:pPr algn="l"/>
            <a:r>
              <a:rPr lang="vi-VN" b="1" i="0" dirty="0">
                <a:solidFill>
                  <a:srgbClr val="404040"/>
                </a:solidFill>
                <a:effectLst/>
                <a:latin typeface="DeepSeek-CJK-patch"/>
              </a:rPr>
              <a:t>1. Các thành phần chính</a:t>
            </a:r>
          </a:p>
          <a:p>
            <a:pPr algn="l"/>
            <a:r>
              <a:rPr lang="vi-VN" b="0" i="0" dirty="0">
                <a:solidFill>
                  <a:srgbClr val="404040"/>
                </a:solidFill>
                <a:effectLst/>
                <a:latin typeface="DeepSeek-CJK-patch"/>
              </a:rPr>
              <a:t>DAC quản lý việc phân quyền thông qua 3 yếu tố cốt lõi:</a:t>
            </a:r>
          </a:p>
          <a:p>
            <a:pPr algn="l">
              <a:buFont typeface="Arial" panose="020B0604020202020204" pitchFamily="34" charset="0"/>
              <a:buChar char="•"/>
            </a:pPr>
            <a:r>
              <a:rPr lang="vi-VN" b="1" i="0" dirty="0">
                <a:solidFill>
                  <a:srgbClr val="404040"/>
                </a:solidFill>
                <a:effectLst/>
                <a:latin typeface="DeepSeek-CJK-patch"/>
              </a:rPr>
              <a:t>Subjects (Chủ thể):</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Người dùng hoặc nhóm người dùng thực hiện các thao tác.</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User Alice, nhóm Sales_Team.</a:t>
            </a:r>
          </a:p>
          <a:p>
            <a:pPr algn="l">
              <a:buFont typeface="Arial" panose="020B0604020202020204" pitchFamily="34" charset="0"/>
              <a:buChar char="•"/>
            </a:pPr>
            <a:r>
              <a:rPr lang="vi-VN" b="1" i="0" dirty="0">
                <a:solidFill>
                  <a:srgbClr val="404040"/>
                </a:solidFill>
                <a:effectLst/>
                <a:latin typeface="DeepSeek-CJK-patch"/>
              </a:rPr>
              <a:t>Operations (Thao tác):</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Hành động trên dữ liệu (SELECT, INSERT, DELETE, UPDATE) trong truy vấn hoặc ứng dụng.</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SELECT * FROM Employees, DELETE FROM Orders.</a:t>
            </a:r>
          </a:p>
          <a:p>
            <a:pPr algn="l">
              <a:buFont typeface="Arial" panose="020B0604020202020204" pitchFamily="34" charset="0"/>
              <a:buChar char="•"/>
            </a:pPr>
            <a:r>
              <a:rPr lang="vi-VN" b="1" i="0" dirty="0">
                <a:solidFill>
                  <a:srgbClr val="404040"/>
                </a:solidFill>
                <a:effectLst/>
                <a:latin typeface="DeepSeek-CJK-patch"/>
              </a:rPr>
              <a:t>Objects (Đối tượng):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Tài nguyên CSDL được truy cập (bảng, view, cột, hàng).</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Bảng Employees, view Monthly_Sales.</a:t>
            </a:r>
          </a:p>
          <a:p>
            <a:endParaRPr lang="en-US" dirty="0"/>
          </a:p>
          <a:p>
            <a:pPr algn="l"/>
            <a:r>
              <a:rPr lang="vi-VN" b="1" i="0" dirty="0">
                <a:solidFill>
                  <a:srgbClr val="404040"/>
                </a:solidFill>
                <a:effectLst/>
                <a:latin typeface="DeepSeek-CJK-patch"/>
              </a:rPr>
              <a:t>2. Cơ chế phân quyền</a:t>
            </a:r>
          </a:p>
          <a:p>
            <a:pPr algn="l">
              <a:buFont typeface="Arial" panose="020B0604020202020204" pitchFamily="34" charset="0"/>
              <a:buChar char="•"/>
            </a:pPr>
            <a:r>
              <a:rPr lang="vi-VN" b="1" i="0" dirty="0">
                <a:solidFill>
                  <a:srgbClr val="404040"/>
                </a:solidFill>
                <a:effectLst/>
                <a:latin typeface="DeepSeek-CJK-patch"/>
              </a:rPr>
              <a:t>Authorization Rule (Quy tắc ủy quyền):</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Là bộ ba: </a:t>
            </a:r>
            <a:r>
              <a:rPr lang="vi-VN" b="1" i="0" dirty="0">
                <a:solidFill>
                  <a:srgbClr val="404040"/>
                </a:solidFill>
                <a:effectLst/>
                <a:latin typeface="DeepSeek-CJK-patch"/>
              </a:rPr>
              <a:t>(subject, operation type, object)</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(UserA, SELECT, Employees) → UserA được quyền đọc bảng Employees.</a:t>
            </a:r>
          </a:p>
          <a:p>
            <a:pPr algn="l">
              <a:buFont typeface="Arial" panose="020B0604020202020204" pitchFamily="34" charset="0"/>
              <a:buChar char="•"/>
            </a:pPr>
            <a:r>
              <a:rPr lang="vi-VN" b="1" i="0" dirty="0">
                <a:solidFill>
                  <a:srgbClr val="404040"/>
                </a:solidFill>
                <a:effectLst/>
                <a:latin typeface="DeepSeek-CJK-patch"/>
              </a:rPr>
              <a:t>Cú pháp GRANT/REVOKE:</a:t>
            </a:r>
            <a:endParaRPr lang="en-US" b="1" i="0" dirty="0">
              <a:solidFill>
                <a:srgbClr val="404040"/>
              </a:solidFill>
              <a:effectLst/>
              <a:latin typeface="DeepSeek-CJK-patch"/>
            </a:endParaRPr>
          </a:p>
          <a:p>
            <a:pPr algn="l">
              <a:buFont typeface="Arial" panose="020B0604020202020204" pitchFamily="34" charset="0"/>
              <a:buNone/>
            </a:pPr>
            <a:endParaRPr lang="vi-VN" b="0" i="0" dirty="0">
              <a:solidFill>
                <a:srgbClr val="404040"/>
              </a:solidFill>
              <a:effectLst/>
              <a:latin typeface="DeepSeek-CJK-patch"/>
            </a:endParaRPr>
          </a:p>
          <a:p>
            <a:r>
              <a:rPr lang="en-US" b="1" dirty="0"/>
              <a:t>GRANT</a:t>
            </a:r>
            <a:r>
              <a:rPr lang="en-US" dirty="0"/>
              <a:t> </a:t>
            </a:r>
            <a:r>
              <a:rPr lang="en-US" b="1" dirty="0"/>
              <a:t>SELECT</a:t>
            </a:r>
            <a:r>
              <a:rPr lang="en-US" dirty="0"/>
              <a:t>, </a:t>
            </a:r>
            <a:r>
              <a:rPr lang="en-US" b="1" dirty="0"/>
              <a:t>INSERT</a:t>
            </a:r>
            <a:r>
              <a:rPr lang="en-US" dirty="0"/>
              <a:t> </a:t>
            </a:r>
            <a:r>
              <a:rPr lang="en-US" b="1" dirty="0"/>
              <a:t>ON</a:t>
            </a:r>
            <a:r>
              <a:rPr lang="en-US" dirty="0"/>
              <a:t> Employees </a:t>
            </a:r>
            <a:r>
              <a:rPr lang="en-US" b="1" dirty="0"/>
              <a:t>TO</a:t>
            </a:r>
            <a:r>
              <a:rPr lang="en-US" dirty="0"/>
              <a:t> </a:t>
            </a:r>
            <a:r>
              <a:rPr lang="en-US" dirty="0" err="1"/>
              <a:t>UserA</a:t>
            </a:r>
            <a:r>
              <a:rPr lang="en-US" dirty="0"/>
              <a:t>;  -- </a:t>
            </a:r>
            <a:r>
              <a:rPr lang="en-US" dirty="0" err="1"/>
              <a:t>Cấp</a:t>
            </a:r>
            <a:r>
              <a:rPr lang="en-US" dirty="0"/>
              <a:t> </a:t>
            </a:r>
            <a:r>
              <a:rPr lang="en-US" dirty="0" err="1"/>
              <a:t>quyền</a:t>
            </a:r>
            <a:endParaRPr lang="en-US" dirty="0"/>
          </a:p>
          <a:p>
            <a:r>
              <a:rPr lang="en-US" b="1" dirty="0"/>
              <a:t>REVOKE</a:t>
            </a:r>
            <a:r>
              <a:rPr lang="en-US" dirty="0"/>
              <a:t> </a:t>
            </a:r>
            <a:r>
              <a:rPr lang="en-US" b="1" dirty="0"/>
              <a:t>DELETE</a:t>
            </a:r>
            <a:r>
              <a:rPr lang="en-US" dirty="0"/>
              <a:t> </a:t>
            </a:r>
            <a:r>
              <a:rPr lang="en-US" b="1" dirty="0"/>
              <a:t>ON</a:t>
            </a:r>
            <a:r>
              <a:rPr lang="en-US" dirty="0"/>
              <a:t> Orders </a:t>
            </a:r>
            <a:r>
              <a:rPr lang="en-US" b="1" dirty="0"/>
              <a:t>FROM</a:t>
            </a:r>
            <a:r>
              <a:rPr lang="en-US" dirty="0"/>
              <a:t> </a:t>
            </a:r>
            <a:r>
              <a:rPr lang="en-US" dirty="0" err="1"/>
              <a:t>UserB</a:t>
            </a:r>
            <a:r>
              <a:rPr lang="en-US" dirty="0"/>
              <a:t>;         -- Thu </a:t>
            </a:r>
            <a:r>
              <a:rPr lang="en-US" dirty="0" err="1"/>
              <a:t>hồi</a:t>
            </a:r>
            <a:r>
              <a:rPr lang="en-US" dirty="0"/>
              <a:t> </a:t>
            </a:r>
            <a:r>
              <a:rPr lang="en-US" dirty="0" err="1"/>
              <a:t>quyền</a:t>
            </a:r>
            <a:endParaRPr lang="en-US" dirty="0"/>
          </a:p>
          <a:p>
            <a:endParaRPr lang="en-US" dirty="0"/>
          </a:p>
          <a:p>
            <a:pPr algn="l"/>
            <a:r>
              <a:rPr lang="vi-VN" b="1" i="0" dirty="0">
                <a:solidFill>
                  <a:srgbClr val="404040"/>
                </a:solidFill>
                <a:effectLst/>
                <a:latin typeface="DeepSeek-CJK-patch"/>
              </a:rPr>
              <a:t>3. Hai mô hình triển khai DAC</a:t>
            </a:r>
          </a:p>
          <a:p>
            <a:pPr algn="l"/>
            <a:r>
              <a:rPr lang="vi-VN" b="1" i="0" dirty="0">
                <a:solidFill>
                  <a:srgbClr val="404040"/>
                </a:solidFill>
                <a:effectLst/>
                <a:latin typeface="DeepSeek-CJK-patch"/>
              </a:rPr>
              <a:t>a. Mô hình tập trung (Centralized)</a:t>
            </a:r>
          </a:p>
          <a:p>
            <a:pPr algn="l">
              <a:buFont typeface="Arial" panose="020B0604020202020204" pitchFamily="34" charset="0"/>
              <a:buChar char="•"/>
            </a:pPr>
            <a:r>
              <a:rPr lang="vi-VN" b="1" i="0" dirty="0">
                <a:solidFill>
                  <a:srgbClr val="404040"/>
                </a:solidFill>
                <a:effectLst/>
                <a:latin typeface="DeepSeek-CJK-patch"/>
              </a:rPr>
              <a:t>Đặc điểm:</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Chỉ một lớp người dùng (ví dụ: Admin) có quyền GRANT/REVOKE.</a:t>
            </a:r>
          </a:p>
          <a:p>
            <a:pPr marL="742950" lvl="1" indent="-285750" algn="l">
              <a:buFont typeface="Arial" panose="020B0604020202020204" pitchFamily="34" charset="0"/>
              <a:buChar char="•"/>
            </a:pPr>
            <a:r>
              <a:rPr lang="vi-VN" b="0" i="1" dirty="0">
                <a:solidFill>
                  <a:srgbClr val="404040"/>
                </a:solidFill>
                <a:effectLst/>
                <a:latin typeface="DeepSeek-CJK-patch"/>
              </a:rPr>
              <a:t>Ưu điểm:</a:t>
            </a:r>
            <a:r>
              <a:rPr lang="vi-VN" b="0" i="0" dirty="0">
                <a:solidFill>
                  <a:srgbClr val="404040"/>
                </a:solidFill>
                <a:effectLst/>
                <a:latin typeface="DeepSeek-CJK-patch"/>
              </a:rPr>
              <a:t> Dễ quản lý, nhất quán.</a:t>
            </a:r>
          </a:p>
          <a:p>
            <a:pPr marL="742950" lvl="1" indent="-285750" algn="l">
              <a:buFont typeface="Arial" panose="020B0604020202020204" pitchFamily="34" charset="0"/>
              <a:buChar char="•"/>
            </a:pPr>
            <a:r>
              <a:rPr lang="vi-VN" b="0" i="1" dirty="0">
                <a:solidFill>
                  <a:srgbClr val="404040"/>
                </a:solidFill>
                <a:effectLst/>
                <a:latin typeface="DeepSeek-CJK-patch"/>
              </a:rPr>
              <a:t>Nhược điểm:</a:t>
            </a:r>
            <a:r>
              <a:rPr lang="vi-VN" b="0" i="0" dirty="0">
                <a:solidFill>
                  <a:srgbClr val="404040"/>
                </a:solidFill>
                <a:effectLst/>
                <a:latin typeface="DeepSeek-CJK-patch"/>
              </a:rPr>
              <a:t> Thiếu linh hoạt, gánh nặng cho admin.</a:t>
            </a:r>
          </a:p>
          <a:p>
            <a:pPr algn="l"/>
            <a:r>
              <a:rPr lang="vi-VN" b="1" i="0" dirty="0">
                <a:solidFill>
                  <a:srgbClr val="404040"/>
                </a:solidFill>
                <a:effectLst/>
                <a:latin typeface="DeepSeek-CJK-patch"/>
              </a:rPr>
              <a:t>b. Mô hình phi tập trung (Decentralized)</a:t>
            </a:r>
          </a:p>
          <a:p>
            <a:pPr algn="l">
              <a:buFont typeface="Arial" panose="020B0604020202020204" pitchFamily="34" charset="0"/>
              <a:buChar char="•"/>
            </a:pPr>
            <a:r>
              <a:rPr lang="vi-VN" b="1" i="0" dirty="0">
                <a:solidFill>
                  <a:srgbClr val="404040"/>
                </a:solidFill>
                <a:effectLst/>
                <a:latin typeface="DeepSeek-CJK-patch"/>
              </a:rPr>
              <a:t>Đặc điểm:</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Cho phép người dùng được ủy quyền (grantee) tiếp tục GRANT quyền cho người khác.</a:t>
            </a:r>
          </a:p>
          <a:p>
            <a:pPr marL="742950" lvl="1" indent="-285750" algn="l">
              <a:buFont typeface="Arial" panose="020B0604020202020204" pitchFamily="34" charset="0"/>
              <a:buChar char="•"/>
            </a:pPr>
            <a:r>
              <a:rPr lang="vi-VN" b="0" i="1" dirty="0">
                <a:solidFill>
                  <a:srgbClr val="404040"/>
                </a:solidFill>
                <a:effectLst/>
                <a:latin typeface="DeepSeek-CJK-patch"/>
              </a:rPr>
              <a:t>Ưu điểm:</a:t>
            </a:r>
            <a:r>
              <a:rPr lang="vi-VN" b="0" i="0" dirty="0">
                <a:solidFill>
                  <a:srgbClr val="404040"/>
                </a:solidFill>
                <a:effectLst/>
                <a:latin typeface="DeepSeek-CJK-patch"/>
              </a:rPr>
              <a:t> Linh hoạt, phù hợp tổ chức phân cấp.</a:t>
            </a:r>
          </a:p>
          <a:p>
            <a:pPr marL="742950" lvl="1" indent="-285750" algn="l">
              <a:buFont typeface="Arial" panose="020B0604020202020204" pitchFamily="34" charset="0"/>
              <a:buChar char="•"/>
            </a:pPr>
            <a:r>
              <a:rPr lang="vi-VN" b="0" i="1" dirty="0">
                <a:solidFill>
                  <a:srgbClr val="404040"/>
                </a:solidFill>
                <a:effectLst/>
                <a:latin typeface="DeepSeek-CJK-patch"/>
              </a:rPr>
              <a:t>Nhược điểm:</a:t>
            </a:r>
            <a:endParaRPr lang="vi-VN" b="0" i="0" dirty="0">
              <a:solidFill>
                <a:srgbClr val="404040"/>
              </a:solidFill>
              <a:effectLst/>
              <a:latin typeface="DeepSeek-CJK-patch"/>
            </a:endParaRPr>
          </a:p>
          <a:p>
            <a:pPr marL="1143000" lvl="2" indent="-228600" algn="l">
              <a:buFont typeface="Arial" panose="020B0604020202020204" pitchFamily="34" charset="0"/>
              <a:buChar char="•"/>
            </a:pPr>
            <a:r>
              <a:rPr lang="vi-VN" b="1" i="0" dirty="0">
                <a:solidFill>
                  <a:srgbClr val="404040"/>
                </a:solidFill>
                <a:effectLst/>
                <a:latin typeface="DeepSeek-CJK-patch"/>
              </a:rPr>
              <a:t>Revoke phức tạp:</a:t>
            </a:r>
            <a:r>
              <a:rPr lang="vi-VN" b="0" i="0" dirty="0">
                <a:solidFill>
                  <a:srgbClr val="404040"/>
                </a:solidFill>
                <a:effectLst/>
                <a:latin typeface="DeepSeek-CJK-patch"/>
              </a:rPr>
              <a:t> Cần thu hồi đệ quy (recursive revoking) theo hệ thống phân cấp ủy quyền.</a:t>
            </a:r>
          </a:p>
          <a:p>
            <a:pPr marL="1143000" lvl="2" indent="-22860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Nếu UserA GRANT cho UserB, khi thu hồi quyền UserA phải thu hồi cả UserB.</a:t>
            </a:r>
          </a:p>
          <a:p>
            <a:endParaRPr lang="en-US" dirty="0"/>
          </a:p>
          <a:p>
            <a:pPr algn="l"/>
            <a:r>
              <a:rPr lang="en-US" b="1" i="1" dirty="0">
                <a:solidFill>
                  <a:srgbClr val="404040"/>
                </a:solidFill>
                <a:effectLst/>
                <a:latin typeface="DeepSeek-CJK-patch"/>
              </a:rPr>
              <a:t>4. </a:t>
            </a:r>
            <a:r>
              <a:rPr lang="en-US" b="1" i="1" dirty="0" err="1">
                <a:solidFill>
                  <a:srgbClr val="404040"/>
                </a:solidFill>
                <a:effectLst/>
                <a:latin typeface="DeepSeek-CJK-patch"/>
              </a:rPr>
              <a:t>Ví</a:t>
            </a:r>
            <a:r>
              <a:rPr lang="en-US" b="1" i="1" dirty="0">
                <a:solidFill>
                  <a:srgbClr val="404040"/>
                </a:solidFill>
                <a:effectLst/>
                <a:latin typeface="DeepSeek-CJK-patch"/>
              </a:rPr>
              <a:t> </a:t>
            </a:r>
            <a:r>
              <a:rPr lang="en-US" b="1" i="1" dirty="0" err="1">
                <a:solidFill>
                  <a:srgbClr val="404040"/>
                </a:solidFill>
                <a:effectLst/>
                <a:latin typeface="DeepSeek-CJK-patch"/>
              </a:rPr>
              <a:t>dụ</a:t>
            </a:r>
            <a:r>
              <a:rPr lang="en-US" b="1" i="1" dirty="0">
                <a:solidFill>
                  <a:srgbClr val="404040"/>
                </a:solidFill>
                <a:effectLst/>
                <a:latin typeface="DeepSeek-CJK-patch"/>
              </a:rPr>
              <a:t> </a:t>
            </a:r>
            <a:r>
              <a:rPr lang="en-US" b="1" i="1" dirty="0" err="1">
                <a:solidFill>
                  <a:srgbClr val="404040"/>
                </a:solidFill>
                <a:effectLst/>
                <a:latin typeface="DeepSeek-CJK-patch"/>
              </a:rPr>
              <a:t>minh</a:t>
            </a:r>
            <a:r>
              <a:rPr lang="en-US" b="1" i="1" dirty="0">
                <a:solidFill>
                  <a:srgbClr val="404040"/>
                </a:solidFill>
                <a:effectLst/>
                <a:latin typeface="DeepSeek-CJK-patch"/>
              </a:rPr>
              <a:t> </a:t>
            </a:r>
            <a:r>
              <a:rPr lang="en-US" b="1" i="1" dirty="0" err="1">
                <a:solidFill>
                  <a:srgbClr val="404040"/>
                </a:solidFill>
                <a:effectLst/>
                <a:latin typeface="DeepSeek-CJK-patch"/>
              </a:rPr>
              <a:t>họa</a:t>
            </a:r>
            <a:endParaRPr lang="en-US" b="1" i="1" dirty="0">
              <a:solidFill>
                <a:srgbClr val="404040"/>
              </a:solidFill>
              <a:effectLst/>
              <a:latin typeface="DeepSeek-CJK-patch"/>
            </a:endParaRPr>
          </a:p>
          <a:p>
            <a:pPr algn="l"/>
            <a:r>
              <a:rPr lang="en-US" b="1" i="1" dirty="0">
                <a:solidFill>
                  <a:srgbClr val="404040"/>
                </a:solidFill>
                <a:effectLst/>
                <a:latin typeface="DeepSeek-CJK-patch"/>
              </a:rPr>
              <a:t>Scenario:</a:t>
            </a:r>
            <a:r>
              <a:rPr lang="en-US" b="0" i="1" dirty="0">
                <a:solidFill>
                  <a:srgbClr val="404040"/>
                </a:solidFill>
                <a:effectLst/>
                <a:latin typeface="DeepSeek-CJK-patch"/>
              </a:rPr>
              <a:t> </a:t>
            </a:r>
            <a:r>
              <a:rPr lang="en-US" b="0" i="1" dirty="0" err="1">
                <a:solidFill>
                  <a:srgbClr val="404040"/>
                </a:solidFill>
                <a:effectLst/>
                <a:latin typeface="DeepSeek-CJK-patch"/>
              </a:rPr>
              <a:t>Quản</a:t>
            </a:r>
            <a:r>
              <a:rPr lang="en-US" b="0" i="1" dirty="0">
                <a:solidFill>
                  <a:srgbClr val="404040"/>
                </a:solidFill>
                <a:effectLst/>
                <a:latin typeface="DeepSeek-CJK-patch"/>
              </a:rPr>
              <a:t> </a:t>
            </a:r>
            <a:r>
              <a:rPr lang="en-US" b="0" i="1" dirty="0" err="1">
                <a:solidFill>
                  <a:srgbClr val="404040"/>
                </a:solidFill>
                <a:effectLst/>
                <a:latin typeface="DeepSeek-CJK-patch"/>
              </a:rPr>
              <a:t>lý</a:t>
            </a:r>
            <a:r>
              <a:rPr lang="en-US" b="0" i="1" dirty="0">
                <a:solidFill>
                  <a:srgbClr val="404040"/>
                </a:solidFill>
                <a:effectLst/>
                <a:latin typeface="DeepSeek-CJK-patch"/>
              </a:rPr>
              <a:t> </a:t>
            </a:r>
            <a:r>
              <a:rPr lang="en-US" b="0" i="1" dirty="0" err="1">
                <a:solidFill>
                  <a:srgbClr val="404040"/>
                </a:solidFill>
                <a:effectLst/>
                <a:latin typeface="DeepSeek-CJK-patch"/>
              </a:rPr>
              <a:t>quyền</a:t>
            </a:r>
            <a:r>
              <a:rPr lang="en-US" b="0" i="1" dirty="0">
                <a:solidFill>
                  <a:srgbClr val="404040"/>
                </a:solidFill>
                <a:effectLst/>
                <a:latin typeface="DeepSeek-CJK-patch"/>
              </a:rPr>
              <a:t> </a:t>
            </a:r>
            <a:r>
              <a:rPr lang="en-US" b="0" i="1" dirty="0" err="1">
                <a:solidFill>
                  <a:srgbClr val="404040"/>
                </a:solidFill>
                <a:effectLst/>
                <a:latin typeface="DeepSeek-CJK-patch"/>
              </a:rPr>
              <a:t>truy</a:t>
            </a:r>
            <a:r>
              <a:rPr lang="en-US" b="0" i="1" dirty="0">
                <a:solidFill>
                  <a:srgbClr val="404040"/>
                </a:solidFill>
                <a:effectLst/>
                <a:latin typeface="DeepSeek-CJK-patch"/>
              </a:rPr>
              <a:t> </a:t>
            </a:r>
            <a:r>
              <a:rPr lang="en-US" b="0" i="1" dirty="0" err="1">
                <a:solidFill>
                  <a:srgbClr val="404040"/>
                </a:solidFill>
                <a:effectLst/>
                <a:latin typeface="DeepSeek-CJK-patch"/>
              </a:rPr>
              <a:t>cập</a:t>
            </a:r>
            <a:r>
              <a:rPr lang="en-US" b="0" i="1" dirty="0">
                <a:solidFill>
                  <a:srgbClr val="404040"/>
                </a:solidFill>
                <a:effectLst/>
                <a:latin typeface="DeepSeek-CJK-patch"/>
              </a:rPr>
              <a:t> </a:t>
            </a:r>
            <a:r>
              <a:rPr lang="en-US" b="0" i="1" dirty="0" err="1">
                <a:solidFill>
                  <a:srgbClr val="404040"/>
                </a:solidFill>
                <a:effectLst/>
                <a:latin typeface="DeepSeek-CJK-patch"/>
              </a:rPr>
              <a:t>bảng</a:t>
            </a:r>
            <a:r>
              <a:rPr lang="en-US" b="0" i="1" dirty="0">
                <a:solidFill>
                  <a:srgbClr val="404040"/>
                </a:solidFill>
                <a:effectLst/>
                <a:latin typeface="DeepSeek-CJK-patch"/>
              </a:rPr>
              <a:t> Projects.</a:t>
            </a:r>
          </a:p>
          <a:p>
            <a:pPr algn="l">
              <a:buFont typeface="Arial" panose="020B0604020202020204" pitchFamily="34" charset="0"/>
              <a:buNone/>
            </a:pPr>
            <a:r>
              <a:rPr lang="en-US" b="1" i="1" dirty="0">
                <a:solidFill>
                  <a:srgbClr val="404040"/>
                </a:solidFill>
                <a:effectLst/>
                <a:latin typeface="DeepSeek-CJK-patch"/>
              </a:rPr>
              <a:t>- Admin:</a:t>
            </a:r>
            <a:endParaRPr lang="en-US" b="0" i="1" dirty="0">
              <a:solidFill>
                <a:srgbClr val="404040"/>
              </a:solidFill>
              <a:effectLst/>
              <a:latin typeface="DeepSeek-CJK-patch"/>
            </a:endParaRPr>
          </a:p>
          <a:p>
            <a:r>
              <a:rPr lang="en-US" i="1" dirty="0"/>
              <a:t>GRANT SELECT, UPDATE ON Projects TO Manager;  -- Manager </a:t>
            </a:r>
            <a:r>
              <a:rPr lang="en-US" i="1" dirty="0" err="1"/>
              <a:t>có</a:t>
            </a:r>
            <a:r>
              <a:rPr lang="en-US" i="1" dirty="0"/>
              <a:t> </a:t>
            </a:r>
            <a:r>
              <a:rPr lang="en-US" i="1" dirty="0" err="1"/>
              <a:t>quyền</a:t>
            </a:r>
            <a:r>
              <a:rPr lang="en-US" i="1" dirty="0"/>
              <a:t> </a:t>
            </a:r>
            <a:r>
              <a:rPr lang="en-US" i="1" dirty="0" err="1"/>
              <a:t>xem</a:t>
            </a:r>
            <a:r>
              <a:rPr lang="en-US" i="1" dirty="0"/>
              <a:t> </a:t>
            </a:r>
            <a:r>
              <a:rPr lang="en-US" i="1" dirty="0" err="1"/>
              <a:t>và</a:t>
            </a:r>
            <a:r>
              <a:rPr lang="en-US" i="1" dirty="0"/>
              <a:t> </a:t>
            </a:r>
            <a:r>
              <a:rPr lang="en-US" i="1" dirty="0" err="1"/>
              <a:t>sửa</a:t>
            </a:r>
            <a:endParaRPr lang="en-US" i="1" dirty="0"/>
          </a:p>
          <a:p>
            <a:pPr marL="171450" indent="-171450" algn="l">
              <a:buFontTx/>
              <a:buChar char="-"/>
            </a:pPr>
            <a:r>
              <a:rPr lang="en-US" b="1" i="1" dirty="0">
                <a:solidFill>
                  <a:srgbClr val="404040"/>
                </a:solidFill>
                <a:effectLst/>
                <a:latin typeface="DeepSeek-CJK-patch"/>
              </a:rPr>
              <a:t>Manager (decentralized):</a:t>
            </a:r>
          </a:p>
          <a:p>
            <a:pPr marL="0" indent="0" algn="l">
              <a:buFontTx/>
              <a:buNone/>
            </a:pPr>
            <a:r>
              <a:rPr lang="en-US" b="0" i="1" dirty="0">
                <a:solidFill>
                  <a:srgbClr val="404040"/>
                </a:solidFill>
                <a:effectLst/>
                <a:latin typeface="DeepSeek-CJK-patch"/>
              </a:rPr>
              <a:t>GRANT SELECT ON Projects TO </a:t>
            </a:r>
            <a:r>
              <a:rPr lang="en-US" b="0" i="1" dirty="0" err="1">
                <a:solidFill>
                  <a:srgbClr val="404040"/>
                </a:solidFill>
                <a:effectLst/>
                <a:latin typeface="DeepSeek-CJK-patch"/>
              </a:rPr>
              <a:t>TeamLead</a:t>
            </a:r>
            <a:r>
              <a:rPr lang="en-US" b="0" i="1" dirty="0">
                <a:solidFill>
                  <a:srgbClr val="404040"/>
                </a:solidFill>
                <a:effectLst/>
                <a:latin typeface="DeepSeek-CJK-patch"/>
              </a:rPr>
              <a:t>;  -- </a:t>
            </a:r>
            <a:r>
              <a:rPr lang="en-US" b="0" i="1" dirty="0" err="1">
                <a:solidFill>
                  <a:srgbClr val="404040"/>
                </a:solidFill>
                <a:effectLst/>
                <a:latin typeface="DeepSeek-CJK-patch"/>
              </a:rPr>
              <a:t>Ủy</a:t>
            </a:r>
            <a:r>
              <a:rPr lang="en-US" b="0" i="1" dirty="0">
                <a:solidFill>
                  <a:srgbClr val="404040"/>
                </a:solidFill>
                <a:effectLst/>
                <a:latin typeface="DeepSeek-CJK-patch"/>
              </a:rPr>
              <a:t> </a:t>
            </a:r>
            <a:r>
              <a:rPr lang="en-US" b="0" i="1" dirty="0" err="1">
                <a:solidFill>
                  <a:srgbClr val="404040"/>
                </a:solidFill>
                <a:effectLst/>
                <a:latin typeface="DeepSeek-CJK-patch"/>
              </a:rPr>
              <a:t>quyền</a:t>
            </a:r>
            <a:r>
              <a:rPr lang="en-US" b="0" i="1" dirty="0">
                <a:solidFill>
                  <a:srgbClr val="404040"/>
                </a:solidFill>
                <a:effectLst/>
                <a:latin typeface="DeepSeek-CJK-patch"/>
              </a:rPr>
              <a:t> </a:t>
            </a:r>
            <a:r>
              <a:rPr lang="en-US" b="0" i="1" dirty="0" err="1">
                <a:solidFill>
                  <a:srgbClr val="404040"/>
                </a:solidFill>
                <a:effectLst/>
                <a:latin typeface="DeepSeek-CJK-patch"/>
              </a:rPr>
              <a:t>tiếp</a:t>
            </a:r>
            <a:r>
              <a:rPr lang="en-US" b="0" i="1" dirty="0">
                <a:solidFill>
                  <a:srgbClr val="404040"/>
                </a:solidFill>
                <a:effectLst/>
                <a:latin typeface="DeepSeek-CJK-patch"/>
              </a:rPr>
              <a:t> </a:t>
            </a:r>
            <a:r>
              <a:rPr lang="en-US" b="0" i="1" dirty="0" err="1">
                <a:solidFill>
                  <a:srgbClr val="404040"/>
                </a:solidFill>
                <a:effectLst/>
                <a:latin typeface="DeepSeek-CJK-patch"/>
              </a:rPr>
              <a:t>cho</a:t>
            </a:r>
            <a:r>
              <a:rPr lang="en-US" b="0" i="1" dirty="0">
                <a:solidFill>
                  <a:srgbClr val="404040"/>
                </a:solidFill>
                <a:effectLst/>
                <a:latin typeface="DeepSeek-CJK-patch"/>
              </a:rPr>
              <a:t> </a:t>
            </a:r>
            <a:r>
              <a:rPr lang="en-US" b="0" i="1" dirty="0" err="1">
                <a:solidFill>
                  <a:srgbClr val="404040"/>
                </a:solidFill>
                <a:effectLst/>
                <a:latin typeface="DeepSeek-CJK-patch"/>
              </a:rPr>
              <a:t>TeamLead</a:t>
            </a:r>
            <a:endParaRPr lang="en-US" b="1" i="1" dirty="0">
              <a:solidFill>
                <a:srgbClr val="404040"/>
              </a:solidFill>
              <a:effectLst/>
              <a:latin typeface="DeepSeek-CJK-patch"/>
            </a:endParaRPr>
          </a:p>
          <a:p>
            <a:pPr marL="171450" indent="-171450" algn="l">
              <a:buFontTx/>
              <a:buChar char="-"/>
            </a:pPr>
            <a:r>
              <a:rPr lang="en-US" b="1" i="1" dirty="0">
                <a:solidFill>
                  <a:srgbClr val="404040"/>
                </a:solidFill>
                <a:effectLst/>
                <a:latin typeface="DeepSeek-CJK-patch"/>
              </a:rPr>
              <a:t>Khi </a:t>
            </a:r>
            <a:r>
              <a:rPr lang="en-US" b="1" i="1" dirty="0" err="1">
                <a:solidFill>
                  <a:srgbClr val="404040"/>
                </a:solidFill>
                <a:effectLst/>
                <a:latin typeface="DeepSeek-CJK-patch"/>
              </a:rPr>
              <a:t>thu</a:t>
            </a:r>
            <a:r>
              <a:rPr lang="en-US" b="1" i="1" dirty="0">
                <a:solidFill>
                  <a:srgbClr val="404040"/>
                </a:solidFill>
                <a:effectLst/>
                <a:latin typeface="DeepSeek-CJK-patch"/>
              </a:rPr>
              <a:t> </a:t>
            </a:r>
            <a:r>
              <a:rPr lang="en-US" b="1" i="1" dirty="0" err="1">
                <a:solidFill>
                  <a:srgbClr val="404040"/>
                </a:solidFill>
                <a:effectLst/>
                <a:latin typeface="DeepSeek-CJK-patch"/>
              </a:rPr>
              <a:t>hồi</a:t>
            </a:r>
            <a:r>
              <a:rPr lang="en-US" b="1" i="1" dirty="0">
                <a:solidFill>
                  <a:srgbClr val="404040"/>
                </a:solidFill>
                <a:effectLst/>
                <a:latin typeface="DeepSeek-CJK-patch"/>
              </a:rPr>
              <a:t>:</a:t>
            </a:r>
          </a:p>
          <a:p>
            <a:pPr marL="0" indent="0" algn="l">
              <a:buFontTx/>
              <a:buNone/>
            </a:pPr>
            <a:r>
              <a:rPr lang="en-US" b="0" i="1" dirty="0">
                <a:solidFill>
                  <a:srgbClr val="404040"/>
                </a:solidFill>
                <a:effectLst/>
                <a:latin typeface="DeepSeek-CJK-patch"/>
              </a:rPr>
              <a:t>REVOKE SELECT ON Projects FROM Manager CASCADE;  -- </a:t>
            </a:r>
            <a:r>
              <a:rPr lang="en-US" b="0" i="1" dirty="0" err="1">
                <a:solidFill>
                  <a:srgbClr val="404040"/>
                </a:solidFill>
                <a:effectLst/>
                <a:latin typeface="DeepSeek-CJK-patch"/>
              </a:rPr>
              <a:t>Tự</a:t>
            </a:r>
            <a:r>
              <a:rPr lang="en-US" b="0" i="1" dirty="0">
                <a:solidFill>
                  <a:srgbClr val="404040"/>
                </a:solidFill>
                <a:effectLst/>
                <a:latin typeface="DeepSeek-CJK-patch"/>
              </a:rPr>
              <a:t> </a:t>
            </a:r>
            <a:r>
              <a:rPr lang="en-US" b="0" i="1" dirty="0" err="1">
                <a:solidFill>
                  <a:srgbClr val="404040"/>
                </a:solidFill>
                <a:effectLst/>
                <a:latin typeface="DeepSeek-CJK-patch"/>
              </a:rPr>
              <a:t>động</a:t>
            </a:r>
            <a:r>
              <a:rPr lang="en-US" b="0" i="1" dirty="0">
                <a:solidFill>
                  <a:srgbClr val="404040"/>
                </a:solidFill>
                <a:effectLst/>
                <a:latin typeface="DeepSeek-CJK-patch"/>
              </a:rPr>
              <a:t> </a:t>
            </a:r>
            <a:r>
              <a:rPr lang="en-US" b="0" i="1" dirty="0" err="1">
                <a:solidFill>
                  <a:srgbClr val="404040"/>
                </a:solidFill>
                <a:effectLst/>
                <a:latin typeface="DeepSeek-CJK-patch"/>
              </a:rPr>
              <a:t>thu</a:t>
            </a:r>
            <a:r>
              <a:rPr lang="en-US" b="0" i="1" dirty="0">
                <a:solidFill>
                  <a:srgbClr val="404040"/>
                </a:solidFill>
                <a:effectLst/>
                <a:latin typeface="DeepSeek-CJK-patch"/>
              </a:rPr>
              <a:t> </a:t>
            </a:r>
            <a:r>
              <a:rPr lang="en-US" b="0" i="1" dirty="0" err="1">
                <a:solidFill>
                  <a:srgbClr val="404040"/>
                </a:solidFill>
                <a:effectLst/>
                <a:latin typeface="DeepSeek-CJK-patch"/>
              </a:rPr>
              <a:t>hồi</a:t>
            </a:r>
            <a:r>
              <a:rPr lang="en-US" b="0" i="1" dirty="0">
                <a:solidFill>
                  <a:srgbClr val="404040"/>
                </a:solidFill>
                <a:effectLst/>
                <a:latin typeface="DeepSeek-CJK-patch"/>
              </a:rPr>
              <a:t> </a:t>
            </a:r>
            <a:r>
              <a:rPr lang="en-US" b="0" i="1" dirty="0" err="1">
                <a:solidFill>
                  <a:srgbClr val="404040"/>
                </a:solidFill>
                <a:effectLst/>
                <a:latin typeface="DeepSeek-CJK-patch"/>
              </a:rPr>
              <a:t>quyền</a:t>
            </a:r>
            <a:r>
              <a:rPr lang="en-US" b="0" i="1" dirty="0">
                <a:solidFill>
                  <a:srgbClr val="404040"/>
                </a:solidFill>
                <a:effectLst/>
                <a:latin typeface="DeepSeek-CJK-patch"/>
              </a:rPr>
              <a:t> </a:t>
            </a:r>
            <a:r>
              <a:rPr lang="en-US" b="0" i="1" dirty="0" err="1">
                <a:solidFill>
                  <a:srgbClr val="404040"/>
                </a:solidFill>
                <a:effectLst/>
                <a:latin typeface="DeepSeek-CJK-patch"/>
              </a:rPr>
              <a:t>của</a:t>
            </a:r>
            <a:r>
              <a:rPr lang="en-US" b="0" i="1" dirty="0">
                <a:solidFill>
                  <a:srgbClr val="404040"/>
                </a:solidFill>
                <a:effectLst/>
                <a:latin typeface="DeepSeek-CJK-patch"/>
              </a:rPr>
              <a:t> </a:t>
            </a:r>
            <a:r>
              <a:rPr lang="en-US" b="0" i="1" dirty="0" err="1">
                <a:solidFill>
                  <a:srgbClr val="404040"/>
                </a:solidFill>
                <a:effectLst/>
                <a:latin typeface="DeepSeek-CJK-patch"/>
              </a:rPr>
              <a:t>TeamLead</a:t>
            </a:r>
            <a:endParaRPr lang="en-US" b="1" i="1" dirty="0">
              <a:solidFill>
                <a:srgbClr val="404040"/>
              </a:solidFill>
              <a:effectLst/>
              <a:latin typeface="DeepSeek-CJK-patch"/>
            </a:endParaRPr>
          </a:p>
          <a:p>
            <a:pPr marL="0" indent="0" algn="l">
              <a:buFontTx/>
              <a:buNone/>
            </a:pPr>
            <a:endParaRPr lang="en-US" b="1" i="0" dirty="0">
              <a:solidFill>
                <a:srgbClr val="404040"/>
              </a:solidFill>
              <a:effectLst/>
              <a:latin typeface="DeepSeek-CJK-patch"/>
            </a:endParaRPr>
          </a:p>
          <a:p>
            <a:pPr algn="l"/>
            <a:r>
              <a:rPr lang="vi-VN" b="1" i="0" dirty="0">
                <a:solidFill>
                  <a:srgbClr val="404040"/>
                </a:solidFill>
                <a:effectLst/>
                <a:latin typeface="DeepSeek-CJK-patch"/>
              </a:rPr>
              <a:t>5. Ưu/Nhược điểm của DAC</a:t>
            </a:r>
          </a:p>
          <a:p>
            <a:pPr algn="l"/>
            <a:r>
              <a:rPr lang="vi-VN" dirty="0"/>
              <a:t>Tiêu chí</a:t>
            </a:r>
            <a:r>
              <a:rPr lang="en-US" dirty="0"/>
              <a:t>	</a:t>
            </a:r>
            <a:r>
              <a:rPr lang="vi-VN" dirty="0"/>
              <a:t>Ưu điểm</a:t>
            </a:r>
            <a:r>
              <a:rPr lang="en-US" dirty="0"/>
              <a:t>			</a:t>
            </a:r>
            <a:r>
              <a:rPr lang="vi-VN" dirty="0"/>
              <a:t>Nhược điểm</a:t>
            </a:r>
            <a:endParaRPr lang="en-US" dirty="0"/>
          </a:p>
          <a:p>
            <a:pPr algn="l"/>
            <a:r>
              <a:rPr lang="vi-VN" b="1" dirty="0">
                <a:effectLst/>
              </a:rPr>
              <a:t>Linh hoạt</a:t>
            </a:r>
            <a:r>
              <a:rPr lang="en-US" b="1" dirty="0">
                <a:effectLst/>
              </a:rPr>
              <a:t>	</a:t>
            </a:r>
            <a:r>
              <a:rPr lang="vi-VN" dirty="0">
                <a:effectLst/>
              </a:rPr>
              <a:t>Dễ cấu hình, phù hợp doanh nghiệp</a:t>
            </a:r>
            <a:r>
              <a:rPr lang="en-US" dirty="0">
                <a:effectLst/>
              </a:rPr>
              <a:t>	</a:t>
            </a:r>
            <a:r>
              <a:rPr lang="vi-VN" dirty="0">
                <a:effectLst/>
              </a:rPr>
              <a:t>Khó kiểm soát trong hệ thống lớn</a:t>
            </a:r>
            <a:endParaRPr lang="en-US" dirty="0">
              <a:effectLst/>
            </a:endParaRPr>
          </a:p>
          <a:p>
            <a:pPr algn="l"/>
            <a:r>
              <a:rPr lang="vi-VN" b="1" dirty="0">
                <a:effectLst/>
              </a:rPr>
              <a:t>Bảo mật</a:t>
            </a:r>
            <a:r>
              <a:rPr lang="en-US" b="1" dirty="0">
                <a:effectLst/>
              </a:rPr>
              <a:t>	</a:t>
            </a:r>
            <a:r>
              <a:rPr lang="vi-VN" dirty="0">
                <a:effectLst/>
              </a:rPr>
              <a:t>Đủ cho ứng dụng thông thường</a:t>
            </a:r>
            <a:r>
              <a:rPr lang="en-US" dirty="0">
                <a:effectLst/>
              </a:rPr>
              <a:t>	</a:t>
            </a:r>
            <a:r>
              <a:rPr lang="vi-VN" dirty="0">
                <a:effectLst/>
              </a:rPr>
              <a:t>Dễ bị leo thang đặc quyền</a:t>
            </a:r>
            <a:endParaRPr lang="en-US" dirty="0">
              <a:effectLst/>
            </a:endParaRPr>
          </a:p>
          <a:p>
            <a:pPr algn="l"/>
            <a:r>
              <a:rPr lang="vi-VN" b="1" dirty="0">
                <a:effectLst/>
              </a:rPr>
              <a:t>Hiệu suất</a:t>
            </a:r>
            <a:r>
              <a:rPr lang="en-US" b="1" dirty="0">
                <a:effectLst/>
              </a:rPr>
              <a:t>	</a:t>
            </a:r>
            <a:r>
              <a:rPr lang="vi-VN" dirty="0">
                <a:effectLst/>
              </a:rPr>
              <a:t>Kiểm tra quyền nhanh</a:t>
            </a:r>
            <a:r>
              <a:rPr lang="en-US" dirty="0">
                <a:effectLst/>
              </a:rPr>
              <a:t>		</a:t>
            </a:r>
            <a:r>
              <a:rPr lang="vi-VN" dirty="0">
                <a:effectLst/>
              </a:rPr>
              <a:t>Revoke đệ quy tốn tài nguyên</a:t>
            </a:r>
            <a:endParaRPr lang="en-US" dirty="0">
              <a:effectLst/>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6. Ứng dụng thực tế</a:t>
            </a:r>
          </a:p>
          <a:p>
            <a:pPr algn="l">
              <a:buFont typeface="Arial" panose="020B0604020202020204" pitchFamily="34" charset="0"/>
              <a:buChar char="•"/>
            </a:pPr>
            <a:r>
              <a:rPr lang="vi-VN" b="1" i="0" dirty="0">
                <a:solidFill>
                  <a:srgbClr val="404040"/>
                </a:solidFill>
                <a:effectLst/>
                <a:latin typeface="DeepSeek-CJK-patch"/>
              </a:rPr>
              <a:t>PostgreSQL/MySQL:</a:t>
            </a:r>
            <a:r>
              <a:rPr lang="vi-VN" b="0" i="0" dirty="0">
                <a:solidFill>
                  <a:srgbClr val="404040"/>
                </a:solidFill>
                <a:effectLst/>
                <a:latin typeface="DeepSeek-CJK-patch"/>
              </a:rPr>
              <a:t> Hỗ trợ đầy đủ GRANT/REVOKE với tùy chọn WITH GRANT OPTION.</a:t>
            </a:r>
          </a:p>
          <a:p>
            <a:pPr algn="l">
              <a:buFont typeface="Arial" panose="020B0604020202020204" pitchFamily="34" charset="0"/>
              <a:buChar char="•"/>
            </a:pPr>
            <a:r>
              <a:rPr lang="vi-VN" b="1" i="0" dirty="0">
                <a:solidFill>
                  <a:srgbClr val="404040"/>
                </a:solidFill>
                <a:effectLst/>
                <a:latin typeface="DeepSeek-CJK-patch"/>
              </a:rPr>
              <a:t>Hệ thống ERP:</a:t>
            </a:r>
            <a:r>
              <a:rPr lang="vi-VN" b="0" i="0" dirty="0">
                <a:solidFill>
                  <a:srgbClr val="404040"/>
                </a:solidFill>
                <a:effectLst/>
                <a:latin typeface="DeepSeek-CJK-patch"/>
              </a:rPr>
              <a:t> Phân quyền theo phòng ban (Sales chỉ xem dữ liệu bán hàng).</a:t>
            </a:r>
          </a:p>
          <a:p>
            <a:pPr algn="l">
              <a:buFont typeface="Arial" panose="020B0604020202020204" pitchFamily="34" charset="0"/>
              <a:buChar char="•"/>
            </a:pPr>
            <a:r>
              <a:rPr lang="vi-VN" b="1" i="0" dirty="0">
                <a:solidFill>
                  <a:srgbClr val="404040"/>
                </a:solidFill>
                <a:effectLst/>
                <a:latin typeface="DeepSeek-CJK-patch"/>
              </a:rPr>
              <a:t>Cloud Databases (AWS RDS):</a:t>
            </a:r>
            <a:r>
              <a:rPr lang="vi-VN" b="0" i="0" dirty="0">
                <a:solidFill>
                  <a:srgbClr val="404040"/>
                </a:solidFill>
                <a:effectLst/>
                <a:latin typeface="DeepSeek-CJK-patch"/>
              </a:rPr>
              <a:t> Kết hợp DAC với IAM roles.</a:t>
            </a:r>
          </a:p>
          <a:p>
            <a:pPr algn="l"/>
            <a:r>
              <a:rPr lang="vi-VN" b="1" i="0" dirty="0">
                <a:solidFill>
                  <a:srgbClr val="404040"/>
                </a:solidFill>
                <a:effectLst/>
                <a:latin typeface="DeepSeek-CJK-patch"/>
              </a:rPr>
              <a:t>Lưu ý:</a:t>
            </a:r>
            <a:r>
              <a:rPr lang="vi-VN" b="0" i="0" dirty="0">
                <a:solidFill>
                  <a:srgbClr val="404040"/>
                </a:solidFill>
                <a:effectLst/>
                <a:latin typeface="DeepSeek-CJK-patch"/>
              </a:rPr>
              <a:t> DAC phù hợp khi cần cân bằng giữa </a:t>
            </a:r>
            <a:r>
              <a:rPr lang="vi-VN" b="1" i="0" dirty="0">
                <a:solidFill>
                  <a:srgbClr val="404040"/>
                </a:solidFill>
                <a:effectLst/>
                <a:latin typeface="DeepSeek-CJK-patch"/>
              </a:rPr>
              <a:t>bảo mật</a:t>
            </a:r>
            <a:r>
              <a:rPr lang="vi-VN" b="0" i="0" dirty="0">
                <a:solidFill>
                  <a:srgbClr val="404040"/>
                </a:solidFill>
                <a:effectLst/>
                <a:latin typeface="DeepSeek-CJK-patch"/>
              </a:rPr>
              <a:t> và </a:t>
            </a:r>
            <a:r>
              <a:rPr lang="vi-VN" b="1" i="0" dirty="0">
                <a:solidFill>
                  <a:srgbClr val="404040"/>
                </a:solidFill>
                <a:effectLst/>
                <a:latin typeface="DeepSeek-CJK-patch"/>
              </a:rPr>
              <a:t>tính linh hoạt</a:t>
            </a:r>
            <a:r>
              <a:rPr lang="vi-VN" b="0" i="0" dirty="0">
                <a:solidFill>
                  <a:srgbClr val="404040"/>
                </a:solidFill>
                <a:effectLst/>
                <a:latin typeface="DeepSeek-CJK-patch"/>
              </a:rPr>
              <a:t>, nhưng không đủ cho hệ thống yêu cầu bảo mật cao (quân sự, ngân hàng) – khi đó cần </a:t>
            </a:r>
            <a:r>
              <a:rPr lang="vi-VN" b="1" i="0" dirty="0">
                <a:solidFill>
                  <a:srgbClr val="404040"/>
                </a:solidFill>
                <a:effectLst/>
                <a:latin typeface="DeepSeek-CJK-patch"/>
              </a:rPr>
              <a:t>MAC (Mandatory Access Control)</a:t>
            </a:r>
            <a:r>
              <a:rPr lang="vi-VN" b="0" i="0" dirty="0">
                <a:solidFill>
                  <a:srgbClr val="404040"/>
                </a:solidFill>
                <a:effectLst/>
                <a:latin typeface="DeepSeek-CJK-patch"/>
              </a:rPr>
              <a:t>.</a:t>
            </a:r>
          </a:p>
          <a:p>
            <a:pPr marL="0" indent="0" algn="l">
              <a:buFontTx/>
              <a:buNone/>
            </a:pPr>
            <a:endParaRPr lang="en-US" b="0" i="0" dirty="0">
              <a:solidFill>
                <a:srgbClr val="404040"/>
              </a:solidFill>
              <a:effectLst/>
              <a:latin typeface="DeepSeek-CJK-patch"/>
            </a:endParaRPr>
          </a:p>
          <a:p>
            <a:br>
              <a:rPr lang="en-US" b="0" i="0" dirty="0">
                <a:solidFill>
                  <a:srgbClr val="FFFFFF"/>
                </a:solidFill>
                <a:effectLst/>
                <a:latin typeface="DeepSeek-CJK-patch"/>
              </a:rPr>
            </a:br>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35</a:t>
            </a:fld>
            <a:endParaRPr lang="en-US"/>
          </a:p>
        </p:txBody>
      </p:sp>
    </p:spTree>
    <p:extLst>
      <p:ext uri="{BB962C8B-B14F-4D97-AF65-F5344CB8AC3E}">
        <p14:creationId xmlns:p14="http://schemas.microsoft.com/office/powerpoint/2010/main" val="38018922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vấn đề của DAC và Giải pháp</a:t>
            </a:r>
            <a:endParaRPr lang="en-US" b="1" i="0" dirty="0">
              <a:solidFill>
                <a:srgbClr val="404040"/>
              </a:solidFill>
              <a:effectLst/>
              <a:latin typeface="DeepSeek-CJK-patch"/>
            </a:endParaRPr>
          </a:p>
          <a:p>
            <a:pPr algn="l"/>
            <a:endParaRPr lang="vi-VN" b="1" i="0" dirty="0">
              <a:solidFill>
                <a:srgbClr val="404040"/>
              </a:solidFill>
              <a:effectLst/>
              <a:latin typeface="DeepSeek-CJK-patch"/>
            </a:endParaRPr>
          </a:p>
          <a:p>
            <a:pPr algn="l"/>
            <a:r>
              <a:rPr lang="vi-VN" b="1" i="0" dirty="0">
                <a:solidFill>
                  <a:srgbClr val="404040"/>
                </a:solidFill>
                <a:effectLst/>
                <a:latin typeface="DeepSeek-CJK-patch"/>
              </a:rPr>
              <a:t>1. Vấn đề bảo mật trong DAC</a:t>
            </a:r>
          </a:p>
          <a:p>
            <a:pPr algn="l"/>
            <a:r>
              <a:rPr lang="vi-VN" b="1" i="0" dirty="0">
                <a:solidFill>
                  <a:srgbClr val="404040"/>
                </a:solidFill>
                <a:effectLst/>
                <a:latin typeface="DeepSeek-CJK-patch"/>
              </a:rPr>
              <a:t>Discretionary Access Control (DAC)</a:t>
            </a:r>
            <a:r>
              <a:rPr lang="vi-VN" b="0" i="0" dirty="0">
                <a:solidFill>
                  <a:srgbClr val="404040"/>
                </a:solidFill>
                <a:effectLst/>
                <a:latin typeface="DeepSeek-CJK-patch"/>
              </a:rPr>
              <a:t> cho phép người dùng được ủy quyền có thể chia sẻ quyền truy cập của họ, nhưng điều này tạo ra </a:t>
            </a:r>
            <a:r>
              <a:rPr lang="vi-VN" b="1" i="0" dirty="0">
                <a:solidFill>
                  <a:srgbClr val="404040"/>
                </a:solidFill>
                <a:effectLst/>
                <a:latin typeface="DeepSeek-CJK-patch"/>
              </a:rPr>
              <a:t>lỗ hổng bảo mật nghiêm trọng</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Mô tả:</a:t>
            </a:r>
            <a:r>
              <a:rPr lang="vi-VN" b="0" i="0" dirty="0">
                <a:solidFill>
                  <a:srgbClr val="404040"/>
                </a:solidFill>
                <a:effectLst/>
                <a:latin typeface="DeepSeek-CJK-patch"/>
              </a:rPr>
              <a:t> Một người dùng độc hại (malicious user) có thể </a:t>
            </a:r>
            <a:r>
              <a:rPr lang="vi-VN" b="1" i="0" dirty="0">
                <a:solidFill>
                  <a:srgbClr val="404040"/>
                </a:solidFill>
                <a:effectLst/>
                <a:latin typeface="DeepSeek-CJK-patch"/>
              </a:rPr>
              <a:t>lợi dụng quyền truy cập của người dùng khác</a:t>
            </a:r>
            <a:r>
              <a:rPr lang="vi-VN" b="0" i="0" dirty="0">
                <a:solidFill>
                  <a:srgbClr val="404040"/>
                </a:solidFill>
                <a:effectLst/>
                <a:latin typeface="DeepSeek-CJK-patch"/>
              </a:rPr>
              <a:t> để đọc/ghi dữ liệu trái phép.</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Ví dụ minh họa</a:t>
            </a:r>
          </a:p>
          <a:p>
            <a:pPr algn="l"/>
            <a:r>
              <a:rPr lang="vi-VN" b="1" i="0" dirty="0">
                <a:solidFill>
                  <a:srgbClr val="404040"/>
                </a:solidFill>
                <a:effectLst/>
                <a:latin typeface="DeepSeek-CJK-patch"/>
              </a:rPr>
              <a:t>Kịch bản tấn công:</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User A:</a:t>
            </a:r>
            <a:r>
              <a:rPr lang="vi-VN" b="0" i="0" dirty="0">
                <a:solidFill>
                  <a:srgbClr val="404040"/>
                </a:solidFill>
                <a:effectLst/>
                <a:latin typeface="DeepSeek-CJK-patch"/>
              </a:rPr>
              <a:t> Có quyền truy cập bảng R (dữ liệu nhạy cảm) và bảng S (dữ liệu công khai).</a:t>
            </a:r>
          </a:p>
          <a:p>
            <a:pPr algn="l">
              <a:buFont typeface="Arial" panose="020B0604020202020204" pitchFamily="34" charset="0"/>
              <a:buChar char="•"/>
            </a:pPr>
            <a:r>
              <a:rPr lang="vi-VN" b="1" i="0" dirty="0">
                <a:solidFill>
                  <a:srgbClr val="404040"/>
                </a:solidFill>
                <a:effectLst/>
                <a:latin typeface="DeepSeek-CJK-patch"/>
              </a:rPr>
              <a:t>User B:</a:t>
            </a:r>
            <a:r>
              <a:rPr lang="vi-VN" b="0" i="0" dirty="0">
                <a:solidFill>
                  <a:srgbClr val="404040"/>
                </a:solidFill>
                <a:effectLst/>
                <a:latin typeface="DeepSeek-CJK-patch"/>
              </a:rPr>
              <a:t> Chỉ có quyền truy cập bảng S.</a:t>
            </a:r>
          </a:p>
          <a:p>
            <a:pPr algn="l">
              <a:buFont typeface="Arial" panose="020B0604020202020204" pitchFamily="34" charset="0"/>
              <a:buChar char="•"/>
            </a:pPr>
            <a:r>
              <a:rPr lang="vi-VN" b="1" i="0" dirty="0">
                <a:solidFill>
                  <a:srgbClr val="404040"/>
                </a:solidFill>
                <a:effectLst/>
                <a:latin typeface="DeepSeek-CJK-patch"/>
              </a:rPr>
              <a:t>Cách tấn công: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User B thay đổi một chương trình ứng dụng mà User A thường sử dụng (ví dụ: ứng dụng ghi dữ liệu vào S).</a:t>
            </a:r>
          </a:p>
          <a:p>
            <a:pPr marL="742950" lvl="1" indent="-285750" algn="l">
              <a:buFont typeface="Arial" panose="020B0604020202020204" pitchFamily="34" charset="0"/>
              <a:buChar char="•"/>
            </a:pPr>
            <a:r>
              <a:rPr lang="vi-VN" b="0" i="0" dirty="0">
                <a:solidFill>
                  <a:srgbClr val="404040"/>
                </a:solidFill>
                <a:effectLst/>
                <a:latin typeface="DeepSeek-CJK-patch"/>
              </a:rPr>
              <a:t>Chương trình bị sửa đổi sẽ </a:t>
            </a:r>
            <a:r>
              <a:rPr lang="vi-VN" b="1" i="0" dirty="0">
                <a:solidFill>
                  <a:srgbClr val="404040"/>
                </a:solidFill>
                <a:effectLst/>
                <a:latin typeface="DeepSeek-CJK-patch"/>
              </a:rPr>
              <a:t>ghi dữ liệu từ R vào S</a:t>
            </a:r>
            <a:r>
              <a:rPr lang="vi-VN" b="0" i="0" dirty="0">
                <a:solidFill>
                  <a:srgbClr val="404040"/>
                </a:solidFill>
                <a:effectLst/>
                <a:latin typeface="DeepSeek-CJK-patch"/>
              </a:rPr>
              <a:t> (ví dụ: sao chép cột Salary từ R sang S).</a:t>
            </a:r>
          </a:p>
          <a:p>
            <a:pPr marL="742950" lvl="1" indent="-285750" algn="l">
              <a:buFont typeface="Arial" panose="020B0604020202020204" pitchFamily="34" charset="0"/>
              <a:buChar char="•"/>
            </a:pPr>
            <a:r>
              <a:rPr lang="vi-VN" b="0" i="0" dirty="0">
                <a:solidFill>
                  <a:srgbClr val="404040"/>
                </a:solidFill>
                <a:effectLst/>
                <a:latin typeface="DeepSeek-CJK-patch"/>
              </a:rPr>
              <a:t>User B đọc dữ liệu nhạy cảm từ S mà </a:t>
            </a:r>
            <a:r>
              <a:rPr lang="vi-VN" b="1" i="0" dirty="0">
                <a:solidFill>
                  <a:srgbClr val="404040"/>
                </a:solidFill>
                <a:effectLst/>
                <a:latin typeface="DeepSeek-CJK-patch"/>
              </a:rPr>
              <a:t>không vi phạm quy tắc ủy quyền</a:t>
            </a:r>
            <a:r>
              <a:rPr lang="vi-VN" b="0" i="0" dirty="0">
                <a:solidFill>
                  <a:srgbClr val="404040"/>
                </a:solidFill>
                <a:effectLst/>
                <a:latin typeface="DeepSeek-CJK-patch"/>
              </a:rPr>
              <a:t> (vì B chỉ truy cập S).</a:t>
            </a:r>
          </a:p>
          <a:p>
            <a:pPr algn="l"/>
            <a:r>
              <a:rPr lang="vi-VN" b="1" i="0" dirty="0">
                <a:solidFill>
                  <a:srgbClr val="404040"/>
                </a:solidFill>
                <a:effectLst/>
                <a:latin typeface="DeepSeek-CJK-patch"/>
              </a:rPr>
              <a:t>Hậu quả:</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Dữ liệu nhạy cảm (lương, thông tin cá nhân) bị rò rỉ mà hệ thống không phát hiện.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3. Giải pháp: Mô hình bảo mật đa cấp (Multilevel Security - MLS)</a:t>
            </a:r>
          </a:p>
          <a:p>
            <a:pPr algn="l"/>
            <a:r>
              <a:rPr lang="vi-VN" b="0" i="0" dirty="0">
                <a:solidFill>
                  <a:srgbClr val="404040"/>
                </a:solidFill>
                <a:effectLst/>
                <a:latin typeface="DeepSeek-CJK-patch"/>
              </a:rPr>
              <a:t>Để ngăn chặn lỗ hổng này, người ta áp dụng </a:t>
            </a:r>
            <a:r>
              <a:rPr lang="vi-VN" b="1" i="0" dirty="0">
                <a:solidFill>
                  <a:srgbClr val="404040"/>
                </a:solidFill>
                <a:effectLst/>
                <a:latin typeface="DeepSeek-CJK-patch"/>
              </a:rPr>
              <a:t>Bell-LaPadula Model</a:t>
            </a:r>
            <a:r>
              <a:rPr lang="vi-VN" b="0" i="0" dirty="0">
                <a:solidFill>
                  <a:srgbClr val="404040"/>
                </a:solidFill>
                <a:effectLst/>
                <a:latin typeface="DeepSeek-CJK-patch"/>
              </a:rPr>
              <a:t> (mô hình bảo mật nổi tiếng trong HĐH):</a:t>
            </a:r>
          </a:p>
          <a:p>
            <a:pPr algn="l"/>
            <a:r>
              <a:rPr lang="vi-VN" b="1" i="0" dirty="0">
                <a:solidFill>
                  <a:srgbClr val="404040"/>
                </a:solidFill>
                <a:effectLst/>
                <a:latin typeface="DeepSeek-CJK-patch"/>
              </a:rPr>
              <a:t>a. Nguyên tắc của Bell-LaPadula</a:t>
            </a:r>
          </a:p>
          <a:p>
            <a:pPr algn="l">
              <a:buFont typeface="+mj-lt"/>
              <a:buNone/>
            </a:pPr>
            <a:r>
              <a:rPr lang="vi-VN" b="1" i="0" dirty="0">
                <a:solidFill>
                  <a:srgbClr val="404040"/>
                </a:solidFill>
                <a:effectLst/>
                <a:latin typeface="DeepSeek-CJK-patch"/>
              </a:rPr>
              <a:t>No Read Up (Simple Security Property):</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Người dùng </a:t>
            </a:r>
            <a:r>
              <a:rPr lang="vi-VN" b="1" i="0" dirty="0">
                <a:solidFill>
                  <a:srgbClr val="404040"/>
                </a:solidFill>
                <a:effectLst/>
                <a:latin typeface="DeepSeek-CJK-patch"/>
              </a:rPr>
              <a:t>không thể đọc</a:t>
            </a:r>
            <a:r>
              <a:rPr lang="vi-VN" b="0" i="0" dirty="0">
                <a:solidFill>
                  <a:srgbClr val="404040"/>
                </a:solidFill>
                <a:effectLst/>
                <a:latin typeface="DeepSeek-CJK-patch"/>
              </a:rPr>
              <a:t> dữ liệu có cấp độ cao hơn quyền họ.</a:t>
            </a:r>
          </a:p>
          <a:p>
            <a:pPr marL="457200" lvl="1" indent="0" algn="l">
              <a:buFont typeface="+mj-lt"/>
              <a:buNone/>
            </a:pPr>
            <a:r>
              <a:rPr lang="en-US" b="0" i="1" dirty="0">
                <a:solidFill>
                  <a:srgbClr val="404040"/>
                </a:solidFill>
                <a:effectLst/>
                <a:latin typeface="DeepSeek-CJK-patch"/>
              </a:rPr>
              <a:t>- </a:t>
            </a:r>
            <a:r>
              <a:rPr lang="vi-VN" b="0" i="1" dirty="0">
                <a:solidFill>
                  <a:srgbClr val="404040"/>
                </a:solidFill>
                <a:effectLst/>
                <a:latin typeface="DeepSeek-CJK-patch"/>
              </a:rPr>
              <a:t>Ví dụ:</a:t>
            </a:r>
            <a:r>
              <a:rPr lang="vi-VN" b="0" i="0" dirty="0">
                <a:solidFill>
                  <a:srgbClr val="404040"/>
                </a:solidFill>
                <a:effectLst/>
                <a:latin typeface="DeepSeek-CJK-patch"/>
              </a:rPr>
              <a:t> User cấp "Confidential" không thể đọc dữ liệu "Secret".</a:t>
            </a:r>
          </a:p>
          <a:p>
            <a:pPr algn="l">
              <a:buFont typeface="+mj-lt"/>
              <a:buNone/>
            </a:pPr>
            <a:r>
              <a:rPr lang="vi-VN" b="1" i="0" dirty="0">
                <a:solidFill>
                  <a:srgbClr val="404040"/>
                </a:solidFill>
                <a:effectLst/>
                <a:latin typeface="DeepSeek-CJK-patch"/>
              </a:rPr>
              <a:t>No Write Down (Star Property):</a:t>
            </a:r>
            <a:endParaRPr lang="vi-VN" b="0" i="0" dirty="0">
              <a:solidFill>
                <a:srgbClr val="404040"/>
              </a:solidFill>
              <a:effectLst/>
              <a:latin typeface="DeepSeek-CJK-patch"/>
            </a:endParaRPr>
          </a:p>
          <a:p>
            <a:pPr marL="457200" lvl="1" indent="0" algn="l">
              <a:buFont typeface="+mj-lt"/>
              <a:buNone/>
            </a:pPr>
            <a:r>
              <a:rPr lang="en-US" b="0" i="0" dirty="0">
                <a:solidFill>
                  <a:srgbClr val="404040"/>
                </a:solidFill>
                <a:effectLst/>
                <a:latin typeface="DeepSeek-CJK-patch"/>
              </a:rPr>
              <a:t>- </a:t>
            </a:r>
            <a:r>
              <a:rPr lang="vi-VN" b="0" i="0" dirty="0">
                <a:solidFill>
                  <a:srgbClr val="404040"/>
                </a:solidFill>
                <a:effectLst/>
                <a:latin typeface="DeepSeek-CJK-patch"/>
              </a:rPr>
              <a:t>Người dùng </a:t>
            </a:r>
            <a:r>
              <a:rPr lang="vi-VN" b="1" i="0" dirty="0">
                <a:solidFill>
                  <a:srgbClr val="404040"/>
                </a:solidFill>
                <a:effectLst/>
                <a:latin typeface="DeepSeek-CJK-patch"/>
              </a:rPr>
              <a:t>không thể ghi</a:t>
            </a:r>
            <a:r>
              <a:rPr lang="vi-VN" b="0" i="0" dirty="0">
                <a:solidFill>
                  <a:srgbClr val="404040"/>
                </a:solidFill>
                <a:effectLst/>
                <a:latin typeface="DeepSeek-CJK-patch"/>
              </a:rPr>
              <a:t> dữ liệu vào cấp độ thấp hơn.</a:t>
            </a:r>
          </a:p>
          <a:p>
            <a:pPr marL="457200" lvl="1" indent="0" algn="l">
              <a:buFont typeface="+mj-lt"/>
              <a:buNone/>
            </a:pPr>
            <a:r>
              <a:rPr lang="en-US" b="0" i="1" dirty="0">
                <a:solidFill>
                  <a:srgbClr val="404040"/>
                </a:solidFill>
                <a:effectLst/>
                <a:latin typeface="DeepSeek-CJK-patch"/>
              </a:rPr>
              <a:t>- </a:t>
            </a:r>
            <a:r>
              <a:rPr lang="vi-VN" b="0" i="1" dirty="0">
                <a:solidFill>
                  <a:srgbClr val="404040"/>
                </a:solidFill>
                <a:effectLst/>
                <a:latin typeface="DeepSeek-CJK-patch"/>
              </a:rPr>
              <a:t>Ví dụ:</a:t>
            </a:r>
            <a:r>
              <a:rPr lang="vi-VN" b="0" i="0" dirty="0">
                <a:solidFill>
                  <a:srgbClr val="404040"/>
                </a:solidFill>
                <a:effectLst/>
                <a:latin typeface="DeepSeek-CJK-patch"/>
              </a:rPr>
              <a:t> User cấp "Secret" không thể ghi dữ liệu vào bảng "Confidential".</a:t>
            </a:r>
          </a:p>
          <a:p>
            <a:pPr algn="l"/>
            <a:r>
              <a:rPr lang="vi-VN" b="1" i="0" dirty="0">
                <a:solidFill>
                  <a:srgbClr val="404040"/>
                </a:solidFill>
                <a:effectLst/>
                <a:latin typeface="DeepSeek-CJK-patch"/>
              </a:rPr>
              <a:t>b. Áp dụng vào ví dụ trên</a:t>
            </a:r>
          </a:p>
          <a:p>
            <a:pPr algn="l">
              <a:buFont typeface="Arial" panose="020B0604020202020204" pitchFamily="34" charset="0"/>
              <a:buChar char="•"/>
            </a:pPr>
            <a:r>
              <a:rPr lang="vi-VN" b="1" i="0" dirty="0">
                <a:solidFill>
                  <a:srgbClr val="404040"/>
                </a:solidFill>
                <a:effectLst/>
                <a:latin typeface="DeepSeek-CJK-patch"/>
              </a:rPr>
              <a:t>Phân cấp dữ liệu:</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R: Cấp "Secret" (chứa dữ liệu nhạy cảm).</a:t>
            </a:r>
          </a:p>
          <a:p>
            <a:pPr marL="742950" lvl="1" indent="-285750" algn="l">
              <a:buFont typeface="Arial" panose="020B0604020202020204" pitchFamily="34" charset="0"/>
              <a:buChar char="•"/>
            </a:pPr>
            <a:r>
              <a:rPr lang="vi-VN" b="0" i="0" dirty="0">
                <a:solidFill>
                  <a:srgbClr val="404040"/>
                </a:solidFill>
                <a:effectLst/>
                <a:latin typeface="DeepSeek-CJK-patch"/>
              </a:rPr>
              <a:t>S: Cấp "Public".</a:t>
            </a:r>
          </a:p>
          <a:p>
            <a:pPr algn="l">
              <a:buFont typeface="Arial" panose="020B0604020202020204" pitchFamily="34" charset="0"/>
              <a:buChar char="•"/>
            </a:pPr>
            <a:r>
              <a:rPr lang="vi-VN" b="1" i="0" dirty="0">
                <a:solidFill>
                  <a:srgbClr val="404040"/>
                </a:solidFill>
                <a:effectLst/>
                <a:latin typeface="DeepSeek-CJK-patch"/>
              </a:rPr>
              <a:t>Kết quả:</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User A (cấp "Secret") </a:t>
            </a:r>
            <a:r>
              <a:rPr lang="vi-VN" b="1" i="0" dirty="0">
                <a:solidFill>
                  <a:srgbClr val="404040"/>
                </a:solidFill>
                <a:effectLst/>
                <a:latin typeface="DeepSeek-CJK-patch"/>
              </a:rPr>
              <a:t>không thể ghi</a:t>
            </a:r>
            <a:r>
              <a:rPr lang="vi-VN" b="0" i="0" dirty="0">
                <a:solidFill>
                  <a:srgbClr val="404040"/>
                </a:solidFill>
                <a:effectLst/>
                <a:latin typeface="DeepSeek-CJK-patch"/>
              </a:rPr>
              <a:t> dữ liệu từ R vào S (vi phạm nguyên tắc No Write Down).</a:t>
            </a:r>
            <a:br>
              <a:rPr lang="vi-VN" b="0" i="0" dirty="0">
                <a:solidFill>
                  <a:srgbClr val="404040"/>
                </a:solidFill>
                <a:effectLst/>
                <a:latin typeface="DeepSeek-CJK-patch"/>
              </a:rPr>
            </a:br>
            <a:r>
              <a:rPr lang="vi-VN" b="0" i="0" dirty="0">
                <a:solidFill>
                  <a:srgbClr val="404040"/>
                </a:solidFill>
                <a:effectLst/>
                <a:latin typeface="DeepSeek-CJK-patch"/>
              </a:rPr>
              <a:t>→ User B không bao giờ thấy dữ liệu R trong S.</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r>
              <a:rPr lang="vi-VN" b="1" i="1" dirty="0">
                <a:solidFill>
                  <a:srgbClr val="404040"/>
                </a:solidFill>
                <a:effectLst/>
                <a:latin typeface="DeepSeek-CJK-patch"/>
              </a:rPr>
              <a:t>4. So sánh DAC và MLS</a:t>
            </a:r>
          </a:p>
          <a:p>
            <a:pPr algn="l"/>
            <a:r>
              <a:rPr lang="vi-VN" i="1" dirty="0"/>
              <a:t>Tiêu chí</a:t>
            </a:r>
            <a:r>
              <a:rPr lang="en-US" i="1" dirty="0"/>
              <a:t>		</a:t>
            </a:r>
            <a:r>
              <a:rPr lang="vi-VN" i="1" dirty="0"/>
              <a:t>DAC</a:t>
            </a:r>
            <a:r>
              <a:rPr lang="en-US" i="1" dirty="0"/>
              <a:t>		</a:t>
            </a:r>
            <a:r>
              <a:rPr lang="vi-VN" i="1" dirty="0"/>
              <a:t>MLS (Bell-LaPadula)</a:t>
            </a:r>
            <a:endParaRPr lang="en-US" i="1" dirty="0"/>
          </a:p>
          <a:p>
            <a:pPr algn="l"/>
            <a:r>
              <a:rPr lang="vi-VN" b="1" i="1" dirty="0">
                <a:effectLst/>
              </a:rPr>
              <a:t>Kiểm soát</a:t>
            </a:r>
            <a:r>
              <a:rPr lang="en-US" b="1" i="1" dirty="0">
                <a:effectLst/>
              </a:rPr>
              <a:t>		</a:t>
            </a:r>
            <a:r>
              <a:rPr lang="vi-VN" i="1" dirty="0">
                <a:effectLst/>
              </a:rPr>
              <a:t>Dựa trên GRANT/REVOKE</a:t>
            </a:r>
            <a:r>
              <a:rPr lang="en-US" i="1" dirty="0">
                <a:effectLst/>
              </a:rPr>
              <a:t>	</a:t>
            </a:r>
            <a:r>
              <a:rPr lang="vi-VN" i="1" dirty="0">
                <a:effectLst/>
              </a:rPr>
              <a:t>Dựa trên cấp độ bảo mật</a:t>
            </a:r>
            <a:endParaRPr lang="en-US" i="1" dirty="0">
              <a:effectLst/>
            </a:endParaRPr>
          </a:p>
          <a:p>
            <a:pPr algn="l"/>
            <a:r>
              <a:rPr lang="vi-VN" b="1" i="1" dirty="0">
                <a:effectLst/>
              </a:rPr>
              <a:t>Lỗ hổng</a:t>
            </a:r>
            <a:r>
              <a:rPr lang="en-US" b="1" i="1" dirty="0">
                <a:effectLst/>
              </a:rPr>
              <a:t>		</a:t>
            </a:r>
            <a:r>
              <a:rPr lang="vi-VN" i="1" dirty="0">
                <a:effectLst/>
              </a:rPr>
              <a:t>Dễ bị lợi dụng quyền</a:t>
            </a:r>
            <a:r>
              <a:rPr lang="en-US" i="1" dirty="0">
                <a:effectLst/>
              </a:rPr>
              <a:t>	</a:t>
            </a:r>
            <a:r>
              <a:rPr lang="vi-VN" i="1" dirty="0">
                <a:effectLst/>
              </a:rPr>
              <a:t>Ngăn chặn rò rỉ dữ liệu</a:t>
            </a:r>
            <a:endParaRPr lang="en-US" i="1" dirty="0">
              <a:effectLst/>
            </a:endParaRPr>
          </a:p>
          <a:p>
            <a:pPr algn="l"/>
            <a:r>
              <a:rPr lang="vi-VN" b="1" i="1" dirty="0">
                <a:effectLst/>
              </a:rPr>
              <a:t>Phù hợp</a:t>
            </a:r>
            <a:r>
              <a:rPr lang="en-US" b="1" i="1" dirty="0">
                <a:effectLst/>
              </a:rPr>
              <a:t>		</a:t>
            </a:r>
            <a:r>
              <a:rPr lang="vi-VN" i="1" dirty="0">
                <a:effectLst/>
              </a:rPr>
              <a:t>Ứng dụng thông thường</a:t>
            </a:r>
            <a:r>
              <a:rPr lang="en-US" i="1" dirty="0">
                <a:effectLst/>
              </a:rPr>
              <a:t>	</a:t>
            </a:r>
            <a:r>
              <a:rPr lang="vi-VN" i="1" dirty="0">
                <a:effectLst/>
              </a:rPr>
              <a:t>Hệ thống an ninh, quân đội</a:t>
            </a:r>
            <a:endParaRPr lang="en-US" i="1" dirty="0">
              <a:effectLst/>
            </a:endParaRPr>
          </a:p>
          <a:p>
            <a:pPr algn="l"/>
            <a:r>
              <a:rPr lang="vi-VN" b="1" i="1" dirty="0">
                <a:effectLst/>
              </a:rPr>
              <a:t>Hiệu suất</a:t>
            </a:r>
            <a:r>
              <a:rPr lang="en-US" b="1" i="1" dirty="0">
                <a:effectLst/>
              </a:rPr>
              <a:t>		</a:t>
            </a:r>
            <a:r>
              <a:rPr lang="vi-VN" i="1" dirty="0">
                <a:effectLst/>
              </a:rPr>
              <a:t>Nhẹ, dễ triển khai</a:t>
            </a:r>
            <a:r>
              <a:rPr lang="en-US" i="1" dirty="0">
                <a:effectLst/>
              </a:rPr>
              <a:t>	</a:t>
            </a:r>
            <a:r>
              <a:rPr lang="vi-VN" i="1" dirty="0">
                <a:effectLst/>
              </a:rPr>
              <a:t>Nặng hơn do kiểm tra phức tạp</a:t>
            </a:r>
            <a:endParaRPr lang="en-US" i="1" dirty="0">
              <a:effectLst/>
            </a:endParaRPr>
          </a:p>
          <a:p>
            <a:pPr algn="l"/>
            <a:endParaRPr lang="en-US" b="1" i="1" dirty="0">
              <a:solidFill>
                <a:srgbClr val="404040"/>
              </a:solidFill>
              <a:effectLst/>
              <a:latin typeface="DeepSeek-CJK-patch"/>
            </a:endParaRPr>
          </a:p>
          <a:p>
            <a:pPr algn="l"/>
            <a:r>
              <a:rPr lang="vi-VN" b="1" i="1" dirty="0">
                <a:solidFill>
                  <a:srgbClr val="404040"/>
                </a:solidFill>
                <a:effectLst/>
                <a:latin typeface="DeepSeek-CJK-patch"/>
              </a:rPr>
              <a:t>5. Ứng dụng thực tế</a:t>
            </a:r>
          </a:p>
          <a:p>
            <a:pPr algn="l">
              <a:buFont typeface="Arial" panose="020B0604020202020204" pitchFamily="34" charset="0"/>
              <a:buChar char="•"/>
            </a:pPr>
            <a:r>
              <a:rPr lang="vi-VN" b="1" i="1" dirty="0">
                <a:solidFill>
                  <a:srgbClr val="404040"/>
                </a:solidFill>
                <a:effectLst/>
                <a:latin typeface="DeepSeek-CJK-patch"/>
              </a:rPr>
              <a:t>Cơ sở dữ liệu quân sự:</a:t>
            </a:r>
            <a:r>
              <a:rPr lang="vi-VN" b="0" i="1" dirty="0">
                <a:solidFill>
                  <a:srgbClr val="404040"/>
                </a:solidFill>
                <a:effectLst/>
                <a:latin typeface="DeepSeek-CJK-patch"/>
              </a:rPr>
              <a:t> Phân cấp "Top Secret", "Secret", "Confidential".</a:t>
            </a:r>
          </a:p>
          <a:p>
            <a:pPr algn="l">
              <a:buFont typeface="Arial" panose="020B0604020202020204" pitchFamily="34" charset="0"/>
              <a:buChar char="•"/>
            </a:pPr>
            <a:r>
              <a:rPr lang="vi-VN" b="1" i="1" dirty="0">
                <a:solidFill>
                  <a:srgbClr val="404040"/>
                </a:solidFill>
                <a:effectLst/>
                <a:latin typeface="DeepSeek-CJK-patch"/>
              </a:rPr>
              <a:t>Ngân hàng:</a:t>
            </a:r>
            <a:r>
              <a:rPr lang="vi-VN" b="0" i="1" dirty="0">
                <a:solidFill>
                  <a:srgbClr val="404040"/>
                </a:solidFill>
                <a:effectLst/>
                <a:latin typeface="DeepSeek-CJK-patch"/>
              </a:rPr>
              <a:t> Tách biệt dữ liệu khách hàng VIP (cấp cao) và thường (cấp thấp).</a:t>
            </a:r>
          </a:p>
          <a:p>
            <a:pPr algn="l">
              <a:buFont typeface="Arial" panose="020B0604020202020204" pitchFamily="34" charset="0"/>
              <a:buChar char="•"/>
            </a:pPr>
            <a:r>
              <a:rPr lang="vi-VN" b="1" i="1" dirty="0">
                <a:solidFill>
                  <a:srgbClr val="404040"/>
                </a:solidFill>
                <a:effectLst/>
                <a:latin typeface="DeepSeek-CJK-patch"/>
              </a:rPr>
              <a:t>Hệ điều hành:</a:t>
            </a:r>
            <a:r>
              <a:rPr lang="vi-VN" b="0" i="1" dirty="0">
                <a:solidFill>
                  <a:srgbClr val="404040"/>
                </a:solidFill>
                <a:effectLst/>
                <a:latin typeface="DeepSeek-CJK-patch"/>
              </a:rPr>
              <a:t> SELinux sử dụng MLS để bảo vệ tài nguyên hệ thống.</a:t>
            </a:r>
          </a:p>
          <a:p>
            <a:pPr algn="l"/>
            <a:r>
              <a:rPr lang="vi-VN" b="1" i="0" dirty="0">
                <a:solidFill>
                  <a:srgbClr val="404040"/>
                </a:solidFill>
                <a:effectLst/>
                <a:latin typeface="DeepSeek-CJK-patch"/>
              </a:rPr>
              <a:t>Lưu ý:</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MLS đòi hỏi </a:t>
            </a:r>
            <a:r>
              <a:rPr lang="vi-VN" b="1" i="0" dirty="0">
                <a:solidFill>
                  <a:srgbClr val="404040"/>
                </a:solidFill>
                <a:effectLst/>
                <a:latin typeface="DeepSeek-CJK-patch"/>
              </a:rPr>
              <a:t>thiết kế hệ thống chặt chẽ</a:t>
            </a:r>
            <a:r>
              <a:rPr lang="vi-VN" b="0" i="0" dirty="0">
                <a:solidFill>
                  <a:srgbClr val="404040"/>
                </a:solidFill>
                <a:effectLst/>
                <a:latin typeface="DeepSeek-CJK-patch"/>
              </a:rPr>
              <a:t> từ đầu.</a:t>
            </a:r>
          </a:p>
          <a:p>
            <a:pPr algn="l">
              <a:buFont typeface="Arial" panose="020B0604020202020204" pitchFamily="34" charset="0"/>
              <a:buChar char="•"/>
            </a:pPr>
            <a:r>
              <a:rPr lang="vi-VN" b="0" i="0" dirty="0">
                <a:solidFill>
                  <a:srgbClr val="404040"/>
                </a:solidFill>
                <a:effectLst/>
                <a:latin typeface="DeepSeek-CJK-patch"/>
              </a:rPr>
              <a:t>Cân nhắc giữa </a:t>
            </a:r>
            <a:r>
              <a:rPr lang="vi-VN" b="1" i="0" dirty="0">
                <a:solidFill>
                  <a:srgbClr val="404040"/>
                </a:solidFill>
                <a:effectLst/>
                <a:latin typeface="DeepSeek-CJK-patch"/>
              </a:rPr>
              <a:t>bảo mật</a:t>
            </a:r>
            <a:r>
              <a:rPr lang="vi-VN" b="0" i="0" dirty="0">
                <a:solidFill>
                  <a:srgbClr val="404040"/>
                </a:solidFill>
                <a:effectLst/>
                <a:latin typeface="DeepSeek-CJK-patch"/>
              </a:rPr>
              <a:t> và </a:t>
            </a:r>
            <a:r>
              <a:rPr lang="vi-VN" b="1" i="0" dirty="0">
                <a:solidFill>
                  <a:srgbClr val="404040"/>
                </a:solidFill>
                <a:effectLst/>
                <a:latin typeface="DeepSeek-CJK-patch"/>
              </a:rPr>
              <a:t>tính khả dụng</a:t>
            </a:r>
            <a:r>
              <a:rPr lang="vi-VN" b="0" i="0" dirty="0">
                <a:solidFill>
                  <a:srgbClr val="404040"/>
                </a:solidFill>
                <a:effectLst/>
                <a:latin typeface="DeepSeek-CJK-patch"/>
              </a:rPr>
              <a:t> (ví dụ: nhân viên cấp thấp có thể cần xin phép để ghi dữ liệu lên cấp cao).</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36</a:t>
            </a:fld>
            <a:endParaRPr lang="en-US"/>
          </a:p>
        </p:txBody>
      </p:sp>
    </p:spTree>
    <p:extLst>
      <p:ext uri="{BB962C8B-B14F-4D97-AF65-F5344CB8AC3E}">
        <p14:creationId xmlns:p14="http://schemas.microsoft.com/office/powerpoint/2010/main" val="18888106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về Kiểm soát Truy cập Đa cấp (Multilevel Access Control - MAC)</a:t>
            </a:r>
          </a:p>
          <a:p>
            <a:pPr algn="l"/>
            <a:r>
              <a:rPr lang="vi-VN" b="1" i="0" dirty="0">
                <a:solidFill>
                  <a:srgbClr val="404040"/>
                </a:solidFill>
                <a:effectLst/>
                <a:latin typeface="DeepSeek-CJK-patch"/>
              </a:rPr>
              <a:t>1. Cấp độ bảo mật (Security Clearances)</a:t>
            </a:r>
          </a:p>
          <a:p>
            <a:pPr algn="l"/>
            <a:r>
              <a:rPr lang="vi-VN" b="0" i="0" dirty="0">
                <a:solidFill>
                  <a:srgbClr val="404040"/>
                </a:solidFill>
                <a:effectLst/>
                <a:latin typeface="DeepSeek-CJK-patch"/>
              </a:rPr>
              <a:t>Dữ liệu và người dùng được phân loại theo các </a:t>
            </a:r>
            <a:r>
              <a:rPr lang="vi-VN" b="1" i="0" dirty="0">
                <a:solidFill>
                  <a:srgbClr val="404040"/>
                </a:solidFill>
                <a:effectLst/>
                <a:latin typeface="DeepSeek-CJK-patch"/>
              </a:rPr>
              <a:t>cấp độ bảo mật</a:t>
            </a:r>
            <a:r>
              <a:rPr lang="vi-VN" b="0" i="0" dirty="0">
                <a:solidFill>
                  <a:srgbClr val="404040"/>
                </a:solidFill>
                <a:effectLst/>
                <a:latin typeface="DeepSeek-CJK-patch"/>
              </a:rPr>
              <a:t> từ cao đến thấp:</a:t>
            </a:r>
          </a:p>
          <a:p>
            <a:pPr algn="l">
              <a:buFont typeface="Arial" panose="020B0604020202020204" pitchFamily="34" charset="0"/>
              <a:buChar char="•"/>
            </a:pPr>
            <a:r>
              <a:rPr lang="vi-VN" b="1" i="0" dirty="0">
                <a:solidFill>
                  <a:srgbClr val="404040"/>
                </a:solidFill>
                <a:effectLst/>
                <a:latin typeface="DeepSeek-CJK-patch"/>
              </a:rPr>
              <a:t>Top Secret (Tuyệt mật)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Secret (Mật)</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Confidential (Bí mật nội bộ)</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Unclassified (Không phân loại)</a:t>
            </a:r>
            <a:endParaRPr lang="vi-VN" b="0" i="0" dirty="0">
              <a:solidFill>
                <a:srgbClr val="404040"/>
              </a:solidFill>
              <a:effectLst/>
              <a:latin typeface="DeepSeek-CJK-patch"/>
            </a:endParaRPr>
          </a:p>
          <a:p>
            <a:pPr algn="l"/>
            <a:r>
              <a:rPr lang="vi-VN" b="1" i="0" dirty="0">
                <a:solidFill>
                  <a:srgbClr val="404040"/>
                </a:solidFill>
                <a:effectLst/>
                <a:latin typeface="DeepSeek-CJK-patch"/>
              </a:rPr>
              <a:t>Ví dụ:</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Tài liệu quốc phòng: "Top Secret".</a:t>
            </a:r>
          </a:p>
          <a:p>
            <a:pPr algn="l">
              <a:buFont typeface="Arial" panose="020B0604020202020204" pitchFamily="34" charset="0"/>
              <a:buChar char="•"/>
            </a:pPr>
            <a:r>
              <a:rPr lang="vi-VN" b="0" i="0" dirty="0">
                <a:solidFill>
                  <a:srgbClr val="404040"/>
                </a:solidFill>
                <a:effectLst/>
                <a:latin typeface="DeepSeek-CJK-patch"/>
              </a:rPr>
              <a:t>Dữ liệu khách hàng ngân hàng: "Confidential".</a:t>
            </a:r>
          </a:p>
          <a:p>
            <a:pPr algn="l"/>
            <a:r>
              <a:rPr lang="vi-VN" b="1" i="0" dirty="0">
                <a:solidFill>
                  <a:srgbClr val="404040"/>
                </a:solidFill>
                <a:effectLst/>
                <a:latin typeface="DeepSeek-CJK-patch"/>
              </a:rPr>
              <a:t>2. Hai nguyên tắc kiểm soát truy cập</a:t>
            </a:r>
          </a:p>
          <a:p>
            <a:pPr algn="l"/>
            <a:r>
              <a:rPr lang="vi-VN" b="1" i="0" dirty="0">
                <a:solidFill>
                  <a:srgbClr val="404040"/>
                </a:solidFill>
                <a:effectLst/>
                <a:latin typeface="DeepSeek-CJK-patch"/>
              </a:rPr>
              <a:t>a. Nguyên tắc "No Read Up" (Không đọc lên)</a:t>
            </a:r>
          </a:p>
          <a:p>
            <a:pPr algn="l">
              <a:buFont typeface="Arial" panose="020B0604020202020204" pitchFamily="34" charset="0"/>
              <a:buChar char="•"/>
            </a:pPr>
            <a:r>
              <a:rPr lang="vi-VN" b="1" i="0" dirty="0">
                <a:solidFill>
                  <a:srgbClr val="404040"/>
                </a:solidFill>
                <a:effectLst/>
                <a:latin typeface="DeepSeek-CJK-patch"/>
              </a:rPr>
              <a:t>Nội dung: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Một chủ thể (subject) chỉ được </a:t>
            </a:r>
            <a:r>
              <a:rPr lang="vi-VN" b="1" i="0" dirty="0">
                <a:solidFill>
                  <a:srgbClr val="404040"/>
                </a:solidFill>
                <a:effectLst/>
                <a:latin typeface="DeepSeek-CJK-patch"/>
              </a:rPr>
              <a:t>đọc</a:t>
            </a:r>
            <a:r>
              <a:rPr lang="vi-VN" b="0" i="0" dirty="0">
                <a:solidFill>
                  <a:srgbClr val="404040"/>
                </a:solidFill>
                <a:effectLst/>
                <a:latin typeface="DeepSeek-CJK-patch"/>
              </a:rPr>
              <a:t> đối tượng (object) nếu </a:t>
            </a:r>
            <a:r>
              <a:rPr lang="vi-VN" b="1" i="0" dirty="0">
                <a:solidFill>
                  <a:srgbClr val="404040"/>
                </a:solidFill>
                <a:effectLst/>
                <a:latin typeface="DeepSeek-CJK-patch"/>
              </a:rPr>
              <a:t>cấp độ của chủ thể ≥ cấp độ đối tượng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Công thức: level(S) ≥ level(O).</a:t>
            </a:r>
          </a:p>
          <a:p>
            <a:pPr algn="l">
              <a:buFont typeface="Arial" panose="020B0604020202020204" pitchFamily="34" charset="0"/>
              <a:buChar char="•"/>
            </a:pPr>
            <a:r>
              <a:rPr lang="vi-VN" b="1" i="0" dirty="0">
                <a:solidFill>
                  <a:srgbClr val="404040"/>
                </a:solidFill>
                <a:effectLst/>
                <a:latin typeface="DeepSeek-CJK-patch"/>
              </a:rPr>
              <a:t>Mục đích:</a:t>
            </a:r>
            <a:r>
              <a:rPr lang="vi-VN" b="0" i="0" dirty="0">
                <a:solidFill>
                  <a:srgbClr val="404040"/>
                </a:solidFill>
                <a:effectLst/>
                <a:latin typeface="DeepSeek-CJK-patch"/>
              </a:rPr>
              <a:t> Ngăn chặn rò rỉ dữ liệu nhạy cảm.</a:t>
            </a:r>
          </a:p>
          <a:p>
            <a:pPr algn="l">
              <a:buFont typeface="Arial" panose="020B0604020202020204" pitchFamily="34" charset="0"/>
              <a:buChar char="•"/>
            </a:pPr>
            <a:r>
              <a:rPr lang="vi-VN" b="1" i="0" dirty="0">
                <a:solidFill>
                  <a:srgbClr val="404040"/>
                </a:solidFill>
                <a:effectLst/>
                <a:latin typeface="DeepSeek-CJK-patch"/>
              </a:rPr>
              <a:t>Ví dụ:</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User có clearance "Secret" </a:t>
            </a:r>
            <a:r>
              <a:rPr lang="vi-VN" b="1" i="0" dirty="0">
                <a:solidFill>
                  <a:srgbClr val="404040"/>
                </a:solidFill>
                <a:effectLst/>
                <a:latin typeface="DeepSeek-CJK-patch"/>
              </a:rPr>
              <a:t>không thể đọc</a:t>
            </a:r>
            <a:r>
              <a:rPr lang="vi-VN" b="0" i="0" dirty="0">
                <a:solidFill>
                  <a:srgbClr val="404040"/>
                </a:solidFill>
                <a:effectLst/>
                <a:latin typeface="DeepSeek-CJK-patch"/>
              </a:rPr>
              <a:t> dữ liệu "Top Secret".</a:t>
            </a:r>
          </a:p>
          <a:p>
            <a:pPr marL="742950" lvl="1" indent="-285750" algn="l">
              <a:buFont typeface="Arial" panose="020B0604020202020204" pitchFamily="34" charset="0"/>
              <a:buChar char="•"/>
            </a:pPr>
            <a:r>
              <a:rPr lang="vi-VN" b="0" i="0" dirty="0">
                <a:solidFill>
                  <a:srgbClr val="404040"/>
                </a:solidFill>
                <a:effectLst/>
                <a:latin typeface="DeepSeek-CJK-patch"/>
              </a:rPr>
              <a:t>User "Confidential" chỉ đọc được dữ liệu "Confidential" hoặc "Unclassified".</a:t>
            </a:r>
          </a:p>
          <a:p>
            <a:pPr algn="l"/>
            <a:r>
              <a:rPr lang="vi-VN" b="1" i="0" dirty="0">
                <a:solidFill>
                  <a:srgbClr val="404040"/>
                </a:solidFill>
                <a:effectLst/>
                <a:latin typeface="DeepSeek-CJK-patch"/>
              </a:rPr>
              <a:t>b. Nguyên tắc "No Write Down" (Không ghi xuống)</a:t>
            </a:r>
          </a:p>
          <a:p>
            <a:pPr algn="l">
              <a:buFont typeface="Arial" panose="020B0604020202020204" pitchFamily="34" charset="0"/>
              <a:buChar char="•"/>
            </a:pPr>
            <a:r>
              <a:rPr lang="vi-VN" b="1" i="0" dirty="0">
                <a:solidFill>
                  <a:srgbClr val="404040"/>
                </a:solidFill>
                <a:effectLst/>
                <a:latin typeface="DeepSeek-CJK-patch"/>
              </a:rPr>
              <a:t>Nội dung: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Một chủ thể chỉ được </a:t>
            </a:r>
            <a:r>
              <a:rPr lang="vi-VN" b="1" i="0" dirty="0">
                <a:solidFill>
                  <a:srgbClr val="404040"/>
                </a:solidFill>
                <a:effectLst/>
                <a:latin typeface="DeepSeek-CJK-patch"/>
              </a:rPr>
              <a:t>ghi</a:t>
            </a:r>
            <a:r>
              <a:rPr lang="vi-VN" b="0" i="0" dirty="0">
                <a:solidFill>
                  <a:srgbClr val="404040"/>
                </a:solidFill>
                <a:effectLst/>
                <a:latin typeface="DeepSeek-CJK-patch"/>
              </a:rPr>
              <a:t> vào đối tượng nếu </a:t>
            </a:r>
            <a:r>
              <a:rPr lang="vi-VN" b="1" i="0" dirty="0">
                <a:solidFill>
                  <a:srgbClr val="404040"/>
                </a:solidFill>
                <a:effectLst/>
                <a:latin typeface="DeepSeek-CJK-patch"/>
              </a:rPr>
              <a:t>cấp độ của chủ thể ≤ cấp độ đối tượng</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Công thức: level(S) ≤ level(O).</a:t>
            </a:r>
          </a:p>
          <a:p>
            <a:pPr algn="l">
              <a:buFont typeface="Arial" panose="020B0604020202020204" pitchFamily="34" charset="0"/>
              <a:buChar char="•"/>
            </a:pPr>
            <a:r>
              <a:rPr lang="vi-VN" b="1" i="0" dirty="0">
                <a:solidFill>
                  <a:srgbClr val="404040"/>
                </a:solidFill>
                <a:effectLst/>
                <a:latin typeface="DeepSeek-CJK-patch"/>
              </a:rPr>
              <a:t>Mục đích:</a:t>
            </a:r>
            <a:r>
              <a:rPr lang="vi-VN" b="0" i="0" dirty="0">
                <a:solidFill>
                  <a:srgbClr val="404040"/>
                </a:solidFill>
                <a:effectLst/>
                <a:latin typeface="DeepSeek-CJK-patch"/>
              </a:rPr>
              <a:t> Ngăn chặn dữ liệu cấp cao bị ghi đè lên cấp thấp (gây rò rỉ).</a:t>
            </a:r>
          </a:p>
          <a:p>
            <a:pPr algn="l">
              <a:buFont typeface="Arial" panose="020B0604020202020204" pitchFamily="34" charset="0"/>
              <a:buChar char="•"/>
            </a:pPr>
            <a:r>
              <a:rPr lang="vi-VN" b="1" i="0" dirty="0">
                <a:solidFill>
                  <a:srgbClr val="404040"/>
                </a:solidFill>
                <a:effectLst/>
                <a:latin typeface="DeepSeek-CJK-patch"/>
              </a:rPr>
              <a:t>Ví dụ:</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User "Top Secret" </a:t>
            </a:r>
            <a:r>
              <a:rPr lang="vi-VN" b="1" i="0" dirty="0">
                <a:solidFill>
                  <a:srgbClr val="404040"/>
                </a:solidFill>
                <a:effectLst/>
                <a:latin typeface="DeepSeek-CJK-patch"/>
              </a:rPr>
              <a:t>không thể ghi</a:t>
            </a:r>
            <a:r>
              <a:rPr lang="vi-VN" b="0" i="0" dirty="0">
                <a:solidFill>
                  <a:srgbClr val="404040"/>
                </a:solidFill>
                <a:effectLst/>
                <a:latin typeface="DeepSeek-CJK-patch"/>
              </a:rPr>
              <a:t> vào tệp "Secret" (tránh lộ thông tin tuyệt mật).</a:t>
            </a:r>
          </a:p>
          <a:p>
            <a:pPr marL="742950" lvl="1" indent="-285750" algn="l">
              <a:buFont typeface="Arial" panose="020B0604020202020204" pitchFamily="34" charset="0"/>
              <a:buChar char="•"/>
            </a:pPr>
            <a:r>
              <a:rPr lang="vi-VN" b="0" i="0" dirty="0">
                <a:solidFill>
                  <a:srgbClr val="404040"/>
                </a:solidFill>
                <a:effectLst/>
                <a:latin typeface="DeepSeek-CJK-patch"/>
              </a:rPr>
              <a:t>User "Confidential" chỉ được ghi vào dữ liệu cùng cấp hoặc cao hơn ("Confidential"/"Secret").</a:t>
            </a:r>
          </a:p>
          <a:p>
            <a:pPr algn="l"/>
            <a:r>
              <a:rPr lang="vi-VN" b="1" i="0" dirty="0">
                <a:solidFill>
                  <a:srgbClr val="404040"/>
                </a:solidFill>
                <a:effectLst/>
                <a:latin typeface="DeepSeek-CJK-patch"/>
              </a:rPr>
              <a:t>3. Ví dụ minh họa</a:t>
            </a:r>
          </a:p>
          <a:p>
            <a:pPr algn="l"/>
            <a:r>
              <a:rPr lang="vi-VN" b="1" i="0" dirty="0">
                <a:solidFill>
                  <a:srgbClr val="404040"/>
                </a:solidFill>
                <a:effectLst/>
                <a:latin typeface="DeepSeek-CJK-patch"/>
              </a:rPr>
              <a:t>Scenario:</a:t>
            </a:r>
            <a:r>
              <a:rPr lang="vi-VN" b="0" i="0" dirty="0">
                <a:solidFill>
                  <a:srgbClr val="404040"/>
                </a:solidFill>
                <a:effectLst/>
                <a:latin typeface="DeepSeek-CJK-patch"/>
              </a:rPr>
              <a:t> Hệ thống quản lý tài liệu quân sự.</a:t>
            </a:r>
          </a:p>
          <a:p>
            <a:pPr algn="l">
              <a:buFont typeface="Arial" panose="020B0604020202020204" pitchFamily="34" charset="0"/>
              <a:buChar char="•"/>
            </a:pPr>
            <a:r>
              <a:rPr lang="vi-VN" b="1" i="0" dirty="0">
                <a:solidFill>
                  <a:srgbClr val="404040"/>
                </a:solidFill>
                <a:effectLst/>
                <a:latin typeface="DeepSeek-CJK-patch"/>
              </a:rPr>
              <a:t>Dữ liệu:</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O1: Kế hoạch tác chiến (Top Secret).</a:t>
            </a:r>
          </a:p>
          <a:p>
            <a:pPr marL="742950" lvl="1" indent="-285750" algn="l">
              <a:buFont typeface="Arial" panose="020B0604020202020204" pitchFamily="34" charset="0"/>
              <a:buChar char="•"/>
            </a:pPr>
            <a:r>
              <a:rPr lang="vi-VN" b="0" i="0" dirty="0">
                <a:solidFill>
                  <a:srgbClr val="404040"/>
                </a:solidFill>
                <a:effectLst/>
                <a:latin typeface="DeepSeek-CJK-patch"/>
              </a:rPr>
              <a:t>O2: Báo cáo nhân sự (Secret).</a:t>
            </a:r>
          </a:p>
          <a:p>
            <a:pPr algn="l">
              <a:buFont typeface="Arial" panose="020B0604020202020204" pitchFamily="34" charset="0"/>
              <a:buChar char="•"/>
            </a:pPr>
            <a:r>
              <a:rPr lang="vi-VN" b="1" i="0" dirty="0">
                <a:solidFill>
                  <a:srgbClr val="404040"/>
                </a:solidFill>
                <a:effectLst/>
                <a:latin typeface="DeepSeek-CJK-patch"/>
              </a:rPr>
              <a:t>Người dùng:</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S1: Tướng lĩnh (Top Secret).</a:t>
            </a:r>
          </a:p>
          <a:p>
            <a:pPr marL="742950" lvl="1" indent="-285750" algn="l">
              <a:buFont typeface="Arial" panose="020B0604020202020204" pitchFamily="34" charset="0"/>
              <a:buChar char="•"/>
            </a:pPr>
            <a:r>
              <a:rPr lang="vi-VN" b="0" i="0" dirty="0">
                <a:solidFill>
                  <a:srgbClr val="404040"/>
                </a:solidFill>
                <a:effectLst/>
                <a:latin typeface="DeepSeek-CJK-patch"/>
              </a:rPr>
              <a:t>S2: Sĩ quan (Secret).</a:t>
            </a:r>
          </a:p>
          <a:p>
            <a:pPr algn="l"/>
            <a:r>
              <a:rPr lang="vi-VN" b="1" i="0" dirty="0">
                <a:solidFill>
                  <a:srgbClr val="404040"/>
                </a:solidFill>
                <a:effectLst/>
                <a:latin typeface="DeepSeek-CJK-patch"/>
              </a:rPr>
              <a:t>Kiểm tra truy cập:</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S2 (Secret) yêu cầu đọc O1 (Top Secret):</a:t>
            </a:r>
          </a:p>
          <a:p>
            <a:pPr marL="742950" lvl="1" indent="-285750" algn="l">
              <a:buFont typeface="Arial" panose="020B0604020202020204" pitchFamily="34" charset="0"/>
              <a:buChar char="•"/>
            </a:pPr>
            <a:r>
              <a:rPr lang="vi-VN" b="1" i="0" dirty="0">
                <a:solidFill>
                  <a:srgbClr val="404040"/>
                </a:solidFill>
                <a:effectLst/>
                <a:latin typeface="DeepSeek-CJK-patch"/>
              </a:rPr>
              <a:t>Từ chối</a:t>
            </a:r>
            <a:r>
              <a:rPr lang="vi-VN" b="0" i="0" dirty="0">
                <a:solidFill>
                  <a:srgbClr val="404040"/>
                </a:solidFill>
                <a:effectLst/>
                <a:latin typeface="DeepSeek-CJK-patch"/>
              </a:rPr>
              <a:t> (No Read Up: Secret &lt; Top Secret).</a:t>
            </a:r>
          </a:p>
          <a:p>
            <a:pPr algn="l">
              <a:buFont typeface="Arial" panose="020B0604020202020204" pitchFamily="34" charset="0"/>
              <a:buChar char="•"/>
            </a:pPr>
            <a:r>
              <a:rPr lang="vi-VN" b="0" i="0" dirty="0">
                <a:solidFill>
                  <a:srgbClr val="404040"/>
                </a:solidFill>
                <a:effectLst/>
                <a:latin typeface="DeepSeek-CJK-patch"/>
              </a:rPr>
              <a:t>S1 (Top Secret) muốn ghi vào O2 (Secret):</a:t>
            </a:r>
          </a:p>
          <a:p>
            <a:pPr marL="742950" lvl="1" indent="-285750" algn="l">
              <a:buFont typeface="Arial" panose="020B0604020202020204" pitchFamily="34" charset="0"/>
              <a:buChar char="•"/>
            </a:pPr>
            <a:r>
              <a:rPr lang="vi-VN" b="1" i="0" dirty="0">
                <a:solidFill>
                  <a:srgbClr val="404040"/>
                </a:solidFill>
                <a:effectLst/>
                <a:latin typeface="DeepSeek-CJK-patch"/>
              </a:rPr>
              <a:t>Từ chối</a:t>
            </a:r>
            <a:r>
              <a:rPr lang="vi-VN" b="0" i="0" dirty="0">
                <a:solidFill>
                  <a:srgbClr val="404040"/>
                </a:solidFill>
                <a:effectLst/>
                <a:latin typeface="DeepSeek-CJK-patch"/>
              </a:rPr>
              <a:t> (No Write Down: Top Secret &gt; Secret).</a:t>
            </a:r>
          </a:p>
          <a:p>
            <a:pPr algn="l"/>
            <a:r>
              <a:rPr lang="vi-VN" b="1" i="0" dirty="0">
                <a:solidFill>
                  <a:srgbClr val="404040"/>
                </a:solidFill>
                <a:effectLst/>
                <a:latin typeface="DeepSeek-CJK-patch"/>
              </a:rPr>
              <a:t>4. Ưu điểm của MAC</a:t>
            </a:r>
          </a:p>
          <a:p>
            <a:pPr algn="l">
              <a:buFont typeface="Arial" panose="020B0604020202020204" pitchFamily="34" charset="0"/>
              <a:buChar char="•"/>
            </a:pPr>
            <a:r>
              <a:rPr lang="vi-VN" b="1" i="0" dirty="0">
                <a:solidFill>
                  <a:srgbClr val="404040"/>
                </a:solidFill>
                <a:effectLst/>
                <a:latin typeface="DeepSeek-CJK-patch"/>
              </a:rPr>
              <a:t>Ngăn rò rỉ dữ liệu:</a:t>
            </a:r>
            <a:r>
              <a:rPr lang="vi-VN" b="0" i="0" dirty="0">
                <a:solidFill>
                  <a:srgbClr val="404040"/>
                </a:solidFill>
                <a:effectLst/>
                <a:latin typeface="DeepSeek-CJK-patch"/>
              </a:rPr>
              <a:t> Đảm bảo thông tin nhạy cảm không bị truy cập trái phép.</a:t>
            </a:r>
          </a:p>
          <a:p>
            <a:pPr algn="l">
              <a:buFont typeface="Arial" panose="020B0604020202020204" pitchFamily="34" charset="0"/>
              <a:buChar char="•"/>
            </a:pPr>
            <a:r>
              <a:rPr lang="vi-VN" b="1" i="0" dirty="0">
                <a:solidFill>
                  <a:srgbClr val="404040"/>
                </a:solidFill>
                <a:effectLst/>
                <a:latin typeface="DeepSeek-CJK-patch"/>
              </a:rPr>
              <a:t>Chống ghi đè nguy hiểm:</a:t>
            </a:r>
            <a:r>
              <a:rPr lang="vi-VN" b="0" i="0" dirty="0">
                <a:solidFill>
                  <a:srgbClr val="404040"/>
                </a:solidFill>
                <a:effectLst/>
                <a:latin typeface="DeepSeek-CJK-patch"/>
              </a:rPr>
              <a:t> Ngăn dữ liệu cấp cao "nhiễm" vào cấp thấp.</a:t>
            </a:r>
          </a:p>
          <a:p>
            <a:pPr algn="l">
              <a:buFont typeface="Arial" panose="020B0604020202020204" pitchFamily="34" charset="0"/>
              <a:buChar char="•"/>
            </a:pPr>
            <a:r>
              <a:rPr lang="vi-VN" b="1" i="0" dirty="0">
                <a:solidFill>
                  <a:srgbClr val="404040"/>
                </a:solidFill>
                <a:effectLst/>
                <a:latin typeface="DeepSeek-CJK-patch"/>
              </a:rPr>
              <a:t>Phù hợp tổ chức nhạy cảm:</a:t>
            </a:r>
            <a:r>
              <a:rPr lang="vi-VN" b="0" i="0" dirty="0">
                <a:solidFill>
                  <a:srgbClr val="404040"/>
                </a:solidFill>
                <a:effectLst/>
                <a:latin typeface="DeepSeek-CJK-patch"/>
              </a:rPr>
              <a:t> Quân đội, ngân hàng, cơ quan chính phủ.</a:t>
            </a:r>
            <a:endParaRPr lang="en-US" b="0" i="0" dirty="0">
              <a:solidFill>
                <a:srgbClr val="404040"/>
              </a:solidFill>
              <a:effectLst/>
              <a:latin typeface="DeepSeek-CJK-patch"/>
            </a:endParaRPr>
          </a:p>
          <a:p>
            <a:pPr algn="l">
              <a:buFont typeface="Arial" panose="020B0604020202020204" pitchFamily="34" charset="0"/>
              <a:buChar char="•"/>
            </a:pPr>
            <a:endParaRPr lang="vi-VN" b="0" i="0" dirty="0">
              <a:solidFill>
                <a:srgbClr val="404040"/>
              </a:solidFill>
              <a:effectLst/>
              <a:latin typeface="DeepSeek-CJK-patch"/>
            </a:endParaRPr>
          </a:p>
          <a:p>
            <a:pPr algn="l"/>
            <a:r>
              <a:rPr lang="vi-VN" b="1" i="1" dirty="0">
                <a:solidFill>
                  <a:srgbClr val="404040"/>
                </a:solidFill>
                <a:effectLst/>
                <a:latin typeface="DeepSeek-CJK-patch"/>
              </a:rPr>
              <a:t>5. So sánh với DAC</a:t>
            </a:r>
          </a:p>
          <a:p>
            <a:pPr algn="l"/>
            <a:r>
              <a:rPr lang="vi-VN" i="1" dirty="0"/>
              <a:t>Tiêu chí</a:t>
            </a:r>
            <a:r>
              <a:rPr lang="en-US" i="1" dirty="0"/>
              <a:t>	</a:t>
            </a:r>
            <a:r>
              <a:rPr lang="vi-VN" i="1" dirty="0"/>
              <a:t>DAC</a:t>
            </a:r>
            <a:r>
              <a:rPr lang="en-US" i="1" dirty="0"/>
              <a:t>		</a:t>
            </a:r>
            <a:r>
              <a:rPr lang="vi-VN" i="1" dirty="0"/>
              <a:t>MAC</a:t>
            </a:r>
            <a:endParaRPr lang="en-US" i="1" dirty="0"/>
          </a:p>
          <a:p>
            <a:pPr algn="l"/>
            <a:r>
              <a:rPr lang="vi-VN" b="1" i="1" dirty="0">
                <a:effectLst/>
              </a:rPr>
              <a:t>Kiểm soát</a:t>
            </a:r>
            <a:r>
              <a:rPr lang="en-US" b="1" i="1" dirty="0">
                <a:effectLst/>
              </a:rPr>
              <a:t>	</a:t>
            </a:r>
            <a:r>
              <a:rPr lang="vi-VN" i="1" dirty="0">
                <a:effectLst/>
              </a:rPr>
              <a:t>Dựa trên GRANT/REVOKE</a:t>
            </a:r>
            <a:r>
              <a:rPr lang="en-US" i="1" dirty="0">
                <a:effectLst/>
              </a:rPr>
              <a:t>	</a:t>
            </a:r>
            <a:r>
              <a:rPr lang="vi-VN" i="1" dirty="0">
                <a:effectLst/>
              </a:rPr>
              <a:t>Dựa trên cấp độ bảo mật</a:t>
            </a:r>
            <a:endParaRPr lang="en-US" i="1" dirty="0">
              <a:effectLst/>
            </a:endParaRPr>
          </a:p>
          <a:p>
            <a:pPr algn="l"/>
            <a:r>
              <a:rPr lang="vi-VN" b="1" i="1" dirty="0">
                <a:effectLst/>
              </a:rPr>
              <a:t>Linh hoạt</a:t>
            </a:r>
            <a:r>
              <a:rPr lang="en-US" b="1" i="1" dirty="0">
                <a:effectLst/>
              </a:rPr>
              <a:t>	</a:t>
            </a:r>
            <a:r>
              <a:rPr lang="vi-VN" i="1" dirty="0">
                <a:effectLst/>
              </a:rPr>
              <a:t>Cao (người dùng tự quản lý)</a:t>
            </a:r>
            <a:r>
              <a:rPr lang="en-US" i="1" dirty="0">
                <a:effectLst/>
              </a:rPr>
              <a:t>	</a:t>
            </a:r>
            <a:r>
              <a:rPr lang="vi-VN" i="1" dirty="0">
                <a:effectLst/>
              </a:rPr>
              <a:t>Thấp (quy tắc cứng từ hệ thống)</a:t>
            </a:r>
            <a:endParaRPr lang="en-US" i="1" dirty="0">
              <a:effectLst/>
            </a:endParaRPr>
          </a:p>
          <a:p>
            <a:pPr algn="l"/>
            <a:r>
              <a:rPr lang="vi-VN" b="1" i="1" dirty="0">
                <a:effectLst/>
              </a:rPr>
              <a:t>Bảo mật</a:t>
            </a:r>
            <a:r>
              <a:rPr lang="en-US" b="1" i="1" dirty="0">
                <a:effectLst/>
              </a:rPr>
              <a:t>	</a:t>
            </a:r>
            <a:r>
              <a:rPr lang="vi-VN" i="1" dirty="0">
                <a:effectLst/>
              </a:rPr>
              <a:t>Dễ bị lợi dụng</a:t>
            </a:r>
            <a:r>
              <a:rPr lang="en-US" i="1" dirty="0">
                <a:effectLst/>
              </a:rPr>
              <a:t>		</a:t>
            </a:r>
            <a:r>
              <a:rPr lang="vi-VN" i="1" dirty="0">
                <a:effectLst/>
              </a:rPr>
              <a:t>Chặt chẽ, an toàn cao</a:t>
            </a:r>
            <a:endParaRPr lang="en-US" i="1" dirty="0">
              <a:effectLst/>
            </a:endParaRPr>
          </a:p>
          <a:p>
            <a:pPr algn="l"/>
            <a:r>
              <a:rPr lang="vi-VN" b="1" i="1" dirty="0">
                <a:effectLst/>
              </a:rPr>
              <a:t>Phù hợp</a:t>
            </a:r>
            <a:r>
              <a:rPr lang="en-US" b="1" i="1" dirty="0">
                <a:effectLst/>
              </a:rPr>
              <a:t>	</a:t>
            </a:r>
            <a:r>
              <a:rPr lang="vi-VN" i="1" dirty="0">
                <a:effectLst/>
              </a:rPr>
              <a:t>Doanh nghiệp thông thường</a:t>
            </a:r>
            <a:r>
              <a:rPr lang="en-US" i="1" dirty="0">
                <a:effectLst/>
              </a:rPr>
              <a:t>	</a:t>
            </a:r>
            <a:r>
              <a:rPr lang="vi-VN" i="1" dirty="0">
                <a:effectLst/>
              </a:rPr>
              <a:t>Tổ chức an ninh, quốc phòng</a:t>
            </a:r>
            <a:endParaRPr lang="en-US" i="1" dirty="0">
              <a:effectLst/>
            </a:endParaRPr>
          </a:p>
          <a:p>
            <a:pPr algn="l"/>
            <a:endParaRPr lang="en-US" b="1" i="1" dirty="0">
              <a:solidFill>
                <a:srgbClr val="404040"/>
              </a:solidFill>
              <a:effectLst/>
              <a:latin typeface="DeepSeek-CJK-patch"/>
            </a:endParaRPr>
          </a:p>
          <a:p>
            <a:pPr algn="l"/>
            <a:r>
              <a:rPr lang="vi-VN" b="1" i="1" dirty="0">
                <a:solidFill>
                  <a:srgbClr val="404040"/>
                </a:solidFill>
                <a:effectLst/>
                <a:latin typeface="DeepSeek-CJK-patch"/>
              </a:rPr>
              <a:t>6. Ứng dụng thực tế</a:t>
            </a:r>
          </a:p>
          <a:p>
            <a:pPr algn="l">
              <a:buFont typeface="Arial" panose="020B0604020202020204" pitchFamily="34" charset="0"/>
              <a:buChar char="•"/>
            </a:pPr>
            <a:r>
              <a:rPr lang="vi-VN" b="1" i="1" dirty="0">
                <a:solidFill>
                  <a:srgbClr val="404040"/>
                </a:solidFill>
                <a:effectLst/>
                <a:latin typeface="DeepSeek-CJK-patch"/>
              </a:rPr>
              <a:t>Hệ điều hành:</a:t>
            </a:r>
            <a:r>
              <a:rPr lang="vi-VN" b="0" i="1" dirty="0">
                <a:solidFill>
                  <a:srgbClr val="404040"/>
                </a:solidFill>
                <a:effectLst/>
                <a:latin typeface="DeepSeek-CJK-patch"/>
              </a:rPr>
              <a:t> SELinux, Windows Mandatory Integrity Control.</a:t>
            </a:r>
          </a:p>
          <a:p>
            <a:pPr algn="l">
              <a:buFont typeface="Arial" panose="020B0604020202020204" pitchFamily="34" charset="0"/>
              <a:buChar char="•"/>
            </a:pPr>
            <a:r>
              <a:rPr lang="vi-VN" b="1" i="1" dirty="0">
                <a:solidFill>
                  <a:srgbClr val="404040"/>
                </a:solidFill>
                <a:effectLst/>
                <a:latin typeface="DeepSeek-CJK-patch"/>
              </a:rPr>
              <a:t>Cơ sở dữ liệu:</a:t>
            </a:r>
            <a:r>
              <a:rPr lang="vi-VN" b="0" i="1" dirty="0">
                <a:solidFill>
                  <a:srgbClr val="404040"/>
                </a:solidFill>
                <a:effectLst/>
                <a:latin typeface="DeepSeek-CJK-patch"/>
              </a:rPr>
              <a:t> Oracle Label Security.</a:t>
            </a:r>
          </a:p>
          <a:p>
            <a:pPr algn="l">
              <a:buFont typeface="Arial" panose="020B0604020202020204" pitchFamily="34" charset="0"/>
              <a:buChar char="•"/>
            </a:pPr>
            <a:r>
              <a:rPr lang="vi-VN" b="1" i="1" dirty="0">
                <a:solidFill>
                  <a:srgbClr val="404040"/>
                </a:solidFill>
                <a:effectLst/>
                <a:latin typeface="DeepSeek-CJK-patch"/>
              </a:rPr>
              <a:t>Điện toán đám mây:</a:t>
            </a:r>
            <a:r>
              <a:rPr lang="vi-VN" b="0" i="1" dirty="0">
                <a:solidFill>
                  <a:srgbClr val="404040"/>
                </a:solidFill>
                <a:effectLst/>
                <a:latin typeface="DeepSeek-CJK-patch"/>
              </a:rPr>
              <a:t> AWS GovCloud (phiên bản dành cho chính phủ).</a:t>
            </a:r>
          </a:p>
          <a:p>
            <a:pPr algn="l"/>
            <a:r>
              <a:rPr lang="vi-VN" b="1" i="1" dirty="0">
                <a:solidFill>
                  <a:srgbClr val="404040"/>
                </a:solidFill>
                <a:effectLst/>
                <a:latin typeface="DeepSeek-CJK-patch"/>
              </a:rPr>
              <a:t>Lưu ý:</a:t>
            </a:r>
            <a:r>
              <a:rPr lang="vi-VN" b="0" i="1" dirty="0">
                <a:solidFill>
                  <a:srgbClr val="404040"/>
                </a:solidFill>
                <a:effectLst/>
                <a:latin typeface="DeepSeek-CJK-patch"/>
              </a:rPr>
              <a:t> MAC đòi hỏi </a:t>
            </a:r>
            <a:r>
              <a:rPr lang="vi-VN" b="1" i="1" dirty="0">
                <a:solidFill>
                  <a:srgbClr val="404040"/>
                </a:solidFill>
                <a:effectLst/>
                <a:latin typeface="DeepSeek-CJK-patch"/>
              </a:rPr>
              <a:t>thiết kế hệ thống nghiêm ngặt</a:t>
            </a:r>
            <a:r>
              <a:rPr lang="vi-VN" b="0" i="1" dirty="0">
                <a:solidFill>
                  <a:srgbClr val="404040"/>
                </a:solidFill>
                <a:effectLst/>
                <a:latin typeface="DeepSeek-CJK-patch"/>
              </a:rPr>
              <a:t> và thường đi kèm chi phí quản lý cao.</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37</a:t>
            </a:fld>
            <a:endParaRPr lang="en-US"/>
          </a:p>
        </p:txBody>
      </p:sp>
    </p:spTree>
    <p:extLst>
      <p:ext uri="{BB962C8B-B14F-4D97-AF65-F5344CB8AC3E}">
        <p14:creationId xmlns:p14="http://schemas.microsoft.com/office/powerpoint/2010/main" val="5845229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về Kiểm soát Truy cập Đa cấp (MAC) trong Cơ sở dữ liệu Quan hệ</a:t>
            </a:r>
          </a:p>
          <a:p>
            <a:pPr algn="l"/>
            <a:r>
              <a:rPr lang="vi-VN" b="1" i="0" dirty="0">
                <a:solidFill>
                  <a:srgbClr val="404040"/>
                </a:solidFill>
                <a:effectLst/>
                <a:latin typeface="DeepSeek-CJK-patch"/>
              </a:rPr>
              <a:t>1. Phân loại bảo mật theo cấp độ</a:t>
            </a:r>
          </a:p>
          <a:p>
            <a:pPr algn="l"/>
            <a:r>
              <a:rPr lang="vi-VN" b="0" i="0" dirty="0">
                <a:solidFill>
                  <a:srgbClr val="404040"/>
                </a:solidFill>
                <a:effectLst/>
                <a:latin typeface="DeepSeek-CJK-patch"/>
              </a:rPr>
              <a:t>Trong cơ sở dữ liệu quan hệ, dữ liệu có thể được phân loại bảo mật ở </a:t>
            </a:r>
            <a:r>
              <a:rPr lang="vi-VN" b="1" i="0" dirty="0">
                <a:solidFill>
                  <a:srgbClr val="404040"/>
                </a:solidFill>
                <a:effectLst/>
                <a:latin typeface="DeepSeek-CJK-patch"/>
              </a:rPr>
              <a:t>3 mức độ chi tiết</a:t>
            </a:r>
            <a:r>
              <a:rPr lang="vi-VN" b="0" i="0" dirty="0">
                <a:solidFill>
                  <a:srgbClr val="404040"/>
                </a:solidFill>
                <a:effectLst/>
                <a:latin typeface="DeepSeek-CJK-patch"/>
              </a:rPr>
              <a:t>:</a:t>
            </a:r>
          </a:p>
          <a:p>
            <a:pPr algn="l"/>
            <a:endParaRPr lang="en-US" dirty="0"/>
          </a:p>
          <a:p>
            <a:pPr algn="l"/>
            <a:r>
              <a:rPr lang="vi-VN" dirty="0"/>
              <a:t>Mức độ</a:t>
            </a:r>
            <a:r>
              <a:rPr lang="en-US" dirty="0"/>
              <a:t>	</a:t>
            </a:r>
            <a:r>
              <a:rPr lang="vi-VN" dirty="0"/>
              <a:t>Mô tả</a:t>
            </a:r>
            <a:r>
              <a:rPr lang="en-US" dirty="0"/>
              <a:t>					</a:t>
            </a:r>
            <a:r>
              <a:rPr lang="vi-VN" dirty="0"/>
              <a:t>Ví dụ</a:t>
            </a:r>
            <a:endParaRPr lang="en-US" dirty="0"/>
          </a:p>
          <a:p>
            <a:pPr algn="l"/>
            <a:r>
              <a:rPr lang="vi-VN" b="1" dirty="0">
                <a:effectLst/>
              </a:rPr>
              <a:t>Relation</a:t>
            </a:r>
            <a:r>
              <a:rPr lang="en-US" b="1" dirty="0">
                <a:effectLst/>
              </a:rPr>
              <a:t>	</a:t>
            </a:r>
            <a:r>
              <a:rPr lang="vi-VN" dirty="0">
                <a:effectLst/>
              </a:rPr>
              <a:t>Toàn bộ quan hệ (bảng) có chung một cấp độ bảo mật.</a:t>
            </a:r>
            <a:r>
              <a:rPr lang="en-US" dirty="0">
                <a:effectLst/>
              </a:rPr>
              <a:t>		</a:t>
            </a:r>
            <a:r>
              <a:rPr lang="vi-VN" dirty="0">
                <a:effectLst/>
              </a:rPr>
              <a:t>Bảng Employees được gán cấp </a:t>
            </a:r>
            <a:r>
              <a:rPr lang="vi-VN" b="1" dirty="0">
                <a:effectLst/>
              </a:rPr>
              <a:t>"Confidential"</a:t>
            </a:r>
            <a:r>
              <a:rPr lang="vi-VN" dirty="0">
                <a:effectLst/>
              </a:rPr>
              <a:t> → Tất cả hàng/cột thuộc cấp này.</a:t>
            </a:r>
            <a:endParaRPr lang="en-US" dirty="0">
              <a:effectLst/>
            </a:endParaRPr>
          </a:p>
          <a:p>
            <a:pPr algn="l"/>
            <a:r>
              <a:rPr lang="vi-VN" b="1" dirty="0">
                <a:effectLst/>
              </a:rPr>
              <a:t>Tuple</a:t>
            </a:r>
            <a:r>
              <a:rPr lang="en-US" b="1" dirty="0">
                <a:effectLst/>
              </a:rPr>
              <a:t>	</a:t>
            </a:r>
            <a:r>
              <a:rPr lang="vi-VN" dirty="0">
                <a:effectLst/>
              </a:rPr>
              <a:t>Mỗi hàng (tuple) trong bảng có cấp độ riêng.</a:t>
            </a:r>
            <a:r>
              <a:rPr lang="en-US" dirty="0">
                <a:effectLst/>
              </a:rPr>
              <a:t>		</a:t>
            </a:r>
            <a:r>
              <a:rPr lang="vi-VN" dirty="0">
                <a:effectLst/>
              </a:rPr>
              <a:t>Hàng chứa lương nhân viên cấp </a:t>
            </a:r>
            <a:r>
              <a:rPr lang="vi-VN" b="1" dirty="0">
                <a:effectLst/>
              </a:rPr>
              <a:t>"Secret"</a:t>
            </a:r>
            <a:r>
              <a:rPr lang="vi-VN" dirty="0">
                <a:effectLst/>
              </a:rPr>
              <a:t>, hàng khác cấp </a:t>
            </a:r>
            <a:r>
              <a:rPr lang="vi-VN" b="1" dirty="0">
                <a:effectLst/>
              </a:rPr>
              <a:t>"Confidential"</a:t>
            </a:r>
            <a:r>
              <a:rPr lang="vi-VN" dirty="0">
                <a:effectLst/>
              </a:rPr>
              <a:t>.</a:t>
            </a:r>
            <a:endParaRPr lang="en-US" dirty="0">
              <a:effectLst/>
            </a:endParaRPr>
          </a:p>
          <a:p>
            <a:pPr algn="l"/>
            <a:r>
              <a:rPr lang="vi-VN" b="1" dirty="0">
                <a:effectLst/>
              </a:rPr>
              <a:t>Attribute</a:t>
            </a:r>
            <a:r>
              <a:rPr lang="en-US" b="1" dirty="0">
                <a:effectLst/>
              </a:rPr>
              <a:t>	</a:t>
            </a:r>
            <a:r>
              <a:rPr lang="vi-VN" dirty="0">
                <a:effectLst/>
              </a:rPr>
              <a:t>Mỗi cột (attribute) có cấp độ riêng.</a:t>
            </a:r>
            <a:r>
              <a:rPr lang="en-US" dirty="0">
                <a:effectLst/>
              </a:rPr>
              <a:t>			</a:t>
            </a:r>
            <a:r>
              <a:rPr lang="vi-VN" dirty="0">
                <a:effectLst/>
              </a:rPr>
              <a:t>Cột Salary cấp </a:t>
            </a:r>
            <a:r>
              <a:rPr lang="vi-VN" b="1" dirty="0">
                <a:effectLst/>
              </a:rPr>
              <a:t>"Secret"</a:t>
            </a:r>
            <a:r>
              <a:rPr lang="vi-VN" dirty="0">
                <a:effectLst/>
              </a:rPr>
              <a:t>, cột Name cấp </a:t>
            </a:r>
            <a:r>
              <a:rPr lang="vi-VN" b="1" dirty="0">
                <a:effectLst/>
              </a:rPr>
              <a:t>"Confidential"</a:t>
            </a:r>
            <a:r>
              <a:rPr lang="vi-VN" dirty="0">
                <a:effectLst/>
              </a:rPr>
              <a:t>.</a:t>
            </a:r>
            <a:endParaRPr lang="en-US" dirty="0">
              <a:effectLst/>
            </a:endParaRP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Quan hệ đa cấp (Multilevel Relation)</a:t>
            </a:r>
          </a:p>
          <a:p>
            <a:pPr algn="l">
              <a:buFont typeface="Arial" panose="020B0604020202020204" pitchFamily="34" charset="0"/>
              <a:buChar char="•"/>
            </a:pPr>
            <a:r>
              <a:rPr lang="vi-VN" b="1" i="0" dirty="0">
                <a:solidFill>
                  <a:srgbClr val="404040"/>
                </a:solidFill>
                <a:effectLst/>
                <a:latin typeface="DeepSeek-CJK-patch"/>
              </a:rPr>
              <a:t>Đặc điểm:</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Một quan hệ có thể chứa dữ liệu ở </a:t>
            </a:r>
            <a:r>
              <a:rPr lang="vi-VN" b="1" i="0" dirty="0">
                <a:solidFill>
                  <a:srgbClr val="404040"/>
                </a:solidFill>
                <a:effectLst/>
                <a:latin typeface="DeepSeek-CJK-patch"/>
              </a:rPr>
              <a:t>nhiều cấp độ</a:t>
            </a:r>
            <a:r>
              <a:rPr lang="vi-VN" b="0" i="0" dirty="0">
                <a:solidFill>
                  <a:srgbClr val="404040"/>
                </a:solidFill>
                <a:effectLst/>
                <a:latin typeface="DeepSeek-CJK-patch"/>
              </a:rPr>
              <a:t> khác nhau (tùy theo cách phân loại ở trên).</a:t>
            </a:r>
          </a:p>
          <a:p>
            <a:pPr marL="742950" lvl="1" indent="-285750" algn="l">
              <a:buFont typeface="Arial" panose="020B0604020202020204" pitchFamily="34" charset="0"/>
              <a:buChar char="•"/>
            </a:pPr>
            <a:r>
              <a:rPr lang="vi-VN" b="0" i="0" dirty="0">
                <a:solidFill>
                  <a:srgbClr val="404040"/>
                </a:solidFill>
                <a:effectLst/>
                <a:latin typeface="DeepSeek-CJK-patch"/>
              </a:rPr>
              <a:t>Dữ liệu hiển thị </a:t>
            </a:r>
            <a:r>
              <a:rPr lang="vi-VN" b="1" i="0" dirty="0">
                <a:solidFill>
                  <a:srgbClr val="404040"/>
                </a:solidFill>
                <a:effectLst/>
                <a:latin typeface="DeepSeek-CJK-patch"/>
              </a:rPr>
              <a:t>khác nhau</a:t>
            </a:r>
            <a:r>
              <a:rPr lang="vi-VN" b="0" i="0" dirty="0">
                <a:solidFill>
                  <a:srgbClr val="404040"/>
                </a:solidFill>
                <a:effectLst/>
                <a:latin typeface="DeepSeek-CJK-patch"/>
              </a:rPr>
              <a:t> tùy thuộc vào cấp độ của người dùng:</a:t>
            </a:r>
          </a:p>
          <a:p>
            <a:pPr marL="1143000" lvl="2" indent="-228600" algn="l">
              <a:buFont typeface="Arial" panose="020B0604020202020204" pitchFamily="34" charset="0"/>
              <a:buChar char="•"/>
            </a:pPr>
            <a:r>
              <a:rPr lang="vi-VN" b="0" i="0" dirty="0">
                <a:solidFill>
                  <a:srgbClr val="404040"/>
                </a:solidFill>
                <a:effectLst/>
                <a:latin typeface="DeepSeek-CJK-patch"/>
              </a:rPr>
              <a:t>Người dùng chỉ thấy dữ liệu có cấp độ </a:t>
            </a:r>
            <a:r>
              <a:rPr lang="vi-VN" b="1" i="0" dirty="0">
                <a:solidFill>
                  <a:srgbClr val="404040"/>
                </a:solidFill>
                <a:effectLst/>
                <a:latin typeface="DeepSeek-CJK-patch"/>
              </a:rPr>
              <a:t>≤ clearance của họ</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Ví dụ:</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Bảng Projects:</a:t>
            </a:r>
            <a:endParaRPr lang="en-US" b="0" i="0" dirty="0">
              <a:solidFill>
                <a:srgbClr val="404040"/>
              </a:solidFill>
              <a:effectLst/>
              <a:latin typeface="DeepSeek-CJK-patch"/>
            </a:endParaRPr>
          </a:p>
          <a:p>
            <a:pPr marL="457200" lvl="1" indent="0" algn="l">
              <a:buFont typeface="Arial" panose="020B0604020202020204" pitchFamily="34" charset="0"/>
              <a:buNone/>
            </a:pPr>
            <a:r>
              <a:rPr lang="vi-VN" b="0" i="0" dirty="0">
                <a:solidFill>
                  <a:srgbClr val="404040"/>
                </a:solidFill>
                <a:effectLst/>
                <a:latin typeface="DeepSeek-CJK-patch"/>
              </a:rPr>
              <a:t>ProjectID</a:t>
            </a:r>
            <a:r>
              <a:rPr lang="en-US" b="0" i="0" dirty="0">
                <a:solidFill>
                  <a:srgbClr val="404040"/>
                </a:solidFill>
                <a:effectLst/>
                <a:latin typeface="DeepSeek-CJK-patch"/>
              </a:rPr>
              <a:t>	</a:t>
            </a:r>
            <a:r>
              <a:rPr lang="vi-VN" b="0" i="0" dirty="0">
                <a:solidFill>
                  <a:srgbClr val="404040"/>
                </a:solidFill>
                <a:effectLst/>
                <a:latin typeface="DeepSeek-CJK-patch"/>
              </a:rPr>
              <a:t>Name</a:t>
            </a:r>
            <a:r>
              <a:rPr lang="en-US" b="0" i="0" dirty="0">
                <a:solidFill>
                  <a:srgbClr val="404040"/>
                </a:solidFill>
                <a:effectLst/>
                <a:latin typeface="DeepSeek-CJK-patch"/>
              </a:rPr>
              <a:t>	</a:t>
            </a:r>
            <a:r>
              <a:rPr lang="vi-VN" b="0" i="0" dirty="0">
                <a:solidFill>
                  <a:srgbClr val="404040"/>
                </a:solidFill>
                <a:effectLst/>
                <a:latin typeface="DeepSeek-CJK-patch"/>
              </a:rPr>
              <a:t>Budget (Secret)</a:t>
            </a:r>
            <a:r>
              <a:rPr lang="en-US" b="0" i="0" dirty="0">
                <a:solidFill>
                  <a:srgbClr val="404040"/>
                </a:solidFill>
                <a:effectLst/>
                <a:latin typeface="DeepSeek-CJK-patch"/>
              </a:rPr>
              <a:t>	</a:t>
            </a:r>
            <a:r>
              <a:rPr lang="vi-VN" b="0" i="0" dirty="0">
                <a:solidFill>
                  <a:srgbClr val="404040"/>
                </a:solidFill>
                <a:effectLst/>
                <a:latin typeface="DeepSeek-CJK-patch"/>
              </a:rPr>
              <a:t>Team (Confidential)</a:t>
            </a:r>
            <a:endParaRPr lang="en-US" b="0" i="0" dirty="0">
              <a:solidFill>
                <a:srgbClr val="404040"/>
              </a:solidFill>
              <a:effectLst/>
              <a:latin typeface="DeepSeek-CJK-patch"/>
            </a:endParaRPr>
          </a:p>
          <a:p>
            <a:pPr marL="457200" lvl="1" indent="0" algn="l">
              <a:buFont typeface="Arial" panose="020B0604020202020204" pitchFamily="34" charset="0"/>
              <a:buNone/>
            </a:pPr>
            <a:r>
              <a:rPr lang="vi-VN" b="0" i="0" dirty="0">
                <a:solidFill>
                  <a:srgbClr val="404040"/>
                </a:solidFill>
                <a:effectLst/>
                <a:latin typeface="DeepSeek-CJK-patch"/>
              </a:rPr>
              <a:t>P1</a:t>
            </a:r>
            <a:r>
              <a:rPr lang="en-US" b="0" i="0" dirty="0">
                <a:solidFill>
                  <a:srgbClr val="404040"/>
                </a:solidFill>
                <a:effectLst/>
                <a:latin typeface="DeepSeek-CJK-patch"/>
              </a:rPr>
              <a:t>		</a:t>
            </a:r>
            <a:r>
              <a:rPr lang="vi-VN" b="0" i="0" dirty="0">
                <a:solidFill>
                  <a:srgbClr val="404040"/>
                </a:solidFill>
                <a:effectLst/>
                <a:latin typeface="DeepSeek-CJK-patch"/>
              </a:rPr>
              <a:t>Alpha</a:t>
            </a:r>
            <a:r>
              <a:rPr lang="en-US" b="0" i="0" dirty="0">
                <a:solidFill>
                  <a:srgbClr val="404040"/>
                </a:solidFill>
                <a:effectLst/>
                <a:latin typeface="DeepSeek-CJK-patch"/>
              </a:rPr>
              <a:t>	</a:t>
            </a:r>
            <a:r>
              <a:rPr lang="vi-VN" b="0" i="0" dirty="0">
                <a:solidFill>
                  <a:srgbClr val="404040"/>
                </a:solidFill>
                <a:effectLst/>
                <a:latin typeface="DeepSeek-CJK-patch"/>
              </a:rPr>
              <a:t>1,000,000</a:t>
            </a:r>
            <a:r>
              <a:rPr lang="en-US" b="0" i="0" dirty="0">
                <a:solidFill>
                  <a:srgbClr val="404040"/>
                </a:solidFill>
                <a:effectLst/>
                <a:latin typeface="DeepSeek-CJK-patch"/>
              </a:rPr>
              <a:t>		</a:t>
            </a:r>
            <a:r>
              <a:rPr lang="vi-VN" b="0" i="0" dirty="0">
                <a:solidFill>
                  <a:srgbClr val="404040"/>
                </a:solidFill>
                <a:effectLst/>
                <a:latin typeface="DeepSeek-CJK-patch"/>
              </a:rPr>
              <a:t>[Alice, Bob]</a:t>
            </a:r>
            <a:endParaRPr lang="en-US" b="0" i="0" dirty="0">
              <a:solidFill>
                <a:srgbClr val="404040"/>
              </a:solidFill>
              <a:effectLst/>
              <a:latin typeface="DeepSeek-CJK-patch"/>
            </a:endParaRPr>
          </a:p>
          <a:p>
            <a:pPr marL="457200" lvl="1" indent="0" algn="l">
              <a:buFont typeface="Arial" panose="020B0604020202020204" pitchFamily="34" charset="0"/>
              <a:buNone/>
            </a:pPr>
            <a:r>
              <a:rPr lang="vi-VN" b="0" i="0" dirty="0">
                <a:solidFill>
                  <a:srgbClr val="404040"/>
                </a:solidFill>
                <a:effectLst/>
                <a:latin typeface="DeepSeek-CJK-patch"/>
              </a:rPr>
              <a:t>P2</a:t>
            </a:r>
            <a:r>
              <a:rPr lang="en-US" b="0" i="0" dirty="0">
                <a:solidFill>
                  <a:srgbClr val="404040"/>
                </a:solidFill>
                <a:effectLst/>
                <a:latin typeface="DeepSeek-CJK-patch"/>
              </a:rPr>
              <a:t>		</a:t>
            </a:r>
            <a:r>
              <a:rPr lang="vi-VN" b="0" i="0" dirty="0">
                <a:solidFill>
                  <a:srgbClr val="404040"/>
                </a:solidFill>
                <a:effectLst/>
                <a:latin typeface="DeepSeek-CJK-patch"/>
              </a:rPr>
              <a:t>Beta</a:t>
            </a:r>
            <a:r>
              <a:rPr lang="en-US" b="0" i="0" dirty="0">
                <a:solidFill>
                  <a:srgbClr val="404040"/>
                </a:solidFill>
                <a:effectLst/>
                <a:latin typeface="DeepSeek-CJK-patch"/>
              </a:rPr>
              <a:t>	</a:t>
            </a:r>
            <a:r>
              <a:rPr lang="vi-VN" b="0" i="0" dirty="0">
                <a:solidFill>
                  <a:srgbClr val="404040"/>
                </a:solidFill>
                <a:effectLst/>
                <a:latin typeface="DeepSeek-CJK-patch"/>
              </a:rPr>
              <a:t>500,000</a:t>
            </a:r>
            <a:r>
              <a:rPr lang="en-US" b="0" i="0" dirty="0">
                <a:solidFill>
                  <a:srgbClr val="404040"/>
                </a:solidFill>
                <a:effectLst/>
                <a:latin typeface="DeepSeek-CJK-patch"/>
              </a:rPr>
              <a:t>		</a:t>
            </a:r>
            <a:r>
              <a:rPr lang="vi-VN" b="0" i="0" dirty="0">
                <a:solidFill>
                  <a:srgbClr val="404040"/>
                </a:solidFill>
                <a:effectLst/>
                <a:latin typeface="DeepSeek-CJK-patch"/>
              </a:rPr>
              <a:t>[Carol]</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Người dùng cấp "Confidential":</a:t>
            </a:r>
            <a:endParaRPr lang="vi-VN" b="0" i="0" dirty="0">
              <a:solidFill>
                <a:srgbClr val="404040"/>
              </a:solidFill>
              <a:effectLst/>
              <a:latin typeface="DeepSeek-CJK-patch"/>
            </a:endParaRPr>
          </a:p>
          <a:p>
            <a:pPr marL="1143000" lvl="2" indent="-228600" algn="l">
              <a:buFont typeface="Arial" panose="020B0604020202020204" pitchFamily="34" charset="0"/>
              <a:buChar char="•"/>
            </a:pPr>
            <a:r>
              <a:rPr lang="vi-VN" b="0" i="0" dirty="0">
                <a:solidFill>
                  <a:srgbClr val="404040"/>
                </a:solidFill>
                <a:effectLst/>
                <a:latin typeface="DeepSeek-CJK-patch"/>
              </a:rPr>
              <a:t>Chỉ thấy: ProjectID, Name, Team.</a:t>
            </a:r>
          </a:p>
          <a:p>
            <a:pPr marL="1143000" lvl="2" indent="-228600" algn="l">
              <a:buFont typeface="Arial" panose="020B0604020202020204" pitchFamily="34" charset="0"/>
              <a:buChar char="•"/>
            </a:pPr>
            <a:r>
              <a:rPr lang="vi-VN" b="1" i="0" dirty="0">
                <a:solidFill>
                  <a:srgbClr val="404040"/>
                </a:solidFill>
                <a:effectLst/>
                <a:latin typeface="DeepSeek-CJK-patch"/>
              </a:rPr>
              <a:t>Không thấy</a:t>
            </a:r>
            <a:r>
              <a:rPr lang="vi-VN" b="0" i="0" dirty="0">
                <a:solidFill>
                  <a:srgbClr val="404040"/>
                </a:solidFill>
                <a:effectLst/>
                <a:latin typeface="DeepSeek-CJK-patch"/>
              </a:rPr>
              <a:t> cột Budget.</a:t>
            </a:r>
          </a:p>
          <a:p>
            <a:pPr marL="742950" lvl="1" indent="-285750" algn="l">
              <a:buFont typeface="Arial" panose="020B0604020202020204" pitchFamily="34" charset="0"/>
              <a:buChar char="•"/>
            </a:pPr>
            <a:r>
              <a:rPr lang="vi-VN" b="1" i="0" dirty="0">
                <a:solidFill>
                  <a:srgbClr val="404040"/>
                </a:solidFill>
                <a:effectLst/>
                <a:latin typeface="DeepSeek-CJK-patch"/>
              </a:rPr>
              <a:t>Người dùng cấp "Secret":</a:t>
            </a:r>
            <a:endParaRPr lang="vi-VN" b="0" i="0" dirty="0">
              <a:solidFill>
                <a:srgbClr val="404040"/>
              </a:solidFill>
              <a:effectLst/>
              <a:latin typeface="DeepSeek-CJK-patch"/>
            </a:endParaRPr>
          </a:p>
          <a:p>
            <a:pPr marL="1143000" lvl="2" indent="-228600" algn="l">
              <a:buFont typeface="Arial" panose="020B0604020202020204" pitchFamily="34" charset="0"/>
              <a:buChar char="•"/>
            </a:pPr>
            <a:r>
              <a:rPr lang="vi-VN" b="0" i="0" dirty="0">
                <a:solidFill>
                  <a:srgbClr val="404040"/>
                </a:solidFill>
                <a:effectLst/>
                <a:latin typeface="DeepSeek-CJK-patch"/>
              </a:rPr>
              <a:t>Thấy toàn bộ dữ liệu.</a:t>
            </a:r>
            <a:endParaRPr lang="en-US" b="0" i="0" dirty="0">
              <a:solidFill>
                <a:srgbClr val="404040"/>
              </a:solidFill>
              <a:effectLst/>
              <a:latin typeface="DeepSeek-CJK-patch"/>
            </a:endParaRPr>
          </a:p>
          <a:p>
            <a:pPr marL="914400" lvl="2" indent="0" algn="l">
              <a:buFont typeface="Arial" panose="020B0604020202020204" pitchFamily="34" charset="0"/>
              <a:buNone/>
            </a:pPr>
            <a:endParaRPr lang="vi-VN" b="0" i="0" dirty="0">
              <a:solidFill>
                <a:srgbClr val="404040"/>
              </a:solidFill>
              <a:effectLst/>
              <a:latin typeface="DeepSeek-CJK-patch"/>
            </a:endParaRPr>
          </a:p>
          <a:p>
            <a:pPr algn="l"/>
            <a:r>
              <a:rPr lang="vi-VN" b="1" i="1" dirty="0">
                <a:solidFill>
                  <a:srgbClr val="404040"/>
                </a:solidFill>
                <a:effectLst/>
                <a:latin typeface="DeepSeek-CJK-patch"/>
              </a:rPr>
              <a:t>3. Nguyên tắc hoạt động</a:t>
            </a:r>
          </a:p>
          <a:p>
            <a:pPr algn="l"/>
            <a:r>
              <a:rPr lang="vi-VN" b="0" i="1" dirty="0">
                <a:solidFill>
                  <a:srgbClr val="404040"/>
                </a:solidFill>
                <a:effectLst/>
                <a:latin typeface="DeepSeek-CJK-patch"/>
              </a:rPr>
              <a:t>Áp dụng </a:t>
            </a:r>
            <a:r>
              <a:rPr lang="vi-VN" b="1" i="1" dirty="0">
                <a:solidFill>
                  <a:srgbClr val="404040"/>
                </a:solidFill>
                <a:effectLst/>
                <a:latin typeface="DeepSeek-CJK-patch"/>
              </a:rPr>
              <a:t>Bell-LaPadula Model</a:t>
            </a:r>
            <a:r>
              <a:rPr lang="vi-VN" b="0" i="1" dirty="0">
                <a:solidFill>
                  <a:srgbClr val="404040"/>
                </a:solidFill>
                <a:effectLst/>
                <a:latin typeface="DeepSeek-CJK-patch"/>
              </a:rPr>
              <a:t>:</a:t>
            </a:r>
          </a:p>
          <a:p>
            <a:pPr algn="l">
              <a:buFont typeface="+mj-lt"/>
              <a:buNone/>
            </a:pPr>
            <a:r>
              <a:rPr lang="vi-VN" b="1" i="1" dirty="0">
                <a:solidFill>
                  <a:srgbClr val="404040"/>
                </a:solidFill>
                <a:effectLst/>
                <a:latin typeface="DeepSeek-CJK-patch"/>
              </a:rPr>
              <a:t>No Read Up:</a:t>
            </a:r>
            <a:r>
              <a:rPr lang="vi-VN" b="0" i="1" dirty="0">
                <a:solidFill>
                  <a:srgbClr val="404040"/>
                </a:solidFill>
                <a:effectLst/>
                <a:latin typeface="DeepSeek-CJK-patch"/>
              </a:rPr>
              <a:t> </a:t>
            </a:r>
            <a:endParaRPr lang="en-US" b="0" i="1" dirty="0">
              <a:solidFill>
                <a:srgbClr val="404040"/>
              </a:solidFill>
              <a:effectLst/>
              <a:latin typeface="DeepSeek-CJK-patch"/>
            </a:endParaRPr>
          </a:p>
          <a:p>
            <a:pPr algn="l">
              <a:buFont typeface="+mj-lt"/>
              <a:buNone/>
            </a:pPr>
            <a:r>
              <a:rPr lang="en-US" b="0" i="1" dirty="0">
                <a:solidFill>
                  <a:srgbClr val="404040"/>
                </a:solidFill>
                <a:effectLst/>
                <a:latin typeface="DeepSeek-CJK-patch"/>
              </a:rPr>
              <a:t>	</a:t>
            </a:r>
            <a:r>
              <a:rPr lang="vi-VN" b="0" i="1" dirty="0">
                <a:solidFill>
                  <a:srgbClr val="404040"/>
                </a:solidFill>
                <a:effectLst/>
                <a:latin typeface="DeepSeek-CJK-patch"/>
              </a:rPr>
              <a:t>Người dùng không thể đọc dữ liệu có cấp độ cao hơn clearance của họ.</a:t>
            </a:r>
          </a:p>
          <a:p>
            <a:pPr marL="457200" lvl="1" indent="0" algn="l">
              <a:buFont typeface="+mj-lt"/>
              <a:buNone/>
            </a:pPr>
            <a:r>
              <a:rPr lang="en-US" b="0" i="1" dirty="0">
                <a:solidFill>
                  <a:srgbClr val="404040"/>
                </a:solidFill>
                <a:effectLst/>
                <a:latin typeface="DeepSeek-CJK-patch"/>
              </a:rPr>
              <a:t>	</a:t>
            </a:r>
            <a:r>
              <a:rPr lang="vi-VN" b="0" i="1" dirty="0">
                <a:solidFill>
                  <a:srgbClr val="404040"/>
                </a:solidFill>
                <a:effectLst/>
                <a:latin typeface="DeepSeek-CJK-patch"/>
              </a:rPr>
              <a:t>Ví dụ: User "Confidential" không thể đọc cột Budget (Secret).</a:t>
            </a:r>
          </a:p>
          <a:p>
            <a:pPr algn="l">
              <a:buFont typeface="+mj-lt"/>
              <a:buNone/>
            </a:pPr>
            <a:r>
              <a:rPr lang="vi-VN" b="1" i="1" dirty="0">
                <a:solidFill>
                  <a:srgbClr val="404040"/>
                </a:solidFill>
                <a:effectLst/>
                <a:latin typeface="DeepSeek-CJK-patch"/>
              </a:rPr>
              <a:t>No Write Down:</a:t>
            </a:r>
            <a:endParaRPr lang="en-US" b="0" i="1" dirty="0">
              <a:solidFill>
                <a:srgbClr val="404040"/>
              </a:solidFill>
              <a:effectLst/>
              <a:latin typeface="DeepSeek-CJK-patch"/>
            </a:endParaRPr>
          </a:p>
          <a:p>
            <a:pPr algn="l">
              <a:buFont typeface="+mj-lt"/>
              <a:buNone/>
            </a:pPr>
            <a:r>
              <a:rPr lang="en-US" b="0" i="1" dirty="0">
                <a:solidFill>
                  <a:srgbClr val="404040"/>
                </a:solidFill>
                <a:effectLst/>
                <a:latin typeface="DeepSeek-CJK-patch"/>
              </a:rPr>
              <a:t>	</a:t>
            </a:r>
            <a:r>
              <a:rPr lang="vi-VN" b="0" i="1" dirty="0">
                <a:solidFill>
                  <a:srgbClr val="404040"/>
                </a:solidFill>
                <a:effectLst/>
                <a:latin typeface="DeepSeek-CJK-patch"/>
              </a:rPr>
              <a:t>Người dùng không thể ghi dữ liệu vào cấp độ thấp hơn.</a:t>
            </a:r>
          </a:p>
          <a:p>
            <a:pPr marL="457200" lvl="1" indent="0" algn="l">
              <a:buFont typeface="+mj-lt"/>
              <a:buNone/>
            </a:pPr>
            <a:r>
              <a:rPr lang="en-US" b="0" i="1" dirty="0">
                <a:solidFill>
                  <a:srgbClr val="404040"/>
                </a:solidFill>
                <a:effectLst/>
                <a:latin typeface="DeepSeek-CJK-patch"/>
              </a:rPr>
              <a:t>	</a:t>
            </a:r>
            <a:r>
              <a:rPr lang="vi-VN" b="0" i="1" dirty="0">
                <a:solidFill>
                  <a:srgbClr val="404040"/>
                </a:solidFill>
                <a:effectLst/>
                <a:latin typeface="DeepSeek-CJK-patch"/>
              </a:rPr>
              <a:t>Ví dụ: User "Secret" không thể sửa cột Team (Confidential).</a:t>
            </a:r>
            <a:endParaRPr lang="en-US" b="0" i="1" dirty="0">
              <a:solidFill>
                <a:srgbClr val="404040"/>
              </a:solidFill>
              <a:effectLst/>
              <a:latin typeface="DeepSeek-CJK-patch"/>
            </a:endParaRPr>
          </a:p>
          <a:p>
            <a:pPr marL="457200" lvl="1" indent="0" algn="l">
              <a:buFont typeface="+mj-lt"/>
              <a:buNone/>
            </a:pPr>
            <a:endParaRPr lang="vi-VN" b="0" i="1" dirty="0">
              <a:solidFill>
                <a:srgbClr val="404040"/>
              </a:solidFill>
              <a:effectLst/>
              <a:latin typeface="DeepSeek-CJK-patch"/>
            </a:endParaRPr>
          </a:p>
          <a:p>
            <a:pPr algn="l"/>
            <a:r>
              <a:rPr lang="vi-VN" b="1" i="1" dirty="0">
                <a:solidFill>
                  <a:srgbClr val="404040"/>
                </a:solidFill>
                <a:effectLst/>
                <a:latin typeface="DeepSeek-CJK-patch"/>
              </a:rPr>
              <a:t>4. Ưu điểm của MAC trong CSDL quan hệ</a:t>
            </a:r>
          </a:p>
          <a:p>
            <a:pPr algn="l">
              <a:buFont typeface="Arial" panose="020B0604020202020204" pitchFamily="34" charset="0"/>
              <a:buChar char="•"/>
            </a:pPr>
            <a:r>
              <a:rPr lang="vi-VN" b="1" i="1" dirty="0">
                <a:solidFill>
                  <a:srgbClr val="404040"/>
                </a:solidFill>
                <a:effectLst/>
                <a:latin typeface="DeepSeek-CJK-patch"/>
              </a:rPr>
              <a:t>Bảo mật chi tiết:</a:t>
            </a:r>
            <a:r>
              <a:rPr lang="vi-VN" b="0" i="1" dirty="0">
                <a:solidFill>
                  <a:srgbClr val="404040"/>
                </a:solidFill>
                <a:effectLst/>
                <a:latin typeface="DeepSeek-CJK-patch"/>
              </a:rPr>
              <a:t> Kiểm soát đến từng hàng/cột nhạy cảm.</a:t>
            </a:r>
          </a:p>
          <a:p>
            <a:pPr algn="l">
              <a:buFont typeface="Arial" panose="020B0604020202020204" pitchFamily="34" charset="0"/>
              <a:buChar char="•"/>
            </a:pPr>
            <a:r>
              <a:rPr lang="vi-VN" b="1" i="1" dirty="0">
                <a:solidFill>
                  <a:srgbClr val="404040"/>
                </a:solidFill>
                <a:effectLst/>
                <a:latin typeface="DeepSeek-CJK-patch"/>
              </a:rPr>
              <a:t>Linh hoạt:</a:t>
            </a:r>
            <a:r>
              <a:rPr lang="vi-VN" b="0" i="1" dirty="0">
                <a:solidFill>
                  <a:srgbClr val="404040"/>
                </a:solidFill>
                <a:effectLst/>
                <a:latin typeface="DeepSeek-CJK-patch"/>
              </a:rPr>
              <a:t> Phù hợp với hệ thống có dữ liệu đa cấp độ (ví dụ: bệnh viện, ngân hàng).</a:t>
            </a:r>
          </a:p>
          <a:p>
            <a:pPr algn="l">
              <a:buFont typeface="Arial" panose="020B0604020202020204" pitchFamily="34" charset="0"/>
              <a:buChar char="•"/>
            </a:pPr>
            <a:r>
              <a:rPr lang="vi-VN" b="1" i="1" dirty="0">
                <a:solidFill>
                  <a:srgbClr val="404040"/>
                </a:solidFill>
                <a:effectLst/>
                <a:latin typeface="DeepSeek-CJK-patch"/>
              </a:rPr>
              <a:t>Tuân thủ quy định:</a:t>
            </a:r>
            <a:r>
              <a:rPr lang="vi-VN" b="0" i="1" dirty="0">
                <a:solidFill>
                  <a:srgbClr val="404040"/>
                </a:solidFill>
                <a:effectLst/>
                <a:latin typeface="DeepSeek-CJK-patch"/>
              </a:rPr>
              <a:t> Đáp ứng chuẩn bảo mật như GDPR, HIPAA.</a:t>
            </a:r>
            <a:endParaRPr lang="en-US" b="0" i="1" dirty="0">
              <a:solidFill>
                <a:srgbClr val="404040"/>
              </a:solidFill>
              <a:effectLst/>
              <a:latin typeface="DeepSeek-CJK-patch"/>
            </a:endParaRPr>
          </a:p>
          <a:p>
            <a:pPr algn="l">
              <a:buFont typeface="Arial" panose="020B0604020202020204" pitchFamily="34" charset="0"/>
              <a:buChar char="•"/>
            </a:pPr>
            <a:endParaRPr lang="vi-VN" b="0" i="1" dirty="0">
              <a:solidFill>
                <a:srgbClr val="404040"/>
              </a:solidFill>
              <a:effectLst/>
              <a:latin typeface="DeepSeek-CJK-patch"/>
            </a:endParaRPr>
          </a:p>
          <a:p>
            <a:pPr algn="l"/>
            <a:r>
              <a:rPr lang="vi-VN" b="1" i="1" dirty="0">
                <a:solidFill>
                  <a:srgbClr val="404040"/>
                </a:solidFill>
                <a:effectLst/>
                <a:latin typeface="DeepSeek-CJK-patch"/>
              </a:rPr>
              <a:t>5. Thách thức</a:t>
            </a:r>
          </a:p>
          <a:p>
            <a:pPr algn="l">
              <a:buFont typeface="Arial" panose="020B0604020202020204" pitchFamily="34" charset="0"/>
              <a:buChar char="•"/>
            </a:pPr>
            <a:r>
              <a:rPr lang="vi-VN" b="1" i="1" dirty="0">
                <a:solidFill>
                  <a:srgbClr val="404040"/>
                </a:solidFill>
                <a:effectLst/>
                <a:latin typeface="DeepSeek-CJK-patch"/>
              </a:rPr>
              <a:t>Hiệu suất:</a:t>
            </a:r>
            <a:r>
              <a:rPr lang="vi-VN" b="0" i="1" dirty="0">
                <a:solidFill>
                  <a:srgbClr val="404040"/>
                </a:solidFill>
                <a:effectLst/>
                <a:latin typeface="DeepSeek-CJK-patch"/>
              </a:rPr>
              <a:t> Kiểm tra quyền truy cập phức tạp có thể làm chậm truy vấn.</a:t>
            </a:r>
          </a:p>
          <a:p>
            <a:pPr algn="l">
              <a:buFont typeface="Arial" panose="020B0604020202020204" pitchFamily="34" charset="0"/>
              <a:buChar char="•"/>
            </a:pPr>
            <a:r>
              <a:rPr lang="vi-VN" b="1" i="1" dirty="0">
                <a:solidFill>
                  <a:srgbClr val="404040"/>
                </a:solidFill>
                <a:effectLst/>
                <a:latin typeface="DeepSeek-CJK-patch"/>
              </a:rPr>
              <a:t>Quản lý phức tạp:</a:t>
            </a:r>
            <a:r>
              <a:rPr lang="vi-VN" b="0" i="1" dirty="0">
                <a:solidFill>
                  <a:srgbClr val="404040"/>
                </a:solidFill>
                <a:effectLst/>
                <a:latin typeface="DeepSeek-CJK-patch"/>
              </a:rPr>
              <a:t> Gán nhãn bảo mật cho từng hàng/cột đòi hỏi công sức.</a:t>
            </a:r>
            <a:endParaRPr lang="en-US" b="0" i="1" dirty="0">
              <a:solidFill>
                <a:srgbClr val="404040"/>
              </a:solidFill>
              <a:effectLst/>
              <a:latin typeface="DeepSeek-CJK-patch"/>
            </a:endParaRPr>
          </a:p>
          <a:p>
            <a:pPr algn="l">
              <a:buFont typeface="Arial" panose="020B0604020202020204" pitchFamily="34" charset="0"/>
              <a:buChar char="•"/>
            </a:pPr>
            <a:endParaRPr lang="vi-VN" b="0" i="1" dirty="0">
              <a:solidFill>
                <a:srgbClr val="404040"/>
              </a:solidFill>
              <a:effectLst/>
              <a:latin typeface="DeepSeek-CJK-patch"/>
            </a:endParaRPr>
          </a:p>
          <a:p>
            <a:pPr algn="l"/>
            <a:r>
              <a:rPr lang="vi-VN" b="1" i="1" dirty="0">
                <a:solidFill>
                  <a:srgbClr val="404040"/>
                </a:solidFill>
                <a:effectLst/>
                <a:latin typeface="DeepSeek-CJK-patch"/>
              </a:rPr>
              <a:t>6. Ứng dụng thực tế</a:t>
            </a:r>
          </a:p>
          <a:p>
            <a:pPr algn="l">
              <a:buFont typeface="Arial" panose="020B0604020202020204" pitchFamily="34" charset="0"/>
              <a:buChar char="•"/>
            </a:pPr>
            <a:r>
              <a:rPr lang="vi-VN" b="1" i="1" dirty="0">
                <a:solidFill>
                  <a:srgbClr val="404040"/>
                </a:solidFill>
                <a:effectLst/>
                <a:latin typeface="DeepSeek-CJK-patch"/>
              </a:rPr>
              <a:t>Oracle Label Security:</a:t>
            </a:r>
            <a:r>
              <a:rPr lang="vi-VN" b="0" i="1" dirty="0">
                <a:solidFill>
                  <a:srgbClr val="404040"/>
                </a:solidFill>
                <a:effectLst/>
                <a:latin typeface="DeepSeek-CJK-patch"/>
              </a:rPr>
              <a:t> Cho phép gán nhãn bảo mật đến từng hàng.</a:t>
            </a:r>
          </a:p>
          <a:p>
            <a:pPr algn="l">
              <a:buFont typeface="Arial" panose="020B0604020202020204" pitchFamily="34" charset="0"/>
              <a:buChar char="•"/>
            </a:pPr>
            <a:r>
              <a:rPr lang="vi-VN" b="1" i="1" dirty="0">
                <a:solidFill>
                  <a:srgbClr val="404040"/>
                </a:solidFill>
                <a:effectLst/>
                <a:latin typeface="DeepSeek-CJK-patch"/>
              </a:rPr>
              <a:t>Hệ thống y tế:</a:t>
            </a:r>
            <a:r>
              <a:rPr lang="vi-VN" b="0" i="1" dirty="0">
                <a:solidFill>
                  <a:srgbClr val="404040"/>
                </a:solidFill>
                <a:effectLst/>
                <a:latin typeface="DeepSeek-CJK-patch"/>
              </a:rPr>
              <a:t> Bệnh án bệnh nhân được phân cấp (bác sĩ chỉ xem thông tin liên quan).</a:t>
            </a:r>
          </a:p>
          <a:p>
            <a:pPr algn="l">
              <a:buFont typeface="Arial" panose="020B0604020202020204" pitchFamily="34" charset="0"/>
              <a:buChar char="•"/>
            </a:pPr>
            <a:r>
              <a:rPr lang="vi-VN" b="1" i="1" dirty="0">
                <a:solidFill>
                  <a:srgbClr val="404040"/>
                </a:solidFill>
                <a:effectLst/>
                <a:latin typeface="DeepSeek-CJK-patch"/>
              </a:rPr>
              <a:t>Chính phủ điện tử:</a:t>
            </a:r>
            <a:r>
              <a:rPr lang="vi-VN" b="0" i="1" dirty="0">
                <a:solidFill>
                  <a:srgbClr val="404040"/>
                </a:solidFill>
                <a:effectLst/>
                <a:latin typeface="DeepSeek-CJK-patch"/>
              </a:rPr>
              <a:t> Tài liệu nội bộ phân loại theo cấp độ "Mật"/"Tuyệt mật".</a:t>
            </a:r>
          </a:p>
          <a:p>
            <a:pPr algn="l"/>
            <a:r>
              <a:rPr lang="vi-VN" b="1" i="1" dirty="0">
                <a:solidFill>
                  <a:srgbClr val="404040"/>
                </a:solidFill>
                <a:effectLst/>
                <a:latin typeface="DeepSeek-CJK-patch"/>
              </a:rPr>
              <a:t>Lưu ý:</a:t>
            </a:r>
            <a:r>
              <a:rPr lang="vi-VN" b="0" i="1" dirty="0">
                <a:solidFill>
                  <a:srgbClr val="404040"/>
                </a:solidFill>
                <a:effectLst/>
                <a:latin typeface="DeepSeek-CJK-patch"/>
              </a:rPr>
              <a:t> MAC thường đi kèm với </a:t>
            </a:r>
            <a:r>
              <a:rPr lang="vi-VN" b="1" i="1" dirty="0">
                <a:solidFill>
                  <a:srgbClr val="404040"/>
                </a:solidFill>
                <a:effectLst/>
                <a:latin typeface="DeepSeek-CJK-patch"/>
              </a:rPr>
              <a:t>mã hóa</a:t>
            </a:r>
            <a:r>
              <a:rPr lang="vi-VN" b="0" i="1" dirty="0">
                <a:solidFill>
                  <a:srgbClr val="404040"/>
                </a:solidFill>
                <a:effectLst/>
                <a:latin typeface="DeepSeek-CJK-patch"/>
              </a:rPr>
              <a:t> để bảo vệ dữ liệu cả khi bị rò rỉ.</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38</a:t>
            </a:fld>
            <a:endParaRPr lang="en-US"/>
          </a:p>
        </p:txBody>
      </p:sp>
    </p:spTree>
    <p:extLst>
      <p:ext uri="{BB962C8B-B14F-4D97-AF65-F5344CB8AC3E}">
        <p14:creationId xmlns:p14="http://schemas.microsoft.com/office/powerpoint/2010/main" val="224946283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ví dụ về MAC (Multilevel Access Control) trong CSDL Quan hệ</a:t>
            </a:r>
          </a:p>
          <a:p>
            <a:pPr algn="l"/>
            <a:r>
              <a:rPr lang="vi-VN" b="1" i="1" dirty="0">
                <a:solidFill>
                  <a:srgbClr val="404040"/>
                </a:solidFill>
                <a:effectLst/>
                <a:latin typeface="DeepSeek-CJK-patch"/>
              </a:rPr>
              <a:t>1. Bảng dữ liệu gốc (PROJ)</a:t>
            </a:r>
            <a:r>
              <a:rPr lang="vi-VN" b="1" i="0" dirty="0">
                <a:solidFill>
                  <a:srgbClr val="404040"/>
                </a:solidFill>
                <a:effectLst/>
                <a:latin typeface="DeepSeek-CJK-patch"/>
              </a:rPr>
              <a:t>*</a:t>
            </a:r>
          </a:p>
          <a:p>
            <a:pPr algn="l"/>
            <a:r>
              <a:rPr lang="vi-VN" b="0" i="0" dirty="0">
                <a:solidFill>
                  <a:srgbClr val="404040"/>
                </a:solidFill>
                <a:effectLst/>
                <a:latin typeface="DeepSeek-CJK-patch"/>
              </a:rPr>
              <a:t>Bảng PROJ* được phân loại bảo mật </a:t>
            </a:r>
            <a:r>
              <a:rPr lang="vi-VN" b="1" i="0" dirty="0">
                <a:solidFill>
                  <a:srgbClr val="404040"/>
                </a:solidFill>
                <a:effectLst/>
                <a:latin typeface="DeepSeek-CJK-patch"/>
              </a:rPr>
              <a:t>theo từng thuộc tính (attribute-level)</a:t>
            </a:r>
            <a:r>
              <a:rPr lang="vi-VN" b="0" i="0" dirty="0">
                <a:solidFill>
                  <a:srgbClr val="404040"/>
                </a:solidFill>
                <a:effectLst/>
                <a:latin typeface="DeepSeek-CJK-patch"/>
              </a:rPr>
              <a:t>, với các cấp độ:</a:t>
            </a:r>
          </a:p>
          <a:p>
            <a:pPr algn="l">
              <a:buFont typeface="Arial" panose="020B0604020202020204" pitchFamily="34" charset="0"/>
              <a:buChar char="•"/>
            </a:pPr>
            <a:r>
              <a:rPr lang="vi-VN" b="1" i="0" dirty="0">
                <a:solidFill>
                  <a:srgbClr val="404040"/>
                </a:solidFill>
                <a:effectLst/>
                <a:latin typeface="DeepSeek-CJK-patch"/>
              </a:rPr>
              <a:t>C (Confidential)</a:t>
            </a:r>
            <a:r>
              <a:rPr lang="vi-VN" b="0" i="0" dirty="0">
                <a:solidFill>
                  <a:srgbClr val="404040"/>
                </a:solidFill>
                <a:effectLst/>
                <a:latin typeface="DeepSeek-CJK-patch"/>
              </a:rPr>
              <a:t>: Dữ liệu nội bộ.</a:t>
            </a:r>
          </a:p>
          <a:p>
            <a:pPr algn="l">
              <a:buFont typeface="Arial" panose="020B0604020202020204" pitchFamily="34" charset="0"/>
              <a:buChar char="•"/>
            </a:pPr>
            <a:r>
              <a:rPr lang="vi-VN" b="1" i="0" dirty="0">
                <a:solidFill>
                  <a:srgbClr val="404040"/>
                </a:solidFill>
                <a:effectLst/>
                <a:latin typeface="DeepSeek-CJK-patch"/>
              </a:rPr>
              <a:t>S (Secret)</a:t>
            </a:r>
            <a:r>
              <a:rPr lang="vi-VN" b="0" i="0" dirty="0">
                <a:solidFill>
                  <a:srgbClr val="404040"/>
                </a:solidFill>
                <a:effectLst/>
                <a:latin typeface="DeepSeek-CJK-patch"/>
              </a:rPr>
              <a:t>: Dữ liệu mật.</a:t>
            </a:r>
          </a:p>
          <a:p>
            <a:pPr algn="l">
              <a:buFont typeface="Arial" panose="020B0604020202020204" pitchFamily="34" charset="0"/>
              <a:buChar char="•"/>
            </a:pPr>
            <a:r>
              <a:rPr lang="vi-VN" dirty="0"/>
              <a:t>PNO</a:t>
            </a:r>
            <a:r>
              <a:rPr lang="en-US" dirty="0"/>
              <a:t>	</a:t>
            </a:r>
            <a:r>
              <a:rPr lang="vi-VN" dirty="0"/>
              <a:t>SL1</a:t>
            </a:r>
            <a:r>
              <a:rPr lang="en-US" dirty="0"/>
              <a:t>	</a:t>
            </a:r>
            <a:r>
              <a:rPr lang="vi-VN" dirty="0"/>
              <a:t>PNAME</a:t>
            </a:r>
            <a:r>
              <a:rPr lang="en-US" dirty="0"/>
              <a:t>		</a:t>
            </a:r>
            <a:r>
              <a:rPr lang="vi-VN" dirty="0"/>
              <a:t>SL2</a:t>
            </a:r>
            <a:r>
              <a:rPr lang="en-US" dirty="0"/>
              <a:t>	</a:t>
            </a:r>
            <a:r>
              <a:rPr lang="vi-VN" dirty="0"/>
              <a:t>BUDGET</a:t>
            </a:r>
            <a:r>
              <a:rPr lang="en-US" dirty="0"/>
              <a:t>	</a:t>
            </a:r>
            <a:r>
              <a:rPr lang="vi-VN" dirty="0"/>
              <a:t>SL3</a:t>
            </a:r>
            <a:r>
              <a:rPr lang="en-US" dirty="0"/>
              <a:t>	</a:t>
            </a:r>
            <a:r>
              <a:rPr lang="vi-VN" dirty="0"/>
              <a:t>LOC</a:t>
            </a:r>
            <a:r>
              <a:rPr lang="en-US" dirty="0"/>
              <a:t>	</a:t>
            </a:r>
            <a:r>
              <a:rPr lang="vi-VN" dirty="0"/>
              <a:t>SL4</a:t>
            </a:r>
            <a:endParaRPr lang="en-US" dirty="0"/>
          </a:p>
          <a:p>
            <a:pPr algn="l">
              <a:buFont typeface="Arial" panose="020B0604020202020204" pitchFamily="34" charset="0"/>
              <a:buChar char="•"/>
            </a:pPr>
            <a:r>
              <a:rPr lang="vi-VN" dirty="0">
                <a:effectLst/>
              </a:rPr>
              <a:t>P1</a:t>
            </a:r>
            <a:r>
              <a:rPr lang="en-US" dirty="0">
                <a:effectLst/>
              </a:rPr>
              <a:t>	</a:t>
            </a:r>
            <a:r>
              <a:rPr lang="vi-VN" dirty="0">
                <a:effectLst/>
              </a:rPr>
              <a:t>C</a:t>
            </a:r>
            <a:r>
              <a:rPr lang="en-US" dirty="0">
                <a:effectLst/>
              </a:rPr>
              <a:t>	</a:t>
            </a:r>
            <a:r>
              <a:rPr lang="vi-VN" dirty="0">
                <a:effectLst/>
              </a:rPr>
              <a:t>Instrumentation</a:t>
            </a:r>
            <a:r>
              <a:rPr lang="en-US" dirty="0">
                <a:effectLst/>
              </a:rPr>
              <a:t>	</a:t>
            </a:r>
            <a:r>
              <a:rPr lang="vi-VN" dirty="0">
                <a:effectLst/>
              </a:rPr>
              <a:t>C</a:t>
            </a:r>
            <a:r>
              <a:rPr lang="en-US" dirty="0">
                <a:effectLst/>
              </a:rPr>
              <a:t>	</a:t>
            </a:r>
            <a:r>
              <a:rPr lang="vi-VN" dirty="0">
                <a:effectLst/>
              </a:rPr>
              <a:t>150000</a:t>
            </a:r>
            <a:r>
              <a:rPr lang="en-US" dirty="0">
                <a:effectLst/>
              </a:rPr>
              <a:t>	</a:t>
            </a:r>
            <a:r>
              <a:rPr lang="vi-VN" dirty="0">
                <a:effectLst/>
              </a:rPr>
              <a:t>C</a:t>
            </a:r>
            <a:r>
              <a:rPr lang="en-US" dirty="0">
                <a:effectLst/>
              </a:rPr>
              <a:t>	</a:t>
            </a:r>
            <a:r>
              <a:rPr lang="vi-VN" dirty="0">
                <a:effectLst/>
              </a:rPr>
              <a:t>Montreal</a:t>
            </a:r>
            <a:r>
              <a:rPr lang="en-US" dirty="0">
                <a:effectLst/>
              </a:rPr>
              <a:t>	</a:t>
            </a:r>
            <a:r>
              <a:rPr lang="vi-VN" dirty="0">
                <a:effectLst/>
              </a:rPr>
              <a:t>C</a:t>
            </a:r>
            <a:endParaRPr lang="en-US" dirty="0">
              <a:effectLst/>
            </a:endParaRPr>
          </a:p>
          <a:p>
            <a:pPr algn="l">
              <a:buFont typeface="Arial" panose="020B0604020202020204" pitchFamily="34" charset="0"/>
              <a:buChar char="•"/>
            </a:pPr>
            <a:r>
              <a:rPr lang="vi-VN" dirty="0">
                <a:effectLst/>
              </a:rPr>
              <a:t>P2</a:t>
            </a:r>
            <a:r>
              <a:rPr lang="en-US" dirty="0">
                <a:effectLst/>
              </a:rPr>
              <a:t>	</a:t>
            </a:r>
            <a:r>
              <a:rPr lang="vi-VN" dirty="0">
                <a:effectLst/>
              </a:rPr>
              <a:t>C</a:t>
            </a:r>
            <a:r>
              <a:rPr lang="en-US" dirty="0">
                <a:effectLst/>
              </a:rPr>
              <a:t>	</a:t>
            </a:r>
            <a:r>
              <a:rPr lang="vi-VN" dirty="0">
                <a:effectLst/>
              </a:rPr>
              <a:t>DB Develop.</a:t>
            </a:r>
            <a:r>
              <a:rPr lang="en-US" dirty="0">
                <a:effectLst/>
              </a:rPr>
              <a:t>		</a:t>
            </a:r>
            <a:r>
              <a:rPr lang="vi-VN" dirty="0">
                <a:effectLst/>
              </a:rPr>
              <a:t>C</a:t>
            </a:r>
            <a:r>
              <a:rPr lang="en-US" dirty="0">
                <a:effectLst/>
              </a:rPr>
              <a:t>	</a:t>
            </a:r>
            <a:r>
              <a:rPr lang="vi-VN" dirty="0">
                <a:effectLst/>
              </a:rPr>
              <a:t>135000</a:t>
            </a:r>
            <a:r>
              <a:rPr lang="en-US" dirty="0">
                <a:effectLst/>
              </a:rPr>
              <a:t>	</a:t>
            </a:r>
            <a:r>
              <a:rPr lang="vi-VN" dirty="0">
                <a:effectLst/>
              </a:rPr>
              <a:t>S</a:t>
            </a:r>
            <a:r>
              <a:rPr lang="en-US" dirty="0">
                <a:effectLst/>
              </a:rPr>
              <a:t>	</a:t>
            </a:r>
            <a:r>
              <a:rPr lang="vi-VN" dirty="0">
                <a:effectLst/>
              </a:rPr>
              <a:t>New York</a:t>
            </a:r>
            <a:r>
              <a:rPr lang="en-US" dirty="0">
                <a:effectLst/>
              </a:rPr>
              <a:t>	</a:t>
            </a:r>
            <a:r>
              <a:rPr lang="vi-VN" dirty="0">
                <a:effectLst/>
              </a:rPr>
              <a:t>S</a:t>
            </a:r>
            <a:endParaRPr lang="en-US" dirty="0">
              <a:effectLst/>
            </a:endParaRPr>
          </a:p>
          <a:p>
            <a:pPr algn="l">
              <a:buFont typeface="Arial" panose="020B0604020202020204" pitchFamily="34" charset="0"/>
              <a:buChar char="•"/>
            </a:pPr>
            <a:r>
              <a:rPr lang="vi-VN" dirty="0">
                <a:effectLst/>
              </a:rPr>
              <a:t>P3</a:t>
            </a:r>
            <a:r>
              <a:rPr lang="en-US" dirty="0">
                <a:effectLst/>
              </a:rPr>
              <a:t>	</a:t>
            </a:r>
            <a:r>
              <a:rPr lang="vi-VN" dirty="0">
                <a:effectLst/>
              </a:rPr>
              <a:t>S</a:t>
            </a:r>
            <a:r>
              <a:rPr lang="en-US" dirty="0">
                <a:effectLst/>
              </a:rPr>
              <a:t>	</a:t>
            </a:r>
            <a:r>
              <a:rPr lang="vi-VN" dirty="0">
                <a:effectLst/>
              </a:rPr>
              <a:t>CAD/CAM</a:t>
            </a:r>
            <a:r>
              <a:rPr lang="en-US" dirty="0">
                <a:effectLst/>
              </a:rPr>
              <a:t>		</a:t>
            </a:r>
            <a:r>
              <a:rPr lang="vi-VN" dirty="0">
                <a:effectLst/>
              </a:rPr>
              <a:t>S</a:t>
            </a:r>
            <a:r>
              <a:rPr lang="en-US" dirty="0">
                <a:effectLst/>
              </a:rPr>
              <a:t>	</a:t>
            </a:r>
            <a:r>
              <a:rPr lang="vi-VN" dirty="0">
                <a:effectLst/>
              </a:rPr>
              <a:t>250000</a:t>
            </a:r>
            <a:r>
              <a:rPr lang="en-US" dirty="0">
                <a:effectLst/>
              </a:rPr>
              <a:t>	</a:t>
            </a:r>
            <a:r>
              <a:rPr lang="vi-VN" dirty="0">
                <a:effectLst/>
              </a:rPr>
              <a:t>S</a:t>
            </a:r>
            <a:r>
              <a:rPr lang="en-US" dirty="0">
                <a:effectLst/>
              </a:rPr>
              <a:t>	</a:t>
            </a:r>
            <a:r>
              <a:rPr lang="vi-VN" dirty="0">
                <a:effectLst/>
              </a:rPr>
              <a:t>New York</a:t>
            </a:r>
            <a:r>
              <a:rPr lang="en-US" dirty="0">
                <a:effectLst/>
              </a:rPr>
              <a:t>	</a:t>
            </a:r>
            <a:r>
              <a:rPr lang="vi-VN" dirty="0">
                <a:effectLst/>
              </a:rPr>
              <a:t>S</a:t>
            </a:r>
            <a:endParaRPr lang="en-US" dirty="0">
              <a:effectLst/>
            </a:endParaRPr>
          </a:p>
          <a:p>
            <a:pPr algn="l">
              <a:buFont typeface="Arial" panose="020B0604020202020204" pitchFamily="34" charset="0"/>
              <a:buChar char="•"/>
            </a:pPr>
            <a:endParaRPr lang="en-US" b="1"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Cột SL1–SL4</a:t>
            </a:r>
            <a:r>
              <a:rPr lang="vi-VN" b="0" i="0" dirty="0">
                <a:solidFill>
                  <a:srgbClr val="404040"/>
                </a:solidFill>
                <a:effectLst/>
                <a:latin typeface="DeepSeek-CJK-patch"/>
              </a:rPr>
              <a:t>: Ghi nhãn bảo mật của từng thuộc tính tương ứng (PNO, PNAME, BUDGET, LOC).</a:t>
            </a:r>
          </a:p>
          <a:p>
            <a:pPr algn="l">
              <a:buFont typeface="Arial" panose="020B0604020202020204" pitchFamily="34" charset="0"/>
              <a:buChar char="•"/>
            </a:pPr>
            <a:r>
              <a:rPr lang="vi-VN" b="1" i="0" dirty="0">
                <a:solidFill>
                  <a:srgbClr val="404040"/>
                </a:solidFill>
                <a:effectLst/>
                <a:latin typeface="DeepSeek-CJK-patch"/>
              </a:rPr>
              <a:t>Ví dụ:</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Dòng P1: Tất cả thuộc tính đều là </a:t>
            </a:r>
            <a:r>
              <a:rPr lang="vi-VN" b="1" i="0" dirty="0">
                <a:solidFill>
                  <a:srgbClr val="404040"/>
                </a:solidFill>
                <a:effectLst/>
                <a:latin typeface="DeepSeek-CJK-patch"/>
              </a:rPr>
              <a:t>Confidential (C)</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Dòng P2: BUDGET và LOC là </a:t>
            </a:r>
            <a:r>
              <a:rPr lang="vi-VN" b="1" i="0" dirty="0">
                <a:solidFill>
                  <a:srgbClr val="404040"/>
                </a:solidFill>
                <a:effectLst/>
                <a:latin typeface="DeepSeek-CJK-patch"/>
              </a:rPr>
              <a:t>Secret (S)</a:t>
            </a:r>
            <a:r>
              <a:rPr lang="vi-VN" b="0" i="0" dirty="0">
                <a:solidFill>
                  <a:srgbClr val="404040"/>
                </a:solidFill>
                <a:effectLst/>
                <a:latin typeface="DeepSeek-CJK-patch"/>
              </a:rPr>
              <a:t>, các thuộc tính khác là </a:t>
            </a:r>
            <a:r>
              <a:rPr lang="vi-VN" b="1" i="0" dirty="0">
                <a:solidFill>
                  <a:srgbClr val="404040"/>
                </a:solidFill>
                <a:effectLst/>
                <a:latin typeface="DeepSeek-CJK-patch"/>
              </a:rPr>
              <a:t>C</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Dòng P3: Toàn bộ là </a:t>
            </a:r>
            <a:r>
              <a:rPr lang="vi-VN" b="1" i="0" dirty="0">
                <a:solidFill>
                  <a:srgbClr val="404040"/>
                </a:solidFill>
                <a:effectLst/>
                <a:latin typeface="DeepSeek-CJK-patch"/>
              </a:rPr>
              <a:t>Secret (S)</a:t>
            </a:r>
            <a:r>
              <a:rPr lang="vi-VN" b="0" i="0" dirty="0">
                <a:solidFill>
                  <a:srgbClr val="404040"/>
                </a:solidFill>
                <a:effectLst/>
                <a:latin typeface="DeepSeek-CJK-patch"/>
              </a:rPr>
              <a:t>.</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2. Dữ liệu hiển thị cho người dùng có clearance "Confidential"</a:t>
            </a:r>
          </a:p>
          <a:p>
            <a:pPr algn="l"/>
            <a:r>
              <a:rPr lang="vi-VN" b="0" i="0" dirty="0">
                <a:solidFill>
                  <a:srgbClr val="404040"/>
                </a:solidFill>
                <a:effectLst/>
                <a:latin typeface="DeepSeek-CJK-patch"/>
              </a:rPr>
              <a:t>Người dùng cấp </a:t>
            </a:r>
            <a:r>
              <a:rPr lang="vi-VN" b="1" i="0" dirty="0">
                <a:solidFill>
                  <a:srgbClr val="404040"/>
                </a:solidFill>
                <a:effectLst/>
                <a:latin typeface="DeepSeek-CJK-patch"/>
              </a:rPr>
              <a:t>Confidential</a:t>
            </a:r>
            <a:r>
              <a:rPr lang="vi-VN" b="0" i="0" dirty="0">
                <a:solidFill>
                  <a:srgbClr val="404040"/>
                </a:solidFill>
                <a:effectLst/>
                <a:latin typeface="DeepSeek-CJK-patch"/>
              </a:rPr>
              <a:t> chỉ được xem dữ liệu có nhãn </a:t>
            </a:r>
            <a:r>
              <a:rPr lang="vi-VN" b="1" i="0" dirty="0">
                <a:solidFill>
                  <a:srgbClr val="404040"/>
                </a:solidFill>
                <a:effectLst/>
                <a:latin typeface="DeepSeek-CJK-patch"/>
              </a:rPr>
              <a:t>≤ C</a:t>
            </a:r>
            <a:r>
              <a:rPr lang="vi-VN" b="0" i="0" dirty="0">
                <a:solidFill>
                  <a:srgbClr val="404040"/>
                </a:solidFill>
                <a:effectLst/>
                <a:latin typeface="DeepSeek-CJK-patch"/>
              </a:rPr>
              <a:t>. Kết quả:</a:t>
            </a:r>
          </a:p>
          <a:p>
            <a:pPr algn="l"/>
            <a:r>
              <a:rPr lang="vi-VN" dirty="0"/>
              <a:t>PNO</a:t>
            </a:r>
            <a:r>
              <a:rPr lang="en-US" dirty="0"/>
              <a:t>	</a:t>
            </a:r>
            <a:r>
              <a:rPr lang="vi-VN" dirty="0"/>
              <a:t>SL1</a:t>
            </a:r>
            <a:r>
              <a:rPr lang="en-US" dirty="0"/>
              <a:t>	</a:t>
            </a:r>
            <a:r>
              <a:rPr lang="vi-VN" dirty="0"/>
              <a:t>PNAME</a:t>
            </a:r>
            <a:r>
              <a:rPr lang="en-US" dirty="0"/>
              <a:t>		</a:t>
            </a:r>
            <a:r>
              <a:rPr lang="vi-VN" dirty="0"/>
              <a:t>SL2</a:t>
            </a:r>
            <a:r>
              <a:rPr lang="en-US" dirty="0"/>
              <a:t>	</a:t>
            </a:r>
            <a:r>
              <a:rPr lang="vi-VN" dirty="0"/>
              <a:t>BUDGET</a:t>
            </a:r>
            <a:r>
              <a:rPr lang="en-US" dirty="0"/>
              <a:t>	</a:t>
            </a:r>
            <a:r>
              <a:rPr lang="vi-VN" dirty="0"/>
              <a:t>SL3</a:t>
            </a:r>
            <a:r>
              <a:rPr lang="en-US" dirty="0"/>
              <a:t>	</a:t>
            </a:r>
            <a:r>
              <a:rPr lang="vi-VN" dirty="0"/>
              <a:t>LOC</a:t>
            </a:r>
            <a:r>
              <a:rPr lang="en-US" dirty="0"/>
              <a:t>	</a:t>
            </a:r>
            <a:r>
              <a:rPr lang="vi-VN" dirty="0"/>
              <a:t>SL4</a:t>
            </a:r>
            <a:r>
              <a:rPr lang="en-US" dirty="0"/>
              <a:t>	</a:t>
            </a:r>
          </a:p>
          <a:p>
            <a:pPr algn="l"/>
            <a:r>
              <a:rPr lang="vi-VN" dirty="0">
                <a:effectLst/>
              </a:rPr>
              <a:t>P1</a:t>
            </a:r>
            <a:r>
              <a:rPr lang="en-US" dirty="0">
                <a:effectLst/>
              </a:rPr>
              <a:t>	</a:t>
            </a:r>
            <a:r>
              <a:rPr lang="vi-VN" dirty="0">
                <a:effectLst/>
              </a:rPr>
              <a:t>C</a:t>
            </a:r>
            <a:r>
              <a:rPr lang="en-US" dirty="0">
                <a:effectLst/>
              </a:rPr>
              <a:t>	</a:t>
            </a:r>
            <a:r>
              <a:rPr lang="vi-VN" dirty="0">
                <a:effectLst/>
              </a:rPr>
              <a:t>Instrumentation</a:t>
            </a:r>
            <a:r>
              <a:rPr lang="en-US" dirty="0">
                <a:effectLst/>
              </a:rPr>
              <a:t>	</a:t>
            </a:r>
            <a:r>
              <a:rPr lang="vi-VN" dirty="0">
                <a:effectLst/>
              </a:rPr>
              <a:t>C</a:t>
            </a:r>
            <a:r>
              <a:rPr lang="en-US" dirty="0">
                <a:effectLst/>
              </a:rPr>
              <a:t>	</a:t>
            </a:r>
            <a:r>
              <a:rPr lang="vi-VN" dirty="0">
                <a:effectLst/>
              </a:rPr>
              <a:t>150000</a:t>
            </a:r>
            <a:r>
              <a:rPr lang="en-US" dirty="0">
                <a:effectLst/>
              </a:rPr>
              <a:t>	</a:t>
            </a:r>
            <a:r>
              <a:rPr lang="vi-VN" dirty="0">
                <a:effectLst/>
              </a:rPr>
              <a:t>C</a:t>
            </a:r>
            <a:r>
              <a:rPr lang="en-US" dirty="0">
                <a:effectLst/>
              </a:rPr>
              <a:t>	</a:t>
            </a:r>
            <a:r>
              <a:rPr lang="vi-VN" dirty="0">
                <a:effectLst/>
              </a:rPr>
              <a:t>Montreal</a:t>
            </a:r>
            <a:r>
              <a:rPr lang="en-US" dirty="0">
                <a:effectLst/>
              </a:rPr>
              <a:t>	</a:t>
            </a:r>
            <a:r>
              <a:rPr lang="vi-VN" dirty="0">
                <a:effectLst/>
              </a:rPr>
              <a:t>C</a:t>
            </a:r>
            <a:endParaRPr lang="en-US" dirty="0">
              <a:effectLst/>
            </a:endParaRPr>
          </a:p>
          <a:p>
            <a:pPr algn="l"/>
            <a:r>
              <a:rPr lang="vi-VN" dirty="0">
                <a:effectLst/>
              </a:rPr>
              <a:t>P2</a:t>
            </a:r>
            <a:r>
              <a:rPr lang="en-US" dirty="0">
                <a:effectLst/>
              </a:rPr>
              <a:t>	</a:t>
            </a:r>
            <a:r>
              <a:rPr lang="vi-VN" dirty="0">
                <a:effectLst/>
              </a:rPr>
              <a:t>C</a:t>
            </a:r>
            <a:r>
              <a:rPr lang="en-US" dirty="0">
                <a:effectLst/>
              </a:rPr>
              <a:t>	</a:t>
            </a:r>
            <a:r>
              <a:rPr lang="vi-VN" dirty="0">
                <a:effectLst/>
              </a:rPr>
              <a:t>DB Develop.</a:t>
            </a:r>
            <a:r>
              <a:rPr lang="en-US" dirty="0">
                <a:effectLst/>
              </a:rPr>
              <a:t>		</a:t>
            </a:r>
            <a:r>
              <a:rPr lang="vi-VN" dirty="0">
                <a:effectLst/>
              </a:rPr>
              <a:t>C</a:t>
            </a:r>
            <a:r>
              <a:rPr lang="en-US" dirty="0">
                <a:effectLst/>
              </a:rPr>
              <a:t>	</a:t>
            </a:r>
            <a:r>
              <a:rPr lang="vi-VN" i="1" dirty="0">
                <a:effectLst/>
              </a:rPr>
              <a:t>Null</a:t>
            </a:r>
            <a:r>
              <a:rPr lang="en-US" i="1" dirty="0">
                <a:effectLst/>
              </a:rPr>
              <a:t>	</a:t>
            </a:r>
            <a:r>
              <a:rPr lang="vi-VN" dirty="0">
                <a:effectLst/>
              </a:rPr>
              <a:t>C</a:t>
            </a:r>
            <a:r>
              <a:rPr lang="en-US" dirty="0">
                <a:effectLst/>
              </a:rPr>
              <a:t>	</a:t>
            </a:r>
            <a:r>
              <a:rPr lang="vi-VN" i="1" dirty="0">
                <a:effectLst/>
              </a:rPr>
              <a:t>Null</a:t>
            </a:r>
            <a:r>
              <a:rPr lang="en-US" i="1" dirty="0">
                <a:effectLst/>
              </a:rPr>
              <a:t>	</a:t>
            </a:r>
            <a:r>
              <a:rPr lang="vi-VN" dirty="0">
                <a:effectLst/>
              </a:rPr>
              <a:t>C</a:t>
            </a:r>
            <a:endParaRPr lang="en-US" dirty="0">
              <a:effectLst/>
            </a:endParaRPr>
          </a:p>
          <a:p>
            <a:pPr algn="l"/>
            <a:r>
              <a:rPr lang="vi-VN" b="1" i="0" dirty="0">
                <a:solidFill>
                  <a:srgbClr val="404040"/>
                </a:solidFill>
                <a:effectLst/>
                <a:latin typeface="DeepSeek-CJK-patch"/>
              </a:rPr>
              <a:t>Giải thích:</a:t>
            </a:r>
            <a:endParaRPr lang="vi-VN" b="0" i="0" dirty="0">
              <a:solidFill>
                <a:srgbClr val="404040"/>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Dòng P1:</a:t>
            </a:r>
            <a:r>
              <a:rPr lang="vi-VN" b="0" i="0" dirty="0">
                <a:solidFill>
                  <a:srgbClr val="404040"/>
                </a:solidFill>
                <a:effectLst/>
                <a:latin typeface="DeepSeek-CJK-patch"/>
              </a:rPr>
              <a:t> Hiển thị đầy đủ vì tất cả thuộc tính đều là </a:t>
            </a:r>
            <a:r>
              <a:rPr lang="vi-VN" b="1" i="0" dirty="0">
                <a:solidFill>
                  <a:srgbClr val="404040"/>
                </a:solidFill>
                <a:effectLst/>
                <a:latin typeface="DeepSeek-CJK-patch"/>
              </a:rPr>
              <a:t>C</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Dòng P2:</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PNO, PNAME hiển thị vì là </a:t>
            </a:r>
            <a:r>
              <a:rPr lang="vi-VN" b="1" i="0" dirty="0">
                <a:solidFill>
                  <a:srgbClr val="404040"/>
                </a:solidFill>
                <a:effectLst/>
                <a:latin typeface="DeepSeek-CJK-patch"/>
              </a:rPr>
              <a:t>C</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BUDGET và LOC bị thay bằng </a:t>
            </a:r>
            <a:r>
              <a:rPr lang="vi-VN" b="1" i="0" dirty="0">
                <a:solidFill>
                  <a:srgbClr val="404040"/>
                </a:solidFill>
                <a:effectLst/>
                <a:latin typeface="DeepSeek-CJK-patch"/>
              </a:rPr>
              <a:t>Null</a:t>
            </a:r>
            <a:r>
              <a:rPr lang="vi-VN" b="0" i="0" dirty="0">
                <a:solidFill>
                  <a:srgbClr val="404040"/>
                </a:solidFill>
                <a:effectLst/>
                <a:latin typeface="DeepSeek-CJK-patch"/>
              </a:rPr>
              <a:t> do có nhãn </a:t>
            </a:r>
            <a:r>
              <a:rPr lang="vi-VN" b="1" i="0" dirty="0">
                <a:solidFill>
                  <a:srgbClr val="404040"/>
                </a:solidFill>
                <a:effectLst/>
                <a:latin typeface="DeepSeek-CJK-patch"/>
              </a:rPr>
              <a:t>S</a:t>
            </a:r>
            <a:r>
              <a:rPr lang="vi-VN" b="0" i="0" dirty="0">
                <a:solidFill>
                  <a:srgbClr val="404040"/>
                </a:solidFill>
                <a:effectLst/>
                <a:latin typeface="DeepSeek-CJK-patch"/>
              </a:rPr>
              <a:t> (Secret) &gt; </a:t>
            </a:r>
            <a:r>
              <a:rPr lang="vi-VN" b="1" i="0" dirty="0">
                <a:solidFill>
                  <a:srgbClr val="404040"/>
                </a:solidFill>
                <a:effectLst/>
                <a:latin typeface="DeepSeek-CJK-patch"/>
              </a:rPr>
              <a:t>C</a:t>
            </a:r>
            <a:r>
              <a:rPr lang="vi-VN" b="0" i="0" dirty="0">
                <a:solidFill>
                  <a:srgbClr val="404040"/>
                </a:solidFill>
                <a:effectLst/>
                <a:latin typeface="DeepSeek-CJK-patch"/>
              </a:rPr>
              <a:t> (Confidential).</a:t>
            </a:r>
          </a:p>
          <a:p>
            <a:pPr algn="l">
              <a:buFont typeface="Arial" panose="020B0604020202020204" pitchFamily="34" charset="0"/>
              <a:buChar char="•"/>
            </a:pPr>
            <a:r>
              <a:rPr lang="vi-VN" b="1" i="0" dirty="0">
                <a:solidFill>
                  <a:srgbClr val="404040"/>
                </a:solidFill>
                <a:effectLst/>
                <a:latin typeface="DeepSeek-CJK-patch"/>
              </a:rPr>
              <a:t>Dòng P3:</a:t>
            </a:r>
            <a:r>
              <a:rPr lang="vi-VN" b="0" i="0" dirty="0">
                <a:solidFill>
                  <a:srgbClr val="404040"/>
                </a:solidFill>
                <a:effectLst/>
                <a:latin typeface="DeepSeek-CJK-patch"/>
              </a:rPr>
              <a:t> </a:t>
            </a:r>
            <a:r>
              <a:rPr lang="vi-VN" b="1" i="0" dirty="0">
                <a:solidFill>
                  <a:srgbClr val="404040"/>
                </a:solidFill>
                <a:effectLst/>
                <a:latin typeface="DeepSeek-CJK-patch"/>
              </a:rPr>
              <a:t>Không hiển thị</a:t>
            </a:r>
            <a:r>
              <a:rPr lang="vi-VN" b="0" i="0" dirty="0">
                <a:solidFill>
                  <a:srgbClr val="404040"/>
                </a:solidFill>
                <a:effectLst/>
                <a:latin typeface="DeepSeek-CJK-patch"/>
              </a:rPr>
              <a:t> vì toàn bộ dòng là </a:t>
            </a:r>
            <a:r>
              <a:rPr lang="vi-VN" b="1" i="0" dirty="0">
                <a:solidFill>
                  <a:srgbClr val="404040"/>
                </a:solidFill>
                <a:effectLst/>
                <a:latin typeface="DeepSeek-CJK-patch"/>
              </a:rPr>
              <a:t>S</a:t>
            </a:r>
            <a:r>
              <a:rPr lang="vi-VN" b="0" i="0" dirty="0">
                <a:solidFill>
                  <a:srgbClr val="404040"/>
                </a:solidFill>
                <a:effectLst/>
                <a:latin typeface="DeepSeek-CJK-patch"/>
              </a:rPr>
              <a:t>.</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39</a:t>
            </a:fld>
            <a:endParaRPr lang="en-US"/>
          </a:p>
        </p:txBody>
      </p:sp>
    </p:spTree>
    <p:extLst>
      <p:ext uri="{BB962C8B-B14F-4D97-AF65-F5344CB8AC3E}">
        <p14:creationId xmlns:p14="http://schemas.microsoft.com/office/powerpoint/2010/main" val="312212245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a:ln/>
        </p:spPr>
      </p:sp>
      <p:sp>
        <p:nvSpPr>
          <p:cNvPr id="33795" name="Rectangle 3"/>
          <p:cNvSpPr>
            <a:spLocks noGrp="1" noChangeArrowheads="1"/>
          </p:cNvSpPr>
          <p:nvPr>
            <p:ph type="body" idx="1"/>
          </p:nvPr>
        </p:nvSpPr>
        <p:spPr/>
        <p:txBody>
          <a:bodyPr/>
          <a:lstStyle/>
          <a:p>
            <a:pPr algn="l"/>
            <a:r>
              <a:rPr lang="vi-VN" b="0" i="0" dirty="0">
                <a:solidFill>
                  <a:srgbClr val="404040"/>
                </a:solidFill>
                <a:effectLst/>
                <a:latin typeface="DeepSeek-CJK-patch"/>
              </a:rPr>
              <a:t>Một yêu cầu quan trọng của </a:t>
            </a:r>
            <a:r>
              <a:rPr lang="en-US" b="0" i="0" dirty="0" err="1">
                <a:solidFill>
                  <a:srgbClr val="404040"/>
                </a:solidFill>
                <a:effectLst/>
                <a:latin typeface="DeepSeek-CJK-patch"/>
              </a:rPr>
              <a:t>Hệ</a:t>
            </a:r>
            <a:r>
              <a:rPr lang="en-US" b="0" i="0" dirty="0">
                <a:solidFill>
                  <a:srgbClr val="404040"/>
                </a:solidFill>
                <a:effectLst/>
                <a:latin typeface="DeepSeek-CJK-patch"/>
              </a:rPr>
              <a:t> </a:t>
            </a:r>
            <a:r>
              <a:rPr lang="en-US" b="0" i="0" dirty="0" err="1">
                <a:solidFill>
                  <a:srgbClr val="404040"/>
                </a:solidFill>
                <a:effectLst/>
                <a:latin typeface="DeepSeek-CJK-patch"/>
              </a:rPr>
              <a:t>quản</a:t>
            </a:r>
            <a:r>
              <a:rPr lang="en-US" b="0" i="0" dirty="0">
                <a:solidFill>
                  <a:srgbClr val="404040"/>
                </a:solidFill>
                <a:effectLst/>
                <a:latin typeface="DeepSeek-CJK-patch"/>
              </a:rPr>
              <a:t> </a:t>
            </a:r>
            <a:r>
              <a:rPr lang="en-US" b="0" i="0" dirty="0" err="1">
                <a:solidFill>
                  <a:srgbClr val="404040"/>
                </a:solidFill>
                <a:effectLst/>
                <a:latin typeface="DeepSeek-CJK-patch"/>
              </a:rPr>
              <a:t>trị</a:t>
            </a:r>
            <a:r>
              <a:rPr lang="en-US" b="0" i="0" dirty="0">
                <a:solidFill>
                  <a:srgbClr val="404040"/>
                </a:solidFill>
                <a:effectLst/>
                <a:latin typeface="DeepSeek-CJK-patch"/>
              </a:rPr>
              <a:t> </a:t>
            </a:r>
            <a:r>
              <a:rPr lang="en-US" b="0" i="0" dirty="0" err="1">
                <a:solidFill>
                  <a:srgbClr val="404040"/>
                </a:solidFill>
                <a:effectLst/>
                <a:latin typeface="DeepSeek-CJK-patch"/>
              </a:rPr>
              <a:t>dữ</a:t>
            </a:r>
            <a:r>
              <a:rPr lang="en-US" b="0" i="0" dirty="0">
                <a:solidFill>
                  <a:srgbClr val="404040"/>
                </a:solidFill>
                <a:effectLst/>
                <a:latin typeface="DeepSeek-CJK-patch"/>
              </a:rPr>
              <a:t> </a:t>
            </a:r>
            <a:r>
              <a:rPr lang="en-US" b="0" i="0" dirty="0" err="1">
                <a:solidFill>
                  <a:srgbClr val="404040"/>
                </a:solidFill>
                <a:effectLst/>
                <a:latin typeface="DeepSeek-CJK-patch"/>
              </a:rPr>
              <a:t>liệu</a:t>
            </a:r>
            <a:r>
              <a:rPr lang="en-US" b="0" i="0" dirty="0">
                <a:solidFill>
                  <a:srgbClr val="404040"/>
                </a:solidFill>
                <a:effectLst/>
                <a:latin typeface="DeepSeek-CJK-patch"/>
              </a:rPr>
              <a:t> </a:t>
            </a:r>
            <a:r>
              <a:rPr lang="en-US" b="0" i="0" dirty="0" err="1">
                <a:solidFill>
                  <a:srgbClr val="404040"/>
                </a:solidFill>
                <a:effectLst/>
                <a:latin typeface="DeepSeek-CJK-patch"/>
              </a:rPr>
              <a:t>phân</a:t>
            </a:r>
            <a:r>
              <a:rPr lang="en-US" b="0" i="0" dirty="0">
                <a:solidFill>
                  <a:srgbClr val="404040"/>
                </a:solidFill>
                <a:effectLst/>
                <a:latin typeface="DeepSeek-CJK-patch"/>
              </a:rPr>
              <a:t> </a:t>
            </a:r>
            <a:r>
              <a:rPr lang="en-US" b="0" i="0" dirty="0" err="1">
                <a:solidFill>
                  <a:srgbClr val="404040"/>
                </a:solidFill>
                <a:effectLst/>
                <a:latin typeface="DeepSeek-CJK-patch"/>
              </a:rPr>
              <a:t>tán</a:t>
            </a:r>
            <a:r>
              <a:rPr lang="en-US" b="0" i="0" dirty="0">
                <a:solidFill>
                  <a:srgbClr val="404040"/>
                </a:solidFill>
                <a:effectLst/>
                <a:latin typeface="DeepSeek-CJK-patch"/>
              </a:rPr>
              <a:t> (</a:t>
            </a:r>
            <a:r>
              <a:rPr lang="vi-VN" b="0" i="0" dirty="0">
                <a:solidFill>
                  <a:srgbClr val="404040"/>
                </a:solidFill>
                <a:effectLst/>
                <a:latin typeface="DeepSeek-CJK-patch"/>
              </a:rPr>
              <a:t>DBMS</a:t>
            </a:r>
            <a:r>
              <a:rPr lang="en-US" b="0" i="0" dirty="0">
                <a:solidFill>
                  <a:srgbClr val="404040"/>
                </a:solidFill>
                <a:effectLst/>
                <a:latin typeface="DeepSeek-CJK-patch"/>
              </a:rPr>
              <a:t>)</a:t>
            </a:r>
            <a:r>
              <a:rPr lang="vi-VN" b="0" i="0" dirty="0">
                <a:solidFill>
                  <a:srgbClr val="404040"/>
                </a:solidFill>
                <a:effectLst/>
                <a:latin typeface="DeepSeek-CJK-patch"/>
              </a:rPr>
              <a:t> là hỗ trợ </a:t>
            </a:r>
            <a:r>
              <a:rPr lang="vi-VN" b="1" i="0" dirty="0">
                <a:solidFill>
                  <a:srgbClr val="404040"/>
                </a:solidFill>
                <a:effectLst/>
                <a:latin typeface="DeepSeek-CJK-patch"/>
              </a:rPr>
              <a:t>kiểm soát dữ liệu</a:t>
            </a:r>
            <a:r>
              <a:rPr lang="vi-VN" b="0" i="0" dirty="0">
                <a:solidFill>
                  <a:srgbClr val="404040"/>
                </a:solidFill>
                <a:effectLst/>
                <a:latin typeface="DeepSeek-CJK-patch"/>
              </a:rPr>
              <a:t>, bao gồm:</a:t>
            </a:r>
          </a:p>
          <a:p>
            <a:pPr algn="l">
              <a:buFont typeface="+mj-lt"/>
              <a:buAutoNum type="arabicPeriod"/>
            </a:pPr>
            <a:r>
              <a:rPr lang="vi-VN" b="1" i="0" dirty="0">
                <a:solidFill>
                  <a:srgbClr val="404040"/>
                </a:solidFill>
                <a:effectLst/>
                <a:latin typeface="DeepSeek-CJK-patch"/>
              </a:rPr>
              <a:t>Quản lý view (giao diện dữ liệu):</a:t>
            </a:r>
            <a:endParaRPr lang="vi-VN" b="0" i="0" dirty="0">
              <a:solidFill>
                <a:srgbClr val="404040"/>
              </a:solidFill>
              <a:effectLst/>
              <a:latin typeface="DeepSeek-CJK-patch"/>
            </a:endParaRPr>
          </a:p>
          <a:p>
            <a:pPr marL="742950" lvl="1" indent="-285750" algn="l">
              <a:buFont typeface="+mj-lt"/>
              <a:buAutoNum type="arabicPeriod"/>
            </a:pPr>
            <a:r>
              <a:rPr lang="vi-VN" b="0" i="0" dirty="0">
                <a:solidFill>
                  <a:srgbClr val="404040"/>
                </a:solidFill>
                <a:effectLst/>
                <a:latin typeface="DeepSeek-CJK-patch"/>
              </a:rPr>
              <a:t>Cung cấp tầng trừu tượng để người dùng truy cập dữ liệu mà không cần hiểu cấu trúc vật lý phức tạp.</a:t>
            </a:r>
          </a:p>
          <a:p>
            <a:pPr marL="742950" lvl="1" indent="-285750" algn="l">
              <a:buFont typeface="+mj-lt"/>
              <a:buAutoNum type="arabicPeriod"/>
            </a:pPr>
            <a:r>
              <a:rPr lang="vi-VN" b="0" i="0" dirty="0">
                <a:solidFill>
                  <a:srgbClr val="404040"/>
                </a:solidFill>
                <a:effectLst/>
                <a:latin typeface="DeepSeek-CJK-patch"/>
              </a:rPr>
              <a:t>Ví dụ: Tạo view hợp nhất dữ liệu từ nhiều bảng hoặc site.</a:t>
            </a:r>
          </a:p>
          <a:p>
            <a:pPr algn="l">
              <a:buFont typeface="+mj-lt"/>
              <a:buAutoNum type="arabicPeriod"/>
            </a:pPr>
            <a:r>
              <a:rPr lang="vi-VN" b="1" i="0" dirty="0">
                <a:solidFill>
                  <a:srgbClr val="404040"/>
                </a:solidFill>
                <a:effectLst/>
                <a:latin typeface="DeepSeek-CJK-patch"/>
              </a:rPr>
              <a:t>Kiểm soát truy cập (bảo mật):</a:t>
            </a:r>
            <a:endParaRPr lang="vi-VN" b="0" i="0" dirty="0">
              <a:solidFill>
                <a:srgbClr val="404040"/>
              </a:solidFill>
              <a:effectLst/>
              <a:latin typeface="DeepSeek-CJK-patch"/>
            </a:endParaRPr>
          </a:p>
          <a:p>
            <a:pPr marL="742950" lvl="1" indent="-285750" algn="l">
              <a:buFont typeface="+mj-lt"/>
              <a:buAutoNum type="arabicPeriod"/>
            </a:pPr>
            <a:r>
              <a:rPr lang="vi-VN" b="0" i="0" dirty="0">
                <a:solidFill>
                  <a:srgbClr val="404040"/>
                </a:solidFill>
                <a:effectLst/>
                <a:latin typeface="DeepSeek-CJK-patch"/>
              </a:rPr>
              <a:t>Đảm bảo chỉ người dùng được ủy quyền mới thực hiện được các thao tác cụ thể (đọc, ghi, xóa).</a:t>
            </a:r>
          </a:p>
          <a:p>
            <a:pPr marL="742950" lvl="1" indent="-285750" algn="l">
              <a:buFont typeface="+mj-lt"/>
              <a:buAutoNum type="arabicPeriod"/>
            </a:pPr>
            <a:r>
              <a:rPr lang="vi-VN" b="0" i="0" dirty="0">
                <a:solidFill>
                  <a:srgbClr val="404040"/>
                </a:solidFill>
                <a:effectLst/>
                <a:latin typeface="DeepSeek-CJK-patch"/>
              </a:rPr>
              <a:t>Sử dụng cơ chế như </a:t>
            </a:r>
            <a:r>
              <a:rPr lang="vi-VN" b="1" i="0" dirty="0">
                <a:solidFill>
                  <a:srgbClr val="404040"/>
                </a:solidFill>
                <a:effectLst/>
                <a:latin typeface="DeepSeek-CJK-patch"/>
              </a:rPr>
              <a:t>RBAC (phân quyền theo vai trò)</a:t>
            </a:r>
            <a:r>
              <a:rPr lang="vi-VN" b="0" i="0" dirty="0">
                <a:solidFill>
                  <a:srgbClr val="404040"/>
                </a:solidFill>
                <a:effectLst/>
                <a:latin typeface="DeepSeek-CJK-patch"/>
              </a:rPr>
              <a:t> hoặc mã hóa.</a:t>
            </a:r>
          </a:p>
          <a:p>
            <a:pPr algn="l">
              <a:buFont typeface="+mj-lt"/>
              <a:buAutoNum type="arabicPeriod"/>
            </a:pPr>
            <a:r>
              <a:rPr lang="vi-VN" b="1" i="0" dirty="0">
                <a:solidFill>
                  <a:srgbClr val="404040"/>
                </a:solidFill>
                <a:effectLst/>
                <a:latin typeface="DeepSeek-CJK-patch"/>
              </a:rPr>
              <a:t>Kiểm soát tính toàn vẹn ngữ nghĩa:</a:t>
            </a:r>
            <a:endParaRPr lang="vi-VN" b="0" i="0" dirty="0">
              <a:solidFill>
                <a:srgbClr val="404040"/>
              </a:solidFill>
              <a:effectLst/>
              <a:latin typeface="DeepSeek-CJK-patch"/>
            </a:endParaRPr>
          </a:p>
          <a:p>
            <a:pPr marL="742950" lvl="1" indent="-285750" algn="l">
              <a:buFont typeface="+mj-lt"/>
              <a:buAutoNum type="arabicPeriod"/>
            </a:pPr>
            <a:r>
              <a:rPr lang="vi-VN" b="0" i="0" dirty="0">
                <a:solidFill>
                  <a:srgbClr val="404040"/>
                </a:solidFill>
                <a:effectLst/>
                <a:latin typeface="DeepSeek-CJK-patch"/>
              </a:rPr>
              <a:t>Áp dụng ràng buộc (constraints) để duy trì tính chính xác của dữ liệu (ví dụ: khóa ngoại, giá trị hợp lệ).</a:t>
            </a:r>
          </a:p>
          <a:p>
            <a:pPr marL="742950" lvl="1" indent="-285750" algn="l">
              <a:buFont typeface="+mj-lt"/>
              <a:buAutoNum type="arabicPeriod"/>
            </a:pPr>
            <a:r>
              <a:rPr lang="vi-VN" b="0" i="0" dirty="0">
                <a:solidFill>
                  <a:srgbClr val="404040"/>
                </a:solidFill>
                <a:effectLst/>
                <a:latin typeface="DeepSeek-CJK-patch"/>
              </a:rPr>
              <a:t>Tự động từ chối thao tác vi phạm hoặc bù trừ để đảm bảo nhất quán.</a:t>
            </a:r>
          </a:p>
          <a:p>
            <a:r>
              <a:rPr lang="vi-VN" b="1" i="0" dirty="0">
                <a:solidFill>
                  <a:srgbClr val="404040"/>
                </a:solidFill>
                <a:effectLst/>
                <a:latin typeface="DeepSeek-CJK-patch"/>
              </a:rPr>
              <a:t>Mục tiêu:</a:t>
            </a:r>
            <a:br>
              <a:rPr lang="vi-VN" dirty="0"/>
            </a:br>
            <a:r>
              <a:rPr lang="vi-VN" b="0" i="0" dirty="0">
                <a:solidFill>
                  <a:srgbClr val="404040"/>
                </a:solidFill>
                <a:effectLst/>
                <a:latin typeface="DeepSeek-CJK-patch"/>
              </a:rPr>
              <a:t>Đảm bảo người dùng được ủy quyền thực hiện các thao tác chính xác trên cơ sở dữ liệu, góp phần duy trì tính toàn vẹn của cơ sở dữ liệu.</a:t>
            </a:r>
            <a:endParaRPr lang="en-US" dirty="0"/>
          </a:p>
        </p:txBody>
      </p:sp>
    </p:spTree>
    <p:extLst>
      <p:ext uri="{BB962C8B-B14F-4D97-AF65-F5344CB8AC3E}">
        <p14:creationId xmlns:p14="http://schemas.microsoft.com/office/powerpoint/2010/main" val="41235324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về Kiểm soát Truy cập Phân tán (Distributed Access Control)</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Các vấn đề bổ sung trong môi trường phân tán</a:t>
            </a:r>
          </a:p>
          <a:p>
            <a:pPr algn="l"/>
            <a:r>
              <a:rPr lang="vi-VN" b="0" i="0" dirty="0">
                <a:solidFill>
                  <a:srgbClr val="404040"/>
                </a:solidFill>
                <a:effectLst/>
                <a:latin typeface="DeepSeek-CJK-patch"/>
              </a:rPr>
              <a:t>Môi trường phân tán phát sinh thách thức mới so với hệ thống tập trung, bao gồm:</a:t>
            </a:r>
          </a:p>
          <a:p>
            <a:pPr algn="l"/>
            <a:r>
              <a:rPr lang="vi-VN" b="1" i="0" dirty="0">
                <a:solidFill>
                  <a:srgbClr val="404040"/>
                </a:solidFill>
                <a:effectLst/>
                <a:latin typeface="DeepSeek-CJK-patch"/>
              </a:rPr>
              <a:t>a. Xác thực người dùng từ xa (Remote User Authentication)</a:t>
            </a:r>
          </a:p>
          <a:p>
            <a:pPr algn="l">
              <a:buFont typeface="Arial" panose="020B0604020202020204" pitchFamily="34" charset="0"/>
              <a:buChar char="•"/>
            </a:pPr>
            <a:r>
              <a:rPr lang="vi-VN" b="1" i="0" dirty="0">
                <a:solidFill>
                  <a:srgbClr val="404040"/>
                </a:solidFill>
                <a:effectLst/>
                <a:latin typeface="DeepSeek-CJK-patch"/>
              </a:rPr>
              <a:t>Cách triển khai:</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Sử dụng </a:t>
            </a:r>
            <a:r>
              <a:rPr lang="vi-VN" b="1" i="0" dirty="0">
                <a:solidFill>
                  <a:srgbClr val="404040"/>
                </a:solidFill>
                <a:effectLst/>
                <a:latin typeface="DeepSeek-CJK-patch"/>
              </a:rPr>
              <a:t>dịch vụ thư mục (directory service)</a:t>
            </a:r>
            <a:r>
              <a:rPr lang="vi-VN" b="0" i="0" dirty="0">
                <a:solidFill>
                  <a:srgbClr val="404040"/>
                </a:solidFill>
                <a:effectLst/>
                <a:latin typeface="DeepSeek-CJK-patch"/>
              </a:rPr>
              <a:t> như LDAP, Active Directory để xác thực.</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Kerberos, OAuth 2.0.</a:t>
            </a:r>
          </a:p>
          <a:p>
            <a:pPr algn="l">
              <a:buFont typeface="Arial" panose="020B0604020202020204" pitchFamily="34" charset="0"/>
              <a:buChar char="•"/>
            </a:pPr>
            <a:r>
              <a:rPr lang="vi-VN" b="1" i="0" dirty="0">
                <a:solidFill>
                  <a:srgbClr val="404040"/>
                </a:solidFill>
                <a:effectLst/>
                <a:latin typeface="DeepSeek-CJK-patch"/>
              </a:rPr>
              <a:t>Yêu cầu:</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1" i="0" dirty="0">
                <a:solidFill>
                  <a:srgbClr val="404040"/>
                </a:solidFill>
                <a:effectLst/>
                <a:latin typeface="DeepSeek-CJK-patch"/>
              </a:rPr>
              <a:t>Sao chép (replicate)</a:t>
            </a:r>
            <a:r>
              <a:rPr lang="vi-VN" b="0" i="0" dirty="0">
                <a:solidFill>
                  <a:srgbClr val="404040"/>
                </a:solidFill>
                <a:effectLst/>
                <a:latin typeface="DeepSeek-CJK-patch"/>
              </a:rPr>
              <a:t> dịch vụ thư mục tại một số site để đảm bảo tính sẵn sàng (availability).</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Active Directory có nhiều domain controller.</a:t>
            </a:r>
          </a:p>
          <a:p>
            <a:pPr algn="l"/>
            <a:r>
              <a:rPr lang="vi-VN" b="1" i="0" dirty="0">
                <a:solidFill>
                  <a:srgbClr val="404040"/>
                </a:solidFill>
                <a:effectLst/>
                <a:latin typeface="DeepSeek-CJK-patch"/>
              </a:rPr>
              <a:t>b. Quản lý quy tắc DAC (Discretionary Access Control)</a:t>
            </a:r>
          </a:p>
          <a:p>
            <a:pPr algn="l">
              <a:buFont typeface="Arial" panose="020B0604020202020204" pitchFamily="34" charset="0"/>
              <a:buChar char="•"/>
            </a:pPr>
            <a:r>
              <a:rPr lang="vi-VN" b="1" i="0" dirty="0">
                <a:solidFill>
                  <a:srgbClr val="404040"/>
                </a:solidFill>
                <a:effectLst/>
                <a:latin typeface="DeepSeek-CJK-patch"/>
              </a:rPr>
              <a:t>Vấn đề:</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Nhóm người dùng (user groups) có thể trải rộng trên </a:t>
            </a:r>
            <a:r>
              <a:rPr lang="vi-VN" b="1" i="0" dirty="0">
                <a:solidFill>
                  <a:srgbClr val="404040"/>
                </a:solidFill>
                <a:effectLst/>
                <a:latin typeface="DeepSeek-CJK-patch"/>
              </a:rPr>
              <a:t>nhiều site</a:t>
            </a:r>
            <a:r>
              <a:rPr lang="vi-VN" b="0" i="0" dirty="0">
                <a:solidFill>
                  <a:srgbClr val="404040"/>
                </a:solidFill>
                <a:effectLst/>
                <a:latin typeface="DeepSeek-CJK-patch"/>
              </a:rPr>
              <a:t> → Khó đồng bộ quy tắc phân quyền.</a:t>
            </a:r>
          </a:p>
          <a:p>
            <a:pPr marL="742950" lvl="1" indent="-285750" algn="l">
              <a:buFont typeface="Arial" panose="020B0604020202020204" pitchFamily="34" charset="0"/>
              <a:buChar char="•"/>
            </a:pPr>
            <a:r>
              <a:rPr lang="vi-VN" b="0" i="0" dirty="0">
                <a:solidFill>
                  <a:srgbClr val="404040"/>
                </a:solidFill>
                <a:effectLst/>
                <a:latin typeface="DeepSeek-CJK-patch"/>
              </a:rPr>
              <a:t>Quy tắc DAC được lưu trữ tại thư mục dựa trên vị trí nhóm người dùng.</a:t>
            </a:r>
          </a:p>
          <a:p>
            <a:pPr marL="742950" lvl="1" indent="-285750" algn="l">
              <a:buFont typeface="Arial" panose="020B0604020202020204" pitchFamily="34" charset="0"/>
              <a:buChar char="•"/>
            </a:pPr>
            <a:r>
              <a:rPr lang="vi-VN" b="1" i="0" dirty="0">
                <a:solidFill>
                  <a:srgbClr val="404040"/>
                </a:solidFill>
                <a:effectLst/>
                <a:latin typeface="DeepSeek-CJK-patch"/>
              </a:rPr>
              <a:t>Truy vấn từ xa:</a:t>
            </a:r>
            <a:r>
              <a:rPr lang="vi-VN" b="0" i="0" dirty="0">
                <a:solidFill>
                  <a:srgbClr val="404040"/>
                </a:solidFill>
                <a:effectLst/>
                <a:latin typeface="DeepSeek-CJK-patch"/>
              </a:rPr>
              <a:t> Kiểm tra quyền truy cập có thể yêu cầu truy vấn đến site khác → Tăng độ trễ.</a:t>
            </a:r>
          </a:p>
          <a:p>
            <a:pPr algn="l">
              <a:buFont typeface="Arial" panose="020B0604020202020204" pitchFamily="34" charset="0"/>
              <a:buChar char="•"/>
            </a:pPr>
            <a:r>
              <a:rPr lang="vi-VN" b="1" i="0" dirty="0">
                <a:solidFill>
                  <a:srgbClr val="404040"/>
                </a:solidFill>
                <a:effectLst/>
                <a:latin typeface="DeepSeek-CJK-patch"/>
              </a:rPr>
              <a:t>Giải pháp:</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Cache cục bộ các quy tắc thường dùng.</a:t>
            </a:r>
          </a:p>
          <a:p>
            <a:pPr marL="742950" lvl="1" indent="-285750" algn="l">
              <a:buFont typeface="Arial" panose="020B0604020202020204" pitchFamily="34" charset="0"/>
              <a:buChar char="•"/>
            </a:pPr>
            <a:r>
              <a:rPr lang="vi-VN" b="0" i="0" dirty="0">
                <a:solidFill>
                  <a:srgbClr val="404040"/>
                </a:solidFill>
                <a:effectLst/>
                <a:latin typeface="DeepSeek-CJK-patch"/>
              </a:rPr>
              <a:t>Sử dụng cơ chế </a:t>
            </a:r>
            <a:r>
              <a:rPr lang="vi-VN" b="1" i="0" dirty="0">
                <a:solidFill>
                  <a:srgbClr val="404040"/>
                </a:solidFill>
                <a:effectLst/>
                <a:latin typeface="DeepSeek-CJK-patch"/>
              </a:rPr>
              <a:t>federation</a:t>
            </a:r>
            <a:r>
              <a:rPr lang="vi-VN" b="0" i="0" dirty="0">
                <a:solidFill>
                  <a:srgbClr val="404040"/>
                </a:solidFill>
                <a:effectLst/>
                <a:latin typeface="DeepSeek-CJK-patch"/>
              </a:rPr>
              <a:t> (liên kết) giữa các hệ thống xác thực.</a:t>
            </a:r>
            <a:endParaRPr lang="en-US" b="0" i="0" dirty="0">
              <a:solidFill>
                <a:srgbClr val="404040"/>
              </a:solidFill>
              <a:effectLst/>
              <a:latin typeface="DeepSeek-CJK-patch"/>
            </a:endParaRPr>
          </a:p>
          <a:p>
            <a:pPr marL="457200" lvl="1" indent="0" algn="l">
              <a:buFont typeface="Arial" panose="020B0604020202020204" pitchFamily="34" charset="0"/>
              <a:buNone/>
            </a:pPr>
            <a:endParaRPr lang="vi-VN" b="0" i="0" dirty="0">
              <a:solidFill>
                <a:srgbClr val="404040"/>
              </a:solidFill>
              <a:effectLst/>
              <a:latin typeface="DeepSeek-CJK-patch"/>
            </a:endParaRPr>
          </a:p>
          <a:p>
            <a:pPr algn="l"/>
            <a:r>
              <a:rPr lang="vi-VN" b="1" i="0" dirty="0">
                <a:solidFill>
                  <a:srgbClr val="404040"/>
                </a:solidFill>
                <a:effectLst/>
                <a:latin typeface="DeepSeek-CJK-patch"/>
              </a:rPr>
              <a:t>c. Kênh ngầm (Covert Channels) trong MAC</a:t>
            </a: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Kênh truyền thông bí mật, lợi dụng tài nguyên hệ thống để rò rỉ dữ liệu nhạy cảm.</a:t>
            </a:r>
          </a:p>
          <a:p>
            <a:pPr algn="l">
              <a:buFont typeface="Arial" panose="020B0604020202020204" pitchFamily="34" charset="0"/>
              <a:buChar char="•"/>
            </a:pPr>
            <a:r>
              <a:rPr lang="vi-VN" b="1" i="0" dirty="0">
                <a:solidFill>
                  <a:srgbClr val="404040"/>
                </a:solidFill>
                <a:effectLst/>
                <a:latin typeface="DeepSeek-CJK-patch"/>
              </a:rPr>
              <a:t>Ví dụ:</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Trong MAC, một tiến trình cấp cao có thể </a:t>
            </a:r>
            <a:r>
              <a:rPr lang="vi-VN" b="1" i="0" dirty="0">
                <a:solidFill>
                  <a:srgbClr val="404040"/>
                </a:solidFill>
                <a:effectLst/>
                <a:latin typeface="DeepSeek-CJK-patch"/>
              </a:rPr>
              <a:t>thay đổi tốc độ CPU</a:t>
            </a:r>
            <a:r>
              <a:rPr lang="vi-VN" b="0" i="0" dirty="0">
                <a:solidFill>
                  <a:srgbClr val="404040"/>
                </a:solidFill>
                <a:effectLst/>
                <a:latin typeface="DeepSeek-CJK-patch"/>
              </a:rPr>
              <a:t> để gửi tín hiệu nhị phân cho tiến trình cấp thấp.</a:t>
            </a:r>
          </a:p>
          <a:p>
            <a:pPr algn="l">
              <a:buFont typeface="Arial" panose="020B0604020202020204" pitchFamily="34" charset="0"/>
              <a:buChar char="•"/>
            </a:pPr>
            <a:r>
              <a:rPr lang="vi-VN" b="1" i="0" dirty="0">
                <a:solidFill>
                  <a:srgbClr val="404040"/>
                </a:solidFill>
                <a:effectLst/>
                <a:latin typeface="DeepSeek-CJK-patch"/>
              </a:rPr>
              <a:t>Giải pháp:</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Kiểm soát nghiêm ngặt việc chia sẻ tài nguyên (CPU, bộ nhớ).</a:t>
            </a:r>
          </a:p>
          <a:p>
            <a:pPr marL="742950" lvl="1" indent="-285750" algn="l">
              <a:buFont typeface="Arial" panose="020B0604020202020204" pitchFamily="34" charset="0"/>
              <a:buChar char="•"/>
            </a:pPr>
            <a:r>
              <a:rPr lang="vi-VN" b="0" i="0" dirty="0">
                <a:solidFill>
                  <a:srgbClr val="404040"/>
                </a:solidFill>
                <a:effectLst/>
                <a:latin typeface="DeepSeek-CJK-patch"/>
              </a:rPr>
              <a:t>Sử dụng mô hình </a:t>
            </a:r>
            <a:r>
              <a:rPr lang="vi-VN" b="1" i="0" dirty="0">
                <a:solidFill>
                  <a:srgbClr val="404040"/>
                </a:solidFill>
                <a:effectLst/>
                <a:latin typeface="DeepSeek-CJK-patch"/>
              </a:rPr>
              <a:t>Bell-LaPadula</a:t>
            </a:r>
            <a:r>
              <a:rPr lang="vi-VN" b="0" i="0" dirty="0">
                <a:solidFill>
                  <a:srgbClr val="404040"/>
                </a:solidFill>
                <a:effectLst/>
                <a:latin typeface="DeepSeek-CJK-patch"/>
              </a:rPr>
              <a:t> kết hợp với </a:t>
            </a:r>
            <a:r>
              <a:rPr lang="vi-VN" b="1" i="0" dirty="0">
                <a:solidFill>
                  <a:srgbClr val="404040"/>
                </a:solidFill>
                <a:effectLst/>
                <a:latin typeface="DeepSeek-CJK-patch"/>
              </a:rPr>
              <a:t>Biba Model</a:t>
            </a:r>
            <a:r>
              <a:rPr lang="vi-VN" b="0" i="0" dirty="0">
                <a:solidFill>
                  <a:srgbClr val="404040"/>
                </a:solidFill>
                <a:effectLst/>
                <a:latin typeface="DeepSeek-CJK-patch"/>
              </a:rPr>
              <a:t> (ngăn chặn ghi xuống).</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40</a:t>
            </a:fld>
            <a:endParaRPr lang="en-US"/>
          </a:p>
        </p:txBody>
      </p:sp>
    </p:spTree>
    <p:extLst>
      <p:ext uri="{BB962C8B-B14F-4D97-AF65-F5344CB8AC3E}">
        <p14:creationId xmlns:p14="http://schemas.microsoft.com/office/powerpoint/2010/main" val="17049300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pPr algn="l"/>
            <a:r>
              <a:rPr lang="vi-VN" b="1" i="0" dirty="0">
                <a:solidFill>
                  <a:srgbClr val="404040"/>
                </a:solidFill>
                <a:effectLst/>
                <a:latin typeface="DeepSeek-CJK-patch"/>
              </a:rPr>
              <a:t>Giải thích về Kênh Ngầm (Covert Channels) trong Hệ thống Phân tán</a:t>
            </a:r>
          </a:p>
          <a:p>
            <a:pPr algn="l"/>
            <a:r>
              <a:rPr lang="vi-VN" b="1" i="0" dirty="0">
                <a:solidFill>
                  <a:srgbClr val="404040"/>
                </a:solidFill>
                <a:effectLst/>
                <a:latin typeface="DeepSeek-CJK-patch"/>
              </a:rPr>
              <a:t>1. Kênh Ngầm là gì?</a:t>
            </a:r>
          </a:p>
          <a:p>
            <a:pPr algn="l">
              <a:buFont typeface="Arial" panose="020B0604020202020204" pitchFamily="34" charset="0"/>
              <a:buChar char="•"/>
            </a:pPr>
            <a:r>
              <a:rPr lang="vi-VN" b="1" i="0" dirty="0">
                <a:solidFill>
                  <a:srgbClr val="404040"/>
                </a:solidFill>
                <a:effectLst/>
                <a:latin typeface="DeepSeek-CJK-patch"/>
              </a:rPr>
              <a:t>Định nghĩa:</a:t>
            </a:r>
            <a:r>
              <a:rPr lang="vi-VN" b="0" i="0" dirty="0">
                <a:solidFill>
                  <a:srgbClr val="404040"/>
                </a:solidFill>
                <a:effectLst/>
                <a:latin typeface="DeepSeek-CJK-patch"/>
              </a:rPr>
              <a:t> Phương thức </a:t>
            </a:r>
            <a:r>
              <a:rPr lang="vi-VN" b="1" i="0" dirty="0">
                <a:solidFill>
                  <a:srgbClr val="404040"/>
                </a:solidFill>
                <a:effectLst/>
                <a:latin typeface="DeepSeek-CJK-patch"/>
              </a:rPr>
              <a:t>gián tiếp</a:t>
            </a:r>
            <a:r>
              <a:rPr lang="vi-VN" b="0" i="0" dirty="0">
                <a:solidFill>
                  <a:srgbClr val="404040"/>
                </a:solidFill>
                <a:effectLst/>
                <a:latin typeface="DeepSeek-CJK-patch"/>
              </a:rPr>
              <a:t> để truy cập hoặc rò rỉ dữ liệu trái phép, lợi dụng các đặc điểm thiết kế hệ thống.</a:t>
            </a:r>
          </a:p>
          <a:p>
            <a:pPr algn="l">
              <a:buFont typeface="Arial" panose="020B0604020202020204" pitchFamily="34" charset="0"/>
              <a:buChar char="•"/>
            </a:pPr>
            <a:r>
              <a:rPr lang="vi-VN" b="1" i="0" dirty="0">
                <a:solidFill>
                  <a:srgbClr val="404040"/>
                </a:solidFill>
                <a:effectLst/>
                <a:latin typeface="DeepSeek-CJK-patch"/>
              </a:rPr>
              <a:t>Mục tiêu:</a:t>
            </a:r>
            <a:r>
              <a:rPr lang="vi-VN" b="0" i="0" dirty="0">
                <a:solidFill>
                  <a:srgbClr val="404040"/>
                </a:solidFill>
                <a:effectLst/>
                <a:latin typeface="DeepSeek-CJK-patch"/>
              </a:rPr>
              <a:t> Vượt qua các quy tắc kiểm soát truy cập (như MAC) mà không bị phát hiện.</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2. Ví dụ minh họa</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Scenario:</a:t>
            </a:r>
            <a:r>
              <a:rPr lang="vi-VN" b="0" i="0" dirty="0">
                <a:solidFill>
                  <a:srgbClr val="404040"/>
                </a:solidFill>
                <a:effectLst/>
                <a:latin typeface="DeepSeek-CJK-patch"/>
              </a:rPr>
              <a:t> Hệ thống CSDL phân tán (DDB) gồm 2 site:</a:t>
            </a:r>
          </a:p>
          <a:p>
            <a:pPr algn="l">
              <a:buFont typeface="Arial" panose="020B0604020202020204" pitchFamily="34" charset="0"/>
              <a:buChar char="•"/>
            </a:pPr>
            <a:r>
              <a:rPr lang="vi-VN" b="1" i="0" dirty="0">
                <a:solidFill>
                  <a:srgbClr val="404040"/>
                </a:solidFill>
                <a:effectLst/>
                <a:latin typeface="DeepSeek-CJK-patch"/>
              </a:rPr>
              <a:t>Site C (Confidential):</a:t>
            </a:r>
            <a:r>
              <a:rPr lang="vi-VN" b="0" i="0" dirty="0">
                <a:solidFill>
                  <a:srgbClr val="404040"/>
                </a:solidFill>
                <a:effectLst/>
                <a:latin typeface="DeepSeek-CJK-patch"/>
              </a:rPr>
              <a:t> Chứa dữ liệu mức </a:t>
            </a:r>
            <a:r>
              <a:rPr lang="vi-VN" b="1" i="0" dirty="0">
                <a:solidFill>
                  <a:srgbClr val="404040"/>
                </a:solidFill>
                <a:effectLst/>
                <a:latin typeface="DeepSeek-CJK-patch"/>
              </a:rPr>
              <a:t>Confidential</a:t>
            </a:r>
            <a:r>
              <a:rPr lang="vi-VN" b="0" i="0" dirty="0">
                <a:solidFill>
                  <a:srgbClr val="404040"/>
                </a:solidFill>
                <a:effectLst/>
                <a:latin typeface="DeepSeek-CJK-patch"/>
              </a:rPr>
              <a:t>.</a:t>
            </a:r>
          </a:p>
          <a:p>
            <a:pPr algn="l">
              <a:buFont typeface="Arial" panose="020B0604020202020204" pitchFamily="34" charset="0"/>
              <a:buChar char="•"/>
            </a:pPr>
            <a:r>
              <a:rPr lang="vi-VN" b="1" i="0" dirty="0">
                <a:solidFill>
                  <a:srgbClr val="404040"/>
                </a:solidFill>
                <a:effectLst/>
                <a:latin typeface="DeepSeek-CJK-patch"/>
              </a:rPr>
              <a:t>Site S (Secret):</a:t>
            </a:r>
            <a:r>
              <a:rPr lang="vi-VN" b="0" i="0" dirty="0">
                <a:solidFill>
                  <a:srgbClr val="404040"/>
                </a:solidFill>
                <a:effectLst/>
                <a:latin typeface="DeepSeek-CJK-patch"/>
              </a:rPr>
              <a:t> Chứa dữ liệu mức </a:t>
            </a:r>
            <a:r>
              <a:rPr lang="vi-VN" b="1" i="0" dirty="0">
                <a:solidFill>
                  <a:srgbClr val="404040"/>
                </a:solidFill>
                <a:effectLst/>
                <a:latin typeface="DeepSeek-CJK-patch"/>
              </a:rPr>
              <a:t>Secret</a:t>
            </a:r>
            <a:r>
              <a:rPr lang="vi-VN" b="0" i="0" dirty="0">
                <a:solidFill>
                  <a:srgbClr val="404040"/>
                </a:solidFill>
                <a:effectLst/>
                <a:latin typeface="DeepSeek-CJK-patch"/>
              </a:rPr>
              <a:t>.</a:t>
            </a:r>
          </a:p>
          <a:p>
            <a:pPr algn="l"/>
            <a:r>
              <a:rPr lang="vi-VN" b="1" i="0" dirty="0">
                <a:solidFill>
                  <a:srgbClr val="404040"/>
                </a:solidFill>
                <a:effectLst/>
                <a:latin typeface="DeepSeek-CJK-patch"/>
              </a:rPr>
              <a:t>Quy tắc áp dụng:</a:t>
            </a:r>
            <a:endParaRPr lang="vi-VN" b="0" i="0" dirty="0">
              <a:solidFill>
                <a:srgbClr val="404040"/>
              </a:solidFill>
              <a:effectLst/>
              <a:latin typeface="DeepSeek-CJK-patch"/>
            </a:endParaRP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No Write Down:</a:t>
            </a:r>
            <a:r>
              <a:rPr lang="vi-VN" b="0" i="0" dirty="0">
                <a:solidFill>
                  <a:srgbClr val="404040"/>
                </a:solidFill>
                <a:effectLst/>
                <a:latin typeface="DeepSeek-CJK-patch"/>
              </a:rPr>
              <a:t> Người dùng cấp </a:t>
            </a:r>
            <a:r>
              <a:rPr lang="vi-VN" b="1" i="0" dirty="0">
                <a:solidFill>
                  <a:srgbClr val="404040"/>
                </a:solidFill>
                <a:effectLst/>
                <a:latin typeface="DeepSeek-CJK-patch"/>
              </a:rPr>
              <a:t>Secret</a:t>
            </a:r>
            <a:r>
              <a:rPr lang="vi-VN" b="0" i="0" dirty="0">
                <a:solidFill>
                  <a:srgbClr val="404040"/>
                </a:solidFill>
                <a:effectLst/>
                <a:latin typeface="DeepSeek-CJK-patch"/>
              </a:rPr>
              <a:t> chỉ được ghi vào </a:t>
            </a:r>
            <a:r>
              <a:rPr lang="vi-VN" b="1" i="0" dirty="0">
                <a:solidFill>
                  <a:srgbClr val="404040"/>
                </a:solidFill>
                <a:effectLst/>
                <a:latin typeface="DeepSeek-CJK-patch"/>
              </a:rPr>
              <a:t>Site S</a:t>
            </a:r>
            <a:r>
              <a:rPr lang="vi-VN" b="0" i="0" dirty="0">
                <a:solidFill>
                  <a:srgbClr val="404040"/>
                </a:solidFill>
                <a:effectLst/>
                <a:latin typeface="DeepSeek-CJK-patch"/>
              </a:rPr>
              <a:t>.</a:t>
            </a:r>
          </a:p>
          <a:p>
            <a:pPr algn="l">
              <a:buFont typeface="+mj-lt"/>
              <a:buNone/>
            </a:pPr>
            <a:r>
              <a:rPr lang="en-US" b="1" i="0" dirty="0">
                <a:solidFill>
                  <a:srgbClr val="404040"/>
                </a:solidFill>
                <a:effectLst/>
                <a:latin typeface="DeepSeek-CJK-patch"/>
              </a:rPr>
              <a:t>- </a:t>
            </a:r>
            <a:r>
              <a:rPr lang="vi-VN" b="1" i="0" dirty="0">
                <a:solidFill>
                  <a:srgbClr val="404040"/>
                </a:solidFill>
                <a:effectLst/>
                <a:latin typeface="DeepSeek-CJK-patch"/>
              </a:rPr>
              <a:t>No Read Up:</a:t>
            </a:r>
            <a:r>
              <a:rPr lang="vi-VN" b="0" i="0" dirty="0">
                <a:solidFill>
                  <a:srgbClr val="404040"/>
                </a:solidFill>
                <a:effectLst/>
                <a:latin typeface="DeepSeek-CJK-patch"/>
              </a:rPr>
              <a:t> Người dùng cấp </a:t>
            </a:r>
            <a:r>
              <a:rPr lang="vi-VN" b="1" i="0" dirty="0">
                <a:solidFill>
                  <a:srgbClr val="404040"/>
                </a:solidFill>
                <a:effectLst/>
                <a:latin typeface="DeepSeek-CJK-patch"/>
              </a:rPr>
              <a:t>Secret</a:t>
            </a:r>
            <a:r>
              <a:rPr lang="vi-VN" b="0" i="0" dirty="0">
                <a:solidFill>
                  <a:srgbClr val="404040"/>
                </a:solidFill>
                <a:effectLst/>
                <a:latin typeface="DeepSeek-CJK-patch"/>
              </a:rPr>
              <a:t> được đọc cả </a:t>
            </a:r>
            <a:r>
              <a:rPr lang="vi-VN" b="1" i="0" dirty="0">
                <a:solidFill>
                  <a:srgbClr val="404040"/>
                </a:solidFill>
                <a:effectLst/>
                <a:latin typeface="DeepSeek-CJK-patch"/>
              </a:rPr>
              <a:t>Site C và S</a:t>
            </a:r>
            <a:r>
              <a:rPr lang="vi-VN" b="0" i="0" dirty="0">
                <a:solidFill>
                  <a:srgbClr val="404040"/>
                </a:solidFill>
                <a:effectLst/>
                <a:latin typeface="DeepSeek-CJK-patch"/>
              </a:rPr>
              <a:t>.</a:t>
            </a:r>
          </a:p>
          <a:p>
            <a:pPr algn="l"/>
            <a:endParaRPr lang="en-US" b="1" i="0" dirty="0">
              <a:solidFill>
                <a:srgbClr val="404040"/>
              </a:solidFill>
              <a:effectLst/>
              <a:latin typeface="DeepSeek-CJK-patch"/>
            </a:endParaRPr>
          </a:p>
          <a:p>
            <a:pPr algn="l"/>
            <a:r>
              <a:rPr lang="vi-VN" b="1" i="0" dirty="0">
                <a:solidFill>
                  <a:srgbClr val="404040"/>
                </a:solidFill>
                <a:effectLst/>
                <a:latin typeface="DeepSeek-CJK-patch"/>
              </a:rPr>
              <a:t>Vấn đề:</a:t>
            </a:r>
            <a:endParaRPr lang="vi-VN" b="0" i="0" dirty="0">
              <a:solidFill>
                <a:srgbClr val="404040"/>
              </a:solidFill>
              <a:effectLst/>
              <a:latin typeface="DeepSeek-CJK-patch"/>
            </a:endParaRPr>
          </a:p>
          <a:p>
            <a:pPr algn="l">
              <a:buFont typeface="Arial" panose="020B0604020202020204" pitchFamily="34" charset="0"/>
              <a:buChar char="•"/>
            </a:pPr>
            <a:r>
              <a:rPr lang="vi-VN" b="0" i="0" dirty="0">
                <a:solidFill>
                  <a:srgbClr val="404040"/>
                </a:solidFill>
                <a:effectLst/>
                <a:latin typeface="DeepSeek-CJK-patch"/>
              </a:rPr>
              <a:t>Khi người dùng </a:t>
            </a:r>
            <a:r>
              <a:rPr lang="vi-VN" b="1" i="0" dirty="0">
                <a:solidFill>
                  <a:srgbClr val="404040"/>
                </a:solidFill>
                <a:effectLst/>
                <a:latin typeface="DeepSeek-CJK-patch"/>
              </a:rPr>
              <a:t>Secret</a:t>
            </a:r>
            <a:r>
              <a:rPr lang="vi-VN" b="0" i="0" dirty="0">
                <a:solidFill>
                  <a:srgbClr val="404040"/>
                </a:solidFill>
                <a:effectLst/>
                <a:latin typeface="DeepSeek-CJK-patch"/>
              </a:rPr>
              <a:t> gửi truy vấn đọc đến </a:t>
            </a:r>
            <a:r>
              <a:rPr lang="vi-VN" b="1" i="0" dirty="0">
                <a:solidFill>
                  <a:srgbClr val="404040"/>
                </a:solidFill>
                <a:effectLst/>
                <a:latin typeface="DeepSeek-CJK-patch"/>
              </a:rPr>
              <a:t>Site C</a:t>
            </a:r>
            <a:r>
              <a:rPr lang="vi-VN" b="0" i="0" dirty="0">
                <a:solidFill>
                  <a:srgbClr val="404040"/>
                </a:solidFill>
                <a:effectLst/>
                <a:latin typeface="DeepSeek-CJK-patch"/>
              </a:rPr>
              <a:t>, </a:t>
            </a:r>
            <a:r>
              <a:rPr lang="vi-VN" b="1" i="0" dirty="0">
                <a:solidFill>
                  <a:srgbClr val="404040"/>
                </a:solidFill>
                <a:effectLst/>
                <a:latin typeface="DeepSeek-CJK-patch"/>
              </a:rPr>
              <a:t>vị ngữ (predicate)</a:t>
            </a:r>
            <a:r>
              <a:rPr lang="vi-VN" b="0" i="0" dirty="0">
                <a:solidFill>
                  <a:srgbClr val="404040"/>
                </a:solidFill>
                <a:effectLst/>
                <a:latin typeface="DeepSeek-CJK-patch"/>
              </a:rPr>
              <a:t> trong truy vấn có thể chứa thông tin </a:t>
            </a:r>
            <a:r>
              <a:rPr lang="vi-VN" b="1" i="0" dirty="0">
                <a:solidFill>
                  <a:srgbClr val="404040"/>
                </a:solidFill>
                <a:effectLst/>
                <a:latin typeface="DeepSeek-CJK-patch"/>
              </a:rPr>
              <a:t>Secret</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1" dirty="0">
                <a:solidFill>
                  <a:srgbClr val="404040"/>
                </a:solidFill>
                <a:effectLst/>
                <a:latin typeface="DeepSeek-CJK-patch"/>
              </a:rPr>
              <a:t>Ví dụ:</a:t>
            </a:r>
            <a:r>
              <a:rPr lang="vi-VN" b="0" i="0" dirty="0">
                <a:solidFill>
                  <a:srgbClr val="404040"/>
                </a:solidFill>
                <a:effectLst/>
                <a:latin typeface="DeepSeek-CJK-patch"/>
              </a:rPr>
              <a:t> </a:t>
            </a:r>
            <a:r>
              <a:rPr lang="vi-VN" b="1" i="0" dirty="0">
                <a:solidFill>
                  <a:srgbClr val="404040"/>
                </a:solidFill>
                <a:effectLst/>
                <a:latin typeface="DeepSeek-CJK-patch"/>
              </a:rPr>
              <a:t>SELECT</a:t>
            </a:r>
            <a:r>
              <a:rPr lang="vi-VN" b="0" i="0" dirty="0">
                <a:solidFill>
                  <a:srgbClr val="404040"/>
                </a:solidFill>
                <a:effectLst/>
                <a:latin typeface="DeepSeek-CJK-patch"/>
              </a:rPr>
              <a:t> * </a:t>
            </a:r>
            <a:r>
              <a:rPr lang="vi-VN" b="1" i="0" dirty="0">
                <a:solidFill>
                  <a:srgbClr val="404040"/>
                </a:solidFill>
                <a:effectLst/>
                <a:latin typeface="DeepSeek-CJK-patch"/>
              </a:rPr>
              <a:t>FROM</a:t>
            </a:r>
            <a:r>
              <a:rPr lang="vi-VN" b="0" i="0" dirty="0">
                <a:solidFill>
                  <a:srgbClr val="404040"/>
                </a:solidFill>
                <a:effectLst/>
                <a:latin typeface="DeepSeek-CJK-patch"/>
              </a:rPr>
              <a:t> C </a:t>
            </a:r>
            <a:r>
              <a:rPr lang="vi-VN" b="1" i="0" dirty="0">
                <a:solidFill>
                  <a:srgbClr val="404040"/>
                </a:solidFill>
                <a:effectLst/>
                <a:latin typeface="DeepSeek-CJK-patch"/>
              </a:rPr>
              <a:t>WHERE</a:t>
            </a:r>
            <a:r>
              <a:rPr lang="vi-VN" b="0" i="0" dirty="0">
                <a:solidFill>
                  <a:srgbClr val="404040"/>
                </a:solidFill>
                <a:effectLst/>
                <a:latin typeface="DeepSeek-CJK-patch"/>
              </a:rPr>
              <a:t> id = (</a:t>
            </a:r>
            <a:r>
              <a:rPr lang="vi-VN" b="1" i="0" dirty="0">
                <a:solidFill>
                  <a:srgbClr val="404040"/>
                </a:solidFill>
                <a:effectLst/>
                <a:latin typeface="DeepSeek-CJK-patch"/>
              </a:rPr>
              <a:t>SELECT</a:t>
            </a:r>
            <a:r>
              <a:rPr lang="vi-VN" b="0" i="0" dirty="0">
                <a:solidFill>
                  <a:srgbClr val="404040"/>
                </a:solidFill>
                <a:effectLst/>
                <a:latin typeface="DeepSeek-CJK-patch"/>
              </a:rPr>
              <a:t> id </a:t>
            </a:r>
            <a:r>
              <a:rPr lang="vi-VN" b="1" i="0" dirty="0">
                <a:solidFill>
                  <a:srgbClr val="404040"/>
                </a:solidFill>
                <a:effectLst/>
                <a:latin typeface="DeepSeek-CJK-patch"/>
              </a:rPr>
              <a:t>FROM</a:t>
            </a:r>
            <a:r>
              <a:rPr lang="vi-VN" b="0" i="0" dirty="0">
                <a:solidFill>
                  <a:srgbClr val="404040"/>
                </a:solidFill>
                <a:effectLst/>
                <a:latin typeface="DeepSeek-CJK-patch"/>
              </a:rPr>
              <a:t> S </a:t>
            </a:r>
            <a:r>
              <a:rPr lang="vi-VN" b="1" i="0" dirty="0">
                <a:solidFill>
                  <a:srgbClr val="404040"/>
                </a:solidFill>
                <a:effectLst/>
                <a:latin typeface="DeepSeek-CJK-patch"/>
              </a:rPr>
              <a:t>WHERE</a:t>
            </a:r>
            <a:r>
              <a:rPr lang="vi-VN" b="0" i="0" dirty="0">
                <a:solidFill>
                  <a:srgbClr val="404040"/>
                </a:solidFill>
                <a:effectLst/>
                <a:latin typeface="DeepSeek-CJK-patch"/>
              </a:rPr>
              <a:t> condition_secret).</a:t>
            </a:r>
          </a:p>
          <a:p>
            <a:pPr algn="l">
              <a:buFont typeface="Arial" panose="020B0604020202020204" pitchFamily="34" charset="0"/>
              <a:buChar char="•"/>
            </a:pPr>
            <a:r>
              <a:rPr lang="vi-VN" b="1" i="0" dirty="0">
                <a:solidFill>
                  <a:srgbClr val="404040"/>
                </a:solidFill>
                <a:effectLst/>
                <a:latin typeface="DeepSeek-CJK-patch"/>
              </a:rPr>
              <a:t>Hậu quả:</a:t>
            </a:r>
            <a:r>
              <a:rPr lang="vi-VN" b="0" i="0" dirty="0">
                <a:solidFill>
                  <a:srgbClr val="404040"/>
                </a:solidFill>
                <a:effectLst/>
                <a:latin typeface="DeepSeek-CJK-patch"/>
              </a:rPr>
              <a:t> Thông tin </a:t>
            </a:r>
            <a:r>
              <a:rPr lang="vi-VN" b="1" i="0" dirty="0">
                <a:solidFill>
                  <a:srgbClr val="404040"/>
                </a:solidFill>
                <a:effectLst/>
                <a:latin typeface="DeepSeek-CJK-patch"/>
              </a:rPr>
              <a:t>Secret</a:t>
            </a:r>
            <a:r>
              <a:rPr lang="vi-VN" b="0" i="0" dirty="0">
                <a:solidFill>
                  <a:srgbClr val="404040"/>
                </a:solidFill>
                <a:effectLst/>
                <a:latin typeface="DeepSeek-CJK-patch"/>
              </a:rPr>
              <a:t> bị rò rỉ gián tiếp qua truy vấn gửi đến </a:t>
            </a:r>
            <a:r>
              <a:rPr lang="vi-VN" b="1" i="0" dirty="0">
                <a:solidFill>
                  <a:srgbClr val="404040"/>
                </a:solidFill>
                <a:effectLst/>
                <a:latin typeface="DeepSeek-CJK-patch"/>
              </a:rPr>
              <a:t>Site C</a:t>
            </a:r>
            <a:r>
              <a:rPr lang="vi-VN" b="0" i="0" dirty="0">
                <a:solidFill>
                  <a:srgbClr val="404040"/>
                </a:solidFill>
                <a:effectLst/>
                <a:latin typeface="DeepSeek-CJK-patch"/>
              </a:rPr>
              <a:t> → Tạo thành </a:t>
            </a:r>
            <a:r>
              <a:rPr lang="vi-VN" b="1" i="0" dirty="0">
                <a:solidFill>
                  <a:srgbClr val="404040"/>
                </a:solidFill>
                <a:effectLst/>
                <a:latin typeface="DeepSeek-CJK-patch"/>
              </a:rPr>
              <a:t>kênh ngầm</a:t>
            </a:r>
            <a:r>
              <a:rPr lang="vi-VN" b="0" i="0" dirty="0">
                <a:solidFill>
                  <a:srgbClr val="404040"/>
                </a:solidFill>
                <a:effectLst/>
                <a:latin typeface="DeepSeek-CJK-patch"/>
              </a:rPr>
              <a:t>.</a:t>
            </a:r>
            <a:endParaRPr lang="en-US" b="0" i="0" dirty="0">
              <a:solidFill>
                <a:srgbClr val="404040"/>
              </a:solidFill>
              <a:effectLst/>
              <a:latin typeface="DeepSeek-CJK-patch"/>
            </a:endParaRPr>
          </a:p>
          <a:p>
            <a:pPr algn="l">
              <a:buFont typeface="Arial" panose="020B0604020202020204" pitchFamily="34" charset="0"/>
              <a:buChar char="•"/>
            </a:pPr>
            <a:endParaRPr lang="vi-VN" b="0" i="0" dirty="0">
              <a:solidFill>
                <a:srgbClr val="404040"/>
              </a:solidFill>
              <a:effectLst/>
              <a:latin typeface="DeepSeek-CJK-patch"/>
            </a:endParaRPr>
          </a:p>
          <a:p>
            <a:pPr algn="l"/>
            <a:r>
              <a:rPr lang="vi-VN" b="1" i="0" dirty="0">
                <a:solidFill>
                  <a:srgbClr val="404040"/>
                </a:solidFill>
                <a:effectLst/>
                <a:latin typeface="DeepSeek-CJK-patch"/>
              </a:rPr>
              <a:t>3. Giải pháp: Sao chép dữ liệu (Replication)</a:t>
            </a:r>
          </a:p>
          <a:p>
            <a:pPr algn="l">
              <a:buFont typeface="Arial" panose="020B0604020202020204" pitchFamily="34" charset="0"/>
              <a:buChar char="•"/>
            </a:pPr>
            <a:r>
              <a:rPr lang="vi-VN" b="1" i="0" dirty="0">
                <a:solidFill>
                  <a:srgbClr val="404040"/>
                </a:solidFill>
                <a:effectLst/>
                <a:latin typeface="DeepSeek-CJK-patch"/>
              </a:rPr>
              <a:t>Nguyên tắc:</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Mỗi site ở cấp độ bảo mật </a:t>
            </a:r>
            <a:r>
              <a:rPr lang="vi-VN" b="1" i="0" dirty="0">
                <a:solidFill>
                  <a:srgbClr val="404040"/>
                </a:solidFill>
                <a:effectLst/>
                <a:latin typeface="DeepSeek-CJK-patch"/>
              </a:rPr>
              <a:t>L</a:t>
            </a:r>
            <a:r>
              <a:rPr lang="vi-VN" b="0" i="0" dirty="0">
                <a:solidFill>
                  <a:srgbClr val="404040"/>
                </a:solidFill>
                <a:effectLst/>
                <a:latin typeface="DeepSeek-CJK-patch"/>
              </a:rPr>
              <a:t> phải chứa </a:t>
            </a:r>
            <a:r>
              <a:rPr lang="vi-VN" b="1" i="0" dirty="0">
                <a:solidFill>
                  <a:srgbClr val="404040"/>
                </a:solidFill>
                <a:effectLst/>
                <a:latin typeface="DeepSeek-CJK-patch"/>
              </a:rPr>
              <a:t>toàn bộ dữ liệu mà người dùng cấp L được phép đọc</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1" dirty="0">
                <a:solidFill>
                  <a:srgbClr val="404040"/>
                </a:solidFill>
                <a:effectLst/>
                <a:latin typeface="DeepSeek-CJK-patch"/>
              </a:rPr>
              <a:t>Ví dụ:</a:t>
            </a:r>
            <a:endParaRPr lang="vi-VN" b="0" i="0" dirty="0">
              <a:solidFill>
                <a:srgbClr val="404040"/>
              </a:solidFill>
              <a:effectLst/>
              <a:latin typeface="DeepSeek-CJK-patch"/>
            </a:endParaRPr>
          </a:p>
          <a:p>
            <a:pPr marL="1143000" lvl="2" indent="-228600" algn="l">
              <a:buFont typeface="Arial" panose="020B0604020202020204" pitchFamily="34" charset="0"/>
              <a:buChar char="•"/>
            </a:pPr>
            <a:r>
              <a:rPr lang="vi-VN" b="1" i="0" dirty="0">
                <a:solidFill>
                  <a:srgbClr val="404040"/>
                </a:solidFill>
                <a:effectLst/>
                <a:latin typeface="DeepSeek-CJK-patch"/>
              </a:rPr>
              <a:t>Site S (Secret)</a:t>
            </a:r>
            <a:r>
              <a:rPr lang="vi-VN" b="0" i="0" dirty="0">
                <a:solidFill>
                  <a:srgbClr val="404040"/>
                </a:solidFill>
                <a:effectLst/>
                <a:latin typeface="DeepSeek-CJK-patch"/>
              </a:rPr>
              <a:t> sao chép dữ liệu </a:t>
            </a:r>
            <a:r>
              <a:rPr lang="vi-VN" b="1" i="0" dirty="0">
                <a:solidFill>
                  <a:srgbClr val="404040"/>
                </a:solidFill>
                <a:effectLst/>
                <a:latin typeface="DeepSeek-CJK-patch"/>
              </a:rPr>
              <a:t>Confidential</a:t>
            </a:r>
            <a:r>
              <a:rPr lang="vi-VN" b="0" i="0" dirty="0">
                <a:solidFill>
                  <a:srgbClr val="404040"/>
                </a:solidFill>
                <a:effectLst/>
                <a:latin typeface="DeepSeek-CJK-patch"/>
              </a:rPr>
              <a:t> từ Site C.</a:t>
            </a:r>
          </a:p>
          <a:p>
            <a:pPr marL="1143000" lvl="2" indent="-228600" algn="l">
              <a:buFont typeface="Arial" panose="020B0604020202020204" pitchFamily="34" charset="0"/>
              <a:buChar char="•"/>
            </a:pPr>
            <a:r>
              <a:rPr lang="vi-VN" b="0" i="0" dirty="0">
                <a:solidFill>
                  <a:srgbClr val="404040"/>
                </a:solidFill>
                <a:effectLst/>
                <a:latin typeface="DeepSeek-CJK-patch"/>
              </a:rPr>
              <a:t>Người dùng </a:t>
            </a:r>
            <a:r>
              <a:rPr lang="vi-VN" b="1" i="0" dirty="0">
                <a:solidFill>
                  <a:srgbClr val="404040"/>
                </a:solidFill>
                <a:effectLst/>
                <a:latin typeface="DeepSeek-CJK-patch"/>
              </a:rPr>
              <a:t>Secret</a:t>
            </a:r>
            <a:r>
              <a:rPr lang="vi-VN" b="0" i="0" dirty="0">
                <a:solidFill>
                  <a:srgbClr val="404040"/>
                </a:solidFill>
                <a:effectLst/>
                <a:latin typeface="DeepSeek-CJK-patch"/>
              </a:rPr>
              <a:t> chỉ cần truy vấn trên </a:t>
            </a:r>
            <a:r>
              <a:rPr lang="vi-VN" b="1" i="0" dirty="0">
                <a:solidFill>
                  <a:srgbClr val="404040"/>
                </a:solidFill>
                <a:effectLst/>
                <a:latin typeface="DeepSeek-CJK-patch"/>
              </a:rPr>
              <a:t>Site S</a:t>
            </a:r>
            <a:r>
              <a:rPr lang="vi-VN" b="0" i="0" dirty="0">
                <a:solidFill>
                  <a:srgbClr val="404040"/>
                </a:solidFill>
                <a:effectLst/>
                <a:latin typeface="DeepSeek-CJK-patch"/>
              </a:rPr>
              <a:t>, không cần gửi đến Site C → Loại bỏ kênh ngầm.</a:t>
            </a:r>
          </a:p>
          <a:p>
            <a:pPr algn="l">
              <a:buFont typeface="Arial" panose="020B0604020202020204" pitchFamily="34" charset="0"/>
              <a:buChar char="•"/>
            </a:pPr>
            <a:r>
              <a:rPr lang="vi-VN" b="1" i="0" dirty="0">
                <a:solidFill>
                  <a:srgbClr val="404040"/>
                </a:solidFill>
                <a:effectLst/>
                <a:latin typeface="DeepSeek-CJK-patch"/>
              </a:rPr>
              <a:t>Ưu điểm:</a:t>
            </a:r>
            <a:endParaRPr lang="vi-VN" b="0" i="0" dirty="0">
              <a:solidFill>
                <a:srgbClr val="404040"/>
              </a:solidFill>
              <a:effectLst/>
              <a:latin typeface="DeepSeek-CJK-patch"/>
            </a:endParaRPr>
          </a:p>
          <a:p>
            <a:pPr marL="742950" lvl="1" indent="-285750" algn="l">
              <a:buFont typeface="Arial" panose="020B0604020202020204" pitchFamily="34" charset="0"/>
              <a:buChar char="•"/>
            </a:pPr>
            <a:r>
              <a:rPr lang="vi-VN" b="0" i="0" dirty="0">
                <a:solidFill>
                  <a:srgbClr val="404040"/>
                </a:solidFill>
                <a:effectLst/>
                <a:latin typeface="DeepSeek-CJK-patch"/>
              </a:rPr>
              <a:t>Truy vấn được xử lý </a:t>
            </a:r>
            <a:r>
              <a:rPr lang="vi-VN" b="1" i="0" dirty="0">
                <a:solidFill>
                  <a:srgbClr val="404040"/>
                </a:solidFill>
                <a:effectLst/>
                <a:latin typeface="DeepSeek-CJK-patch"/>
              </a:rPr>
              <a:t>nội bộ</a:t>
            </a:r>
            <a:r>
              <a:rPr lang="vi-VN" b="0" i="0" dirty="0">
                <a:solidFill>
                  <a:srgbClr val="404040"/>
                </a:solidFill>
                <a:effectLst/>
                <a:latin typeface="DeepSeek-CJK-patch"/>
              </a:rPr>
              <a:t> tại site có cấp độ cao nhất, không tiết lộ thông tin qua mạng.</a:t>
            </a:r>
          </a:p>
          <a:p>
            <a:pPr marL="742950" lvl="1" indent="-285750" algn="l">
              <a:buFont typeface="Arial" panose="020B0604020202020204" pitchFamily="34" charset="0"/>
              <a:buChar char="•"/>
            </a:pPr>
            <a:r>
              <a:rPr lang="vi-VN" b="0" i="0" dirty="0">
                <a:solidFill>
                  <a:srgbClr val="404040"/>
                </a:solidFill>
                <a:effectLst/>
                <a:latin typeface="DeepSeek-CJK-patch"/>
              </a:rPr>
              <a:t>Tuân thủ nguyên tắc </a:t>
            </a:r>
            <a:r>
              <a:rPr lang="vi-VN" b="1" i="0" dirty="0">
                <a:solidFill>
                  <a:srgbClr val="404040"/>
                </a:solidFill>
                <a:effectLst/>
                <a:latin typeface="DeepSeek-CJK-patch"/>
              </a:rPr>
              <a:t>No Read Up/No Write Down</a:t>
            </a:r>
            <a:r>
              <a:rPr lang="vi-VN" b="0" i="0" dirty="0">
                <a:solidFill>
                  <a:srgbClr val="404040"/>
                </a:solidFill>
                <a:effectLst/>
                <a:latin typeface="DeepSeek-CJK-patch"/>
              </a:rPr>
              <a:t> mà không tạo ra lỗ hổng.</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41</a:t>
            </a:fld>
            <a:endParaRPr lang="en-US"/>
          </a:p>
        </p:txBody>
      </p:sp>
    </p:spTree>
    <p:extLst>
      <p:ext uri="{BB962C8B-B14F-4D97-AF65-F5344CB8AC3E}">
        <p14:creationId xmlns:p14="http://schemas.microsoft.com/office/powerpoint/2010/main" val="238363248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en-US" dirty="0" err="1"/>
              <a:t>Kiểm</a:t>
            </a:r>
            <a:r>
              <a:rPr lang="en-US" dirty="0"/>
              <a:t> </a:t>
            </a:r>
            <a:r>
              <a:rPr lang="en-US" dirty="0" err="1"/>
              <a:t>soát</a:t>
            </a:r>
            <a:r>
              <a:rPr lang="en-US" dirty="0"/>
              <a:t> </a:t>
            </a:r>
            <a:r>
              <a:rPr lang="en-US" dirty="0" err="1"/>
              <a:t>toàn</a:t>
            </a:r>
            <a:r>
              <a:rPr lang="en-US" dirty="0"/>
              <a:t> </a:t>
            </a:r>
            <a:r>
              <a:rPr lang="en-US" dirty="0" err="1"/>
              <a:t>vẹn</a:t>
            </a:r>
            <a:r>
              <a:rPr lang="en-US" dirty="0"/>
              <a:t> </a:t>
            </a:r>
            <a:r>
              <a:rPr lang="en-US" dirty="0" err="1"/>
              <a:t>ngữ</a:t>
            </a:r>
            <a:r>
              <a:rPr lang="en-US" dirty="0"/>
              <a:t> </a:t>
            </a:r>
            <a:r>
              <a:rPr lang="en-US" dirty="0" err="1"/>
              <a:t>nghĩa</a:t>
            </a:r>
            <a:endParaRPr lang="en-US" dirty="0"/>
          </a:p>
          <a:p>
            <a:r>
              <a:rPr lang="vi-VN" b="0" i="0" dirty="0">
                <a:solidFill>
                  <a:srgbClr val="404040"/>
                </a:solidFill>
                <a:effectLst/>
                <a:latin typeface="DeepSeek-CJK-patch"/>
              </a:rPr>
              <a:t>Kiểm soát tính toàn vẹn ngữ nghĩa là cơ chế đảm bảo dữ liệu trong cơ sở dữ liệu tuân thủ các </a:t>
            </a:r>
            <a:r>
              <a:rPr lang="vi-VN" b="1" i="0" dirty="0">
                <a:solidFill>
                  <a:srgbClr val="404040"/>
                </a:solidFill>
                <a:effectLst/>
                <a:latin typeface="DeepSeek-CJK-patch"/>
              </a:rPr>
              <a:t>quy tắc nghiệp vụ</a:t>
            </a:r>
            <a:r>
              <a:rPr lang="vi-VN" b="0" i="0" dirty="0">
                <a:solidFill>
                  <a:srgbClr val="404040"/>
                </a:solidFill>
                <a:effectLst/>
                <a:latin typeface="DeepSeek-CJK-patch"/>
              </a:rPr>
              <a:t> và </a:t>
            </a:r>
            <a:r>
              <a:rPr lang="vi-VN" b="1" i="0" dirty="0">
                <a:solidFill>
                  <a:srgbClr val="404040"/>
                </a:solidFill>
                <a:effectLst/>
                <a:latin typeface="DeepSeek-CJK-patch"/>
              </a:rPr>
              <a:t>ràng buộc logic</a:t>
            </a:r>
            <a:r>
              <a:rPr lang="vi-VN" b="0" i="0" dirty="0">
                <a:solidFill>
                  <a:srgbClr val="404040"/>
                </a:solidFill>
                <a:effectLst/>
                <a:latin typeface="DeepSeek-CJK-patch"/>
              </a:rPr>
              <a:t>, không chỉ đơn thuần về cấu trúc mà còn về ý nghĩa thực tế của dữ liệu.</a:t>
            </a:r>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42</a:t>
            </a:fld>
            <a:endParaRPr lang="en-US"/>
          </a:p>
        </p:txBody>
      </p:sp>
    </p:spTree>
    <p:extLst>
      <p:ext uri="{BB962C8B-B14F-4D97-AF65-F5344CB8AC3E}">
        <p14:creationId xmlns:p14="http://schemas.microsoft.com/office/powerpoint/2010/main" val="1798959605"/>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Rot="1" noChangeAspect="1" noChangeArrowheads="1" noTextEdit="1"/>
          </p:cNvSpPr>
          <p:nvPr>
            <p:ph type="sldImg"/>
          </p:nvPr>
        </p:nvSpPr>
        <p:spPr>
          <a:xfrm>
            <a:off x="1171575" y="-44450"/>
            <a:ext cx="4514850" cy="3386138"/>
          </a:xfrm>
          <a:ln cap="flat"/>
        </p:spPr>
      </p:sp>
      <p:sp>
        <p:nvSpPr>
          <p:cNvPr id="2" name="Notes Placeholder 1">
            <a:extLst>
              <a:ext uri="{FF2B5EF4-FFF2-40B4-BE49-F238E27FC236}">
                <a16:creationId xmlns:a16="http://schemas.microsoft.com/office/drawing/2014/main" id="{1AE214F4-248E-FA3B-10CC-FFD6B3F142E1}"/>
              </a:ext>
            </a:extLst>
          </p:cNvPr>
          <p:cNvSpPr>
            <a:spLocks noGrp="1"/>
          </p:cNvSpPr>
          <p:nvPr>
            <p:ph type="body" idx="1"/>
          </p:nvPr>
        </p:nvSpPr>
        <p:spPr/>
        <p:txBody>
          <a:bodyPr/>
          <a:lstStyle/>
          <a:p>
            <a:endParaRPr lang="en-US" dirty="0"/>
          </a:p>
          <a:p>
            <a:r>
              <a:rPr lang="vi-VN" b="1" dirty="0"/>
              <a:t>Mục tiêu chính:</a:t>
            </a:r>
            <a:endParaRPr lang="vi-VN" dirty="0"/>
          </a:p>
          <a:p>
            <a:pPr>
              <a:buFont typeface="Arial" panose="020B0604020202020204" pitchFamily="34" charset="0"/>
              <a:buChar char="•"/>
            </a:pPr>
            <a:r>
              <a:rPr lang="vi-VN" dirty="0"/>
              <a:t>Duy trì </a:t>
            </a:r>
            <a:r>
              <a:rPr lang="vi-VN" b="1" dirty="0"/>
              <a:t>tính nhất quán (consistency)</a:t>
            </a:r>
            <a:r>
              <a:rPr lang="vi-VN" dirty="0"/>
              <a:t> của cơ sở dữ liệu bằng cách thực thi các </a:t>
            </a:r>
            <a:r>
              <a:rPr lang="vi-VN" b="1" dirty="0"/>
              <a:t>ràng buộc (constraints)</a:t>
            </a:r>
            <a:r>
              <a:rPr lang="vi-VN" dirty="0"/>
              <a:t> đã được định nghĩa.</a:t>
            </a:r>
          </a:p>
          <a:p>
            <a:endParaRPr lang="en-US" b="1"/>
          </a:p>
          <a:p>
            <a:r>
              <a:rPr lang="vi-VN" b="1"/>
              <a:t>Ý </a:t>
            </a:r>
            <a:r>
              <a:rPr lang="vi-VN" b="1" dirty="0"/>
              <a:t>nghĩa:</a:t>
            </a:r>
          </a:p>
          <a:p>
            <a:pPr>
              <a:buFont typeface="Arial" panose="020B0604020202020204" pitchFamily="34" charset="0"/>
              <a:buChar char="•"/>
            </a:pPr>
            <a:r>
              <a:rPr lang="vi-VN" dirty="0"/>
              <a:t>Kiểm soát toàn vẹn ngữ nghĩa giúp đảm bảo rằng dữ liệu được lưu trữ và cập nhật một cách chính xác, tránh lỗi hoặc mâu thuẫn trong hệ thống.</a:t>
            </a:r>
          </a:p>
          <a:p>
            <a:endParaRPr lang="en-US" b="1" dirty="0"/>
          </a:p>
          <a:p>
            <a:r>
              <a:rPr lang="vi-VN" b="1" dirty="0"/>
              <a:t>Hai loại ràng buộc chính:</a:t>
            </a:r>
            <a:endParaRPr lang="vi-VN" dirty="0"/>
          </a:p>
          <a:p>
            <a:pPr>
              <a:buFont typeface="Arial" panose="020B0604020202020204" pitchFamily="34" charset="0"/>
              <a:buChar char="•"/>
            </a:pPr>
            <a:r>
              <a:rPr lang="vi-VN" b="1" dirty="0"/>
              <a:t>Ràng buộc cấu trúc (Structural constraints):</a:t>
            </a:r>
            <a:endParaRPr lang="vi-VN" dirty="0"/>
          </a:p>
          <a:p>
            <a:pPr marL="742950" lvl="1" indent="-285750">
              <a:buFont typeface="Arial" panose="020B0604020202020204" pitchFamily="34" charset="0"/>
              <a:buChar char="•"/>
            </a:pPr>
            <a:r>
              <a:rPr lang="vi-VN" dirty="0"/>
              <a:t>Các thuộc tính ngữ nghĩa cơ bản có sẵn trong mô hình dữ liệu.</a:t>
            </a:r>
          </a:p>
          <a:p>
            <a:pPr marL="742950" lvl="1" indent="-285750">
              <a:buFont typeface="Arial" panose="020B0604020202020204" pitchFamily="34" charset="0"/>
              <a:buChar char="•"/>
            </a:pPr>
            <a:r>
              <a:rPr lang="vi-VN" dirty="0"/>
              <a:t>Ví dụ: </a:t>
            </a:r>
            <a:r>
              <a:rPr lang="vi-VN" b="1" dirty="0"/>
              <a:t>Ràng buộc khóa duy nhất (Unique Key Constraint)</a:t>
            </a:r>
            <a:r>
              <a:rPr lang="vi-VN" dirty="0"/>
              <a:t> trong mô hình quan hệ.</a:t>
            </a:r>
          </a:p>
          <a:p>
            <a:pPr>
              <a:buFont typeface="Arial" panose="020B0604020202020204" pitchFamily="34" charset="0"/>
              <a:buChar char="•"/>
            </a:pPr>
            <a:r>
              <a:rPr lang="vi-VN" b="1" dirty="0"/>
              <a:t>Ràng buộc hành vi (Behavioral constraints):</a:t>
            </a:r>
            <a:endParaRPr lang="vi-VN" dirty="0"/>
          </a:p>
          <a:p>
            <a:pPr marL="742950" lvl="1" indent="-285750">
              <a:buFont typeface="Arial" panose="020B0604020202020204" pitchFamily="34" charset="0"/>
              <a:buChar char="•"/>
            </a:pPr>
            <a:r>
              <a:rPr lang="vi-VN" dirty="0"/>
              <a:t>Quy định hành vi của ứng dụng.</a:t>
            </a:r>
          </a:p>
          <a:p>
            <a:pPr marL="742950" lvl="1" indent="-285750">
              <a:buFont typeface="Arial" panose="020B0604020202020204" pitchFamily="34" charset="0"/>
              <a:buChar char="•"/>
            </a:pPr>
            <a:r>
              <a:rPr lang="vi-VN" dirty="0"/>
              <a:t>Ví dụ: </a:t>
            </a:r>
            <a:r>
              <a:rPr lang="vi-VN" b="1" dirty="0"/>
              <a:t>Quan hệ phụ thuộc (Dependencies)</a:t>
            </a:r>
            <a:r>
              <a:rPr lang="vi-VN" dirty="0"/>
              <a:t> trong mô hình quan hệ.</a:t>
            </a:r>
          </a:p>
          <a:p>
            <a:endParaRPr lang="en-US" b="1" dirty="0"/>
          </a:p>
          <a:p>
            <a:r>
              <a:rPr lang="vi-VN" b="1" dirty="0"/>
              <a:t>Hai thành phần của kiểm soát toàn vẹn ngữ nghĩa:</a:t>
            </a:r>
            <a:endParaRPr lang="vi-VN" dirty="0"/>
          </a:p>
          <a:p>
            <a:pPr>
              <a:buFont typeface="Arial" panose="020B0604020202020204" pitchFamily="34" charset="0"/>
              <a:buChar char="•"/>
            </a:pPr>
            <a:r>
              <a:rPr lang="vi-VN" b="1" dirty="0"/>
              <a:t>Đặc tả ràng buộc toàn vẹn (Integrity constraint specification):</a:t>
            </a:r>
            <a:r>
              <a:rPr lang="vi-VN" dirty="0"/>
              <a:t> Định nghĩa các ràng buộc áp dụng lên dữ liệu.</a:t>
            </a:r>
          </a:p>
          <a:p>
            <a:pPr>
              <a:buFont typeface="Arial" panose="020B0604020202020204" pitchFamily="34" charset="0"/>
              <a:buChar char="•"/>
            </a:pPr>
            <a:r>
              <a:rPr lang="vi-VN" b="1" dirty="0"/>
              <a:t>Thực thi ràng buộc toàn vẹn (Integrity constraint enforcement):</a:t>
            </a:r>
            <a:r>
              <a:rPr lang="vi-VN" dirty="0"/>
              <a:t> Đảm bảo các ràng buộc này được tuân thủ trong quá trình thao tác với cơ sở dữ liệu.</a:t>
            </a:r>
          </a:p>
          <a:p>
            <a:endParaRPr lang="en-US" dirty="0"/>
          </a:p>
        </p:txBody>
      </p:sp>
    </p:spTree>
    <p:extLst>
      <p:ext uri="{BB962C8B-B14F-4D97-AF65-F5344CB8AC3E}">
        <p14:creationId xmlns:p14="http://schemas.microsoft.com/office/powerpoint/2010/main" val="13754292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vi-VN" b="1" dirty="0"/>
              <a:t>GKiểm Soát Toàn Vẹn Ngữ Nghĩa (Semantic Integrity Control)</a:t>
            </a:r>
          </a:p>
          <a:p>
            <a:r>
              <a:rPr lang="vi-VN" dirty="0"/>
              <a:t>hai phương pháp chính để kiểm soát </a:t>
            </a:r>
            <a:r>
              <a:rPr lang="vi-VN" b="1" dirty="0"/>
              <a:t>toàn vẹn ngữ nghĩa</a:t>
            </a:r>
            <a:r>
              <a:rPr lang="vi-VN" dirty="0"/>
              <a:t> trong cơ sở dữ liệu:</a:t>
            </a:r>
          </a:p>
          <a:p>
            <a:pPr>
              <a:buFont typeface="+mj-lt"/>
              <a:buAutoNum type="arabicPeriod"/>
            </a:pPr>
            <a:r>
              <a:rPr lang="vi-VN" b="1" dirty="0"/>
              <a:t>Phương pháp thủ tục (Procedural):</a:t>
            </a:r>
            <a:endParaRPr lang="vi-VN" dirty="0"/>
          </a:p>
          <a:p>
            <a:pPr marL="457200" lvl="1" indent="0">
              <a:buFont typeface="+mj-lt"/>
              <a:buNone/>
            </a:pPr>
            <a:r>
              <a:rPr lang="en-US" dirty="0"/>
              <a:t>- </a:t>
            </a:r>
            <a:r>
              <a:rPr lang="vi-VN" dirty="0"/>
              <a:t>Kiểm soát toàn vẹn được nhúng trực tiếp vào trong từng chương trình ứng dụng.</a:t>
            </a:r>
          </a:p>
          <a:p>
            <a:pPr marL="457200" lvl="1" indent="0">
              <a:buFont typeface="+mj-lt"/>
              <a:buNone/>
            </a:pPr>
            <a:r>
              <a:rPr lang="en-US" dirty="0"/>
              <a:t>- </a:t>
            </a:r>
            <a:r>
              <a:rPr lang="vi-VN" dirty="0"/>
              <a:t>Điều này có nghĩa là mỗi ứng dụng sẽ có mã nguồn riêng để kiểm tra các ràng buộc trước khi cập nhật dữ liệu.</a:t>
            </a:r>
          </a:p>
          <a:p>
            <a:pPr marL="457200" lvl="1" indent="0">
              <a:buFont typeface="+mj-lt"/>
              <a:buNone/>
            </a:pPr>
            <a:r>
              <a:rPr lang="en-US" b="1" dirty="0"/>
              <a:t>- </a:t>
            </a:r>
            <a:r>
              <a:rPr lang="vi-VN" b="1" dirty="0"/>
              <a:t>Ưu điểm:</a:t>
            </a:r>
            <a:r>
              <a:rPr lang="vi-VN" dirty="0"/>
              <a:t> Linh hoạt, có thể tùy chỉnh theo từng ứng dụng.</a:t>
            </a:r>
          </a:p>
          <a:p>
            <a:pPr marL="457200" lvl="1" indent="0">
              <a:buFont typeface="+mj-lt"/>
              <a:buNone/>
            </a:pPr>
            <a:r>
              <a:rPr lang="en-US" b="1" dirty="0"/>
              <a:t>- </a:t>
            </a:r>
            <a:r>
              <a:rPr lang="vi-VN" b="1" dirty="0"/>
              <a:t>Nhược điểm:</a:t>
            </a:r>
            <a:r>
              <a:rPr lang="vi-VN" dirty="0"/>
              <a:t> Có thể dẫn đến </a:t>
            </a:r>
            <a:r>
              <a:rPr lang="vi-VN" b="1" dirty="0"/>
              <a:t>lặp mã</a:t>
            </a:r>
            <a:r>
              <a:rPr lang="vi-VN" dirty="0"/>
              <a:t> và </a:t>
            </a:r>
            <a:r>
              <a:rPr lang="vi-VN" b="1" dirty="0"/>
              <a:t>khó bảo trì</a:t>
            </a:r>
            <a:r>
              <a:rPr lang="vi-VN" dirty="0"/>
              <a:t>, vì mỗi ứng dụng phải tự thực hiện kiểm tra ràng buộc.</a:t>
            </a:r>
          </a:p>
          <a:p>
            <a:pPr>
              <a:buFont typeface="+mj-lt"/>
              <a:buAutoNum type="arabicPeriod"/>
            </a:pPr>
            <a:r>
              <a:rPr lang="vi-VN" b="1" dirty="0"/>
              <a:t>Phương pháp khai báo (Declarative):</a:t>
            </a:r>
            <a:endParaRPr lang="vi-VN" dirty="0"/>
          </a:p>
          <a:p>
            <a:pPr marL="457200" lvl="1" indent="0">
              <a:buFont typeface="+mj-lt"/>
              <a:buNone/>
            </a:pPr>
            <a:r>
              <a:rPr lang="en-US" dirty="0"/>
              <a:t>- </a:t>
            </a:r>
            <a:r>
              <a:rPr lang="vi-VN" dirty="0"/>
              <a:t>Sử dụng các phát biểu trong </a:t>
            </a:r>
            <a:r>
              <a:rPr lang="vi-VN" b="1" dirty="0"/>
              <a:t>tính toán vị từ (predicate calculus)</a:t>
            </a:r>
            <a:r>
              <a:rPr lang="vi-VN" dirty="0"/>
              <a:t> để định nghĩa các ràng buộc.</a:t>
            </a:r>
          </a:p>
          <a:p>
            <a:pPr marL="457200" lvl="1" indent="0">
              <a:buFont typeface="+mj-lt"/>
              <a:buNone/>
            </a:pPr>
            <a:r>
              <a:rPr lang="en-US" b="1" dirty="0"/>
              <a:t>- </a:t>
            </a:r>
            <a:r>
              <a:rPr lang="vi-VN" b="1" dirty="0"/>
              <a:t>Ưu điểm:</a:t>
            </a:r>
            <a:endParaRPr lang="vi-VN" dirty="0"/>
          </a:p>
          <a:p>
            <a:pPr marL="914400" lvl="2" indent="0">
              <a:buFont typeface="+mj-lt"/>
              <a:buNone/>
            </a:pPr>
            <a:r>
              <a:rPr lang="en-US" dirty="0"/>
              <a:t>+ </a:t>
            </a:r>
            <a:r>
              <a:rPr lang="vi-VN" dirty="0"/>
              <a:t>Dễ dàng định nghĩa các ràng buộc một cách rõ ràng.</a:t>
            </a:r>
          </a:p>
          <a:p>
            <a:pPr marL="914400" lvl="2" indent="0">
              <a:buFont typeface="+mj-lt"/>
              <a:buNone/>
            </a:pPr>
            <a:r>
              <a:rPr lang="en-US" dirty="0"/>
              <a:t>+ </a:t>
            </a:r>
            <a:r>
              <a:rPr lang="vi-VN" dirty="0"/>
              <a:t>Xác định tính nhất quán của cơ sở dữ liệu một cách minh bạch.</a:t>
            </a:r>
          </a:p>
          <a:p>
            <a:pPr marL="457200" lvl="1" indent="0">
              <a:buFont typeface="+mj-lt"/>
              <a:buNone/>
            </a:pPr>
            <a:r>
              <a:rPr lang="en-US" b="1" dirty="0"/>
              <a:t>- </a:t>
            </a:r>
            <a:r>
              <a:rPr lang="vi-VN" b="1" dirty="0"/>
              <a:t>Nhược điểm:</a:t>
            </a:r>
            <a:endParaRPr lang="vi-VN" dirty="0"/>
          </a:p>
          <a:p>
            <a:pPr marL="914400" lvl="2" indent="0">
              <a:buFont typeface="+mj-lt"/>
              <a:buNone/>
            </a:pPr>
            <a:r>
              <a:rPr lang="en-US" b="1" dirty="0"/>
              <a:t>+ </a:t>
            </a:r>
            <a:r>
              <a:rPr lang="vi-VN" b="1" dirty="0"/>
              <a:t>Hiệu suất kém</a:t>
            </a:r>
            <a:r>
              <a:rPr lang="vi-VN" dirty="0"/>
              <a:t>, vì phải kiểm tra từng ràng buộc sau mỗi lần cập nhật dữ liệu.</a:t>
            </a:r>
          </a:p>
          <a:p>
            <a:pPr>
              <a:buFont typeface="+mj-lt"/>
              <a:buAutoNum type="arabicPeriod"/>
            </a:pPr>
            <a:r>
              <a:rPr lang="vi-VN" b="1" dirty="0"/>
              <a:t>Cách cải thiện hiệu suất kiểm tra ràng buộc:</a:t>
            </a:r>
            <a:br>
              <a:rPr lang="vi-VN" dirty="0"/>
            </a:br>
            <a:r>
              <a:rPr lang="vi-VN" dirty="0"/>
              <a:t>Để giảm tải việc kiểm tra ràng buộc trong phương pháp khai báo, có thể sử dụng một số chiến lược tối ưu:</a:t>
            </a:r>
          </a:p>
          <a:p>
            <a:pPr marL="457200" lvl="1" indent="0">
              <a:buFont typeface="+mj-lt"/>
              <a:buNone/>
            </a:pPr>
            <a:r>
              <a:rPr lang="en-US" b="1" dirty="0"/>
              <a:t>- </a:t>
            </a:r>
            <a:r>
              <a:rPr lang="vi-VN" b="1" dirty="0"/>
              <a:t>Giới hạn không gian tìm kiếm (Limit the search space):</a:t>
            </a:r>
            <a:r>
              <a:rPr lang="vi-VN" dirty="0"/>
              <a:t> Chỉ kiểm tra những phần dữ liệu có liên quan thay vì toàn bộ cơ sở dữ liệu.</a:t>
            </a:r>
          </a:p>
          <a:p>
            <a:pPr marL="457200" lvl="1" indent="0">
              <a:buFont typeface="+mj-lt"/>
              <a:buNone/>
            </a:pPr>
            <a:r>
              <a:rPr lang="en-US" b="1" dirty="0"/>
              <a:t>- </a:t>
            </a:r>
            <a:r>
              <a:rPr lang="vi-VN" b="1" dirty="0"/>
              <a:t>Giảm số lần truy cập dữ liệu (Decrease the number of data accesses/assertion):</a:t>
            </a:r>
            <a:r>
              <a:rPr lang="vi-VN" dirty="0"/>
              <a:t> Áp dụng các kỹ thuật tối ưu hóa để kiểm tra ràng buộc với ít truy vấn nhất có thể.</a:t>
            </a:r>
          </a:p>
          <a:p>
            <a:pPr marL="457200" lvl="1" indent="0">
              <a:buFont typeface="+mj-lt"/>
              <a:buNone/>
            </a:pPr>
            <a:r>
              <a:rPr lang="en-US" b="1" dirty="0"/>
              <a:t>- </a:t>
            </a:r>
            <a:r>
              <a:rPr lang="vi-VN" b="1" dirty="0"/>
              <a:t>Chiến lược phòng ngừa (Preventive strategies):</a:t>
            </a:r>
            <a:r>
              <a:rPr lang="vi-VN" dirty="0"/>
              <a:t> Ngăn chặn lỗi ngay từ khi nhập dữ liệu thay vì kiểm tra sau khi cập nhật.</a:t>
            </a:r>
          </a:p>
          <a:p>
            <a:pPr marL="628650" lvl="1" indent="-171450">
              <a:buFontTx/>
              <a:buChar char="-"/>
            </a:pPr>
            <a:r>
              <a:rPr lang="vi-VN" b="1" dirty="0"/>
              <a:t>Kiểm tra tại thời gian biên dịch (Checking at compile time):</a:t>
            </a:r>
            <a:r>
              <a:rPr lang="vi-VN" dirty="0"/>
              <a:t> Phát hiện và xử lý các ràng buộc trong quá trình thiết kế hệ thống, thay vì chỉ kiểm tra khi thực thi.</a:t>
            </a:r>
            <a:endParaRPr lang="en-US" dirty="0"/>
          </a:p>
          <a:p>
            <a:pPr marL="628650" lvl="1" indent="-171450">
              <a:buFontTx/>
              <a:buChar char="-"/>
            </a:pPr>
            <a:endParaRPr lang="vi-VN" dirty="0"/>
          </a:p>
          <a:p>
            <a:r>
              <a:rPr lang="vi-VN" b="1" dirty="0"/>
              <a:t>Ý nghĩa:</a:t>
            </a:r>
          </a:p>
          <a:p>
            <a:pPr>
              <a:buFont typeface="Arial" panose="020B0604020202020204" pitchFamily="34" charset="0"/>
              <a:buChar char="•"/>
            </a:pPr>
            <a:r>
              <a:rPr lang="vi-VN" b="1" dirty="0"/>
              <a:t>Phương pháp thủ tục</a:t>
            </a:r>
            <a:r>
              <a:rPr lang="vi-VN" dirty="0"/>
              <a:t> phù hợp với hệ thống có yêu cầu kiểm tra linh hoạt nhưng phức tạp hơn trong bảo trì.</a:t>
            </a:r>
          </a:p>
          <a:p>
            <a:pPr>
              <a:buFont typeface="Arial" panose="020B0604020202020204" pitchFamily="34" charset="0"/>
              <a:buChar char="•"/>
            </a:pPr>
            <a:r>
              <a:rPr lang="vi-VN" b="1" dirty="0"/>
              <a:t>Phương pháp khai báo</a:t>
            </a:r>
            <a:r>
              <a:rPr lang="vi-VN" dirty="0"/>
              <a:t> giúp định nghĩa rõ ràng tính nhất quán của dữ liệu nhưng cần tối ưu hóa để giảm chi phí kiểm tra.</a:t>
            </a:r>
          </a:p>
          <a:p>
            <a:endParaRPr lang="en-US" dirty="0"/>
          </a:p>
        </p:txBody>
      </p:sp>
    </p:spTree>
    <p:extLst>
      <p:ext uri="{BB962C8B-B14F-4D97-AF65-F5344CB8AC3E}">
        <p14:creationId xmlns:p14="http://schemas.microsoft.com/office/powerpoint/2010/main" val="429286223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Rot="1" noChangeAspect="1" noChangeArrowheads="1" noTextEdit="1"/>
          </p:cNvSpPr>
          <p:nvPr>
            <p:ph type="sldImg"/>
          </p:nvPr>
        </p:nvSpPr>
        <p:spPr>
          <a:ln/>
        </p:spPr>
      </p:sp>
      <p:sp>
        <p:nvSpPr>
          <p:cNvPr id="46083" name="Rectangle 3"/>
          <p:cNvSpPr>
            <a:spLocks noGrp="1" noChangeArrowheads="1"/>
          </p:cNvSpPr>
          <p:nvPr>
            <p:ph type="body" idx="1"/>
          </p:nvPr>
        </p:nvSpPr>
        <p:spPr/>
        <p:txBody>
          <a:bodyPr/>
          <a:lstStyle/>
          <a:p>
            <a:r>
              <a:rPr lang="vi-VN" b="1" dirty="0"/>
              <a:t>Ngôn ngữ Đặc tả Ràng buộc (Constraint Specification Language)</a:t>
            </a:r>
          </a:p>
          <a:p>
            <a:r>
              <a:rPr lang="vi-VN" b="1" dirty="0"/>
              <a:t>ngôn ngữ đặc tả ràng buộc</a:t>
            </a:r>
            <a:r>
              <a:rPr lang="vi-VN" dirty="0"/>
              <a:t> trong cơ sở dữ liệu, bao gồm </a:t>
            </a:r>
            <a:r>
              <a:rPr lang="vi-VN" b="1" dirty="0"/>
              <a:t>các ràng buộc được định nghĩa sẵn (Predefined Constraints)</a:t>
            </a:r>
            <a:r>
              <a:rPr lang="vi-VN" dirty="0"/>
              <a:t> để đảm bảo tính toàn vẹn của dữ liệu.</a:t>
            </a:r>
            <a:endParaRPr lang="en-US" dirty="0"/>
          </a:p>
          <a:p>
            <a:endParaRPr lang="vi-VN" dirty="0"/>
          </a:p>
          <a:p>
            <a:r>
              <a:rPr lang="vi-VN" b="1" dirty="0"/>
              <a:t>1. Ràng buộc được định nghĩa sẵn (Predefined Constraints)</a:t>
            </a:r>
          </a:p>
          <a:p>
            <a:r>
              <a:rPr lang="vi-VN" dirty="0"/>
              <a:t>Các ràng buộc phổ biến trong </a:t>
            </a:r>
            <a:r>
              <a:rPr lang="vi-VN" b="1" dirty="0"/>
              <a:t>mô hình quan hệ (Relational Model)</a:t>
            </a:r>
            <a:r>
              <a:rPr lang="vi-VN" dirty="0"/>
              <a:t> được hỗ trợ sẵn trong hệ quản trị cơ sở dữ liệu (DBMS). Một số loại ràng buộc quan trọng bao gồm:</a:t>
            </a:r>
            <a:endParaRPr lang="en-US" dirty="0"/>
          </a:p>
          <a:p>
            <a:endParaRPr lang="vi-VN" dirty="0"/>
          </a:p>
          <a:p>
            <a:r>
              <a:rPr lang="vi-VN" b="1" dirty="0"/>
              <a:t>a) Ràng buộc "Không rỗng" (Not-null attribute)</a:t>
            </a:r>
          </a:p>
          <a:p>
            <a:pPr>
              <a:buFont typeface="Arial" panose="020B0604020202020204" pitchFamily="34" charset="0"/>
              <a:buChar char="•"/>
            </a:pPr>
            <a:r>
              <a:rPr lang="vi-VN" b="1" dirty="0"/>
              <a:t>Ý nghĩa:</a:t>
            </a:r>
            <a:r>
              <a:rPr lang="vi-VN" dirty="0"/>
              <a:t> Đảm bảo rằng một thuộc tính không được phép chứa giá trị NULL.</a:t>
            </a:r>
          </a:p>
          <a:p>
            <a:pPr>
              <a:buFont typeface="Arial" panose="020B0604020202020204" pitchFamily="34" charset="0"/>
              <a:buChar char="•"/>
            </a:pPr>
            <a:r>
              <a:rPr lang="vi-VN" b="1" dirty="0"/>
              <a:t>Ví dụ:</a:t>
            </a:r>
            <a:endParaRPr lang="vi-VN" dirty="0"/>
          </a:p>
          <a:p>
            <a:pPr rtl="0">
              <a:buFont typeface="Arial" panose="020B0604020202020204" pitchFamily="34" charset="0"/>
              <a:buNone/>
            </a:pPr>
            <a:r>
              <a:rPr lang="vi-VN" dirty="0"/>
              <a:t>ENO NOT NULL IN EMP </a:t>
            </a:r>
          </a:p>
          <a:p>
            <a:pPr>
              <a:buFont typeface="Arial" panose="020B0604020202020204" pitchFamily="34" charset="0"/>
              <a:buNone/>
            </a:pPr>
            <a:r>
              <a:rPr lang="vi-VN" dirty="0"/>
              <a:t>→ Trường </a:t>
            </a:r>
            <a:r>
              <a:rPr lang="vi-VN" b="1" dirty="0"/>
              <a:t>ENO</a:t>
            </a:r>
            <a:r>
              <a:rPr lang="vi-VN" dirty="0"/>
              <a:t> trong bảng </a:t>
            </a:r>
            <a:r>
              <a:rPr lang="vi-VN" b="1" dirty="0"/>
              <a:t>EMP</a:t>
            </a:r>
            <a:r>
              <a:rPr lang="vi-VN" dirty="0"/>
              <a:t> không thể có giá trị NULL.</a:t>
            </a:r>
            <a:endParaRPr lang="en-US" dirty="0"/>
          </a:p>
          <a:p>
            <a:pPr>
              <a:buFont typeface="Arial" panose="020B0604020202020204" pitchFamily="34" charset="0"/>
              <a:buNone/>
            </a:pPr>
            <a:endParaRPr lang="vi-VN" dirty="0"/>
          </a:p>
          <a:p>
            <a:r>
              <a:rPr lang="vi-VN" b="1" dirty="0"/>
              <a:t>b) Ràng buộc "Duy nhất" (Unique key)</a:t>
            </a:r>
          </a:p>
          <a:p>
            <a:pPr>
              <a:buFont typeface="Arial" panose="020B0604020202020204" pitchFamily="34" charset="0"/>
              <a:buChar char="•"/>
            </a:pPr>
            <a:r>
              <a:rPr lang="vi-VN" b="1" dirty="0"/>
              <a:t>Ý nghĩa:</a:t>
            </a:r>
            <a:r>
              <a:rPr lang="vi-VN" dirty="0"/>
              <a:t> Đảm bảo rằng một cặp hoặc tập hợp thuộc tính có giá trị duy nhất trên toàn bộ bảng.</a:t>
            </a:r>
          </a:p>
          <a:p>
            <a:pPr>
              <a:buFont typeface="Arial" panose="020B0604020202020204" pitchFamily="34" charset="0"/>
              <a:buChar char="•"/>
            </a:pPr>
            <a:r>
              <a:rPr lang="vi-VN" b="1" dirty="0"/>
              <a:t>Ví dụ:</a:t>
            </a:r>
            <a:endParaRPr lang="vi-VN" dirty="0"/>
          </a:p>
          <a:p>
            <a:pPr rtl="0">
              <a:buFont typeface="Arial" panose="020B0604020202020204" pitchFamily="34" charset="0"/>
              <a:buNone/>
            </a:pPr>
            <a:r>
              <a:rPr lang="vi-VN" dirty="0"/>
              <a:t>(ENO, PNO) UNIQUE IN ASG </a:t>
            </a:r>
          </a:p>
          <a:p>
            <a:pPr>
              <a:buFont typeface="Arial" panose="020B0604020202020204" pitchFamily="34" charset="0"/>
              <a:buNone/>
            </a:pPr>
            <a:r>
              <a:rPr lang="vi-VN" dirty="0"/>
              <a:t>→ Cặp giá trị </a:t>
            </a:r>
            <a:r>
              <a:rPr lang="vi-VN" b="1" dirty="0"/>
              <a:t>(ENO, PNO)</a:t>
            </a:r>
            <a:r>
              <a:rPr lang="vi-VN" dirty="0"/>
              <a:t> trong bảng </a:t>
            </a:r>
            <a:r>
              <a:rPr lang="vi-VN" b="1" dirty="0"/>
              <a:t>ASG</a:t>
            </a:r>
            <a:r>
              <a:rPr lang="vi-VN" dirty="0"/>
              <a:t> phải là duy nhất (không được lặp lại).</a:t>
            </a:r>
          </a:p>
          <a:p>
            <a:endParaRPr lang="en-US" b="1" dirty="0"/>
          </a:p>
          <a:p>
            <a:r>
              <a:rPr lang="vi-VN" b="1" dirty="0"/>
              <a:t>c) Ràng buộc "Khóa ngoại" (Foreign key)</a:t>
            </a:r>
          </a:p>
          <a:p>
            <a:pPr>
              <a:buFont typeface="Arial" panose="020B0604020202020204" pitchFamily="34" charset="0"/>
              <a:buChar char="•"/>
            </a:pPr>
            <a:r>
              <a:rPr lang="vi-VN" b="1" dirty="0"/>
              <a:t>Ý nghĩa:</a:t>
            </a:r>
            <a:r>
              <a:rPr lang="vi-VN" dirty="0"/>
              <a:t> Một khóa trong bảng </a:t>
            </a:r>
            <a:r>
              <a:rPr lang="vi-VN" b="1" dirty="0"/>
              <a:t>R</a:t>
            </a:r>
            <a:r>
              <a:rPr lang="vi-VN" dirty="0"/>
              <a:t> là </a:t>
            </a:r>
            <a:r>
              <a:rPr lang="vi-VN" b="1" dirty="0"/>
              <a:t>khóa ngoại</a:t>
            </a:r>
            <a:r>
              <a:rPr lang="vi-VN" dirty="0"/>
              <a:t> nếu nó là </a:t>
            </a:r>
            <a:r>
              <a:rPr lang="vi-VN" b="1" dirty="0"/>
              <a:t>khóa chính (Primary Key)</a:t>
            </a:r>
            <a:r>
              <a:rPr lang="vi-VN" dirty="0"/>
              <a:t> của bảng </a:t>
            </a:r>
            <a:r>
              <a:rPr lang="vi-VN" b="1" dirty="0"/>
              <a:t>S</a:t>
            </a:r>
            <a:r>
              <a:rPr lang="vi-VN" dirty="0"/>
              <a:t> khác và sự tồn tại của giá trị này trong </a:t>
            </a:r>
            <a:r>
              <a:rPr lang="vi-VN" b="1" dirty="0"/>
              <a:t>R</a:t>
            </a:r>
            <a:r>
              <a:rPr lang="vi-VN" dirty="0"/>
              <a:t> phụ thuộc vào sự tồn tại của cùng một giá trị đó trong </a:t>
            </a:r>
            <a:r>
              <a:rPr lang="vi-VN" b="1" dirty="0"/>
              <a:t>S</a:t>
            </a:r>
            <a:r>
              <a:rPr lang="vi-VN" dirty="0"/>
              <a:t>.</a:t>
            </a:r>
          </a:p>
          <a:p>
            <a:pPr>
              <a:buFont typeface="Arial" panose="020B0604020202020204" pitchFamily="34" charset="0"/>
              <a:buChar char="•"/>
            </a:pPr>
            <a:r>
              <a:rPr lang="vi-VN" b="1" dirty="0"/>
              <a:t>Ví dụ:</a:t>
            </a:r>
            <a:endParaRPr lang="vi-VN" dirty="0"/>
          </a:p>
          <a:p>
            <a:pPr rtl="0">
              <a:buFont typeface="Arial" panose="020B0604020202020204" pitchFamily="34" charset="0"/>
              <a:buNone/>
            </a:pPr>
            <a:r>
              <a:rPr lang="vi-VN" dirty="0"/>
              <a:t>PNO IN ASG REFERENCES PNO IN PROJ </a:t>
            </a:r>
          </a:p>
          <a:p>
            <a:pPr>
              <a:buFont typeface="Arial" panose="020B0604020202020204" pitchFamily="34" charset="0"/>
              <a:buNone/>
            </a:pPr>
            <a:r>
              <a:rPr lang="vi-VN" dirty="0"/>
              <a:t>→ </a:t>
            </a:r>
            <a:r>
              <a:rPr lang="vi-VN" b="1" dirty="0"/>
              <a:t>PNO</a:t>
            </a:r>
            <a:r>
              <a:rPr lang="vi-VN" dirty="0"/>
              <a:t> trong bảng </a:t>
            </a:r>
            <a:r>
              <a:rPr lang="vi-VN" b="1" dirty="0"/>
              <a:t>ASG</a:t>
            </a:r>
            <a:r>
              <a:rPr lang="vi-VN" dirty="0"/>
              <a:t> là </a:t>
            </a:r>
            <a:r>
              <a:rPr lang="vi-VN" b="1" dirty="0"/>
              <a:t>khóa ngoại</a:t>
            </a:r>
            <a:r>
              <a:rPr lang="vi-VN" dirty="0"/>
              <a:t>, tham chiếu đến </a:t>
            </a:r>
            <a:r>
              <a:rPr lang="vi-VN" b="1" dirty="0"/>
              <a:t>PNO</a:t>
            </a:r>
            <a:r>
              <a:rPr lang="vi-VN" dirty="0"/>
              <a:t> trong bảng </a:t>
            </a:r>
            <a:r>
              <a:rPr lang="vi-VN" b="1" dirty="0"/>
              <a:t>PROJ</a:t>
            </a:r>
            <a:r>
              <a:rPr lang="vi-VN" dirty="0"/>
              <a:t>. Điều này có nghĩa là </a:t>
            </a:r>
            <a:r>
              <a:rPr lang="vi-VN" b="1" dirty="0"/>
              <a:t>mỗi giá trị PNO trong ASG phải tồn tại trong PROJ</a:t>
            </a:r>
            <a:r>
              <a:rPr lang="vi-VN" dirty="0"/>
              <a:t>.</a:t>
            </a:r>
          </a:p>
          <a:p>
            <a:endParaRPr lang="en-US" b="1" dirty="0"/>
          </a:p>
          <a:p>
            <a:r>
              <a:rPr lang="vi-VN" b="1" dirty="0"/>
              <a:t>d) Ràng buộc "Phụ thuộc hàm" (Functional Dependency)</a:t>
            </a:r>
          </a:p>
          <a:p>
            <a:pPr>
              <a:buFont typeface="Arial" panose="020B0604020202020204" pitchFamily="34" charset="0"/>
              <a:buChar char="•"/>
            </a:pPr>
            <a:r>
              <a:rPr lang="vi-VN" b="1" dirty="0"/>
              <a:t>Ý nghĩa:</a:t>
            </a:r>
            <a:r>
              <a:rPr lang="vi-VN" dirty="0"/>
              <a:t> Một thuộc tính </a:t>
            </a:r>
            <a:r>
              <a:rPr lang="vi-VN" b="1" dirty="0"/>
              <a:t>X</a:t>
            </a:r>
            <a:r>
              <a:rPr lang="vi-VN" dirty="0"/>
              <a:t> xác định duy nhất giá trị của một thuộc tính </a:t>
            </a:r>
            <a:r>
              <a:rPr lang="vi-VN" b="1" dirty="0"/>
              <a:t>Y</a:t>
            </a:r>
            <a:r>
              <a:rPr lang="vi-VN" dirty="0"/>
              <a:t> trong bảng. Nếu biết giá trị </a:t>
            </a:r>
            <a:r>
              <a:rPr lang="vi-VN" b="1" dirty="0"/>
              <a:t>X</a:t>
            </a:r>
            <a:r>
              <a:rPr lang="vi-VN" dirty="0"/>
              <a:t>, ta có thể suy ra </a:t>
            </a:r>
            <a:r>
              <a:rPr lang="vi-VN" b="1" dirty="0"/>
              <a:t>Y</a:t>
            </a:r>
            <a:r>
              <a:rPr lang="vi-VN" dirty="0"/>
              <a:t>.</a:t>
            </a:r>
          </a:p>
          <a:p>
            <a:pPr>
              <a:buFont typeface="Arial" panose="020B0604020202020204" pitchFamily="34" charset="0"/>
              <a:buChar char="•"/>
            </a:pPr>
            <a:r>
              <a:rPr lang="vi-VN" b="1" dirty="0"/>
              <a:t>Ví dụ:</a:t>
            </a:r>
            <a:endParaRPr lang="vi-VN" dirty="0"/>
          </a:p>
          <a:p>
            <a:pPr rtl="0">
              <a:buFont typeface="Arial" panose="020B0604020202020204" pitchFamily="34" charset="0"/>
              <a:buNone/>
            </a:pPr>
            <a:r>
              <a:rPr lang="vi-VN" dirty="0"/>
              <a:t>ENO IN EMP DETERMINES ENAME </a:t>
            </a:r>
          </a:p>
          <a:p>
            <a:pPr>
              <a:buFont typeface="Arial" panose="020B0604020202020204" pitchFamily="34" charset="0"/>
              <a:buNone/>
            </a:pPr>
            <a:r>
              <a:rPr lang="vi-VN" dirty="0"/>
              <a:t>→ </a:t>
            </a:r>
            <a:r>
              <a:rPr lang="vi-VN" b="1" dirty="0"/>
              <a:t>ENO</a:t>
            </a:r>
            <a:r>
              <a:rPr lang="vi-VN" dirty="0"/>
              <a:t> trong bảng </a:t>
            </a:r>
            <a:r>
              <a:rPr lang="vi-VN" b="1" dirty="0"/>
              <a:t>EMP</a:t>
            </a:r>
            <a:r>
              <a:rPr lang="vi-VN" dirty="0"/>
              <a:t> xác định duy nhất </a:t>
            </a:r>
            <a:r>
              <a:rPr lang="vi-VN" b="1" dirty="0"/>
              <a:t>ENAME</a:t>
            </a:r>
            <a:r>
              <a:rPr lang="vi-VN" dirty="0"/>
              <a:t>. Điều này có nghĩa là không thể có hai bản ghi trong </a:t>
            </a:r>
            <a:r>
              <a:rPr lang="vi-VN" b="1" dirty="0"/>
              <a:t>EMP</a:t>
            </a:r>
            <a:r>
              <a:rPr lang="vi-VN" dirty="0"/>
              <a:t> có cùng </a:t>
            </a:r>
            <a:r>
              <a:rPr lang="vi-VN" b="1" dirty="0"/>
              <a:t>ENO</a:t>
            </a:r>
            <a:r>
              <a:rPr lang="vi-VN" dirty="0"/>
              <a:t> nhưng khác </a:t>
            </a:r>
            <a:r>
              <a:rPr lang="vi-VN" b="1" dirty="0"/>
              <a:t>ENAME</a:t>
            </a:r>
            <a:r>
              <a:rPr lang="vi-VN" dirty="0"/>
              <a:t>.</a:t>
            </a:r>
          </a:p>
          <a:p>
            <a:endParaRPr lang="en-US" b="1" dirty="0"/>
          </a:p>
          <a:p>
            <a:r>
              <a:rPr lang="vi-VN" b="1" dirty="0"/>
              <a:t>Ý nghĩa:</a:t>
            </a:r>
          </a:p>
          <a:p>
            <a:pPr>
              <a:buFont typeface="Arial" panose="020B0604020202020204" pitchFamily="34" charset="0"/>
              <a:buChar char="•"/>
            </a:pPr>
            <a:r>
              <a:rPr lang="vi-VN" dirty="0"/>
              <a:t>Các </a:t>
            </a:r>
            <a:r>
              <a:rPr lang="vi-VN" b="1" dirty="0"/>
              <a:t>ràng buộc được định nghĩa sẵn</a:t>
            </a:r>
            <a:r>
              <a:rPr lang="vi-VN" dirty="0"/>
              <a:t> giúp đảm bảo tính toàn vẹn dữ liệu trong hệ thống.</a:t>
            </a:r>
          </a:p>
          <a:p>
            <a:pPr>
              <a:buFont typeface="Arial" panose="020B0604020202020204" pitchFamily="34" charset="0"/>
              <a:buChar char="•"/>
            </a:pPr>
            <a:r>
              <a:rPr lang="vi-VN" dirty="0"/>
              <a:t>Những ràng buộc này có thể được áp dụng ngay trong quá trình thiết kế cơ sở dữ liệu để tránh lỗi dữ liệu.</a:t>
            </a:r>
          </a:p>
          <a:p>
            <a:pPr>
              <a:buFont typeface="Arial" panose="020B0604020202020204" pitchFamily="34" charset="0"/>
              <a:buChar char="•"/>
            </a:pPr>
            <a:r>
              <a:rPr lang="vi-VN" dirty="0"/>
              <a:t>Hệ quản trị cơ sở dữ liệu sẽ kiểm tra và thực thi các ràng buộc này tự động khi có thao tác </a:t>
            </a:r>
            <a:r>
              <a:rPr lang="vi-VN" b="1" dirty="0"/>
              <a:t>INSERT, UPDATE, DELETE</a:t>
            </a:r>
            <a:r>
              <a:rPr lang="vi-VN" dirty="0"/>
              <a:t>.</a:t>
            </a:r>
          </a:p>
          <a:p>
            <a:endParaRPr lang="en-US" dirty="0"/>
          </a:p>
        </p:txBody>
      </p:sp>
    </p:spTree>
    <p:extLst>
      <p:ext uri="{BB962C8B-B14F-4D97-AF65-F5344CB8AC3E}">
        <p14:creationId xmlns:p14="http://schemas.microsoft.com/office/powerpoint/2010/main" val="3367975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a:ln/>
        </p:spPr>
      </p:sp>
      <p:sp>
        <p:nvSpPr>
          <p:cNvPr id="47107" name="Rectangle 3"/>
          <p:cNvSpPr>
            <a:spLocks noGrp="1" noChangeArrowheads="1"/>
          </p:cNvSpPr>
          <p:nvPr>
            <p:ph type="body" idx="1"/>
          </p:nvPr>
        </p:nvSpPr>
        <p:spPr/>
        <p:txBody>
          <a:bodyPr/>
          <a:lstStyle/>
          <a:p>
            <a:r>
              <a:rPr lang="vi-VN" b="1" dirty="0"/>
              <a:t>Ngôn ngữ Đặc tả Ràng buộc (Constraint Specification Language) – Ràng buộc Biên dịch Trước (Precompiled Constraints)</a:t>
            </a:r>
          </a:p>
          <a:p>
            <a:r>
              <a:rPr lang="en-US" b="1" dirty="0"/>
              <a:t>R</a:t>
            </a:r>
            <a:r>
              <a:rPr lang="vi-VN" b="1" dirty="0"/>
              <a:t>àng buộc biên dịch trước (Precompiled Constraints)</a:t>
            </a:r>
            <a:r>
              <a:rPr lang="vi-VN" dirty="0"/>
              <a:t> trong cơ sở dữ liệu. Đây là một cách xác định </a:t>
            </a:r>
            <a:r>
              <a:rPr lang="vi-VN" b="1" dirty="0"/>
              <a:t>điều kiện tiên quyết (preconditions)</a:t>
            </a:r>
            <a:r>
              <a:rPr lang="vi-VN" dirty="0"/>
              <a:t> mà </a:t>
            </a:r>
            <a:r>
              <a:rPr lang="vi-VN" b="1" dirty="0"/>
              <a:t>mọi bộ dữ liệu (tuple) trong một quan hệ (relation) phải thỏa mãn</a:t>
            </a:r>
            <a:r>
              <a:rPr lang="vi-VN" dirty="0"/>
              <a:t> đối với các thao tác cập nhật như </a:t>
            </a:r>
            <a:r>
              <a:rPr lang="vi-VN" b="1" dirty="0"/>
              <a:t>INSERT, DELETE, MODIFY</a:t>
            </a:r>
            <a:r>
              <a:rPr lang="vi-VN" dirty="0"/>
              <a:t>.</a:t>
            </a:r>
            <a:endParaRPr lang="en-US" dirty="0"/>
          </a:p>
          <a:p>
            <a:endParaRPr lang="vi-VN" dirty="0"/>
          </a:p>
          <a:p>
            <a:r>
              <a:rPr lang="vi-VN" b="1" dirty="0"/>
              <a:t>1. Ràng buộc Biên dịch Trước là gì?</a:t>
            </a:r>
          </a:p>
          <a:p>
            <a:pPr>
              <a:buFont typeface="Arial" panose="020B0604020202020204" pitchFamily="34" charset="0"/>
              <a:buChar char="•"/>
            </a:pPr>
            <a:r>
              <a:rPr lang="vi-VN" dirty="0"/>
              <a:t>Là các ràng buộc </a:t>
            </a:r>
            <a:r>
              <a:rPr lang="vi-VN" b="1" dirty="0"/>
              <a:t>được kiểm tra trước</a:t>
            </a:r>
            <a:r>
              <a:rPr lang="vi-VN" dirty="0"/>
              <a:t> khi thực hiện một thao tác cập nhật.</a:t>
            </a:r>
          </a:p>
          <a:p>
            <a:pPr>
              <a:buFont typeface="Arial" panose="020B0604020202020204" pitchFamily="34" charset="0"/>
              <a:buChar char="•"/>
            </a:pPr>
            <a:r>
              <a:rPr lang="vi-VN" dirty="0"/>
              <a:t>Được áp dụng trong các lệnh </a:t>
            </a:r>
            <a:r>
              <a:rPr lang="vi-VN" b="1" dirty="0"/>
              <a:t>INSERT, DELETE, MODIFY</a:t>
            </a:r>
            <a:r>
              <a:rPr lang="vi-VN" dirty="0"/>
              <a:t>.</a:t>
            </a:r>
          </a:p>
          <a:p>
            <a:pPr>
              <a:buFont typeface="Arial" panose="020B0604020202020204" pitchFamily="34" charset="0"/>
              <a:buChar char="•"/>
            </a:pPr>
            <a:r>
              <a:rPr lang="vi-VN" dirty="0"/>
              <a:t>Đảm bảo rằng </a:t>
            </a:r>
            <a:r>
              <a:rPr lang="vi-VN" b="1" dirty="0"/>
              <a:t>mỗi bộ dữ liệu mới được chèn vào, xóa đi hoặc sửa đổi phải tuân thủ các quy tắc đã định nghĩa</a:t>
            </a:r>
            <a:r>
              <a:rPr lang="vi-VN" dirty="0"/>
              <a:t>.</a:t>
            </a:r>
            <a:endParaRPr lang="en-US" dirty="0"/>
          </a:p>
          <a:p>
            <a:pPr>
              <a:buFont typeface="Arial" panose="020B0604020202020204" pitchFamily="34" charset="0"/>
              <a:buNone/>
            </a:pPr>
            <a:endParaRPr lang="vi-VN" dirty="0"/>
          </a:p>
          <a:p>
            <a:r>
              <a:rPr lang="vi-VN" b="1" dirty="0"/>
              <a:t>2. Các Thành phần Quan Trọng</a:t>
            </a:r>
          </a:p>
          <a:p>
            <a:r>
              <a:rPr lang="vi-VN" b="1" dirty="0"/>
              <a:t>a) NEW và OLD</a:t>
            </a:r>
          </a:p>
          <a:p>
            <a:pPr>
              <a:buFont typeface="Arial" panose="020B0604020202020204" pitchFamily="34" charset="0"/>
              <a:buChar char="•"/>
            </a:pPr>
            <a:r>
              <a:rPr lang="vi-VN" b="1" dirty="0"/>
              <a:t>NEW</a:t>
            </a:r>
            <a:r>
              <a:rPr lang="vi-VN" dirty="0"/>
              <a:t>: Đại diện cho </a:t>
            </a:r>
            <a:r>
              <a:rPr lang="vi-VN" b="1" dirty="0"/>
              <a:t>các bộ dữ liệu mới</a:t>
            </a:r>
            <a:r>
              <a:rPr lang="vi-VN" dirty="0"/>
              <a:t> sắp được </a:t>
            </a:r>
            <a:r>
              <a:rPr lang="vi-VN" b="1" dirty="0"/>
              <a:t>chèn vào (INSERT)</a:t>
            </a:r>
            <a:r>
              <a:rPr lang="vi-VN" dirty="0"/>
              <a:t>.</a:t>
            </a:r>
          </a:p>
          <a:p>
            <a:pPr>
              <a:buFont typeface="Arial" panose="020B0604020202020204" pitchFamily="34" charset="0"/>
              <a:buChar char="•"/>
            </a:pPr>
            <a:r>
              <a:rPr lang="vi-VN" b="1" dirty="0"/>
              <a:t>OLD</a:t>
            </a:r>
            <a:r>
              <a:rPr lang="vi-VN" dirty="0"/>
              <a:t>: Đại diện cho </a:t>
            </a:r>
            <a:r>
              <a:rPr lang="vi-VN" b="1" dirty="0"/>
              <a:t>các bộ dữ liệu cũ</a:t>
            </a:r>
            <a:r>
              <a:rPr lang="vi-VN" dirty="0"/>
              <a:t> sắp bị </a:t>
            </a:r>
            <a:r>
              <a:rPr lang="vi-VN" b="1" dirty="0"/>
              <a:t>xóa đi (DELETE)</a:t>
            </a:r>
            <a:r>
              <a:rPr lang="vi-VN" dirty="0"/>
              <a:t> hoặc </a:t>
            </a:r>
            <a:r>
              <a:rPr lang="vi-VN" b="1" dirty="0"/>
              <a:t>cập nhật (MODIFY)</a:t>
            </a:r>
            <a:r>
              <a:rPr lang="vi-VN" dirty="0"/>
              <a:t>.</a:t>
            </a:r>
            <a:endParaRPr lang="en-US" dirty="0"/>
          </a:p>
          <a:p>
            <a:pPr>
              <a:buFont typeface="Arial" panose="020B0604020202020204" pitchFamily="34" charset="0"/>
              <a:buNone/>
            </a:pPr>
            <a:endParaRPr lang="vi-VN" dirty="0"/>
          </a:p>
          <a:p>
            <a:r>
              <a:rPr lang="vi-VN" b="1" dirty="0"/>
              <a:t>b) Cú pháp tổng quát (General Form)</a:t>
            </a:r>
          </a:p>
          <a:p>
            <a:pPr rtl="0"/>
            <a:endParaRPr lang="en-US" dirty="0"/>
          </a:p>
          <a:p>
            <a:pPr rtl="0"/>
            <a:r>
              <a:rPr lang="vi-VN" dirty="0"/>
              <a:t>CHECK ON &lt;relation&gt; [WHEN &lt;update type&gt;] &lt;qualification&gt; </a:t>
            </a:r>
          </a:p>
          <a:p>
            <a:pPr>
              <a:buFont typeface="Arial" panose="020B0604020202020204" pitchFamily="34" charset="0"/>
              <a:buChar char="•"/>
            </a:pPr>
            <a:r>
              <a:rPr lang="vi-VN" b="1" dirty="0"/>
              <a:t>&lt;relation&gt;</a:t>
            </a:r>
            <a:r>
              <a:rPr lang="vi-VN" dirty="0"/>
              <a:t>: Tên bảng (quan hệ) cần áp dụng ràng buộc.</a:t>
            </a:r>
          </a:p>
          <a:p>
            <a:pPr>
              <a:buFont typeface="Arial" panose="020B0604020202020204" pitchFamily="34" charset="0"/>
              <a:buChar char="•"/>
            </a:pPr>
            <a:r>
              <a:rPr lang="vi-VN" b="1" dirty="0"/>
              <a:t>[WHEN &lt;update type&gt;]</a:t>
            </a:r>
            <a:r>
              <a:rPr lang="vi-VN" dirty="0"/>
              <a:t>: Loại cập nhật (INSERT, DELETE, MODIFY).</a:t>
            </a:r>
          </a:p>
          <a:p>
            <a:pPr>
              <a:buFont typeface="Arial" panose="020B0604020202020204" pitchFamily="34" charset="0"/>
              <a:buChar char="•"/>
            </a:pPr>
            <a:r>
              <a:rPr lang="vi-VN" b="1" dirty="0"/>
              <a:t>&lt;qualification&gt;</a:t>
            </a:r>
            <a:r>
              <a:rPr lang="vi-VN" dirty="0"/>
              <a:t>: Điều kiện phải được thỏa mãn để cập nhật được thực hiện.</a:t>
            </a:r>
            <a:endParaRPr lang="en-US" dirty="0"/>
          </a:p>
          <a:p>
            <a:pPr>
              <a:buFont typeface="Arial" panose="020B0604020202020204" pitchFamily="34" charset="0"/>
              <a:buNone/>
            </a:pPr>
            <a:endParaRPr lang="vi-VN" dirty="0"/>
          </a:p>
          <a:p>
            <a:r>
              <a:rPr lang="vi-VN" b="1" dirty="0"/>
              <a:t>3. Ví dụ Minh Họa</a:t>
            </a:r>
          </a:p>
          <a:p>
            <a:r>
              <a:rPr lang="vi-VN" b="1" dirty="0"/>
              <a:t>a) Ràng buộc trên INSERT</a:t>
            </a:r>
          </a:p>
          <a:p>
            <a:r>
              <a:rPr lang="vi-VN" b="1" dirty="0"/>
              <a:t>Ví dụ:</a:t>
            </a:r>
            <a:r>
              <a:rPr lang="vi-VN" dirty="0"/>
              <a:t> Đảm bảo rằng mọi nhân viên mới trong bảng </a:t>
            </a:r>
            <a:r>
              <a:rPr lang="vi-VN" b="1" dirty="0"/>
              <a:t>EMP</a:t>
            </a:r>
            <a:r>
              <a:rPr lang="vi-VN" dirty="0"/>
              <a:t> có mức lương </a:t>
            </a:r>
            <a:r>
              <a:rPr lang="vi-VN" b="1" dirty="0"/>
              <a:t>SAL ≥ 30,000</a:t>
            </a:r>
            <a:r>
              <a:rPr lang="vi-VN" dirty="0"/>
              <a:t>.</a:t>
            </a:r>
          </a:p>
          <a:p>
            <a:pPr rtl="0"/>
            <a:r>
              <a:rPr lang="vi-VN" dirty="0"/>
              <a:t>CHECK ON EMP WHEN INSERT NEW.SAL &gt;= 30000 </a:t>
            </a:r>
          </a:p>
          <a:p>
            <a:pPr>
              <a:buFont typeface="Arial" panose="020B0604020202020204" pitchFamily="34" charset="0"/>
              <a:buChar char="•"/>
            </a:pPr>
            <a:r>
              <a:rPr lang="vi-VN" dirty="0"/>
              <a:t>Khi thực hiện </a:t>
            </a:r>
            <a:r>
              <a:rPr lang="vi-VN" b="1" dirty="0"/>
              <a:t>INSERT</a:t>
            </a:r>
            <a:r>
              <a:rPr lang="vi-VN" dirty="0"/>
              <a:t> một bộ dữ liệu mới vào bảng </a:t>
            </a:r>
            <a:r>
              <a:rPr lang="vi-VN" b="1" dirty="0"/>
              <a:t>EMP</a:t>
            </a:r>
            <a:r>
              <a:rPr lang="vi-VN" dirty="0"/>
              <a:t>, hệ thống sẽ kiểm tra xem </a:t>
            </a:r>
            <a:r>
              <a:rPr lang="vi-VN" b="1" dirty="0"/>
              <a:t>NEW.SAL có lớn hơn hoặc bằng 30,000 hay không</a:t>
            </a:r>
            <a:r>
              <a:rPr lang="vi-VN" dirty="0"/>
              <a:t>.</a:t>
            </a:r>
          </a:p>
          <a:p>
            <a:pPr>
              <a:buFont typeface="Arial" panose="020B0604020202020204" pitchFamily="34" charset="0"/>
              <a:buChar char="•"/>
            </a:pPr>
            <a:r>
              <a:rPr lang="vi-VN" dirty="0"/>
              <a:t>Nếu không thỏa mãn, thao tác </a:t>
            </a:r>
            <a:r>
              <a:rPr lang="vi-VN" b="1" dirty="0"/>
              <a:t>INSERT bị từ chối</a:t>
            </a:r>
            <a:r>
              <a:rPr lang="vi-VN" dirty="0"/>
              <a:t>.</a:t>
            </a:r>
          </a:p>
          <a:p>
            <a:r>
              <a:rPr lang="vi-VN" b="1" dirty="0"/>
              <a:t>b) Ràng buộc trên DELETE</a:t>
            </a:r>
          </a:p>
          <a:p>
            <a:r>
              <a:rPr lang="vi-VN" b="1" dirty="0"/>
              <a:t>Ví dụ:</a:t>
            </a:r>
            <a:r>
              <a:rPr lang="vi-VN" dirty="0"/>
              <a:t> Không cho phép xóa một nhân viên nếu họ là quản lý (Manager).</a:t>
            </a:r>
          </a:p>
          <a:p>
            <a:pPr rtl="0"/>
            <a:r>
              <a:rPr lang="vi-VN" dirty="0"/>
              <a:t>CHECK ON EMP WHEN DELETE OLD.TITLE != 'Manager' </a:t>
            </a:r>
          </a:p>
          <a:p>
            <a:pPr>
              <a:buFont typeface="Arial" panose="020B0604020202020204" pitchFamily="34" charset="0"/>
              <a:buChar char="•"/>
            </a:pPr>
            <a:r>
              <a:rPr lang="vi-VN" dirty="0"/>
              <a:t>Khi thực hiện </a:t>
            </a:r>
            <a:r>
              <a:rPr lang="vi-VN" b="1" dirty="0"/>
              <a:t>DELETE</a:t>
            </a:r>
            <a:r>
              <a:rPr lang="vi-VN" dirty="0"/>
              <a:t>, hệ thống kiểm tra </a:t>
            </a:r>
            <a:r>
              <a:rPr lang="vi-VN" b="1" dirty="0"/>
              <a:t>OLD.TITLE</a:t>
            </a:r>
            <a:r>
              <a:rPr lang="vi-VN" dirty="0"/>
              <a:t>.</a:t>
            </a:r>
          </a:p>
          <a:p>
            <a:pPr>
              <a:buFont typeface="Arial" panose="020B0604020202020204" pitchFamily="34" charset="0"/>
              <a:buChar char="•"/>
            </a:pPr>
            <a:r>
              <a:rPr lang="vi-VN" dirty="0"/>
              <a:t>Nếu nhân viên có </a:t>
            </a:r>
            <a:r>
              <a:rPr lang="vi-VN" b="1" dirty="0"/>
              <a:t>TITLE = 'Manager'</a:t>
            </a:r>
            <a:r>
              <a:rPr lang="vi-VN" dirty="0"/>
              <a:t>, thao tác </a:t>
            </a:r>
            <a:r>
              <a:rPr lang="vi-VN" b="1" dirty="0"/>
              <a:t>DELETE sẽ không được thực hiện</a:t>
            </a:r>
            <a:r>
              <a:rPr lang="vi-VN" dirty="0"/>
              <a:t>.</a:t>
            </a:r>
          </a:p>
          <a:p>
            <a:r>
              <a:rPr lang="vi-VN" b="1" dirty="0"/>
              <a:t>c) Ràng buộc trên UPDATE (MODIFY)</a:t>
            </a:r>
          </a:p>
          <a:p>
            <a:r>
              <a:rPr lang="vi-VN" b="1" dirty="0"/>
              <a:t>Ví dụ:</a:t>
            </a:r>
            <a:r>
              <a:rPr lang="vi-VN" dirty="0"/>
              <a:t> Không cho phép giảm lương của một nhân viên.</a:t>
            </a:r>
          </a:p>
          <a:p>
            <a:pPr rtl="0"/>
            <a:r>
              <a:rPr lang="vi-VN" dirty="0"/>
              <a:t>CHECK ON EMP WHEN MODIFY NEW.SAL &gt;= OLD.SAL </a:t>
            </a:r>
          </a:p>
          <a:p>
            <a:pPr>
              <a:buFont typeface="Arial" panose="020B0604020202020204" pitchFamily="34" charset="0"/>
              <a:buChar char="•"/>
            </a:pPr>
            <a:r>
              <a:rPr lang="vi-VN" dirty="0"/>
              <a:t>Khi cập nhật dữ liệu, hệ thống kiểm tra </a:t>
            </a:r>
            <a:r>
              <a:rPr lang="vi-VN" b="1" dirty="0"/>
              <a:t>giá trị lương mới (NEW.SAL) phải lớn hơn hoặc bằng lương cũ (OLD.SAL)</a:t>
            </a:r>
            <a:r>
              <a:rPr lang="vi-VN" dirty="0"/>
              <a:t>.</a:t>
            </a:r>
          </a:p>
          <a:p>
            <a:pPr>
              <a:buFont typeface="Arial" panose="020B0604020202020204" pitchFamily="34" charset="0"/>
              <a:buChar char="•"/>
            </a:pPr>
            <a:r>
              <a:rPr lang="vi-VN" dirty="0"/>
              <a:t>Nếu điều kiện không thỏa mãn, thao tác </a:t>
            </a:r>
            <a:r>
              <a:rPr lang="vi-VN" b="1" dirty="0"/>
              <a:t>UPDATE bị từ chối</a:t>
            </a:r>
            <a:r>
              <a:rPr lang="vi-VN" dirty="0"/>
              <a:t>.</a:t>
            </a:r>
          </a:p>
          <a:p>
            <a:r>
              <a:rPr lang="vi-VN" b="1" dirty="0"/>
              <a:t>4. Tóm tắt</a:t>
            </a:r>
          </a:p>
          <a:p>
            <a:pPr>
              <a:buFont typeface="Arial" panose="020B0604020202020204" pitchFamily="34" charset="0"/>
              <a:buChar char="•"/>
            </a:pPr>
            <a:r>
              <a:rPr lang="vi-VN" b="1" dirty="0"/>
              <a:t>Ràng buộc biên dịch trước</a:t>
            </a:r>
            <a:r>
              <a:rPr lang="vi-VN" dirty="0"/>
              <a:t> giúp đảm bảo dữ liệu </a:t>
            </a:r>
            <a:r>
              <a:rPr lang="vi-VN" b="1" dirty="0"/>
              <a:t>luôn hợp lệ trước khi cập nhật</a:t>
            </a:r>
            <a:r>
              <a:rPr lang="vi-VN" dirty="0"/>
              <a:t>.</a:t>
            </a:r>
          </a:p>
          <a:p>
            <a:pPr>
              <a:buFont typeface="Arial" panose="020B0604020202020204" pitchFamily="34" charset="0"/>
              <a:buChar char="•"/>
            </a:pPr>
            <a:r>
              <a:rPr lang="vi-VN" dirty="0"/>
              <a:t>Cấu trúc dựa trên </a:t>
            </a:r>
            <a:r>
              <a:rPr lang="vi-VN" b="1" dirty="0"/>
              <a:t>NEW</a:t>
            </a:r>
            <a:r>
              <a:rPr lang="vi-VN" dirty="0"/>
              <a:t> và </a:t>
            </a:r>
            <a:r>
              <a:rPr lang="vi-VN" b="1" dirty="0"/>
              <a:t>OLD</a:t>
            </a:r>
            <a:r>
              <a:rPr lang="vi-VN" dirty="0"/>
              <a:t> để kiểm tra giá trị trước và sau khi cập nhật.</a:t>
            </a:r>
          </a:p>
          <a:p>
            <a:pPr>
              <a:buFont typeface="Arial" panose="020B0604020202020204" pitchFamily="34" charset="0"/>
              <a:buChar char="•"/>
            </a:pPr>
            <a:r>
              <a:rPr lang="vi-VN" dirty="0"/>
              <a:t>Hệ thống thực thi kiểm tra này </a:t>
            </a:r>
            <a:r>
              <a:rPr lang="vi-VN" b="1" dirty="0"/>
              <a:t>tự động trước khi chấp nhận một thao tác INSERT, DELETE, hoặc MODIFY</a:t>
            </a:r>
            <a:r>
              <a:rPr lang="vi-VN" dirty="0"/>
              <a:t>.</a:t>
            </a:r>
          </a:p>
          <a:p>
            <a:pPr>
              <a:buFont typeface="Arial" panose="020B0604020202020204" pitchFamily="34" charset="0"/>
              <a:buChar char="•"/>
            </a:pPr>
            <a:r>
              <a:rPr lang="vi-VN" dirty="0"/>
              <a:t>Giúp </a:t>
            </a:r>
            <a:r>
              <a:rPr lang="vi-VN" b="1" dirty="0"/>
              <a:t>nâng cao tính toàn vẹn dữ liệu</a:t>
            </a:r>
            <a:r>
              <a:rPr lang="vi-VN" dirty="0"/>
              <a:t> mà không cần viết thủ tục kiểm tra thủ công trong ứng dụng.</a:t>
            </a:r>
          </a:p>
          <a:p>
            <a:endParaRPr lang="en-US" dirty="0"/>
          </a:p>
        </p:txBody>
      </p:sp>
    </p:spTree>
    <p:extLst>
      <p:ext uri="{BB962C8B-B14F-4D97-AF65-F5344CB8AC3E}">
        <p14:creationId xmlns:p14="http://schemas.microsoft.com/office/powerpoint/2010/main" val="1418258628"/>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b="1" dirty="0" err="1"/>
              <a:t>Ví</a:t>
            </a:r>
            <a:r>
              <a:rPr lang="en-US" b="1" dirty="0"/>
              <a:t> </a:t>
            </a:r>
            <a:r>
              <a:rPr lang="en-US" b="1" dirty="0" err="1"/>
              <a:t>dụ</a:t>
            </a:r>
            <a:r>
              <a:rPr lang="en-US" b="1" dirty="0"/>
              <a:t> </a:t>
            </a:r>
            <a:r>
              <a:rPr lang="en-US" b="1" dirty="0" err="1"/>
              <a:t>ràng</a:t>
            </a:r>
            <a:r>
              <a:rPr lang="en-US" b="1" dirty="0"/>
              <a:t> </a:t>
            </a:r>
            <a:r>
              <a:rPr lang="en-US" b="1" dirty="0" err="1"/>
              <a:t>buộc</a:t>
            </a:r>
            <a:r>
              <a:rPr lang="en-US" b="1" dirty="0"/>
              <a:t> </a:t>
            </a:r>
            <a:r>
              <a:rPr lang="en-US" b="1" dirty="0" err="1"/>
              <a:t>biên</a:t>
            </a:r>
            <a:r>
              <a:rPr lang="en-US" b="1" dirty="0"/>
              <a:t> </a:t>
            </a:r>
            <a:r>
              <a:rPr lang="en-US" b="1" dirty="0" err="1"/>
              <a:t>dịch</a:t>
            </a:r>
            <a:r>
              <a:rPr lang="en-US" b="1" dirty="0"/>
              <a:t> </a:t>
            </a:r>
            <a:r>
              <a:rPr lang="en-US" b="1" dirty="0" err="1"/>
              <a:t>trước</a:t>
            </a:r>
            <a:r>
              <a:rPr lang="en-US" b="1" dirty="0"/>
              <a:t>:</a:t>
            </a:r>
          </a:p>
          <a:p>
            <a:endParaRPr lang="en-US" b="1" dirty="0"/>
          </a:p>
          <a:p>
            <a:pPr algn="l"/>
            <a:r>
              <a:rPr lang="en-US" b="1" i="0" dirty="0">
                <a:solidFill>
                  <a:srgbClr val="404040"/>
                </a:solidFill>
                <a:effectLst/>
                <a:latin typeface="DeepSeek-CJK-patch"/>
              </a:rPr>
              <a:t>1</a:t>
            </a:r>
            <a:r>
              <a:rPr lang="vi-VN" b="1" i="0" dirty="0">
                <a:solidFill>
                  <a:srgbClr val="404040"/>
                </a:solidFill>
                <a:effectLst/>
                <a:latin typeface="DeepSeek-CJK-patch"/>
              </a:rPr>
              <a:t>. Domain constraint (Ràng buộc miền giá trị)</a:t>
            </a:r>
            <a:endParaRPr lang="vi-VN" b="0" i="0" dirty="0">
              <a:solidFill>
                <a:srgbClr val="FFFFFF"/>
              </a:solidFill>
              <a:effectLst/>
              <a:latin typeface="DeepSeek-CJK-patch"/>
            </a:endParaRPr>
          </a:p>
          <a:p>
            <a:pPr algn="l"/>
            <a:r>
              <a:rPr lang="vi-VN" b="0" i="0" dirty="0">
                <a:solidFill>
                  <a:srgbClr val="81A1C1"/>
                </a:solidFill>
                <a:effectLst/>
                <a:latin typeface="DeepSeek-CJK-patch"/>
              </a:rPr>
              <a:t>CHECK</a:t>
            </a:r>
            <a:r>
              <a:rPr lang="vi-VN" b="0" i="0" dirty="0">
                <a:solidFill>
                  <a:srgbClr val="FFFFFF"/>
                </a:solidFill>
                <a:effectLst/>
                <a:latin typeface="DeepSeek-CJK-patch"/>
              </a:rPr>
              <a:t> </a:t>
            </a:r>
            <a:r>
              <a:rPr lang="vi-VN" b="0" i="0" dirty="0">
                <a:solidFill>
                  <a:srgbClr val="81A1C1"/>
                </a:solidFill>
                <a:effectLst/>
                <a:latin typeface="DeepSeek-CJK-patch"/>
              </a:rPr>
              <a:t>ON</a:t>
            </a:r>
            <a:r>
              <a:rPr lang="vi-VN" b="0" i="0" dirty="0">
                <a:solidFill>
                  <a:srgbClr val="FFFFFF"/>
                </a:solidFill>
                <a:effectLst/>
                <a:latin typeface="DeepSeek-CJK-patch"/>
              </a:rPr>
              <a:t> PROJ </a:t>
            </a:r>
            <a:r>
              <a:rPr lang="vi-VN" b="0" i="0" dirty="0">
                <a:solidFill>
                  <a:srgbClr val="81A1C1"/>
                </a:solidFill>
                <a:effectLst/>
                <a:latin typeface="DeepSeek-CJK-patch"/>
              </a:rPr>
              <a:t>(</a:t>
            </a:r>
            <a:r>
              <a:rPr lang="vi-VN" b="0" i="0" dirty="0">
                <a:solidFill>
                  <a:srgbClr val="FFFFFF"/>
                </a:solidFill>
                <a:effectLst/>
                <a:latin typeface="DeepSeek-CJK-patch"/>
              </a:rPr>
              <a:t>BUDGET≥</a:t>
            </a:r>
            <a:r>
              <a:rPr lang="vi-VN" b="0" i="0" dirty="0">
                <a:solidFill>
                  <a:srgbClr val="B48EAD"/>
                </a:solidFill>
                <a:effectLst/>
                <a:latin typeface="DeepSeek-CJK-patch"/>
              </a:rPr>
              <a:t>500000</a:t>
            </a:r>
            <a:r>
              <a:rPr lang="vi-VN" b="0" i="0" dirty="0">
                <a:solidFill>
                  <a:srgbClr val="FFFFFF"/>
                </a:solidFill>
                <a:effectLst/>
                <a:latin typeface="DeepSeek-CJK-patch"/>
              </a:rPr>
              <a:t> </a:t>
            </a:r>
            <a:r>
              <a:rPr lang="vi-VN" b="0" i="0" dirty="0">
                <a:solidFill>
                  <a:srgbClr val="81A1C1"/>
                </a:solidFill>
                <a:effectLst/>
                <a:latin typeface="DeepSeek-CJK-patch"/>
              </a:rPr>
              <a:t>AND</a:t>
            </a:r>
            <a:r>
              <a:rPr lang="vi-VN" b="0" i="0" dirty="0">
                <a:solidFill>
                  <a:srgbClr val="FFFFFF"/>
                </a:solidFill>
                <a:effectLst/>
                <a:latin typeface="DeepSeek-CJK-patch"/>
              </a:rPr>
              <a:t> BUDGET≤</a:t>
            </a:r>
            <a:r>
              <a:rPr lang="vi-VN" b="0" i="0" dirty="0">
                <a:solidFill>
                  <a:srgbClr val="B48EAD"/>
                </a:solidFill>
                <a:effectLst/>
                <a:latin typeface="DeepSeek-CJK-patch"/>
              </a:rPr>
              <a:t>1000000</a:t>
            </a:r>
            <a:r>
              <a:rPr lang="vi-VN" b="0" i="0" dirty="0">
                <a:solidFill>
                  <a:srgbClr val="81A1C1"/>
                </a:solidFill>
                <a:effectLst/>
                <a:latin typeface="DeepSeek-CJK-patch"/>
              </a:rPr>
              <a:t>)</a:t>
            </a:r>
            <a:endParaRPr lang="vi-VN" b="0" i="0" dirty="0">
              <a:solidFill>
                <a:srgbClr val="FFFFFF"/>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Ý nghĩa</a:t>
            </a:r>
            <a:r>
              <a:rPr lang="vi-VN" b="0" i="0" dirty="0">
                <a:solidFill>
                  <a:srgbClr val="404040"/>
                </a:solidFill>
                <a:effectLst/>
                <a:latin typeface="DeepSeek-CJK-patch"/>
              </a:rPr>
              <a:t>: Ràng buộc này đảm bảo giá trị của thuộc tính BUDGET trong bảng PROJ phải nằm trong khoảng từ 500,000 đến 1,000,000.</a:t>
            </a:r>
          </a:p>
          <a:p>
            <a:pPr algn="l">
              <a:buFont typeface="Arial" panose="020B0604020202020204" pitchFamily="34" charset="0"/>
              <a:buChar char="•"/>
            </a:pPr>
            <a:r>
              <a:rPr lang="vi-VN" b="1" i="0" dirty="0">
                <a:solidFill>
                  <a:srgbClr val="404040"/>
                </a:solidFill>
                <a:effectLst/>
                <a:latin typeface="DeepSeek-CJK-patch"/>
              </a:rPr>
              <a:t>Kiểm tra khi</a:t>
            </a:r>
            <a:r>
              <a:rPr lang="vi-VN" b="0" i="0" dirty="0">
                <a:solidFill>
                  <a:srgbClr val="404040"/>
                </a:solidFill>
                <a:effectLst/>
                <a:latin typeface="DeepSeek-CJK-patch"/>
              </a:rPr>
              <a:t>: Ràng buộc được kiểm tra khi có thao tác chèn (INSERT) hoặc cập nhật (UPDATE) dữ liệu vào bảng PROJ.</a:t>
            </a:r>
          </a:p>
          <a:p>
            <a:pPr algn="l"/>
            <a:endParaRPr lang="en-US" b="1" i="0" dirty="0">
              <a:solidFill>
                <a:srgbClr val="404040"/>
              </a:solidFill>
              <a:effectLst/>
              <a:latin typeface="DeepSeek-CJK-patch"/>
            </a:endParaRPr>
          </a:p>
          <a:p>
            <a:pPr algn="l"/>
            <a:r>
              <a:rPr lang="en-US" b="1" i="0" dirty="0">
                <a:solidFill>
                  <a:srgbClr val="404040"/>
                </a:solidFill>
                <a:effectLst/>
                <a:latin typeface="DeepSeek-CJK-patch"/>
              </a:rPr>
              <a:t>2</a:t>
            </a:r>
            <a:r>
              <a:rPr lang="vi-VN" b="1" i="0" dirty="0">
                <a:solidFill>
                  <a:srgbClr val="404040"/>
                </a:solidFill>
                <a:effectLst/>
                <a:latin typeface="DeepSeek-CJK-patch"/>
              </a:rPr>
              <a:t>. Domain constraint on deletion (Ràng buộc miền giá trị khi xóa)</a:t>
            </a:r>
            <a:endParaRPr lang="vi-VN" b="0" i="0" dirty="0">
              <a:solidFill>
                <a:srgbClr val="FFFFFF"/>
              </a:solidFill>
              <a:effectLst/>
              <a:latin typeface="DeepSeek-CJK-patch"/>
            </a:endParaRPr>
          </a:p>
          <a:p>
            <a:pPr algn="l"/>
            <a:r>
              <a:rPr lang="vi-VN" b="0" i="0" dirty="0">
                <a:solidFill>
                  <a:srgbClr val="81A1C1"/>
                </a:solidFill>
                <a:effectLst/>
                <a:latin typeface="DeepSeek-CJK-patch"/>
              </a:rPr>
              <a:t>CHECK</a:t>
            </a:r>
            <a:r>
              <a:rPr lang="vi-VN" b="0" i="0" dirty="0">
                <a:solidFill>
                  <a:srgbClr val="FFFFFF"/>
                </a:solidFill>
                <a:effectLst/>
                <a:latin typeface="DeepSeek-CJK-patch"/>
              </a:rPr>
              <a:t> </a:t>
            </a:r>
            <a:r>
              <a:rPr lang="vi-VN" b="0" i="0" dirty="0">
                <a:solidFill>
                  <a:srgbClr val="81A1C1"/>
                </a:solidFill>
                <a:effectLst/>
                <a:latin typeface="DeepSeek-CJK-patch"/>
              </a:rPr>
              <a:t>ON</a:t>
            </a:r>
            <a:r>
              <a:rPr lang="vi-VN" b="0" i="0" dirty="0">
                <a:solidFill>
                  <a:srgbClr val="FFFFFF"/>
                </a:solidFill>
                <a:effectLst/>
                <a:latin typeface="DeepSeek-CJK-patch"/>
              </a:rPr>
              <a:t> PROJ </a:t>
            </a:r>
            <a:r>
              <a:rPr lang="vi-VN" b="0" i="0" dirty="0">
                <a:solidFill>
                  <a:srgbClr val="81A1C1"/>
                </a:solidFill>
                <a:effectLst/>
                <a:latin typeface="DeepSeek-CJK-patch"/>
              </a:rPr>
              <a:t>WHEN</a:t>
            </a:r>
            <a:r>
              <a:rPr lang="vi-VN" b="0" i="0" dirty="0">
                <a:solidFill>
                  <a:srgbClr val="FFFFFF"/>
                </a:solidFill>
                <a:effectLst/>
                <a:latin typeface="DeepSeek-CJK-patch"/>
              </a:rPr>
              <a:t> </a:t>
            </a:r>
            <a:r>
              <a:rPr lang="vi-VN" b="0" i="0" dirty="0">
                <a:solidFill>
                  <a:srgbClr val="81A1C1"/>
                </a:solidFill>
                <a:effectLst/>
                <a:latin typeface="DeepSeek-CJK-patch"/>
              </a:rPr>
              <a:t>DELETE</a:t>
            </a:r>
            <a:r>
              <a:rPr lang="vi-VN" b="0" i="0" dirty="0">
                <a:solidFill>
                  <a:srgbClr val="FFFFFF"/>
                </a:solidFill>
                <a:effectLst/>
                <a:latin typeface="DeepSeek-CJK-patch"/>
              </a:rPr>
              <a:t> </a:t>
            </a:r>
            <a:r>
              <a:rPr lang="vi-VN" b="0" i="0" dirty="0">
                <a:solidFill>
                  <a:srgbClr val="81A1C1"/>
                </a:solidFill>
                <a:effectLst/>
                <a:latin typeface="DeepSeek-CJK-patch"/>
              </a:rPr>
              <a:t>(</a:t>
            </a:r>
            <a:r>
              <a:rPr lang="vi-VN" b="0" i="0" dirty="0">
                <a:solidFill>
                  <a:srgbClr val="FFFFFF"/>
                </a:solidFill>
                <a:effectLst/>
                <a:latin typeface="DeepSeek-CJK-patch"/>
              </a:rPr>
              <a:t>BUDGET </a:t>
            </a:r>
            <a:r>
              <a:rPr lang="vi-VN" b="0" i="0" dirty="0">
                <a:solidFill>
                  <a:srgbClr val="81A1C1"/>
                </a:solidFill>
                <a:effectLst/>
                <a:latin typeface="DeepSeek-CJK-patch"/>
              </a:rPr>
              <a:t>=</a:t>
            </a:r>
            <a:r>
              <a:rPr lang="vi-VN" b="0" i="0" dirty="0">
                <a:solidFill>
                  <a:srgbClr val="FFFFFF"/>
                </a:solidFill>
                <a:effectLst/>
                <a:latin typeface="DeepSeek-CJK-patch"/>
              </a:rPr>
              <a:t> </a:t>
            </a:r>
            <a:r>
              <a:rPr lang="vi-VN" b="0" i="0" dirty="0">
                <a:solidFill>
                  <a:srgbClr val="B48EAD"/>
                </a:solidFill>
                <a:effectLst/>
                <a:latin typeface="DeepSeek-CJK-patch"/>
              </a:rPr>
              <a:t>0</a:t>
            </a:r>
            <a:r>
              <a:rPr lang="vi-VN" b="0" i="0" dirty="0">
                <a:solidFill>
                  <a:srgbClr val="81A1C1"/>
                </a:solidFill>
                <a:effectLst/>
                <a:latin typeface="DeepSeek-CJK-patch"/>
              </a:rPr>
              <a:t>)</a:t>
            </a:r>
            <a:endParaRPr lang="vi-VN" b="0" i="0" dirty="0">
              <a:solidFill>
                <a:srgbClr val="FFFFFF"/>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Ý nghĩa</a:t>
            </a:r>
            <a:r>
              <a:rPr lang="vi-VN" b="0" i="0" dirty="0">
                <a:solidFill>
                  <a:srgbClr val="404040"/>
                </a:solidFill>
                <a:effectLst/>
                <a:latin typeface="DeepSeek-CJK-patch"/>
              </a:rPr>
              <a:t>: Khi xóa một bản ghi từ bảng PROJ, giá trị của thuộc tính BUDGET phải bằng 0.</a:t>
            </a:r>
          </a:p>
          <a:p>
            <a:pPr algn="l">
              <a:buFont typeface="Arial" panose="020B0604020202020204" pitchFamily="34" charset="0"/>
              <a:buChar char="•"/>
            </a:pPr>
            <a:r>
              <a:rPr lang="vi-VN" b="1" i="0" dirty="0">
                <a:solidFill>
                  <a:srgbClr val="404040"/>
                </a:solidFill>
                <a:effectLst/>
                <a:latin typeface="DeepSeek-CJK-patch"/>
              </a:rPr>
              <a:t>Mục đích</a:t>
            </a:r>
            <a:r>
              <a:rPr lang="vi-VN" b="0" i="0" dirty="0">
                <a:solidFill>
                  <a:srgbClr val="404040"/>
                </a:solidFill>
                <a:effectLst/>
                <a:latin typeface="DeepSeek-CJK-patch"/>
              </a:rPr>
              <a:t>: Đảm bảo rằng chỉ những dự án đã hoàn thành (ngân sách = 0) mới có thể bị xóa khỏi hệ thống.</a:t>
            </a:r>
          </a:p>
          <a:p>
            <a:pPr algn="l"/>
            <a:endParaRPr lang="en-US" b="1" i="0" dirty="0">
              <a:solidFill>
                <a:srgbClr val="404040"/>
              </a:solidFill>
              <a:effectLst/>
              <a:latin typeface="DeepSeek-CJK-patch"/>
            </a:endParaRPr>
          </a:p>
          <a:p>
            <a:pPr algn="l"/>
            <a:r>
              <a:rPr lang="en-US" b="1" i="0" dirty="0">
                <a:solidFill>
                  <a:srgbClr val="404040"/>
                </a:solidFill>
                <a:effectLst/>
                <a:latin typeface="DeepSeek-CJK-patch"/>
              </a:rPr>
              <a:t>3</a:t>
            </a:r>
            <a:r>
              <a:rPr lang="vi-VN" b="1" i="0" dirty="0">
                <a:solidFill>
                  <a:srgbClr val="404040"/>
                </a:solidFill>
                <a:effectLst/>
                <a:latin typeface="DeepSeek-CJK-patch"/>
              </a:rPr>
              <a:t>. Transition constraint (Ràng buộc chuyển tiếp)</a:t>
            </a:r>
          </a:p>
          <a:p>
            <a:pPr algn="l"/>
            <a:r>
              <a:rPr lang="vi-VN" b="0" i="0" dirty="0">
                <a:solidFill>
                  <a:srgbClr val="81A1C1"/>
                </a:solidFill>
                <a:effectLst/>
                <a:latin typeface="DeepSeek-CJK-patch"/>
              </a:rPr>
              <a:t>CHECK</a:t>
            </a:r>
            <a:r>
              <a:rPr lang="vi-VN" b="0" i="0" dirty="0">
                <a:solidFill>
                  <a:srgbClr val="FFFFFF"/>
                </a:solidFill>
                <a:effectLst/>
                <a:latin typeface="DeepSeek-CJK-patch"/>
              </a:rPr>
              <a:t> </a:t>
            </a:r>
            <a:r>
              <a:rPr lang="vi-VN" b="0" i="0" dirty="0">
                <a:solidFill>
                  <a:srgbClr val="81A1C1"/>
                </a:solidFill>
                <a:effectLst/>
                <a:latin typeface="DeepSeek-CJK-patch"/>
              </a:rPr>
              <a:t>ON</a:t>
            </a:r>
            <a:r>
              <a:rPr lang="vi-VN" b="0" i="0" dirty="0">
                <a:solidFill>
                  <a:srgbClr val="FFFFFF"/>
                </a:solidFill>
                <a:effectLst/>
                <a:latin typeface="DeepSeek-CJK-patch"/>
              </a:rPr>
              <a:t> PROJ </a:t>
            </a:r>
            <a:r>
              <a:rPr lang="vi-VN" b="0" i="0" dirty="0">
                <a:solidFill>
                  <a:srgbClr val="81A1C1"/>
                </a:solidFill>
                <a:effectLst/>
                <a:latin typeface="DeepSeek-CJK-patch"/>
              </a:rPr>
              <a:t>(</a:t>
            </a:r>
            <a:r>
              <a:rPr lang="vi-VN" b="0" i="0" dirty="0">
                <a:solidFill>
                  <a:srgbClr val="FFFFFF"/>
                </a:solidFill>
                <a:effectLst/>
                <a:latin typeface="DeepSeek-CJK-patch"/>
              </a:rPr>
              <a:t>NEW</a:t>
            </a:r>
            <a:r>
              <a:rPr lang="vi-VN" b="0" i="0" dirty="0">
                <a:solidFill>
                  <a:srgbClr val="81A1C1"/>
                </a:solidFill>
                <a:effectLst/>
                <a:latin typeface="DeepSeek-CJK-patch"/>
              </a:rPr>
              <a:t>.</a:t>
            </a:r>
            <a:r>
              <a:rPr lang="vi-VN" b="0" i="0" dirty="0">
                <a:solidFill>
                  <a:srgbClr val="FFFFFF"/>
                </a:solidFill>
                <a:effectLst/>
                <a:latin typeface="DeepSeek-CJK-patch"/>
              </a:rPr>
              <a:t>BUDGET </a:t>
            </a:r>
            <a:r>
              <a:rPr lang="vi-VN" b="0" i="0" dirty="0">
                <a:solidFill>
                  <a:srgbClr val="81A1C1"/>
                </a:solidFill>
                <a:effectLst/>
                <a:latin typeface="DeepSeek-CJK-patch"/>
              </a:rPr>
              <a:t>&gt;</a:t>
            </a:r>
            <a:r>
              <a:rPr lang="vi-VN" b="0" i="0" dirty="0">
                <a:solidFill>
                  <a:srgbClr val="FFFFFF"/>
                </a:solidFill>
                <a:effectLst/>
                <a:latin typeface="DeepSeek-CJK-patch"/>
              </a:rPr>
              <a:t> OLD</a:t>
            </a:r>
            <a:r>
              <a:rPr lang="vi-VN" b="0" i="0" dirty="0">
                <a:solidFill>
                  <a:srgbClr val="81A1C1"/>
                </a:solidFill>
                <a:effectLst/>
                <a:latin typeface="DeepSeek-CJK-patch"/>
              </a:rPr>
              <a:t>.</a:t>
            </a:r>
            <a:r>
              <a:rPr lang="vi-VN" b="0" i="0" dirty="0">
                <a:solidFill>
                  <a:srgbClr val="FFFFFF"/>
                </a:solidFill>
                <a:effectLst/>
                <a:latin typeface="DeepSeek-CJK-patch"/>
              </a:rPr>
              <a:t>BUDGET </a:t>
            </a:r>
            <a:r>
              <a:rPr lang="vi-VN" b="0" i="0" dirty="0">
                <a:solidFill>
                  <a:srgbClr val="81A1C1"/>
                </a:solidFill>
                <a:effectLst/>
                <a:latin typeface="DeepSeek-CJK-patch"/>
              </a:rPr>
              <a:t>AND</a:t>
            </a:r>
            <a:r>
              <a:rPr lang="vi-VN" b="0" i="0" dirty="0">
                <a:solidFill>
                  <a:srgbClr val="FFFFFF"/>
                </a:solidFill>
                <a:effectLst/>
                <a:latin typeface="DeepSeek-CJK-patch"/>
              </a:rPr>
              <a:t> NEW</a:t>
            </a:r>
            <a:r>
              <a:rPr lang="vi-VN" b="0" i="0" dirty="0">
                <a:solidFill>
                  <a:srgbClr val="81A1C1"/>
                </a:solidFill>
                <a:effectLst/>
                <a:latin typeface="DeepSeek-CJK-patch"/>
              </a:rPr>
              <a:t>.</a:t>
            </a:r>
            <a:r>
              <a:rPr lang="vi-VN" b="0" i="0" dirty="0">
                <a:solidFill>
                  <a:srgbClr val="FFFFFF"/>
                </a:solidFill>
                <a:effectLst/>
                <a:latin typeface="DeepSeek-CJK-patch"/>
              </a:rPr>
              <a:t>PNO </a:t>
            </a:r>
            <a:r>
              <a:rPr lang="vi-VN" b="0" i="0" dirty="0">
                <a:solidFill>
                  <a:srgbClr val="81A1C1"/>
                </a:solidFill>
                <a:effectLst/>
                <a:latin typeface="DeepSeek-CJK-patch"/>
              </a:rPr>
              <a:t>=</a:t>
            </a:r>
            <a:r>
              <a:rPr lang="vi-VN" b="0" i="0" dirty="0">
                <a:solidFill>
                  <a:srgbClr val="FFFFFF"/>
                </a:solidFill>
                <a:effectLst/>
                <a:latin typeface="DeepSeek-CJK-patch"/>
              </a:rPr>
              <a:t> OLD</a:t>
            </a:r>
            <a:r>
              <a:rPr lang="vi-VN" b="0" i="0" dirty="0">
                <a:solidFill>
                  <a:srgbClr val="81A1C1"/>
                </a:solidFill>
                <a:effectLst/>
                <a:latin typeface="DeepSeek-CJK-patch"/>
              </a:rPr>
              <a:t>.</a:t>
            </a:r>
            <a:r>
              <a:rPr lang="vi-VN" b="0" i="0" dirty="0">
                <a:solidFill>
                  <a:srgbClr val="FFFFFF"/>
                </a:solidFill>
                <a:effectLst/>
                <a:latin typeface="DeepSeek-CJK-patch"/>
              </a:rPr>
              <a:t>PNO</a:t>
            </a:r>
            <a:r>
              <a:rPr lang="vi-VN" b="0" i="0" dirty="0">
                <a:solidFill>
                  <a:srgbClr val="81A1C1"/>
                </a:solidFill>
                <a:effectLst/>
                <a:latin typeface="DeepSeek-CJK-patch"/>
              </a:rPr>
              <a:t>)</a:t>
            </a:r>
            <a:endParaRPr lang="vi-VN" b="0" i="0" dirty="0">
              <a:solidFill>
                <a:srgbClr val="FFFFFF"/>
              </a:solidFill>
              <a:effectLst/>
              <a:latin typeface="DeepSeek-CJK-patch"/>
            </a:endParaRPr>
          </a:p>
          <a:p>
            <a:pPr algn="l">
              <a:buFont typeface="Arial" panose="020B0604020202020204" pitchFamily="34" charset="0"/>
              <a:buChar char="•"/>
            </a:pPr>
            <a:r>
              <a:rPr lang="vi-VN" b="1" i="0" dirty="0">
                <a:solidFill>
                  <a:srgbClr val="404040"/>
                </a:solidFill>
                <a:effectLst/>
                <a:latin typeface="DeepSeek-CJK-patch"/>
              </a:rPr>
              <a:t>Ý nghĩa</a:t>
            </a:r>
            <a:r>
              <a:rPr lang="vi-VN" b="0" i="0" dirty="0">
                <a:solidFill>
                  <a:srgbClr val="404040"/>
                </a:solidFill>
                <a:effectLst/>
                <a:latin typeface="DeepSeek-CJK-patch"/>
              </a:rPr>
              <a:t>: Khi cập nhật một bản ghi trong bảng PROJ, ngân sách mới (NEW.BUDGET) phải lớn hơn ngân sách cũ (OLD.BUDGET) và số dự án (PNO) không được thay đổi.</a:t>
            </a:r>
          </a:p>
          <a:p>
            <a:pPr algn="l">
              <a:buFont typeface="Arial" panose="020B0604020202020204" pitchFamily="34" charset="0"/>
              <a:buChar char="•"/>
            </a:pPr>
            <a:r>
              <a:rPr lang="vi-VN" b="1" i="0" dirty="0">
                <a:solidFill>
                  <a:srgbClr val="404040"/>
                </a:solidFill>
                <a:effectLst/>
                <a:latin typeface="DeepSeek-CJK-patch"/>
              </a:rPr>
              <a:t>Mục đích</a:t>
            </a:r>
            <a:r>
              <a:rPr lang="vi-VN" b="0" i="0" dirty="0">
                <a:solidFill>
                  <a:srgbClr val="404040"/>
                </a:solidFill>
                <a:effectLst/>
                <a:latin typeface="DeepSeek-CJK-patch"/>
              </a:rPr>
              <a:t>:</a:t>
            </a:r>
          </a:p>
          <a:p>
            <a:pPr marL="742950" lvl="1" indent="-285750" algn="l">
              <a:buFont typeface="Arial" panose="020B0604020202020204" pitchFamily="34" charset="0"/>
              <a:buChar char="•"/>
            </a:pPr>
            <a:r>
              <a:rPr lang="vi-VN" b="0" i="0" dirty="0">
                <a:solidFill>
                  <a:srgbClr val="404040"/>
                </a:solidFill>
                <a:effectLst/>
                <a:latin typeface="DeepSeek-CJK-patch"/>
              </a:rPr>
              <a:t>Đảm bảo ngân sách dự án chỉ có thể tăng lên chứ không giảm</a:t>
            </a:r>
          </a:p>
          <a:p>
            <a:pPr marL="742950" lvl="1" indent="-285750" algn="l">
              <a:buFont typeface="Arial" panose="020B0604020202020204" pitchFamily="34" charset="0"/>
              <a:buChar char="•"/>
            </a:pPr>
            <a:r>
              <a:rPr lang="vi-VN" b="0" i="0" dirty="0">
                <a:solidFill>
                  <a:srgbClr val="404040"/>
                </a:solidFill>
                <a:effectLst/>
                <a:latin typeface="DeepSeek-CJK-patch"/>
              </a:rPr>
              <a:t>Ngăn chặn việc thay đổi số dự án (PNO) khi cập nhật ngân sách</a:t>
            </a:r>
          </a:p>
          <a:p>
            <a:pPr algn="l"/>
            <a:endParaRPr lang="en-US" b="0" i="0" dirty="0">
              <a:solidFill>
                <a:srgbClr val="404040"/>
              </a:solidFill>
              <a:effectLst/>
              <a:latin typeface="DeepSeek-CJK-patch"/>
            </a:endParaRPr>
          </a:p>
          <a:p>
            <a:pPr algn="l"/>
            <a:r>
              <a:rPr lang="vi-VN" b="0" i="0" dirty="0">
                <a:solidFill>
                  <a:srgbClr val="404040"/>
                </a:solidFill>
                <a:effectLst/>
                <a:latin typeface="DeepSeek-CJK-patch"/>
              </a:rPr>
              <a:t>Các ràng buộc này giúp duy trì tính toàn vẹn dữ liệu bằng cách xác định các điều kiện mà dữ liệu phải tuân thủ trước và sau khi thực hiện các thao tác cơ sở dữ liệu.</a:t>
            </a:r>
          </a:p>
          <a:p>
            <a:endParaRPr lang="en-US" dirty="0"/>
          </a:p>
        </p:txBody>
      </p:sp>
    </p:spTree>
    <p:extLst>
      <p:ext uri="{BB962C8B-B14F-4D97-AF65-F5344CB8AC3E}">
        <p14:creationId xmlns:p14="http://schemas.microsoft.com/office/powerpoint/2010/main" val="119549462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Rot="1" noChangeAspect="1" noChangeArrowheads="1" noTextEdit="1"/>
          </p:cNvSpPr>
          <p:nvPr>
            <p:ph type="sldImg"/>
          </p:nvPr>
        </p:nvSpPr>
        <p:spPr>
          <a:ln/>
        </p:spPr>
      </p:sp>
      <p:sp>
        <p:nvSpPr>
          <p:cNvPr id="49155" name="Rectangle 3"/>
          <p:cNvSpPr>
            <a:spLocks noGrp="1" noChangeArrowheads="1"/>
          </p:cNvSpPr>
          <p:nvPr>
            <p:ph type="body" idx="1"/>
          </p:nvPr>
        </p:nvSpPr>
        <p:spPr/>
        <p:txBody>
          <a:bodyPr/>
          <a:lstStyle/>
          <a:p>
            <a:r>
              <a:rPr lang="vi-VN" b="1" dirty="0"/>
              <a:t>"Constraint Specification Language" (Ngôn ngữ định nghĩa ràng buộc) trong cơ sở dữ liệu.</a:t>
            </a:r>
            <a:r>
              <a:rPr lang="vi-VN" dirty="0"/>
              <a:t> </a:t>
            </a:r>
            <a:r>
              <a:rPr lang="en-US" b="1" dirty="0"/>
              <a:t>G</a:t>
            </a:r>
            <a:r>
              <a:rPr lang="vi-VN" b="1" dirty="0"/>
              <a:t>iải thích chi tiết từng phần:</a:t>
            </a:r>
            <a:endParaRPr lang="en-US" b="1" dirty="0"/>
          </a:p>
          <a:p>
            <a:endParaRPr lang="vi-VN" b="1" dirty="0"/>
          </a:p>
          <a:p>
            <a:pPr>
              <a:buFont typeface="+mj-lt"/>
              <a:buNone/>
            </a:pPr>
            <a:r>
              <a:rPr lang="vi-VN" b="1" dirty="0"/>
              <a:t>General constraints (Ràng buộc tổng quát):</a:t>
            </a:r>
            <a:endParaRPr lang="vi-VN" dirty="0"/>
          </a:p>
          <a:p>
            <a:pPr marL="742950" lvl="1" indent="-285750">
              <a:buFont typeface="+mj-lt"/>
              <a:buAutoNum type="arabicPeriod"/>
            </a:pPr>
            <a:r>
              <a:rPr lang="vi-VN" dirty="0"/>
              <a:t>Đây là những ràng buộc phải luôn luôn đúng trong hệ thống cơ sở dữ liệu. Chúng có thể được mô tả bằng công thức của "tuple relational calculus" (tính toán quan hệ kiểu bộ).</a:t>
            </a:r>
          </a:p>
          <a:p>
            <a:pPr marL="742950" lvl="1" indent="-285750">
              <a:buFont typeface="+mj-lt"/>
              <a:buAutoNum type="arabicPeriod"/>
            </a:pPr>
            <a:r>
              <a:rPr lang="vi-VN" b="1" dirty="0"/>
              <a:t>Tuple relational calculus</a:t>
            </a:r>
            <a:r>
              <a:rPr lang="vi-VN" dirty="0"/>
              <a:t> là một ngôn ngữ sử dụng các công thức toán học để mô tả các điều kiện ràng buộc dữ liệu.</a:t>
            </a:r>
          </a:p>
          <a:p>
            <a:pPr marL="742950" lvl="1" indent="-285750">
              <a:buFont typeface="+mj-lt"/>
              <a:buAutoNum type="arabicPeriod"/>
            </a:pPr>
            <a:r>
              <a:rPr lang="vi-VN" b="1" dirty="0"/>
              <a:t>Công thức chung:</a:t>
            </a:r>
            <a:endParaRPr lang="vi-VN" dirty="0"/>
          </a:p>
          <a:p>
            <a:pPr marL="1143000" lvl="2" indent="-228600">
              <a:buFont typeface="+mj-lt"/>
              <a:buAutoNum type="arabicPeriod"/>
            </a:pPr>
            <a:r>
              <a:rPr lang="vi-VN" dirty="0"/>
              <a:t>CHECK ON &lt;variable&gt;:&lt;relation&gt;,(&lt;qualification&gt;)</a:t>
            </a:r>
          </a:p>
          <a:p>
            <a:pPr marL="1143000" lvl="2" indent="-228600">
              <a:buFont typeface="+mj-lt"/>
              <a:buAutoNum type="arabicPeriod"/>
            </a:pPr>
            <a:r>
              <a:rPr lang="vi-VN" dirty="0"/>
              <a:t>Cấu trúc này có nghĩa là bạn đang kiểm tra một điều kiện (qualification) đối với một mối quan hệ (relation) trong cơ sở dữ liệu. &lt;variable&gt; là tên biến, và &lt;relation&gt; là bảng hoặc quan hệ mà biến đó thuộc về.</a:t>
            </a:r>
          </a:p>
          <a:p>
            <a:pPr>
              <a:buFont typeface="+mj-lt"/>
              <a:buNone/>
            </a:pPr>
            <a:endParaRPr lang="en-US" b="1" dirty="0"/>
          </a:p>
          <a:p>
            <a:pPr>
              <a:buFont typeface="+mj-lt"/>
              <a:buNone/>
            </a:pPr>
            <a:r>
              <a:rPr lang="vi-VN" b="1" dirty="0"/>
              <a:t>Functional dependency (Phụ thuộc hàm):</a:t>
            </a:r>
            <a:endParaRPr lang="vi-VN" dirty="0"/>
          </a:p>
          <a:p>
            <a:pPr marL="742950" lvl="1" indent="-285750">
              <a:buFont typeface="+mj-lt"/>
              <a:buAutoNum type="arabicPeriod"/>
            </a:pPr>
            <a:r>
              <a:rPr lang="vi-VN" dirty="0"/>
              <a:t>Phụ thuộc hàm (functional dependency) là một ràng buộc giữa các thuộc tính trong cơ sở dữ liệu, nói rằng giá trị của một thuộc tính (hoặc tập hợp thuộc tính) quyết định duy nhất giá trị của một thuộc tính khác.</a:t>
            </a:r>
          </a:p>
          <a:p>
            <a:pPr marL="742950" lvl="1" indent="-285750">
              <a:buFont typeface="+mj-lt"/>
              <a:buAutoNum type="arabicPeriod"/>
            </a:pPr>
            <a:r>
              <a:rPr lang="vi-VN" b="1" dirty="0"/>
              <a:t>Ví dụ:</a:t>
            </a:r>
            <a:endParaRPr lang="vi-VN" dirty="0"/>
          </a:p>
          <a:p>
            <a:pPr marL="1143000" lvl="2" indent="-228600">
              <a:buFont typeface="+mj-lt"/>
              <a:buAutoNum type="arabicPeriod"/>
            </a:pPr>
            <a:r>
              <a:rPr lang="vi-VN" dirty="0"/>
              <a:t>CHECK ON e1:EMP, e2:EMP (e1.ENAME = e2.ENAME IF e1.ENO = e2.ENO)</a:t>
            </a:r>
          </a:p>
          <a:p>
            <a:pPr marL="1143000" lvl="2" indent="-228600">
              <a:buFont typeface="+mj-lt"/>
              <a:buAutoNum type="arabicPeriod"/>
            </a:pPr>
            <a:r>
              <a:rPr lang="vi-VN" dirty="0"/>
              <a:t>Điều này có nghĩa là tên (ENAME) của nhân viên phải giống nhau nếu số nhân viên (ENO) là giống nhau, tức là một phụ thuộc hàm giữa ENO và ENAME trong bảng EMP (nhân viên).</a:t>
            </a:r>
          </a:p>
          <a:p>
            <a:pPr>
              <a:buFont typeface="+mj-lt"/>
              <a:buNone/>
            </a:pPr>
            <a:endParaRPr lang="en-US" b="1" dirty="0"/>
          </a:p>
          <a:p>
            <a:pPr>
              <a:buFont typeface="+mj-lt"/>
              <a:buNone/>
            </a:pPr>
            <a:r>
              <a:rPr lang="vi-VN" b="1" dirty="0"/>
              <a:t>Constraint with aggregate function (Ràng buộc với hàm tổng hợp):</a:t>
            </a:r>
            <a:endParaRPr lang="vi-VN" dirty="0"/>
          </a:p>
          <a:p>
            <a:pPr marL="742950" lvl="1" indent="-285750">
              <a:buFont typeface="+mj-lt"/>
              <a:buAutoNum type="arabicPeriod"/>
            </a:pPr>
            <a:r>
              <a:rPr lang="vi-VN" dirty="0"/>
              <a:t>Trong cơ sở dữ liệu, hàm tổng hợp (aggregate function) như SUM, AVG, COUNT, v.v., có thể được sử dụng trong ràng buộc để tính toán và kiểm tra các điều kiện.</a:t>
            </a:r>
          </a:p>
          <a:p>
            <a:pPr marL="742950" lvl="1" indent="-285750">
              <a:buFont typeface="+mj-lt"/>
              <a:buAutoNum type="arabicPeriod"/>
            </a:pPr>
            <a:r>
              <a:rPr lang="vi-VN" b="1" dirty="0"/>
              <a:t>Ví dụ:</a:t>
            </a:r>
            <a:endParaRPr lang="vi-VN" dirty="0"/>
          </a:p>
          <a:p>
            <a:pPr marL="1143000" lvl="2" indent="-228600">
              <a:buFont typeface="+mj-lt"/>
              <a:buAutoNum type="arabicPeriod"/>
            </a:pPr>
            <a:r>
              <a:rPr lang="vi-VN" dirty="0"/>
              <a:t>CHECK ON g:ASG, j:PROJ (SUM(g.DUR WHERE g.PNO = j.PNO) &lt; 100 IF j.PNAME = "CAD/CAM")</a:t>
            </a:r>
          </a:p>
          <a:p>
            <a:pPr marL="1143000" lvl="2" indent="-228600">
              <a:buFont typeface="+mj-lt"/>
              <a:buAutoNum type="arabicPeriod"/>
            </a:pPr>
            <a:r>
              <a:rPr lang="vi-VN" dirty="0"/>
              <a:t>Điều này có nghĩa là tổng thời gian (DUR) dành cho một dự án (g) phải nhỏ hơn 100 nếu tên dự án (PNAME) là "CAD/CAM". Câu lệnh này kết hợp một hàm tổng hợp (SUM) và điều kiện về giá trị của thuộc tính PNAME từ bảng PROJ.</a:t>
            </a:r>
            <a:endParaRPr lang="en-US" dirty="0"/>
          </a:p>
          <a:p>
            <a:pPr marL="914400" lvl="2" indent="0">
              <a:buFont typeface="+mj-lt"/>
              <a:buNone/>
            </a:pPr>
            <a:endParaRPr lang="vi-VN" dirty="0"/>
          </a:p>
          <a:p>
            <a:r>
              <a:rPr lang="vi-VN" dirty="0"/>
              <a:t>Tóm lại, các ràng buộc này là cách để mô tả và áp dụng các điều kiện mà dữ liệu trong cơ sở dữ liệu phải tuân theo, giúp đảm bảo tính nhất quán và chính xác của dữ liệu.</a:t>
            </a:r>
          </a:p>
          <a:p>
            <a:endParaRPr lang="en-US" dirty="0"/>
          </a:p>
        </p:txBody>
      </p:sp>
    </p:spTree>
    <p:extLst>
      <p:ext uri="{BB962C8B-B14F-4D97-AF65-F5344CB8AC3E}">
        <p14:creationId xmlns:p14="http://schemas.microsoft.com/office/powerpoint/2010/main" val="88976150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p:txBody>
          <a:bodyPr/>
          <a:lstStyle/>
          <a:p>
            <a:r>
              <a:rPr lang="vi-VN" b="1" dirty="0"/>
              <a:t>Integrity Enforcement</a:t>
            </a:r>
            <a:r>
              <a:rPr lang="vi-VN" dirty="0"/>
              <a:t> (Thi hành tính toàn vẹn) trong cơ sở dữ liệu, với hai phương pháp chính: </a:t>
            </a:r>
            <a:r>
              <a:rPr lang="vi-VN" b="1" dirty="0"/>
              <a:t>Detection</a:t>
            </a:r>
            <a:r>
              <a:rPr lang="vi-VN" dirty="0"/>
              <a:t> (Phát hiện) và </a:t>
            </a:r>
            <a:r>
              <a:rPr lang="vi-VN" b="1" dirty="0"/>
              <a:t>Preventive</a:t>
            </a:r>
            <a:r>
              <a:rPr lang="vi-VN" dirty="0"/>
              <a:t> (Phòng ngừa). Dưới đây là giải thích chi tiết về từng phương pháp:</a:t>
            </a:r>
            <a:endParaRPr lang="en-US" dirty="0"/>
          </a:p>
          <a:p>
            <a:endParaRPr lang="vi-VN" dirty="0"/>
          </a:p>
          <a:p>
            <a:r>
              <a:rPr lang="vi-VN" b="1" dirty="0"/>
              <a:t>1. Detection (Phát hiện):</a:t>
            </a:r>
          </a:p>
          <a:p>
            <a:pPr>
              <a:buFont typeface="Arial" panose="020B0604020202020204" pitchFamily="34" charset="0"/>
              <a:buChar char="•"/>
            </a:pPr>
            <a:r>
              <a:rPr lang="vi-VN" dirty="0"/>
              <a:t>Phương pháp phát hiện tập trung vào việc phát hiện các lỗi sau khi thay đổi dữ liệu trong cơ sở dữ liệu. Khi có một thay đổi (update) được thực hiện, hệ thống kiểm tra tính nhất quán của dữ liệu.</a:t>
            </a:r>
          </a:p>
          <a:p>
            <a:pPr>
              <a:buFont typeface="Arial" panose="020B0604020202020204" pitchFamily="34" charset="0"/>
              <a:buChar char="•"/>
            </a:pPr>
            <a:r>
              <a:rPr lang="vi-VN" b="1" dirty="0"/>
              <a:t>Cách thức hoạt động:</a:t>
            </a:r>
            <a:endParaRPr lang="vi-VN" dirty="0"/>
          </a:p>
          <a:p>
            <a:pPr marL="742950" lvl="1" indent="-285750">
              <a:buFont typeface="Arial" panose="020B0604020202020204" pitchFamily="34" charset="0"/>
              <a:buChar char="•"/>
            </a:pPr>
            <a:r>
              <a:rPr lang="vi-VN" b="1" dirty="0"/>
              <a:t>Execute update u: D → Du:</a:t>
            </a:r>
            <a:endParaRPr lang="vi-VN" dirty="0"/>
          </a:p>
          <a:p>
            <a:pPr marL="1143000" lvl="2" indent="-228600">
              <a:buFont typeface="Arial" panose="020B0604020202020204" pitchFamily="34" charset="0"/>
              <a:buChar char="•"/>
            </a:pPr>
            <a:r>
              <a:rPr lang="vi-VN" dirty="0"/>
              <a:t>Dữ liệu ban đầu là D, và sau khi thực hiện cập nhật (update) u, dữ liệu trở thành Du.</a:t>
            </a:r>
          </a:p>
          <a:p>
            <a:pPr marL="742950" lvl="1" indent="-285750">
              <a:buFont typeface="Arial" panose="020B0604020202020204" pitchFamily="34" charset="0"/>
              <a:buChar char="•"/>
            </a:pPr>
            <a:r>
              <a:rPr lang="vi-VN" b="1" dirty="0"/>
              <a:t>If Du is inconsistent then:</a:t>
            </a:r>
            <a:endParaRPr lang="vi-VN" dirty="0"/>
          </a:p>
          <a:p>
            <a:pPr marL="1143000" lvl="2" indent="-228600">
              <a:buFont typeface="Arial" panose="020B0604020202020204" pitchFamily="34" charset="0"/>
              <a:buChar char="•"/>
            </a:pPr>
            <a:r>
              <a:rPr lang="vi-VN" dirty="0"/>
              <a:t>Nếu dữ liệu Du không còn nhất quán (inconsistent), tức là không tuân theo các ràng buộc tính toàn vẹn (integrity constraints), thì hệ thống sẽ thực hiện các biện pháp để xử lý.</a:t>
            </a:r>
          </a:p>
          <a:p>
            <a:pPr marL="742950" lvl="1" indent="-285750">
              <a:buFont typeface="Arial" panose="020B0604020202020204" pitchFamily="34" charset="0"/>
              <a:buChar char="•"/>
            </a:pPr>
            <a:r>
              <a:rPr lang="vi-VN" b="1" dirty="0"/>
              <a:t>if possible: compensate Du → Du’:</a:t>
            </a:r>
            <a:endParaRPr lang="vi-VN" dirty="0"/>
          </a:p>
          <a:p>
            <a:pPr marL="1143000" lvl="2" indent="-228600">
              <a:buFont typeface="Arial" panose="020B0604020202020204" pitchFamily="34" charset="0"/>
              <a:buChar char="•"/>
            </a:pPr>
            <a:r>
              <a:rPr lang="vi-VN" dirty="0"/>
              <a:t>Nếu có thể, hệ thống sẽ thực hiện điều chỉnh (compensate) và chuyển dữ liệu Du thành Du’ để đảm bảo tính toàn vẹn.</a:t>
            </a:r>
          </a:p>
          <a:p>
            <a:pPr marL="742950" lvl="1" indent="-285750">
              <a:buFont typeface="Arial" panose="020B0604020202020204" pitchFamily="34" charset="0"/>
              <a:buChar char="•"/>
            </a:pPr>
            <a:r>
              <a:rPr lang="vi-VN" b="1" dirty="0"/>
              <a:t>else: undo Du → D:</a:t>
            </a:r>
            <a:endParaRPr lang="vi-VN" dirty="0"/>
          </a:p>
          <a:p>
            <a:pPr marL="1143000" lvl="2" indent="-228600">
              <a:buFont typeface="Arial" panose="020B0604020202020204" pitchFamily="34" charset="0"/>
              <a:buChar char="•"/>
            </a:pPr>
            <a:r>
              <a:rPr lang="vi-VN" dirty="0"/>
              <a:t>Nếu không thể điều chỉnh, hệ thống sẽ hoàn tác thay đổi và quay lại trạng thái dữ liệu ban đầu D.</a:t>
            </a:r>
          </a:p>
          <a:p>
            <a:r>
              <a:rPr lang="vi-VN" b="1" dirty="0"/>
              <a:t>Tóm lại:</a:t>
            </a:r>
            <a:r>
              <a:rPr lang="vi-VN" dirty="0"/>
              <a:t> Phương pháp phát hiện giúp hệ thống kiểm tra tính toàn vẹn của dữ liệu sau khi cập nhật. Nếu dữ liệu không nhất quán, hệ thống sẽ cố gắng sửa chữa hoặc hoàn tác thay đổi.</a:t>
            </a:r>
            <a:endParaRPr lang="en-US" dirty="0"/>
          </a:p>
          <a:p>
            <a:endParaRPr lang="vi-VN" dirty="0"/>
          </a:p>
          <a:p>
            <a:r>
              <a:rPr lang="vi-VN" b="1" dirty="0"/>
              <a:t>2. Preventive (Phòng ngừa):</a:t>
            </a:r>
          </a:p>
          <a:p>
            <a:pPr>
              <a:buFont typeface="Arial" panose="020B0604020202020204" pitchFamily="34" charset="0"/>
              <a:buChar char="•"/>
            </a:pPr>
            <a:r>
              <a:rPr lang="vi-VN" dirty="0"/>
              <a:t>Phương pháp phòng ngừa hoạt động chủ động hơn, đảm bảo rằng chỉ những thay đổi có thể giữ được tính toàn vẹn mới được thực hiện. Hệ thống kiểm tra tính nhất quán trước khi thực hiện cập nhật.</a:t>
            </a:r>
          </a:p>
          <a:p>
            <a:pPr>
              <a:buFont typeface="Arial" panose="020B0604020202020204" pitchFamily="34" charset="0"/>
              <a:buChar char="•"/>
            </a:pPr>
            <a:r>
              <a:rPr lang="vi-VN" b="1" dirty="0"/>
              <a:t>Cách thức hoạt động:</a:t>
            </a:r>
            <a:endParaRPr lang="vi-VN" dirty="0"/>
          </a:p>
          <a:p>
            <a:pPr marL="742950" lvl="1" indent="-285750">
              <a:buFont typeface="Arial" panose="020B0604020202020204" pitchFamily="34" charset="0"/>
              <a:buChar char="•"/>
            </a:pPr>
            <a:r>
              <a:rPr lang="vi-VN" b="1" dirty="0"/>
              <a:t>Execute u: D → Du only if Du will be consistent:</a:t>
            </a:r>
            <a:endParaRPr lang="vi-VN" dirty="0"/>
          </a:p>
          <a:p>
            <a:pPr marL="1143000" lvl="2" indent="-228600">
              <a:buFont typeface="Arial" panose="020B0604020202020204" pitchFamily="34" charset="0"/>
              <a:buChar char="•"/>
            </a:pPr>
            <a:r>
              <a:rPr lang="vi-VN" dirty="0"/>
              <a:t>Chỉ thực hiện thay đổi u nếu dữ liệu mới Du vẫn giữ được tính nhất quán. Điều này có nghĩa là hệ thống kiểm tra tính toàn vẹn trước khi thực hiện thay đổi.</a:t>
            </a:r>
          </a:p>
          <a:p>
            <a:pPr marL="742950" lvl="1" indent="-285750">
              <a:buFont typeface="Arial" panose="020B0604020202020204" pitchFamily="34" charset="0"/>
              <a:buChar char="•"/>
            </a:pPr>
            <a:r>
              <a:rPr lang="vi-VN" b="1" dirty="0"/>
              <a:t>Determine valid programs:</a:t>
            </a:r>
            <a:endParaRPr lang="vi-VN" dirty="0"/>
          </a:p>
          <a:p>
            <a:pPr marL="1143000" lvl="2" indent="-228600">
              <a:buFont typeface="Arial" panose="020B0604020202020204" pitchFamily="34" charset="0"/>
              <a:buChar char="•"/>
            </a:pPr>
            <a:r>
              <a:rPr lang="vi-VN" dirty="0"/>
              <a:t>Hệ thống xác định các chương trình hợp lệ (valid programs), tức là các phép toán hoặc thao tác có thể được thực hiện mà không làm phá vỡ các ràng buộc tính toàn vẹn.</a:t>
            </a:r>
          </a:p>
          <a:p>
            <a:pPr marL="742950" lvl="1" indent="-285750">
              <a:buFont typeface="Arial" panose="020B0604020202020204" pitchFamily="34" charset="0"/>
              <a:buChar char="•"/>
            </a:pPr>
            <a:r>
              <a:rPr lang="vi-VN" b="1" dirty="0"/>
              <a:t>Determine valid states:</a:t>
            </a:r>
            <a:endParaRPr lang="vi-VN" dirty="0"/>
          </a:p>
          <a:p>
            <a:pPr marL="1143000" lvl="2" indent="-228600">
              <a:buFont typeface="Arial" panose="020B0604020202020204" pitchFamily="34" charset="0"/>
              <a:buChar char="•"/>
            </a:pPr>
            <a:r>
              <a:rPr lang="vi-VN" dirty="0"/>
              <a:t>Hệ thống cũng xác định các trạng thái hợp lệ (valid states), tức là những trạng thái dữ liệu mà sau khi thực hiện các thay đổi, cơ sở dữ liệu vẫn tuân thủ các ràng buộc tính toàn vẹn.</a:t>
            </a:r>
          </a:p>
          <a:p>
            <a:endParaRPr lang="en-US" b="1" dirty="0"/>
          </a:p>
          <a:p>
            <a:r>
              <a:rPr lang="vi-VN" b="1" dirty="0"/>
              <a:t>Tóm lại:</a:t>
            </a:r>
            <a:r>
              <a:rPr lang="vi-VN" dirty="0"/>
              <a:t> Phương pháp phòng ngừa đảm bảo tính toàn vẹn bằng cách chỉ cho phép thực hiện các thay đổi nếu chúng không vi phạm các ràng buộc tính toàn vẹn từ trước. Điều này ngăn ngừa sự xuất hiện của dữ liệu không nhất quán ngay từ đầu.</a:t>
            </a:r>
          </a:p>
          <a:p>
            <a:endParaRPr lang="en-US" b="1" dirty="0"/>
          </a:p>
          <a:p>
            <a:r>
              <a:rPr lang="vi-VN" b="1" dirty="0"/>
              <a:t>Tổng kết:</a:t>
            </a:r>
          </a:p>
          <a:p>
            <a:pPr>
              <a:buFont typeface="Arial" panose="020B0604020202020204" pitchFamily="34" charset="0"/>
              <a:buChar char="•"/>
            </a:pPr>
            <a:r>
              <a:rPr lang="vi-VN" b="1" dirty="0"/>
              <a:t>Detection (Phát hiện)</a:t>
            </a:r>
            <a:r>
              <a:rPr lang="vi-VN" dirty="0"/>
              <a:t> xử lý các vấn đề về tính toàn vẹn sau khi thay đổi dữ liệu.</a:t>
            </a:r>
          </a:p>
          <a:p>
            <a:pPr>
              <a:buFont typeface="Arial" panose="020B0604020202020204" pitchFamily="34" charset="0"/>
              <a:buChar char="•"/>
            </a:pPr>
            <a:r>
              <a:rPr lang="vi-VN" b="1" dirty="0"/>
              <a:t>Preventive (Phòng ngừa)</a:t>
            </a:r>
            <a:r>
              <a:rPr lang="vi-VN" dirty="0"/>
              <a:t> ngăn ngừa các vấn đề về tính toàn vẹn bằng cách chỉ cho phép thực hiện các thay đổi hợp lệ ngay từ đầu.</a:t>
            </a:r>
          </a:p>
          <a:p>
            <a:r>
              <a:rPr lang="vi-VN" dirty="0"/>
              <a:t>Cả hai phương pháp này giúp duy trì tính toàn vẹn của dữ liệu trong cơ sở dữ liệu, nhưng với cách tiếp cận khác nhau: một phương pháp là phát hiện và sửa chữa sau khi thay đổi, và một phương pháp là ngăn ngừa trước khi thay đổi.</a:t>
            </a:r>
          </a:p>
          <a:p>
            <a:endParaRPr lang="en-US" dirty="0"/>
          </a:p>
        </p:txBody>
      </p:sp>
    </p:spTree>
    <p:extLst>
      <p:ext uri="{BB962C8B-B14F-4D97-AF65-F5344CB8AC3E}">
        <p14:creationId xmlns:p14="http://schemas.microsoft.com/office/powerpoint/2010/main" val="110918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vi-VN" dirty="0"/>
              <a:t>Một trong những ưu điểm chính của mô hình quan hệ là nó cung cấp tính độc lập logic hoàn toàn đối với dữ liệu. Trong một hệ thống quan hệ, một khung nhìn (view) là một quan hệ ảo, được định nghĩa như kết quả của một truy vấn trên các quan hệ cơ sở (hoặc quan hệ thực), nhưng không được lưu trữ như một quan hệ cơ sở trong cơ sở dữ liệu. Một khung nhìn là một cửa sổ động theo nghĩa là nó phản ánh tất cả các cập nhật đối với cơ sở dữ liệu.</a:t>
            </a:r>
            <a:endParaRPr lang="en-US" dirty="0"/>
          </a:p>
          <a:p>
            <a:endParaRPr lang="vi-VN" dirty="0"/>
          </a:p>
          <a:p>
            <a:r>
              <a:rPr lang="vi-VN" dirty="0"/>
              <a:t>Một lược đồ ngoài có thể được định nghĩa là một tập hợp các khung nhìn và/hoặc các quan hệ cơ sở. Ngoài việc được sử dụng trong các lược đồ ngoài, khung nhìn còn hữu ích trong việc đảm bảo tính bảo mật của dữ liệu theo một cách đơn giản. Bằng cách chọn một phần của cơ sở dữ liệu, khung nhìn có thể ẩn đi một số dữ liệu. Nếu người dùng chỉ có thể truy cập cơ sở dữ liệu thông qua các khung nhìn, họ không thể thấy hoặc thao tác với dữ liệu bị ẩn, do đó dữ liệu được bảo mật.</a:t>
            </a:r>
            <a:endParaRPr lang="en-US" dirty="0"/>
          </a:p>
          <a:p>
            <a:endParaRPr lang="vi-VN" dirty="0"/>
          </a:p>
          <a:p>
            <a:r>
              <a:rPr lang="vi-VN" dirty="0"/>
              <a:t>Trong phần còn lại của mục này, chúng ta sẽ xem xét quản lý khung nhìn trong các hệ thống tập trung và phân tán, cũng như các vấn đề liên quan đến việc cập nhật khung nhìn. Lưu ý rằng trong một hệ quản trị cơ sở dữ liệu phân tán (DBMS phân tán), một khung nhìn có thể được suy ra từ các quan hệ phân tán và việc truy cập vào khung nhìn đòi hỏi thực thi truy vấn phân tán tương ứng với định nghĩa khung nhìn. Một vấn đề quan trọng trong DBMS phân tán là làm cho việc lưu trữ khung nhìn hiệu quả. Chúng ta sẽ thấy cách khái niệm khung nhìn vật hóa giúp giải quyết vấn đề này và một số vấn đề khác, nhưng đòi hỏi các kỹ thuật hiệu quả để duy trì khung nhìn vật hóa.</a:t>
            </a:r>
          </a:p>
          <a:p>
            <a:endParaRPr lang="en-US" dirty="0"/>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5</a:t>
            </a:fld>
            <a:endParaRPr lang="en-US"/>
          </a:p>
        </p:txBody>
      </p:sp>
    </p:spTree>
    <p:extLst>
      <p:ext uri="{BB962C8B-B14F-4D97-AF65-F5344CB8AC3E}">
        <p14:creationId xmlns:p14="http://schemas.microsoft.com/office/powerpoint/2010/main" val="20647657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vi-VN" b="1" dirty="0"/>
              <a:t>Query Modification</a:t>
            </a:r>
            <a:r>
              <a:rPr lang="vi-VN" dirty="0"/>
              <a:t> (Sửa đổi truy vấn) trong cơ sở dữ liệu, với phương pháp </a:t>
            </a:r>
            <a:r>
              <a:rPr lang="vi-VN" b="1" dirty="0"/>
              <a:t>Preventive</a:t>
            </a:r>
            <a:r>
              <a:rPr lang="vi-VN" dirty="0"/>
              <a:t> (Phòng ngừa). Cụ thể, phương pháp này liên quan đến việc thêm điều kiện đảm bảo tính toàn vẹn vào trong truy vấn cập nhật.</a:t>
            </a:r>
          </a:p>
          <a:p>
            <a:endParaRPr lang="en-US" b="1" dirty="0"/>
          </a:p>
          <a:p>
            <a:r>
              <a:rPr lang="vi-VN" b="1" dirty="0"/>
              <a:t>1. Preventive (Phòng ngừa):</a:t>
            </a:r>
          </a:p>
          <a:p>
            <a:pPr>
              <a:buFont typeface="Arial" panose="020B0604020202020204" pitchFamily="34" charset="0"/>
              <a:buChar char="•"/>
            </a:pPr>
            <a:r>
              <a:rPr lang="vi-VN" dirty="0"/>
              <a:t>Phương pháp phòng ngừa trong sửa đổi truy vấn giúp đảm bảo rằng các truy vấn chỉ thực hiện thay đổi khi điều kiện nhất định được thỏa mãn. Điều này giúp tránh việc cập nhật dữ liệu một cách không hợp lệ hoặc không đồng bộ.</a:t>
            </a:r>
          </a:p>
          <a:p>
            <a:pPr>
              <a:buFont typeface="Arial" panose="020B0604020202020204" pitchFamily="34" charset="0"/>
              <a:buChar char="•"/>
            </a:pPr>
            <a:r>
              <a:rPr lang="vi-VN" dirty="0"/>
              <a:t>Trong trường hợp này, </a:t>
            </a:r>
            <a:r>
              <a:rPr lang="vi-VN" b="1" dirty="0"/>
              <a:t>assertion qualification</a:t>
            </a:r>
            <a:r>
              <a:rPr lang="vi-VN" dirty="0"/>
              <a:t> (điều kiện xác nhận) được thêm vào truy vấn cập nhật để kiểm tra dữ liệu trước khi thực hiện thay đổi.</a:t>
            </a:r>
          </a:p>
          <a:p>
            <a:endParaRPr lang="en-US" b="1" dirty="0"/>
          </a:p>
          <a:p>
            <a:r>
              <a:rPr lang="vi-VN" b="1" dirty="0"/>
              <a:t>2. Thêm điều kiện vào truy vấn UPDATE:</a:t>
            </a:r>
          </a:p>
          <a:p>
            <a:pPr>
              <a:buFont typeface="Arial" panose="020B0604020202020204" pitchFamily="34" charset="0"/>
              <a:buChar char="•"/>
            </a:pPr>
            <a:r>
              <a:rPr lang="vi-VN" dirty="0"/>
              <a:t>Điều kiện bổ sung này giúp đảm bảo rằng các thay đổi dữ liệu chỉ được thực hiện nếu dữ liệu mới thỏa mãn các yêu cầu nhất định, giúp duy trì tính toàn vẹn của cơ sở dữ liệu.</a:t>
            </a:r>
          </a:p>
          <a:p>
            <a:endParaRPr lang="en-US" b="1" dirty="0"/>
          </a:p>
          <a:p>
            <a:r>
              <a:rPr lang="vi-VN" b="1" dirty="0"/>
              <a:t>3. Chỉ áp dụng cho công thức trong tuple calculus</a:t>
            </a:r>
            <a:r>
              <a:rPr lang="en-US" b="1" dirty="0"/>
              <a:t> (</a:t>
            </a:r>
            <a:r>
              <a:rPr lang="vi-VN" dirty="0"/>
              <a:t>tính toán quan hệ kiểu bộ</a:t>
            </a:r>
            <a:r>
              <a:rPr lang="en-US" dirty="0"/>
              <a:t>)</a:t>
            </a:r>
            <a:r>
              <a:rPr lang="vi-VN" b="1" dirty="0"/>
              <a:t> có biến được định lượng toàn cục (universally quantified variables):</a:t>
            </a:r>
          </a:p>
          <a:p>
            <a:pPr>
              <a:buFont typeface="Arial" panose="020B0604020202020204" pitchFamily="34" charset="0"/>
              <a:buChar char="•"/>
            </a:pPr>
            <a:r>
              <a:rPr lang="vi-VN" b="1" dirty="0"/>
              <a:t>Tuple calculus</a:t>
            </a:r>
            <a:r>
              <a:rPr lang="vi-VN" dirty="0"/>
              <a:t> là một ngôn ngữ truy vấn sử dụng các điều kiện toán học để mô tả các dữ liệu cần truy xuất trong cơ sở dữ liệu.</a:t>
            </a:r>
          </a:p>
          <a:p>
            <a:pPr>
              <a:buFont typeface="Arial" panose="020B0604020202020204" pitchFamily="34" charset="0"/>
              <a:buChar char="•"/>
            </a:pPr>
            <a:r>
              <a:rPr lang="vi-VN" dirty="0"/>
              <a:t>Biến được định lượng toàn cục có nghĩa là chúng phải thỏa mãn điều kiện trong toàn bộ quan hệ (hoặc bảng), không chỉ đối với một số giá trị cụ thể.</a:t>
            </a:r>
          </a:p>
          <a:p>
            <a:pPr>
              <a:buFont typeface="Arial" panose="020B0604020202020204" pitchFamily="34" charset="0"/>
              <a:buChar char="•"/>
            </a:pPr>
            <a:r>
              <a:rPr lang="vi-VN" dirty="0"/>
              <a:t>Câu truy vấn sau chỉ áp dụng nếu điều kiện này được thêm vào, và điều này sẽ giúp đảm bảo rằng tính toàn vẹn dữ liệu được giữ nguyên.</a:t>
            </a:r>
          </a:p>
          <a:p>
            <a:endParaRPr lang="en-US" b="1" dirty="0"/>
          </a:p>
          <a:p>
            <a:r>
              <a:rPr lang="vi-VN" b="1" dirty="0"/>
              <a:t>4. Ví dụ minh họa:</a:t>
            </a:r>
          </a:p>
          <a:p>
            <a:pPr>
              <a:buFont typeface="Arial" panose="020B0604020202020204" pitchFamily="34" charset="0"/>
              <a:buChar char="•"/>
            </a:pPr>
            <a:r>
              <a:rPr lang="vi-VN" b="1" dirty="0"/>
              <a:t>Truy vấn ban đầu (UPDATE query):</a:t>
            </a:r>
            <a:endParaRPr lang="vi-VN" dirty="0"/>
          </a:p>
          <a:p>
            <a:pPr rtl="0">
              <a:buFont typeface="Arial" panose="020B0604020202020204" pitchFamily="34" charset="0"/>
              <a:buNone/>
            </a:pPr>
            <a:r>
              <a:rPr lang="vi-VN" dirty="0"/>
              <a:t>UPDATE PROJ SET BUDGET = BUDGET*1.1 WHERE PNAME = "CAD/CAM" </a:t>
            </a:r>
          </a:p>
          <a:p>
            <a:pPr marL="742950" lvl="1" indent="-285750">
              <a:buFont typeface="Arial" panose="020B0604020202020204" pitchFamily="34" charset="0"/>
              <a:buChar char="•"/>
            </a:pPr>
            <a:r>
              <a:rPr lang="vi-VN" dirty="0"/>
              <a:t>Truy vấn này cập nhật ngân sách (BUDGET) của các dự án có tên "CAD/CAM" bằng cách tăng ngân sách lên 10%. Tuy nhiên, nó không kiểm tra tính hợp lệ của ngân sách sau khi cập nhật.</a:t>
            </a:r>
          </a:p>
          <a:p>
            <a:pPr>
              <a:buFont typeface="Arial" panose="020B0604020202020204" pitchFamily="34" charset="0"/>
              <a:buChar char="•"/>
            </a:pPr>
            <a:r>
              <a:rPr lang="vi-VN" b="1" dirty="0"/>
              <a:t>Truy vấn sửa đổi (Updated query):</a:t>
            </a:r>
            <a:endParaRPr lang="vi-VN" dirty="0"/>
          </a:p>
          <a:p>
            <a:pPr rtl="0">
              <a:buFont typeface="Arial" panose="020B0604020202020204" pitchFamily="34" charset="0"/>
              <a:buNone/>
            </a:pPr>
            <a:r>
              <a:rPr lang="vi-VN" dirty="0"/>
              <a:t>UPDATE PROJ SET BUDGET = BUDGET*1.1 WHERE PNAME = "CAD/CAM" AND NEW.BUDGET ≥ 500000 AND NEW.BUDGET ≤ 1000000 </a:t>
            </a:r>
          </a:p>
          <a:p>
            <a:pPr marL="742950" lvl="1" indent="-285750">
              <a:buFont typeface="Arial" panose="020B0604020202020204" pitchFamily="34" charset="0"/>
              <a:buChar char="•"/>
            </a:pPr>
            <a:r>
              <a:rPr lang="vi-VN" dirty="0"/>
              <a:t>Truy vấn sửa đổi này có thêm điều kiện </a:t>
            </a:r>
            <a:r>
              <a:rPr lang="vi-VN" b="1" dirty="0"/>
              <a:t>NEW.BUDGET ≥ 500000 AND NEW.BUDGET ≤ 1000000</a:t>
            </a:r>
            <a:r>
              <a:rPr lang="vi-VN" dirty="0"/>
              <a:t>, đảm bảo rằng sau khi cập nhật, ngân sách mới phải nằm trong khoảng từ 500,000 đến 1,000,000.</a:t>
            </a:r>
          </a:p>
          <a:p>
            <a:pPr marL="742950" lvl="1" indent="-285750">
              <a:buFont typeface="Arial" panose="020B0604020202020204" pitchFamily="34" charset="0"/>
              <a:buChar char="•"/>
            </a:pPr>
            <a:r>
              <a:rPr lang="vi-VN" b="1" dirty="0"/>
              <a:t>NEW.BUDGET</a:t>
            </a:r>
            <a:r>
              <a:rPr lang="vi-VN" dirty="0"/>
              <a:t> là giá trị ngân sách sau khi cập nhật (chưa thực hiện thay đổi), và điều này giúp đảm bảo rằng ngân sách mới phải đáp ứng các yêu cầu cụ thể để tránh các giá trị không hợp lệ.</a:t>
            </a:r>
          </a:p>
          <a:p>
            <a:endParaRPr lang="en-US" b="1" dirty="0"/>
          </a:p>
          <a:p>
            <a:r>
              <a:rPr lang="vi-VN" b="1" dirty="0"/>
              <a:t>Tóm lại:</a:t>
            </a:r>
          </a:p>
          <a:p>
            <a:pPr>
              <a:buFont typeface="Arial" panose="020B0604020202020204" pitchFamily="34" charset="0"/>
              <a:buChar char="•"/>
            </a:pPr>
            <a:r>
              <a:rPr lang="vi-VN" b="1" dirty="0"/>
              <a:t>Query Modification (Sửa đổi truy vấn)</a:t>
            </a:r>
            <a:r>
              <a:rPr lang="vi-VN" dirty="0"/>
              <a:t> giúp đảm bảo tính toàn vẹn của cơ sở dữ liệu bằng cách thêm điều kiện kiểm tra vào các truy vấn cập nhật.</a:t>
            </a:r>
          </a:p>
          <a:p>
            <a:pPr>
              <a:buFont typeface="Arial" panose="020B0604020202020204" pitchFamily="34" charset="0"/>
              <a:buChar char="•"/>
            </a:pPr>
            <a:r>
              <a:rPr lang="vi-VN" b="1" dirty="0"/>
              <a:t>Preventive</a:t>
            </a:r>
            <a:r>
              <a:rPr lang="vi-VN" dirty="0"/>
              <a:t> phương pháp này đảm bảo rằng truy vấn chỉ thực hiện khi các điều kiện về tính hợp lệ được đáp ứng, giúp ngăn ngừa các thay đổi không hợp lệ.</a:t>
            </a:r>
          </a:p>
          <a:p>
            <a:pPr>
              <a:buFont typeface="Arial" panose="020B0604020202020204" pitchFamily="34" charset="0"/>
              <a:buChar char="•"/>
            </a:pPr>
            <a:r>
              <a:rPr lang="vi-VN" dirty="0"/>
              <a:t>Ví dụ minh họa cho thấy cách thêm điều kiện vào truy vấn UPDATE để đảm bảo rằng ngân sách sau khi cập nhật phải nằm trong một phạm vi giá trị nhất định, giúp tránh việc cập nhật các giá trị không hợp lệ vào cơ sở dữ liệu.</a:t>
            </a:r>
          </a:p>
          <a:p>
            <a:endParaRPr lang="en-US" dirty="0"/>
          </a:p>
        </p:txBody>
      </p:sp>
    </p:spTree>
    <p:extLst>
      <p:ext uri="{BB962C8B-B14F-4D97-AF65-F5344CB8AC3E}">
        <p14:creationId xmlns:p14="http://schemas.microsoft.com/office/powerpoint/2010/main" val="267997961"/>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p:txBody>
          <a:bodyPr/>
          <a:lstStyle/>
          <a:p>
            <a:r>
              <a:rPr lang="en-US" dirty="0"/>
              <a:t>G</a:t>
            </a:r>
            <a:r>
              <a:rPr lang="vi-VN" dirty="0"/>
              <a:t>iải thích về </a:t>
            </a:r>
            <a:r>
              <a:rPr lang="vi-VN" b="1" dirty="0"/>
              <a:t>Compiled Assertions</a:t>
            </a:r>
            <a:r>
              <a:rPr lang="vi-VN" dirty="0"/>
              <a:t> (Các ràng buộc đã biên dịch), một khái niệm liên quan đến việc xác định và áp dụng các điều kiện tính toàn vẹn trong cơ sở dữ liệu. Các ràng buộc này được biên dịch thành các kiểu kiểm tra có thể áp dụng vào các thao tác cập nhật dữ liệu như </a:t>
            </a:r>
            <a:r>
              <a:rPr lang="vi-VN" b="1" dirty="0"/>
              <a:t>INSERT</a:t>
            </a:r>
            <a:r>
              <a:rPr lang="vi-VN" dirty="0"/>
              <a:t>, </a:t>
            </a:r>
            <a:r>
              <a:rPr lang="vi-VN" b="1" dirty="0"/>
              <a:t>DELETE</a:t>
            </a:r>
            <a:r>
              <a:rPr lang="vi-VN" dirty="0"/>
              <a:t>, và </a:t>
            </a:r>
            <a:r>
              <a:rPr lang="vi-VN" b="1" dirty="0"/>
              <a:t>MODIFY</a:t>
            </a:r>
            <a:r>
              <a:rPr lang="vi-VN" dirty="0"/>
              <a:t>.</a:t>
            </a:r>
          </a:p>
          <a:p>
            <a:endParaRPr lang="en-US" b="1" dirty="0"/>
          </a:p>
          <a:p>
            <a:r>
              <a:rPr lang="vi-VN" b="1" dirty="0"/>
              <a:t>1. Triple (R, T, C):</a:t>
            </a:r>
          </a:p>
          <a:p>
            <a:pPr>
              <a:buFont typeface="Arial" panose="020B0604020202020204" pitchFamily="34" charset="0"/>
              <a:buChar char="•"/>
            </a:pPr>
            <a:r>
              <a:rPr lang="vi-VN" dirty="0"/>
              <a:t>Đây là cách biểu diễn các ràng buộc dưới dạng ba phần tử:</a:t>
            </a:r>
          </a:p>
          <a:p>
            <a:pPr marL="742950" lvl="1" indent="-285750">
              <a:buFont typeface="Arial" panose="020B0604020202020204" pitchFamily="34" charset="0"/>
              <a:buChar char="•"/>
            </a:pPr>
            <a:r>
              <a:rPr lang="vi-VN" b="1" dirty="0"/>
              <a:t>R:</a:t>
            </a:r>
            <a:r>
              <a:rPr lang="vi-VN" dirty="0"/>
              <a:t> là quan hệ (relation), tức là bảng trong cơ sở dữ liệu mà ràng buộc này áp dụng.</a:t>
            </a:r>
          </a:p>
          <a:p>
            <a:pPr marL="742950" lvl="1" indent="-285750">
              <a:buFont typeface="Arial" panose="020B0604020202020204" pitchFamily="34" charset="0"/>
              <a:buChar char="•"/>
            </a:pPr>
            <a:r>
              <a:rPr lang="vi-VN" b="1" dirty="0"/>
              <a:t>T:</a:t>
            </a:r>
            <a:r>
              <a:rPr lang="vi-VN" dirty="0"/>
              <a:t> là kiểu thao tác cập nhật (update type), có thể là </a:t>
            </a:r>
            <a:r>
              <a:rPr lang="vi-VN" b="1" dirty="0"/>
              <a:t>INSERT</a:t>
            </a:r>
            <a:r>
              <a:rPr lang="vi-VN" dirty="0"/>
              <a:t>, </a:t>
            </a:r>
            <a:r>
              <a:rPr lang="vi-VN" b="1" dirty="0"/>
              <a:t>DELETE</a:t>
            </a:r>
            <a:r>
              <a:rPr lang="vi-VN" dirty="0"/>
              <a:t>, hoặc </a:t>
            </a:r>
            <a:r>
              <a:rPr lang="vi-VN" b="1" dirty="0"/>
              <a:t>MODIFY</a:t>
            </a:r>
            <a:r>
              <a:rPr lang="vi-VN" dirty="0"/>
              <a:t>.</a:t>
            </a:r>
          </a:p>
          <a:p>
            <a:pPr marL="742950" lvl="1" indent="-285750">
              <a:buFont typeface="Arial" panose="020B0604020202020204" pitchFamily="34" charset="0"/>
              <a:buChar char="•"/>
            </a:pPr>
            <a:r>
              <a:rPr lang="vi-VN" b="1" dirty="0"/>
              <a:t>C:</a:t>
            </a:r>
            <a:r>
              <a:rPr lang="vi-VN" dirty="0"/>
              <a:t> là điều kiện (assertion) được áp dụng đối với sự thay đổi dữ liệu trong quan hệ. Điều kiện này liên quan đến các sự thay đổi trong các quan hệ khác (differential relations) sau khi thực hiện thao tác cập nhật.</a:t>
            </a:r>
          </a:p>
          <a:p>
            <a:endParaRPr lang="en-US" b="1" dirty="0"/>
          </a:p>
          <a:p>
            <a:r>
              <a:rPr lang="vi-VN" b="1" dirty="0"/>
              <a:t>2. Example: Foreign key assertion (Ví dụ: Ràng buộc khóa ngoại):</a:t>
            </a:r>
          </a:p>
          <a:p>
            <a:pPr>
              <a:buFont typeface="Arial" panose="020B0604020202020204" pitchFamily="34" charset="0"/>
              <a:buChar char="•"/>
            </a:pPr>
            <a:r>
              <a:rPr lang="vi-VN" b="1" dirty="0"/>
              <a:t>Foreign key assertion</a:t>
            </a:r>
            <a:r>
              <a:rPr lang="vi-VN" dirty="0"/>
              <a:t> là một loại ràng buộc đảm bảo tính toàn vẹn tham chiếu giữa các bảng trong cơ sở dữ liệu. Ví dụ, nếu một bảng ASG có thuộc tính PNO (mã dự án), và có một bảng PROJ cũng chứa PNO, thì mỗi giá trị PNO trong ASG phải tồn tại trong bảng PROJ.</a:t>
            </a:r>
          </a:p>
          <a:p>
            <a:pPr>
              <a:buFont typeface="Arial" panose="020B0604020202020204" pitchFamily="34" charset="0"/>
              <a:buChar char="•"/>
            </a:pPr>
            <a:r>
              <a:rPr lang="vi-VN" b="1" dirty="0"/>
              <a:t>Assertion:</a:t>
            </a:r>
            <a:endParaRPr lang="vi-VN" dirty="0"/>
          </a:p>
          <a:p>
            <a:pPr marL="742950" lvl="1" indent="-285750">
              <a:buFont typeface="Arial" panose="020B0604020202020204" pitchFamily="34" charset="0"/>
              <a:buChar char="•"/>
            </a:pPr>
            <a:r>
              <a:rPr lang="vi-VN" dirty="0"/>
              <a:t>∀g ∈ ASG, ∃j ∈ PROJ : g.PNO = j.PNO</a:t>
            </a:r>
          </a:p>
          <a:p>
            <a:pPr marL="742950" lvl="1" indent="-285750">
              <a:buFont typeface="Arial" panose="020B0604020202020204" pitchFamily="34" charset="0"/>
              <a:buChar char="•"/>
            </a:pPr>
            <a:r>
              <a:rPr lang="vi-VN" dirty="0"/>
              <a:t>Điều này có nghĩa là: với mỗi dòng g trong bảng ASG, phải tồn tại một dòng j trong bảng PROJ sao cho g.PNO = j.PNO.</a:t>
            </a:r>
          </a:p>
          <a:p>
            <a:endParaRPr lang="en-US" b="1" dirty="0"/>
          </a:p>
          <a:p>
            <a:r>
              <a:rPr lang="vi-VN" b="1" dirty="0"/>
              <a:t>3. Compiled assertions (Các ràng buộc đã biên dịch):</a:t>
            </a:r>
          </a:p>
          <a:p>
            <a:pPr>
              <a:buFont typeface="Arial" panose="020B0604020202020204" pitchFamily="34" charset="0"/>
              <a:buChar char="•"/>
            </a:pPr>
            <a:r>
              <a:rPr lang="vi-VN" dirty="0"/>
              <a:t>Sau khi xác định các ràng buộc, chúng được biên dịch thành các điều kiện áp dụng cho từng loại thao tác cập nhật (INSERT, DELETE, MODIFY). Các điều kiện này được kiểm tra khi có sự thay đổi dữ liệu.</a:t>
            </a:r>
          </a:p>
          <a:p>
            <a:pPr>
              <a:buFont typeface="Arial" panose="020B0604020202020204" pitchFamily="34" charset="0"/>
              <a:buChar char="•"/>
            </a:pPr>
            <a:r>
              <a:rPr lang="vi-VN" dirty="0"/>
              <a:t>Các ràng buộc được biên dịch thành các điều kiện sau:</a:t>
            </a:r>
          </a:p>
          <a:p>
            <a:pPr marL="742950" lvl="1" indent="-285750">
              <a:buFont typeface="Arial" panose="020B0604020202020204" pitchFamily="34" charset="0"/>
              <a:buChar char="•"/>
            </a:pPr>
            <a:r>
              <a:rPr lang="vi-VN" b="1" dirty="0"/>
              <a:t>C1 (Insert):</a:t>
            </a:r>
            <a:r>
              <a:rPr lang="vi-VN" dirty="0"/>
              <a:t> Áp dụng khi có một thao tác </a:t>
            </a:r>
            <a:r>
              <a:rPr lang="vi-VN" b="1" dirty="0"/>
              <a:t>INSERT</a:t>
            </a:r>
            <a:r>
              <a:rPr lang="vi-VN" dirty="0"/>
              <a:t> vào bảng ASG.</a:t>
            </a:r>
          </a:p>
          <a:p>
            <a:pPr marL="1143000" lvl="2" indent="-228600">
              <a:buFont typeface="Arial" panose="020B0604020202020204" pitchFamily="34" charset="0"/>
              <a:buChar char="•"/>
            </a:pPr>
            <a:r>
              <a:rPr lang="vi-VN" dirty="0"/>
              <a:t>∀NEW ∈ ASG+ ∃j ∈ PROJ : NEW.PNO = j.PNO</a:t>
            </a:r>
          </a:p>
          <a:p>
            <a:pPr marL="1143000" lvl="2" indent="-228600">
              <a:buFont typeface="Arial" panose="020B0604020202020204" pitchFamily="34" charset="0"/>
              <a:buChar char="•"/>
            </a:pPr>
            <a:r>
              <a:rPr lang="vi-VN" dirty="0"/>
              <a:t>Điều này có nghĩa là: khi một dòng mới NEW được chèn vào bảng ASG, phải có một dòng j trong bảng PROJ sao cho NEW.PNO = j.PNO (tức là giá trị PNO trong bảng ASG phải có trong bảng PROJ).</a:t>
            </a:r>
          </a:p>
          <a:p>
            <a:pPr marL="742950" lvl="1" indent="-285750">
              <a:buFont typeface="Arial" panose="020B0604020202020204" pitchFamily="34" charset="0"/>
              <a:buChar char="•"/>
            </a:pPr>
            <a:r>
              <a:rPr lang="vi-VN" b="1" dirty="0"/>
              <a:t>C2 (Delete):</a:t>
            </a:r>
            <a:r>
              <a:rPr lang="vi-VN" dirty="0"/>
              <a:t> Áp dụng khi có một thao tác </a:t>
            </a:r>
            <a:r>
              <a:rPr lang="vi-VN" b="1" dirty="0"/>
              <a:t>DELETE</a:t>
            </a:r>
            <a:r>
              <a:rPr lang="vi-VN" dirty="0"/>
              <a:t> từ bảng PROJ.</a:t>
            </a:r>
          </a:p>
          <a:p>
            <a:pPr marL="1143000" lvl="2" indent="-228600">
              <a:buFont typeface="Arial" panose="020B0604020202020204" pitchFamily="34" charset="0"/>
              <a:buChar char="•"/>
            </a:pPr>
            <a:r>
              <a:rPr lang="vi-VN" dirty="0"/>
              <a:t>∀g ∈ ASG, ∀OLD ∈ PROJ- : g.PNO ≠ OLD.PNO</a:t>
            </a:r>
          </a:p>
          <a:p>
            <a:pPr marL="1143000" lvl="2" indent="-228600">
              <a:buFont typeface="Arial" panose="020B0604020202020204" pitchFamily="34" charset="0"/>
              <a:buChar char="•"/>
            </a:pPr>
            <a:r>
              <a:rPr lang="vi-VN" dirty="0"/>
              <a:t>Điều này có nghĩa là: trước khi xóa một dòng OLD từ bảng PROJ, không được phép có dòng g trong bảng ASG có giá trị PNO trùng với giá trị PNO của dòng OLD trong bảng PROJ.</a:t>
            </a:r>
          </a:p>
          <a:p>
            <a:pPr marL="742950" lvl="1" indent="-285750">
              <a:buFont typeface="Arial" panose="020B0604020202020204" pitchFamily="34" charset="0"/>
              <a:buChar char="•"/>
            </a:pPr>
            <a:r>
              <a:rPr lang="vi-VN" b="1" dirty="0"/>
              <a:t>C3 (Modify):</a:t>
            </a:r>
            <a:r>
              <a:rPr lang="vi-VN" dirty="0"/>
              <a:t> Áp dụng khi có một thao tác </a:t>
            </a:r>
            <a:r>
              <a:rPr lang="vi-VN" b="1" dirty="0"/>
              <a:t>MODIFY</a:t>
            </a:r>
            <a:r>
              <a:rPr lang="vi-VN" dirty="0"/>
              <a:t> trên bảng PROJ.</a:t>
            </a:r>
          </a:p>
          <a:p>
            <a:pPr marL="1143000" lvl="2" indent="-228600">
              <a:buFont typeface="Arial" panose="020B0604020202020204" pitchFamily="34" charset="0"/>
              <a:buChar char="•"/>
            </a:pPr>
            <a:r>
              <a:rPr lang="vi-VN" dirty="0"/>
              <a:t>∀g ∈ ASG, ∀OLD ∈ PROJ- ∃NEW ∈ PROJ+ : g.PNO ≠ OLD.PNO OR OLD.PNO = NEW.PNO</a:t>
            </a:r>
          </a:p>
          <a:p>
            <a:pPr marL="1143000" lvl="2" indent="-228600">
              <a:buFont typeface="Arial" panose="020B0604020202020204" pitchFamily="34" charset="0"/>
              <a:buChar char="•"/>
            </a:pPr>
            <a:r>
              <a:rPr lang="vi-VN" dirty="0"/>
              <a:t>Điều này có nghĩa là: nếu bảng ASG có dòng g và bảng PROJ có dòng OLD (trước khi thay đổi), thì phải tồn tại một dòng NEW trong bảng PROJ (sau khi thay đổi) sao cho:</a:t>
            </a:r>
          </a:p>
          <a:p>
            <a:pPr marL="1600200" lvl="3" indent="-228600">
              <a:buFont typeface="Arial" panose="020B0604020202020204" pitchFamily="34" charset="0"/>
              <a:buChar char="•"/>
            </a:pPr>
            <a:r>
              <a:rPr lang="vi-VN" dirty="0"/>
              <a:t>Nếu giá trị PNO của dòng g và dòng OLD khác nhau, thì không có vấn đề.</a:t>
            </a:r>
          </a:p>
          <a:p>
            <a:pPr marL="1600200" lvl="3" indent="-228600">
              <a:buFont typeface="Arial" panose="020B0604020202020204" pitchFamily="34" charset="0"/>
              <a:buChar char="•"/>
            </a:pPr>
            <a:r>
              <a:rPr lang="vi-VN" dirty="0"/>
              <a:t>Nếu PNO của dòng g và dòng OLD giống nhau, thì PNO của dòng NEW cũng phải giống PNO của dòng OLD.</a:t>
            </a:r>
          </a:p>
          <a:p>
            <a:endParaRPr lang="en-US" b="1" dirty="0"/>
          </a:p>
          <a:p>
            <a:r>
              <a:rPr lang="vi-VN" b="1" dirty="0"/>
              <a:t>4. Tóm tắt:</a:t>
            </a:r>
          </a:p>
          <a:p>
            <a:pPr>
              <a:buFont typeface="Arial" panose="020B0604020202020204" pitchFamily="34" charset="0"/>
              <a:buChar char="•"/>
            </a:pPr>
            <a:r>
              <a:rPr lang="vi-VN" b="1" dirty="0"/>
              <a:t>Compiled Assertions</a:t>
            </a:r>
            <a:r>
              <a:rPr lang="vi-VN" dirty="0"/>
              <a:t> là các điều kiện ràng buộc được biên dịch và áp dụng cho từng loại thao tác cập nhật (INSERT, DELETE, MODIFY) để đảm bảo tính toàn vẹn dữ liệu.</a:t>
            </a:r>
          </a:p>
          <a:p>
            <a:pPr>
              <a:buFont typeface="Arial" panose="020B0604020202020204" pitchFamily="34" charset="0"/>
              <a:buChar char="•"/>
            </a:pPr>
            <a:r>
              <a:rPr lang="vi-VN" dirty="0"/>
              <a:t>Các ràng buộc này đảm bảo rằng các thay đổi trên dữ liệu không vi phạm các điều kiện tính toàn vẹn như khóa ngoại, đảm bảo tính nhất quán giữa các bảng trong cơ sở dữ liệu.</a:t>
            </a:r>
          </a:p>
          <a:p>
            <a:pPr>
              <a:buFont typeface="Arial" panose="020B0604020202020204" pitchFamily="34" charset="0"/>
              <a:buChar char="•"/>
            </a:pPr>
            <a:r>
              <a:rPr lang="vi-VN" dirty="0"/>
              <a:t>Ví dụ về </a:t>
            </a:r>
            <a:r>
              <a:rPr lang="vi-VN" b="1" dirty="0"/>
              <a:t>Foreign key assertion</a:t>
            </a:r>
            <a:r>
              <a:rPr lang="vi-VN" dirty="0"/>
              <a:t> giúp đảm bảo rằng mỗi giá trị PNO trong bảng ASG phải tồn tại trong bảng PROJ, và các ràng buộc này được biên dịch thành các điều kiện kiểm tra đối với từng thao tác cập nhật (INSERT, DELETE, MODIFY).</a:t>
            </a:r>
          </a:p>
          <a:p>
            <a:endParaRPr lang="en-US" dirty="0"/>
          </a:p>
        </p:txBody>
      </p:sp>
    </p:spTree>
    <p:extLst>
      <p:ext uri="{BB962C8B-B14F-4D97-AF65-F5344CB8AC3E}">
        <p14:creationId xmlns:p14="http://schemas.microsoft.com/office/powerpoint/2010/main" val="174364803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p:txBody>
          <a:bodyPr/>
          <a:lstStyle/>
          <a:p>
            <a:r>
              <a:rPr lang="en-US" dirty="0"/>
              <a:t>G</a:t>
            </a:r>
            <a:r>
              <a:rPr lang="vi-VN" dirty="0"/>
              <a:t>iải thích về </a:t>
            </a:r>
            <a:r>
              <a:rPr lang="vi-VN" b="1" dirty="0"/>
              <a:t>Differential Relations</a:t>
            </a:r>
            <a:r>
              <a:rPr lang="vi-VN" dirty="0"/>
              <a:t> (Quan hệ vi phân), một khái niệm quan trọng trong việc theo dõi các thay đổi (update) trong cơ sở dữ liệu, bao gồm các thay đổi kiểu </a:t>
            </a:r>
            <a:r>
              <a:rPr lang="vi-VN" b="1" dirty="0"/>
              <a:t>insert</a:t>
            </a:r>
            <a:r>
              <a:rPr lang="vi-VN" dirty="0"/>
              <a:t>, </a:t>
            </a:r>
            <a:r>
              <a:rPr lang="vi-VN" b="1" dirty="0"/>
              <a:t>delete</a:t>
            </a:r>
            <a:r>
              <a:rPr lang="vi-VN" dirty="0"/>
              <a:t>, và </a:t>
            </a:r>
            <a:r>
              <a:rPr lang="vi-VN" b="1" dirty="0"/>
              <a:t>modify</a:t>
            </a:r>
            <a:r>
              <a:rPr lang="vi-VN" dirty="0"/>
              <a:t>. Dưới đây là phần giải thích chi tiết:</a:t>
            </a:r>
          </a:p>
          <a:p>
            <a:endParaRPr lang="en-US" b="1" dirty="0"/>
          </a:p>
          <a:p>
            <a:r>
              <a:rPr lang="vi-VN" b="1" dirty="0"/>
              <a:t>1. Differential Relations (Quan hệ vi phân):</a:t>
            </a:r>
          </a:p>
          <a:p>
            <a:pPr>
              <a:buFont typeface="Arial" panose="020B0604020202020204" pitchFamily="34" charset="0"/>
              <a:buChar char="•"/>
            </a:pPr>
            <a:r>
              <a:rPr lang="vi-VN" b="1" dirty="0"/>
              <a:t>Differential relations</a:t>
            </a:r>
            <a:r>
              <a:rPr lang="vi-VN" dirty="0"/>
              <a:t> là cách để phân biệt các phần dữ liệu đã thay đổi trong cơ sở dữ liệu sau một thao tác cập nhật (update). Sau khi thực hiện một thao tác cập nhật, hệ thống phân chia dữ liệu thành các phần:</a:t>
            </a:r>
          </a:p>
          <a:p>
            <a:pPr marL="742950" lvl="1" indent="-285750">
              <a:buFont typeface="Arial" panose="020B0604020202020204" pitchFamily="34" charset="0"/>
              <a:buChar char="•"/>
            </a:pPr>
            <a:r>
              <a:rPr lang="vi-VN" b="1" dirty="0"/>
              <a:t>R+</a:t>
            </a:r>
            <a:r>
              <a:rPr lang="vi-VN" dirty="0"/>
              <a:t> (Quan hệ R sau cập nhật): Chứa các bộ dữ liệu (tuples) mới được </a:t>
            </a:r>
            <a:r>
              <a:rPr lang="vi-VN" b="1" dirty="0"/>
              <a:t>thêm</a:t>
            </a:r>
            <a:r>
              <a:rPr lang="vi-VN" dirty="0"/>
              <a:t> vào quan hệ (inserted tuples).</a:t>
            </a:r>
          </a:p>
          <a:p>
            <a:pPr marL="742950" lvl="1" indent="-285750">
              <a:buFont typeface="Arial" panose="020B0604020202020204" pitchFamily="34" charset="0"/>
              <a:buChar char="•"/>
            </a:pPr>
            <a:r>
              <a:rPr lang="vi-VN" b="1" dirty="0"/>
              <a:t>R-</a:t>
            </a:r>
            <a:r>
              <a:rPr lang="vi-VN" dirty="0"/>
              <a:t> (Quan hệ R trước cập nhật): Chứa các bộ dữ liệu (tuples) đã bị </a:t>
            </a:r>
            <a:r>
              <a:rPr lang="vi-VN" b="1" dirty="0"/>
              <a:t>xóa</a:t>
            </a:r>
            <a:r>
              <a:rPr lang="vi-VN" dirty="0"/>
              <a:t> trong quá trình cập nhật (deleted tuples).</a:t>
            </a:r>
          </a:p>
          <a:p>
            <a:endParaRPr lang="en-US" b="1" dirty="0"/>
          </a:p>
          <a:p>
            <a:r>
              <a:rPr lang="vi-VN" b="1" dirty="0"/>
              <a:t>2. Các kiểu thao tác cập nhật (update types):</a:t>
            </a:r>
          </a:p>
          <a:p>
            <a:r>
              <a:rPr lang="vi-VN" dirty="0"/>
              <a:t>Tùy thuộc vào kiểu thao tác cập nhật (</a:t>
            </a:r>
            <a:r>
              <a:rPr lang="vi-VN" b="1" dirty="0"/>
              <a:t>insert</a:t>
            </a:r>
            <a:r>
              <a:rPr lang="vi-VN" dirty="0"/>
              <a:t>, </a:t>
            </a:r>
            <a:r>
              <a:rPr lang="vi-VN" b="1" dirty="0"/>
              <a:t>delete</a:t>
            </a:r>
            <a:r>
              <a:rPr lang="vi-VN" dirty="0"/>
              <a:t>, </a:t>
            </a:r>
            <a:r>
              <a:rPr lang="vi-VN" b="1" dirty="0"/>
              <a:t>modify</a:t>
            </a:r>
            <a:r>
              <a:rPr lang="vi-VN" dirty="0"/>
              <a:t>), các quan hệ </a:t>
            </a:r>
            <a:r>
              <a:rPr lang="vi-VN" b="1" dirty="0"/>
              <a:t>R+</a:t>
            </a:r>
            <a:r>
              <a:rPr lang="vi-VN" dirty="0"/>
              <a:t> và </a:t>
            </a:r>
            <a:r>
              <a:rPr lang="vi-VN" b="1" dirty="0"/>
              <a:t>R-</a:t>
            </a:r>
            <a:r>
              <a:rPr lang="vi-VN" dirty="0"/>
              <a:t> sẽ có những đặc điểm khác nhau:</a:t>
            </a:r>
          </a:p>
          <a:p>
            <a:pPr>
              <a:buFont typeface="Arial" panose="020B0604020202020204" pitchFamily="34" charset="0"/>
              <a:buChar char="•"/>
            </a:pPr>
            <a:r>
              <a:rPr lang="vi-VN" b="1" dirty="0"/>
              <a:t>Insert:</a:t>
            </a:r>
            <a:endParaRPr lang="vi-VN" dirty="0"/>
          </a:p>
          <a:p>
            <a:pPr marL="742950" lvl="1" indent="-285750">
              <a:buFont typeface="Arial" panose="020B0604020202020204" pitchFamily="34" charset="0"/>
              <a:buChar char="•"/>
            </a:pPr>
            <a:r>
              <a:rPr lang="vi-VN" dirty="0"/>
              <a:t>Khi thực hiện một thao tác </a:t>
            </a:r>
            <a:r>
              <a:rPr lang="vi-VN" b="1" dirty="0"/>
              <a:t>insert</a:t>
            </a:r>
            <a:r>
              <a:rPr lang="vi-VN" dirty="0"/>
              <a:t>, có nghĩa là bạn thêm các bộ dữ liệu mới vào quan hệ.</a:t>
            </a:r>
          </a:p>
          <a:p>
            <a:pPr marL="742950" lvl="1" indent="-285750">
              <a:buFont typeface="Arial" panose="020B0604020202020204" pitchFamily="34" charset="0"/>
              <a:buChar char="•"/>
            </a:pPr>
            <a:r>
              <a:rPr lang="vi-VN" b="1" dirty="0"/>
              <a:t>R-</a:t>
            </a:r>
            <a:r>
              <a:rPr lang="vi-VN" dirty="0"/>
              <a:t> sẽ </a:t>
            </a:r>
            <a:r>
              <a:rPr lang="vi-VN" b="1" dirty="0"/>
              <a:t>rỗng</a:t>
            </a:r>
            <a:r>
              <a:rPr lang="vi-VN" dirty="0"/>
              <a:t> (empty), vì không có bộ dữ liệu nào bị xóa.</a:t>
            </a:r>
          </a:p>
          <a:p>
            <a:pPr marL="742950" lvl="1" indent="-285750">
              <a:buFont typeface="Arial" panose="020B0604020202020204" pitchFamily="34" charset="0"/>
              <a:buChar char="•"/>
            </a:pPr>
            <a:r>
              <a:rPr lang="vi-VN" b="1" dirty="0"/>
              <a:t>R+</a:t>
            </a:r>
            <a:r>
              <a:rPr lang="vi-VN" dirty="0"/>
              <a:t> sẽ chứa các bộ dữ liệu được thêm vào.</a:t>
            </a:r>
          </a:p>
          <a:p>
            <a:pPr marL="742950" lvl="1" indent="-285750">
              <a:buFont typeface="Arial" panose="020B0604020202020204" pitchFamily="34" charset="0"/>
              <a:buChar char="•"/>
            </a:pPr>
            <a:r>
              <a:rPr lang="vi-VN" dirty="0"/>
              <a:t>Ví dụ: Nếu bạn thêm một dòng vào bảng </a:t>
            </a:r>
            <a:r>
              <a:rPr lang="vi-VN" b="1" dirty="0"/>
              <a:t>PROJ</a:t>
            </a:r>
            <a:r>
              <a:rPr lang="vi-VN" dirty="0"/>
              <a:t>, quan hệ </a:t>
            </a:r>
            <a:r>
              <a:rPr lang="vi-VN" b="1" dirty="0"/>
              <a:t>R+</a:t>
            </a:r>
            <a:r>
              <a:rPr lang="vi-VN" dirty="0"/>
              <a:t> sẽ chứa dòng đó.</a:t>
            </a:r>
          </a:p>
          <a:p>
            <a:pPr>
              <a:buFont typeface="Arial" panose="020B0604020202020204" pitchFamily="34" charset="0"/>
              <a:buChar char="•"/>
            </a:pPr>
            <a:r>
              <a:rPr lang="vi-VN" b="1" dirty="0"/>
              <a:t>Delete:</a:t>
            </a:r>
            <a:endParaRPr lang="vi-VN" dirty="0"/>
          </a:p>
          <a:p>
            <a:pPr marL="742950" lvl="1" indent="-285750">
              <a:buFont typeface="Arial" panose="020B0604020202020204" pitchFamily="34" charset="0"/>
              <a:buChar char="•"/>
            </a:pPr>
            <a:r>
              <a:rPr lang="vi-VN" dirty="0"/>
              <a:t>Khi thực hiện một thao tác </a:t>
            </a:r>
            <a:r>
              <a:rPr lang="vi-VN" b="1" dirty="0"/>
              <a:t>delete</a:t>
            </a:r>
            <a:r>
              <a:rPr lang="vi-VN" dirty="0"/>
              <a:t>, bạn xóa các bộ dữ liệu khỏi quan hệ.</a:t>
            </a:r>
          </a:p>
          <a:p>
            <a:pPr marL="742950" lvl="1" indent="-285750">
              <a:buFont typeface="Arial" panose="020B0604020202020204" pitchFamily="34" charset="0"/>
              <a:buChar char="•"/>
            </a:pPr>
            <a:r>
              <a:rPr lang="vi-VN" b="1" dirty="0"/>
              <a:t>R+</a:t>
            </a:r>
            <a:r>
              <a:rPr lang="vi-VN" dirty="0"/>
              <a:t> sẽ </a:t>
            </a:r>
            <a:r>
              <a:rPr lang="vi-VN" b="1" dirty="0"/>
              <a:t>rỗng</a:t>
            </a:r>
            <a:r>
              <a:rPr lang="vi-VN" dirty="0"/>
              <a:t> (empty), vì không có bộ dữ liệu nào được thêm vào.</a:t>
            </a:r>
          </a:p>
          <a:p>
            <a:pPr marL="742950" lvl="1" indent="-285750">
              <a:buFont typeface="Arial" panose="020B0604020202020204" pitchFamily="34" charset="0"/>
              <a:buChar char="•"/>
            </a:pPr>
            <a:r>
              <a:rPr lang="vi-VN" b="1" dirty="0"/>
              <a:t>R-</a:t>
            </a:r>
            <a:r>
              <a:rPr lang="vi-VN" dirty="0"/>
              <a:t> sẽ chứa các bộ dữ liệu bị xóa.</a:t>
            </a:r>
          </a:p>
          <a:p>
            <a:pPr marL="742950" lvl="1" indent="-285750">
              <a:buFont typeface="Arial" panose="020B0604020202020204" pitchFamily="34" charset="0"/>
              <a:buChar char="•"/>
            </a:pPr>
            <a:r>
              <a:rPr lang="vi-VN" dirty="0"/>
              <a:t>Ví dụ: Nếu bạn xóa một dòng khỏi bảng </a:t>
            </a:r>
            <a:r>
              <a:rPr lang="vi-VN" b="1" dirty="0"/>
              <a:t>PROJ</a:t>
            </a:r>
            <a:r>
              <a:rPr lang="vi-VN" dirty="0"/>
              <a:t>, quan hệ </a:t>
            </a:r>
            <a:r>
              <a:rPr lang="vi-VN" b="1" dirty="0"/>
              <a:t>R-</a:t>
            </a:r>
            <a:r>
              <a:rPr lang="vi-VN" dirty="0"/>
              <a:t> sẽ chứa dòng đó.</a:t>
            </a:r>
          </a:p>
          <a:p>
            <a:pPr>
              <a:buFont typeface="Arial" panose="020B0604020202020204" pitchFamily="34" charset="0"/>
              <a:buChar char="•"/>
            </a:pPr>
            <a:r>
              <a:rPr lang="vi-VN" b="1" dirty="0"/>
              <a:t>Modify:</a:t>
            </a:r>
            <a:endParaRPr lang="vi-VN" dirty="0"/>
          </a:p>
          <a:p>
            <a:pPr marL="742950" lvl="1" indent="-285750">
              <a:buFont typeface="Arial" panose="020B0604020202020204" pitchFamily="34" charset="0"/>
              <a:buChar char="•"/>
            </a:pPr>
            <a:r>
              <a:rPr lang="vi-VN" dirty="0"/>
              <a:t>Khi thực hiện một thao tác </a:t>
            </a:r>
            <a:r>
              <a:rPr lang="vi-VN" b="1" dirty="0"/>
              <a:t>modify</a:t>
            </a:r>
            <a:r>
              <a:rPr lang="vi-VN" dirty="0"/>
              <a:t>, bạn thay đổi các giá trị của các bộ dữ liệu trong quan hệ.</a:t>
            </a:r>
          </a:p>
          <a:p>
            <a:pPr marL="742950" lvl="1" indent="-285750">
              <a:buFont typeface="Arial" panose="020B0604020202020204" pitchFamily="34" charset="0"/>
              <a:buChar char="•"/>
            </a:pPr>
            <a:r>
              <a:rPr lang="vi-VN" b="1" dirty="0"/>
              <a:t>R+</a:t>
            </a:r>
            <a:r>
              <a:rPr lang="vi-VN" dirty="0"/>
              <a:t> sẽ chứa các bộ dữ liệu được </a:t>
            </a:r>
            <a:r>
              <a:rPr lang="vi-VN" b="1" dirty="0"/>
              <a:t>thêm</a:t>
            </a:r>
            <a:r>
              <a:rPr lang="vi-VN" dirty="0"/>
              <a:t> (tuples mới sau khi thay đổi).</a:t>
            </a:r>
          </a:p>
          <a:p>
            <a:pPr marL="742950" lvl="1" indent="-285750">
              <a:buFont typeface="Arial" panose="020B0604020202020204" pitchFamily="34" charset="0"/>
              <a:buChar char="•"/>
            </a:pPr>
            <a:r>
              <a:rPr lang="vi-VN" b="1" dirty="0"/>
              <a:t>R-</a:t>
            </a:r>
            <a:r>
              <a:rPr lang="vi-VN" dirty="0"/>
              <a:t> sẽ chứa các bộ dữ liệu đã bị </a:t>
            </a:r>
            <a:r>
              <a:rPr lang="vi-VN" b="1" dirty="0"/>
              <a:t>xóa</a:t>
            </a:r>
            <a:r>
              <a:rPr lang="vi-VN" dirty="0"/>
              <a:t> (tuples cũ trước khi thay đổi).</a:t>
            </a:r>
          </a:p>
          <a:p>
            <a:pPr marL="742950" lvl="1" indent="-285750">
              <a:buFont typeface="Arial" panose="020B0604020202020204" pitchFamily="34" charset="0"/>
              <a:buChar char="•"/>
            </a:pPr>
            <a:r>
              <a:rPr lang="vi-VN" dirty="0"/>
              <a:t>Tuy nhiên, điều quan trọng là đối với thao tác modify, </a:t>
            </a:r>
            <a:r>
              <a:rPr lang="vi-VN" b="1" dirty="0"/>
              <a:t>R+</a:t>
            </a:r>
            <a:r>
              <a:rPr lang="vi-VN" dirty="0"/>
              <a:t> sẽ bao gồm các bộ dữ liệu mới và sự khác biệt giữa các bộ dữ liệu trước và sau thay đổi. Cụ thể:</a:t>
            </a:r>
          </a:p>
          <a:p>
            <a:pPr marL="1143000" lvl="2" indent="-228600">
              <a:buFont typeface="Arial" panose="020B0604020202020204" pitchFamily="34" charset="0"/>
              <a:buChar char="•"/>
            </a:pPr>
            <a:r>
              <a:rPr lang="vi-VN" b="1" dirty="0"/>
              <a:t>R+</a:t>
            </a:r>
            <a:r>
              <a:rPr lang="vi-VN" dirty="0"/>
              <a:t> bao gồm các bộ dữ liệu mới.</a:t>
            </a:r>
          </a:p>
          <a:p>
            <a:pPr marL="1143000" lvl="2" indent="-228600">
              <a:buFont typeface="Arial" panose="020B0604020202020204" pitchFamily="34" charset="0"/>
              <a:buChar char="•"/>
            </a:pPr>
            <a:r>
              <a:rPr lang="vi-VN" b="1" dirty="0"/>
              <a:t>R-</a:t>
            </a:r>
            <a:r>
              <a:rPr lang="vi-VN" dirty="0"/>
              <a:t> sẽ chứa các bộ dữ liệu cũ đã bị thay đổi.</a:t>
            </a:r>
          </a:p>
          <a:p>
            <a:pPr marL="742950" lvl="1" indent="-285750">
              <a:buFont typeface="Arial" panose="020B0604020202020204" pitchFamily="34" charset="0"/>
              <a:buChar char="•"/>
            </a:pPr>
            <a:r>
              <a:rPr lang="vi-VN" dirty="0"/>
              <a:t>Ví dụ: Nếu bạn thay đổi một giá trị trong bảng </a:t>
            </a:r>
            <a:r>
              <a:rPr lang="vi-VN" b="1" dirty="0"/>
              <a:t>PROJ</a:t>
            </a:r>
            <a:r>
              <a:rPr lang="vi-VN" dirty="0"/>
              <a:t>, </a:t>
            </a:r>
            <a:r>
              <a:rPr lang="vi-VN" b="1" dirty="0"/>
              <a:t>R+</a:t>
            </a:r>
            <a:r>
              <a:rPr lang="vi-VN" dirty="0"/>
              <a:t> sẽ chứa các dòng dữ liệu mới sau khi thay đổi, trong khi </a:t>
            </a:r>
            <a:r>
              <a:rPr lang="vi-VN" b="1" dirty="0"/>
              <a:t>R-</a:t>
            </a:r>
            <a:r>
              <a:rPr lang="vi-VN" dirty="0"/>
              <a:t> sẽ chứa các dòng dữ liệu cũ.</a:t>
            </a:r>
          </a:p>
          <a:p>
            <a:endParaRPr lang="en-US" b="1" dirty="0"/>
          </a:p>
          <a:p>
            <a:r>
              <a:rPr lang="vi-VN" b="1" dirty="0"/>
              <a:t>3. Tóm lại:</a:t>
            </a:r>
          </a:p>
          <a:p>
            <a:pPr>
              <a:buFont typeface="Arial" panose="020B0604020202020204" pitchFamily="34" charset="0"/>
              <a:buChar char="•"/>
            </a:pPr>
            <a:r>
              <a:rPr lang="vi-VN" b="1" dirty="0"/>
              <a:t>R+</a:t>
            </a:r>
            <a:r>
              <a:rPr lang="vi-VN" dirty="0"/>
              <a:t> chứa các bộ dữ liệu mới (inserted tuples).</a:t>
            </a:r>
          </a:p>
          <a:p>
            <a:pPr>
              <a:buFont typeface="Arial" panose="020B0604020202020204" pitchFamily="34" charset="0"/>
              <a:buChar char="•"/>
            </a:pPr>
            <a:r>
              <a:rPr lang="vi-VN" b="1" dirty="0"/>
              <a:t>R-</a:t>
            </a:r>
            <a:r>
              <a:rPr lang="vi-VN" dirty="0"/>
              <a:t> chứa các bộ dữ liệu đã bị xóa (deleted tuples).</a:t>
            </a:r>
          </a:p>
          <a:p>
            <a:pPr>
              <a:buFont typeface="Arial" panose="020B0604020202020204" pitchFamily="34" charset="0"/>
              <a:buChar char="•"/>
            </a:pPr>
            <a:r>
              <a:rPr lang="vi-VN" dirty="0"/>
              <a:t>Các thao tác </a:t>
            </a:r>
            <a:r>
              <a:rPr lang="vi-VN" b="1" dirty="0"/>
              <a:t>insert</a:t>
            </a:r>
            <a:r>
              <a:rPr lang="vi-VN" dirty="0"/>
              <a:t>, </a:t>
            </a:r>
            <a:r>
              <a:rPr lang="vi-VN" b="1" dirty="0"/>
              <a:t>delete</a:t>
            </a:r>
            <a:r>
              <a:rPr lang="vi-VN" dirty="0"/>
              <a:t>, và </a:t>
            </a:r>
            <a:r>
              <a:rPr lang="vi-VN" b="1" dirty="0"/>
              <a:t>modify</a:t>
            </a:r>
            <a:r>
              <a:rPr lang="vi-VN" dirty="0"/>
              <a:t> có các đặc điểm sau:</a:t>
            </a:r>
          </a:p>
          <a:p>
            <a:pPr marL="742950" lvl="1" indent="-285750">
              <a:buFont typeface="Arial" panose="020B0604020202020204" pitchFamily="34" charset="0"/>
              <a:buChar char="•"/>
            </a:pPr>
            <a:r>
              <a:rPr lang="vi-VN" b="1" dirty="0"/>
              <a:t>Insert:</a:t>
            </a:r>
            <a:r>
              <a:rPr lang="vi-VN" dirty="0"/>
              <a:t> </a:t>
            </a:r>
            <a:r>
              <a:rPr lang="vi-VN" b="1" dirty="0"/>
              <a:t>R-</a:t>
            </a:r>
            <a:r>
              <a:rPr lang="vi-VN" dirty="0"/>
              <a:t> rỗng, </a:t>
            </a:r>
            <a:r>
              <a:rPr lang="vi-VN" b="1" dirty="0"/>
              <a:t>R+</a:t>
            </a:r>
            <a:r>
              <a:rPr lang="vi-VN" dirty="0"/>
              <a:t> chứa dữ liệu mới.</a:t>
            </a:r>
          </a:p>
          <a:p>
            <a:pPr marL="742950" lvl="1" indent="-285750">
              <a:buFont typeface="Arial" panose="020B0604020202020204" pitchFamily="34" charset="0"/>
              <a:buChar char="•"/>
            </a:pPr>
            <a:r>
              <a:rPr lang="vi-VN" b="1" dirty="0"/>
              <a:t>Delete:</a:t>
            </a:r>
            <a:r>
              <a:rPr lang="vi-VN" dirty="0"/>
              <a:t> </a:t>
            </a:r>
            <a:r>
              <a:rPr lang="vi-VN" b="1" dirty="0"/>
              <a:t>R+</a:t>
            </a:r>
            <a:r>
              <a:rPr lang="vi-VN" dirty="0"/>
              <a:t> rỗng, </a:t>
            </a:r>
            <a:r>
              <a:rPr lang="vi-VN" b="1" dirty="0"/>
              <a:t>R-</a:t>
            </a:r>
            <a:r>
              <a:rPr lang="vi-VN" dirty="0"/>
              <a:t> chứa dữ liệu đã xóa.</a:t>
            </a:r>
          </a:p>
          <a:p>
            <a:pPr marL="742950" lvl="1" indent="-285750">
              <a:buFont typeface="Arial" panose="020B0604020202020204" pitchFamily="34" charset="0"/>
              <a:buChar char="•"/>
            </a:pPr>
            <a:r>
              <a:rPr lang="vi-VN" b="1" dirty="0"/>
              <a:t>Modify:</a:t>
            </a:r>
            <a:r>
              <a:rPr lang="vi-VN" dirty="0"/>
              <a:t> </a:t>
            </a:r>
            <a:r>
              <a:rPr lang="vi-VN" b="1" dirty="0"/>
              <a:t>R+</a:t>
            </a:r>
            <a:r>
              <a:rPr lang="vi-VN" dirty="0"/>
              <a:t> chứa dữ liệu mới, </a:t>
            </a:r>
            <a:r>
              <a:rPr lang="vi-VN" b="1" dirty="0"/>
              <a:t>R-</a:t>
            </a:r>
            <a:r>
              <a:rPr lang="vi-VN" dirty="0"/>
              <a:t> chứa dữ liệu đã thay đổi.</a:t>
            </a:r>
          </a:p>
          <a:p>
            <a:r>
              <a:rPr lang="vi-VN" b="1" dirty="0"/>
              <a:t>Ví dụ minh họa:</a:t>
            </a:r>
          </a:p>
          <a:p>
            <a:pPr>
              <a:buFont typeface="Arial" panose="020B0604020202020204" pitchFamily="34" charset="0"/>
              <a:buChar char="•"/>
            </a:pPr>
            <a:r>
              <a:rPr lang="vi-VN" b="1" dirty="0"/>
              <a:t>Insert:</a:t>
            </a:r>
            <a:r>
              <a:rPr lang="vi-VN" dirty="0"/>
              <a:t> Thêm một dự án mới vào bảng </a:t>
            </a:r>
            <a:r>
              <a:rPr lang="vi-VN" b="1" dirty="0"/>
              <a:t>PROJ</a:t>
            </a:r>
            <a:r>
              <a:rPr lang="vi-VN" dirty="0"/>
              <a:t>. Sau khi thực hiện thao tác, </a:t>
            </a:r>
            <a:r>
              <a:rPr lang="vi-VN" b="1" dirty="0"/>
              <a:t>R+</a:t>
            </a:r>
            <a:r>
              <a:rPr lang="vi-VN" dirty="0"/>
              <a:t> sẽ chứa thông tin của dự án mới, trong khi </a:t>
            </a:r>
            <a:r>
              <a:rPr lang="vi-VN" b="1" dirty="0"/>
              <a:t>R-</a:t>
            </a:r>
            <a:r>
              <a:rPr lang="vi-VN" dirty="0"/>
              <a:t> sẽ rỗng.</a:t>
            </a:r>
          </a:p>
          <a:p>
            <a:pPr>
              <a:buFont typeface="Arial" panose="020B0604020202020204" pitchFamily="34" charset="0"/>
              <a:buChar char="•"/>
            </a:pPr>
            <a:r>
              <a:rPr lang="vi-VN" b="1" dirty="0"/>
              <a:t>Delete:</a:t>
            </a:r>
            <a:r>
              <a:rPr lang="vi-VN" dirty="0"/>
              <a:t> Xóa một dự án khỏi bảng </a:t>
            </a:r>
            <a:r>
              <a:rPr lang="vi-VN" b="1" dirty="0"/>
              <a:t>PROJ</a:t>
            </a:r>
            <a:r>
              <a:rPr lang="vi-VN" dirty="0"/>
              <a:t>. Sau khi thực hiện thao tác, </a:t>
            </a:r>
            <a:r>
              <a:rPr lang="vi-VN" b="1" dirty="0"/>
              <a:t>R-</a:t>
            </a:r>
            <a:r>
              <a:rPr lang="vi-VN" dirty="0"/>
              <a:t> sẽ chứa thông tin của dự án đã bị xóa, trong khi </a:t>
            </a:r>
            <a:r>
              <a:rPr lang="vi-VN" b="1" dirty="0"/>
              <a:t>R+</a:t>
            </a:r>
            <a:r>
              <a:rPr lang="vi-VN" dirty="0"/>
              <a:t> sẽ rỗng.</a:t>
            </a:r>
          </a:p>
          <a:p>
            <a:pPr>
              <a:buFont typeface="Arial" panose="020B0604020202020204" pitchFamily="34" charset="0"/>
              <a:buChar char="•"/>
            </a:pPr>
            <a:r>
              <a:rPr lang="vi-VN" b="1" dirty="0"/>
              <a:t>Modify:</a:t>
            </a:r>
            <a:r>
              <a:rPr lang="vi-VN" dirty="0"/>
              <a:t> Cập nhật thông tin của một dự án trong bảng </a:t>
            </a:r>
            <a:r>
              <a:rPr lang="vi-VN" b="1" dirty="0"/>
              <a:t>PROJ</a:t>
            </a:r>
            <a:r>
              <a:rPr lang="vi-VN" dirty="0"/>
              <a:t> (chẳng hạn, thay đổi tên dự án). </a:t>
            </a:r>
            <a:r>
              <a:rPr lang="vi-VN" b="1" dirty="0"/>
              <a:t>R+</a:t>
            </a:r>
            <a:r>
              <a:rPr lang="vi-VN" dirty="0"/>
              <a:t> sẽ chứa thông tin dự án mới, còn </a:t>
            </a:r>
            <a:r>
              <a:rPr lang="vi-VN" b="1" dirty="0"/>
              <a:t>R-</a:t>
            </a:r>
            <a:r>
              <a:rPr lang="vi-VN" dirty="0"/>
              <a:t> sẽ chứa thông tin của dự án trước khi thay đổi.</a:t>
            </a:r>
          </a:p>
          <a:p>
            <a:endParaRPr lang="en-US" dirty="0"/>
          </a:p>
        </p:txBody>
      </p:sp>
    </p:spTree>
    <p:extLst>
      <p:ext uri="{BB962C8B-B14F-4D97-AF65-F5344CB8AC3E}">
        <p14:creationId xmlns:p14="http://schemas.microsoft.com/office/powerpoint/2010/main" val="196892017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p:txBody>
          <a:bodyPr/>
          <a:lstStyle/>
          <a:p>
            <a:r>
              <a:rPr lang="en-US" dirty="0"/>
              <a:t>G</a:t>
            </a:r>
            <a:r>
              <a:rPr lang="vi-VN" dirty="0"/>
              <a:t>iải thích về </a:t>
            </a:r>
            <a:r>
              <a:rPr lang="vi-VN" b="1" dirty="0"/>
              <a:t>Differential Relations Algorithm</a:t>
            </a:r>
            <a:r>
              <a:rPr lang="vi-VN" dirty="0"/>
              <a:t> (Thuật toán Quan hệ Vi phân), một quy trình để kiểm tra tính toàn vẹn của dữ liệu trong cơ sở dữ liệu sau khi thực hiện các thao tác cập nhật (update). Thuật toán này liên quan đến việc kiểm tra các ràng buộc đã biên dịch (compiled assertions) sau khi thay đổi dữ liệu trong cơ sở dữ liệu.</a:t>
            </a:r>
          </a:p>
          <a:p>
            <a:r>
              <a:rPr lang="vi-VN" b="1" dirty="0"/>
              <a:t>1. Input (Đầu vào):</a:t>
            </a:r>
          </a:p>
          <a:p>
            <a:pPr>
              <a:buFont typeface="Arial" panose="020B0604020202020204" pitchFamily="34" charset="0"/>
              <a:buChar char="•"/>
            </a:pPr>
            <a:r>
              <a:rPr lang="vi-VN" b="1" dirty="0"/>
              <a:t>Relation R:</a:t>
            </a:r>
            <a:r>
              <a:rPr lang="vi-VN" dirty="0"/>
              <a:t> Đây là quan hệ (bảng) trong cơ sở dữ liệu mà thao tác cập nhật </a:t>
            </a:r>
            <a:r>
              <a:rPr lang="vi-VN" b="1" dirty="0"/>
              <a:t>u</a:t>
            </a:r>
            <a:r>
              <a:rPr lang="vi-VN" dirty="0"/>
              <a:t> sẽ được thực hiện.</a:t>
            </a:r>
          </a:p>
          <a:p>
            <a:pPr>
              <a:buFont typeface="Arial" panose="020B0604020202020204" pitchFamily="34" charset="0"/>
              <a:buChar char="•"/>
            </a:pPr>
            <a:r>
              <a:rPr lang="vi-VN" b="1" dirty="0"/>
              <a:t>Update u:</a:t>
            </a:r>
            <a:r>
              <a:rPr lang="vi-VN" dirty="0"/>
              <a:t> Đây là thao tác cập nhật, có thể là </a:t>
            </a:r>
            <a:r>
              <a:rPr lang="vi-VN" b="1" dirty="0"/>
              <a:t>INSERT</a:t>
            </a:r>
            <a:r>
              <a:rPr lang="vi-VN" dirty="0"/>
              <a:t>, </a:t>
            </a:r>
            <a:r>
              <a:rPr lang="vi-VN" b="1" dirty="0"/>
              <a:t>DELETE</a:t>
            </a:r>
            <a:r>
              <a:rPr lang="vi-VN" dirty="0"/>
              <a:t>, hoặc </a:t>
            </a:r>
            <a:r>
              <a:rPr lang="vi-VN" b="1" dirty="0"/>
              <a:t>MODIFY</a:t>
            </a:r>
            <a:r>
              <a:rPr lang="vi-VN" dirty="0"/>
              <a:t>.</a:t>
            </a:r>
          </a:p>
          <a:p>
            <a:pPr>
              <a:buFont typeface="Arial" panose="020B0604020202020204" pitchFamily="34" charset="0"/>
              <a:buChar char="•"/>
            </a:pPr>
            <a:r>
              <a:rPr lang="vi-VN" b="1" dirty="0"/>
              <a:t>Compiled assertion Ci:</a:t>
            </a:r>
            <a:r>
              <a:rPr lang="vi-VN" dirty="0"/>
              <a:t> Đây là ràng buộc đã biên dịch cho loại thao tác cập nhật này. Cái này kiểm tra tính toàn vẹn của dữ liệu khi có sự thay đổi.</a:t>
            </a:r>
          </a:p>
          <a:p>
            <a:r>
              <a:rPr lang="vi-VN" b="1" dirty="0"/>
              <a:t>2. Các bước của thuật toán:</a:t>
            </a:r>
          </a:p>
          <a:p>
            <a:r>
              <a:rPr lang="vi-VN" b="1" dirty="0"/>
              <a:t>Bước 1: Generate differential relations R+ and R–</a:t>
            </a:r>
            <a:endParaRPr lang="vi-VN" dirty="0"/>
          </a:p>
          <a:p>
            <a:pPr>
              <a:buFont typeface="Arial" panose="020B0604020202020204" pitchFamily="34" charset="0"/>
              <a:buChar char="•"/>
            </a:pPr>
            <a:r>
              <a:rPr lang="vi-VN" dirty="0"/>
              <a:t>Sau khi thực hiện thao tác cập nhật, thuật toán sẽ tạo ra hai quan hệ vi phân:</a:t>
            </a:r>
          </a:p>
          <a:p>
            <a:pPr marL="742950" lvl="1" indent="-285750">
              <a:buFont typeface="Arial" panose="020B0604020202020204" pitchFamily="34" charset="0"/>
              <a:buChar char="•"/>
            </a:pPr>
            <a:r>
              <a:rPr lang="vi-VN" b="1" dirty="0"/>
              <a:t>R+:</a:t>
            </a:r>
            <a:r>
              <a:rPr lang="vi-VN" dirty="0"/>
              <a:t> Các bộ dữ liệu được </a:t>
            </a:r>
            <a:r>
              <a:rPr lang="vi-VN" b="1" dirty="0"/>
              <a:t>thêm</a:t>
            </a:r>
            <a:r>
              <a:rPr lang="vi-VN" dirty="0"/>
              <a:t> vào (inserted tuples).</a:t>
            </a:r>
          </a:p>
          <a:p>
            <a:pPr marL="742950" lvl="1" indent="-285750">
              <a:buFont typeface="Arial" panose="020B0604020202020204" pitchFamily="34" charset="0"/>
              <a:buChar char="•"/>
            </a:pPr>
            <a:r>
              <a:rPr lang="vi-VN" b="1" dirty="0"/>
              <a:t>R–:</a:t>
            </a:r>
            <a:r>
              <a:rPr lang="vi-VN" dirty="0"/>
              <a:t> Các bộ dữ liệu bị </a:t>
            </a:r>
            <a:r>
              <a:rPr lang="vi-VN" b="1" dirty="0"/>
              <a:t>xóa</a:t>
            </a:r>
            <a:r>
              <a:rPr lang="vi-VN" dirty="0"/>
              <a:t> (deleted tuples).</a:t>
            </a:r>
          </a:p>
          <a:p>
            <a:pPr>
              <a:buFont typeface="Arial" panose="020B0604020202020204" pitchFamily="34" charset="0"/>
              <a:buChar char="•"/>
            </a:pPr>
            <a:r>
              <a:rPr lang="vi-VN" dirty="0"/>
              <a:t>Điều này giúp theo dõi những thay đổi mà thao tác cập nhật đã tạo ra trong cơ sở dữ liệu.</a:t>
            </a:r>
          </a:p>
          <a:p>
            <a:r>
              <a:rPr lang="vi-VN" b="1" dirty="0"/>
              <a:t>Bước 2: Retrieve the tuples of R+ and R– which do not satisfy Ci</a:t>
            </a:r>
            <a:endParaRPr lang="vi-VN" dirty="0"/>
          </a:p>
          <a:p>
            <a:pPr>
              <a:buFont typeface="Arial" panose="020B0604020202020204" pitchFamily="34" charset="0"/>
              <a:buChar char="•"/>
            </a:pPr>
            <a:r>
              <a:rPr lang="vi-VN" dirty="0"/>
              <a:t>Thuật toán sẽ kiểm tra các bộ dữ liệu trong </a:t>
            </a:r>
            <a:r>
              <a:rPr lang="vi-VN" b="1" dirty="0"/>
              <a:t>R+</a:t>
            </a:r>
            <a:r>
              <a:rPr lang="vi-VN" dirty="0"/>
              <a:t> và </a:t>
            </a:r>
            <a:r>
              <a:rPr lang="vi-VN" b="1" dirty="0"/>
              <a:t>R–</a:t>
            </a:r>
            <a:r>
              <a:rPr lang="vi-VN" dirty="0"/>
              <a:t> để xác định các bộ dữ liệu không thỏa mãn ràng buộc </a:t>
            </a:r>
            <a:r>
              <a:rPr lang="vi-VN" b="1" dirty="0"/>
              <a:t>Ci</a:t>
            </a:r>
            <a:r>
              <a:rPr lang="vi-VN" dirty="0"/>
              <a:t>.</a:t>
            </a:r>
          </a:p>
          <a:p>
            <a:pPr marL="742950" lvl="1" indent="-285750">
              <a:buFont typeface="Arial" panose="020B0604020202020204" pitchFamily="34" charset="0"/>
              <a:buChar char="•"/>
            </a:pPr>
            <a:r>
              <a:rPr lang="vi-VN" dirty="0"/>
              <a:t>Cụ thể: thuật toán sẽ tìm các bộ dữ liệu trong </a:t>
            </a:r>
            <a:r>
              <a:rPr lang="vi-VN" b="1" dirty="0"/>
              <a:t>R+</a:t>
            </a:r>
            <a:r>
              <a:rPr lang="vi-VN" dirty="0"/>
              <a:t> (các dữ liệu được thêm vào) và </a:t>
            </a:r>
            <a:r>
              <a:rPr lang="vi-VN" b="1" dirty="0"/>
              <a:t>R–</a:t>
            </a:r>
            <a:r>
              <a:rPr lang="vi-VN" dirty="0"/>
              <a:t> (các dữ liệu bị xóa) mà không thỏa mãn ràng buộc đã biên dịch </a:t>
            </a:r>
            <a:r>
              <a:rPr lang="vi-VN" b="1" dirty="0"/>
              <a:t>Ci</a:t>
            </a:r>
            <a:r>
              <a:rPr lang="vi-VN" dirty="0"/>
              <a:t>.</a:t>
            </a:r>
          </a:p>
          <a:p>
            <a:pPr marL="742950" lvl="1" indent="-285750">
              <a:buFont typeface="Arial" panose="020B0604020202020204" pitchFamily="34" charset="0"/>
              <a:buChar char="•"/>
            </a:pPr>
            <a:r>
              <a:rPr lang="vi-VN" dirty="0"/>
              <a:t>Nếu có bất kỳ bộ dữ liệu nào không thỏa mãn ràng buộc, điều này có nghĩa là thao tác cập nhật vi phạm tính toàn vẹn.</a:t>
            </a:r>
          </a:p>
          <a:p>
            <a:r>
              <a:rPr lang="vi-VN" b="1" dirty="0"/>
              <a:t>Bước 3: If retrieval is not successful, then the assertion is valid</a:t>
            </a:r>
            <a:endParaRPr lang="vi-VN" dirty="0"/>
          </a:p>
          <a:p>
            <a:pPr>
              <a:buFont typeface="Arial" panose="020B0604020202020204" pitchFamily="34" charset="0"/>
              <a:buChar char="•"/>
            </a:pPr>
            <a:r>
              <a:rPr lang="vi-VN" dirty="0"/>
              <a:t>Nếu không tìm thấy bộ dữ liệu nào trong </a:t>
            </a:r>
            <a:r>
              <a:rPr lang="vi-VN" b="1" dirty="0"/>
              <a:t>R+</a:t>
            </a:r>
            <a:r>
              <a:rPr lang="vi-VN" dirty="0"/>
              <a:t> hoặc </a:t>
            </a:r>
            <a:r>
              <a:rPr lang="vi-VN" b="1" dirty="0"/>
              <a:t>R–</a:t>
            </a:r>
            <a:r>
              <a:rPr lang="vi-VN" dirty="0"/>
              <a:t> không thỏa mãn ràng buộc </a:t>
            </a:r>
            <a:r>
              <a:rPr lang="vi-VN" b="1" dirty="0"/>
              <a:t>Ci</a:t>
            </a:r>
            <a:r>
              <a:rPr lang="vi-VN" dirty="0"/>
              <a:t> (tức là </a:t>
            </a:r>
            <a:r>
              <a:rPr lang="vi-VN" b="1" dirty="0"/>
              <a:t>RESULT = {}</a:t>
            </a:r>
            <a:r>
              <a:rPr lang="vi-VN" dirty="0"/>
              <a:t>), thì ràng buộc </a:t>
            </a:r>
            <a:r>
              <a:rPr lang="vi-VN" b="1" dirty="0"/>
              <a:t>Ci</a:t>
            </a:r>
            <a:r>
              <a:rPr lang="vi-VN" dirty="0"/>
              <a:t> được coi là hợp lệ và thao tác cập nhật không vi phạm tính toàn vẹn.</a:t>
            </a:r>
          </a:p>
          <a:p>
            <a:pPr>
              <a:buFont typeface="Arial" panose="020B0604020202020204" pitchFamily="34" charset="0"/>
              <a:buChar char="•"/>
            </a:pPr>
            <a:r>
              <a:rPr lang="vi-VN" dirty="0"/>
              <a:t>Nếu có dữ liệu không thỏa mãn ràng buộc, thì ràng buộc không hợp lệ và thao tác cập nhật cần được điều chỉnh hoặc hủy bỏ.</a:t>
            </a:r>
          </a:p>
          <a:p>
            <a:r>
              <a:rPr lang="vi-VN" b="1" dirty="0"/>
              <a:t>3. Ví dụ minh họa:</a:t>
            </a:r>
          </a:p>
          <a:p>
            <a:r>
              <a:rPr lang="vi-VN" dirty="0"/>
              <a:t>Giả sử có một thao tác </a:t>
            </a:r>
            <a:r>
              <a:rPr lang="vi-VN" b="1" dirty="0"/>
              <a:t>DELETE</a:t>
            </a:r>
            <a:r>
              <a:rPr lang="vi-VN" dirty="0"/>
              <a:t> trên bảng </a:t>
            </a:r>
            <a:r>
              <a:rPr lang="vi-VN" b="1" dirty="0"/>
              <a:t>EMP</a:t>
            </a:r>
            <a:r>
              <a:rPr lang="vi-VN" dirty="0"/>
              <a:t> và ràng buộc </a:t>
            </a:r>
            <a:r>
              <a:rPr lang="vi-VN" b="1" dirty="0"/>
              <a:t>C2</a:t>
            </a:r>
            <a:r>
              <a:rPr lang="vi-VN" dirty="0"/>
              <a:t> áp dụng cho bảng </a:t>
            </a:r>
            <a:r>
              <a:rPr lang="vi-VN" b="1" dirty="0"/>
              <a:t>EMP</a:t>
            </a:r>
            <a:r>
              <a:rPr lang="vi-VN" dirty="0"/>
              <a:t>. Ràng buộc </a:t>
            </a:r>
            <a:r>
              <a:rPr lang="vi-VN" b="1" dirty="0"/>
              <a:t>C2</a:t>
            </a:r>
            <a:r>
              <a:rPr lang="vi-VN" dirty="0"/>
              <a:t> có thể là một điều kiện như: không cho phép xóa một nhân viên nếu họ có liên kết với một dự án đang hoạt động.</a:t>
            </a:r>
          </a:p>
          <a:p>
            <a:pPr>
              <a:buFont typeface="Arial" panose="020B0604020202020204" pitchFamily="34" charset="0"/>
              <a:buChar char="•"/>
            </a:pPr>
            <a:r>
              <a:rPr lang="vi-VN" b="1" dirty="0"/>
              <a:t>Bước 1:</a:t>
            </a:r>
            <a:r>
              <a:rPr lang="vi-VN" dirty="0"/>
              <a:t> Thực hiện thao tác </a:t>
            </a:r>
            <a:r>
              <a:rPr lang="vi-VN" b="1" dirty="0"/>
              <a:t>DELETE</a:t>
            </a:r>
            <a:r>
              <a:rPr lang="vi-VN" dirty="0"/>
              <a:t> trên bảng </a:t>
            </a:r>
            <a:r>
              <a:rPr lang="vi-VN" b="1" dirty="0"/>
              <a:t>EMP</a:t>
            </a:r>
            <a:r>
              <a:rPr lang="vi-VN" dirty="0"/>
              <a:t>, tạo ra </a:t>
            </a:r>
            <a:r>
              <a:rPr lang="vi-VN" b="1" dirty="0"/>
              <a:t>R+</a:t>
            </a:r>
            <a:r>
              <a:rPr lang="vi-VN" dirty="0"/>
              <a:t> (rỗng, vì không có dữ liệu mới được thêm vào) và </a:t>
            </a:r>
            <a:r>
              <a:rPr lang="vi-VN" b="1" dirty="0"/>
              <a:t>R–</a:t>
            </a:r>
            <a:r>
              <a:rPr lang="vi-VN" dirty="0"/>
              <a:t> chứa các nhân viên đã bị xóa.</a:t>
            </a:r>
          </a:p>
          <a:p>
            <a:pPr>
              <a:buFont typeface="Arial" panose="020B0604020202020204" pitchFamily="34" charset="0"/>
              <a:buChar char="•"/>
            </a:pPr>
            <a:r>
              <a:rPr lang="vi-VN" b="1" dirty="0"/>
              <a:t>Bước 2:</a:t>
            </a:r>
            <a:r>
              <a:rPr lang="vi-VN" dirty="0"/>
              <a:t> Lấy tất cả các dòng trong </a:t>
            </a:r>
            <a:r>
              <a:rPr lang="vi-VN" b="1" dirty="0"/>
              <a:t>R–</a:t>
            </a:r>
            <a:r>
              <a:rPr lang="vi-VN" dirty="0"/>
              <a:t> và kiểm tra xem các dòng này có thỏa mãn ràng buộc </a:t>
            </a:r>
            <a:r>
              <a:rPr lang="vi-VN" b="1" dirty="0"/>
              <a:t>C2</a:t>
            </a:r>
            <a:r>
              <a:rPr lang="vi-VN" dirty="0"/>
              <a:t> hay không.</a:t>
            </a:r>
          </a:p>
          <a:p>
            <a:pPr>
              <a:buFont typeface="Arial" panose="020B0604020202020204" pitchFamily="34" charset="0"/>
              <a:buChar char="•"/>
            </a:pPr>
            <a:r>
              <a:rPr lang="vi-VN" b="1" dirty="0"/>
              <a:t>Bước 3:</a:t>
            </a:r>
            <a:r>
              <a:rPr lang="vi-VN" dirty="0"/>
              <a:t> Nếu không có dòng nào trong </a:t>
            </a:r>
            <a:r>
              <a:rPr lang="vi-VN" b="1" dirty="0"/>
              <a:t>R–</a:t>
            </a:r>
            <a:r>
              <a:rPr lang="vi-VN" dirty="0"/>
              <a:t> vi phạm ràng buộc </a:t>
            </a:r>
            <a:r>
              <a:rPr lang="vi-VN" b="1" dirty="0"/>
              <a:t>C2</a:t>
            </a:r>
            <a:r>
              <a:rPr lang="vi-VN" dirty="0"/>
              <a:t> (tức là </a:t>
            </a:r>
            <a:r>
              <a:rPr lang="vi-VN" b="1" dirty="0"/>
              <a:t>RESULT = {}</a:t>
            </a:r>
            <a:r>
              <a:rPr lang="vi-VN" dirty="0"/>
              <a:t>), thì ràng buộc được xác nhận là hợp lệ và thao tác </a:t>
            </a:r>
            <a:r>
              <a:rPr lang="vi-VN" b="1" dirty="0"/>
              <a:t>DELETE</a:t>
            </a:r>
            <a:r>
              <a:rPr lang="vi-VN" dirty="0"/>
              <a:t> được phép thực hiện. Nếu có bất kỳ dòng nào vi phạm ràng buộc, thao tác </a:t>
            </a:r>
            <a:r>
              <a:rPr lang="vi-VN" b="1" dirty="0"/>
              <a:t>DELETE</a:t>
            </a:r>
            <a:r>
              <a:rPr lang="vi-VN" dirty="0"/>
              <a:t> sẽ bị từ chối.</a:t>
            </a:r>
          </a:p>
          <a:p>
            <a:r>
              <a:rPr lang="vi-VN" b="1" dirty="0"/>
              <a:t>4. Tóm lại:</a:t>
            </a:r>
          </a:p>
          <a:p>
            <a:pPr>
              <a:buFont typeface="Arial" panose="020B0604020202020204" pitchFamily="34" charset="0"/>
              <a:buChar char="•"/>
            </a:pPr>
            <a:r>
              <a:rPr lang="vi-VN" dirty="0"/>
              <a:t>Thuật toán </a:t>
            </a:r>
            <a:r>
              <a:rPr lang="vi-VN" b="1" dirty="0"/>
              <a:t>Differential Relations</a:t>
            </a:r>
            <a:r>
              <a:rPr lang="vi-VN" dirty="0"/>
              <a:t> giúp kiểm tra tính toàn vẹn của cơ sở dữ liệu sau khi thực hiện các thao tác cập nhật bằng cách sử dụng các quan hệ vi phân (</a:t>
            </a:r>
            <a:r>
              <a:rPr lang="vi-VN" b="1" dirty="0"/>
              <a:t>R+</a:t>
            </a:r>
            <a:r>
              <a:rPr lang="vi-VN" dirty="0"/>
              <a:t> và </a:t>
            </a:r>
            <a:r>
              <a:rPr lang="vi-VN" b="1" dirty="0"/>
              <a:t>R–</a:t>
            </a:r>
            <a:r>
              <a:rPr lang="vi-VN" dirty="0"/>
              <a:t>) và ràng buộc đã biên dịch (</a:t>
            </a:r>
            <a:r>
              <a:rPr lang="vi-VN" b="1" dirty="0"/>
              <a:t>Ci</a:t>
            </a:r>
            <a:r>
              <a:rPr lang="vi-VN" dirty="0"/>
              <a:t>).</a:t>
            </a:r>
          </a:p>
          <a:p>
            <a:pPr>
              <a:buFont typeface="Arial" panose="020B0604020202020204" pitchFamily="34" charset="0"/>
              <a:buChar char="•"/>
            </a:pPr>
            <a:r>
              <a:rPr lang="vi-VN" dirty="0"/>
              <a:t>Thuật toán giúp phát hiện các thay đổi vi phạm ràng buộc và quyết định xem thao tác cập nhật có hợp lệ hay không.</a:t>
            </a:r>
          </a:p>
          <a:p>
            <a:pPr>
              <a:buFont typeface="Arial" panose="020B0604020202020204" pitchFamily="34" charset="0"/>
              <a:buChar char="•"/>
            </a:pPr>
            <a:r>
              <a:rPr lang="vi-VN" dirty="0"/>
              <a:t>Nếu sau khi kiểm tra không có bộ dữ liệu nào vi phạm ràng buộc, thì thao tác cập nhật được coi là hợp lệ và có thể tiếp tục.</a:t>
            </a:r>
          </a:p>
          <a:p>
            <a:endParaRPr lang="en-US" dirty="0"/>
          </a:p>
        </p:txBody>
      </p:sp>
    </p:spTree>
    <p:extLst>
      <p:ext uri="{BB962C8B-B14F-4D97-AF65-F5344CB8AC3E}">
        <p14:creationId xmlns:p14="http://schemas.microsoft.com/office/powerpoint/2010/main" val="4614668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p:txBody>
          <a:bodyPr/>
          <a:lstStyle/>
          <a:p>
            <a:r>
              <a:rPr lang="en-US" dirty="0"/>
              <a:t>G</a:t>
            </a:r>
            <a:r>
              <a:rPr lang="vi-VN" dirty="0"/>
              <a:t>iải thích về </a:t>
            </a:r>
            <a:r>
              <a:rPr lang="vi-VN" b="1" dirty="0"/>
              <a:t>Distributed Integrity Control</a:t>
            </a:r>
            <a:r>
              <a:rPr lang="vi-VN" dirty="0"/>
              <a:t> (Kiểm soát tính toàn vẹn phân tán), một khái niệm quan trọng khi làm việc với cơ sở dữ liệu phân tán, nơi mà dữ liệu có thể được lưu trữ trên nhiều nút hoặc nhiều địa điểm khác nhau. Các vấn đề được đề cập trong slide này liên quan đến cách xác định, lưu trữ, và thực thi các ràng buộc toàn vẹn trong môi trường phân tán.</a:t>
            </a:r>
          </a:p>
          <a:p>
            <a:r>
              <a:rPr lang="vi-VN" b="1" dirty="0"/>
              <a:t>1. Problems (Vấn đề):</a:t>
            </a:r>
          </a:p>
          <a:p>
            <a:r>
              <a:rPr lang="vi-VN" dirty="0"/>
              <a:t>Khi làm việc với các cơ sở dữ liệu phân tán, có ba vấn đề chính cần giải quyết để duy trì tính toàn vẹn của dữ liệu:</a:t>
            </a:r>
          </a:p>
          <a:p>
            <a:pPr>
              <a:buFont typeface="Arial" panose="020B0604020202020204" pitchFamily="34" charset="0"/>
              <a:buChar char="•"/>
            </a:pPr>
            <a:r>
              <a:rPr lang="vi-VN" b="1" dirty="0"/>
              <a:t>Definition of constraints (Xác định các ràng buộc):</a:t>
            </a:r>
            <a:endParaRPr lang="vi-VN" dirty="0"/>
          </a:p>
          <a:p>
            <a:pPr marL="742950" lvl="1" indent="-285750">
              <a:buFont typeface="Arial" panose="020B0604020202020204" pitchFamily="34" charset="0"/>
              <a:buChar char="•"/>
            </a:pPr>
            <a:r>
              <a:rPr lang="vi-VN" b="1" dirty="0"/>
              <a:t>Consideration for fragments:</a:t>
            </a:r>
            <a:r>
              <a:rPr lang="vi-VN" dirty="0"/>
              <a:t> Cơ sở dữ liệu phân tán thường chia dữ liệu thành các </a:t>
            </a:r>
            <a:r>
              <a:rPr lang="vi-VN" b="1" dirty="0"/>
              <a:t>fragments</a:t>
            </a:r>
            <a:r>
              <a:rPr lang="vi-VN" dirty="0"/>
              <a:t> (mảnh dữ liệu), và các ràng buộc toàn vẹn phải được xác định sao cho chúng phù hợp với cách dữ liệu được phân mảnh.</a:t>
            </a:r>
          </a:p>
          <a:p>
            <a:pPr marL="742950" lvl="1" indent="-285750">
              <a:buFont typeface="Arial" panose="020B0604020202020204" pitchFamily="34" charset="0"/>
              <a:buChar char="•"/>
            </a:pPr>
            <a:r>
              <a:rPr lang="vi-VN" dirty="0"/>
              <a:t>Ví dụ, một bảng có thể được chia thành nhiều mảnh, mỗi mảnh chứa một phần của dữ liệu. Khi đó, các ràng buộc toàn vẹn (chẳng hạn như khóa ngoại) cần phải được điều chỉnh để đảm bảo rằng chúng vẫn có thể áp dụng đúng khi dữ liệu phân tán trên nhiều mảnh.</a:t>
            </a:r>
          </a:p>
          <a:p>
            <a:pPr marL="742950" lvl="1" indent="-285750">
              <a:buFont typeface="Arial" panose="020B0604020202020204" pitchFamily="34" charset="0"/>
              <a:buChar char="•"/>
            </a:pPr>
            <a:r>
              <a:rPr lang="vi-VN" dirty="0"/>
              <a:t>Điều này có nghĩa là các ràng buộc phải được xác định một cách rõ ràng để chúng có thể đảm bảo tính toàn vẹn ngay cả khi dữ liệu không được lưu trữ trong một bảng duy nhất mà được phân phối trên nhiều mảnh.</a:t>
            </a:r>
          </a:p>
          <a:p>
            <a:pPr>
              <a:buFont typeface="Arial" panose="020B0604020202020204" pitchFamily="34" charset="0"/>
              <a:buChar char="•"/>
            </a:pPr>
            <a:r>
              <a:rPr lang="vi-VN" b="1" dirty="0"/>
              <a:t>Where to store (Lưu trữ ở đâu):</a:t>
            </a:r>
            <a:endParaRPr lang="vi-VN" dirty="0"/>
          </a:p>
          <a:p>
            <a:pPr marL="742950" lvl="1" indent="-285750">
              <a:buFont typeface="Arial" panose="020B0604020202020204" pitchFamily="34" charset="0"/>
              <a:buChar char="•"/>
            </a:pPr>
            <a:r>
              <a:rPr lang="vi-VN" b="1" dirty="0"/>
              <a:t>Replication (Sao chép):</a:t>
            </a:r>
            <a:r>
              <a:rPr lang="vi-VN" dirty="0"/>
              <a:t> Trong một cơ sở dữ liệu phân tán, có thể sao chép dữ liệu (replicate) trên nhiều nút hoặc máy chủ để tăng cường khả năng chịu lỗi và hiệu suất truy cập.</a:t>
            </a:r>
          </a:p>
          <a:p>
            <a:pPr marL="1143000" lvl="2" indent="-228600">
              <a:buFont typeface="Arial" panose="020B0604020202020204" pitchFamily="34" charset="0"/>
              <a:buChar char="•"/>
            </a:pPr>
            <a:r>
              <a:rPr lang="vi-VN" b="1" dirty="0"/>
              <a:t>Sao chép dữ liệu</a:t>
            </a:r>
            <a:r>
              <a:rPr lang="vi-VN" dirty="0"/>
              <a:t> có thể giúp đảm bảo tính toàn vẹn dữ liệu trong trường hợp một nút gặp sự cố. Tuy nhiên, việc sao chép này sẽ tốn kém về tài nguyên và chi phí duy trì.</a:t>
            </a:r>
          </a:p>
          <a:p>
            <a:pPr marL="742950" lvl="1" indent="-285750">
              <a:buFont typeface="Arial" panose="020B0604020202020204" pitchFamily="34" charset="0"/>
              <a:buChar char="•"/>
            </a:pPr>
            <a:r>
              <a:rPr lang="vi-VN" b="1" dirty="0"/>
              <a:t>Non-replicated: Fragments (Không sao chép: Các mảnh dữ liệu):</a:t>
            </a:r>
            <a:r>
              <a:rPr lang="vi-VN" dirty="0"/>
              <a:t> Ngoài sao chép, dữ liệu có thể không được sao chép và thay vào đó được chia thành các mảnh (fragments). Mỗi mảnh chứa một phần dữ liệu và có thể được lưu trữ tại các vị trí khác nhau.</a:t>
            </a:r>
          </a:p>
          <a:p>
            <a:pPr marL="1143000" lvl="2" indent="-228600">
              <a:buFont typeface="Arial" panose="020B0604020202020204" pitchFamily="34" charset="0"/>
              <a:buChar char="•"/>
            </a:pPr>
            <a:r>
              <a:rPr lang="vi-VN" dirty="0"/>
              <a:t>Các mảnh này có thể được lưu trữ độc lập, nhưng khi thực thi các ràng buộc toàn vẹn, cần phải tính đến việc dữ liệu có thể nằm ở các địa điểm khác nhau. Việc thực thi các ràng buộc toàn vẹn trong trường hợp này sẽ phức tạp hơn, vì cần phải xác minh các mảnh dữ liệu từ nhiều nơi khác nhau.</a:t>
            </a:r>
          </a:p>
          <a:p>
            <a:pPr>
              <a:buFont typeface="Arial" panose="020B0604020202020204" pitchFamily="34" charset="0"/>
              <a:buChar char="•"/>
            </a:pPr>
            <a:r>
              <a:rPr lang="vi-VN" b="1" dirty="0"/>
              <a:t>Enforcement (Thực thi):</a:t>
            </a:r>
            <a:endParaRPr lang="vi-VN" dirty="0"/>
          </a:p>
          <a:p>
            <a:pPr marL="742950" lvl="1" indent="-285750">
              <a:buFont typeface="Arial" panose="020B0604020202020204" pitchFamily="34" charset="0"/>
              <a:buChar char="•"/>
            </a:pPr>
            <a:r>
              <a:rPr lang="vi-VN" b="1" dirty="0"/>
              <a:t>Minimize costs (Tối thiểu hóa chi phí):</a:t>
            </a:r>
            <a:r>
              <a:rPr lang="vi-VN" dirty="0"/>
              <a:t> Việc thực thi các ràng buộc toàn vẹn trong môi trường phân tán có thể gây tốn kém về mặt chi phí tài nguyên, đặc biệt khi dữ liệu được phân phối và lưu trữ trên nhiều nút khác nhau.</a:t>
            </a:r>
          </a:p>
          <a:p>
            <a:pPr marL="1143000" lvl="2" indent="-228600">
              <a:buFont typeface="Arial" panose="020B0604020202020204" pitchFamily="34" charset="0"/>
              <a:buChar char="•"/>
            </a:pPr>
            <a:r>
              <a:rPr lang="vi-VN" dirty="0"/>
              <a:t>Do đó, cần có các chiến lược để </a:t>
            </a:r>
            <a:r>
              <a:rPr lang="vi-VN" b="1" dirty="0"/>
              <a:t>tối thiểu hóa chi phí</a:t>
            </a:r>
            <a:r>
              <a:rPr lang="vi-VN" dirty="0"/>
              <a:t> khi thực thi các ràng buộc, chẳng hạn như tối ưu hóa số lần truyền tải dữ liệu giữa các nút, chỉ kiểm tra ràng buộc khi thực sự cần thiết, và chọn các chiến lược sao chép dữ liệu hợp lý.</a:t>
            </a:r>
          </a:p>
          <a:p>
            <a:pPr marL="1143000" lvl="2" indent="-228600">
              <a:buFont typeface="Arial" panose="020B0604020202020204" pitchFamily="34" charset="0"/>
              <a:buChar char="•"/>
            </a:pPr>
            <a:r>
              <a:rPr lang="vi-VN" dirty="0"/>
              <a:t>Ví dụ, có thể chỉ thực thi các ràng buộc toàn vẹn trên các mảnh dữ liệu mà có khả năng thay đổi hoặc liên quan đến nhau, thay vì kiểm tra toàn bộ cơ sở dữ liệu phân tán.</a:t>
            </a:r>
          </a:p>
          <a:p>
            <a:r>
              <a:rPr lang="vi-VN" b="1" dirty="0"/>
              <a:t>2. Tóm tắt:</a:t>
            </a:r>
          </a:p>
          <a:p>
            <a:pPr>
              <a:buFont typeface="Arial" panose="020B0604020202020204" pitchFamily="34" charset="0"/>
              <a:buChar char="•"/>
            </a:pPr>
            <a:r>
              <a:rPr lang="vi-VN" b="1" dirty="0"/>
              <a:t>Xác định các ràng buộc:</a:t>
            </a:r>
            <a:r>
              <a:rPr lang="vi-VN" dirty="0"/>
              <a:t> Khi dữ liệu được phân mảnh, các ràng buộc phải được điều chỉnh sao cho phù hợp với các mảnh dữ liệu và đảm bảo tính toàn vẹn.</a:t>
            </a:r>
          </a:p>
          <a:p>
            <a:pPr>
              <a:buFont typeface="Arial" panose="020B0604020202020204" pitchFamily="34" charset="0"/>
              <a:buChar char="•"/>
            </a:pPr>
            <a:r>
              <a:rPr lang="vi-VN" b="1" dirty="0"/>
              <a:t>Lưu trữ dữ liệu:</a:t>
            </a:r>
            <a:r>
              <a:rPr lang="vi-VN" dirty="0"/>
              <a:t> Dữ liệu có thể được sao chép để tăng cường độ bền vững và khả năng truy cập, nhưng cũng có thể được phân tán mà không sao chép. Việc lựa chọn phương pháp lưu trữ sẽ ảnh hưởng đến việc thực thi các ràng buộc và chi phí duy trì.</a:t>
            </a:r>
          </a:p>
          <a:p>
            <a:pPr>
              <a:buFont typeface="Arial" panose="020B0604020202020204" pitchFamily="34" charset="0"/>
              <a:buChar char="•"/>
            </a:pPr>
            <a:r>
              <a:rPr lang="vi-VN" b="1" dirty="0"/>
              <a:t>Thực thi các ràng buộc:</a:t>
            </a:r>
            <a:r>
              <a:rPr lang="vi-VN" dirty="0"/>
              <a:t> Cần có các chiến lược để thực thi các ràng buộc toàn vẹn một cách hiệu quả, giảm thiểu chi phí trong việc kiểm tra và duy trì tính toàn vẹn của dữ liệu trong môi trường phân tán.</a:t>
            </a:r>
          </a:p>
          <a:p>
            <a:r>
              <a:rPr lang="vi-VN" b="1" dirty="0"/>
              <a:t>3. Ví dụ minh họa:</a:t>
            </a:r>
          </a:p>
          <a:p>
            <a:pPr>
              <a:buFont typeface="Arial" panose="020B0604020202020204" pitchFamily="34" charset="0"/>
              <a:buChar char="•"/>
            </a:pPr>
            <a:r>
              <a:rPr lang="vi-VN" dirty="0"/>
              <a:t>Nếu bạn có một cơ sở dữ liệu phân tán về các </a:t>
            </a:r>
            <a:r>
              <a:rPr lang="vi-VN" b="1" dirty="0"/>
              <a:t>sản phẩm</a:t>
            </a:r>
            <a:r>
              <a:rPr lang="vi-VN" dirty="0"/>
              <a:t> và </a:t>
            </a:r>
            <a:r>
              <a:rPr lang="vi-VN" b="1" dirty="0"/>
              <a:t>đơn hàng</a:t>
            </a:r>
            <a:r>
              <a:rPr lang="vi-VN" dirty="0"/>
              <a:t> trong một hệ thống thương mại điện tử, và bạn có một ràng buộc toàn vẹn như: "Mỗi đơn hàng phải liên kết với một sản phẩm có sẵn trong kho".</a:t>
            </a:r>
          </a:p>
          <a:p>
            <a:pPr>
              <a:buFont typeface="Arial" panose="020B0604020202020204" pitchFamily="34" charset="0"/>
              <a:buChar char="•"/>
            </a:pPr>
            <a:r>
              <a:rPr lang="vi-VN" dirty="0"/>
              <a:t>Trong môi trường phân tán, các mảnh dữ liệu có thể lưu trữ thông tin về sản phẩm và đơn hàng ở các địa điểm khác nhau.</a:t>
            </a:r>
          </a:p>
          <a:p>
            <a:pPr>
              <a:buFont typeface="Arial" panose="020B0604020202020204" pitchFamily="34" charset="0"/>
              <a:buChar char="•"/>
            </a:pPr>
            <a:r>
              <a:rPr lang="vi-VN" dirty="0"/>
              <a:t>Ràng buộc này sẽ cần được kiểm tra giữa các mảnh (nếu không sao chép dữ liệu) hoặc giữa các bản sao dữ liệu (nếu có sao chép), và việc thực thi ràng buộc phải được tối ưu hóa để tránh chi phí không cần thiết khi dữ liệu phân tán trên nhiều nút.</a:t>
            </a:r>
          </a:p>
          <a:p>
            <a:endParaRPr lang="en-US" dirty="0"/>
          </a:p>
        </p:txBody>
      </p:sp>
    </p:spTree>
    <p:extLst>
      <p:ext uri="{BB962C8B-B14F-4D97-AF65-F5344CB8AC3E}">
        <p14:creationId xmlns:p14="http://schemas.microsoft.com/office/powerpoint/2010/main" val="4053552976"/>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p:txBody>
          <a:bodyPr/>
          <a:lstStyle/>
          <a:p>
            <a:r>
              <a:rPr lang="vi-VN" dirty="0"/>
              <a:t>giải thích về </a:t>
            </a:r>
            <a:r>
              <a:rPr lang="vi-VN" b="1" dirty="0"/>
              <a:t>Types of Distributed Assertions</a:t>
            </a:r>
            <a:r>
              <a:rPr lang="vi-VN" dirty="0"/>
              <a:t> (Các loại ràng buộc phân tán), phân loại các loại ràng buộc trong cơ sở dữ liệu phân tán dựa trên số lượng quan hệ và các biến tham gia vào việc xác định tính toàn vẹn của dữ liệu. Các loại ràng buộc này có thể liên quan đến một hoặc nhiều quan hệ, và có thể sử dụng các hàm tổng hợp (aggregates) để kiểm tra tính toàn vẹn.</a:t>
            </a:r>
          </a:p>
          <a:p>
            <a:r>
              <a:rPr lang="vi-VN" b="1" dirty="0"/>
              <a:t>1. Individual Assertions (Ràng buộc cá nhân):</a:t>
            </a:r>
          </a:p>
          <a:p>
            <a:pPr>
              <a:buFont typeface="Arial" panose="020B0604020202020204" pitchFamily="34" charset="0"/>
              <a:buChar char="•"/>
            </a:pPr>
            <a:r>
              <a:rPr lang="vi-VN" b="1" dirty="0"/>
              <a:t>Single relation, single variable (Một quan hệ, một biến):</a:t>
            </a:r>
            <a:endParaRPr lang="vi-VN" dirty="0"/>
          </a:p>
          <a:p>
            <a:pPr marL="742950" lvl="1" indent="-285750">
              <a:buFont typeface="Arial" panose="020B0604020202020204" pitchFamily="34" charset="0"/>
              <a:buChar char="•"/>
            </a:pPr>
            <a:r>
              <a:rPr lang="vi-VN" dirty="0"/>
              <a:t>Đây là loại ràng buộc áp dụng cho một quan hệ duy nhất và chỉ sử dụng một biến trong công thức ràng buộc.</a:t>
            </a:r>
          </a:p>
          <a:p>
            <a:pPr marL="742950" lvl="1" indent="-285750">
              <a:buFont typeface="Arial" panose="020B0604020202020204" pitchFamily="34" charset="0"/>
              <a:buChar char="•"/>
            </a:pPr>
            <a:r>
              <a:rPr lang="vi-VN" b="1" dirty="0"/>
              <a:t>Ví dụ:</a:t>
            </a:r>
            <a:r>
              <a:rPr lang="vi-VN" dirty="0"/>
              <a:t> Một ràng buộc </a:t>
            </a:r>
            <a:r>
              <a:rPr lang="vi-VN" b="1" dirty="0"/>
              <a:t>domain constraint</a:t>
            </a:r>
            <a:r>
              <a:rPr lang="vi-VN" dirty="0"/>
              <a:t> (ràng buộc miền) có thể xác định rằng giá trị trong một cột của bảng phải thuộc về một miền xác định. Chẳng hạn, một ràng buộc có thể yêu cầu rằng cột </a:t>
            </a:r>
            <a:r>
              <a:rPr lang="vi-VN" b="1" dirty="0"/>
              <a:t>age</a:t>
            </a:r>
            <a:r>
              <a:rPr lang="vi-VN" dirty="0"/>
              <a:t> trong bảng </a:t>
            </a:r>
            <a:r>
              <a:rPr lang="vi-VN" b="1" dirty="0"/>
              <a:t>Employee</a:t>
            </a:r>
            <a:r>
              <a:rPr lang="vi-VN" dirty="0"/>
              <a:t> phải luôn là một số nguyên từ 18 đến 65.</a:t>
            </a:r>
          </a:p>
          <a:p>
            <a:pPr marL="742950" lvl="1" indent="-285750">
              <a:buFont typeface="Arial" panose="020B0604020202020204" pitchFamily="34" charset="0"/>
              <a:buChar char="•"/>
            </a:pPr>
            <a:r>
              <a:rPr lang="vi-VN" b="1" dirty="0"/>
              <a:t>Công thức:</a:t>
            </a:r>
            <a:endParaRPr lang="vi-VN" dirty="0"/>
          </a:p>
          <a:p>
            <a:pPr marL="1143000" lvl="2" indent="-228600">
              <a:buFont typeface="Arial" panose="020B0604020202020204" pitchFamily="34" charset="0"/>
              <a:buChar char="•"/>
            </a:pPr>
            <a:r>
              <a:rPr lang="vi-VN" dirty="0"/>
              <a:t>Ví dụ ràng buộc miền: age ∈ [18, 65]</a:t>
            </a:r>
          </a:p>
          <a:p>
            <a:pPr marL="742950" lvl="1" indent="-285750">
              <a:buFont typeface="Arial" panose="020B0604020202020204" pitchFamily="34" charset="0"/>
              <a:buChar char="•"/>
            </a:pPr>
            <a:r>
              <a:rPr lang="vi-VN" dirty="0"/>
              <a:t>Loại ràng buộc này đơn giản và chỉ áp dụng cho các dữ liệu trong một quan hệ duy nhất.</a:t>
            </a:r>
          </a:p>
          <a:p>
            <a:r>
              <a:rPr lang="vi-VN" b="1" dirty="0"/>
              <a:t>2. Set Oriented Assertions (Ràng buộc theo tập hợp):</a:t>
            </a:r>
          </a:p>
          <a:p>
            <a:r>
              <a:rPr lang="vi-VN" dirty="0"/>
              <a:t>Đây là loại ràng buộc phức tạp hơn, vì nó có thể liên quan đến một hoặc nhiều quan hệ và có thể sử dụng một hoặc nhiều biến.</a:t>
            </a:r>
          </a:p>
          <a:p>
            <a:pPr>
              <a:buFont typeface="Arial" panose="020B0604020202020204" pitchFamily="34" charset="0"/>
              <a:buChar char="•"/>
            </a:pPr>
            <a:r>
              <a:rPr lang="vi-VN" b="1" dirty="0"/>
              <a:t>Single relation, multi-variable (Một quan hệ, nhiều biến):</a:t>
            </a:r>
            <a:endParaRPr lang="vi-VN" dirty="0"/>
          </a:p>
          <a:p>
            <a:pPr marL="742950" lvl="1" indent="-285750">
              <a:buFont typeface="Arial" panose="020B0604020202020204" pitchFamily="34" charset="0"/>
              <a:buChar char="•"/>
            </a:pPr>
            <a:r>
              <a:rPr lang="vi-VN" dirty="0"/>
              <a:t>Đây là các ràng buộc áp dụng cho một quan hệ duy nhất, nhưng sử dụng nhiều biến.</a:t>
            </a:r>
          </a:p>
          <a:p>
            <a:pPr marL="742950" lvl="1" indent="-285750">
              <a:buFont typeface="Arial" panose="020B0604020202020204" pitchFamily="34" charset="0"/>
              <a:buChar char="•"/>
            </a:pPr>
            <a:r>
              <a:rPr lang="vi-VN" b="1" dirty="0"/>
              <a:t>Ví dụ:</a:t>
            </a:r>
            <a:r>
              <a:rPr lang="vi-VN" dirty="0"/>
              <a:t> Một ràng buộc kiểu </a:t>
            </a:r>
            <a:r>
              <a:rPr lang="vi-VN" b="1" dirty="0"/>
              <a:t>functional dependency</a:t>
            </a:r>
            <a:r>
              <a:rPr lang="vi-VN" dirty="0"/>
              <a:t> (phụ thuộc hàm) có thể yêu cầu rằng một cột trong bảng phụ thuộc vào một cột khác. Chẳng hạn, trong bảng </a:t>
            </a:r>
            <a:r>
              <a:rPr lang="vi-VN" b="1" dirty="0"/>
              <a:t>Employee</a:t>
            </a:r>
            <a:r>
              <a:rPr lang="vi-VN" dirty="0"/>
              <a:t>, có thể yêu cầu rằng </a:t>
            </a:r>
            <a:r>
              <a:rPr lang="vi-VN" b="1" dirty="0"/>
              <a:t>EmployeeID</a:t>
            </a:r>
            <a:r>
              <a:rPr lang="vi-VN" dirty="0"/>
              <a:t> xác định duy nhất </a:t>
            </a:r>
            <a:r>
              <a:rPr lang="vi-VN" b="1" dirty="0"/>
              <a:t>EmployeeName</a:t>
            </a:r>
            <a:r>
              <a:rPr lang="vi-VN" dirty="0"/>
              <a:t>.</a:t>
            </a:r>
          </a:p>
          <a:p>
            <a:pPr marL="742950" lvl="1" indent="-285750">
              <a:buFont typeface="Arial" panose="020B0604020202020204" pitchFamily="34" charset="0"/>
              <a:buChar char="•"/>
            </a:pPr>
            <a:r>
              <a:rPr lang="vi-VN" b="1" dirty="0"/>
              <a:t>Công thức:</a:t>
            </a:r>
            <a:endParaRPr lang="vi-VN" dirty="0"/>
          </a:p>
          <a:p>
            <a:pPr marL="1143000" lvl="2" indent="-228600">
              <a:buFont typeface="Arial" panose="020B0604020202020204" pitchFamily="34" charset="0"/>
              <a:buChar char="•"/>
            </a:pPr>
            <a:r>
              <a:rPr lang="vi-VN" dirty="0"/>
              <a:t>EmployeeID → EmployeeName (Nghĩa là, nếu bạn biết EmployeeID, bạn sẽ biết EmployeeName).</a:t>
            </a:r>
          </a:p>
          <a:p>
            <a:pPr>
              <a:buFont typeface="Arial" panose="020B0604020202020204" pitchFamily="34" charset="0"/>
              <a:buChar char="•"/>
            </a:pPr>
            <a:r>
              <a:rPr lang="vi-VN" b="1" dirty="0"/>
              <a:t>Multi-relation, multi-variable (Nhiều quan hệ, nhiều biến):</a:t>
            </a:r>
            <a:endParaRPr lang="vi-VN" dirty="0"/>
          </a:p>
          <a:p>
            <a:pPr marL="742950" lvl="1" indent="-285750">
              <a:buFont typeface="Arial" panose="020B0604020202020204" pitchFamily="34" charset="0"/>
              <a:buChar char="•"/>
            </a:pPr>
            <a:r>
              <a:rPr lang="vi-VN" dirty="0"/>
              <a:t>Đây là các ràng buộc áp dụng cho nhiều quan hệ khác nhau, sử dụng nhiều biến, và có thể xác định sự liên kết giữa các quan hệ.</a:t>
            </a:r>
          </a:p>
          <a:p>
            <a:pPr marL="742950" lvl="1" indent="-285750">
              <a:buFont typeface="Arial" panose="020B0604020202020204" pitchFamily="34" charset="0"/>
              <a:buChar char="•"/>
            </a:pPr>
            <a:r>
              <a:rPr lang="vi-VN" b="1" dirty="0"/>
              <a:t>Ví dụ:</a:t>
            </a:r>
            <a:r>
              <a:rPr lang="vi-VN" dirty="0"/>
              <a:t> </a:t>
            </a:r>
            <a:r>
              <a:rPr lang="vi-VN" b="1" dirty="0"/>
              <a:t>Foreign key</a:t>
            </a:r>
            <a:r>
              <a:rPr lang="vi-VN" dirty="0"/>
              <a:t> (khóa ngoại) là một ràng buộc giữa hai bảng, trong đó một bảng tham chiếu một bảng khác. Chẳng hạn, bảng </a:t>
            </a:r>
            <a:r>
              <a:rPr lang="vi-VN" b="1" dirty="0"/>
              <a:t>Order</a:t>
            </a:r>
            <a:r>
              <a:rPr lang="vi-VN" dirty="0"/>
              <a:t> có thể tham chiếu đến bảng </a:t>
            </a:r>
            <a:r>
              <a:rPr lang="vi-VN" b="1" dirty="0"/>
              <a:t>Customer</a:t>
            </a:r>
            <a:r>
              <a:rPr lang="vi-VN" dirty="0"/>
              <a:t> qua cột </a:t>
            </a:r>
            <a:r>
              <a:rPr lang="vi-VN" b="1" dirty="0"/>
              <a:t>CustomerID</a:t>
            </a:r>
            <a:r>
              <a:rPr lang="vi-VN" dirty="0"/>
              <a:t>.</a:t>
            </a:r>
          </a:p>
          <a:p>
            <a:pPr marL="742950" lvl="1" indent="-285750">
              <a:buFont typeface="Arial" panose="020B0604020202020204" pitchFamily="34" charset="0"/>
              <a:buChar char="•"/>
            </a:pPr>
            <a:r>
              <a:rPr lang="vi-VN" b="1" dirty="0"/>
              <a:t>Công thức:</a:t>
            </a:r>
            <a:endParaRPr lang="vi-VN" dirty="0"/>
          </a:p>
          <a:p>
            <a:pPr marL="1143000" lvl="2" indent="-228600">
              <a:buFont typeface="Arial" panose="020B0604020202020204" pitchFamily="34" charset="0"/>
              <a:buChar char="•"/>
            </a:pPr>
            <a:r>
              <a:rPr lang="vi-VN" dirty="0"/>
              <a:t>Order.CustomerID → Customer.CustomerID (Nghĩa là, giá trị CustomerID trong bảng </a:t>
            </a:r>
            <a:r>
              <a:rPr lang="vi-VN" b="1" dirty="0"/>
              <a:t>Order</a:t>
            </a:r>
            <a:r>
              <a:rPr lang="vi-VN" dirty="0"/>
              <a:t> phải tồn tại trong bảng </a:t>
            </a:r>
            <a:r>
              <a:rPr lang="vi-VN" b="1" dirty="0"/>
              <a:t>Customer</a:t>
            </a:r>
            <a:r>
              <a:rPr lang="vi-VN" dirty="0"/>
              <a:t>).</a:t>
            </a:r>
          </a:p>
          <a:p>
            <a:pPr marL="742950" lvl="1" indent="-285750">
              <a:buFont typeface="Arial" panose="020B0604020202020204" pitchFamily="34" charset="0"/>
              <a:buChar char="•"/>
            </a:pPr>
            <a:r>
              <a:rPr lang="vi-VN" dirty="0"/>
              <a:t>Ràng buộc này đảm bảo tính toàn vẹn tham chiếu giữa các bảng trong cơ sở dữ liệu phân tán.</a:t>
            </a:r>
          </a:p>
          <a:p>
            <a:r>
              <a:rPr lang="vi-VN" b="1" dirty="0"/>
              <a:t>3. Assertions Involving Aggregates (Ràng buộc liên quan đến hàm tổng hợp):</a:t>
            </a:r>
          </a:p>
          <a:p>
            <a:pPr>
              <a:buFont typeface="Arial" panose="020B0604020202020204" pitchFamily="34" charset="0"/>
              <a:buChar char="•"/>
            </a:pPr>
            <a:r>
              <a:rPr lang="vi-VN" dirty="0"/>
              <a:t>Đây là các ràng buộc sử dụng các </a:t>
            </a:r>
            <a:r>
              <a:rPr lang="vi-VN" b="1" dirty="0"/>
              <a:t>hàm tổng hợp</a:t>
            </a:r>
            <a:r>
              <a:rPr lang="vi-VN" dirty="0"/>
              <a:t> như </a:t>
            </a:r>
            <a:r>
              <a:rPr lang="vi-VN" b="1" dirty="0"/>
              <a:t>SUM</a:t>
            </a:r>
            <a:r>
              <a:rPr lang="vi-VN" dirty="0"/>
              <a:t>, </a:t>
            </a:r>
            <a:r>
              <a:rPr lang="vi-VN" b="1" dirty="0"/>
              <a:t>AVG</a:t>
            </a:r>
            <a:r>
              <a:rPr lang="vi-VN" dirty="0"/>
              <a:t>, </a:t>
            </a:r>
            <a:r>
              <a:rPr lang="vi-VN" b="1" dirty="0"/>
              <a:t>COUNT</a:t>
            </a:r>
            <a:r>
              <a:rPr lang="vi-VN" dirty="0"/>
              <a:t>, </a:t>
            </a:r>
            <a:r>
              <a:rPr lang="vi-VN" b="1" dirty="0"/>
              <a:t>MIN</a:t>
            </a:r>
            <a:r>
              <a:rPr lang="vi-VN" dirty="0"/>
              <a:t>, </a:t>
            </a:r>
            <a:r>
              <a:rPr lang="vi-VN" b="1" dirty="0"/>
              <a:t>MAX</a:t>
            </a:r>
            <a:r>
              <a:rPr lang="vi-VN" dirty="0"/>
              <a:t> để kiểm tra tính toàn vẹn của dữ liệu.</a:t>
            </a:r>
          </a:p>
          <a:p>
            <a:pPr>
              <a:buFont typeface="Arial" panose="020B0604020202020204" pitchFamily="34" charset="0"/>
              <a:buChar char="•"/>
            </a:pPr>
            <a:r>
              <a:rPr lang="vi-VN" b="1" dirty="0"/>
              <a:t>Ví dụ:</a:t>
            </a:r>
            <a:r>
              <a:rPr lang="vi-VN" dirty="0"/>
              <a:t> Một ràng buộc có thể yêu cầu tổng số tiền của tất cả các đơn hàng trong một tháng không vượt quá một giới hạn nhất định. Chẳng hạn, một công ty có thể đặt giới hạn rằng tổng số tiền đơn hàng của tất cả khách hàng không được vượt quá 1 triệu đô la trong một tháng.</a:t>
            </a:r>
          </a:p>
          <a:p>
            <a:pPr>
              <a:buFont typeface="Arial" panose="020B0604020202020204" pitchFamily="34" charset="0"/>
              <a:buChar char="•"/>
            </a:pPr>
            <a:r>
              <a:rPr lang="vi-VN" b="1" dirty="0"/>
              <a:t>Công thức:</a:t>
            </a:r>
            <a:endParaRPr lang="vi-VN" dirty="0"/>
          </a:p>
          <a:p>
            <a:pPr marL="742950" lvl="1" indent="-285750">
              <a:buFont typeface="Arial" panose="020B0604020202020204" pitchFamily="34" charset="0"/>
              <a:buChar char="•"/>
            </a:pPr>
            <a:r>
              <a:rPr lang="vi-VN" dirty="0"/>
              <a:t>SUM(OrderAmount) ≤ 1000000</a:t>
            </a:r>
          </a:p>
          <a:p>
            <a:pPr marL="742950" lvl="1" indent="-285750">
              <a:buFont typeface="Arial" panose="020B0604020202020204" pitchFamily="34" charset="0"/>
              <a:buChar char="•"/>
            </a:pPr>
            <a:r>
              <a:rPr lang="vi-VN" dirty="0"/>
              <a:t>Hoặc có thể là: AVG(Salary) ≥ 50000 (Yêu cầu lương trung bình của các nhân viên trong công ty phải lớn hơn hoặc bằng 50,000).</a:t>
            </a:r>
          </a:p>
          <a:p>
            <a:pPr>
              <a:buFont typeface="Arial" panose="020B0604020202020204" pitchFamily="34" charset="0"/>
              <a:buChar char="•"/>
            </a:pPr>
            <a:r>
              <a:rPr lang="vi-VN" dirty="0"/>
              <a:t>Ràng buộc này sử dụng các phép toán tổng hợp trên các tập hợp dữ liệu để xác minh tính toàn vẹn trong một hệ thống phân tán.</a:t>
            </a:r>
          </a:p>
          <a:p>
            <a:r>
              <a:rPr lang="vi-VN" b="1" dirty="0"/>
              <a:t>4. Tóm tắt các loại ràng buộc phân tán:</a:t>
            </a:r>
          </a:p>
          <a:p>
            <a:pPr>
              <a:buFont typeface="Arial" panose="020B0604020202020204" pitchFamily="34" charset="0"/>
              <a:buChar char="•"/>
            </a:pPr>
            <a:r>
              <a:rPr lang="vi-VN" b="1" dirty="0"/>
              <a:t>Individual Assertions:</a:t>
            </a:r>
            <a:r>
              <a:rPr lang="vi-VN" dirty="0"/>
              <a:t> Ràng buộc áp dụng cho một quan hệ duy nhất với một biến, chẳng hạn như </a:t>
            </a:r>
            <a:r>
              <a:rPr lang="vi-VN" b="1" dirty="0"/>
              <a:t>domain constraints</a:t>
            </a:r>
            <a:r>
              <a:rPr lang="vi-VN" dirty="0"/>
              <a:t>.</a:t>
            </a:r>
          </a:p>
          <a:p>
            <a:pPr>
              <a:buFont typeface="Arial" panose="020B0604020202020204" pitchFamily="34" charset="0"/>
              <a:buChar char="•"/>
            </a:pPr>
            <a:r>
              <a:rPr lang="vi-VN" b="1" dirty="0"/>
              <a:t>Set-Oriented Assertions:</a:t>
            </a:r>
            <a:endParaRPr lang="vi-VN" dirty="0"/>
          </a:p>
          <a:p>
            <a:pPr marL="742950" lvl="1" indent="-285750">
              <a:buFont typeface="Arial" panose="020B0604020202020204" pitchFamily="34" charset="0"/>
              <a:buChar char="•"/>
            </a:pPr>
            <a:r>
              <a:rPr lang="vi-VN" b="1" dirty="0"/>
              <a:t>Single relation, multi-variable:</a:t>
            </a:r>
            <a:r>
              <a:rPr lang="vi-VN" dirty="0"/>
              <a:t> Ràng buộc áp dụng cho một quan hệ duy nhất với nhiều biến, như </a:t>
            </a:r>
            <a:r>
              <a:rPr lang="vi-VN" b="1" dirty="0"/>
              <a:t>functional dependencies</a:t>
            </a:r>
            <a:r>
              <a:rPr lang="vi-VN" dirty="0"/>
              <a:t>.</a:t>
            </a:r>
          </a:p>
          <a:p>
            <a:pPr marL="742950" lvl="1" indent="-285750">
              <a:buFont typeface="Arial" panose="020B0604020202020204" pitchFamily="34" charset="0"/>
              <a:buChar char="•"/>
            </a:pPr>
            <a:r>
              <a:rPr lang="vi-VN" b="1" dirty="0"/>
              <a:t>Multi-relation, multi-variable:</a:t>
            </a:r>
            <a:r>
              <a:rPr lang="vi-VN" dirty="0"/>
              <a:t> Ràng buộc liên quan đến nhiều quan hệ và nhiều biến, ví dụ như </a:t>
            </a:r>
            <a:r>
              <a:rPr lang="vi-VN" b="1" dirty="0"/>
              <a:t>foreign key</a:t>
            </a:r>
            <a:r>
              <a:rPr lang="vi-VN" dirty="0"/>
              <a:t>.</a:t>
            </a:r>
          </a:p>
          <a:p>
            <a:pPr>
              <a:buFont typeface="Arial" panose="020B0604020202020204" pitchFamily="34" charset="0"/>
              <a:buChar char="•"/>
            </a:pPr>
            <a:r>
              <a:rPr lang="vi-VN" b="1" dirty="0"/>
              <a:t>Assertions Involving Aggregates:</a:t>
            </a:r>
            <a:r>
              <a:rPr lang="vi-VN" dirty="0"/>
              <a:t> Ràng buộc sử dụng các hàm tổng hợp để kiểm tra tính toàn vẹn của dữ liệu, ví dụ như </a:t>
            </a:r>
            <a:r>
              <a:rPr lang="vi-VN" b="1" dirty="0"/>
              <a:t>SUM</a:t>
            </a:r>
            <a:r>
              <a:rPr lang="vi-VN" dirty="0"/>
              <a:t>, </a:t>
            </a:r>
            <a:r>
              <a:rPr lang="vi-VN" b="1" dirty="0"/>
              <a:t>AVG</a:t>
            </a:r>
            <a:r>
              <a:rPr lang="vi-VN" dirty="0"/>
              <a:t>, </a:t>
            </a:r>
            <a:r>
              <a:rPr lang="vi-VN" b="1" dirty="0"/>
              <a:t>COUNT</a:t>
            </a:r>
            <a:r>
              <a:rPr lang="vi-VN" dirty="0"/>
              <a:t>, vv.</a:t>
            </a:r>
          </a:p>
          <a:p>
            <a:r>
              <a:rPr lang="vi-VN" b="1" dirty="0"/>
              <a:t>5. Ví dụ minh họa:</a:t>
            </a:r>
          </a:p>
          <a:p>
            <a:pPr>
              <a:buFont typeface="Arial" panose="020B0604020202020204" pitchFamily="34" charset="0"/>
              <a:buChar char="•"/>
            </a:pPr>
            <a:r>
              <a:rPr lang="vi-VN" b="1" dirty="0"/>
              <a:t>Domain Constraint:</a:t>
            </a:r>
            <a:r>
              <a:rPr lang="vi-VN" dirty="0"/>
              <a:t> Age ∈ [18, 65] (Ràng buộc về độ tuổi của nhân viên).</a:t>
            </a:r>
          </a:p>
          <a:p>
            <a:pPr>
              <a:buFont typeface="Arial" panose="020B0604020202020204" pitchFamily="34" charset="0"/>
              <a:buChar char="•"/>
            </a:pPr>
            <a:r>
              <a:rPr lang="vi-VN" b="1" dirty="0"/>
              <a:t>Functional Dependency:</a:t>
            </a:r>
            <a:r>
              <a:rPr lang="vi-VN" dirty="0"/>
              <a:t> EmployeeID → EmployeeName (Mỗi mã nhân viên xác định duy nhất tên nhân viên).</a:t>
            </a:r>
          </a:p>
          <a:p>
            <a:pPr>
              <a:buFont typeface="Arial" panose="020B0604020202020204" pitchFamily="34" charset="0"/>
              <a:buChar char="•"/>
            </a:pPr>
            <a:r>
              <a:rPr lang="vi-VN" b="1" dirty="0"/>
              <a:t>Foreign Key:</a:t>
            </a:r>
            <a:r>
              <a:rPr lang="vi-VN" dirty="0"/>
              <a:t> Order.CustomerID → Customer.CustomerID (Khóa ngoại liên kết bảng </a:t>
            </a:r>
            <a:r>
              <a:rPr lang="vi-VN" b="1" dirty="0"/>
              <a:t>Order</a:t>
            </a:r>
            <a:r>
              <a:rPr lang="vi-VN" dirty="0"/>
              <a:t> với bảng </a:t>
            </a:r>
            <a:r>
              <a:rPr lang="vi-VN" b="1" dirty="0"/>
              <a:t>Customer</a:t>
            </a:r>
            <a:r>
              <a:rPr lang="vi-VN" dirty="0"/>
              <a:t>).</a:t>
            </a:r>
          </a:p>
          <a:p>
            <a:pPr>
              <a:buFont typeface="Arial" panose="020B0604020202020204" pitchFamily="34" charset="0"/>
              <a:buChar char="•"/>
            </a:pPr>
            <a:r>
              <a:rPr lang="vi-VN" b="1" dirty="0"/>
              <a:t>Aggregate Function:</a:t>
            </a:r>
            <a:r>
              <a:rPr lang="vi-VN" dirty="0"/>
              <a:t> SUM(SalesAmount) ≤ 1000000 (Tổng doanh thu không vượt quá 1 triệu đô la).</a:t>
            </a:r>
          </a:p>
          <a:p>
            <a:r>
              <a:rPr lang="vi-VN" dirty="0"/>
              <a:t>Các loại ràng buộc này giúp đảm bảo tính toàn vẹn và chính xác của dữ liệu trong môi trường phân tán, nơi dữ liệu có thể được lưu trữ ở nhiều nơi khác nhau.</a:t>
            </a:r>
          </a:p>
          <a:p>
            <a:endParaRPr lang="en-US" dirty="0"/>
          </a:p>
        </p:txBody>
      </p:sp>
    </p:spTree>
    <p:extLst>
      <p:ext uri="{BB962C8B-B14F-4D97-AF65-F5344CB8AC3E}">
        <p14:creationId xmlns:p14="http://schemas.microsoft.com/office/powerpoint/2010/main" val="209623157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p:txBody>
          <a:bodyPr/>
          <a:lstStyle/>
          <a:p>
            <a:r>
              <a:rPr lang="vi-VN" dirty="0"/>
              <a:t>giải thích về </a:t>
            </a:r>
            <a:r>
              <a:rPr lang="vi-VN" b="1" dirty="0"/>
              <a:t>Distributed Integrity Control</a:t>
            </a:r>
            <a:r>
              <a:rPr lang="vi-VN" dirty="0"/>
              <a:t> (Kiểm soát tính toàn vẹn phân tán) trong cơ sở dữ liệu phân tán, bao gồm việc xác định, lưu trữ và thực thi các ràng buộc tính toàn vẹn trong môi trường phân tán. Dưới đây là giải thích chi tiết cho các phần trong slide.</a:t>
            </a:r>
          </a:p>
          <a:p>
            <a:r>
              <a:rPr lang="vi-VN" b="1" dirty="0"/>
              <a:t>1. Assertion Definition (Xác định các ràng buộc):</a:t>
            </a:r>
          </a:p>
          <a:p>
            <a:pPr>
              <a:buFont typeface="Arial" panose="020B0604020202020204" pitchFamily="34" charset="0"/>
              <a:buChar char="•"/>
            </a:pPr>
            <a:r>
              <a:rPr lang="vi-VN" b="1" dirty="0"/>
              <a:t>Similar to the centralized techniques (Giống như các kỹ thuật tập trung):</a:t>
            </a:r>
            <a:endParaRPr lang="vi-VN" dirty="0"/>
          </a:p>
          <a:p>
            <a:pPr marL="742950" lvl="1" indent="-285750">
              <a:buFont typeface="Arial" panose="020B0604020202020204" pitchFamily="34" charset="0"/>
              <a:buChar char="•"/>
            </a:pPr>
            <a:r>
              <a:rPr lang="vi-VN" dirty="0"/>
              <a:t>Các ràng buộc trong cơ sở dữ liệu phân tán thường được định nghĩa theo cách tương tự như trong hệ thống cơ sở dữ liệu tập trung. Điều này có nghĩa là các ràng buộc như khóa chính, khóa ngoại, phụ thuộc hàm, v.v., đều được xác định theo cách truyền thống nhưng cần phải điều chỉnh để hoạt động trong môi trường phân tán.</a:t>
            </a:r>
          </a:p>
          <a:p>
            <a:pPr marL="742950" lvl="1" indent="-285750">
              <a:buFont typeface="Arial" panose="020B0604020202020204" pitchFamily="34" charset="0"/>
              <a:buChar char="•"/>
            </a:pPr>
            <a:r>
              <a:rPr lang="vi-VN" dirty="0"/>
              <a:t>Ví dụ, ràng buộc khóa ngoại (foreign key) vẫn được xác định như trong hệ thống tập trung, nhưng cần phải xem xét các yếu tố như dữ liệu có thể phân tán trên nhiều nút khác nhau.</a:t>
            </a:r>
          </a:p>
          <a:p>
            <a:pPr>
              <a:buFont typeface="Arial" panose="020B0604020202020204" pitchFamily="34" charset="0"/>
              <a:buChar char="•"/>
            </a:pPr>
            <a:r>
              <a:rPr lang="vi-VN" b="1" dirty="0"/>
              <a:t>Transform the assertions to compiled assertions (Biến đổi các ràng buộc thành các ràng buộc đã biên dịch):</a:t>
            </a:r>
            <a:endParaRPr lang="vi-VN" dirty="0"/>
          </a:p>
          <a:p>
            <a:pPr marL="742950" lvl="1" indent="-285750">
              <a:buFont typeface="Arial" panose="020B0604020202020204" pitchFamily="34" charset="0"/>
              <a:buChar char="•"/>
            </a:pPr>
            <a:r>
              <a:rPr lang="vi-VN" dirty="0"/>
              <a:t>Các ràng buộc trong môi trường phân tán cần được "biên dịch" thành các </a:t>
            </a:r>
            <a:r>
              <a:rPr lang="vi-VN" b="1" dirty="0"/>
              <a:t>compiled assertions</a:t>
            </a:r>
            <a:r>
              <a:rPr lang="en-US" b="1" dirty="0"/>
              <a:t> (rang </a:t>
            </a:r>
            <a:r>
              <a:rPr lang="en-US" b="1" dirty="0" err="1"/>
              <a:t>buộc</a:t>
            </a:r>
            <a:r>
              <a:rPr lang="en-US" b="1" dirty="0"/>
              <a:t> </a:t>
            </a:r>
            <a:r>
              <a:rPr lang="en-US" b="1" dirty="0" err="1"/>
              <a:t>đã</a:t>
            </a:r>
            <a:r>
              <a:rPr lang="en-US" b="1" dirty="0"/>
              <a:t> </a:t>
            </a:r>
            <a:r>
              <a:rPr lang="en-US" b="1" dirty="0" err="1"/>
              <a:t>biên</a:t>
            </a:r>
            <a:r>
              <a:rPr lang="en-US" b="1" dirty="0"/>
              <a:t> </a:t>
            </a:r>
            <a:r>
              <a:rPr lang="en-US" b="1" dirty="0" err="1"/>
              <a:t>dịch</a:t>
            </a:r>
            <a:r>
              <a:rPr lang="en-US" b="1" dirty="0"/>
              <a:t>)</a:t>
            </a:r>
            <a:r>
              <a:rPr lang="vi-VN" dirty="0"/>
              <a:t> để đảm bảo rằng việc thực thi và kiểm tra các ràng buộc có thể diễn ra hiệu quả trong môi trường phân tán.</a:t>
            </a:r>
          </a:p>
          <a:p>
            <a:pPr marL="742950" lvl="1" indent="-285750">
              <a:buFont typeface="Arial" panose="020B0604020202020204" pitchFamily="34" charset="0"/>
              <a:buChar char="•"/>
            </a:pPr>
            <a:r>
              <a:rPr lang="vi-VN" dirty="0"/>
              <a:t>Điều này có nghĩa là các ràng buộc phải được điều chỉnh hoặc chuyển đổi thành các dạng mà có thể được kiểm tra một cách hiệu quả trên các mảnh dữ liệu phân tán. Quá trình này giúp giảm chi phí và tối ưu hóa việc kiểm tra tính toàn vẹn trong hệ thống phân tán.</a:t>
            </a:r>
          </a:p>
          <a:p>
            <a:r>
              <a:rPr lang="vi-VN" b="1" dirty="0"/>
              <a:t>2. Assertion Storage (Lưu trữ các ràng buộc):</a:t>
            </a:r>
          </a:p>
          <a:p>
            <a:pPr>
              <a:buFont typeface="Arial" panose="020B0604020202020204" pitchFamily="34" charset="0"/>
              <a:buChar char="•"/>
            </a:pPr>
            <a:r>
              <a:rPr lang="vi-VN" b="1" dirty="0"/>
              <a:t>Individual Assertions (Ràng buộc cá nhân):</a:t>
            </a:r>
            <a:endParaRPr lang="vi-VN" dirty="0"/>
          </a:p>
          <a:p>
            <a:pPr marL="742950" lvl="1" indent="-285750">
              <a:buFont typeface="Arial" panose="020B0604020202020204" pitchFamily="34" charset="0"/>
              <a:buChar char="•"/>
            </a:pPr>
            <a:r>
              <a:rPr lang="vi-VN" b="1" dirty="0"/>
              <a:t>One relation, only fragments (Một quan hệ, chỉ có các mảnh):</a:t>
            </a:r>
            <a:endParaRPr lang="vi-VN" dirty="0"/>
          </a:p>
          <a:p>
            <a:pPr marL="1143000" lvl="2" indent="-228600">
              <a:buFont typeface="Arial" panose="020B0604020202020204" pitchFamily="34" charset="0"/>
              <a:buChar char="•"/>
            </a:pPr>
            <a:r>
              <a:rPr lang="vi-VN" dirty="0"/>
              <a:t>Trong trường hợp các ràng buộc cá nhân áp dụng cho một quan hệ duy nhất, dữ liệu có thể được phân tán thành các </a:t>
            </a:r>
            <a:r>
              <a:rPr lang="vi-VN" b="1" dirty="0"/>
              <a:t>fragments</a:t>
            </a:r>
            <a:r>
              <a:rPr lang="vi-VN" dirty="0"/>
              <a:t> (mảnh dữ liệu) và lưu trữ ở các nút khác nhau. Mỗi mảnh có thể kiểm tra tính tương thích của các ràng buộc.</a:t>
            </a:r>
          </a:p>
          <a:p>
            <a:pPr marL="742950" lvl="1" indent="-285750">
              <a:buFont typeface="Arial" panose="020B0604020202020204" pitchFamily="34" charset="0"/>
              <a:buChar char="•"/>
            </a:pPr>
            <a:r>
              <a:rPr lang="vi-VN" b="1" dirty="0"/>
              <a:t>At each fragment site, check for compatibility (Tại mỗi nút mảnh, kiểm tra tính tương thích):</a:t>
            </a:r>
            <a:endParaRPr lang="vi-VN" dirty="0"/>
          </a:p>
          <a:p>
            <a:pPr marL="1143000" lvl="2" indent="-228600">
              <a:buFont typeface="Arial" panose="020B0604020202020204" pitchFamily="34" charset="0"/>
              <a:buChar char="•"/>
            </a:pPr>
            <a:r>
              <a:rPr lang="vi-VN" dirty="0"/>
              <a:t>Mỗi mảnh dữ liệu sẽ thực hiện việc kiểm tra xem liệu dữ liệu trong mảnh đó có thỏa mãn các ràng buộc hay không. Nếu mảnh dữ liệu thỏa mãn ràng buộc, nó sẽ được chấp nhận và lưu trữ.</a:t>
            </a:r>
          </a:p>
          <a:p>
            <a:pPr marL="1143000" lvl="2" indent="-228600">
              <a:buFont typeface="Arial" panose="020B0604020202020204" pitchFamily="34" charset="0"/>
              <a:buChar char="•"/>
            </a:pPr>
            <a:r>
              <a:rPr lang="vi-VN" b="1" dirty="0"/>
              <a:t>Ví dụ:</a:t>
            </a:r>
            <a:r>
              <a:rPr lang="vi-VN" dirty="0"/>
              <a:t> Nếu có ràng buộc về </a:t>
            </a:r>
            <a:r>
              <a:rPr lang="vi-VN" b="1" dirty="0"/>
              <a:t>domain constraint</a:t>
            </a:r>
            <a:r>
              <a:rPr lang="vi-VN" dirty="0"/>
              <a:t> (ràng buộc miền), mỗi mảnh sẽ kiểm tra xem dữ liệu trong mảnh đó có thuộc miền hợp lệ không.</a:t>
            </a:r>
          </a:p>
          <a:p>
            <a:pPr marL="742950" lvl="1" indent="-285750">
              <a:buFont typeface="Arial" panose="020B0604020202020204" pitchFamily="34" charset="0"/>
              <a:buChar char="•"/>
            </a:pPr>
            <a:r>
              <a:rPr lang="vi-VN" b="1" dirty="0"/>
              <a:t>If compatible, store; otherwise reject (Nếu tương thích, lưu trữ; nếu không, từ chối):</a:t>
            </a:r>
            <a:endParaRPr lang="vi-VN" dirty="0"/>
          </a:p>
          <a:p>
            <a:pPr marL="1143000" lvl="2" indent="-228600">
              <a:buFont typeface="Arial" panose="020B0604020202020204" pitchFamily="34" charset="0"/>
              <a:buChar char="•"/>
            </a:pPr>
            <a:r>
              <a:rPr lang="vi-VN" dirty="0"/>
              <a:t>Nếu dữ liệu trong mảnh tương thích với ràng buộc, nó sẽ được lưu trữ. Nếu không, dữ liệu đó sẽ bị từ chối và không được lưu trữ.</a:t>
            </a:r>
          </a:p>
          <a:p>
            <a:pPr marL="742950" lvl="1" indent="-285750">
              <a:buFont typeface="Arial" panose="020B0604020202020204" pitchFamily="34" charset="0"/>
              <a:buChar char="•"/>
            </a:pPr>
            <a:r>
              <a:rPr lang="vi-VN" b="1" dirty="0"/>
              <a:t>If all the sites reject, globally reject (Nếu tất cả các nút từ chối, từ chối toàn cầu):</a:t>
            </a:r>
            <a:endParaRPr lang="vi-VN" dirty="0"/>
          </a:p>
          <a:p>
            <a:pPr marL="1143000" lvl="2" indent="-228600">
              <a:buFont typeface="Arial" panose="020B0604020202020204" pitchFamily="34" charset="0"/>
              <a:buChar char="•"/>
            </a:pPr>
            <a:r>
              <a:rPr lang="vi-VN" dirty="0"/>
              <a:t>Nếu tất cả các nút hoặc mảnh dữ liệu đều từ chối dữ liệu vì không thỏa mãn ràng buộc, thì ràng buộc sẽ bị từ chối trên toàn bộ hệ thống phân tán.</a:t>
            </a:r>
          </a:p>
          <a:p>
            <a:pPr marL="1143000" lvl="2" indent="-228600">
              <a:buFont typeface="Arial" panose="020B0604020202020204" pitchFamily="34" charset="0"/>
              <a:buChar char="•"/>
            </a:pPr>
            <a:r>
              <a:rPr lang="vi-VN" dirty="0"/>
              <a:t>Điều này có nghĩa là khi một mảnh không thỏa mãn ràng buộc, dữ liệu có thể bị loại bỏ trên tất cả các mảnh khác, đảm bảo rằng tính toàn vẹn của cơ sở dữ liệu phân tán không bị vi phạm.</a:t>
            </a:r>
          </a:p>
          <a:p>
            <a:pPr>
              <a:buFont typeface="Arial" panose="020B0604020202020204" pitchFamily="34" charset="0"/>
              <a:buChar char="•"/>
            </a:pPr>
            <a:r>
              <a:rPr lang="vi-VN" b="1" dirty="0"/>
              <a:t>Set-oriented assertions (Ràng buộc theo tập hợp):</a:t>
            </a:r>
            <a:endParaRPr lang="vi-VN" dirty="0"/>
          </a:p>
          <a:p>
            <a:pPr marL="742950" lvl="1" indent="-285750">
              <a:buFont typeface="Arial" panose="020B0604020202020204" pitchFamily="34" charset="0"/>
              <a:buChar char="•"/>
            </a:pPr>
            <a:r>
              <a:rPr lang="vi-VN" b="1" dirty="0"/>
              <a:t>Involves joins (between fragments or relations) (Liên quan đến các phép nối giữa các mảnh hoặc quan hệ):</a:t>
            </a:r>
            <a:endParaRPr lang="vi-VN" dirty="0"/>
          </a:p>
          <a:p>
            <a:pPr marL="1143000" lvl="2" indent="-228600">
              <a:buFont typeface="Arial" panose="020B0604020202020204" pitchFamily="34" charset="0"/>
              <a:buChar char="•"/>
            </a:pPr>
            <a:r>
              <a:rPr lang="vi-VN" dirty="0"/>
              <a:t>Các ràng buộc theo tập hợp có thể yêu cầu </a:t>
            </a:r>
            <a:r>
              <a:rPr lang="vi-VN" b="1" dirty="0"/>
              <a:t>joins</a:t>
            </a:r>
            <a:r>
              <a:rPr lang="vi-VN" dirty="0"/>
              <a:t> giữa các mảnh dữ liệu hoặc giữa các quan hệ để kiểm tra tính toàn vẹn.</a:t>
            </a:r>
          </a:p>
          <a:p>
            <a:pPr marL="1143000" lvl="2" indent="-228600">
              <a:buFont typeface="Arial" panose="020B0604020202020204" pitchFamily="34" charset="0"/>
              <a:buChar char="•"/>
            </a:pPr>
            <a:r>
              <a:rPr lang="vi-VN" dirty="0"/>
              <a:t>Ví dụ, một ràng buộc khóa ngoại có thể yêu cầu thực hiện phép nối giữa các mảnh dữ liệu của bảng </a:t>
            </a:r>
            <a:r>
              <a:rPr lang="vi-VN" b="1" dirty="0"/>
              <a:t>Order</a:t>
            </a:r>
            <a:r>
              <a:rPr lang="vi-VN" dirty="0"/>
              <a:t> và bảng </a:t>
            </a:r>
            <a:r>
              <a:rPr lang="vi-VN" b="1" dirty="0"/>
              <a:t>Customer</a:t>
            </a:r>
            <a:r>
              <a:rPr lang="vi-VN" dirty="0"/>
              <a:t> để kiểm tra tính toàn vẹn tham chiếu.</a:t>
            </a:r>
          </a:p>
          <a:p>
            <a:pPr marL="742950" lvl="1" indent="-285750">
              <a:buFont typeface="Arial" panose="020B0604020202020204" pitchFamily="34" charset="0"/>
              <a:buChar char="•"/>
            </a:pPr>
            <a:r>
              <a:rPr lang="vi-VN" b="1" dirty="0"/>
              <a:t>May be necessary to perform joins to check for compatibility (Có thể cần thực hiện các phép nối để kiểm tra tính tương thích):</a:t>
            </a:r>
            <a:endParaRPr lang="vi-VN" dirty="0"/>
          </a:p>
          <a:p>
            <a:pPr marL="1143000" lvl="2" indent="-228600">
              <a:buFont typeface="Arial" panose="020B0604020202020204" pitchFamily="34" charset="0"/>
              <a:buChar char="•"/>
            </a:pPr>
            <a:r>
              <a:rPr lang="vi-VN" dirty="0"/>
              <a:t>Để kiểm tra các ràng buộc như </a:t>
            </a:r>
            <a:r>
              <a:rPr lang="vi-VN" b="1" dirty="0"/>
              <a:t>foreign key</a:t>
            </a:r>
            <a:r>
              <a:rPr lang="en-US" b="1" dirty="0"/>
              <a:t> (</a:t>
            </a:r>
            <a:r>
              <a:rPr lang="en-US" b="1" dirty="0" err="1"/>
              <a:t>khóa</a:t>
            </a:r>
            <a:r>
              <a:rPr lang="en-US" b="1" dirty="0"/>
              <a:t> </a:t>
            </a:r>
            <a:r>
              <a:rPr lang="en-US" b="1" dirty="0" err="1"/>
              <a:t>ngoại</a:t>
            </a:r>
            <a:r>
              <a:rPr lang="en-US" b="1" dirty="0"/>
              <a:t>)</a:t>
            </a:r>
            <a:r>
              <a:rPr lang="vi-VN" dirty="0"/>
              <a:t> hoặc </a:t>
            </a:r>
            <a:r>
              <a:rPr lang="vi-VN" b="1" dirty="0"/>
              <a:t>functional dependency</a:t>
            </a:r>
            <a:r>
              <a:rPr lang="en-US" b="1" dirty="0"/>
              <a:t> (</a:t>
            </a:r>
            <a:r>
              <a:rPr lang="en-US" b="1" dirty="0" err="1"/>
              <a:t>phụ</a:t>
            </a:r>
            <a:r>
              <a:rPr lang="en-US" b="1" dirty="0"/>
              <a:t> </a:t>
            </a:r>
            <a:r>
              <a:rPr lang="en-US" b="1" dirty="0" err="1"/>
              <a:t>thuộc</a:t>
            </a:r>
            <a:r>
              <a:rPr lang="en-US" b="1" dirty="0"/>
              <a:t> </a:t>
            </a:r>
            <a:r>
              <a:rPr lang="en-US" b="1" dirty="0" err="1"/>
              <a:t>hàm</a:t>
            </a:r>
            <a:r>
              <a:rPr lang="en-US" b="1" dirty="0"/>
              <a:t>)</a:t>
            </a:r>
            <a:r>
              <a:rPr lang="vi-VN" dirty="0"/>
              <a:t> trong một hệ thống phân tán, có thể cần phải thực hiện các phép nối giữa các mảnh hoặc quan hệ khác nhau.</a:t>
            </a:r>
          </a:p>
          <a:p>
            <a:pPr marL="1143000" lvl="2" indent="-228600">
              <a:buFont typeface="Arial" panose="020B0604020202020204" pitchFamily="34" charset="0"/>
              <a:buChar char="•"/>
            </a:pPr>
            <a:r>
              <a:rPr lang="vi-VN" dirty="0"/>
              <a:t>Điều này có thể làm tăng độ phức tạp và chi phí của việc thực thi ràng buộc, vì việc nối giữa các mảnh dữ liệu trên các nút khác nhau có thể tốn kém về tài nguyên mạng.</a:t>
            </a:r>
          </a:p>
          <a:p>
            <a:pPr marL="742950" lvl="1" indent="-285750">
              <a:buFont typeface="Arial" panose="020B0604020202020204" pitchFamily="34" charset="0"/>
              <a:buChar char="•"/>
            </a:pPr>
            <a:r>
              <a:rPr lang="vi-VN" b="1" dirty="0"/>
              <a:t>Store if compatible (Lưu trữ nếu tương thích):</a:t>
            </a:r>
            <a:endParaRPr lang="vi-VN" dirty="0"/>
          </a:p>
          <a:p>
            <a:pPr marL="1143000" lvl="2" indent="-228600">
              <a:buFont typeface="Arial" panose="020B0604020202020204" pitchFamily="34" charset="0"/>
              <a:buChar char="•"/>
            </a:pPr>
            <a:r>
              <a:rPr lang="vi-VN" dirty="0"/>
              <a:t>Nếu các phép nối giữa các mảnh dữ liệu hoặc quan hệ cho thấy tính tương thích với ràng buộc, dữ liệu sẽ được lưu trữ. Ngược lại, nếu ràng buộc bị vi phạm, dữ liệu sẽ không được lưu trữ.</a:t>
            </a:r>
          </a:p>
          <a:p>
            <a:r>
              <a:rPr lang="vi-VN" b="1" dirty="0"/>
              <a:t>3. Tóm tắt:</a:t>
            </a:r>
          </a:p>
          <a:p>
            <a:pPr>
              <a:buFont typeface="Arial" panose="020B0604020202020204" pitchFamily="34" charset="0"/>
              <a:buChar char="•"/>
            </a:pPr>
            <a:r>
              <a:rPr lang="vi-VN" b="1" dirty="0"/>
              <a:t>Xác định ràng buộc:</a:t>
            </a:r>
            <a:r>
              <a:rPr lang="vi-VN" dirty="0"/>
              <a:t> Các ràng buộc trong môi trường phân tán vẫn giống như trong hệ thống cơ sở dữ liệu tập trung nhưng cần phải được chuyển đổi thành các ràng buộc đã biên dịch để có thể thực thi hiệu quả trên dữ liệu phân tán.</a:t>
            </a:r>
          </a:p>
          <a:p>
            <a:pPr>
              <a:buFont typeface="Arial" panose="020B0604020202020204" pitchFamily="34" charset="0"/>
              <a:buChar char="•"/>
            </a:pPr>
            <a:r>
              <a:rPr lang="vi-VN" b="1" dirty="0"/>
              <a:t>Lưu trữ và thực thi ràng buộc:</a:t>
            </a:r>
            <a:r>
              <a:rPr lang="vi-VN" dirty="0"/>
              <a:t> Ràng buộc có thể áp dụng cho một quan hệ duy nhất hoặc nhiều quan hệ. Nếu là ràng buộc cá nhân, các mảnh dữ liệu sẽ kiểm tra và lưu trữ dữ liệu nếu tương thích. Nếu là ràng buộc theo tập hợp, có thể cần phải thực hiện phép nối giữa các mảnh hoặc quan hệ để kiểm tra tính toàn vẹn.</a:t>
            </a:r>
          </a:p>
          <a:p>
            <a:pPr>
              <a:buFont typeface="Arial" panose="020B0604020202020204" pitchFamily="34" charset="0"/>
              <a:buChar char="•"/>
            </a:pPr>
            <a:r>
              <a:rPr lang="vi-VN" b="1" dirty="0"/>
              <a:t>Quy trình lưu trữ:</a:t>
            </a:r>
            <a:r>
              <a:rPr lang="vi-VN" dirty="0"/>
              <a:t> Nếu tất cả các mảnh hoặc quan hệ đều từ chối dữ liệu không thỏa mãn ràng buộc, dữ liệu sẽ bị từ chối trên toàn bộ hệ thống phân tán.</a:t>
            </a:r>
          </a:p>
          <a:p>
            <a:r>
              <a:rPr lang="vi-VN" dirty="0"/>
              <a:t>Các chiến lược này giúp đảm bảo tính toàn vẹn của dữ liệu trong môi trường phân tán, nơi dữ liệu có thể được lưu trữ và kiểm tra trên nhiều nút khác nhau.</a:t>
            </a:r>
          </a:p>
          <a:p>
            <a:endParaRPr lang="en-US" dirty="0"/>
          </a:p>
        </p:txBody>
      </p:sp>
    </p:spTree>
    <p:extLst>
      <p:ext uri="{BB962C8B-B14F-4D97-AF65-F5344CB8AC3E}">
        <p14:creationId xmlns:p14="http://schemas.microsoft.com/office/powerpoint/2010/main" val="163523090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p:txBody>
          <a:bodyPr/>
          <a:lstStyle/>
          <a:p>
            <a:r>
              <a:rPr lang="vi-VN" dirty="0"/>
              <a:t>giải thích về </a:t>
            </a:r>
            <a:r>
              <a:rPr lang="vi-VN" b="1" dirty="0"/>
              <a:t>Assertion Enforcement</a:t>
            </a:r>
            <a:r>
              <a:rPr lang="vi-VN" dirty="0"/>
              <a:t> (Thực thi các ràng buộc toàn vẹn) trong môi trường cơ sở dữ liệu phân tán. Việc thực thi các ràng buộc này phụ thuộc vào loại ràng buộc và loại cập nhật (update) cần thực hiện. Dưới đây là chi tiết giải thích cho từng phần trong slide:</a:t>
            </a:r>
          </a:p>
          <a:p>
            <a:r>
              <a:rPr lang="vi-VN" b="1" dirty="0"/>
              <a:t>1. Assertion Enforcement (Thực thi các ràng buộc):</a:t>
            </a:r>
          </a:p>
          <a:p>
            <a:r>
              <a:rPr lang="vi-VN" dirty="0"/>
              <a:t>Việc thực thi ràng buộc toàn vẹn trong môi trường phân tán không phải lúc nào cũng đơn giản vì dữ liệu có thể được phân mảnh hoặc lưu trữ ở nhiều địa điểm khác nhau. Thực thi các ràng buộc phụ thuộc vào:</a:t>
            </a:r>
          </a:p>
          <a:p>
            <a:pPr>
              <a:buFont typeface="Arial" panose="020B0604020202020204" pitchFamily="34" charset="0"/>
              <a:buChar char="•"/>
            </a:pPr>
            <a:r>
              <a:rPr lang="vi-VN" b="1" dirty="0"/>
              <a:t>Loại ràng buộc</a:t>
            </a:r>
            <a:r>
              <a:rPr lang="vi-VN" dirty="0"/>
              <a:t> (assertion)</a:t>
            </a:r>
          </a:p>
          <a:p>
            <a:pPr>
              <a:buFont typeface="Arial" panose="020B0604020202020204" pitchFamily="34" charset="0"/>
              <a:buChar char="•"/>
            </a:pPr>
            <a:r>
              <a:rPr lang="vi-VN" b="1" dirty="0"/>
              <a:t>Loại cập nhật</a:t>
            </a:r>
            <a:r>
              <a:rPr lang="vi-VN" dirty="0"/>
              <a:t> (update) và nơi cập nhật được thực hiện.</a:t>
            </a:r>
          </a:p>
          <a:p>
            <a:r>
              <a:rPr lang="vi-VN" b="1" dirty="0"/>
              <a:t>2. Individual Assertions (Ràng buộc cá nhân):</a:t>
            </a:r>
          </a:p>
          <a:p>
            <a:r>
              <a:rPr lang="vi-VN" dirty="0"/>
              <a:t>Đây là các ràng buộc áp dụng cho một quan hệ duy nhất, như ràng buộc khóa chính, khóa ngoại, hoặc các ràng buộc miền.</a:t>
            </a:r>
          </a:p>
          <a:p>
            <a:pPr>
              <a:buFont typeface="Arial" panose="020B0604020202020204" pitchFamily="34" charset="0"/>
              <a:buChar char="•"/>
            </a:pPr>
            <a:r>
              <a:rPr lang="vi-VN" b="1" dirty="0"/>
              <a:t>If update = insert (Nếu cập nhật là insert):</a:t>
            </a:r>
            <a:endParaRPr lang="vi-VN" dirty="0"/>
          </a:p>
          <a:p>
            <a:pPr marL="742950" lvl="1" indent="-285750">
              <a:buFont typeface="Arial" panose="020B0604020202020204" pitchFamily="34" charset="0"/>
              <a:buChar char="•"/>
            </a:pPr>
            <a:r>
              <a:rPr lang="vi-VN" b="1" dirty="0"/>
              <a:t>Enforce at the site where the update is issued (Thực thi tại nút nơi cập nhật được phát hành):</a:t>
            </a:r>
            <a:endParaRPr lang="vi-VN" dirty="0"/>
          </a:p>
          <a:p>
            <a:pPr marL="1143000" lvl="2" indent="-228600">
              <a:buFont typeface="Arial" panose="020B0604020202020204" pitchFamily="34" charset="0"/>
              <a:buChar char="•"/>
            </a:pPr>
            <a:r>
              <a:rPr lang="vi-VN" dirty="0"/>
              <a:t>Nếu một bản ghi mới được </a:t>
            </a:r>
            <a:r>
              <a:rPr lang="vi-VN" b="1" dirty="0"/>
              <a:t>chèn</a:t>
            </a:r>
            <a:r>
              <a:rPr lang="vi-VN" dirty="0"/>
              <a:t> vào (insert) một mảnh dữ liệu, ràng buộc sẽ được kiểm tra và thực thi tại </a:t>
            </a:r>
            <a:r>
              <a:rPr lang="vi-VN" b="1" dirty="0"/>
              <a:t>nút nơi thực hiện cập nhật</a:t>
            </a:r>
            <a:r>
              <a:rPr lang="vi-VN" dirty="0"/>
              <a:t> đó.</a:t>
            </a:r>
          </a:p>
          <a:p>
            <a:pPr marL="1143000" lvl="2" indent="-228600">
              <a:buFont typeface="Arial" panose="020B0604020202020204" pitchFamily="34" charset="0"/>
              <a:buChar char="•"/>
            </a:pPr>
            <a:r>
              <a:rPr lang="vi-VN" dirty="0"/>
              <a:t>Ví dụ: Nếu có một yêu cầu chèn một bản ghi vào bảng </a:t>
            </a:r>
            <a:r>
              <a:rPr lang="vi-VN" b="1" dirty="0"/>
              <a:t>Employee</a:t>
            </a:r>
            <a:r>
              <a:rPr lang="vi-VN" dirty="0"/>
              <a:t> tại một nút cụ thể trong hệ thống phân tán, ràng buộc như </a:t>
            </a:r>
            <a:r>
              <a:rPr lang="vi-VN" b="1" dirty="0"/>
              <a:t>domain constraint</a:t>
            </a:r>
            <a:r>
              <a:rPr lang="vi-VN" dirty="0"/>
              <a:t> hoặc </a:t>
            </a:r>
            <a:r>
              <a:rPr lang="vi-VN" b="1" dirty="0"/>
              <a:t>functional dependency</a:t>
            </a:r>
            <a:r>
              <a:rPr lang="vi-VN" dirty="0"/>
              <a:t> sẽ được kiểm tra tại nút đó.</a:t>
            </a:r>
          </a:p>
          <a:p>
            <a:pPr>
              <a:buFont typeface="Arial" panose="020B0604020202020204" pitchFamily="34" charset="0"/>
              <a:buChar char="•"/>
            </a:pPr>
            <a:r>
              <a:rPr lang="vi-VN" b="1" dirty="0"/>
              <a:t>If update = qualified (Nếu cập nhật là qualified):</a:t>
            </a:r>
            <a:endParaRPr lang="vi-VN" dirty="0"/>
          </a:p>
          <a:p>
            <a:pPr marL="742950" lvl="1" indent="-285750">
              <a:buFont typeface="Arial" panose="020B0604020202020204" pitchFamily="34" charset="0"/>
              <a:buChar char="•"/>
            </a:pPr>
            <a:r>
              <a:rPr lang="vi-VN" b="1" dirty="0"/>
              <a:t>Send the assertions to all the sites involved (Gửi ràng buộc đến tất cả các nút tham gia):</a:t>
            </a:r>
            <a:endParaRPr lang="vi-VN" dirty="0"/>
          </a:p>
          <a:p>
            <a:pPr marL="1143000" lvl="2" indent="-228600">
              <a:buFont typeface="Arial" panose="020B0604020202020204" pitchFamily="34" charset="0"/>
              <a:buChar char="•"/>
            </a:pPr>
            <a:r>
              <a:rPr lang="vi-VN" dirty="0"/>
              <a:t>Nếu cập nhật là </a:t>
            </a:r>
            <a:r>
              <a:rPr lang="vi-VN" b="1" dirty="0"/>
              <a:t>qualified update</a:t>
            </a:r>
            <a:r>
              <a:rPr lang="vi-VN" dirty="0"/>
              <a:t> (cập nhật có điều kiện), tức là có các điều kiện kiểm tra trước khi cập nhật dữ liệu, ràng buộc sẽ được gửi tới </a:t>
            </a:r>
            <a:r>
              <a:rPr lang="vi-VN" b="1" dirty="0"/>
              <a:t>tất cả các nút liên quan</a:t>
            </a:r>
            <a:r>
              <a:rPr lang="vi-VN" dirty="0"/>
              <a:t>.</a:t>
            </a:r>
          </a:p>
          <a:p>
            <a:pPr marL="1143000" lvl="2" indent="-228600">
              <a:buFont typeface="Arial" panose="020B0604020202020204" pitchFamily="34" charset="0"/>
              <a:buChar char="•"/>
            </a:pPr>
            <a:r>
              <a:rPr lang="vi-VN" b="1" dirty="0"/>
              <a:t>Execute the qualification to obtain R+ and R- (Thực thi điều kiện để có được R+ và R-):</a:t>
            </a:r>
            <a:r>
              <a:rPr lang="vi-VN" dirty="0"/>
              <a:t> Mỗi nút sẽ thực hiện các phép toán cần thiết để tính toán các tập hợp </a:t>
            </a:r>
            <a:r>
              <a:rPr lang="vi-VN" b="1" dirty="0"/>
              <a:t>R+</a:t>
            </a:r>
            <a:r>
              <a:rPr lang="vi-VN" dirty="0"/>
              <a:t> (các bản ghi mới được chèn) và </a:t>
            </a:r>
            <a:r>
              <a:rPr lang="vi-VN" b="1" dirty="0"/>
              <a:t>R-</a:t>
            </a:r>
            <a:r>
              <a:rPr lang="vi-VN" dirty="0"/>
              <a:t> (các bản ghi bị xóa).</a:t>
            </a:r>
          </a:p>
          <a:p>
            <a:pPr marL="1143000" lvl="2" indent="-228600">
              <a:buFont typeface="Arial" panose="020B0604020202020204" pitchFamily="34" charset="0"/>
              <a:buChar char="•"/>
            </a:pPr>
            <a:r>
              <a:rPr lang="vi-VN" b="1" dirty="0"/>
              <a:t>Each site enforces its own assertion (Mỗi nút thực thi ràng buộc của chính nó):</a:t>
            </a:r>
            <a:r>
              <a:rPr lang="vi-VN" dirty="0"/>
              <a:t> Sau khi có các kết quả từ các mảnh dữ liệu, mỗi nút sẽ kiểm tra tính toàn vẹn và thực thi các ràng buộc của nó đối với dữ liệu.</a:t>
            </a:r>
          </a:p>
          <a:p>
            <a:r>
              <a:rPr lang="vi-VN" b="1" dirty="0"/>
              <a:t>3. Set-oriented Assertions (Ràng buộc theo tập hợp):</a:t>
            </a:r>
          </a:p>
          <a:p>
            <a:r>
              <a:rPr lang="vi-VN" dirty="0"/>
              <a:t>Đây là các ràng buộc áp dụng cho các quan hệ hoặc tập hợp quan hệ, thường liên quan đến nhiều biến và có thể yêu cầu thực hiện phép nối giữa các mảnh dữ liệu.</a:t>
            </a:r>
          </a:p>
          <a:p>
            <a:pPr>
              <a:buFont typeface="Arial" panose="020B0604020202020204" pitchFamily="34" charset="0"/>
              <a:buChar char="•"/>
            </a:pPr>
            <a:r>
              <a:rPr lang="vi-VN" b="1" dirty="0"/>
              <a:t>Single relation (Một quan hệ):</a:t>
            </a:r>
            <a:endParaRPr lang="vi-VN" dirty="0"/>
          </a:p>
          <a:p>
            <a:pPr marL="742950" lvl="1" indent="-285750">
              <a:buFont typeface="Arial" panose="020B0604020202020204" pitchFamily="34" charset="0"/>
              <a:buChar char="•"/>
            </a:pPr>
            <a:r>
              <a:rPr lang="vi-VN" b="1" dirty="0"/>
              <a:t>Similar to individual assertions with qualified updates (Giống như các ràng buộc cá nhân với cập nhật có điều kiện):</a:t>
            </a:r>
            <a:endParaRPr lang="vi-VN" dirty="0"/>
          </a:p>
          <a:p>
            <a:pPr marL="1143000" lvl="2" indent="-228600">
              <a:buFont typeface="Arial" panose="020B0604020202020204" pitchFamily="34" charset="0"/>
              <a:buChar char="•"/>
            </a:pPr>
            <a:r>
              <a:rPr lang="vi-VN" dirty="0"/>
              <a:t>Nếu ràng buộc chỉ áp dụng cho một quan hệ duy nhất, quy trình thực thi sẽ giống như các ràng buộc cá nhân với </a:t>
            </a:r>
            <a:r>
              <a:rPr lang="vi-VN" b="1" dirty="0"/>
              <a:t>cập nhật có điều kiện</a:t>
            </a:r>
            <a:r>
              <a:rPr lang="vi-VN" dirty="0"/>
              <a:t>. Điều này có nghĩa là các ràng buộc sẽ được kiểm tra tại các nút nơi dữ liệu được cập nhật, và nếu có sự tham gia của nhiều mảnh, mỗi mảnh sẽ kiểm tra tính tương thích và thực thi ràng buộc của nó.</a:t>
            </a:r>
          </a:p>
          <a:p>
            <a:pPr>
              <a:buFont typeface="Arial" panose="020B0604020202020204" pitchFamily="34" charset="0"/>
              <a:buChar char="•"/>
            </a:pPr>
            <a:r>
              <a:rPr lang="vi-VN" b="1" dirty="0"/>
              <a:t>Multi-relation (Nhiều quan hệ):</a:t>
            </a:r>
            <a:endParaRPr lang="vi-VN" dirty="0"/>
          </a:p>
          <a:p>
            <a:pPr marL="742950" lvl="1" indent="-285750">
              <a:buFont typeface="Arial" panose="020B0604020202020204" pitchFamily="34" charset="0"/>
              <a:buChar char="•"/>
            </a:pPr>
            <a:r>
              <a:rPr lang="vi-VN" b="1" dirty="0"/>
              <a:t>Move data to perform joins (Chuyển dữ liệu để thực hiện phép nối):</a:t>
            </a:r>
            <a:endParaRPr lang="vi-VN" dirty="0"/>
          </a:p>
          <a:p>
            <a:pPr marL="1143000" lvl="2" indent="-228600">
              <a:buFont typeface="Arial" panose="020B0604020202020204" pitchFamily="34" charset="0"/>
              <a:buChar char="•"/>
            </a:pPr>
            <a:r>
              <a:rPr lang="vi-VN" dirty="0"/>
              <a:t>Khi ràng buộc liên quan đến nhiều quan hệ, có thể cần phải </a:t>
            </a:r>
            <a:r>
              <a:rPr lang="vi-VN" b="1" dirty="0"/>
              <a:t>chuyển dữ liệu giữa các nút</a:t>
            </a:r>
            <a:r>
              <a:rPr lang="vi-VN" dirty="0"/>
              <a:t> để thực hiện các phép nối (joins). Việc này có thể đụng phải các vấn đề về hiệu suất vì việc di chuyển dữ liệu giữa các nút có thể tốn kém.</a:t>
            </a:r>
          </a:p>
          <a:p>
            <a:pPr marL="1143000" lvl="2" indent="-228600">
              <a:buFont typeface="Arial" panose="020B0604020202020204" pitchFamily="34" charset="0"/>
              <a:buChar char="•"/>
            </a:pPr>
            <a:r>
              <a:rPr lang="vi-VN" dirty="0"/>
              <a:t>Ví dụ, một ràng buộc </a:t>
            </a:r>
            <a:r>
              <a:rPr lang="vi-VN" b="1" dirty="0"/>
              <a:t>foreign key</a:t>
            </a:r>
            <a:r>
              <a:rPr lang="vi-VN" dirty="0"/>
              <a:t> yêu cầu kiểm tra tính toàn vẹn giữa bảng </a:t>
            </a:r>
            <a:r>
              <a:rPr lang="vi-VN" b="1" dirty="0"/>
              <a:t>Order</a:t>
            </a:r>
            <a:r>
              <a:rPr lang="vi-VN" dirty="0"/>
              <a:t> và bảng </a:t>
            </a:r>
            <a:r>
              <a:rPr lang="vi-VN" b="1" dirty="0"/>
              <a:t>Customer</a:t>
            </a:r>
            <a:r>
              <a:rPr lang="vi-VN" dirty="0"/>
              <a:t>, và có thể cần phải thực hiện phép nối giữa các mảnh dữ liệu chứa các bảng này.</a:t>
            </a:r>
          </a:p>
          <a:p>
            <a:pPr marL="742950" lvl="1" indent="-285750">
              <a:buFont typeface="Arial" panose="020B0604020202020204" pitchFamily="34" charset="0"/>
              <a:buChar char="•"/>
            </a:pPr>
            <a:r>
              <a:rPr lang="vi-VN" b="1" dirty="0"/>
              <a:t>Then send the result to query master site (Sau đó gửi kết quả đến nút quản lý truy vấn chính):</a:t>
            </a:r>
            <a:endParaRPr lang="vi-VN" dirty="0"/>
          </a:p>
          <a:p>
            <a:pPr marL="1143000" lvl="2" indent="-228600">
              <a:buFont typeface="Arial" panose="020B0604020202020204" pitchFamily="34" charset="0"/>
              <a:buChar char="•"/>
            </a:pPr>
            <a:r>
              <a:rPr lang="vi-VN" dirty="0"/>
              <a:t>Sau khi thực hiện phép nối và kiểm tra các ràng buộc trên các mảnh dữ liệu, kết quả sẽ được gửi về </a:t>
            </a:r>
            <a:r>
              <a:rPr lang="vi-VN" b="1" dirty="0"/>
              <a:t>nút quản lý truy vấn chính</a:t>
            </a:r>
            <a:r>
              <a:rPr lang="vi-VN" dirty="0"/>
              <a:t> để quyết định xem liệu các ràng buộc có được thỏa mãn hay không. Nút này có thể là nút chủ chốt chịu trách nhiệm cho các truy vấn hoặc các quyết định toàn cục.</a:t>
            </a:r>
          </a:p>
          <a:p>
            <a:r>
              <a:rPr lang="vi-VN" b="1" dirty="0"/>
              <a:t>4. Tóm tắt quy trình thực thi ràng buộc phân tán:</a:t>
            </a:r>
          </a:p>
          <a:p>
            <a:pPr>
              <a:buFont typeface="Arial" panose="020B0604020202020204" pitchFamily="34" charset="0"/>
              <a:buChar char="•"/>
            </a:pPr>
            <a:r>
              <a:rPr lang="vi-VN" b="1" dirty="0"/>
              <a:t>Ràng buộc cá nhân (Individual Assertions):</a:t>
            </a:r>
            <a:endParaRPr lang="vi-VN" dirty="0"/>
          </a:p>
          <a:p>
            <a:pPr marL="742950" lvl="1" indent="-285750">
              <a:buFont typeface="Arial" panose="020B0604020202020204" pitchFamily="34" charset="0"/>
              <a:buChar char="•"/>
            </a:pPr>
            <a:r>
              <a:rPr lang="vi-VN" dirty="0"/>
              <a:t>Nếu cập nhật là </a:t>
            </a:r>
            <a:r>
              <a:rPr lang="vi-VN" b="1" dirty="0"/>
              <a:t>insert</a:t>
            </a:r>
            <a:r>
              <a:rPr lang="vi-VN" dirty="0"/>
              <a:t>, thực thi trực tiếp tại nút nơi thực hiện cập nhật.</a:t>
            </a:r>
          </a:p>
          <a:p>
            <a:pPr marL="742950" lvl="1" indent="-285750">
              <a:buFont typeface="Arial" panose="020B0604020202020204" pitchFamily="34" charset="0"/>
              <a:buChar char="•"/>
            </a:pPr>
            <a:r>
              <a:rPr lang="vi-VN" dirty="0"/>
              <a:t>Nếu cập nhật là </a:t>
            </a:r>
            <a:r>
              <a:rPr lang="vi-VN" b="1" dirty="0"/>
              <a:t>qualified update</a:t>
            </a:r>
            <a:r>
              <a:rPr lang="vi-VN" dirty="0"/>
              <a:t>, gửi ràng buộc tới các nút liên quan, thực hiện kiểm tra tính tương thích tại từng nút.</a:t>
            </a:r>
          </a:p>
          <a:p>
            <a:pPr>
              <a:buFont typeface="Arial" panose="020B0604020202020204" pitchFamily="34" charset="0"/>
              <a:buChar char="•"/>
            </a:pPr>
            <a:r>
              <a:rPr lang="vi-VN" b="1" dirty="0"/>
              <a:t>Ràng buộc theo tập hợp (Set-oriented Assertions):</a:t>
            </a:r>
            <a:endParaRPr lang="vi-VN" dirty="0"/>
          </a:p>
          <a:p>
            <a:pPr marL="742950" lvl="1" indent="-285750">
              <a:buFont typeface="Arial" panose="020B0604020202020204" pitchFamily="34" charset="0"/>
              <a:buChar char="•"/>
            </a:pPr>
            <a:r>
              <a:rPr lang="vi-VN" b="1" dirty="0"/>
              <a:t>Một quan hệ:</a:t>
            </a:r>
            <a:r>
              <a:rPr lang="vi-VN" dirty="0"/>
              <a:t> Thực thi giống như các ràng buộc cá nhân với các cập nhật có điều kiện.</a:t>
            </a:r>
          </a:p>
          <a:p>
            <a:pPr marL="742950" lvl="1" indent="-285750">
              <a:buFont typeface="Arial" panose="020B0604020202020204" pitchFamily="34" charset="0"/>
              <a:buChar char="•"/>
            </a:pPr>
            <a:r>
              <a:rPr lang="vi-VN" b="1" dirty="0"/>
              <a:t>Nhiều quan hệ:</a:t>
            </a:r>
            <a:r>
              <a:rPr lang="vi-VN" dirty="0"/>
              <a:t> Di chuyển dữ liệu giữa các nút để thực hiện phép nối và gửi kết quả về nút quản lý truy vấn chính để quyết định.</a:t>
            </a:r>
          </a:p>
          <a:p>
            <a:r>
              <a:rPr lang="vi-VN" b="1" dirty="0"/>
              <a:t>5. Ví dụ minh họa:</a:t>
            </a:r>
          </a:p>
          <a:p>
            <a:pPr>
              <a:buFont typeface="Arial" panose="020B0604020202020204" pitchFamily="34" charset="0"/>
              <a:buChar char="•"/>
            </a:pPr>
            <a:r>
              <a:rPr lang="vi-VN" b="1" dirty="0"/>
              <a:t>Ràng buộc cá nhân (Individual Assertion):</a:t>
            </a:r>
            <a:r>
              <a:rPr lang="vi-VN" dirty="0"/>
              <a:t> Giả sử bạn có một ràng buộc về </a:t>
            </a:r>
            <a:r>
              <a:rPr lang="vi-VN" b="1" dirty="0"/>
              <a:t>tuổi nhân viên</a:t>
            </a:r>
            <a:r>
              <a:rPr lang="vi-VN" dirty="0"/>
              <a:t> trong bảng </a:t>
            </a:r>
            <a:r>
              <a:rPr lang="vi-VN" b="1" dirty="0"/>
              <a:t>Employee</a:t>
            </a:r>
            <a:r>
              <a:rPr lang="vi-VN" dirty="0"/>
              <a:t> (domain constraint) và bạn thực hiện một thao tác </a:t>
            </a:r>
            <a:r>
              <a:rPr lang="vi-VN" b="1" dirty="0"/>
              <a:t>insert</a:t>
            </a:r>
            <a:r>
              <a:rPr lang="vi-VN" dirty="0"/>
              <a:t> thêm một nhân viên mới vào bảng này tại một nút trong hệ thống phân tán. Ràng buộc này sẽ được kiểm tra tại chính nút đó.</a:t>
            </a:r>
          </a:p>
          <a:p>
            <a:pPr>
              <a:buFont typeface="Arial" panose="020B0604020202020204" pitchFamily="34" charset="0"/>
              <a:buChar char="•"/>
            </a:pPr>
            <a:r>
              <a:rPr lang="vi-VN" b="1" dirty="0"/>
              <a:t>Ràng buộc theo tập hợp (Set-oriented Assertion):</a:t>
            </a:r>
            <a:r>
              <a:rPr lang="vi-VN" dirty="0"/>
              <a:t> Nếu bạn muốn thực hiện một phép nối giữa bảng </a:t>
            </a:r>
            <a:r>
              <a:rPr lang="vi-VN" b="1" dirty="0"/>
              <a:t>Order</a:t>
            </a:r>
            <a:r>
              <a:rPr lang="vi-VN" dirty="0"/>
              <a:t> và bảng </a:t>
            </a:r>
            <a:r>
              <a:rPr lang="vi-VN" b="1" dirty="0"/>
              <a:t>Customer</a:t>
            </a:r>
            <a:r>
              <a:rPr lang="vi-VN" dirty="0"/>
              <a:t> để kiểm tra ràng buộc </a:t>
            </a:r>
            <a:r>
              <a:rPr lang="vi-VN" b="1" dirty="0"/>
              <a:t>foreign key</a:t>
            </a:r>
            <a:r>
              <a:rPr lang="vi-VN" dirty="0"/>
              <a:t>, bạn có thể cần phải di chuyển dữ liệu giữa các mảnh dữ liệu của hai bảng này để thực hiện phép nối và gửi kết quả về nút quản lý truy vấn chính.</a:t>
            </a:r>
          </a:p>
          <a:p>
            <a:r>
              <a:rPr lang="vi-VN" dirty="0"/>
              <a:t>Thông qua việc xác định vị trí và quy trình thực thi các ràng buộc, hệ thống phân tán có thể đảm bảo tính toàn vẹn của dữ liệu khi các cập nhật và truy vấn được thực hiện trên các nút khác nhau trong hệ thống.</a:t>
            </a:r>
          </a:p>
          <a:p>
            <a:endParaRPr lang="en-US" dirty="0"/>
          </a:p>
        </p:txBody>
      </p:sp>
    </p:spTree>
    <p:extLst>
      <p:ext uri="{BB962C8B-B14F-4D97-AF65-F5344CB8AC3E}">
        <p14:creationId xmlns:p14="http://schemas.microsoft.com/office/powerpoint/2010/main" val="17363856"/>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vi-VN" b="1" dirty="0"/>
              <a:t>1. Solutions initially designed for centralized systems have been significantly extended for distributed systems (Các giải pháp ban đầu được thiết kế cho hệ thống tập trung đã được mở rộng đáng kể cho các hệ thống phân tán):</a:t>
            </a:r>
          </a:p>
          <a:p>
            <a:pPr>
              <a:buFont typeface="Arial" panose="020B0604020202020204" pitchFamily="34" charset="0"/>
              <a:buChar char="•"/>
            </a:pPr>
            <a:r>
              <a:rPr lang="vi-VN" dirty="0"/>
              <a:t>Các giải pháp kiểm soát tính toàn vẹn dữ liệu và quyền truy cập, vốn được phát triển cho hệ thống cơ sở dữ liệu tập trung, đã phải được </a:t>
            </a:r>
            <a:r>
              <a:rPr lang="vi-VN" b="1" dirty="0"/>
              <a:t>mở rộng và điều chỉnh</a:t>
            </a:r>
            <a:r>
              <a:rPr lang="vi-VN" dirty="0"/>
              <a:t> để phù hợp với môi trường phân tán.</a:t>
            </a:r>
          </a:p>
          <a:p>
            <a:pPr>
              <a:buFont typeface="Arial" panose="020B0604020202020204" pitchFamily="34" charset="0"/>
              <a:buChar char="•"/>
            </a:pPr>
            <a:r>
              <a:rPr lang="vi-VN" dirty="0"/>
              <a:t>Cụ thể, </a:t>
            </a:r>
            <a:r>
              <a:rPr lang="vi-VN" b="1" dirty="0"/>
              <a:t>materialized views</a:t>
            </a:r>
            <a:r>
              <a:rPr lang="vi-VN" dirty="0"/>
              <a:t> (các view vật lý) và </a:t>
            </a:r>
            <a:r>
              <a:rPr lang="vi-VN" b="1" dirty="0"/>
              <a:t>group-based discretionary access control</a:t>
            </a:r>
            <a:r>
              <a:rPr lang="vi-VN" dirty="0"/>
              <a:t> (kiểm soát quyền truy cập tùy theo nhóm) đã được phát triển để hoạt động hiệu quả trong môi trường phân tán.</a:t>
            </a:r>
          </a:p>
          <a:p>
            <a:pPr marL="742950" lvl="1" indent="-285750">
              <a:buFont typeface="Arial" panose="020B0604020202020204" pitchFamily="34" charset="0"/>
              <a:buChar char="•"/>
            </a:pPr>
            <a:r>
              <a:rPr lang="vi-VN" b="1" dirty="0"/>
              <a:t>Materialized views</a:t>
            </a:r>
            <a:r>
              <a:rPr lang="vi-VN" dirty="0"/>
              <a:t>: Là các bản sao của dữ liệu được tính toán và lưu trữ ở một vị trí riêng biệt, giúp cải thiện hiệu suất truy vấn. Trong môi trường phân tán, các </a:t>
            </a:r>
            <a:r>
              <a:rPr lang="vi-VN" b="1" dirty="0"/>
              <a:t>materialized views</a:t>
            </a:r>
            <a:r>
              <a:rPr lang="vi-VN" dirty="0"/>
              <a:t> có thể được lưu trữ tại nhiều nút khác nhau để giảm chi phí truy vấn và đảm bảo tính sẵn sàng của dữ liệu.</a:t>
            </a:r>
          </a:p>
          <a:p>
            <a:pPr marL="742950" lvl="1" indent="-285750">
              <a:buFont typeface="Arial" panose="020B0604020202020204" pitchFamily="34" charset="0"/>
              <a:buChar char="•"/>
            </a:pPr>
            <a:r>
              <a:rPr lang="vi-VN" b="1" dirty="0"/>
              <a:t>Group-based discretionary access control</a:t>
            </a:r>
            <a:r>
              <a:rPr lang="vi-VN" dirty="0"/>
              <a:t>: Kiểm soát quyền truy cập vào dữ liệu dựa trên nhóm người dùng, thay vì kiểm soát từng cá nhân. Điều này giúp dễ dàng quản lý quyền truy cập trong các hệ thống phân tán, nơi người dùng và quyền truy cập có thể phân tán trên nhiều nút.</a:t>
            </a:r>
          </a:p>
          <a:p>
            <a:r>
              <a:rPr lang="vi-VN" b="1" dirty="0"/>
              <a:t>2. Semantic integrity control has received less attention and is generally not well supported by distributed DBMS products (Kiểm soát tính toàn vẹn ngữ nghĩa đã nhận được ít sự chú ý hơn và thường không được các sản phẩm DBMS phân tán hỗ trợ tốt):</a:t>
            </a:r>
          </a:p>
          <a:p>
            <a:pPr>
              <a:buFont typeface="Arial" panose="020B0604020202020204" pitchFamily="34" charset="0"/>
              <a:buChar char="•"/>
            </a:pPr>
            <a:r>
              <a:rPr lang="vi-VN" b="1" dirty="0"/>
              <a:t>Kiểm soát tính toàn vẹn ngữ nghĩa</a:t>
            </a:r>
            <a:r>
              <a:rPr lang="vi-VN" dirty="0"/>
              <a:t> (semantic integrity control) liên quan đến việc đảm bảo các ràng buộc không chỉ về cấu trúc mà còn về ý nghĩa của dữ liệu. Điều này có thể bao gồm các ràng buộc về phụ thuộc hàm, khóa ngoại, hay các điều kiện phức tạp khác.</a:t>
            </a:r>
          </a:p>
          <a:p>
            <a:pPr>
              <a:buFont typeface="Arial" panose="020B0604020202020204" pitchFamily="34" charset="0"/>
              <a:buChar char="•"/>
            </a:pPr>
            <a:r>
              <a:rPr lang="vi-VN" dirty="0"/>
              <a:t>Trong môi trường phân tán, việc triển khai các </a:t>
            </a:r>
            <a:r>
              <a:rPr lang="vi-VN" b="1" dirty="0"/>
              <a:t>kiểm soát tính toàn vẹn ngữ nghĩa</a:t>
            </a:r>
            <a:r>
              <a:rPr lang="vi-VN" dirty="0"/>
              <a:t> này </a:t>
            </a:r>
            <a:r>
              <a:rPr lang="vi-VN" b="1" dirty="0"/>
              <a:t>khó khăn hơn</a:t>
            </a:r>
            <a:r>
              <a:rPr lang="vi-VN" dirty="0"/>
              <a:t> và </a:t>
            </a:r>
            <a:r>
              <a:rPr lang="vi-VN" b="1" dirty="0"/>
              <a:t>ít được các sản phẩm DBMS phân tán hỗ trợ</a:t>
            </a:r>
            <a:r>
              <a:rPr lang="vi-VN" dirty="0"/>
              <a:t>. Các hệ thống phân tán tập trung chủ yếu vào các kiểm soát tính toàn vẹn cơ bản như khóa chính hoặc khóa ngoại, nhưng các ràng buộc ngữ nghĩa phức tạp thường không được xử lý tốt.</a:t>
            </a:r>
          </a:p>
          <a:p>
            <a:r>
              <a:rPr lang="vi-VN" b="1" dirty="0"/>
              <a:t>3. Full data control is more complex and costly in distributed systems (Kiểm soát dữ liệu đầy đủ trở nên phức tạp và tốn kém hơn trong hệ thống phân tán):</a:t>
            </a:r>
          </a:p>
          <a:p>
            <a:pPr>
              <a:buFont typeface="Arial" panose="020B0604020202020204" pitchFamily="34" charset="0"/>
              <a:buChar char="•"/>
            </a:pPr>
            <a:r>
              <a:rPr lang="vi-VN" dirty="0"/>
              <a:t>Việc </a:t>
            </a:r>
            <a:r>
              <a:rPr lang="vi-VN" b="1" dirty="0"/>
              <a:t>kiểm soát đầy đủ dữ liệu</a:t>
            </a:r>
            <a:r>
              <a:rPr lang="vi-VN" dirty="0"/>
              <a:t> trong một hệ thống phân tán phức tạp hơn so với hệ thống tập trung vì dữ liệu được phân tán trên nhiều nút và các yếu tố như </a:t>
            </a:r>
            <a:r>
              <a:rPr lang="vi-VN" b="1" dirty="0"/>
              <a:t>tính sẵn sàng, độ trễ và hiệu suất</a:t>
            </a:r>
            <a:r>
              <a:rPr lang="vi-VN" dirty="0"/>
              <a:t> trở nên quan trọng hơn.</a:t>
            </a:r>
          </a:p>
          <a:p>
            <a:pPr>
              <a:buFont typeface="Arial" panose="020B0604020202020204" pitchFamily="34" charset="0"/>
              <a:buChar char="•"/>
            </a:pPr>
            <a:r>
              <a:rPr lang="vi-VN" dirty="0"/>
              <a:t>Các yếu tố chính ảnh hưởng đến chi phí và sự phức tạp bao gồm:</a:t>
            </a:r>
          </a:p>
          <a:p>
            <a:pPr marL="742950" lvl="1" indent="-285750">
              <a:buFont typeface="Arial" panose="020B0604020202020204" pitchFamily="34" charset="0"/>
              <a:buChar char="•"/>
            </a:pPr>
            <a:r>
              <a:rPr lang="vi-VN" b="1" dirty="0"/>
              <a:t>Definition and storage of the rules (Định nghĩa và lưu trữ các quy tắc)</a:t>
            </a:r>
            <a:r>
              <a:rPr lang="vi-VN" dirty="0"/>
              <a:t>: Trong hệ thống phân tán, các quy tắc về tính toàn vẹn và bảo mật phải được định nghĩa và lưu trữ một cách phân tán. Điều này yêu cầu các cơ chế lưu trữ và đồng bộ hóa hiệu quả trên nhiều nút.</a:t>
            </a:r>
          </a:p>
          <a:p>
            <a:pPr marL="742950" lvl="1" indent="-285750">
              <a:buFont typeface="Arial" panose="020B0604020202020204" pitchFamily="34" charset="0"/>
              <a:buChar char="•"/>
            </a:pPr>
            <a:r>
              <a:rPr lang="vi-VN" b="1" dirty="0"/>
              <a:t>Site selection (Chọn vị trí lưu trữ dữ liệu)</a:t>
            </a:r>
            <a:r>
              <a:rPr lang="vi-VN" dirty="0"/>
              <a:t>: Việc chọn các nút hoặc mảnh dữ liệu để lưu trữ và thực thi các ràng buộc có thể ảnh hưởng lớn đến hiệu suất và chi phí. Cần phải cân nhắc kỹ lưỡng khi lựa chọn các địa điểm lưu trữ để tối ưu hóa việc truy xuất và thực thi ràng buộc.</a:t>
            </a:r>
          </a:p>
          <a:p>
            <a:pPr marL="742950" lvl="1" indent="-285750">
              <a:buFont typeface="Arial" panose="020B0604020202020204" pitchFamily="34" charset="0"/>
              <a:buChar char="•"/>
            </a:pPr>
            <a:r>
              <a:rPr lang="vi-VN" b="1" dirty="0"/>
              <a:t>Design of enforcement algorithms which minimize communication costs (Thiết kế thuật toán thực thi nhằm giảm chi phí giao tiếp)</a:t>
            </a:r>
            <a:r>
              <a:rPr lang="vi-VN" dirty="0"/>
              <a:t>: Các thuật toán kiểm tra tính toàn vẹn và thực thi các ràng buộc trong hệ thống phân tán phải được thiết kế sao cho giảm thiểu chi phí giao tiếp giữa các nút. </a:t>
            </a:r>
            <a:r>
              <a:rPr lang="vi-VN"/>
              <a:t>Điều này đặc biệt quan trọng vì chi phí truyền tải dữ liệu giữa các nút có thể là một yếu tố quan trọng trong hiệu suất của hệ thống.</a:t>
            </a:r>
          </a:p>
          <a:p>
            <a:endParaRPr lang="en-US"/>
          </a:p>
        </p:txBody>
      </p:sp>
      <p:sp>
        <p:nvSpPr>
          <p:cNvPr id="4" name="Espace réservé du numéro de diapositive 3"/>
          <p:cNvSpPr>
            <a:spLocks noGrp="1"/>
          </p:cNvSpPr>
          <p:nvPr>
            <p:ph type="sldNum" sz="quarter" idx="5"/>
          </p:nvPr>
        </p:nvSpPr>
        <p:spPr/>
        <p:txBody>
          <a:bodyPr/>
          <a:lstStyle/>
          <a:p>
            <a:fld id="{765F5201-0B02-374C-9C85-2DCB7D098B21}" type="slidenum">
              <a:rPr lang="en-US" smtClean="0"/>
              <a:t>58</a:t>
            </a:fld>
            <a:endParaRPr lang="en-US"/>
          </a:p>
        </p:txBody>
      </p:sp>
    </p:spTree>
    <p:extLst>
      <p:ext uri="{BB962C8B-B14F-4D97-AF65-F5344CB8AC3E}">
        <p14:creationId xmlns:p14="http://schemas.microsoft.com/office/powerpoint/2010/main" val="32227248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Rot="1" noChangeAspect="1" noChangeArrowheads="1" noTextEdit="1"/>
          </p:cNvSpPr>
          <p:nvPr>
            <p:ph type="sldImg"/>
          </p:nvPr>
        </p:nvSpPr>
        <p:spPr>
          <a:ln/>
        </p:spPr>
      </p:sp>
      <p:sp>
        <p:nvSpPr>
          <p:cNvPr id="34819" name="Rectangle 3"/>
          <p:cNvSpPr>
            <a:spLocks noGrp="1" noChangeArrowheads="1"/>
          </p:cNvSpPr>
          <p:nvPr>
            <p:ph type="body" idx="1"/>
          </p:nvPr>
        </p:nvSpPr>
        <p:spPr/>
        <p:txBody>
          <a:bodyPr/>
          <a:lstStyle/>
          <a:p>
            <a:r>
              <a:rPr lang="vi-VN" dirty="0"/>
              <a:t>Hầu hết các hệ quản trị cơ sở dữ liệu quan hệ (DBMS) sử dụng một cơ chế </a:t>
            </a:r>
            <a:r>
              <a:rPr lang="en-US" dirty="0"/>
              <a:t> view (</a:t>
            </a:r>
            <a:r>
              <a:rPr lang="vi-VN" dirty="0"/>
              <a:t>khung nhìn</a:t>
            </a:r>
            <a:r>
              <a:rPr lang="en-US" dirty="0"/>
              <a:t>)</a:t>
            </a:r>
            <a:r>
              <a:rPr lang="vi-VN" dirty="0"/>
              <a:t>, trong đó </a:t>
            </a:r>
            <a:r>
              <a:rPr lang="en-US" dirty="0"/>
              <a:t>view (</a:t>
            </a:r>
            <a:r>
              <a:rPr lang="vi-VN" dirty="0"/>
              <a:t>khung nhìn</a:t>
            </a:r>
            <a:r>
              <a:rPr lang="en-US" dirty="0"/>
              <a:t>)</a:t>
            </a:r>
            <a:r>
              <a:rPr lang="vi-VN" dirty="0"/>
              <a:t> là một quan hệ được suy ra từ các quan hệ cơ sở như kết quả của một truy vấn quan</a:t>
            </a:r>
            <a:r>
              <a:rPr lang="en-US" dirty="0"/>
              <a:t>. View (</a:t>
            </a:r>
            <a:r>
              <a:rPr lang="vi-VN" dirty="0"/>
              <a:t>Khung nhìn</a:t>
            </a:r>
            <a:r>
              <a:rPr lang="en-US" dirty="0"/>
              <a:t>)</a:t>
            </a:r>
            <a:r>
              <a:rPr lang="vi-VN" dirty="0"/>
              <a:t> được định nghĩa bằng cách liên kết tên của </a:t>
            </a:r>
            <a:r>
              <a:rPr lang="en-US" dirty="0"/>
              <a:t>view (</a:t>
            </a:r>
            <a:r>
              <a:rPr lang="vi-VN" dirty="0"/>
              <a:t>khung nhìn</a:t>
            </a:r>
            <a:r>
              <a:rPr lang="en-US" dirty="0"/>
              <a:t>)</a:t>
            </a:r>
            <a:r>
              <a:rPr lang="vi-VN" dirty="0"/>
              <a:t> với truy vấn truy xuất dữ liệu xác định nó.</a:t>
            </a:r>
            <a:endParaRPr lang="en-US" dirty="0"/>
          </a:p>
          <a:p>
            <a:endParaRPr lang="en-US" dirty="0"/>
          </a:p>
          <a:p>
            <a:r>
              <a:rPr lang="en-US" dirty="0" err="1"/>
              <a:t>Ví</a:t>
            </a:r>
            <a:r>
              <a:rPr lang="en-US" dirty="0"/>
              <a:t> </a:t>
            </a:r>
            <a:r>
              <a:rPr lang="en-US" dirty="0" err="1"/>
              <a:t>dụ</a:t>
            </a:r>
            <a:r>
              <a:rPr lang="en-US" dirty="0"/>
              <a:t> 3.1 (page 92)</a:t>
            </a:r>
          </a:p>
          <a:p>
            <a:r>
              <a:rPr lang="en-US" dirty="0"/>
              <a:t>View </a:t>
            </a:r>
            <a:r>
              <a:rPr lang="en-US" dirty="0" err="1"/>
              <a:t>của</a:t>
            </a:r>
            <a:r>
              <a:rPr lang="en-US" dirty="0"/>
              <a:t> syst. Anal.</a:t>
            </a:r>
            <a:r>
              <a:rPr lang="vi-VN" dirty="0"/>
              <a:t> (</a:t>
            </a:r>
            <a:r>
              <a:rPr lang="vi-VN" b="1" dirty="0"/>
              <a:t>SYSAN</a:t>
            </a:r>
            <a:r>
              <a:rPr lang="vi-VN" dirty="0"/>
              <a:t>) được suy ra từ quan hệ </a:t>
            </a:r>
            <a:r>
              <a:rPr lang="vi-VN" b="1" dirty="0"/>
              <a:t>EMP</a:t>
            </a:r>
            <a:r>
              <a:rPr lang="vi-VN" dirty="0"/>
              <a:t> có thể được định nghĩa bằng truy vấn SQL sau:</a:t>
            </a:r>
            <a:endParaRPr lang="en-US" b="0" dirty="0">
              <a:latin typeface="+mn-lt"/>
            </a:endParaRPr>
          </a:p>
          <a:p>
            <a:r>
              <a:rPr lang="en-US" b="0" dirty="0">
                <a:latin typeface="+mn-lt"/>
              </a:rPr>
              <a:t>---------------------------------------------------------------------------</a:t>
            </a:r>
          </a:p>
          <a:p>
            <a:r>
              <a:rPr lang="en-US" b="1" dirty="0">
                <a:latin typeface="Courier New"/>
              </a:rPr>
              <a:t>CREATE	VIEW	</a:t>
            </a:r>
            <a:r>
              <a:rPr lang="en-US" dirty="0">
                <a:latin typeface="Courier New"/>
              </a:rPr>
              <a:t>SYSAN(ENO,ENAME)</a:t>
            </a:r>
          </a:p>
          <a:p>
            <a:r>
              <a:rPr lang="en-US" b="1" dirty="0">
                <a:latin typeface="Courier New"/>
              </a:rPr>
              <a:t>AS	SELECT	</a:t>
            </a:r>
            <a:r>
              <a:rPr lang="en-US" dirty="0">
                <a:latin typeface="Courier New"/>
              </a:rPr>
              <a:t>ENO,ENAME</a:t>
            </a:r>
          </a:p>
          <a:p>
            <a:r>
              <a:rPr lang="en-US" b="1">
                <a:latin typeface="Courier New"/>
              </a:rPr>
              <a:t>FROM</a:t>
            </a:r>
            <a:r>
              <a:rPr lang="en-US">
                <a:latin typeface="Courier New"/>
              </a:rPr>
              <a:t>	EMP</a:t>
            </a:r>
          </a:p>
          <a:p>
            <a:r>
              <a:rPr lang="en-US" b="1">
                <a:latin typeface="Courier New"/>
              </a:rPr>
              <a:t>WHERE</a:t>
            </a:r>
            <a:r>
              <a:rPr lang="en-US" b="1" dirty="0">
                <a:latin typeface="Courier New"/>
              </a:rPr>
              <a:t>	</a:t>
            </a:r>
            <a:r>
              <a:rPr lang="en-US" dirty="0">
                <a:latin typeface="Courier New"/>
              </a:rPr>
              <a:t>TITLE= "Syst. Anal."</a:t>
            </a:r>
          </a:p>
          <a:p>
            <a:r>
              <a:rPr lang="en-US" dirty="0"/>
              <a:t>---------------------------------------------------------------------------</a:t>
            </a:r>
          </a:p>
          <a:p>
            <a:endParaRPr lang="vi-VN" dirty="0"/>
          </a:p>
          <a:p>
            <a:r>
              <a:rPr lang="vi-VN" dirty="0"/>
              <a:t>Tác dụng duy nhất của câu lệnh này là lưu trữ định nghĩa của khung nhìn trong danh mục hệ thống. Không cần lưu trữ thêm bất kỳ thông tin nào khác. Do đó, kết quả của truy vấn xác định khung nhìn (tức là một quan hệ có các thuộc tính </a:t>
            </a:r>
            <a:r>
              <a:rPr lang="vi-VN" b="1" dirty="0"/>
              <a:t>ENO</a:t>
            </a:r>
            <a:r>
              <a:rPr lang="vi-VN" dirty="0"/>
              <a:t> và </a:t>
            </a:r>
            <a:r>
              <a:rPr lang="vi-VN" b="1" dirty="0"/>
              <a:t>ENAME</a:t>
            </a:r>
            <a:r>
              <a:rPr lang="vi-VN" dirty="0"/>
              <a:t> dành cho các nhà phân tích hệ thống, như minh họa trong Hình) không được tạo ra ngay lập tức. Tuy nhiên, khung nhìn </a:t>
            </a:r>
            <a:r>
              <a:rPr lang="vi-VN" b="1" dirty="0"/>
              <a:t>SYSAN</a:t>
            </a:r>
            <a:r>
              <a:rPr lang="vi-VN" dirty="0"/>
              <a:t> có thể được thao tác giống như một quan hệ cơ sở.</a:t>
            </a:r>
          </a:p>
          <a:p>
            <a:endParaRPr lang="en-US" dirty="0"/>
          </a:p>
        </p:txBody>
      </p:sp>
    </p:spTree>
    <p:extLst>
      <p:ext uri="{BB962C8B-B14F-4D97-AF65-F5344CB8AC3E}">
        <p14:creationId xmlns:p14="http://schemas.microsoft.com/office/powerpoint/2010/main" val="37574854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Rot="1" noChangeAspect="1" noChangeArrowheads="1" noTextEdit="1"/>
          </p:cNvSpPr>
          <p:nvPr>
            <p:ph type="sldImg"/>
          </p:nvPr>
        </p:nvSpPr>
        <p:spPr>
          <a:ln/>
        </p:spPr>
      </p:sp>
      <p:sp>
        <p:nvSpPr>
          <p:cNvPr id="35843" name="Rectangle 3"/>
          <p:cNvSpPr>
            <a:spLocks noGrp="1" noChangeArrowheads="1"/>
          </p:cNvSpPr>
          <p:nvPr>
            <p:ph type="body" idx="1"/>
          </p:nvPr>
        </p:nvSpPr>
        <p:spPr/>
        <p:txBody>
          <a:bodyPr/>
          <a:lstStyle/>
          <a:p>
            <a:r>
              <a:rPr lang="en-US" dirty="0" err="1"/>
              <a:t>Ví</a:t>
            </a:r>
            <a:r>
              <a:rPr lang="en-US" dirty="0"/>
              <a:t> </a:t>
            </a:r>
            <a:r>
              <a:rPr lang="en-US" dirty="0" err="1"/>
              <a:t>dụ</a:t>
            </a:r>
            <a:r>
              <a:rPr lang="en-US" dirty="0"/>
              <a:t> 3.2 (page 93)</a:t>
            </a:r>
          </a:p>
          <a:p>
            <a:endParaRPr lang="en-US" dirty="0"/>
          </a:p>
          <a:p>
            <a:r>
              <a:rPr lang="vi-VN" dirty="0"/>
              <a:t>Truy vấn </a:t>
            </a:r>
            <a:r>
              <a:rPr lang="vi-VN" b="1" dirty="0"/>
              <a:t>"Tìm tên của tất cả các nhà phân tích hệ thống cùng với số dự án và trách nhiệm của họ"</a:t>
            </a:r>
            <a:r>
              <a:rPr lang="vi-VN" dirty="0"/>
              <a:t>, sử dụng khung nhìn </a:t>
            </a:r>
            <a:r>
              <a:rPr lang="vi-VN" b="1" dirty="0"/>
              <a:t>SYSAN</a:t>
            </a:r>
            <a:r>
              <a:rPr lang="vi-VN" dirty="0"/>
              <a:t> và quan hệ </a:t>
            </a:r>
            <a:r>
              <a:rPr lang="vi-VN" b="1" dirty="0"/>
              <a:t>ASG</a:t>
            </a:r>
            <a:r>
              <a:rPr lang="vi-VN" dirty="0"/>
              <a:t>, có thể được biểu diễn như sau:</a:t>
            </a:r>
            <a:endParaRPr lang="en-US" dirty="0"/>
          </a:p>
          <a:p>
            <a:pPr>
              <a:buNone/>
              <a:tabLst>
                <a:tab pos="1519109" algn="l"/>
              </a:tabLst>
            </a:pPr>
            <a:r>
              <a:rPr lang="en-US" b="1" dirty="0">
                <a:latin typeface="Courier New"/>
              </a:rPr>
              <a:t>---------------------------------------------------------------</a:t>
            </a:r>
          </a:p>
          <a:p>
            <a:pPr>
              <a:buNone/>
              <a:tabLst>
                <a:tab pos="1519109" algn="l"/>
              </a:tabLst>
            </a:pPr>
            <a:r>
              <a:rPr lang="en-US" b="1" dirty="0">
                <a:latin typeface="Courier New"/>
              </a:rPr>
              <a:t>SELECT </a:t>
            </a:r>
            <a:r>
              <a:rPr lang="en-US" dirty="0">
                <a:latin typeface="Courier New"/>
              </a:rPr>
              <a:t>ENAME, PNO, RESP</a:t>
            </a:r>
          </a:p>
          <a:p>
            <a:pPr>
              <a:buNone/>
              <a:tabLst>
                <a:tab pos="1519109" algn="l"/>
              </a:tabLst>
            </a:pPr>
            <a:r>
              <a:rPr lang="en-US" b="1" dirty="0">
                <a:latin typeface="Courier New"/>
              </a:rPr>
              <a:t>FROM </a:t>
            </a:r>
            <a:r>
              <a:rPr lang="en-US" dirty="0">
                <a:latin typeface="Courier New"/>
              </a:rPr>
              <a:t>SYSAN, ASG</a:t>
            </a:r>
          </a:p>
          <a:p>
            <a:pPr>
              <a:buNone/>
              <a:tabLst>
                <a:tab pos="1519109" algn="l"/>
              </a:tabLst>
            </a:pPr>
            <a:r>
              <a:rPr lang="en-US" b="1" dirty="0">
                <a:latin typeface="Courier New"/>
              </a:rPr>
              <a:t>WHERE </a:t>
            </a:r>
            <a:r>
              <a:rPr lang="en-US" dirty="0">
                <a:latin typeface="Courier New"/>
              </a:rPr>
              <a:t>SYSAN.ENO = ASG.ENO</a:t>
            </a:r>
          </a:p>
          <a:p>
            <a:pPr>
              <a:buNone/>
              <a:tabLst>
                <a:tab pos="1519109" algn="l"/>
              </a:tabLst>
            </a:pPr>
            <a:r>
              <a:rPr lang="en-US" dirty="0">
                <a:latin typeface="Courier New"/>
              </a:rPr>
              <a:t>----------------------------------------------------------------</a:t>
            </a:r>
          </a:p>
          <a:p>
            <a:pPr>
              <a:buNone/>
              <a:tabLst>
                <a:tab pos="1519109" algn="l"/>
              </a:tabLst>
            </a:pPr>
            <a:r>
              <a:rPr lang="vi-VN" dirty="0"/>
              <a:t>Việc ánh xạ một truy vấn trên khung nhìn thành một truy vấn trên các quan hệ cơ sở có thể được thực hiện bằng kỹ thuật </a:t>
            </a:r>
            <a:r>
              <a:rPr lang="vi-VN" b="1" dirty="0"/>
              <a:t>sửa đổi truy vấn (query modification)</a:t>
            </a:r>
            <a:r>
              <a:rPr lang="vi-VN" dirty="0"/>
              <a:t>. Với kỹ thuật này, các biến được thay đổi để áp dụng trên các quan hệ cơ sở, và điều kiện truy vấn được kết hợp (bằng phép </a:t>
            </a:r>
            <a:r>
              <a:rPr lang="vi-VN" b="1" dirty="0"/>
              <a:t>AND</a:t>
            </a:r>
            <a:r>
              <a:rPr lang="vi-VN" dirty="0"/>
              <a:t>) với điều kiện của khung nhìn.</a:t>
            </a:r>
            <a:endParaRPr lang="en-US" dirty="0">
              <a:latin typeface="Courier New"/>
            </a:endParaRPr>
          </a:p>
          <a:p>
            <a:endParaRPr lang="en-US" dirty="0"/>
          </a:p>
        </p:txBody>
      </p:sp>
    </p:spTree>
    <p:extLst>
      <p:ext uri="{BB962C8B-B14F-4D97-AF65-F5344CB8AC3E}">
        <p14:creationId xmlns:p14="http://schemas.microsoft.com/office/powerpoint/2010/main" val="32411678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Rot="1" noChangeAspect="1" noChangeArrowheads="1" noTextEdit="1"/>
          </p:cNvSpPr>
          <p:nvPr>
            <p:ph type="sldImg"/>
          </p:nvPr>
        </p:nvSpPr>
        <p:spPr>
          <a:ln/>
        </p:spPr>
      </p:sp>
      <p:sp>
        <p:nvSpPr>
          <p:cNvPr id="36867" name="Rectangle 3"/>
          <p:cNvSpPr>
            <a:spLocks noGrp="1" noChangeArrowheads="1"/>
          </p:cNvSpPr>
          <p:nvPr>
            <p:ph type="body" idx="1"/>
          </p:nvPr>
        </p:nvSpPr>
        <p:spPr/>
        <p:txBody>
          <a:bodyPr/>
          <a:lstStyle/>
          <a:p>
            <a:r>
              <a:rPr lang="en-US" dirty="0" err="1"/>
              <a:t>Ví</a:t>
            </a:r>
            <a:r>
              <a:rPr lang="en-US" dirty="0"/>
              <a:t> </a:t>
            </a:r>
            <a:r>
              <a:rPr lang="en-US" dirty="0" err="1"/>
              <a:t>dụ</a:t>
            </a:r>
            <a:r>
              <a:rPr lang="en-US" dirty="0"/>
              <a:t> 3.3 (page 93)</a:t>
            </a:r>
          </a:p>
          <a:p>
            <a:endParaRPr lang="en-US" dirty="0"/>
          </a:p>
          <a:p>
            <a:r>
              <a:rPr lang="en-US" dirty="0" err="1"/>
              <a:t>Ví</a:t>
            </a:r>
            <a:r>
              <a:rPr lang="en-US" dirty="0"/>
              <a:t> </a:t>
            </a:r>
            <a:r>
              <a:rPr lang="en-US" dirty="0" err="1"/>
              <a:t>dụ</a:t>
            </a:r>
            <a:r>
              <a:rPr lang="vi-VN" dirty="0"/>
              <a:t> này minh họa sự chuyển đổi một truy vấn từ khung nhìn (</a:t>
            </a:r>
            <a:r>
              <a:rPr lang="vi-VN" b="1" dirty="0"/>
              <a:t>view</a:t>
            </a:r>
            <a:r>
              <a:rPr lang="vi-VN" dirty="0"/>
              <a:t>) sang truy vấn trên các quan hệ cơ sở (</a:t>
            </a:r>
            <a:r>
              <a:rPr lang="vi-VN" b="1" dirty="0"/>
              <a:t>base relations</a:t>
            </a:r>
            <a:r>
              <a:rPr lang="vi-VN" dirty="0"/>
              <a:t>), còn được gọi là </a:t>
            </a:r>
            <a:r>
              <a:rPr lang="vi-VN" b="1" dirty="0"/>
              <a:t>sửa đổi truy vấn (query modification)</a:t>
            </a:r>
            <a:r>
              <a:rPr lang="vi-VN" dirty="0"/>
              <a:t>.</a:t>
            </a:r>
            <a:endParaRPr lang="en-US" dirty="0"/>
          </a:p>
          <a:p>
            <a:endParaRPr lang="en-US" dirty="0"/>
          </a:p>
          <a:p>
            <a:r>
              <a:rPr lang="en-US" dirty="0"/>
              <a:t>1. </a:t>
            </a:r>
            <a:r>
              <a:rPr lang="en-US" dirty="0" err="1"/>
              <a:t>Truy</a:t>
            </a:r>
            <a:r>
              <a:rPr lang="en-US" dirty="0"/>
              <a:t> </a:t>
            </a:r>
            <a:r>
              <a:rPr lang="en-US" dirty="0" err="1"/>
              <a:t>vấn</a:t>
            </a:r>
            <a:r>
              <a:rPr lang="en-US" dirty="0"/>
              <a:t> </a:t>
            </a:r>
            <a:r>
              <a:rPr lang="en-US" dirty="0" err="1"/>
              <a:t>trên</a:t>
            </a:r>
            <a:r>
              <a:rPr lang="en-US" dirty="0"/>
              <a:t> </a:t>
            </a:r>
            <a:r>
              <a:rPr lang="en-US" dirty="0" err="1"/>
              <a:t>khung</a:t>
            </a:r>
            <a:r>
              <a:rPr lang="en-US" dirty="0"/>
              <a:t> </a:t>
            </a:r>
            <a:r>
              <a:rPr lang="en-US" dirty="0" err="1"/>
              <a:t>nhìn</a:t>
            </a:r>
            <a:r>
              <a:rPr lang="en-US" dirty="0"/>
              <a:t> (View Query):</a:t>
            </a:r>
          </a:p>
          <a:p>
            <a:r>
              <a:rPr lang="en-US" dirty="0"/>
              <a:t>--------------------------------------------</a:t>
            </a:r>
          </a:p>
          <a:p>
            <a:r>
              <a:rPr lang="en-US" b="1" dirty="0"/>
              <a:t>SELECT</a:t>
            </a:r>
            <a:r>
              <a:rPr lang="en-US" dirty="0"/>
              <a:t> ENAME, PNO, RESP</a:t>
            </a:r>
          </a:p>
          <a:p>
            <a:r>
              <a:rPr lang="en-US" b="1" dirty="0"/>
              <a:t>FROM</a:t>
            </a:r>
            <a:r>
              <a:rPr lang="en-US" dirty="0"/>
              <a:t> SYSAN, ASG</a:t>
            </a:r>
          </a:p>
          <a:p>
            <a:r>
              <a:rPr lang="en-US" b="1" dirty="0"/>
              <a:t>WHERE</a:t>
            </a:r>
            <a:r>
              <a:rPr lang="en-US" dirty="0"/>
              <a:t> SYSAN.ENO = ASG.EN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p>
          <a:p>
            <a:r>
              <a:rPr lang="en-US" dirty="0" err="1"/>
              <a:t>Truy</a:t>
            </a:r>
            <a:r>
              <a:rPr lang="en-US" dirty="0"/>
              <a:t> </a:t>
            </a:r>
            <a:r>
              <a:rPr lang="en-US" dirty="0" err="1"/>
              <a:t>vấn</a:t>
            </a:r>
            <a:r>
              <a:rPr lang="en-US" dirty="0"/>
              <a:t> </a:t>
            </a:r>
            <a:r>
              <a:rPr lang="en-US" dirty="0" err="1"/>
              <a:t>này</a:t>
            </a:r>
            <a:r>
              <a:rPr lang="en-US" dirty="0"/>
              <a:t> </a:t>
            </a:r>
            <a:r>
              <a:rPr lang="en-US" dirty="0" err="1"/>
              <a:t>truy</a:t>
            </a:r>
            <a:r>
              <a:rPr lang="en-US" dirty="0"/>
              <a:t> </a:t>
            </a:r>
            <a:r>
              <a:rPr lang="en-US" dirty="0" err="1"/>
              <a:t>xuất</a:t>
            </a:r>
            <a:r>
              <a:rPr lang="en-US" dirty="0"/>
              <a:t> </a:t>
            </a:r>
            <a:r>
              <a:rPr lang="en-US" dirty="0" err="1"/>
              <a:t>thông</a:t>
            </a:r>
            <a:r>
              <a:rPr lang="en-US" dirty="0"/>
              <a:t> tin </a:t>
            </a:r>
            <a:r>
              <a:rPr lang="en-US" dirty="0" err="1"/>
              <a:t>từ</a:t>
            </a:r>
            <a:r>
              <a:rPr lang="en-US" dirty="0"/>
              <a:t> </a:t>
            </a:r>
            <a:r>
              <a:rPr lang="en-US" dirty="0" err="1"/>
              <a:t>khung</a:t>
            </a:r>
            <a:r>
              <a:rPr lang="en-US" dirty="0"/>
              <a:t> </a:t>
            </a:r>
            <a:r>
              <a:rPr lang="en-US" dirty="0" err="1"/>
              <a:t>nhìn</a:t>
            </a:r>
            <a:r>
              <a:rPr lang="en-US" dirty="0"/>
              <a:t> </a:t>
            </a:r>
            <a:r>
              <a:rPr lang="en-US" b="1" dirty="0"/>
              <a:t>SYSAN</a:t>
            </a:r>
            <a:r>
              <a:rPr lang="en-US" dirty="0"/>
              <a:t> </a:t>
            </a:r>
            <a:r>
              <a:rPr lang="en-US" dirty="0" err="1"/>
              <a:t>và</a:t>
            </a:r>
            <a:r>
              <a:rPr lang="en-US" dirty="0"/>
              <a:t> </a:t>
            </a:r>
            <a:r>
              <a:rPr lang="en-US" dirty="0" err="1"/>
              <a:t>quan</a:t>
            </a:r>
            <a:r>
              <a:rPr lang="en-US" dirty="0"/>
              <a:t> </a:t>
            </a:r>
            <a:r>
              <a:rPr lang="en-US" dirty="0" err="1"/>
              <a:t>hệ</a:t>
            </a:r>
            <a:r>
              <a:rPr lang="en-US" dirty="0"/>
              <a:t> </a:t>
            </a:r>
            <a:r>
              <a:rPr lang="en-US" b="1" dirty="0"/>
              <a:t>ASG</a:t>
            </a:r>
            <a:r>
              <a:rPr lang="en-US" dirty="0"/>
              <a:t> </a:t>
            </a:r>
            <a:r>
              <a:rPr lang="en-US" dirty="0" err="1"/>
              <a:t>bằng</a:t>
            </a:r>
            <a:r>
              <a:rPr lang="en-US" dirty="0"/>
              <a:t> </a:t>
            </a:r>
            <a:r>
              <a:rPr lang="en-US" dirty="0" err="1"/>
              <a:t>cách</a:t>
            </a:r>
            <a:r>
              <a:rPr lang="en-US" dirty="0"/>
              <a:t> </a:t>
            </a:r>
            <a:r>
              <a:rPr lang="en-US" dirty="0" err="1"/>
              <a:t>nối</a:t>
            </a:r>
            <a:r>
              <a:rPr lang="en-US" dirty="0"/>
              <a:t> (JOIN) </a:t>
            </a:r>
            <a:r>
              <a:rPr lang="en-US" dirty="0" err="1"/>
              <a:t>trên</a:t>
            </a:r>
            <a:r>
              <a:rPr lang="en-US" dirty="0"/>
              <a:t> </a:t>
            </a:r>
            <a:r>
              <a:rPr lang="en-US" dirty="0" err="1"/>
              <a:t>thuộc</a:t>
            </a:r>
            <a:r>
              <a:rPr lang="en-US" dirty="0"/>
              <a:t> </a:t>
            </a:r>
            <a:r>
              <a:rPr lang="en-US" dirty="0" err="1"/>
              <a:t>tính</a:t>
            </a:r>
            <a:r>
              <a:rPr lang="en-US" dirty="0"/>
              <a:t> </a:t>
            </a:r>
            <a:r>
              <a:rPr lang="en-US" b="1" dirty="0"/>
              <a:t>ENO</a:t>
            </a:r>
            <a:r>
              <a:rPr lang="en-US" dirty="0"/>
              <a:t>.</a:t>
            </a:r>
          </a:p>
          <a:p>
            <a:endParaRPr lang="en-US" dirty="0"/>
          </a:p>
          <a:p>
            <a:r>
              <a:rPr lang="en-US" dirty="0"/>
              <a:t>2. </a:t>
            </a:r>
            <a:r>
              <a:rPr lang="vi-VN" dirty="0"/>
              <a:t>Truy vấn trên quan hệ cơ sở (Base Relation Query):</a:t>
            </a:r>
            <a:endParaRPr lang="en-US" dirty="0"/>
          </a:p>
          <a:p>
            <a:r>
              <a:rPr lang="en-US" dirty="0"/>
              <a:t>-----------------------------------------------------------</a:t>
            </a:r>
          </a:p>
          <a:p>
            <a:r>
              <a:rPr lang="en-US" b="1" dirty="0">
                <a:latin typeface="Courier New"/>
              </a:rPr>
              <a:t>SELECT</a:t>
            </a:r>
            <a:r>
              <a:rPr lang="en-US" dirty="0">
                <a:latin typeface="Courier New"/>
              </a:rPr>
              <a:t> ENAME,PNO,RESP</a:t>
            </a:r>
          </a:p>
          <a:p>
            <a:r>
              <a:rPr lang="en-US" b="1" dirty="0">
                <a:latin typeface="Courier New"/>
              </a:rPr>
              <a:t>FROM</a:t>
            </a:r>
            <a:r>
              <a:rPr lang="en-US" dirty="0">
                <a:latin typeface="Courier New"/>
              </a:rPr>
              <a:t>	EMP, ASG</a:t>
            </a:r>
          </a:p>
          <a:p>
            <a:r>
              <a:rPr lang="en-US" b="1" dirty="0">
                <a:latin typeface="Courier New"/>
              </a:rPr>
              <a:t>WHERE</a:t>
            </a:r>
            <a:r>
              <a:rPr lang="en-US" dirty="0">
                <a:latin typeface="Courier New"/>
              </a:rPr>
              <a:t>	EMP.ENO = ASG.ENO</a:t>
            </a:r>
          </a:p>
          <a:p>
            <a:r>
              <a:rPr lang="en-US" b="1" dirty="0">
                <a:latin typeface="Courier New"/>
              </a:rPr>
              <a:t>AND</a:t>
            </a:r>
            <a:r>
              <a:rPr lang="en-US" dirty="0">
                <a:latin typeface="Courier New"/>
              </a:rPr>
              <a:t> 	TITLE = "Syst. Anal.“</a:t>
            </a:r>
          </a:p>
          <a:p>
            <a:r>
              <a:rPr lang="en-US" dirty="0">
                <a:latin typeface="Courier New"/>
              </a:rPr>
              <a:t>----------------------------------------------------------</a:t>
            </a:r>
          </a:p>
          <a:p>
            <a:r>
              <a:rPr lang="vi-VN" dirty="0"/>
              <a:t>Vì </a:t>
            </a:r>
            <a:r>
              <a:rPr lang="vi-VN" b="1" dirty="0"/>
              <a:t>SYSAN</a:t>
            </a:r>
            <a:r>
              <a:rPr lang="vi-VN" dirty="0"/>
              <a:t> thực chất là một khung nhìn lấy dữ liệu từ </a:t>
            </a:r>
            <a:r>
              <a:rPr lang="vi-VN" b="1" dirty="0"/>
              <a:t>EMP</a:t>
            </a:r>
            <a:r>
              <a:rPr lang="vi-VN" dirty="0"/>
              <a:t> với điều kiện </a:t>
            </a:r>
            <a:r>
              <a:rPr lang="vi-VN" b="1" dirty="0"/>
              <a:t>TITLE = "Syst. Anal."</a:t>
            </a:r>
            <a:r>
              <a:rPr lang="vi-VN" dirty="0"/>
              <a:t>, nên khi chuyển đổi truy vấn sang quan hệ cơ sở, ta thay thế </a:t>
            </a:r>
            <a:r>
              <a:rPr lang="vi-VN" b="1" dirty="0"/>
              <a:t>SYSAN</a:t>
            </a:r>
            <a:r>
              <a:rPr lang="vi-VN" dirty="0"/>
              <a:t> bằng </a:t>
            </a:r>
            <a:r>
              <a:rPr lang="vi-VN" b="1" dirty="0"/>
              <a:t>EMP</a:t>
            </a:r>
            <a:r>
              <a:rPr lang="vi-VN" dirty="0"/>
              <a:t> và thêm điều kiện </a:t>
            </a:r>
            <a:r>
              <a:rPr lang="vi-VN" b="1" dirty="0"/>
              <a:t>TITLE = "Syst. Anal."</a:t>
            </a:r>
            <a:r>
              <a:rPr lang="vi-VN" dirty="0"/>
              <a:t> vào mệnh đề </a:t>
            </a:r>
            <a:r>
              <a:rPr lang="vi-VN" b="1" dirty="0"/>
              <a:t>WHERE</a:t>
            </a:r>
            <a:r>
              <a:rPr lang="vi-VN" dirty="0"/>
              <a:t>.</a:t>
            </a:r>
            <a:endParaRPr lang="en-US" dirty="0">
              <a:latin typeface="Courier New"/>
            </a:endParaRPr>
          </a:p>
          <a:p>
            <a:endParaRPr lang="en-US" dirty="0">
              <a:latin typeface="Courier New"/>
            </a:endParaRPr>
          </a:p>
          <a:p>
            <a:r>
              <a:rPr lang="vi-VN" b="1" dirty="0"/>
              <a:t>Kết luận:</a:t>
            </a:r>
          </a:p>
          <a:p>
            <a:pPr>
              <a:buFont typeface="Arial" panose="020B0604020202020204" pitchFamily="34" charset="0"/>
              <a:buChar char="•"/>
            </a:pPr>
            <a:r>
              <a:rPr lang="vi-VN" dirty="0"/>
              <a:t>Khi truy vấn trên khung nhìn, hệ thống không lưu trữ dữ liệu của khung nhìn một cách vật lý mà chỉ lưu định nghĩa của nó.</a:t>
            </a:r>
          </a:p>
          <a:p>
            <a:pPr>
              <a:buFont typeface="Arial" panose="020B0604020202020204" pitchFamily="34" charset="0"/>
              <a:buChar char="•"/>
            </a:pPr>
            <a:r>
              <a:rPr lang="vi-VN" dirty="0"/>
              <a:t>Khi thực hiện truy vấn, hệ thống sẽ tự động chuyển đổi truy vấn trên khung nhìn thành truy vấn trên các quan hệ cơ sở để xử lý dữ liệu.</a:t>
            </a:r>
          </a:p>
          <a:p>
            <a:endParaRPr lang="en-US" dirty="0">
              <a:latin typeface="Courier New"/>
            </a:endParaRPr>
          </a:p>
          <a:p>
            <a:endParaRPr lang="en-US" dirty="0"/>
          </a:p>
        </p:txBody>
      </p:sp>
    </p:spTree>
    <p:extLst>
      <p:ext uri="{BB962C8B-B14F-4D97-AF65-F5344CB8AC3E}">
        <p14:creationId xmlns:p14="http://schemas.microsoft.com/office/powerpoint/2010/main" val="32917641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a:ln/>
        </p:spPr>
      </p:sp>
      <p:sp>
        <p:nvSpPr>
          <p:cNvPr id="37891" name="Rectangle 3"/>
          <p:cNvSpPr>
            <a:spLocks noGrp="1" noChangeArrowheads="1"/>
          </p:cNvSpPr>
          <p:nvPr>
            <p:ph type="body" idx="1"/>
          </p:nvPr>
        </p:nvSpPr>
        <p:spPr/>
        <p:txBody>
          <a:bodyPr/>
          <a:lstStyle/>
          <a:p>
            <a:r>
              <a:rPr lang="en-US" dirty="0" err="1"/>
              <a:t>Ví</a:t>
            </a:r>
            <a:r>
              <a:rPr lang="en-US" dirty="0"/>
              <a:t> </a:t>
            </a:r>
            <a:r>
              <a:rPr lang="en-US" dirty="0" err="1"/>
              <a:t>dụ</a:t>
            </a:r>
            <a:r>
              <a:rPr lang="en-US" dirty="0"/>
              <a:t> 3.4 (page 94)</a:t>
            </a:r>
          </a:p>
          <a:p>
            <a:endParaRPr lang="en-US" dirty="0"/>
          </a:p>
          <a:p>
            <a:r>
              <a:rPr lang="en-US" dirty="0" err="1"/>
              <a:t>Ví</a:t>
            </a:r>
            <a:r>
              <a:rPr lang="en-US" dirty="0"/>
              <a:t> </a:t>
            </a:r>
            <a:r>
              <a:rPr lang="en-US" dirty="0" err="1"/>
              <a:t>dụ</a:t>
            </a:r>
            <a:r>
              <a:rPr lang="vi-VN" dirty="0"/>
              <a:t> này minh họa cách sử dụng </a:t>
            </a:r>
            <a:r>
              <a:rPr lang="vi-VN" b="1" dirty="0"/>
              <a:t>khung nhìn (VIEW) trong SQL</a:t>
            </a:r>
            <a:r>
              <a:rPr lang="vi-VN" dirty="0"/>
              <a:t> để </a:t>
            </a:r>
            <a:r>
              <a:rPr lang="vi-VN" b="1" dirty="0"/>
              <a:t>giới hạn quyền truy cập dữ liệu</a:t>
            </a:r>
            <a:r>
              <a:rPr lang="vi-VN" dirty="0"/>
              <a:t>.</a:t>
            </a:r>
          </a:p>
          <a:p>
            <a:endParaRPr lang="en-US" b="1" dirty="0"/>
          </a:p>
          <a:p>
            <a:r>
              <a:rPr lang="vi-VN" b="1" dirty="0"/>
              <a:t>Giải thích:</a:t>
            </a:r>
          </a:p>
          <a:p>
            <a:pPr>
              <a:buFont typeface="+mj-lt"/>
              <a:buAutoNum type="arabicPeriod"/>
            </a:pPr>
            <a:r>
              <a:rPr lang="vi-VN" b="1" dirty="0"/>
              <a:t>Tạo khung nhìn ESAME để hạn chế quyền truy cập:</a:t>
            </a:r>
            <a:endParaRPr lang="vi-VN" dirty="0"/>
          </a:p>
          <a:p>
            <a:pPr>
              <a:buFont typeface="+mj-lt"/>
              <a:buNone/>
            </a:pPr>
            <a:r>
              <a:rPr lang="en-US" dirty="0"/>
              <a:t>--------------------------------------------------------------</a:t>
            </a:r>
            <a:endParaRPr lang="vi-VN" dirty="0"/>
          </a:p>
          <a:p>
            <a:pPr rtl="0">
              <a:buFont typeface="+mj-lt"/>
              <a:buNone/>
            </a:pPr>
            <a:r>
              <a:rPr lang="vi-VN" b="1" dirty="0"/>
              <a:t>CREATE VIEW</a:t>
            </a:r>
            <a:r>
              <a:rPr lang="vi-VN" dirty="0"/>
              <a:t> ESAME </a:t>
            </a:r>
            <a:endParaRPr lang="en-US" dirty="0"/>
          </a:p>
          <a:p>
            <a:pPr rtl="0">
              <a:buFont typeface="+mj-lt"/>
              <a:buNone/>
            </a:pPr>
            <a:r>
              <a:rPr lang="vi-VN" b="1" dirty="0"/>
              <a:t>AS SELECT</a:t>
            </a:r>
            <a:r>
              <a:rPr lang="vi-VN" dirty="0"/>
              <a:t> * </a:t>
            </a:r>
            <a:endParaRPr lang="en-US" dirty="0"/>
          </a:p>
          <a:p>
            <a:pPr rtl="0">
              <a:buFont typeface="+mj-lt"/>
              <a:buNone/>
            </a:pPr>
            <a:r>
              <a:rPr lang="vi-VN" b="1" dirty="0"/>
              <a:t>FROM</a:t>
            </a:r>
            <a:r>
              <a:rPr lang="vi-VN" dirty="0"/>
              <a:t> EMP E1, EMP E2</a:t>
            </a:r>
            <a:endParaRPr lang="en-US" dirty="0"/>
          </a:p>
          <a:p>
            <a:pPr rtl="0">
              <a:buFont typeface="+mj-lt"/>
              <a:buNone/>
            </a:pPr>
            <a:r>
              <a:rPr lang="vi-VN" b="1" dirty="0"/>
              <a:t>WHERE</a:t>
            </a:r>
            <a:r>
              <a:rPr lang="vi-VN" dirty="0"/>
              <a:t> E1.TITLE = E2.TITLE </a:t>
            </a:r>
            <a:endParaRPr lang="en-US" dirty="0"/>
          </a:p>
          <a:p>
            <a:pPr rtl="0">
              <a:buFont typeface="+mj-lt"/>
              <a:buNone/>
            </a:pPr>
            <a:r>
              <a:rPr lang="vi-VN" b="1" dirty="0"/>
              <a:t>AND</a:t>
            </a:r>
            <a:r>
              <a:rPr lang="vi-VN" dirty="0"/>
              <a:t> E1.ENO = </a:t>
            </a:r>
            <a:r>
              <a:rPr lang="vi-VN" b="1" dirty="0"/>
              <a:t>USER</a:t>
            </a:r>
            <a:endParaRPr lang="en-US" b="1" dirty="0"/>
          </a:p>
          <a:p>
            <a:pPr rtl="0">
              <a:buFont typeface="+mj-lt"/>
              <a:buNone/>
            </a:pPr>
            <a:r>
              <a:rPr lang="en-US" dirty="0"/>
              <a:t>-------------------------------------------------------------</a:t>
            </a:r>
            <a:endParaRPr lang="en-US" b="0" dirty="0"/>
          </a:p>
          <a:p>
            <a:pPr marL="171450" indent="-171450" rtl="0">
              <a:buFontTx/>
              <a:buChar char="-"/>
            </a:pPr>
            <a:r>
              <a:rPr lang="vi-VN" b="1" dirty="0"/>
              <a:t>EMP</a:t>
            </a:r>
            <a:r>
              <a:rPr lang="vi-VN" dirty="0"/>
              <a:t> là bảng chứa thông tin nhân viên.</a:t>
            </a:r>
            <a:endParaRPr lang="en-US" dirty="0"/>
          </a:p>
          <a:p>
            <a:pPr marL="171450" indent="-171450" rtl="0">
              <a:buFontTx/>
              <a:buChar char="-"/>
            </a:pPr>
            <a:r>
              <a:rPr lang="vi-VN" b="1" dirty="0"/>
              <a:t>Khung nhìn ESAME</a:t>
            </a:r>
            <a:r>
              <a:rPr lang="vi-VN" dirty="0"/>
              <a:t> được tạo bằng cách lấy tất cả các cột (SELECT *) từ bảng </a:t>
            </a:r>
            <a:r>
              <a:rPr lang="vi-VN" b="1" dirty="0"/>
              <a:t>EMP</a:t>
            </a:r>
            <a:r>
              <a:rPr lang="vi-VN" dirty="0"/>
              <a:t>, nhưng chỉ với điều kiện:</a:t>
            </a:r>
            <a:endParaRPr lang="en-US" dirty="0"/>
          </a:p>
          <a:p>
            <a:pPr marL="628650" lvl="1" indent="-171450" rtl="0">
              <a:buFontTx/>
              <a:buChar char="-"/>
            </a:pPr>
            <a:r>
              <a:rPr lang="vi-VN" b="1" dirty="0"/>
              <a:t>E1.TITLE = E2.TITLE</a:t>
            </a:r>
            <a:r>
              <a:rPr lang="vi-VN" dirty="0"/>
              <a:t> → Chỉ những nhân viên có cùng chức danh mới có thể xem thông tin của nhau.</a:t>
            </a:r>
            <a:endParaRPr lang="en-US" dirty="0"/>
          </a:p>
          <a:p>
            <a:pPr marL="628650" lvl="1" indent="-171450" rtl="0">
              <a:buFontTx/>
              <a:buChar char="-"/>
            </a:pPr>
            <a:r>
              <a:rPr lang="vi-VN" b="1" dirty="0"/>
              <a:t>E1.ENO = USER</a:t>
            </a:r>
            <a:r>
              <a:rPr lang="vi-VN" dirty="0"/>
              <a:t> → Chỉ nhân viên đang đăng nhập (</a:t>
            </a:r>
            <a:r>
              <a:rPr lang="vi-VN" b="1" dirty="0"/>
              <a:t>USER</a:t>
            </a:r>
            <a:r>
              <a:rPr lang="vi-VN" dirty="0"/>
              <a:t>) mới có thể xem thông tin của những nhân viên có cùng chức danh với mình.</a:t>
            </a:r>
            <a:endParaRPr lang="en-US" dirty="0"/>
          </a:p>
          <a:p>
            <a:pPr marL="628650" lvl="1" indent="-171450" rtl="0">
              <a:buFontTx/>
              <a:buChar char="-"/>
            </a:pPr>
            <a:endParaRPr lang="vi-VN" dirty="0"/>
          </a:p>
          <a:p>
            <a:pPr>
              <a:buFont typeface="+mj-lt"/>
              <a:buNone/>
            </a:pPr>
            <a:r>
              <a:rPr lang="en-US" b="1" dirty="0"/>
              <a:t>2. </a:t>
            </a:r>
            <a:r>
              <a:rPr lang="vi-VN" b="1" dirty="0"/>
              <a:t>Thực hiện truy vấn trên khung nhìn:</a:t>
            </a:r>
            <a:endParaRPr lang="vi-VN" dirty="0"/>
          </a:p>
          <a:p>
            <a:pPr>
              <a:buFont typeface="+mj-lt"/>
              <a:buNone/>
            </a:pPr>
            <a:r>
              <a:rPr lang="en-US" dirty="0"/>
              <a:t>------------------------------------------------------------</a:t>
            </a:r>
            <a:endParaRPr lang="vi-VN" dirty="0"/>
          </a:p>
          <a:p>
            <a:pPr rtl="0">
              <a:buFont typeface="+mj-lt"/>
              <a:buNone/>
            </a:pPr>
            <a:r>
              <a:rPr lang="vi-VN" b="1" dirty="0"/>
              <a:t>SELECT</a:t>
            </a:r>
            <a:r>
              <a:rPr lang="vi-VN" dirty="0"/>
              <a:t> * </a:t>
            </a:r>
            <a:endParaRPr lang="en-US" dirty="0"/>
          </a:p>
          <a:p>
            <a:pPr rtl="0">
              <a:buFont typeface="+mj-lt"/>
              <a:buNone/>
            </a:pPr>
            <a:r>
              <a:rPr lang="vi-VN" b="1" dirty="0"/>
              <a:t>FROM</a:t>
            </a:r>
            <a:r>
              <a:rPr lang="vi-VN" dirty="0"/>
              <a:t> ESAME;</a:t>
            </a:r>
            <a:endParaRPr lang="en-US" dirty="0"/>
          </a:p>
          <a:p>
            <a:pPr rtl="0">
              <a:buFont typeface="+mj-lt"/>
              <a:buNone/>
            </a:pPr>
            <a:r>
              <a:rPr lang="en-US" dirty="0"/>
              <a:t>------------------------------------------------------------</a:t>
            </a:r>
            <a:r>
              <a:rPr lang="vi-VN" dirty="0"/>
              <a:t> </a:t>
            </a:r>
            <a:endParaRPr lang="en-US" dirty="0"/>
          </a:p>
          <a:p>
            <a:pPr rtl="0">
              <a:buFont typeface="+mj-lt"/>
              <a:buNone/>
            </a:pPr>
            <a:r>
              <a:rPr lang="en-US" dirty="0"/>
              <a:t>- </a:t>
            </a:r>
            <a:r>
              <a:rPr lang="vi-VN" dirty="0"/>
              <a:t>Khi người dùng chạy truy vấn này, họ chỉ có thể xem dữ liệu của những người có cùng </a:t>
            </a:r>
            <a:r>
              <a:rPr lang="vi-VN" b="1" dirty="0"/>
              <a:t>TITLE</a:t>
            </a:r>
            <a:r>
              <a:rPr lang="vi-VN" dirty="0"/>
              <a:t> với họ, không thể xem thông tin của nhân viên khác.</a:t>
            </a:r>
          </a:p>
          <a:p>
            <a:endParaRPr lang="en-US" b="1" dirty="0"/>
          </a:p>
          <a:p>
            <a:r>
              <a:rPr lang="vi-VN" b="1" dirty="0"/>
              <a:t>Ứng dụng của phương pháp này:</a:t>
            </a:r>
          </a:p>
          <a:p>
            <a:pPr>
              <a:buFont typeface="Arial" panose="020B0604020202020204" pitchFamily="34" charset="0"/>
              <a:buChar char="•"/>
            </a:pPr>
            <a:r>
              <a:rPr lang="vi-VN" dirty="0"/>
              <a:t>Giúp </a:t>
            </a:r>
            <a:r>
              <a:rPr lang="vi-VN" b="1" dirty="0"/>
              <a:t>bảo mật dữ liệu</a:t>
            </a:r>
            <a:r>
              <a:rPr lang="vi-VN" dirty="0"/>
              <a:t>, đảm bảo rằng nhân viên chỉ có thể xem dữ liệu có liên quan đến họ.</a:t>
            </a:r>
          </a:p>
          <a:p>
            <a:pPr>
              <a:buFont typeface="Arial" panose="020B0604020202020204" pitchFamily="34" charset="0"/>
              <a:buChar char="•"/>
            </a:pPr>
            <a:r>
              <a:rPr lang="vi-VN" dirty="0"/>
              <a:t>Có thể áp dụng trong hệ thống phân quyền, nơi mà mỗi người dùng chỉ có quyền xem một phần dữ liệu của bảng gốc.</a:t>
            </a:r>
          </a:p>
          <a:p>
            <a:pPr>
              <a:buFont typeface="Arial" panose="020B0604020202020204" pitchFamily="34" charset="0"/>
              <a:buChar char="•"/>
            </a:pPr>
            <a:r>
              <a:rPr lang="vi-VN" dirty="0"/>
              <a:t>Hữu ích trong </a:t>
            </a:r>
            <a:r>
              <a:rPr lang="vi-VN" b="1" dirty="0"/>
              <a:t>hệ thống nhân sự</a:t>
            </a:r>
            <a:r>
              <a:rPr lang="vi-VN" dirty="0"/>
              <a:t>, </a:t>
            </a:r>
            <a:r>
              <a:rPr lang="vi-VN" b="1" dirty="0"/>
              <a:t>quản lý dự án</a:t>
            </a:r>
            <a:r>
              <a:rPr lang="vi-VN" dirty="0"/>
              <a:t>, hoặc </a:t>
            </a:r>
            <a:r>
              <a:rPr lang="vi-VN" b="1" dirty="0"/>
              <a:t>bảo vệ thông tin nhạy cảm</a:t>
            </a:r>
            <a:r>
              <a:rPr lang="vi-VN" dirty="0"/>
              <a:t>.</a:t>
            </a:r>
          </a:p>
          <a:p>
            <a:endParaRPr lang="en-US" dirty="0"/>
          </a:p>
        </p:txBody>
      </p:sp>
    </p:spTree>
    <p:extLst>
      <p:ext uri="{BB962C8B-B14F-4D97-AF65-F5344CB8AC3E}">
        <p14:creationId xmlns:p14="http://schemas.microsoft.com/office/powerpoint/2010/main" val="12702178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lgn="ctr">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Footer Placeholder 3">
            <a:extLst>
              <a:ext uri="{FF2B5EF4-FFF2-40B4-BE49-F238E27FC236}">
                <a16:creationId xmlns:a16="http://schemas.microsoft.com/office/drawing/2014/main" id="{00A45A7A-CA9E-A34B-8B0F-158A2E05A039}"/>
              </a:ext>
            </a:extLst>
          </p:cNvPr>
          <p:cNvSpPr>
            <a:spLocks noGrp="1"/>
          </p:cNvSpPr>
          <p:nvPr>
            <p:ph type="ftr" sz="quarter" idx="10"/>
          </p:nvPr>
        </p:nvSpPr>
        <p:spPr>
          <a:xfrm>
            <a:off x="323528" y="6356350"/>
            <a:ext cx="3086100" cy="365125"/>
          </a:xfrm>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872D88ED-A1BA-6943-87F1-EAE1351E9F38}"/>
              </a:ext>
            </a:extLst>
          </p:cNvPr>
          <p:cNvSpPr>
            <a:spLocks noGrp="1"/>
          </p:cNvSpPr>
          <p:nvPr>
            <p:ph type="sldNum" sz="quarter" idx="11"/>
          </p:nvPr>
        </p:nvSpPr>
        <p:spPr>
          <a:xfrm>
            <a:off x="6732240" y="6356350"/>
            <a:ext cx="2057400" cy="365125"/>
          </a:xfrm>
        </p:spPr>
        <p:txBody>
          <a:bodyPr/>
          <a:lstStyle/>
          <a:p>
            <a:fld id="{FD96158B-4539-3C43-9DE5-94C547866200}"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7813"/>
            <a:ext cx="20574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7813"/>
            <a:ext cx="6019800" cy="5853112"/>
          </a:xfrm>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buSzPct val="70000"/>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7"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8" name="Slide Number Placeholder 2"/>
          <p:cNvSpPr>
            <a:spLocks noGrp="1"/>
          </p:cNvSpPr>
          <p:nvPr>
            <p:ph type="sldNum" sz="quarter" idx="4"/>
          </p:nvPr>
        </p:nvSpPr>
        <p:spPr>
          <a:xfrm>
            <a:off x="673224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0" name="Content Placeholder 2">
            <a:extLst>
              <a:ext uri="{FF2B5EF4-FFF2-40B4-BE49-F238E27FC236}">
                <a16:creationId xmlns:a16="http://schemas.microsoft.com/office/drawing/2014/main" id="{A36671C9-F961-394A-BBEC-D04FF25DDA72}"/>
              </a:ext>
            </a:extLst>
          </p:cNvPr>
          <p:cNvSpPr>
            <a:spLocks noGrp="1"/>
          </p:cNvSpPr>
          <p:nvPr>
            <p:ph sz="half" idx="10"/>
          </p:nvPr>
        </p:nvSpPr>
        <p:spPr>
          <a:xfrm>
            <a:off x="4648202" y="1584633"/>
            <a:ext cx="4038600" cy="4530725"/>
          </a:xfrm>
        </p:spPr>
        <p:txBody>
          <a:bodyPr/>
          <a:lstStyle>
            <a:lvl1pPr>
              <a:buClr>
                <a:schemeClr val="accent6">
                  <a:lumMod val="50000"/>
                </a:schemeClr>
              </a:buClr>
              <a:buSzPct val="70000"/>
              <a:defRPr sz="2800"/>
            </a:lvl1pPr>
            <a:lvl2pPr>
              <a:buClr>
                <a:schemeClr val="accent6">
                  <a:lumMod val="50000"/>
                </a:schemeClr>
              </a:buClr>
              <a:buSzPct val="70000"/>
              <a:defRPr sz="2400"/>
            </a:lvl2pPr>
            <a:lvl3pPr>
              <a:buClr>
                <a:schemeClr val="accent6">
                  <a:lumMod val="50000"/>
                </a:schemeClr>
              </a:buClr>
              <a:buSzPct val="70000"/>
              <a:defRPr sz="2000"/>
            </a:lvl3pPr>
            <a:lvl4pPr>
              <a:buClr>
                <a:schemeClr val="accent6">
                  <a:lumMod val="50000"/>
                </a:schemeClr>
              </a:buClr>
              <a:defRPr sz="1800"/>
            </a:lvl4pPr>
            <a:lvl5pPr>
              <a:defRPr sz="18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9" name="Footer Placeholder 1"/>
          <p:cNvSpPr>
            <a:spLocks noGrp="1"/>
          </p:cNvSpPr>
          <p:nvPr>
            <p:ph type="ftr" sz="quarter" idx="10"/>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10" name="Slide Number Placeholder 2"/>
          <p:cNvSpPr>
            <a:spLocks noGrp="1"/>
          </p:cNvSpPr>
          <p:nvPr>
            <p:ph type="sldNum" sz="quarter" idx="11"/>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
        <p:nvSpPr>
          <p:cNvPr id="11" name="Content Placeholder 3">
            <a:extLst>
              <a:ext uri="{FF2B5EF4-FFF2-40B4-BE49-F238E27FC236}">
                <a16:creationId xmlns:a16="http://schemas.microsoft.com/office/drawing/2014/main" id="{51898894-D16A-0342-A17E-BE71431F1BAE}"/>
              </a:ext>
            </a:extLst>
          </p:cNvPr>
          <p:cNvSpPr>
            <a:spLocks noGrp="1"/>
          </p:cNvSpPr>
          <p:nvPr>
            <p:ph sz="half" idx="12"/>
          </p:nvPr>
        </p:nvSpPr>
        <p:spPr>
          <a:xfrm>
            <a:off x="4646612" y="2174875"/>
            <a:ext cx="4040188" cy="3951288"/>
          </a:xfrm>
        </p:spPr>
        <p:txBody>
          <a:bodyPr/>
          <a:lstStyle>
            <a:lvl1pPr>
              <a:buClr>
                <a:schemeClr val="accent6">
                  <a:lumMod val="50000"/>
                </a:schemeClr>
              </a:buClr>
              <a:buSzPct val="70000"/>
              <a:defRPr sz="2400"/>
            </a:lvl1pPr>
            <a:lvl2pPr>
              <a:buClr>
                <a:schemeClr val="accent6">
                  <a:lumMod val="50000"/>
                </a:schemeClr>
              </a:buClr>
              <a:buSzPct val="70000"/>
              <a:defRPr sz="2000"/>
            </a:lvl2pPr>
            <a:lvl3pPr>
              <a:buClr>
                <a:schemeClr val="accent6">
                  <a:lumMod val="50000"/>
                </a:schemeClr>
              </a:buClr>
              <a:buSzPct val="70000"/>
              <a:defRPr sz="1800"/>
            </a:lvl3pPr>
            <a:lvl4pPr>
              <a:buClr>
                <a:schemeClr val="accent6">
                  <a:lumMod val="50000"/>
                </a:schemeClr>
              </a:buClr>
              <a:defRPr sz="1600"/>
            </a:lvl4pPr>
            <a:lvl5pP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6"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5"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buClr>
                <a:schemeClr val="accent6">
                  <a:lumMod val="50000"/>
                </a:schemeClr>
              </a:buClr>
              <a:buSzPct val="70000"/>
              <a:defRPr sz="3200"/>
            </a:lvl1pPr>
            <a:lvl2pPr>
              <a:buClr>
                <a:schemeClr val="accent6">
                  <a:lumMod val="50000"/>
                </a:schemeClr>
              </a:buClr>
              <a:buSzPct val="70000"/>
              <a:defRPr sz="2800"/>
            </a:lvl2pPr>
            <a:lvl3pPr>
              <a:buClr>
                <a:schemeClr val="accent6">
                  <a:lumMod val="50000"/>
                </a:schemeClr>
              </a:buClr>
              <a:buSzPct val="70000"/>
              <a:defRPr sz="2400"/>
            </a:lvl3pPr>
            <a:lvl4pPr>
              <a:buClr>
                <a:schemeClr val="accent6">
                  <a:lumMod val="50000"/>
                </a:schemeClr>
              </a:buClr>
              <a:defRPr sz="2000"/>
            </a:lvl4pPr>
            <a:lvl5pPr>
              <a:defRPr sz="20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8"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lvl1pPr>
              <a:buClr>
                <a:schemeClr val="accent6">
                  <a:lumMod val="50000"/>
                </a:schemeClr>
              </a:buClr>
              <a:buSzPct val="70000"/>
              <a:defRPr/>
            </a:lvl1pPr>
            <a:lvl2pPr>
              <a:buClr>
                <a:schemeClr val="accent6">
                  <a:lumMod val="50000"/>
                </a:schemeClr>
              </a:buClr>
              <a:buSzPct val="70000"/>
              <a:defRPr/>
            </a:lvl2pPr>
            <a:lvl3pPr>
              <a:buClr>
                <a:schemeClr val="accent6">
                  <a:lumMod val="50000"/>
                </a:schemeClr>
              </a:buClr>
              <a:buSzPct val="70000"/>
              <a:defRPr/>
            </a:lvl3pPr>
            <a:lvl4pPr>
              <a:buClr>
                <a:schemeClr val="accent6">
                  <a:lumMod val="50000"/>
                </a:schemeClr>
              </a:buClr>
              <a:defRPr/>
            </a:lvl4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1"/>
          <p:cNvSpPr>
            <a:spLocks noGrp="1"/>
          </p:cNvSpPr>
          <p:nvPr>
            <p:ph type="ftr" sz="quarter" idx="3"/>
          </p:nvPr>
        </p:nvSpPr>
        <p:spPr>
          <a:xfrm>
            <a:off x="405780"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7" name="Slide Number Placeholder 2"/>
          <p:cNvSpPr>
            <a:spLocks noGrp="1"/>
          </p:cNvSpPr>
          <p:nvPr>
            <p:ph type="sldNum" sz="quarter" idx="4"/>
          </p:nvPr>
        </p:nvSpPr>
        <p:spPr>
          <a:xfrm>
            <a:off x="6804248"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Freeform 7"/>
          <p:cNvSpPr>
            <a:spLocks noChangeArrowheads="1"/>
          </p:cNvSpPr>
          <p:nvPr/>
        </p:nvSpPr>
        <p:spPr bwMode="auto">
          <a:xfrm>
            <a:off x="381000" y="228600"/>
            <a:ext cx="8229600" cy="609600"/>
          </a:xfrm>
          <a:custGeom>
            <a:avLst/>
            <a:gdLst/>
            <a:ahLst/>
            <a:cxnLst>
              <a:cxn ang="0">
                <a:pos x="0" y="1000"/>
              </a:cxn>
              <a:cxn ang="0">
                <a:pos x="0" y="0"/>
              </a:cxn>
              <a:cxn ang="0">
                <a:pos x="1000" y="0"/>
              </a:cxn>
            </a:cxnLst>
            <a:rect l="0" t="0" r="r" b="b"/>
            <a:pathLst>
              <a:path w="1000" h="1000">
                <a:moveTo>
                  <a:pt x="0" y="1000"/>
                </a:moveTo>
                <a:lnTo>
                  <a:pt x="0" y="0"/>
                </a:lnTo>
                <a:lnTo>
                  <a:pt x="1000" y="0"/>
                </a:lnTo>
              </a:path>
            </a:pathLst>
          </a:custGeom>
          <a:noFill/>
          <a:ln w="19050" cap="flat" cmpd="sng">
            <a:solidFill>
              <a:srgbClr val="CC9900"/>
            </a:solidFill>
            <a:prstDash val="solid"/>
            <a:miter lim="800000"/>
            <a:headEnd/>
            <a:tailEnd/>
          </a:ln>
        </p:spPr>
        <p:txBody>
          <a:bodyPr>
            <a:prstTxWarp prst="textNoShape">
              <a:avLst/>
            </a:prstTxWarp>
          </a:bodyPr>
          <a:lstStyle/>
          <a:p>
            <a:endParaRPr lang="en-US"/>
          </a:p>
        </p:txBody>
      </p:sp>
      <p:sp>
        <p:nvSpPr>
          <p:cNvPr id="1032" name="Line 8"/>
          <p:cNvSpPr>
            <a:spLocks noChangeShapeType="1"/>
          </p:cNvSpPr>
          <p:nvPr/>
        </p:nvSpPr>
        <p:spPr bwMode="auto">
          <a:xfrm>
            <a:off x="457200" y="6172200"/>
            <a:ext cx="8229600" cy="0"/>
          </a:xfrm>
          <a:prstGeom prst="line">
            <a:avLst/>
          </a:prstGeom>
          <a:noFill/>
          <a:ln w="19050">
            <a:solidFill>
              <a:srgbClr val="CC9900"/>
            </a:solidFill>
            <a:round/>
            <a:headEnd/>
            <a:tailEnd/>
          </a:ln>
          <a:effectLst/>
        </p:spPr>
        <p:txBody>
          <a:bodyPr>
            <a:prstTxWarp prst="textNoShape">
              <a:avLst/>
            </a:prstTxWarp>
          </a:bodyPr>
          <a:lstStyle/>
          <a:p>
            <a:endParaRPr lang="en-US"/>
          </a:p>
        </p:txBody>
      </p:sp>
      <p:sp>
        <p:nvSpPr>
          <p:cNvPr id="1033" name="Rectangle 9"/>
          <p:cNvSpPr>
            <a:spLocks noGrp="1" noChangeArrowheads="1"/>
          </p:cNvSpPr>
          <p:nvPr>
            <p:ph type="title"/>
          </p:nvPr>
        </p:nvSpPr>
        <p:spPr bwMode="auto">
          <a:xfrm>
            <a:off x="457200" y="277813"/>
            <a:ext cx="8229600" cy="11398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title style</a:t>
            </a:r>
          </a:p>
        </p:txBody>
      </p:sp>
      <p:sp>
        <p:nvSpPr>
          <p:cNvPr id="1034" name="Rectangle 10"/>
          <p:cNvSpPr>
            <a:spLocks noGrp="1" noChangeArrowheads="1"/>
          </p:cNvSpPr>
          <p:nvPr>
            <p:ph type="body" idx="1"/>
          </p:nvPr>
        </p:nvSpPr>
        <p:spPr bwMode="auto">
          <a:xfrm>
            <a:off x="457200" y="1600200"/>
            <a:ext cx="82296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ltLang="zh-CN" dirty="0"/>
          </a:p>
        </p:txBody>
      </p:sp>
      <p:sp>
        <p:nvSpPr>
          <p:cNvPr id="2" name="Footer Placeholder 1"/>
          <p:cNvSpPr>
            <a:spLocks noGrp="1"/>
          </p:cNvSpPr>
          <p:nvPr>
            <p:ph type="ftr" sz="quarter" idx="3"/>
          </p:nvPr>
        </p:nvSpPr>
        <p:spPr>
          <a:xfrm>
            <a:off x="107504" y="6356350"/>
            <a:ext cx="30861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dirty="0"/>
              <a:t>© 2020, M.T. Özsu &amp; P. Valduriez</a:t>
            </a:r>
          </a:p>
        </p:txBody>
      </p:sp>
      <p:sp>
        <p:nvSpPr>
          <p:cNvPr id="3" name="Slide Number Placeholder 2"/>
          <p:cNvSpPr>
            <a:spLocks noGrp="1"/>
          </p:cNvSpPr>
          <p:nvPr>
            <p:ph type="sldNum" sz="quarter" idx="4"/>
          </p:nvPr>
        </p:nvSpPr>
        <p:spPr>
          <a:xfrm>
            <a:off x="706278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6158B-4539-3C43-9DE5-94C547866200}"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hdr="0" dt="0"/>
  <p:txStyles>
    <p:titleStyle>
      <a:lvl1pPr algn="l" rtl="0" eaLnBrk="1" fontAlgn="base" hangingPunct="1">
        <a:spcBef>
          <a:spcPct val="0"/>
        </a:spcBef>
        <a:spcAft>
          <a:spcPct val="0"/>
        </a:spcAft>
        <a:defRPr sz="3600">
          <a:solidFill>
            <a:schemeClr val="accent6">
              <a:lumMod val="50000"/>
            </a:schemeClr>
          </a:solidFill>
          <a:latin typeface="+mj-lt"/>
          <a:ea typeface="+mj-ea"/>
          <a:cs typeface="+mj-cs"/>
        </a:defRPr>
      </a:lvl1pPr>
      <a:lvl2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2pPr>
      <a:lvl3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3pPr>
      <a:lvl4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4pPr>
      <a:lvl5pPr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5pPr>
      <a:lvl6pPr marL="4572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6pPr>
      <a:lvl7pPr marL="9144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7pPr>
      <a:lvl8pPr marL="13716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8pPr>
      <a:lvl9pPr marL="1828800" algn="ctr" rtl="0" eaLnBrk="1" fontAlgn="base" hangingPunct="1">
        <a:spcBef>
          <a:spcPct val="0"/>
        </a:spcBef>
        <a:spcAft>
          <a:spcPct val="0"/>
        </a:spcAft>
        <a:defRPr sz="4400">
          <a:solidFill>
            <a:schemeClr val="tx2"/>
          </a:solidFill>
          <a:latin typeface="Arial" pitchFamily="-108" charset="0"/>
          <a:ea typeface="ＭＳ Ｐゴシック" pitchFamily="-108" charset="-128"/>
          <a:cs typeface="ＭＳ Ｐゴシック" pitchFamily="-108" charset="-128"/>
        </a:defRPr>
      </a:lvl9pPr>
    </p:titleStyle>
    <p:bodyStyle>
      <a:lvl1pPr marL="342900" indent="-342900" algn="l" rtl="0" eaLnBrk="1" fontAlgn="base" hangingPunct="1">
        <a:spcBef>
          <a:spcPct val="20000"/>
        </a:spcBef>
        <a:spcAft>
          <a:spcPct val="0"/>
        </a:spcAft>
        <a:buClr>
          <a:srgbClr val="CC9900"/>
        </a:buClr>
        <a:buSzPct val="65000"/>
        <a:buFont typeface="Wingdings" pitchFamily="-108" charset="2"/>
        <a:buChar char="n"/>
        <a:defRPr sz="2400">
          <a:solidFill>
            <a:schemeClr val="tx1"/>
          </a:solidFill>
          <a:latin typeface="+mn-lt"/>
          <a:ea typeface="+mn-ea"/>
          <a:cs typeface="+mn-cs"/>
        </a:defRPr>
      </a:lvl1pPr>
      <a:lvl2pPr marL="742950" indent="-285750" algn="l" rtl="0" eaLnBrk="1" fontAlgn="base" hangingPunct="1">
        <a:spcBef>
          <a:spcPct val="20000"/>
        </a:spcBef>
        <a:spcAft>
          <a:spcPct val="0"/>
        </a:spcAft>
        <a:buClr>
          <a:srgbClr val="238038"/>
        </a:buClr>
        <a:buSzPct val="60000"/>
        <a:buFont typeface="Wingdings" pitchFamily="-108" charset="2"/>
        <a:buChar char="q"/>
        <a:defRPr sz="2000">
          <a:solidFill>
            <a:schemeClr val="tx1"/>
          </a:solidFill>
          <a:latin typeface="+mn-lt"/>
          <a:ea typeface="+mn-ea"/>
        </a:defRPr>
      </a:lvl2pPr>
      <a:lvl3pPr marL="1143000" indent="-228600" algn="l" rtl="0" eaLnBrk="1" fontAlgn="base" hangingPunct="1">
        <a:spcBef>
          <a:spcPct val="20000"/>
        </a:spcBef>
        <a:spcAft>
          <a:spcPct val="0"/>
        </a:spcAft>
        <a:buClr>
          <a:srgbClr val="CC9900"/>
        </a:buClr>
        <a:buSzPct val="65000"/>
        <a:buFont typeface="Wingdings" pitchFamily="-108" charset="2"/>
        <a:buChar char="n"/>
        <a:defRPr sz="1800">
          <a:solidFill>
            <a:schemeClr val="tx1"/>
          </a:solidFill>
          <a:latin typeface="+mn-lt"/>
          <a:ea typeface="+mn-ea"/>
        </a:defRPr>
      </a:lvl3pPr>
      <a:lvl4pPr marL="1600200" indent="-228600" algn="l" rtl="0" eaLnBrk="1" fontAlgn="base" hangingPunct="1">
        <a:spcBef>
          <a:spcPct val="20000"/>
        </a:spcBef>
        <a:spcAft>
          <a:spcPct val="0"/>
        </a:spcAft>
        <a:buClr>
          <a:srgbClr val="238038"/>
        </a:buClr>
        <a:buSzPct val="70000"/>
        <a:buFont typeface="Wingdings" pitchFamily="-108" charset="2"/>
        <a:buChar char="q"/>
        <a:defRPr sz="1600">
          <a:solidFill>
            <a:schemeClr val="tx1"/>
          </a:solidFill>
          <a:latin typeface="+mn-lt"/>
          <a:ea typeface="+mn-ea"/>
        </a:defRPr>
      </a:lvl4pPr>
      <a:lvl5pPr marL="2057400" indent="-228600" algn="l" rtl="0" eaLnBrk="1" fontAlgn="base" hangingPunct="1">
        <a:spcBef>
          <a:spcPct val="20000"/>
        </a:spcBef>
        <a:spcAft>
          <a:spcPct val="0"/>
        </a:spcAft>
        <a:buClr>
          <a:srgbClr val="CC9900"/>
        </a:buClr>
        <a:buSzPct val="75000"/>
        <a:buFont typeface="Wingdings" pitchFamily="-108" charset="2"/>
        <a:defRPr sz="1600">
          <a:solidFill>
            <a:schemeClr val="tx1"/>
          </a:solidFill>
          <a:latin typeface="+mn-lt"/>
          <a:ea typeface="+mn-ea"/>
        </a:defRPr>
      </a:lvl5pPr>
      <a:lvl6pPr marL="25146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6pPr>
      <a:lvl7pPr marL="29718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7pPr>
      <a:lvl8pPr marL="34290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8pPr>
      <a:lvl9pPr marL="3886200" indent="-228600" algn="l" rtl="0" eaLnBrk="1" fontAlgn="base" hangingPunct="1">
        <a:spcBef>
          <a:spcPct val="20000"/>
        </a:spcBef>
        <a:spcAft>
          <a:spcPct val="0"/>
        </a:spcAft>
        <a:buClr>
          <a:srgbClr val="CC9900"/>
        </a:buClr>
        <a:buSzPct val="75000"/>
        <a:buFont typeface="Wingdings" pitchFamily="-108" charset="2"/>
        <a:defRPr sz="20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2.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emf"/></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2.emf"/><Relationship Id="rId4" Type="http://schemas.openxmlformats.org/officeDocument/2006/relationships/image" Target="../media/image11.emf"/></Relationships>
</file>

<file path=ppt/slides/_rels/slide2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9.xml"/><Relationship Id="rId1" Type="http://schemas.openxmlformats.org/officeDocument/2006/relationships/slideLayout" Target="../slideLayouts/slideLayout2.xml"/><Relationship Id="rId5" Type="http://schemas.openxmlformats.org/officeDocument/2006/relationships/image" Target="../media/image14.emf"/><Relationship Id="rId4" Type="http://schemas.openxmlformats.org/officeDocument/2006/relationships/image" Target="../media/image13.emf"/></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2.xml"/><Relationship Id="rId6" Type="http://schemas.openxmlformats.org/officeDocument/2006/relationships/image" Target="../media/image17.emf"/><Relationship Id="rId5" Type="http://schemas.openxmlformats.org/officeDocument/2006/relationships/image" Target="../media/image16.emf"/><Relationship Id="rId4" Type="http://schemas.openxmlformats.org/officeDocument/2006/relationships/image" Target="../media/image15.emf"/></Relationships>
</file>

<file path=ppt/slides/_rels/slide3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1.xml"/><Relationship Id="rId1" Type="http://schemas.openxmlformats.org/officeDocument/2006/relationships/slideLayout" Target="../slideLayouts/slideLayout2.xml"/><Relationship Id="rId6" Type="http://schemas.openxmlformats.org/officeDocument/2006/relationships/image" Target="../media/image20.emf"/><Relationship Id="rId5" Type="http://schemas.openxmlformats.org/officeDocument/2006/relationships/image" Target="../media/image19.emf"/><Relationship Id="rId4" Type="http://schemas.openxmlformats.org/officeDocument/2006/relationships/image" Target="../media/image18.emf"/></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xfrm>
            <a:off x="685800" y="2286000"/>
            <a:ext cx="7772400" cy="1143000"/>
          </a:xfrm>
        </p:spPr>
        <p:txBody>
          <a:bodyPr/>
          <a:lstStyle/>
          <a:p>
            <a:r>
              <a:rPr lang="en-US" dirty="0"/>
              <a:t>Principles of Distributed Database Systems</a:t>
            </a:r>
          </a:p>
        </p:txBody>
      </p:sp>
      <p:sp>
        <p:nvSpPr>
          <p:cNvPr id="2051" name="Rectangle 3"/>
          <p:cNvSpPr>
            <a:spLocks noGrp="1" noChangeArrowheads="1"/>
          </p:cNvSpPr>
          <p:nvPr>
            <p:ph type="subTitle" idx="1"/>
          </p:nvPr>
        </p:nvSpPr>
        <p:spPr/>
        <p:txBody>
          <a:bodyPr/>
          <a:lstStyle/>
          <a:p>
            <a:endParaRPr lang="en-US" dirty="0"/>
          </a:p>
        </p:txBody>
      </p:sp>
      <p:sp>
        <p:nvSpPr>
          <p:cNvPr id="2" name="Footer Placeholder 1">
            <a:extLst>
              <a:ext uri="{FF2B5EF4-FFF2-40B4-BE49-F238E27FC236}">
                <a16:creationId xmlns:a16="http://schemas.microsoft.com/office/drawing/2014/main" id="{43F55C07-B623-DB43-9943-7F15C469C2DD}"/>
              </a:ext>
            </a:extLst>
          </p:cNvPr>
          <p:cNvSpPr>
            <a:spLocks noGrp="1"/>
          </p:cNvSpPr>
          <p:nvPr>
            <p:ph type="ftr" sz="quarter" idx="10"/>
          </p:nvPr>
        </p:nvSpPr>
        <p:spPr/>
        <p:txBody>
          <a:bodyPr/>
          <a:lstStyle/>
          <a:p>
            <a:r>
              <a:rPr lang="en-US" dirty="0"/>
              <a:t>© 2020</a:t>
            </a:r>
          </a:p>
        </p:txBody>
      </p:sp>
      <p:sp>
        <p:nvSpPr>
          <p:cNvPr id="3" name="Slide Number Placeholder 2">
            <a:extLst>
              <a:ext uri="{FF2B5EF4-FFF2-40B4-BE49-F238E27FC236}">
                <a16:creationId xmlns:a16="http://schemas.microsoft.com/office/drawing/2014/main" id="{2330F6D8-D89B-CF45-A452-1BB07F41C267}"/>
              </a:ext>
            </a:extLst>
          </p:cNvPr>
          <p:cNvSpPr>
            <a:spLocks noGrp="1"/>
          </p:cNvSpPr>
          <p:nvPr>
            <p:ph type="sldNum" sz="quarter" idx="11"/>
          </p:nvPr>
        </p:nvSpPr>
        <p:spPr/>
        <p:txBody>
          <a:bodyPr/>
          <a:lstStyle/>
          <a:p>
            <a:fld id="{FD96158B-4539-3C43-9DE5-94C547866200}" type="slidenum">
              <a:rPr lang="en-US" smtClean="0"/>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3"/>
          <p:cNvSpPr>
            <a:spLocks noGrp="1" noChangeArrowheads="1"/>
          </p:cNvSpPr>
          <p:nvPr>
            <p:ph type="title"/>
          </p:nvPr>
        </p:nvSpPr>
        <p:spPr>
          <a:noFill/>
          <a:ln/>
        </p:spPr>
        <p:txBody>
          <a:bodyPr/>
          <a:lstStyle/>
          <a:p>
            <a:r>
              <a:rPr lang="en-US" dirty="0"/>
              <a:t>View Updates</a:t>
            </a:r>
          </a:p>
        </p:txBody>
      </p:sp>
      <p:sp>
        <p:nvSpPr>
          <p:cNvPr id="11266" name="Rectangle 2"/>
          <p:cNvSpPr>
            <a:spLocks noGrp="1" noChangeArrowheads="1"/>
          </p:cNvSpPr>
          <p:nvPr>
            <p:ph idx="1"/>
          </p:nvPr>
        </p:nvSpPr>
        <p:spPr>
          <a:noFill/>
          <a:ln/>
        </p:spPr>
        <p:txBody>
          <a:bodyPr/>
          <a:lstStyle/>
          <a:p>
            <a:pPr>
              <a:tabLst>
                <a:tab pos="1828706" algn="l"/>
                <a:tab pos="2914501" algn="l"/>
              </a:tabLst>
            </a:pPr>
            <a:r>
              <a:rPr lang="en-US" dirty="0"/>
              <a:t>Updatable</a:t>
            </a:r>
          </a:p>
          <a:p>
            <a:pPr lvl="1">
              <a:buNone/>
              <a:tabLst>
                <a:tab pos="1529155" algn="l"/>
                <a:tab pos="2914323" algn="l"/>
              </a:tabLst>
            </a:pPr>
            <a:r>
              <a:rPr lang="en-US" b="1" dirty="0">
                <a:latin typeface="Courier New"/>
              </a:rPr>
              <a:t>	CREATE VIEW	</a:t>
            </a:r>
            <a:r>
              <a:rPr lang="en-US" dirty="0">
                <a:latin typeface="Courier New"/>
              </a:rPr>
              <a:t>SYSAN(ENO,ENAME)</a:t>
            </a:r>
          </a:p>
          <a:p>
            <a:pPr lvl="1">
              <a:buNone/>
              <a:tabLst>
                <a:tab pos="1529155" algn="l"/>
                <a:tab pos="2914323" algn="l"/>
              </a:tabLst>
            </a:pPr>
            <a:r>
              <a:rPr lang="en-US" b="1" dirty="0">
                <a:latin typeface="Courier New"/>
              </a:rPr>
              <a:t>	AS	SELECT</a:t>
            </a:r>
            <a:r>
              <a:rPr lang="en-US" dirty="0">
                <a:latin typeface="Courier New"/>
              </a:rPr>
              <a:t>	ENO,ENAME</a:t>
            </a:r>
          </a:p>
          <a:p>
            <a:pPr lvl="1">
              <a:buNone/>
              <a:tabLst>
                <a:tab pos="1529155" algn="l"/>
                <a:tab pos="2914323" algn="l"/>
              </a:tabLst>
            </a:pPr>
            <a:r>
              <a:rPr lang="en-US" b="1" dirty="0">
                <a:latin typeface="Courier New"/>
              </a:rPr>
              <a:t>		FROM</a:t>
            </a:r>
            <a:r>
              <a:rPr lang="en-US" dirty="0">
                <a:latin typeface="Courier New"/>
              </a:rPr>
              <a:t>	EMP</a:t>
            </a:r>
          </a:p>
          <a:p>
            <a:pPr lvl="1">
              <a:buNone/>
              <a:tabLst>
                <a:tab pos="1529155" algn="l"/>
                <a:tab pos="2914323" algn="l"/>
              </a:tabLst>
            </a:pPr>
            <a:r>
              <a:rPr lang="en-US" dirty="0">
                <a:latin typeface="Courier New"/>
              </a:rPr>
              <a:t>		</a:t>
            </a:r>
            <a:r>
              <a:rPr lang="en-US" b="1" dirty="0">
                <a:latin typeface="Courier New"/>
              </a:rPr>
              <a:t>WHERE</a:t>
            </a:r>
            <a:r>
              <a:rPr lang="en-US" dirty="0">
                <a:latin typeface="Courier New"/>
              </a:rPr>
              <a:t>	TITLE="Syst. Anal."</a:t>
            </a:r>
          </a:p>
          <a:p>
            <a:pPr lvl="1">
              <a:buNone/>
              <a:tabLst>
                <a:tab pos="1828706" algn="l"/>
                <a:tab pos="2914501" algn="l"/>
              </a:tabLst>
            </a:pPr>
            <a:endParaRPr lang="en-US" dirty="0">
              <a:latin typeface="Courier New"/>
            </a:endParaRPr>
          </a:p>
          <a:p>
            <a:pPr>
              <a:tabLst>
                <a:tab pos="1828706" algn="l"/>
                <a:tab pos="2914501" algn="l"/>
              </a:tabLst>
            </a:pPr>
            <a:r>
              <a:rPr lang="en-US" dirty="0"/>
              <a:t>Non-updatable</a:t>
            </a:r>
          </a:p>
          <a:p>
            <a:pPr lvl="1">
              <a:buNone/>
              <a:tabLst>
                <a:tab pos="1529155" algn="l"/>
                <a:tab pos="2914323" algn="l"/>
              </a:tabLst>
            </a:pPr>
            <a:r>
              <a:rPr lang="en-US" b="1" dirty="0">
                <a:latin typeface="Courier New"/>
              </a:rPr>
              <a:t>	CREATE VIEW</a:t>
            </a:r>
            <a:r>
              <a:rPr lang="en-US" dirty="0">
                <a:latin typeface="Courier New"/>
              </a:rPr>
              <a:t>	EG(ENAME,RESP)</a:t>
            </a:r>
          </a:p>
          <a:p>
            <a:pPr lvl="1">
              <a:buNone/>
              <a:tabLst>
                <a:tab pos="1529155" algn="l"/>
                <a:tab pos="2914323" algn="l"/>
              </a:tabLst>
            </a:pPr>
            <a:r>
              <a:rPr lang="en-US" b="1" dirty="0">
                <a:latin typeface="Courier New"/>
              </a:rPr>
              <a:t>	AS	SELECT</a:t>
            </a:r>
            <a:r>
              <a:rPr lang="en-US" dirty="0">
                <a:latin typeface="Courier New"/>
              </a:rPr>
              <a:t>	ENAME,RESP</a:t>
            </a:r>
          </a:p>
          <a:p>
            <a:pPr lvl="1">
              <a:buNone/>
              <a:tabLst>
                <a:tab pos="1529155" algn="l"/>
                <a:tab pos="2914323" algn="l"/>
              </a:tabLst>
            </a:pPr>
            <a:r>
              <a:rPr lang="en-US" dirty="0">
                <a:latin typeface="Courier New"/>
              </a:rPr>
              <a:t>		</a:t>
            </a:r>
            <a:r>
              <a:rPr lang="en-US" b="1" dirty="0">
                <a:latin typeface="Courier New"/>
              </a:rPr>
              <a:t>FROM</a:t>
            </a:r>
            <a:r>
              <a:rPr lang="en-US" dirty="0">
                <a:latin typeface="Courier New"/>
              </a:rPr>
              <a:t>	EMP, ASG</a:t>
            </a:r>
          </a:p>
          <a:p>
            <a:pPr lvl="1">
              <a:buNone/>
              <a:tabLst>
                <a:tab pos="1529155" algn="l"/>
                <a:tab pos="2914323" algn="l"/>
              </a:tabLst>
            </a:pPr>
            <a:r>
              <a:rPr lang="en-US" b="1" dirty="0">
                <a:latin typeface="Courier New"/>
              </a:rPr>
              <a:t>		WHERE</a:t>
            </a:r>
            <a:r>
              <a:rPr lang="en-US" dirty="0">
                <a:latin typeface="Courier New"/>
              </a:rPr>
              <a:t> 	EMP.ENO=ASG.ENO</a:t>
            </a:r>
          </a:p>
        </p:txBody>
      </p:sp>
      <p:sp>
        <p:nvSpPr>
          <p:cNvPr id="2" name="Footer Placeholder 1">
            <a:extLst>
              <a:ext uri="{FF2B5EF4-FFF2-40B4-BE49-F238E27FC236}">
                <a16:creationId xmlns:a16="http://schemas.microsoft.com/office/drawing/2014/main" id="{27853121-33D7-1E42-933A-A87CE1CC12C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07249CA-DF42-2F4D-B0E7-0AC38955F816}"/>
              </a:ext>
            </a:extLst>
          </p:cNvPr>
          <p:cNvSpPr>
            <a:spLocks noGrp="1"/>
          </p:cNvSpPr>
          <p:nvPr>
            <p:ph type="sldNum" sz="quarter" idx="4"/>
          </p:nvPr>
        </p:nvSpPr>
        <p:spPr/>
        <p:txBody>
          <a:bodyPr/>
          <a:lstStyle/>
          <a:p>
            <a:fld id="{FD96158B-4539-3C43-9DE5-94C547866200}" type="slidenum">
              <a:rPr lang="en-US" smtClean="0"/>
              <a:t>10</a:t>
            </a:fld>
            <a:endParaRPr lang="en-US"/>
          </a:p>
        </p:txBody>
      </p:sp>
    </p:spTree>
    <p:extLst>
      <p:ext uri="{BB962C8B-B14F-4D97-AF65-F5344CB8AC3E}">
        <p14:creationId xmlns:p14="http://schemas.microsoft.com/office/powerpoint/2010/main" val="11740019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a:lstStyle/>
          <a:p>
            <a:r>
              <a:rPr lang="en-US" dirty="0"/>
              <a:t>View Management in Distributed DBMS</a:t>
            </a:r>
          </a:p>
        </p:txBody>
      </p:sp>
      <p:sp>
        <p:nvSpPr>
          <p:cNvPr id="12290" name="Rectangle 2"/>
          <p:cNvSpPr>
            <a:spLocks noGrp="1" noChangeArrowheads="1"/>
          </p:cNvSpPr>
          <p:nvPr>
            <p:ph idx="1"/>
          </p:nvPr>
        </p:nvSpPr>
        <p:spPr>
          <a:noFill/>
          <a:ln/>
        </p:spPr>
        <p:txBody>
          <a:bodyPr/>
          <a:lstStyle/>
          <a:p>
            <a:pPr>
              <a:lnSpc>
                <a:spcPct val="100000"/>
              </a:lnSpc>
            </a:pPr>
            <a:r>
              <a:rPr lang="en-US" dirty="0"/>
              <a:t>Views might be derived from fragments.</a:t>
            </a:r>
          </a:p>
          <a:p>
            <a:pPr>
              <a:lnSpc>
                <a:spcPct val="100000"/>
              </a:lnSpc>
            </a:pPr>
            <a:r>
              <a:rPr lang="en-US" dirty="0"/>
              <a:t>View definition storage should be treated as database storage</a:t>
            </a:r>
          </a:p>
          <a:p>
            <a:pPr>
              <a:lnSpc>
                <a:spcPct val="100000"/>
              </a:lnSpc>
            </a:pPr>
            <a:r>
              <a:rPr lang="en-US" dirty="0"/>
              <a:t>Query modification results in a distributed query</a:t>
            </a:r>
          </a:p>
          <a:p>
            <a:pPr>
              <a:lnSpc>
                <a:spcPct val="100000"/>
              </a:lnSpc>
            </a:pPr>
            <a:r>
              <a:rPr lang="en-US" dirty="0"/>
              <a:t>View evaluations might be costly if base relations are distributed</a:t>
            </a:r>
          </a:p>
          <a:p>
            <a:pPr lvl="1">
              <a:lnSpc>
                <a:spcPct val="100000"/>
              </a:lnSpc>
            </a:pPr>
            <a:r>
              <a:rPr lang="en-US" dirty="0"/>
              <a:t>Use </a:t>
            </a:r>
            <a:r>
              <a:rPr lang="en-US" dirty="0">
                <a:solidFill>
                  <a:srgbClr val="FF0000"/>
                </a:solidFill>
              </a:rPr>
              <a:t>materialized views</a:t>
            </a:r>
          </a:p>
        </p:txBody>
      </p:sp>
      <p:sp>
        <p:nvSpPr>
          <p:cNvPr id="2" name="Footer Placeholder 1">
            <a:extLst>
              <a:ext uri="{FF2B5EF4-FFF2-40B4-BE49-F238E27FC236}">
                <a16:creationId xmlns:a16="http://schemas.microsoft.com/office/drawing/2014/main" id="{4314096D-4E77-8D42-A557-A6EEFC33882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3A1FDB3-DB8D-EC4A-8393-9E31A9A9C8F8}"/>
              </a:ext>
            </a:extLst>
          </p:cNvPr>
          <p:cNvSpPr>
            <a:spLocks noGrp="1"/>
          </p:cNvSpPr>
          <p:nvPr>
            <p:ph type="sldNum" sz="quarter" idx="4"/>
          </p:nvPr>
        </p:nvSpPr>
        <p:spPr/>
        <p:txBody>
          <a:bodyPr/>
          <a:lstStyle/>
          <a:p>
            <a:fld id="{FD96158B-4539-3C43-9DE5-94C547866200}" type="slidenum">
              <a:rPr lang="en-US" smtClean="0"/>
              <a:t>11</a:t>
            </a:fld>
            <a:endParaRPr lang="en-US"/>
          </a:p>
        </p:txBody>
      </p:sp>
    </p:spTree>
    <p:extLst>
      <p:ext uri="{BB962C8B-B14F-4D97-AF65-F5344CB8AC3E}">
        <p14:creationId xmlns:p14="http://schemas.microsoft.com/office/powerpoint/2010/main" val="29857856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t>Materialized View</a:t>
            </a:r>
          </a:p>
        </p:txBody>
      </p:sp>
      <p:sp>
        <p:nvSpPr>
          <p:cNvPr id="30723" name="Rectangle 3"/>
          <p:cNvSpPr>
            <a:spLocks noGrp="1" noChangeArrowheads="1"/>
          </p:cNvSpPr>
          <p:nvPr>
            <p:ph idx="1"/>
          </p:nvPr>
        </p:nvSpPr>
        <p:spPr/>
        <p:txBody>
          <a:bodyPr/>
          <a:lstStyle/>
          <a:p>
            <a:r>
              <a:rPr lang="en-US" dirty="0"/>
              <a:t>Origin: snapshot in the 1980’s</a:t>
            </a:r>
          </a:p>
          <a:p>
            <a:pPr lvl="1"/>
            <a:r>
              <a:rPr lang="en-US" dirty="0"/>
              <a:t>Static copy of the view, avoid view derivation for each query</a:t>
            </a:r>
          </a:p>
          <a:p>
            <a:pPr lvl="1"/>
            <a:r>
              <a:rPr lang="en-US" dirty="0"/>
              <a:t>But periodic re-computing of the view may be expensive</a:t>
            </a:r>
          </a:p>
          <a:p>
            <a:r>
              <a:rPr lang="en-US" dirty="0"/>
              <a:t>Actual version of a view</a:t>
            </a:r>
          </a:p>
          <a:p>
            <a:pPr lvl="1"/>
            <a:r>
              <a:rPr lang="en-US" dirty="0"/>
              <a:t>Stored as a database relation, possibly with indices</a:t>
            </a:r>
          </a:p>
          <a:p>
            <a:r>
              <a:rPr lang="en-US" dirty="0"/>
              <a:t>Used much in practice</a:t>
            </a:r>
          </a:p>
          <a:p>
            <a:pPr lvl="1"/>
            <a:r>
              <a:rPr lang="en-US" dirty="0"/>
              <a:t>DDBMS: No need to access remote, base relations</a:t>
            </a:r>
          </a:p>
          <a:p>
            <a:pPr lvl="1"/>
            <a:r>
              <a:rPr lang="en-US" dirty="0"/>
              <a:t>Data warehouse: to speed up OLAP</a:t>
            </a:r>
          </a:p>
          <a:p>
            <a:pPr lvl="2"/>
            <a:r>
              <a:rPr lang="en-US" dirty="0"/>
              <a:t>Use aggregate (SUM, COUNT, etc.) and GROUP BY</a:t>
            </a:r>
          </a:p>
          <a:p>
            <a:endParaRPr lang="en-US" dirty="0"/>
          </a:p>
        </p:txBody>
      </p:sp>
      <p:sp>
        <p:nvSpPr>
          <p:cNvPr id="2" name="Footer Placeholder 1">
            <a:extLst>
              <a:ext uri="{FF2B5EF4-FFF2-40B4-BE49-F238E27FC236}">
                <a16:creationId xmlns:a16="http://schemas.microsoft.com/office/drawing/2014/main" id="{2103B03A-75C1-CD4D-B2DE-1818C7A77CA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B9EDF5D0-DEC5-E743-8841-9A387EEDA837}"/>
              </a:ext>
            </a:extLst>
          </p:cNvPr>
          <p:cNvSpPr>
            <a:spLocks noGrp="1"/>
          </p:cNvSpPr>
          <p:nvPr>
            <p:ph type="sldNum" sz="quarter" idx="4"/>
          </p:nvPr>
        </p:nvSpPr>
        <p:spPr/>
        <p:txBody>
          <a:bodyPr/>
          <a:lstStyle/>
          <a:p>
            <a:fld id="{FD96158B-4539-3C43-9DE5-94C547866200}" type="slidenum">
              <a:rPr lang="en-US" smtClean="0"/>
              <a:t>12</a:t>
            </a:fld>
            <a:endParaRPr lang="en-US"/>
          </a:p>
        </p:txBody>
      </p:sp>
    </p:spTree>
    <p:extLst>
      <p:ext uri="{BB962C8B-B14F-4D97-AF65-F5344CB8AC3E}">
        <p14:creationId xmlns:p14="http://schemas.microsoft.com/office/powerpoint/2010/main" val="12502465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fr-FR" dirty="0" err="1"/>
              <a:t>Materialized</a:t>
            </a:r>
            <a:r>
              <a:rPr lang="fr-FR" dirty="0"/>
              <a:t> </a:t>
            </a:r>
            <a:r>
              <a:rPr lang="fr-FR" dirty="0" err="1"/>
              <a:t>View</a:t>
            </a:r>
            <a:r>
              <a:rPr lang="fr-FR" dirty="0"/>
              <a:t> Maintenance</a:t>
            </a:r>
          </a:p>
        </p:txBody>
      </p:sp>
      <p:sp>
        <p:nvSpPr>
          <p:cNvPr id="31747" name="Rectangle 3"/>
          <p:cNvSpPr>
            <a:spLocks noGrp="1" noChangeArrowheads="1"/>
          </p:cNvSpPr>
          <p:nvPr>
            <p:ph type="body" idx="1"/>
          </p:nvPr>
        </p:nvSpPr>
        <p:spPr/>
        <p:txBody>
          <a:bodyPr/>
          <a:lstStyle/>
          <a:p>
            <a:r>
              <a:rPr lang="en-US" dirty="0"/>
              <a:t>Process of updating (refreshing) the view to reflect changes to base data</a:t>
            </a:r>
          </a:p>
          <a:p>
            <a:pPr lvl="1"/>
            <a:r>
              <a:rPr lang="en-US" dirty="0"/>
              <a:t>Resembles data replication but there are differences</a:t>
            </a:r>
          </a:p>
          <a:p>
            <a:pPr lvl="2"/>
            <a:r>
              <a:rPr lang="en-US" dirty="0"/>
              <a:t>View expressions typically more complex</a:t>
            </a:r>
          </a:p>
          <a:p>
            <a:pPr lvl="2"/>
            <a:r>
              <a:rPr lang="en-US" dirty="0"/>
              <a:t>Replication configurations more general</a:t>
            </a:r>
          </a:p>
          <a:p>
            <a:r>
              <a:rPr lang="en-US" dirty="0"/>
              <a:t>View maintenance policy to specify:</a:t>
            </a:r>
          </a:p>
          <a:p>
            <a:pPr lvl="1"/>
            <a:r>
              <a:rPr lang="en-US" dirty="0"/>
              <a:t>When to refresh</a:t>
            </a:r>
          </a:p>
          <a:p>
            <a:pPr lvl="1"/>
            <a:r>
              <a:rPr lang="en-US" dirty="0"/>
              <a:t>How to refresh </a:t>
            </a:r>
          </a:p>
        </p:txBody>
      </p:sp>
      <p:sp>
        <p:nvSpPr>
          <p:cNvPr id="2" name="Footer Placeholder 1">
            <a:extLst>
              <a:ext uri="{FF2B5EF4-FFF2-40B4-BE49-F238E27FC236}">
                <a16:creationId xmlns:a16="http://schemas.microsoft.com/office/drawing/2014/main" id="{7CA772ED-5EAA-1440-818F-96AE43B164B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A058EE0-E35D-9A45-8E1E-799AEACA2AEA}"/>
              </a:ext>
            </a:extLst>
          </p:cNvPr>
          <p:cNvSpPr>
            <a:spLocks noGrp="1"/>
          </p:cNvSpPr>
          <p:nvPr>
            <p:ph type="sldNum" sz="quarter" idx="4"/>
          </p:nvPr>
        </p:nvSpPr>
        <p:spPr/>
        <p:txBody>
          <a:bodyPr/>
          <a:lstStyle/>
          <a:p>
            <a:fld id="{FD96158B-4539-3C43-9DE5-94C547866200}" type="slidenum">
              <a:rPr lang="en-US" smtClean="0"/>
              <a:t>13</a:t>
            </a:fld>
            <a:endParaRPr lang="en-US"/>
          </a:p>
        </p:txBody>
      </p:sp>
    </p:spTree>
    <p:extLst>
      <p:ext uri="{BB962C8B-B14F-4D97-AF65-F5344CB8AC3E}">
        <p14:creationId xmlns:p14="http://schemas.microsoft.com/office/powerpoint/2010/main" val="29360091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fr-FR" dirty="0" err="1"/>
              <a:t>When</a:t>
            </a:r>
            <a:r>
              <a:rPr lang="fr-FR" dirty="0"/>
              <a:t> to </a:t>
            </a:r>
            <a:r>
              <a:rPr lang="fr-FR" dirty="0" err="1"/>
              <a:t>Refresh</a:t>
            </a:r>
            <a:r>
              <a:rPr lang="fr-FR" dirty="0"/>
              <a:t> a </a:t>
            </a:r>
            <a:r>
              <a:rPr lang="fr-FR" dirty="0" err="1"/>
              <a:t>View</a:t>
            </a:r>
            <a:endParaRPr lang="fr-FR" dirty="0"/>
          </a:p>
        </p:txBody>
      </p:sp>
      <p:sp>
        <p:nvSpPr>
          <p:cNvPr id="62467" name="Rectangle 3"/>
          <p:cNvSpPr>
            <a:spLocks noGrp="1" noChangeArrowheads="1"/>
          </p:cNvSpPr>
          <p:nvPr>
            <p:ph type="body" idx="1"/>
          </p:nvPr>
        </p:nvSpPr>
        <p:spPr/>
        <p:txBody>
          <a:bodyPr/>
          <a:lstStyle/>
          <a:p>
            <a:r>
              <a:rPr lang="en-US" dirty="0"/>
              <a:t>Immediate mode</a:t>
            </a:r>
          </a:p>
          <a:p>
            <a:pPr lvl="1"/>
            <a:r>
              <a:rPr lang="en-US" dirty="0"/>
              <a:t>As part of the updating transaction, e.g. through 2PC</a:t>
            </a:r>
          </a:p>
          <a:p>
            <a:pPr lvl="1"/>
            <a:r>
              <a:rPr lang="en-US" dirty="0"/>
              <a:t>View always consistent with base data and fast queries</a:t>
            </a:r>
          </a:p>
          <a:p>
            <a:pPr lvl="1"/>
            <a:r>
              <a:rPr lang="en-US" dirty="0"/>
              <a:t>But increased transaction time to update base data</a:t>
            </a:r>
          </a:p>
          <a:p>
            <a:r>
              <a:rPr lang="en-US" dirty="0"/>
              <a:t>Deferred mode (preferred in practice)</a:t>
            </a:r>
          </a:p>
          <a:p>
            <a:pPr lvl="1"/>
            <a:r>
              <a:rPr lang="en-US" dirty="0"/>
              <a:t>Through separate refresh transactions</a:t>
            </a:r>
          </a:p>
          <a:p>
            <a:pPr lvl="2"/>
            <a:r>
              <a:rPr lang="en-US" dirty="0"/>
              <a:t>No penalty on the updating transactions</a:t>
            </a:r>
          </a:p>
          <a:p>
            <a:pPr lvl="1"/>
            <a:r>
              <a:rPr lang="en-US" dirty="0"/>
              <a:t>Triggered at different times with different trade-offs</a:t>
            </a:r>
          </a:p>
          <a:p>
            <a:pPr lvl="2"/>
            <a:r>
              <a:rPr lang="en-US" dirty="0"/>
              <a:t>Lazily: just before evaluating a query on the view</a:t>
            </a:r>
          </a:p>
          <a:p>
            <a:pPr lvl="2"/>
            <a:r>
              <a:rPr lang="en-US" dirty="0"/>
              <a:t>Periodically: every hour, every day, etc.</a:t>
            </a:r>
          </a:p>
          <a:p>
            <a:pPr lvl="2"/>
            <a:r>
              <a:rPr lang="en-US" dirty="0"/>
              <a:t>Forcedly: after a number of predefined updates</a:t>
            </a:r>
          </a:p>
        </p:txBody>
      </p:sp>
      <p:sp>
        <p:nvSpPr>
          <p:cNvPr id="2" name="Footer Placeholder 1">
            <a:extLst>
              <a:ext uri="{FF2B5EF4-FFF2-40B4-BE49-F238E27FC236}">
                <a16:creationId xmlns:a16="http://schemas.microsoft.com/office/drawing/2014/main" id="{30FC9BC6-29F0-464D-A84A-FB34B7F65F37}"/>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AF9CB9C-7CD9-FE4A-814A-BE4D13E43384}"/>
              </a:ext>
            </a:extLst>
          </p:cNvPr>
          <p:cNvSpPr>
            <a:spLocks noGrp="1"/>
          </p:cNvSpPr>
          <p:nvPr>
            <p:ph type="sldNum" sz="quarter" idx="4"/>
          </p:nvPr>
        </p:nvSpPr>
        <p:spPr/>
        <p:txBody>
          <a:bodyPr/>
          <a:lstStyle/>
          <a:p>
            <a:fld id="{FD96158B-4539-3C43-9DE5-94C547866200}" type="slidenum">
              <a:rPr lang="en-US" smtClean="0"/>
              <a:t>14</a:t>
            </a:fld>
            <a:endParaRPr lang="en-US"/>
          </a:p>
        </p:txBody>
      </p:sp>
    </p:spTree>
    <p:extLst>
      <p:ext uri="{BB962C8B-B14F-4D97-AF65-F5344CB8AC3E}">
        <p14:creationId xmlns:p14="http://schemas.microsoft.com/office/powerpoint/2010/main" val="37509239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en-US" dirty="0"/>
              <a:t>How to Refresh a View</a:t>
            </a:r>
          </a:p>
        </p:txBody>
      </p:sp>
      <p:sp>
        <p:nvSpPr>
          <p:cNvPr id="59395" name="Rectangle 3"/>
          <p:cNvSpPr>
            <a:spLocks noGrp="1" noChangeArrowheads="1"/>
          </p:cNvSpPr>
          <p:nvPr>
            <p:ph type="body" idx="1"/>
          </p:nvPr>
        </p:nvSpPr>
        <p:spPr/>
        <p:txBody>
          <a:bodyPr/>
          <a:lstStyle/>
          <a:p>
            <a:r>
              <a:rPr lang="en-US" dirty="0"/>
              <a:t>Full computing from base data</a:t>
            </a:r>
          </a:p>
          <a:p>
            <a:pPr lvl="1"/>
            <a:r>
              <a:rPr lang="en-US" dirty="0"/>
              <a:t>Efficient if there has been many changes</a:t>
            </a:r>
          </a:p>
          <a:p>
            <a:r>
              <a:rPr lang="en-US" dirty="0"/>
              <a:t>Incremental computing by applying only the changes to the view</a:t>
            </a:r>
          </a:p>
          <a:p>
            <a:pPr lvl="1"/>
            <a:r>
              <a:rPr lang="en-US" dirty="0"/>
              <a:t>Better if a small subset has been changed</a:t>
            </a:r>
          </a:p>
          <a:p>
            <a:pPr lvl="1"/>
            <a:r>
              <a:rPr lang="en-US" dirty="0"/>
              <a:t>Uses differential relations which reflect updated data only</a:t>
            </a:r>
          </a:p>
          <a:p>
            <a:pPr lvl="1"/>
            <a:endParaRPr lang="en-US" dirty="0"/>
          </a:p>
        </p:txBody>
      </p:sp>
      <p:sp>
        <p:nvSpPr>
          <p:cNvPr id="2" name="Footer Placeholder 1">
            <a:extLst>
              <a:ext uri="{FF2B5EF4-FFF2-40B4-BE49-F238E27FC236}">
                <a16:creationId xmlns:a16="http://schemas.microsoft.com/office/drawing/2014/main" id="{ADF691D7-0DF5-DF45-A684-1E446F8AD44F}"/>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CC27BFF-94C7-1A48-A098-3A495EA24C9C}"/>
              </a:ext>
            </a:extLst>
          </p:cNvPr>
          <p:cNvSpPr>
            <a:spLocks noGrp="1"/>
          </p:cNvSpPr>
          <p:nvPr>
            <p:ph type="sldNum" sz="quarter" idx="4"/>
          </p:nvPr>
        </p:nvSpPr>
        <p:spPr/>
        <p:txBody>
          <a:bodyPr/>
          <a:lstStyle/>
          <a:p>
            <a:fld id="{FD96158B-4539-3C43-9DE5-94C547866200}" type="slidenum">
              <a:rPr lang="en-US" smtClean="0"/>
              <a:t>15</a:t>
            </a:fld>
            <a:endParaRPr lang="en-US"/>
          </a:p>
        </p:txBody>
      </p:sp>
    </p:spTree>
    <p:extLst>
      <p:ext uri="{BB962C8B-B14F-4D97-AF65-F5344CB8AC3E}">
        <p14:creationId xmlns:p14="http://schemas.microsoft.com/office/powerpoint/2010/main" val="6315187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3"/>
          <p:cNvSpPr>
            <a:spLocks noGrp="1" noChangeArrowheads="1"/>
          </p:cNvSpPr>
          <p:nvPr>
            <p:ph type="title"/>
          </p:nvPr>
        </p:nvSpPr>
        <p:spPr>
          <a:noFill/>
          <a:ln/>
        </p:spPr>
        <p:txBody>
          <a:bodyPr/>
          <a:lstStyle/>
          <a:p>
            <a:r>
              <a:rPr lang="en-US" dirty="0"/>
              <a:t>Differential Relations</a:t>
            </a:r>
          </a:p>
        </p:txBody>
      </p:sp>
      <p:sp>
        <p:nvSpPr>
          <p:cNvPr id="60418" name="Rectangle 2"/>
          <p:cNvSpPr>
            <a:spLocks noGrp="1" noChangeArrowheads="1"/>
          </p:cNvSpPr>
          <p:nvPr>
            <p:ph idx="1"/>
          </p:nvPr>
        </p:nvSpPr>
        <p:spPr>
          <a:noFill/>
          <a:ln/>
        </p:spPr>
        <p:txBody>
          <a:bodyPr/>
          <a:lstStyle/>
          <a:p>
            <a:pPr>
              <a:buNone/>
              <a:tabLst>
                <a:tab pos="914353" algn="l"/>
                <a:tab pos="2114442" algn="l"/>
              </a:tabLst>
            </a:pPr>
            <a:r>
              <a:rPr lang="en-US" dirty="0"/>
              <a:t>Given relation </a:t>
            </a:r>
            <a:r>
              <a:rPr lang="en-US" i="1" dirty="0"/>
              <a:t>R</a:t>
            </a:r>
            <a:r>
              <a:rPr lang="en-US" dirty="0"/>
              <a:t> and update </a:t>
            </a:r>
            <a:r>
              <a:rPr lang="en-US" i="1" dirty="0"/>
              <a:t>u</a:t>
            </a:r>
          </a:p>
          <a:p>
            <a:pPr>
              <a:buNone/>
              <a:tabLst>
                <a:tab pos="914353" algn="l"/>
                <a:tab pos="2114442" algn="l"/>
              </a:tabLst>
            </a:pPr>
            <a:r>
              <a:rPr lang="en-US" dirty="0"/>
              <a:t>		</a:t>
            </a:r>
            <a:r>
              <a:rPr lang="en-US" i="1" dirty="0"/>
              <a:t>R</a:t>
            </a:r>
            <a:r>
              <a:rPr lang="en-US" baseline="30000" dirty="0"/>
              <a:t>+</a:t>
            </a:r>
            <a:r>
              <a:rPr lang="en-US" dirty="0"/>
              <a:t>   contains </a:t>
            </a:r>
            <a:r>
              <a:rPr lang="en-US" dirty="0" err="1"/>
              <a:t>tuples</a:t>
            </a:r>
            <a:r>
              <a:rPr lang="en-US" dirty="0"/>
              <a:t> inserted by </a:t>
            </a:r>
            <a:r>
              <a:rPr lang="en-US" i="1" dirty="0"/>
              <a:t>u</a:t>
            </a:r>
          </a:p>
          <a:p>
            <a:pPr>
              <a:buNone/>
              <a:tabLst>
                <a:tab pos="914353" algn="l"/>
                <a:tab pos="2114442" algn="l"/>
              </a:tabLst>
            </a:pPr>
            <a:r>
              <a:rPr lang="en-US" dirty="0"/>
              <a:t>		</a:t>
            </a:r>
            <a:r>
              <a:rPr lang="en-US" i="1" dirty="0"/>
              <a:t>R</a:t>
            </a:r>
            <a:r>
              <a:rPr lang="en-US" baseline="30000" dirty="0"/>
              <a:t>-</a:t>
            </a:r>
            <a:r>
              <a:rPr lang="en-US" dirty="0"/>
              <a:t>    contains </a:t>
            </a:r>
            <a:r>
              <a:rPr lang="en-US" dirty="0" err="1"/>
              <a:t>tuples</a:t>
            </a:r>
            <a:r>
              <a:rPr lang="en-US" dirty="0"/>
              <a:t> deleted by </a:t>
            </a:r>
            <a:r>
              <a:rPr lang="en-US" i="1" dirty="0"/>
              <a:t>u</a:t>
            </a:r>
            <a:endParaRPr lang="en-US" dirty="0"/>
          </a:p>
          <a:p>
            <a:pPr>
              <a:buNone/>
              <a:tabLst>
                <a:tab pos="914353" algn="l"/>
                <a:tab pos="2114442" algn="l"/>
              </a:tabLst>
            </a:pPr>
            <a:r>
              <a:rPr lang="en-US" dirty="0"/>
              <a:t>Type of </a:t>
            </a:r>
            <a:r>
              <a:rPr lang="en-US" i="1" dirty="0"/>
              <a:t>u</a:t>
            </a:r>
          </a:p>
          <a:p>
            <a:pPr>
              <a:buNone/>
              <a:tabLst>
                <a:tab pos="914353" algn="l"/>
                <a:tab pos="2114442" algn="l"/>
              </a:tabLst>
            </a:pPr>
            <a:r>
              <a:rPr lang="en-US" dirty="0"/>
              <a:t>		</a:t>
            </a:r>
            <a:r>
              <a:rPr lang="en-US" dirty="0">
                <a:solidFill>
                  <a:srgbClr val="FF0000"/>
                </a:solidFill>
              </a:rPr>
              <a:t>insert</a:t>
            </a:r>
            <a:r>
              <a:rPr lang="en-US" dirty="0"/>
              <a:t>	</a:t>
            </a:r>
            <a:r>
              <a:rPr lang="en-US" i="1" dirty="0"/>
              <a:t>R</a:t>
            </a:r>
            <a:r>
              <a:rPr lang="en-US" i="1" baseline="30000" dirty="0"/>
              <a:t>-</a:t>
            </a:r>
            <a:r>
              <a:rPr lang="en-US" dirty="0"/>
              <a:t>   empty</a:t>
            </a:r>
          </a:p>
          <a:p>
            <a:pPr>
              <a:buNone/>
              <a:tabLst>
                <a:tab pos="914353" algn="l"/>
                <a:tab pos="2114442" algn="l"/>
              </a:tabLst>
            </a:pPr>
            <a:r>
              <a:rPr lang="en-US" dirty="0"/>
              <a:t>		</a:t>
            </a:r>
            <a:r>
              <a:rPr lang="en-US" dirty="0">
                <a:solidFill>
                  <a:srgbClr val="FF0000"/>
                </a:solidFill>
              </a:rPr>
              <a:t>delete</a:t>
            </a:r>
            <a:r>
              <a:rPr lang="en-US" dirty="0"/>
              <a:t>	</a:t>
            </a:r>
            <a:r>
              <a:rPr lang="en-US" i="1" dirty="0"/>
              <a:t>R</a:t>
            </a:r>
            <a:r>
              <a:rPr lang="en-US" baseline="30000" dirty="0"/>
              <a:t>+</a:t>
            </a:r>
            <a:r>
              <a:rPr lang="en-US" dirty="0"/>
              <a:t>   empty</a:t>
            </a:r>
          </a:p>
          <a:p>
            <a:pPr>
              <a:buNone/>
              <a:tabLst>
                <a:tab pos="914353" algn="l"/>
                <a:tab pos="2114442" algn="l"/>
              </a:tabLst>
            </a:pPr>
            <a:r>
              <a:rPr lang="en-US" dirty="0"/>
              <a:t>		</a:t>
            </a:r>
            <a:r>
              <a:rPr lang="en-US" dirty="0">
                <a:solidFill>
                  <a:srgbClr val="FF0000"/>
                </a:solidFill>
              </a:rPr>
              <a:t>modify</a:t>
            </a:r>
            <a:r>
              <a:rPr lang="en-US" dirty="0"/>
              <a:t>	</a:t>
            </a:r>
            <a:r>
              <a:rPr lang="en-US" i="1" dirty="0"/>
              <a:t>R</a:t>
            </a:r>
            <a:r>
              <a:rPr lang="en-US" baseline="30000" dirty="0"/>
              <a:t>+</a:t>
            </a:r>
            <a:r>
              <a:rPr lang="en-US" dirty="0"/>
              <a:t>  </a:t>
            </a:r>
            <a:r>
              <a:rPr lang="en-US" dirty="0">
                <a:latin typeface="Symbol" pitchFamily="18" charset="2"/>
                <a:sym typeface="Symbol"/>
              </a:rPr>
              <a:t></a:t>
            </a:r>
            <a:r>
              <a:rPr lang="en-US" dirty="0"/>
              <a:t> (</a:t>
            </a:r>
            <a:r>
              <a:rPr lang="en-US" i="1" dirty="0"/>
              <a:t>R – R</a:t>
            </a:r>
            <a:r>
              <a:rPr lang="en-US" baseline="30000" dirty="0"/>
              <a:t>-</a:t>
            </a:r>
            <a:r>
              <a:rPr lang="en-US" dirty="0"/>
              <a:t> )</a:t>
            </a:r>
          </a:p>
          <a:p>
            <a:pPr>
              <a:buNone/>
              <a:tabLst>
                <a:tab pos="914353" algn="l"/>
                <a:tab pos="2114442" algn="l"/>
              </a:tabLst>
            </a:pPr>
            <a:r>
              <a:rPr lang="en-US" dirty="0"/>
              <a:t>Refreshing a view </a:t>
            </a:r>
            <a:r>
              <a:rPr lang="en-US" i="1" dirty="0"/>
              <a:t>V</a:t>
            </a:r>
            <a:r>
              <a:rPr lang="en-US" dirty="0"/>
              <a:t> is then done by computing </a:t>
            </a:r>
            <a:endParaRPr lang="en-US" i="1" dirty="0"/>
          </a:p>
          <a:p>
            <a:pPr>
              <a:buNone/>
              <a:tabLst>
                <a:tab pos="914353" algn="l"/>
                <a:tab pos="2114442" algn="l"/>
              </a:tabLst>
            </a:pPr>
            <a:r>
              <a:rPr lang="en-US" i="1" dirty="0"/>
              <a:t>	V</a:t>
            </a:r>
            <a:r>
              <a:rPr lang="en-US" baseline="30000" dirty="0"/>
              <a:t>+</a:t>
            </a:r>
            <a:r>
              <a:rPr lang="en-US" dirty="0"/>
              <a:t> </a:t>
            </a:r>
            <a:r>
              <a:rPr lang="en-US" dirty="0">
                <a:latin typeface="Symbol" pitchFamily="18" charset="2"/>
                <a:sym typeface="Symbol"/>
              </a:rPr>
              <a:t></a:t>
            </a:r>
            <a:r>
              <a:rPr lang="en-US" dirty="0"/>
              <a:t> (</a:t>
            </a:r>
            <a:r>
              <a:rPr lang="en-US" i="1" dirty="0"/>
              <a:t>V – V</a:t>
            </a:r>
            <a:r>
              <a:rPr lang="en-US" i="1" baseline="30000" dirty="0"/>
              <a:t>-</a:t>
            </a:r>
            <a:r>
              <a:rPr lang="en-US" dirty="0"/>
              <a:t> )</a:t>
            </a:r>
          </a:p>
          <a:p>
            <a:pPr marL="2232" indent="-2232">
              <a:buNone/>
              <a:tabLst>
                <a:tab pos="914353" algn="l"/>
                <a:tab pos="2114442" algn="l"/>
              </a:tabLst>
            </a:pPr>
            <a:r>
              <a:rPr lang="en-US" dirty="0"/>
              <a:t>	computing </a:t>
            </a:r>
            <a:r>
              <a:rPr lang="en-US" i="1" dirty="0"/>
              <a:t>V</a:t>
            </a:r>
            <a:r>
              <a:rPr lang="en-US" baseline="30000" dirty="0"/>
              <a:t>+</a:t>
            </a:r>
            <a:r>
              <a:rPr lang="en-US" dirty="0"/>
              <a:t> and </a:t>
            </a:r>
            <a:r>
              <a:rPr lang="en-US" i="1" dirty="0"/>
              <a:t>V</a:t>
            </a:r>
            <a:r>
              <a:rPr lang="en-US" baseline="30000" dirty="0"/>
              <a:t>-</a:t>
            </a:r>
            <a:r>
              <a:rPr lang="en-US" dirty="0"/>
              <a:t> may require accessing base data</a:t>
            </a:r>
          </a:p>
        </p:txBody>
      </p:sp>
      <p:sp>
        <p:nvSpPr>
          <p:cNvPr id="2" name="Footer Placeholder 1">
            <a:extLst>
              <a:ext uri="{FF2B5EF4-FFF2-40B4-BE49-F238E27FC236}">
                <a16:creationId xmlns:a16="http://schemas.microsoft.com/office/drawing/2014/main" id="{B515DB49-F89E-4647-BA0E-A3EA5DE55E0F}"/>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55F7754-BCB6-8845-A946-A28424C06CDA}"/>
              </a:ext>
            </a:extLst>
          </p:cNvPr>
          <p:cNvSpPr>
            <a:spLocks noGrp="1"/>
          </p:cNvSpPr>
          <p:nvPr>
            <p:ph type="sldNum" sz="quarter" idx="4"/>
          </p:nvPr>
        </p:nvSpPr>
        <p:spPr/>
        <p:txBody>
          <a:bodyPr/>
          <a:lstStyle/>
          <a:p>
            <a:fld id="{FD96158B-4539-3C43-9DE5-94C547866200}" type="slidenum">
              <a:rPr lang="en-US" smtClean="0"/>
              <a:t>16</a:t>
            </a:fld>
            <a:endParaRPr lang="en-US"/>
          </a:p>
        </p:txBody>
      </p:sp>
    </p:spTree>
    <p:extLst>
      <p:ext uri="{BB962C8B-B14F-4D97-AF65-F5344CB8AC3E}">
        <p14:creationId xmlns:p14="http://schemas.microsoft.com/office/powerpoint/2010/main" val="14430812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body" idx="1"/>
          </p:nvPr>
        </p:nvSpPr>
        <p:spPr>
          <a:xfrm>
            <a:off x="774703" y="1606297"/>
            <a:ext cx="7780337" cy="4486999"/>
          </a:xfrm>
          <a:noFill/>
          <a:ln/>
        </p:spPr>
        <p:txBody>
          <a:bodyPr/>
          <a:lstStyle/>
          <a:p>
            <a:pPr lvl="1">
              <a:buNone/>
              <a:tabLst>
                <a:tab pos="1828706" algn="l"/>
                <a:tab pos="2914501" algn="l"/>
              </a:tabLst>
            </a:pPr>
            <a:r>
              <a:rPr lang="en-US" dirty="0">
                <a:latin typeface="Courier New"/>
              </a:rPr>
              <a:t>EG = 	</a:t>
            </a:r>
            <a:r>
              <a:rPr lang="en-US" b="1" dirty="0">
                <a:latin typeface="Courier New"/>
              </a:rPr>
              <a:t>SELECT</a:t>
            </a:r>
            <a:r>
              <a:rPr lang="en-US" dirty="0">
                <a:latin typeface="Courier New"/>
              </a:rPr>
              <a:t> DISTINCT ENAME, RESP</a:t>
            </a:r>
          </a:p>
          <a:p>
            <a:pPr lvl="1">
              <a:spcBef>
                <a:spcPts val="0"/>
              </a:spcBef>
              <a:buNone/>
              <a:tabLst>
                <a:tab pos="1828706" algn="l"/>
                <a:tab pos="2914501" algn="l"/>
              </a:tabLst>
            </a:pPr>
            <a:r>
              <a:rPr lang="en-US" b="1" dirty="0">
                <a:latin typeface="Courier New"/>
              </a:rPr>
              <a:t>		FROM</a:t>
            </a:r>
            <a:r>
              <a:rPr lang="en-US" dirty="0">
                <a:latin typeface="Courier New"/>
              </a:rPr>
              <a:t>	EMP, ASG</a:t>
            </a:r>
          </a:p>
          <a:p>
            <a:pPr lvl="1">
              <a:spcBef>
                <a:spcPts val="0"/>
              </a:spcBef>
              <a:buNone/>
              <a:tabLst>
                <a:tab pos="1828706" algn="l"/>
                <a:tab pos="2914501" algn="l"/>
              </a:tabLst>
            </a:pPr>
            <a:r>
              <a:rPr lang="en-US" dirty="0">
                <a:latin typeface="Courier New"/>
              </a:rPr>
              <a:t>		</a:t>
            </a:r>
            <a:r>
              <a:rPr lang="en-US" b="1" dirty="0">
                <a:latin typeface="Courier New"/>
              </a:rPr>
              <a:t>WHERE</a:t>
            </a:r>
            <a:r>
              <a:rPr lang="en-US" dirty="0">
                <a:latin typeface="Courier New"/>
              </a:rPr>
              <a:t>	EMP.ENO=ASG.ENO</a:t>
            </a:r>
          </a:p>
          <a:p>
            <a:pPr lvl="1">
              <a:buNone/>
              <a:tabLst>
                <a:tab pos="1828706" algn="l"/>
                <a:tab pos="2914501" algn="l"/>
              </a:tabLst>
            </a:pPr>
            <a:endParaRPr lang="en-US" dirty="0">
              <a:latin typeface="Courier New"/>
            </a:endParaRPr>
          </a:p>
          <a:p>
            <a:pPr marL="572596" lvl="1">
              <a:buNone/>
              <a:tabLst>
                <a:tab pos="1828706" algn="l"/>
                <a:tab pos="2914501" algn="l"/>
              </a:tabLst>
            </a:pPr>
            <a:r>
              <a:rPr lang="en-US" dirty="0">
                <a:latin typeface="Courier New"/>
              </a:rPr>
              <a:t>EG</a:t>
            </a:r>
            <a:r>
              <a:rPr lang="en-US" baseline="30000" dirty="0">
                <a:latin typeface="Courier New"/>
              </a:rPr>
              <a:t>+</a:t>
            </a:r>
            <a:r>
              <a:rPr lang="en-US" dirty="0">
                <a:latin typeface="Courier New"/>
              </a:rPr>
              <a:t>=	(</a:t>
            </a:r>
            <a:r>
              <a:rPr lang="en-US" b="1" dirty="0">
                <a:latin typeface="Courier New"/>
              </a:rPr>
              <a:t>SELECT</a:t>
            </a:r>
            <a:r>
              <a:rPr lang="en-US" dirty="0">
                <a:latin typeface="Courier New"/>
              </a:rPr>
              <a:t> DISTINCT ENAME, RESP</a:t>
            </a:r>
          </a:p>
          <a:p>
            <a:pPr marL="379674" lvl="1">
              <a:spcBef>
                <a:spcPts val="0"/>
              </a:spcBef>
              <a:buNone/>
              <a:tabLst>
                <a:tab pos="1828706" algn="l"/>
                <a:tab pos="2914501" algn="l"/>
              </a:tabLst>
            </a:pPr>
            <a:r>
              <a:rPr lang="en-US" b="1" dirty="0">
                <a:latin typeface="Courier New"/>
              </a:rPr>
              <a:t>		FROM</a:t>
            </a:r>
            <a:r>
              <a:rPr lang="en-US" dirty="0">
                <a:latin typeface="Courier New"/>
              </a:rPr>
              <a:t>	EMP, ASG</a:t>
            </a:r>
            <a:r>
              <a:rPr lang="en-US" baseline="30000" dirty="0">
                <a:latin typeface="Courier New"/>
              </a:rPr>
              <a:t>+</a:t>
            </a:r>
          </a:p>
          <a:p>
            <a:pPr marL="379674" lvl="1">
              <a:spcBef>
                <a:spcPts val="0"/>
              </a:spcBef>
              <a:buNone/>
              <a:tabLst>
                <a:tab pos="1828706" algn="l"/>
                <a:tab pos="2914501" algn="l"/>
              </a:tabLst>
            </a:pPr>
            <a:r>
              <a:rPr lang="en-US" dirty="0">
                <a:latin typeface="Courier New"/>
              </a:rPr>
              <a:t>		</a:t>
            </a:r>
            <a:r>
              <a:rPr lang="en-US" b="1" dirty="0">
                <a:latin typeface="Courier New"/>
              </a:rPr>
              <a:t>WHERE</a:t>
            </a:r>
            <a:r>
              <a:rPr lang="en-US" dirty="0">
                <a:latin typeface="Courier New"/>
              </a:rPr>
              <a:t>	EMP.ENO=ASG</a:t>
            </a:r>
            <a:r>
              <a:rPr lang="en-US" baseline="30000" dirty="0">
                <a:latin typeface="Courier New"/>
              </a:rPr>
              <a:t>+</a:t>
            </a:r>
            <a:r>
              <a:rPr lang="en-US" dirty="0">
                <a:latin typeface="Courier New"/>
              </a:rPr>
              <a:t>.ENO) </a:t>
            </a:r>
            <a:r>
              <a:rPr lang="en-US" b="1" dirty="0">
                <a:latin typeface="Courier New"/>
              </a:rPr>
              <a:t>UNION</a:t>
            </a:r>
          </a:p>
          <a:p>
            <a:pPr marL="379674" lvl="1">
              <a:spcBef>
                <a:spcPts val="0"/>
              </a:spcBef>
              <a:buNone/>
              <a:tabLst>
                <a:tab pos="1828706" algn="l"/>
                <a:tab pos="2914501" algn="l"/>
              </a:tabLst>
            </a:pPr>
            <a:r>
              <a:rPr lang="en-US" dirty="0">
                <a:latin typeface="Courier New"/>
              </a:rPr>
              <a:t>		(</a:t>
            </a:r>
            <a:r>
              <a:rPr lang="en-US" b="1" dirty="0">
                <a:latin typeface="Courier New"/>
              </a:rPr>
              <a:t>SELECT</a:t>
            </a:r>
            <a:r>
              <a:rPr lang="en-US" dirty="0">
                <a:latin typeface="Courier New"/>
              </a:rPr>
              <a:t> DISTINCT ENAME, RESP</a:t>
            </a:r>
          </a:p>
          <a:p>
            <a:pPr marL="379674" lvl="1">
              <a:spcBef>
                <a:spcPts val="0"/>
              </a:spcBef>
              <a:buNone/>
              <a:tabLst>
                <a:tab pos="1828706" algn="l"/>
                <a:tab pos="2914501" algn="l"/>
              </a:tabLst>
            </a:pPr>
            <a:r>
              <a:rPr lang="en-US" b="1" dirty="0">
                <a:latin typeface="Courier New"/>
              </a:rPr>
              <a:t>		FROM</a:t>
            </a:r>
            <a:r>
              <a:rPr lang="en-US" dirty="0">
                <a:latin typeface="Courier New"/>
              </a:rPr>
              <a:t>	EMP</a:t>
            </a:r>
            <a:r>
              <a:rPr lang="en-US" baseline="30000" dirty="0">
                <a:latin typeface="Courier New"/>
              </a:rPr>
              <a:t>+</a:t>
            </a:r>
            <a:r>
              <a:rPr lang="en-US" dirty="0">
                <a:latin typeface="Courier New"/>
              </a:rPr>
              <a:t>, ASG</a:t>
            </a:r>
          </a:p>
          <a:p>
            <a:pPr marL="379674" lvl="1">
              <a:spcBef>
                <a:spcPts val="0"/>
              </a:spcBef>
              <a:buNone/>
              <a:tabLst>
                <a:tab pos="1828706" algn="l"/>
                <a:tab pos="2914501" algn="l"/>
              </a:tabLst>
            </a:pPr>
            <a:r>
              <a:rPr lang="en-US" dirty="0">
                <a:latin typeface="Courier New"/>
              </a:rPr>
              <a:t>		</a:t>
            </a:r>
            <a:r>
              <a:rPr lang="en-US" b="1" dirty="0">
                <a:latin typeface="Courier New"/>
              </a:rPr>
              <a:t>WHERE</a:t>
            </a:r>
            <a:r>
              <a:rPr lang="en-US" dirty="0">
                <a:latin typeface="Courier New"/>
              </a:rPr>
              <a:t>	EMP</a:t>
            </a:r>
            <a:r>
              <a:rPr lang="en-US" baseline="30000" dirty="0">
                <a:latin typeface="Courier New"/>
              </a:rPr>
              <a:t>+</a:t>
            </a:r>
            <a:r>
              <a:rPr lang="en-US" dirty="0">
                <a:latin typeface="Courier New"/>
              </a:rPr>
              <a:t>.ENO=ASG.ENO) </a:t>
            </a:r>
            <a:r>
              <a:rPr lang="en-US" b="1" dirty="0">
                <a:latin typeface="Courier New"/>
              </a:rPr>
              <a:t>UNION</a:t>
            </a:r>
          </a:p>
          <a:p>
            <a:pPr marL="379674" lvl="1">
              <a:spcBef>
                <a:spcPts val="0"/>
              </a:spcBef>
              <a:buNone/>
              <a:tabLst>
                <a:tab pos="1828706" algn="l"/>
                <a:tab pos="2914501" algn="l"/>
              </a:tabLst>
            </a:pPr>
            <a:r>
              <a:rPr lang="en-US" dirty="0">
                <a:latin typeface="Courier New"/>
              </a:rPr>
              <a:t>		(</a:t>
            </a:r>
            <a:r>
              <a:rPr lang="en-US" b="1" dirty="0">
                <a:latin typeface="Courier New"/>
              </a:rPr>
              <a:t>SELECT</a:t>
            </a:r>
            <a:r>
              <a:rPr lang="en-US" dirty="0">
                <a:latin typeface="Courier New"/>
              </a:rPr>
              <a:t> DISTINCT ENAME, RESP</a:t>
            </a:r>
          </a:p>
          <a:p>
            <a:pPr marL="379674" lvl="1">
              <a:spcBef>
                <a:spcPts val="0"/>
              </a:spcBef>
              <a:buNone/>
              <a:tabLst>
                <a:tab pos="1828706" algn="l"/>
                <a:tab pos="2914501" algn="l"/>
              </a:tabLst>
            </a:pPr>
            <a:r>
              <a:rPr lang="en-US" b="1" dirty="0">
                <a:latin typeface="Courier New"/>
              </a:rPr>
              <a:t>		FROM</a:t>
            </a:r>
            <a:r>
              <a:rPr lang="en-US" dirty="0">
                <a:latin typeface="Courier New"/>
              </a:rPr>
              <a:t>	EMP</a:t>
            </a:r>
            <a:r>
              <a:rPr lang="en-US" baseline="30000" dirty="0">
                <a:latin typeface="Courier New"/>
              </a:rPr>
              <a:t>+</a:t>
            </a:r>
            <a:r>
              <a:rPr lang="en-US" dirty="0">
                <a:latin typeface="Courier New"/>
              </a:rPr>
              <a:t>, ASG</a:t>
            </a:r>
            <a:r>
              <a:rPr lang="en-US" baseline="30000" dirty="0">
                <a:latin typeface="Courier New"/>
              </a:rPr>
              <a:t>+</a:t>
            </a:r>
          </a:p>
          <a:p>
            <a:pPr marL="379674" lvl="1">
              <a:spcBef>
                <a:spcPts val="0"/>
              </a:spcBef>
              <a:buNone/>
              <a:tabLst>
                <a:tab pos="1828706" algn="l"/>
                <a:tab pos="2914501" algn="l"/>
              </a:tabLst>
            </a:pPr>
            <a:r>
              <a:rPr lang="en-US" dirty="0">
                <a:latin typeface="Courier New"/>
              </a:rPr>
              <a:t>		</a:t>
            </a:r>
            <a:r>
              <a:rPr lang="en-US" b="1" dirty="0">
                <a:latin typeface="Courier New"/>
              </a:rPr>
              <a:t>WHERE</a:t>
            </a:r>
            <a:r>
              <a:rPr lang="en-US" dirty="0">
                <a:latin typeface="Courier New"/>
              </a:rPr>
              <a:t>	EMP</a:t>
            </a:r>
            <a:r>
              <a:rPr lang="en-US" baseline="30000" dirty="0">
                <a:latin typeface="Courier New"/>
              </a:rPr>
              <a:t>+</a:t>
            </a:r>
            <a:r>
              <a:rPr lang="en-US" dirty="0">
                <a:latin typeface="Courier New"/>
              </a:rPr>
              <a:t>.ENO=ASG</a:t>
            </a:r>
            <a:r>
              <a:rPr lang="en-US" baseline="30000" dirty="0">
                <a:latin typeface="Courier New"/>
              </a:rPr>
              <a:t>+</a:t>
            </a:r>
            <a:r>
              <a:rPr lang="en-US" dirty="0">
                <a:latin typeface="Courier New"/>
              </a:rPr>
              <a:t>.ENO)</a:t>
            </a:r>
          </a:p>
          <a:p>
            <a:pPr lvl="1">
              <a:buNone/>
              <a:tabLst>
                <a:tab pos="1828706" algn="l"/>
                <a:tab pos="2914501" algn="l"/>
              </a:tabLst>
            </a:pPr>
            <a:endParaRPr lang="en-US" dirty="0">
              <a:latin typeface="Courier New"/>
            </a:endParaRPr>
          </a:p>
        </p:txBody>
      </p:sp>
      <p:sp>
        <p:nvSpPr>
          <p:cNvPr id="65539" name="Rectangle 3"/>
          <p:cNvSpPr>
            <a:spLocks noGrp="1" noChangeArrowheads="1"/>
          </p:cNvSpPr>
          <p:nvPr>
            <p:ph type="title"/>
          </p:nvPr>
        </p:nvSpPr>
        <p:spPr>
          <a:noFill/>
          <a:ln/>
        </p:spPr>
        <p:txBody>
          <a:bodyPr/>
          <a:lstStyle/>
          <a:p>
            <a:r>
              <a:rPr lang="en-US" dirty="0"/>
              <a:t>Example</a:t>
            </a:r>
          </a:p>
        </p:txBody>
      </p:sp>
      <p:sp>
        <p:nvSpPr>
          <p:cNvPr id="2" name="Footer Placeholder 1">
            <a:extLst>
              <a:ext uri="{FF2B5EF4-FFF2-40B4-BE49-F238E27FC236}">
                <a16:creationId xmlns:a16="http://schemas.microsoft.com/office/drawing/2014/main" id="{08CC9A67-684C-E04E-A6C2-ED4EEFD206BC}"/>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E83D1A7-0E54-F546-B199-66C574D4B80A}"/>
              </a:ext>
            </a:extLst>
          </p:cNvPr>
          <p:cNvSpPr>
            <a:spLocks noGrp="1"/>
          </p:cNvSpPr>
          <p:nvPr>
            <p:ph type="sldNum" sz="quarter" idx="4"/>
          </p:nvPr>
        </p:nvSpPr>
        <p:spPr/>
        <p:txBody>
          <a:bodyPr/>
          <a:lstStyle/>
          <a:p>
            <a:fld id="{FD96158B-4539-3C43-9DE5-94C547866200}" type="slidenum">
              <a:rPr lang="en-US" smtClean="0"/>
              <a:t>17</a:t>
            </a:fld>
            <a:endParaRPr lang="en-US"/>
          </a:p>
        </p:txBody>
      </p:sp>
    </p:spTree>
    <p:extLst>
      <p:ext uri="{BB962C8B-B14F-4D97-AF65-F5344CB8AC3E}">
        <p14:creationId xmlns:p14="http://schemas.microsoft.com/office/powerpoint/2010/main" val="14589333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r>
              <a:rPr lang="en-US" dirty="0"/>
              <a:t>Techniques for Incremental View Maintenance </a:t>
            </a:r>
          </a:p>
        </p:txBody>
      </p:sp>
      <p:sp>
        <p:nvSpPr>
          <p:cNvPr id="64515" name="Rectangle 3"/>
          <p:cNvSpPr>
            <a:spLocks noGrp="1" noChangeArrowheads="1"/>
          </p:cNvSpPr>
          <p:nvPr>
            <p:ph type="body" idx="1"/>
          </p:nvPr>
        </p:nvSpPr>
        <p:spPr/>
        <p:txBody>
          <a:bodyPr/>
          <a:lstStyle/>
          <a:p>
            <a:r>
              <a:rPr lang="en-US" dirty="0"/>
              <a:t>Different techniques depending on:</a:t>
            </a:r>
          </a:p>
          <a:p>
            <a:pPr lvl="1"/>
            <a:r>
              <a:rPr lang="en-US" dirty="0"/>
              <a:t>View expressiveness</a:t>
            </a:r>
          </a:p>
          <a:p>
            <a:pPr lvl="2">
              <a:spcBef>
                <a:spcPts val="0"/>
              </a:spcBef>
            </a:pPr>
            <a:r>
              <a:rPr lang="en-US" dirty="0"/>
              <a:t>Non recursive views: SPJ with duplicate elimination, union and aggregation</a:t>
            </a:r>
          </a:p>
          <a:p>
            <a:pPr lvl="2">
              <a:spcBef>
                <a:spcPts val="0"/>
              </a:spcBef>
            </a:pPr>
            <a:r>
              <a:rPr lang="en-US" dirty="0"/>
              <a:t>Views with outer-join</a:t>
            </a:r>
          </a:p>
          <a:p>
            <a:pPr lvl="2">
              <a:spcBef>
                <a:spcPts val="0"/>
              </a:spcBef>
            </a:pPr>
            <a:r>
              <a:rPr lang="en-US" dirty="0"/>
              <a:t>Recursive views</a:t>
            </a:r>
          </a:p>
          <a:p>
            <a:r>
              <a:rPr lang="en-US" dirty="0"/>
              <a:t>Most frequent case is non recursive views</a:t>
            </a:r>
          </a:p>
          <a:p>
            <a:pPr lvl="1"/>
            <a:r>
              <a:rPr lang="en-US" dirty="0"/>
              <a:t>Problem: an individual </a:t>
            </a:r>
            <a:r>
              <a:rPr lang="en-US" dirty="0" err="1"/>
              <a:t>tuple</a:t>
            </a:r>
            <a:r>
              <a:rPr lang="en-US" dirty="0"/>
              <a:t> in the view may be derived from several base </a:t>
            </a:r>
            <a:r>
              <a:rPr lang="en-US" dirty="0" err="1"/>
              <a:t>tuples</a:t>
            </a:r>
            <a:endParaRPr lang="en-US" dirty="0"/>
          </a:p>
          <a:p>
            <a:pPr lvl="2">
              <a:spcBef>
                <a:spcPts val="0"/>
              </a:spcBef>
            </a:pPr>
            <a:r>
              <a:rPr lang="en-US" dirty="0"/>
              <a:t>Example: </a:t>
            </a:r>
            <a:r>
              <a:rPr lang="en-US" dirty="0" err="1"/>
              <a:t>tuple</a:t>
            </a:r>
            <a:r>
              <a:rPr lang="en-US" dirty="0"/>
              <a:t> </a:t>
            </a:r>
            <a:r>
              <a:rPr lang="en-US" dirty="0">
                <a:sym typeface="Symbol"/>
              </a:rPr>
              <a:t></a:t>
            </a:r>
            <a:r>
              <a:rPr lang="en-US" dirty="0"/>
              <a:t>M. Smith, Analyst</a:t>
            </a:r>
            <a:r>
              <a:rPr lang="en-US" dirty="0">
                <a:sym typeface="Symbol"/>
              </a:rPr>
              <a:t></a:t>
            </a:r>
            <a:r>
              <a:rPr lang="en-US" dirty="0"/>
              <a:t> in EG corresponding to</a:t>
            </a:r>
          </a:p>
          <a:p>
            <a:pPr lvl="3">
              <a:spcBef>
                <a:spcPts val="0"/>
              </a:spcBef>
            </a:pPr>
            <a:r>
              <a:rPr lang="en-US" dirty="0"/>
              <a:t> </a:t>
            </a:r>
            <a:r>
              <a:rPr lang="en-US" dirty="0">
                <a:sym typeface="Symbol"/>
              </a:rPr>
              <a:t></a:t>
            </a:r>
            <a:r>
              <a:rPr lang="en-US" dirty="0"/>
              <a:t>E2, M. Smith, …</a:t>
            </a:r>
            <a:r>
              <a:rPr lang="en-US" dirty="0">
                <a:sym typeface="Symbol"/>
              </a:rPr>
              <a:t> </a:t>
            </a:r>
            <a:r>
              <a:rPr lang="en-US" dirty="0"/>
              <a:t> in EMP</a:t>
            </a:r>
          </a:p>
          <a:p>
            <a:pPr lvl="3">
              <a:spcBef>
                <a:spcPts val="0"/>
              </a:spcBef>
            </a:pPr>
            <a:r>
              <a:rPr lang="en-US" dirty="0">
                <a:sym typeface="Symbol"/>
              </a:rPr>
              <a:t></a:t>
            </a:r>
            <a:r>
              <a:rPr lang="en-US" dirty="0"/>
              <a:t>E2,P1,Analyst,24</a:t>
            </a:r>
            <a:r>
              <a:rPr lang="en-US" dirty="0">
                <a:sym typeface="Symbol"/>
              </a:rPr>
              <a:t> </a:t>
            </a:r>
            <a:r>
              <a:rPr lang="en-US" dirty="0"/>
              <a:t> and </a:t>
            </a:r>
            <a:r>
              <a:rPr lang="en-US" dirty="0">
                <a:sym typeface="Symbol"/>
              </a:rPr>
              <a:t></a:t>
            </a:r>
            <a:r>
              <a:rPr lang="en-US" dirty="0"/>
              <a:t>E2,P2,Analyst,6</a:t>
            </a:r>
            <a:r>
              <a:rPr lang="en-US" dirty="0">
                <a:sym typeface="Symbol"/>
              </a:rPr>
              <a:t></a:t>
            </a:r>
            <a:r>
              <a:rPr lang="en-US" dirty="0"/>
              <a:t> in ASG</a:t>
            </a:r>
          </a:p>
          <a:p>
            <a:pPr lvl="2">
              <a:spcBef>
                <a:spcPts val="0"/>
              </a:spcBef>
            </a:pPr>
            <a:r>
              <a:rPr lang="en-US" dirty="0"/>
              <a:t>Makes deletion difficult</a:t>
            </a:r>
          </a:p>
          <a:p>
            <a:pPr lvl="1"/>
            <a:r>
              <a:rPr lang="en-US" dirty="0"/>
              <a:t>Solution: Counting</a:t>
            </a:r>
          </a:p>
          <a:p>
            <a:pPr lvl="1"/>
            <a:endParaRPr lang="en-US" dirty="0"/>
          </a:p>
        </p:txBody>
      </p:sp>
      <p:sp>
        <p:nvSpPr>
          <p:cNvPr id="2" name="Footer Placeholder 1">
            <a:extLst>
              <a:ext uri="{FF2B5EF4-FFF2-40B4-BE49-F238E27FC236}">
                <a16:creationId xmlns:a16="http://schemas.microsoft.com/office/drawing/2014/main" id="{CBD1D699-FE3A-8F4E-9BC2-BBC91C74441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C7E33CB-19B1-FA40-B927-58955F510008}"/>
              </a:ext>
            </a:extLst>
          </p:cNvPr>
          <p:cNvSpPr>
            <a:spLocks noGrp="1"/>
          </p:cNvSpPr>
          <p:nvPr>
            <p:ph type="sldNum" sz="quarter" idx="4"/>
          </p:nvPr>
        </p:nvSpPr>
        <p:spPr/>
        <p:txBody>
          <a:bodyPr/>
          <a:lstStyle/>
          <a:p>
            <a:fld id="{FD96158B-4539-3C43-9DE5-94C547866200}" type="slidenum">
              <a:rPr lang="en-US" smtClean="0"/>
              <a:t>18</a:t>
            </a:fld>
            <a:endParaRPr lang="en-US"/>
          </a:p>
        </p:txBody>
      </p:sp>
    </p:spTree>
    <p:extLst>
      <p:ext uri="{BB962C8B-B14F-4D97-AF65-F5344CB8AC3E}">
        <p14:creationId xmlns:p14="http://schemas.microsoft.com/office/powerpoint/2010/main" val="278075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r>
              <a:rPr lang="en-US" dirty="0"/>
              <a:t>Counting Algorithm</a:t>
            </a:r>
          </a:p>
        </p:txBody>
      </p:sp>
      <p:sp>
        <p:nvSpPr>
          <p:cNvPr id="67587" name="Rectangle 3"/>
          <p:cNvSpPr>
            <a:spLocks noGrp="1" noChangeArrowheads="1"/>
          </p:cNvSpPr>
          <p:nvPr>
            <p:ph idx="1"/>
          </p:nvPr>
        </p:nvSpPr>
        <p:spPr/>
        <p:txBody>
          <a:bodyPr/>
          <a:lstStyle/>
          <a:p>
            <a:pPr marL="457177" indent="-457177"/>
            <a:r>
              <a:rPr lang="en-US" dirty="0"/>
              <a:t>Basic idea</a:t>
            </a:r>
          </a:p>
          <a:p>
            <a:pPr marL="838157" lvl="1" indent="-380980"/>
            <a:r>
              <a:rPr lang="en-US" dirty="0"/>
              <a:t>Maintain a count of the number of derivations for each </a:t>
            </a:r>
            <a:r>
              <a:rPr lang="en-US" dirty="0" err="1"/>
              <a:t>tuple</a:t>
            </a:r>
            <a:r>
              <a:rPr lang="en-US" dirty="0"/>
              <a:t> in the view</a:t>
            </a:r>
          </a:p>
          <a:p>
            <a:pPr marL="838157" lvl="1" indent="-380980"/>
            <a:r>
              <a:rPr lang="en-US" dirty="0"/>
              <a:t>Increment (resp. decrement) tuple counts based on insertions (resp. deletions)</a:t>
            </a:r>
          </a:p>
          <a:p>
            <a:pPr marL="838157" lvl="1" indent="-380980"/>
            <a:r>
              <a:rPr lang="en-US" dirty="0"/>
              <a:t>A tuple in the view whose count is zero can be deleted</a:t>
            </a:r>
          </a:p>
          <a:p>
            <a:pPr marL="457177" indent="-457177"/>
            <a:r>
              <a:rPr lang="en-US" dirty="0"/>
              <a:t>Algorithm</a:t>
            </a:r>
          </a:p>
          <a:p>
            <a:pPr marL="838157" lvl="1" indent="-380980">
              <a:buFont typeface="Century Schoolbook" charset="0"/>
              <a:buAutoNum type="arabicPeriod"/>
            </a:pPr>
            <a:r>
              <a:rPr lang="en-US" dirty="0"/>
              <a:t>Compute </a:t>
            </a:r>
            <a:r>
              <a:rPr lang="en-US" i="1" dirty="0"/>
              <a:t>V</a:t>
            </a:r>
            <a:r>
              <a:rPr lang="en-US" baseline="30000" dirty="0"/>
              <a:t>+</a:t>
            </a:r>
            <a:r>
              <a:rPr lang="en-US" dirty="0"/>
              <a:t> and </a:t>
            </a:r>
            <a:r>
              <a:rPr lang="en-US" i="1" dirty="0"/>
              <a:t>V</a:t>
            </a:r>
            <a:r>
              <a:rPr lang="en-US" baseline="30000" dirty="0"/>
              <a:t>-</a:t>
            </a:r>
            <a:r>
              <a:rPr lang="en-US" dirty="0"/>
              <a:t> using </a:t>
            </a:r>
            <a:r>
              <a:rPr lang="en-US" i="1" dirty="0"/>
              <a:t>V</a:t>
            </a:r>
            <a:r>
              <a:rPr lang="en-US" dirty="0"/>
              <a:t>, base relations and diff. relations</a:t>
            </a:r>
          </a:p>
          <a:p>
            <a:pPr marL="838157" lvl="1" indent="-380980">
              <a:buFont typeface="Century Schoolbook" charset="0"/>
              <a:buAutoNum type="arabicPeriod"/>
            </a:pPr>
            <a:r>
              <a:rPr lang="en-US" dirty="0"/>
              <a:t>Compute positive in </a:t>
            </a:r>
            <a:r>
              <a:rPr lang="en-US" i="1" dirty="0"/>
              <a:t>V</a:t>
            </a:r>
            <a:r>
              <a:rPr lang="en-US" baseline="30000" dirty="0"/>
              <a:t>+</a:t>
            </a:r>
            <a:r>
              <a:rPr lang="en-US" dirty="0"/>
              <a:t> and negative counts in V</a:t>
            </a:r>
            <a:r>
              <a:rPr lang="en-US" baseline="30000" dirty="0"/>
              <a:t>-</a:t>
            </a:r>
            <a:endParaRPr lang="en-US" dirty="0"/>
          </a:p>
          <a:p>
            <a:pPr marL="838157" lvl="1" indent="-380980">
              <a:buFont typeface="Century Schoolbook" charset="0"/>
              <a:buAutoNum type="arabicPeriod"/>
            </a:pPr>
            <a:r>
              <a:rPr lang="en-US" dirty="0"/>
              <a:t>Compute </a:t>
            </a:r>
            <a:r>
              <a:rPr lang="en-US" i="1" dirty="0"/>
              <a:t>V</a:t>
            </a:r>
            <a:r>
              <a:rPr lang="en-US" baseline="30000" dirty="0"/>
              <a:t>+</a:t>
            </a:r>
            <a:r>
              <a:rPr lang="en-US" dirty="0"/>
              <a:t> </a:t>
            </a:r>
            <a:r>
              <a:rPr lang="en-US" dirty="0">
                <a:latin typeface="Symbol" pitchFamily="18" charset="2"/>
                <a:sym typeface="Symbol"/>
              </a:rPr>
              <a:t></a:t>
            </a:r>
            <a:r>
              <a:rPr lang="en-US" dirty="0"/>
              <a:t>  (</a:t>
            </a:r>
            <a:r>
              <a:rPr lang="en-US" i="1" dirty="0"/>
              <a:t>V – V</a:t>
            </a:r>
            <a:r>
              <a:rPr lang="en-US" baseline="30000" dirty="0"/>
              <a:t>-</a:t>
            </a:r>
            <a:r>
              <a:rPr lang="en-US" dirty="0"/>
              <a:t> ), deleting each tuple in </a:t>
            </a:r>
            <a:r>
              <a:rPr lang="en-US" i="1" dirty="0"/>
              <a:t>V</a:t>
            </a:r>
            <a:r>
              <a:rPr lang="en-US" dirty="0"/>
              <a:t> with count=0</a:t>
            </a:r>
          </a:p>
          <a:p>
            <a:pPr marL="457177" indent="-457177"/>
            <a:r>
              <a:rPr lang="en-US" dirty="0"/>
              <a:t>Optimal: computes exactly the view tuples that are inserted or deleted</a:t>
            </a:r>
          </a:p>
        </p:txBody>
      </p:sp>
      <p:sp>
        <p:nvSpPr>
          <p:cNvPr id="2" name="Footer Placeholder 1">
            <a:extLst>
              <a:ext uri="{FF2B5EF4-FFF2-40B4-BE49-F238E27FC236}">
                <a16:creationId xmlns:a16="http://schemas.microsoft.com/office/drawing/2014/main" id="{F06D3D16-1185-A845-95E9-B9744416564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C23B4A65-CA6B-2F4B-9D2E-52490288513A}"/>
              </a:ext>
            </a:extLst>
          </p:cNvPr>
          <p:cNvSpPr>
            <a:spLocks noGrp="1"/>
          </p:cNvSpPr>
          <p:nvPr>
            <p:ph type="sldNum" sz="quarter" idx="4"/>
          </p:nvPr>
        </p:nvSpPr>
        <p:spPr/>
        <p:txBody>
          <a:bodyPr/>
          <a:lstStyle/>
          <a:p>
            <a:fld id="{FD96158B-4539-3C43-9DE5-94C547866200}" type="slidenum">
              <a:rPr lang="en-US" smtClean="0"/>
              <a:t>19</a:t>
            </a:fld>
            <a:endParaRPr lang="en-US"/>
          </a:p>
        </p:txBody>
      </p:sp>
    </p:spTree>
    <p:extLst>
      <p:ext uri="{BB962C8B-B14F-4D97-AF65-F5344CB8AC3E}">
        <p14:creationId xmlns:p14="http://schemas.microsoft.com/office/powerpoint/2010/main" val="11944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lnSpcReduction="10000"/>
          </a:bodyPr>
          <a:lstStyle/>
          <a:p>
            <a:r>
              <a:rPr lang="en-US" dirty="0">
                <a:cs typeface="Book Antiqua"/>
              </a:rPr>
              <a:t>Introduction</a:t>
            </a:r>
          </a:p>
          <a:p>
            <a:r>
              <a:rPr lang="en-US" dirty="0">
                <a:cs typeface="Book Antiqua"/>
              </a:rPr>
              <a:t>Distributed and Parallel Database Design</a:t>
            </a:r>
          </a:p>
          <a:p>
            <a:r>
              <a:rPr lang="en-US" dirty="0">
                <a:solidFill>
                  <a:srgbClr val="1771A9"/>
                </a:solidFill>
                <a:cs typeface="Book Antiqua"/>
              </a:rPr>
              <a:t>Distributed Data Control</a:t>
            </a:r>
          </a:p>
          <a:p>
            <a:r>
              <a:rPr lang="en-US" dirty="0">
                <a:cs typeface="Book Antiqua"/>
              </a:rPr>
              <a:t>Distributed Query Processing</a:t>
            </a:r>
          </a:p>
          <a:p>
            <a:r>
              <a:rPr lang="en-US" dirty="0">
                <a:cs typeface="Book Antiqua"/>
              </a:rPr>
              <a:t>Distributed Transaction Processing</a:t>
            </a:r>
          </a:p>
          <a:p>
            <a:r>
              <a:rPr lang="en-US" dirty="0">
                <a:cs typeface="Book Antiqua"/>
              </a:rPr>
              <a:t>Data Replication</a:t>
            </a:r>
          </a:p>
          <a:p>
            <a:r>
              <a:rPr lang="en-US" dirty="0">
                <a:cs typeface="Book Antiqua"/>
              </a:rPr>
              <a:t>Database Integration – </a:t>
            </a:r>
            <a:r>
              <a:rPr lang="en-US" dirty="0" err="1">
                <a:cs typeface="Book Antiqua"/>
              </a:rPr>
              <a:t>Multidatabase</a:t>
            </a:r>
            <a:r>
              <a:rPr lang="en-US" dirty="0">
                <a:cs typeface="Book Antiqua"/>
              </a:rPr>
              <a:t> Systems</a:t>
            </a:r>
          </a:p>
          <a:p>
            <a:r>
              <a:rPr lang="en-US" dirty="0">
                <a:cs typeface="Book Antiqua"/>
              </a:rPr>
              <a:t>Parallel Database Systems</a:t>
            </a:r>
          </a:p>
          <a:p>
            <a:r>
              <a:rPr lang="en-US" dirty="0">
                <a:cs typeface="Book Antiqua"/>
              </a:rPr>
              <a:t>Peer-to-Peer Data Management</a:t>
            </a:r>
          </a:p>
          <a:p>
            <a:r>
              <a:rPr lang="en-US" dirty="0">
                <a:cs typeface="Book Antiqua"/>
              </a:rPr>
              <a:t>Big Data Processing</a:t>
            </a:r>
          </a:p>
          <a:p>
            <a:r>
              <a:rPr lang="en-US" dirty="0">
                <a:cs typeface="Book Antiqua"/>
              </a:rPr>
              <a:t>NoSQL, NewSQL and </a:t>
            </a:r>
            <a:r>
              <a:rPr lang="en-US" dirty="0" err="1">
                <a:cs typeface="Book Antiqua"/>
              </a:rPr>
              <a:t>Polystores</a:t>
            </a:r>
            <a:endParaRPr lang="en-US" dirty="0">
              <a:cs typeface="Book Antiqua"/>
            </a:endParaRPr>
          </a:p>
          <a:p>
            <a:r>
              <a:rPr lang="en-US" dirty="0">
                <a:cs typeface="Book Antiqua"/>
              </a:rPr>
              <a:t>Web Data Management </a:t>
            </a: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2</a:t>
            </a:fld>
            <a:endParaRPr lang="en-US"/>
          </a:p>
        </p:txBody>
      </p:sp>
    </p:spTree>
    <p:extLst>
      <p:ext uri="{BB962C8B-B14F-4D97-AF65-F5344CB8AC3E}">
        <p14:creationId xmlns:p14="http://schemas.microsoft.com/office/powerpoint/2010/main" val="12013247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6E8E7D-83C6-9F4F-BEDA-79FAF394FE24}"/>
              </a:ext>
            </a:extLst>
          </p:cNvPr>
          <p:cNvSpPr>
            <a:spLocks noGrp="1"/>
          </p:cNvSpPr>
          <p:nvPr>
            <p:ph type="title"/>
          </p:nvPr>
        </p:nvSpPr>
        <p:spPr/>
        <p:txBody>
          <a:bodyPr/>
          <a:lstStyle/>
          <a:p>
            <a:r>
              <a:rPr lang="en-US" dirty="0"/>
              <a:t>Exploiting Data Skew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3A9C966-C66A-764D-8C97-AF1C2F78D285}"/>
                  </a:ext>
                </a:extLst>
              </p:cNvPr>
              <p:cNvSpPr>
                <a:spLocks noGrp="1"/>
              </p:cNvSpPr>
              <p:nvPr>
                <p:ph idx="1"/>
              </p:nvPr>
            </p:nvSpPr>
            <p:spPr/>
            <p:txBody>
              <a:bodyPr/>
              <a:lstStyle/>
              <a:p>
                <a:r>
                  <a:rPr lang="en-US" dirty="0"/>
                  <a:t>Basic idea</a:t>
                </a:r>
              </a:p>
              <a:p>
                <a:pPr lvl="1"/>
                <a:r>
                  <a:rPr lang="en-US" dirty="0"/>
                  <a:t>Partition the relations on heavy / light values for join attributes</a:t>
                </a:r>
              </a:p>
              <a:p>
                <a:pPr lvl="2"/>
                <a:r>
                  <a:rPr lang="en-US" dirty="0"/>
                  <a:t>Threshold depends on data size and user parameter</a:t>
                </a:r>
              </a:p>
              <a:p>
                <a:pPr lvl="1"/>
                <a:r>
                  <a:rPr lang="en-US" dirty="0"/>
                  <a:t>Maintain the join of different parts using different plans</a:t>
                </a:r>
              </a:p>
              <a:p>
                <a:pPr lvl="2"/>
                <a:r>
                  <a:rPr lang="en-US" dirty="0"/>
                  <a:t>Most cases done using delta processing (Counting)</a:t>
                </a:r>
              </a:p>
              <a:p>
                <a:pPr lvl="2"/>
                <a:r>
                  <a:rPr lang="en-US" dirty="0"/>
                  <a:t>Few cases require pre-materialization of auxiliary views</a:t>
                </a:r>
              </a:p>
              <a:p>
                <a:pPr lvl="1"/>
                <a:r>
                  <a:rPr lang="en-US" dirty="0"/>
                  <a:t>Rebalance the partitions to reflect heavy </a:t>
                </a:r>
                <a14:m>
                  <m:oMath xmlns:m="http://schemas.openxmlformats.org/officeDocument/2006/math">
                    <m:r>
                      <a:rPr lang="en-US" i="1" smtClean="0">
                        <a:latin typeface="Cambria Math" panose="02040503050406030204" pitchFamily="18" charset="0"/>
                        <a:ea typeface="Cambria Math" panose="02040503050406030204" pitchFamily="18" charset="0"/>
                      </a:rPr>
                      <m:t>↔</m:t>
                    </m:r>
                  </m:oMath>
                </a14:m>
                <a:r>
                  <a:rPr lang="en-US" dirty="0"/>
                  <a:t> light changes</a:t>
                </a:r>
              </a:p>
              <a:p>
                <a:pPr lvl="2"/>
                <a:r>
                  <a:rPr lang="en-US" dirty="0"/>
                  <a:t>Reasons for change:</a:t>
                </a:r>
              </a:p>
              <a:p>
                <a:pPr lvl="3"/>
                <a:r>
                  <a:rPr lang="en-US" dirty="0"/>
                  <a:t>Much more/less occurrences of a value than before</a:t>
                </a:r>
              </a:p>
              <a:p>
                <a:pPr lvl="3"/>
                <a:r>
                  <a:rPr lang="en-US" dirty="0"/>
                  <a:t>The heavy/light threshold changes due to change in data size</a:t>
                </a:r>
              </a:p>
              <a:p>
                <a:pPr lvl="2"/>
                <a:r>
                  <a:rPr lang="en-US" dirty="0"/>
                  <a:t>Update times are </a:t>
                </a:r>
                <a:r>
                  <a:rPr lang="en-US" i="1" dirty="0"/>
                  <a:t>amortized</a:t>
                </a:r>
                <a:r>
                  <a:rPr lang="en-US" dirty="0"/>
                  <a:t> to account for occasional rebalancing</a:t>
                </a:r>
                <a:endParaRPr lang="en-US" i="1" dirty="0"/>
              </a:p>
              <a:p>
                <a:pPr lvl="1"/>
                <a:endParaRPr lang="en-US" dirty="0"/>
              </a:p>
              <a:p>
                <a:pPr lvl="1"/>
                <a:endParaRPr lang="en-US" dirty="0"/>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63A9C966-C66A-764D-8C97-AF1C2F78D285}"/>
                  </a:ext>
                </a:extLst>
              </p:cNvPr>
              <p:cNvSpPr>
                <a:spLocks noGrp="1" noRot="1" noChangeAspect="1" noMove="1" noResize="1" noEditPoints="1" noAdjustHandles="1" noChangeArrowheads="1" noChangeShapeType="1" noTextEdit="1"/>
              </p:cNvSpPr>
              <p:nvPr>
                <p:ph idx="1"/>
              </p:nvPr>
            </p:nvSpPr>
            <p:spPr>
              <a:blipFill>
                <a:blip r:embed="rId3"/>
                <a:stretch>
                  <a:fillRect l="-463" t="-11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8FFF262-3581-DA48-9463-E9A75717BDFE}"/>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D39776ED-09E7-B346-BCA5-D60C324FB9AF}"/>
              </a:ext>
            </a:extLst>
          </p:cNvPr>
          <p:cNvSpPr>
            <a:spLocks noGrp="1"/>
          </p:cNvSpPr>
          <p:nvPr>
            <p:ph type="sldNum" sz="quarter" idx="4"/>
          </p:nvPr>
        </p:nvSpPr>
        <p:spPr/>
        <p:txBody>
          <a:bodyPr/>
          <a:lstStyle/>
          <a:p>
            <a:fld id="{FD96158B-4539-3C43-9DE5-94C547866200}" type="slidenum">
              <a:rPr lang="en-US" smtClean="0"/>
              <a:t>20</a:t>
            </a:fld>
            <a:endParaRPr lang="en-US"/>
          </a:p>
        </p:txBody>
      </p:sp>
    </p:spTree>
    <p:extLst>
      <p:ext uri="{BB962C8B-B14F-4D97-AF65-F5344CB8AC3E}">
        <p14:creationId xmlns:p14="http://schemas.microsoft.com/office/powerpoint/2010/main" val="364154823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7A9EF-AEEF-8C4B-8DED-D7E152AE9DFB}"/>
              </a:ext>
            </a:extLst>
          </p:cNvPr>
          <p:cNvSpPr>
            <a:spLocks noGrp="1"/>
          </p:cNvSpPr>
          <p:nvPr>
            <p:ph type="title"/>
          </p:nvPr>
        </p:nvSpPr>
        <p:spPr/>
        <p:txBody>
          <a:bodyPr/>
          <a:lstStyle/>
          <a:p>
            <a:r>
              <a:rPr lang="en-US" dirty="0"/>
              <a:t>Example: Triangle Count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7FEA89-99DA-5E47-BBF9-FEEE75397AF9}"/>
                  </a:ext>
                </a:extLst>
              </p:cNvPr>
              <p:cNvSpPr>
                <a:spLocks noGrp="1"/>
              </p:cNvSpPr>
              <p:nvPr>
                <p:ph idx="1"/>
              </p:nvPr>
            </p:nvSpPr>
            <p:spPr/>
            <p:txBody>
              <a:bodyPr/>
              <a:lstStyle/>
              <a:p>
                <a:endParaRPr lang="en-US" dirty="0"/>
              </a:p>
              <a:p>
                <a:r>
                  <a:rPr lang="en-US" dirty="0"/>
                  <a:t>Data model</a:t>
                </a:r>
              </a:p>
              <a:p>
                <a:pPr lvl="1"/>
                <a:r>
                  <a:rPr lang="en-US" dirty="0"/>
                  <a:t>Relations are functions mapping tuples to multiplicities</a:t>
                </a:r>
              </a:p>
              <a:p>
                <a:pPr lvl="1"/>
                <a:r>
                  <a:rPr lang="en-US" dirty="0"/>
                  <a:t>Updates also map tuples to multiplicities</a:t>
                </a:r>
              </a:p>
              <a:p>
                <a:r>
                  <a:rPr lang="en-US" dirty="0"/>
                  <a:t>Triangle count query</a:t>
                </a:r>
              </a:p>
              <a:p>
                <a:pPr lvl="1"/>
                <a:r>
                  <a:rPr lang="en-US" dirty="0"/>
                  <a:t>Joins relations </a:t>
                </a:r>
                <a:r>
                  <a:rPr lang="en-US" i="1" dirty="0"/>
                  <a:t>R</a:t>
                </a:r>
                <a:r>
                  <a:rPr lang="en-US" dirty="0"/>
                  <a:t>, </a:t>
                </a:r>
                <a:r>
                  <a:rPr lang="en-US" i="1" dirty="0"/>
                  <a:t>S</a:t>
                </a:r>
                <a:r>
                  <a:rPr lang="en-US" dirty="0"/>
                  <a:t> and </a:t>
                </a:r>
                <a:r>
                  <a:rPr lang="en-US" i="1" dirty="0"/>
                  <a:t>T</a:t>
                </a:r>
                <a:r>
                  <a:rPr lang="en-US" dirty="0"/>
                  <a:t> on common variables</a:t>
                </a:r>
              </a:p>
              <a:p>
                <a:pPr lvl="1"/>
                <a:r>
                  <a:rPr lang="en-US" dirty="0"/>
                  <a:t>Aggregates away all variables </a:t>
                </a:r>
                <a:r>
                  <a:rPr lang="en-US" i="1" dirty="0"/>
                  <a:t>a</a:t>
                </a:r>
                <a:r>
                  <a:rPr lang="en-US" dirty="0"/>
                  <a:t>, </a:t>
                </a:r>
                <a:r>
                  <a:rPr lang="en-US" i="1" dirty="0"/>
                  <a:t>b</a:t>
                </a:r>
                <a:r>
                  <a:rPr lang="en-US" dirty="0"/>
                  <a:t> and </a:t>
                </a:r>
                <a:r>
                  <a:rPr lang="en-US" i="1" dirty="0"/>
                  <a:t>c</a:t>
                </a:r>
              </a:p>
              <a:p>
                <a:pPr lvl="1"/>
                <a:r>
                  <a:rPr lang="en-US" dirty="0"/>
                  <a:t>Sums over the product of the multiplicities of matching tuples</a:t>
                </a:r>
              </a:p>
              <a:p>
                <a:r>
                  <a:rPr lang="en-US" dirty="0"/>
                  <a:t>Next: Maintenance under single-tuple update to </a:t>
                </a:r>
                <a:r>
                  <a:rPr lang="en-US" i="1" dirty="0"/>
                  <a:t>R</a:t>
                </a:r>
              </a:p>
              <a:p>
                <a:pPr lvl="1"/>
                <a:r>
                  <a:rPr lang="en-US" dirty="0"/>
                  <a:t>Single-tuple update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m:t>
                    </m:r>
                    <m:r>
                      <a:rPr lang="en-US" i="1">
                        <a:latin typeface="Cambria Math" panose="02040503050406030204" pitchFamily="18" charset="0"/>
                        <a:ea typeface="Cambria Math" panose="02040503050406030204" pitchFamily="18" charset="0"/>
                      </a:rPr>
                      <m:t> </m:t>
                    </m:r>
                  </m:oMath>
                </a14:m>
                <a:r>
                  <a:rPr lang="en-US" dirty="0"/>
                  <a:t>maps </a:t>
                </a:r>
                <a14:m>
                  <m:oMath xmlns:m="http://schemas.openxmlformats.org/officeDocument/2006/math">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m:t>
                            </m:r>
                          </m:sup>
                        </m:sSup>
                      </m:e>
                    </m:d>
                  </m:oMath>
                </a14:m>
                <a:r>
                  <a:rPr lang="en-US" dirty="0"/>
                  <a:t> to multiplicity </a:t>
                </a:r>
                <a14:m>
                  <m:oMath xmlns:m="http://schemas.openxmlformats.org/officeDocument/2006/math">
                    <m:r>
                      <a:rPr lang="en-US" i="1">
                        <a:latin typeface="Cambria Math" panose="02040503050406030204" pitchFamily="18" charset="0"/>
                        <a:ea typeface="Cambria Math" panose="02040503050406030204" pitchFamily="18" charset="0"/>
                      </a:rPr>
                      <m:t>𝑚</m:t>
                    </m:r>
                  </m:oMath>
                </a14:m>
                <a:endParaRPr lang="en-US" dirty="0"/>
              </a:p>
              <a:p>
                <a:pPr lvl="1"/>
                <a:r>
                  <a:rPr lang="en-US" dirty="0"/>
                  <a:t>If </a:t>
                </a:r>
                <a14:m>
                  <m:oMath xmlns:m="http://schemas.openxmlformats.org/officeDocument/2006/math">
                    <m:r>
                      <a:rPr lang="en-US" i="1">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&gt;0</m:t>
                    </m:r>
                  </m:oMath>
                </a14:m>
                <a:r>
                  <a:rPr lang="en-US" dirty="0"/>
                  <a:t> (</a:t>
                </a:r>
                <a14:m>
                  <m:oMath xmlns:m="http://schemas.openxmlformats.org/officeDocument/2006/math">
                    <m:r>
                      <a:rPr lang="en-US" i="1">
                        <a:latin typeface="Cambria Math" panose="02040503050406030204" pitchFamily="18" charset="0"/>
                        <a:ea typeface="Cambria Math" panose="02040503050406030204" pitchFamily="18" charset="0"/>
                      </a:rPr>
                      <m:t>𝑚</m:t>
                    </m:r>
                    <m:r>
                      <a:rPr lang="en-US">
                        <a:latin typeface="Cambria Math" panose="02040503050406030204" pitchFamily="18" charset="0"/>
                        <a:ea typeface="Cambria Math" panose="02040503050406030204" pitchFamily="18" charset="0"/>
                      </a:rPr>
                      <m:t>&lt;0</m:t>
                    </m:r>
                  </m:oMath>
                </a14:m>
                <a:r>
                  <a:rPr lang="en-US" dirty="0"/>
                  <a:t> ) then the update is an insert (delete)</a:t>
                </a:r>
                <a:r>
                  <a:rPr lang="en-US" i="1" dirty="0"/>
                  <a:t> </a:t>
                </a:r>
              </a:p>
              <a:p>
                <a:endParaRPr lang="en-US" dirty="0"/>
              </a:p>
            </p:txBody>
          </p:sp>
        </mc:Choice>
        <mc:Fallback xmlns="">
          <p:sp>
            <p:nvSpPr>
              <p:cNvPr id="3" name="Content Placeholder 2">
                <a:extLst>
                  <a:ext uri="{FF2B5EF4-FFF2-40B4-BE49-F238E27FC236}">
                    <a16:creationId xmlns:a16="http://schemas.microsoft.com/office/drawing/2014/main" id="{8F7FEA89-99DA-5E47-BBF9-FEEE75397AF9}"/>
                  </a:ext>
                </a:extLst>
              </p:cNvPr>
              <p:cNvSpPr>
                <a:spLocks noGrp="1" noRot="1" noChangeAspect="1" noMove="1" noResize="1" noEditPoints="1" noAdjustHandles="1" noChangeArrowheads="1" noChangeShapeType="1" noTextEdit="1"/>
              </p:cNvSpPr>
              <p:nvPr>
                <p:ph idx="1"/>
              </p:nvPr>
            </p:nvSpPr>
            <p:spPr>
              <a:blipFill>
                <a:blip r:embed="rId3"/>
                <a:stretch>
                  <a:fillRect l="-46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3515586-A183-F048-A499-ABEA27FEAD9D}"/>
              </a:ext>
            </a:extLst>
          </p:cNvPr>
          <p:cNvSpPr>
            <a:spLocks noGrp="1"/>
          </p:cNvSpPr>
          <p:nvPr>
            <p:ph type="ftr" sz="quarter" idx="3"/>
          </p:nvPr>
        </p:nvSpPr>
        <p:spPr/>
        <p:txBody>
          <a:bodyPr/>
          <a:lstStyle/>
          <a:p>
            <a:r>
              <a:rPr lang="en-US" dirty="0"/>
              <a:t>© 2020,</a:t>
            </a:r>
          </a:p>
        </p:txBody>
      </p:sp>
      <p:sp>
        <p:nvSpPr>
          <p:cNvPr id="5" name="Slide Number Placeholder 4">
            <a:extLst>
              <a:ext uri="{FF2B5EF4-FFF2-40B4-BE49-F238E27FC236}">
                <a16:creationId xmlns:a16="http://schemas.microsoft.com/office/drawing/2014/main" id="{46AEDE6F-D899-7843-B690-5E03BF4B570C}"/>
              </a:ext>
            </a:extLst>
          </p:cNvPr>
          <p:cNvSpPr>
            <a:spLocks noGrp="1"/>
          </p:cNvSpPr>
          <p:nvPr>
            <p:ph type="sldNum" sz="quarter" idx="4"/>
          </p:nvPr>
        </p:nvSpPr>
        <p:spPr/>
        <p:txBody>
          <a:bodyPr/>
          <a:lstStyle/>
          <a:p>
            <a:fld id="{FD96158B-4539-3C43-9DE5-94C547866200}" type="slidenum">
              <a:rPr lang="en-US" smtClean="0"/>
              <a:t>21</a:t>
            </a:fld>
            <a:endParaRPr lang="en-US"/>
          </a:p>
        </p:txBody>
      </p:sp>
      <p:pic>
        <p:nvPicPr>
          <p:cNvPr id="8" name="Picture 7">
            <a:extLst>
              <a:ext uri="{FF2B5EF4-FFF2-40B4-BE49-F238E27FC236}">
                <a16:creationId xmlns:a16="http://schemas.microsoft.com/office/drawing/2014/main" id="{A17AA835-DF51-EC48-AE22-D318AB99B3C5}"/>
              </a:ext>
            </a:extLst>
          </p:cNvPr>
          <p:cNvPicPr>
            <a:picLocks noChangeAspect="1"/>
          </p:cNvPicPr>
          <p:nvPr/>
        </p:nvPicPr>
        <p:blipFill>
          <a:blip r:embed="rId4"/>
          <a:stretch>
            <a:fillRect/>
          </a:stretch>
        </p:blipFill>
        <p:spPr>
          <a:xfrm>
            <a:off x="2537774" y="1594156"/>
            <a:ext cx="4068452" cy="455424"/>
          </a:xfrm>
          <a:prstGeom prst="rect">
            <a:avLst/>
          </a:prstGeom>
        </p:spPr>
      </p:pic>
    </p:spTree>
    <p:extLst>
      <p:ext uri="{BB962C8B-B14F-4D97-AF65-F5344CB8AC3E}">
        <p14:creationId xmlns:p14="http://schemas.microsoft.com/office/powerpoint/2010/main" val="19203391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7A2EF-53B7-CC45-A3F7-006FCA6EADC2}"/>
              </a:ext>
            </a:extLst>
          </p:cNvPr>
          <p:cNvSpPr>
            <a:spLocks noGrp="1"/>
          </p:cNvSpPr>
          <p:nvPr>
            <p:ph type="title"/>
          </p:nvPr>
        </p:nvSpPr>
        <p:spPr/>
        <p:txBody>
          <a:bodyPr/>
          <a:lstStyle/>
          <a:p>
            <a:r>
              <a:rPr lang="en-US" dirty="0"/>
              <a:t>Naïve Maintenance for Triangle Count</a:t>
            </a:r>
          </a:p>
        </p:txBody>
      </p:sp>
      <p:sp>
        <p:nvSpPr>
          <p:cNvPr id="3" name="Content Placeholder 2">
            <a:extLst>
              <a:ext uri="{FF2B5EF4-FFF2-40B4-BE49-F238E27FC236}">
                <a16:creationId xmlns:a16="http://schemas.microsoft.com/office/drawing/2014/main" id="{1FCF234B-5179-7D49-B8D6-593D39499DAF}"/>
              </a:ext>
            </a:extLst>
          </p:cNvPr>
          <p:cNvSpPr>
            <a:spLocks noGrp="1"/>
          </p:cNvSpPr>
          <p:nvPr>
            <p:ph idx="1"/>
          </p:nvPr>
        </p:nvSpPr>
        <p:spPr/>
        <p:txBody>
          <a:bodyPr/>
          <a:lstStyle/>
          <a:p>
            <a:r>
              <a:rPr lang="en-US" dirty="0"/>
              <a:t>Compute from scratch</a:t>
            </a:r>
          </a:p>
          <a:p>
            <a:endParaRPr lang="en-US" dirty="0"/>
          </a:p>
          <a:p>
            <a:endParaRPr lang="en-US" dirty="0"/>
          </a:p>
          <a:p>
            <a:endParaRPr lang="en-US" dirty="0"/>
          </a:p>
          <a:p>
            <a:pPr marL="0" indent="0">
              <a:buNone/>
            </a:pPr>
            <a:endParaRPr lang="en-US" dirty="0"/>
          </a:p>
          <a:p>
            <a:r>
              <a:rPr lang="en-US" dirty="0"/>
              <a:t>Maintenance time: </a:t>
            </a:r>
            <a:r>
              <a:rPr lang="en-US" i="1" dirty="0"/>
              <a:t>O(N</a:t>
            </a:r>
            <a:r>
              <a:rPr lang="en-US" i="1" baseline="30000" dirty="0"/>
              <a:t>1.5</a:t>
            </a:r>
            <a:r>
              <a:rPr lang="en-US" i="1" dirty="0"/>
              <a:t>)</a:t>
            </a:r>
            <a:r>
              <a:rPr lang="en-US" dirty="0"/>
              <a:t> </a:t>
            </a:r>
          </a:p>
          <a:p>
            <a:pPr lvl="1"/>
            <a:r>
              <a:rPr lang="en-US" dirty="0"/>
              <a:t>Assuming the input relations have size </a:t>
            </a:r>
            <a:r>
              <a:rPr lang="en-US" i="1" dirty="0"/>
              <a:t>O(N)</a:t>
            </a:r>
          </a:p>
          <a:p>
            <a:pPr lvl="1"/>
            <a:r>
              <a:rPr lang="en-US" dirty="0"/>
              <a:t>Using existing worst-case optimal join algorithms</a:t>
            </a:r>
          </a:p>
          <a:p>
            <a:pPr lvl="1"/>
            <a:endParaRPr lang="en-US" dirty="0"/>
          </a:p>
          <a:p>
            <a:r>
              <a:rPr lang="en-US" dirty="0"/>
              <a:t>No extra space needed </a:t>
            </a:r>
          </a:p>
          <a:p>
            <a:endParaRPr lang="en-US" dirty="0"/>
          </a:p>
        </p:txBody>
      </p:sp>
      <p:sp>
        <p:nvSpPr>
          <p:cNvPr id="4" name="Footer Placeholder 3">
            <a:extLst>
              <a:ext uri="{FF2B5EF4-FFF2-40B4-BE49-F238E27FC236}">
                <a16:creationId xmlns:a16="http://schemas.microsoft.com/office/drawing/2014/main" id="{8E0774EE-B28F-124A-B73C-0D9FE0724E75}"/>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4A9C6839-10A6-5A4F-AD58-B7EA633C73A6}"/>
              </a:ext>
            </a:extLst>
          </p:cNvPr>
          <p:cNvSpPr>
            <a:spLocks noGrp="1"/>
          </p:cNvSpPr>
          <p:nvPr>
            <p:ph type="sldNum" sz="quarter" idx="4"/>
          </p:nvPr>
        </p:nvSpPr>
        <p:spPr/>
        <p:txBody>
          <a:bodyPr/>
          <a:lstStyle/>
          <a:p>
            <a:fld id="{FD96158B-4539-3C43-9DE5-94C547866200}" type="slidenum">
              <a:rPr lang="en-US" smtClean="0"/>
              <a:t>22</a:t>
            </a:fld>
            <a:endParaRPr lang="en-US"/>
          </a:p>
        </p:txBody>
      </p:sp>
      <p:pic>
        <p:nvPicPr>
          <p:cNvPr id="11" name="Picture 10">
            <a:extLst>
              <a:ext uri="{FF2B5EF4-FFF2-40B4-BE49-F238E27FC236}">
                <a16:creationId xmlns:a16="http://schemas.microsoft.com/office/drawing/2014/main" id="{E5DB1716-44ED-BF40-9B62-E1D88760F665}"/>
              </a:ext>
            </a:extLst>
          </p:cNvPr>
          <p:cNvPicPr>
            <a:picLocks noChangeAspect="1"/>
          </p:cNvPicPr>
          <p:nvPr/>
        </p:nvPicPr>
        <p:blipFill>
          <a:blip r:embed="rId3"/>
          <a:stretch>
            <a:fillRect/>
          </a:stretch>
        </p:blipFill>
        <p:spPr>
          <a:xfrm>
            <a:off x="2117182" y="2266814"/>
            <a:ext cx="4909636" cy="1080120"/>
          </a:xfrm>
          <a:prstGeom prst="rect">
            <a:avLst/>
          </a:prstGeom>
        </p:spPr>
      </p:pic>
    </p:spTree>
    <p:extLst>
      <p:ext uri="{BB962C8B-B14F-4D97-AF65-F5344CB8AC3E}">
        <p14:creationId xmlns:p14="http://schemas.microsoft.com/office/powerpoint/2010/main" val="17472013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D72F22-B6BD-884C-937B-9D316F05B57E}"/>
              </a:ext>
            </a:extLst>
          </p:cNvPr>
          <p:cNvSpPr>
            <a:spLocks noGrp="1"/>
          </p:cNvSpPr>
          <p:nvPr>
            <p:ph type="title"/>
          </p:nvPr>
        </p:nvSpPr>
        <p:spPr/>
        <p:txBody>
          <a:bodyPr/>
          <a:lstStyle/>
          <a:p>
            <a:r>
              <a:rPr lang="en-US" dirty="0"/>
              <a:t>Delta Processing for Triangle Count </a:t>
            </a:r>
          </a:p>
        </p:txBody>
      </p:sp>
      <p:sp>
        <p:nvSpPr>
          <p:cNvPr id="3" name="Content Placeholder 2">
            <a:extLst>
              <a:ext uri="{FF2B5EF4-FFF2-40B4-BE49-F238E27FC236}">
                <a16:creationId xmlns:a16="http://schemas.microsoft.com/office/drawing/2014/main" id="{91EAD646-C225-1E43-B0CE-4B0DC88D71C3}"/>
              </a:ext>
            </a:extLst>
          </p:cNvPr>
          <p:cNvSpPr>
            <a:spLocks noGrp="1"/>
          </p:cNvSpPr>
          <p:nvPr>
            <p:ph idx="1"/>
          </p:nvPr>
        </p:nvSpPr>
        <p:spPr/>
        <p:txBody>
          <a:bodyPr/>
          <a:lstStyle/>
          <a:p>
            <a:r>
              <a:rPr lang="en-US" dirty="0"/>
              <a:t>Compute the change</a:t>
            </a:r>
          </a:p>
          <a:p>
            <a:endParaRPr lang="en-US" dirty="0"/>
          </a:p>
          <a:p>
            <a:endParaRPr lang="en-US" dirty="0"/>
          </a:p>
          <a:p>
            <a:endParaRPr lang="en-US" dirty="0"/>
          </a:p>
          <a:p>
            <a:pPr marL="0" indent="0">
              <a:buNone/>
            </a:pPr>
            <a:endParaRPr lang="en-US" dirty="0"/>
          </a:p>
          <a:p>
            <a:r>
              <a:rPr lang="en-US" dirty="0"/>
              <a:t>Maintenance time: </a:t>
            </a:r>
            <a:r>
              <a:rPr lang="en-US" i="1" dirty="0"/>
              <a:t>O(N)</a:t>
            </a:r>
            <a:endParaRPr lang="en-US" dirty="0"/>
          </a:p>
          <a:p>
            <a:pPr lvl="1"/>
            <a:r>
              <a:rPr lang="en-US" dirty="0"/>
              <a:t>Intersect the set of </a:t>
            </a:r>
            <a:r>
              <a:rPr lang="en-US" i="1" dirty="0"/>
              <a:t>c </a:t>
            </a:r>
            <a:r>
              <a:rPr lang="en-US" dirty="0"/>
              <a:t>values paired with </a:t>
            </a:r>
            <a:r>
              <a:rPr lang="en-US" i="1" dirty="0">
                <a:solidFill>
                  <a:srgbClr val="FF0000"/>
                </a:solidFill>
              </a:rPr>
              <a:t>b’</a:t>
            </a:r>
            <a:r>
              <a:rPr lang="en-US" dirty="0"/>
              <a:t> in </a:t>
            </a:r>
            <a:r>
              <a:rPr lang="en-US" i="1" dirty="0"/>
              <a:t>S</a:t>
            </a:r>
            <a:r>
              <a:rPr lang="en-US" dirty="0"/>
              <a:t> and with </a:t>
            </a:r>
            <a:r>
              <a:rPr lang="en-US" i="1" dirty="0">
                <a:solidFill>
                  <a:srgbClr val="FF0000"/>
                </a:solidFill>
              </a:rPr>
              <a:t>a’</a:t>
            </a:r>
            <a:r>
              <a:rPr lang="en-US" dirty="0"/>
              <a:t> in </a:t>
            </a:r>
            <a:r>
              <a:rPr lang="en-US" i="1" dirty="0"/>
              <a:t>T</a:t>
            </a:r>
          </a:p>
          <a:p>
            <a:endParaRPr lang="en-US" dirty="0"/>
          </a:p>
          <a:p>
            <a:r>
              <a:rPr lang="en-US" dirty="0"/>
              <a:t>No extra space needed</a:t>
            </a:r>
          </a:p>
        </p:txBody>
      </p:sp>
      <p:sp>
        <p:nvSpPr>
          <p:cNvPr id="4" name="Footer Placeholder 3">
            <a:extLst>
              <a:ext uri="{FF2B5EF4-FFF2-40B4-BE49-F238E27FC236}">
                <a16:creationId xmlns:a16="http://schemas.microsoft.com/office/drawing/2014/main" id="{77334ACD-9274-364A-9529-403BE00BE9E4}"/>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FC450877-ABE1-1E45-A306-2FC5A8A29F09}"/>
              </a:ext>
            </a:extLst>
          </p:cNvPr>
          <p:cNvSpPr>
            <a:spLocks noGrp="1"/>
          </p:cNvSpPr>
          <p:nvPr>
            <p:ph type="sldNum" sz="quarter" idx="4"/>
          </p:nvPr>
        </p:nvSpPr>
        <p:spPr/>
        <p:txBody>
          <a:bodyPr/>
          <a:lstStyle/>
          <a:p>
            <a:fld id="{FD96158B-4539-3C43-9DE5-94C547866200}" type="slidenum">
              <a:rPr lang="en-US" smtClean="0"/>
              <a:t>23</a:t>
            </a:fld>
            <a:endParaRPr lang="en-US"/>
          </a:p>
        </p:txBody>
      </p:sp>
      <p:pic>
        <p:nvPicPr>
          <p:cNvPr id="12" name="Picture 11">
            <a:extLst>
              <a:ext uri="{FF2B5EF4-FFF2-40B4-BE49-F238E27FC236}">
                <a16:creationId xmlns:a16="http://schemas.microsoft.com/office/drawing/2014/main" id="{8F52F580-FD20-7444-A02D-B1D022DAD270}"/>
              </a:ext>
            </a:extLst>
          </p:cNvPr>
          <p:cNvPicPr>
            <a:picLocks noChangeAspect="1"/>
          </p:cNvPicPr>
          <p:nvPr/>
        </p:nvPicPr>
        <p:blipFill>
          <a:blip r:embed="rId3"/>
          <a:stretch>
            <a:fillRect/>
          </a:stretch>
        </p:blipFill>
        <p:spPr>
          <a:xfrm>
            <a:off x="2303748" y="2204864"/>
            <a:ext cx="4536504" cy="1300676"/>
          </a:xfrm>
          <a:prstGeom prst="rect">
            <a:avLst/>
          </a:prstGeom>
        </p:spPr>
      </p:pic>
    </p:spTree>
    <p:extLst>
      <p:ext uri="{BB962C8B-B14F-4D97-AF65-F5344CB8AC3E}">
        <p14:creationId xmlns:p14="http://schemas.microsoft.com/office/powerpoint/2010/main" val="17788424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626019-D039-A34A-A3F0-BC6E7149A519}"/>
              </a:ext>
            </a:extLst>
          </p:cNvPr>
          <p:cNvSpPr>
            <a:spLocks noGrp="1"/>
          </p:cNvSpPr>
          <p:nvPr>
            <p:ph type="title"/>
          </p:nvPr>
        </p:nvSpPr>
        <p:spPr/>
        <p:txBody>
          <a:bodyPr/>
          <a:lstStyle/>
          <a:p>
            <a:r>
              <a:rPr lang="en-US" dirty="0"/>
              <a:t>Materialized View for Triangle Count</a:t>
            </a:r>
          </a:p>
        </p:txBody>
      </p:sp>
      <p:sp>
        <p:nvSpPr>
          <p:cNvPr id="3" name="Content Placeholder 2">
            <a:extLst>
              <a:ext uri="{FF2B5EF4-FFF2-40B4-BE49-F238E27FC236}">
                <a16:creationId xmlns:a16="http://schemas.microsoft.com/office/drawing/2014/main" id="{F14AE304-B49B-3644-A53C-2733F0A7429C}"/>
              </a:ext>
            </a:extLst>
          </p:cNvPr>
          <p:cNvSpPr>
            <a:spLocks noGrp="1"/>
          </p:cNvSpPr>
          <p:nvPr>
            <p:ph idx="1"/>
          </p:nvPr>
        </p:nvSpPr>
        <p:spPr/>
        <p:txBody>
          <a:bodyPr/>
          <a:lstStyle/>
          <a:p>
            <a:r>
              <a:rPr lang="en-US" dirty="0"/>
              <a:t>Compute the change using materialized views</a:t>
            </a:r>
          </a:p>
          <a:p>
            <a:endParaRPr lang="en-US" dirty="0"/>
          </a:p>
          <a:p>
            <a:endParaRPr lang="en-US" dirty="0"/>
          </a:p>
          <a:p>
            <a:endParaRPr lang="en-US" dirty="0"/>
          </a:p>
          <a:p>
            <a:endParaRPr lang="en-US" dirty="0"/>
          </a:p>
          <a:p>
            <a:pPr marL="0" indent="0">
              <a:buNone/>
            </a:pPr>
            <a:endParaRPr lang="en-US" dirty="0"/>
          </a:p>
          <a:p>
            <a:r>
              <a:rPr lang="en-US" dirty="0"/>
              <a:t>Maintenance time:</a:t>
            </a:r>
          </a:p>
          <a:p>
            <a:pPr lvl="1"/>
            <a:r>
              <a:rPr lang="en-US" dirty="0"/>
              <a:t>Updates to </a:t>
            </a:r>
            <a:r>
              <a:rPr lang="en-US" i="1" dirty="0"/>
              <a:t>R</a:t>
            </a:r>
            <a:r>
              <a:rPr lang="en-US" dirty="0"/>
              <a:t>: </a:t>
            </a:r>
            <a:r>
              <a:rPr lang="en-US" i="1" dirty="0"/>
              <a:t>O(1)</a:t>
            </a:r>
            <a:r>
              <a:rPr lang="en-US" dirty="0"/>
              <a:t> time to look up in </a:t>
            </a:r>
            <a:r>
              <a:rPr lang="en-US" i="1" dirty="0"/>
              <a:t>V</a:t>
            </a:r>
            <a:r>
              <a:rPr lang="en-US" i="1" baseline="-25000" dirty="0"/>
              <a:t>ST</a:t>
            </a:r>
          </a:p>
          <a:p>
            <a:pPr lvl="1"/>
            <a:r>
              <a:rPr lang="en-US" dirty="0"/>
              <a:t>Updates to </a:t>
            </a:r>
            <a:r>
              <a:rPr lang="en-US" i="1" dirty="0"/>
              <a:t>S</a:t>
            </a:r>
            <a:r>
              <a:rPr lang="en-US" dirty="0"/>
              <a:t> and </a:t>
            </a:r>
            <a:r>
              <a:rPr lang="en-US" i="1" dirty="0"/>
              <a:t>T</a:t>
            </a:r>
            <a:r>
              <a:rPr lang="en-US" dirty="0"/>
              <a:t>: </a:t>
            </a:r>
            <a:r>
              <a:rPr lang="en-US" i="1" dirty="0"/>
              <a:t>O(N)</a:t>
            </a:r>
            <a:r>
              <a:rPr lang="en-US" dirty="0"/>
              <a:t> time to maintain </a:t>
            </a:r>
            <a:r>
              <a:rPr lang="en-US" i="1" dirty="0"/>
              <a:t>V</a:t>
            </a:r>
            <a:r>
              <a:rPr lang="en-US" i="1" baseline="-25000" dirty="0"/>
              <a:t>ST</a:t>
            </a:r>
          </a:p>
          <a:p>
            <a:r>
              <a:rPr lang="en-US" dirty="0"/>
              <a:t>Extra </a:t>
            </a:r>
            <a:r>
              <a:rPr lang="en-US" i="1" dirty="0"/>
              <a:t>O(N</a:t>
            </a:r>
            <a:r>
              <a:rPr lang="en-US" i="1" baseline="30000" dirty="0"/>
              <a:t>2</a:t>
            </a:r>
            <a:r>
              <a:rPr lang="en-US" i="1" dirty="0"/>
              <a:t>)</a:t>
            </a:r>
            <a:r>
              <a:rPr lang="en-US" dirty="0"/>
              <a:t> space needed for the view </a:t>
            </a:r>
            <a:r>
              <a:rPr lang="en-US" i="1" dirty="0"/>
              <a:t>V</a:t>
            </a:r>
            <a:r>
              <a:rPr lang="en-US" i="1" baseline="-25000" dirty="0"/>
              <a:t>ST</a:t>
            </a:r>
          </a:p>
        </p:txBody>
      </p:sp>
      <p:sp>
        <p:nvSpPr>
          <p:cNvPr id="4" name="Footer Placeholder 3">
            <a:extLst>
              <a:ext uri="{FF2B5EF4-FFF2-40B4-BE49-F238E27FC236}">
                <a16:creationId xmlns:a16="http://schemas.microsoft.com/office/drawing/2014/main" id="{5BE95825-0542-7A4C-A501-CF967A201063}"/>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9C9DE898-1E6B-734B-BF51-92BE0FF950D3}"/>
              </a:ext>
            </a:extLst>
          </p:cNvPr>
          <p:cNvSpPr>
            <a:spLocks noGrp="1"/>
          </p:cNvSpPr>
          <p:nvPr>
            <p:ph type="sldNum" sz="quarter" idx="4"/>
          </p:nvPr>
        </p:nvSpPr>
        <p:spPr/>
        <p:txBody>
          <a:bodyPr/>
          <a:lstStyle/>
          <a:p>
            <a:fld id="{FD96158B-4539-3C43-9DE5-94C547866200}" type="slidenum">
              <a:rPr lang="en-US" smtClean="0"/>
              <a:t>24</a:t>
            </a:fld>
            <a:endParaRPr lang="en-US"/>
          </a:p>
        </p:txBody>
      </p:sp>
      <p:pic>
        <p:nvPicPr>
          <p:cNvPr id="12" name="Picture 11">
            <a:extLst>
              <a:ext uri="{FF2B5EF4-FFF2-40B4-BE49-F238E27FC236}">
                <a16:creationId xmlns:a16="http://schemas.microsoft.com/office/drawing/2014/main" id="{3A754723-7BD1-224B-B9EA-3C369A35A02F}"/>
              </a:ext>
            </a:extLst>
          </p:cNvPr>
          <p:cNvPicPr>
            <a:picLocks noChangeAspect="1"/>
          </p:cNvPicPr>
          <p:nvPr/>
        </p:nvPicPr>
        <p:blipFill>
          <a:blip r:embed="rId3"/>
          <a:stretch>
            <a:fillRect/>
          </a:stretch>
        </p:blipFill>
        <p:spPr>
          <a:xfrm>
            <a:off x="1763688" y="2204864"/>
            <a:ext cx="5605354" cy="1722621"/>
          </a:xfrm>
          <a:prstGeom prst="rect">
            <a:avLst/>
          </a:prstGeom>
        </p:spPr>
      </p:pic>
    </p:spTree>
    <p:extLst>
      <p:ext uri="{BB962C8B-B14F-4D97-AF65-F5344CB8AC3E}">
        <p14:creationId xmlns:p14="http://schemas.microsoft.com/office/powerpoint/2010/main" val="147220906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6D350-F3C3-3F40-925E-5CE905EE35E7}"/>
              </a:ext>
            </a:extLst>
          </p:cNvPr>
          <p:cNvSpPr>
            <a:spLocks noGrp="1"/>
          </p:cNvSpPr>
          <p:nvPr>
            <p:ph type="title"/>
          </p:nvPr>
        </p:nvSpPr>
        <p:spPr/>
        <p:txBody>
          <a:bodyPr/>
          <a:lstStyle/>
          <a:p>
            <a:r>
              <a:rPr lang="en-US" dirty="0"/>
              <a:t>Data Skew for Triangle Count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EF5CD23-6CE3-984E-9F2A-3ECA5C4A8959}"/>
                  </a:ext>
                </a:extLst>
              </p:cNvPr>
              <p:cNvSpPr>
                <a:spLocks noGrp="1"/>
              </p:cNvSpPr>
              <p:nvPr>
                <p:ph idx="1"/>
              </p:nvPr>
            </p:nvSpPr>
            <p:spPr/>
            <p:txBody>
              <a:bodyPr/>
              <a:lstStyle/>
              <a:p>
                <a:r>
                  <a:rPr lang="en-US" dirty="0"/>
                  <a:t>For </a:t>
                </a:r>
                <a14:m>
                  <m:oMath xmlns:m="http://schemas.openxmlformats.org/officeDocument/2006/math">
                    <m:r>
                      <a:rPr lang="en-US" b="0" i="1" smtClean="0">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∈[0,1]</m:t>
                    </m:r>
                  </m:oMath>
                </a14:m>
                <a:r>
                  <a:rPr lang="en-US" dirty="0"/>
                  <a:t>, the triangle count can be maintained with</a:t>
                </a:r>
              </a:p>
              <a:p>
                <a:pPr marL="457200" lvl="1" indent="0">
                  <a:buNone/>
                </a:pP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𝑂</m:t>
                        </m:r>
                        <m:r>
                          <a:rPr lang="en-US" sz="2400" b="0" i="1" smtClean="0">
                            <a:latin typeface="Cambria Math" panose="02040503050406030204" pitchFamily="18" charset="0"/>
                          </a:rPr>
                          <m:t>(</m:t>
                        </m:r>
                        <m:r>
                          <a:rPr lang="en-US" sz="2400" b="0" i="1" smtClean="0">
                            <a:latin typeface="Cambria Math" panose="02040503050406030204" pitchFamily="18" charset="0"/>
                          </a:rPr>
                          <m:t>𝑁</m:t>
                        </m:r>
                      </m:e>
                      <m:sup>
                        <m:r>
                          <m:rPr>
                            <m:sty m:val="p"/>
                          </m:rPr>
                          <a:rPr lang="en-US" sz="2400">
                            <a:latin typeface="Cambria Math" panose="02040503050406030204" pitchFamily="18" charset="0"/>
                          </a:rPr>
                          <m:t>max</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rPr>
                          <m:t>}</m:t>
                        </m:r>
                      </m:sup>
                    </m:sSup>
                    <m:r>
                      <a:rPr lang="en-US" sz="2400" b="0" i="1" smtClean="0">
                        <a:latin typeface="Cambria Math" panose="02040503050406030204" pitchFamily="18" charset="0"/>
                      </a:rPr>
                      <m:t>)</m:t>
                    </m:r>
                  </m:oMath>
                </a14:m>
                <a:r>
                  <a:rPr lang="en-US" sz="2400" dirty="0"/>
                  <a:t> update time and </a:t>
                </a:r>
                <a14:m>
                  <m:oMath xmlns:m="http://schemas.openxmlformats.org/officeDocument/2006/math">
                    <m:sSup>
                      <m:sSupPr>
                        <m:ctrlPr>
                          <a:rPr lang="en-US" sz="2400" i="1">
                            <a:latin typeface="Cambria Math" panose="02040503050406030204" pitchFamily="18" charset="0"/>
                          </a:rPr>
                        </m:ctrlPr>
                      </m:sSupPr>
                      <m:e>
                        <m:r>
                          <a:rPr lang="en-US" sz="2400" i="1">
                            <a:latin typeface="Cambria Math" panose="02040503050406030204" pitchFamily="18" charset="0"/>
                          </a:rPr>
                          <m:t>𝑂</m:t>
                        </m:r>
                        <m:r>
                          <a:rPr lang="en-US" sz="2400" i="1">
                            <a:latin typeface="Cambria Math" panose="02040503050406030204" pitchFamily="18" charset="0"/>
                          </a:rPr>
                          <m:t>(</m:t>
                        </m:r>
                        <m:r>
                          <a:rPr lang="en-US" sz="2400" i="1">
                            <a:latin typeface="Cambria Math" panose="02040503050406030204" pitchFamily="18" charset="0"/>
                          </a:rPr>
                          <m:t>𝑁</m:t>
                        </m:r>
                      </m:e>
                      <m:sup>
                        <m:r>
                          <a:rPr lang="en-US" sz="2400" b="0" i="0" smtClean="0">
                            <a:latin typeface="Cambria Math" panose="02040503050406030204" pitchFamily="18" charset="0"/>
                          </a:rPr>
                          <m:t>1+</m:t>
                        </m:r>
                        <m:r>
                          <m:rPr>
                            <m:sty m:val="p"/>
                          </m:rPr>
                          <a:rPr lang="en-US" sz="2400" b="0" i="0" smtClean="0">
                            <a:latin typeface="Cambria Math" panose="02040503050406030204" pitchFamily="18" charset="0"/>
                          </a:rPr>
                          <m:t>min</m:t>
                        </m:r>
                        <m:r>
                          <a:rPr lang="en-US" sz="2400" i="1">
                            <a:latin typeface="Cambria Math" panose="02040503050406030204" pitchFamily="18" charset="0"/>
                          </a:rPr>
                          <m:t>⁡{</m:t>
                        </m:r>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ea typeface="Cambria Math" panose="02040503050406030204" pitchFamily="18" charset="0"/>
                          </a:rPr>
                          <m:t>,1−</m:t>
                        </m:r>
                        <m:r>
                          <a:rPr lang="en-US" sz="2400" i="1">
                            <a:latin typeface="Cambria Math" panose="02040503050406030204" pitchFamily="18" charset="0"/>
                            <a:ea typeface="Cambria Math" panose="02040503050406030204" pitchFamily="18" charset="0"/>
                          </a:rPr>
                          <m:t>𝜀</m:t>
                        </m:r>
                        <m:r>
                          <a:rPr lang="en-US" sz="2400" i="1">
                            <a:latin typeface="Cambria Math" panose="02040503050406030204" pitchFamily="18" charset="0"/>
                          </a:rPr>
                          <m:t>}</m:t>
                        </m:r>
                      </m:sup>
                    </m:sSup>
                    <m:r>
                      <a:rPr lang="en-US" sz="2400" i="1">
                        <a:latin typeface="Cambria Math" panose="02040503050406030204" pitchFamily="18" charset="0"/>
                      </a:rPr>
                      <m:t>)</m:t>
                    </m:r>
                  </m:oMath>
                </a14:m>
                <a:r>
                  <a:rPr lang="en-US" sz="2400" dirty="0"/>
                  <a:t> space.</a:t>
                </a:r>
              </a:p>
              <a:p>
                <a:endParaRPr lang="en-US" dirty="0"/>
              </a:p>
              <a:p>
                <a:endParaRPr lang="en-US" dirty="0"/>
              </a:p>
              <a:p>
                <a:endParaRPr lang="en-US" dirty="0"/>
              </a:p>
              <a:p>
                <a:endParaRPr lang="en-US" dirty="0"/>
              </a:p>
              <a:p>
                <a:endParaRPr lang="en-US" dirty="0"/>
              </a:p>
              <a:p>
                <a:endParaRPr lang="en-US" dirty="0"/>
              </a:p>
              <a:p>
                <a:endParaRPr lang="en-US" dirty="0"/>
              </a:p>
              <a:p>
                <a:r>
                  <a:rPr lang="en-US" dirty="0"/>
                  <a:t>No algorithm can attain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𝑁</m:t>
                        </m:r>
                      </m:e>
                      <m:sup>
                        <m:r>
                          <a:rPr lang="en-US" b="0" i="0" smtClean="0">
                            <a:latin typeface="Cambria Math" panose="02040503050406030204" pitchFamily="18" charset="0"/>
                          </a:rPr>
                          <m:t>0.5−</m:t>
                        </m:r>
                        <m:r>
                          <m:rPr>
                            <m:sty m:val="p"/>
                          </m:rPr>
                          <a:rPr lang="el-GR" b="0" i="1" smtClean="0">
                            <a:latin typeface="Cambria Math" panose="02040503050406030204" pitchFamily="18" charset="0"/>
                            <a:ea typeface="Cambria Math" panose="02040503050406030204" pitchFamily="18" charset="0"/>
                          </a:rPr>
                          <m:t>γ</m:t>
                        </m:r>
                      </m:sup>
                    </m:sSup>
                    <m:r>
                      <a:rPr lang="en-US" i="1">
                        <a:latin typeface="Cambria Math" panose="02040503050406030204" pitchFamily="18" charset="0"/>
                      </a:rPr>
                      <m:t>)</m:t>
                    </m:r>
                  </m:oMath>
                </a14:m>
                <a:r>
                  <a:rPr lang="en-US" dirty="0"/>
                  <a:t> for any </a:t>
                </a:r>
                <a14:m>
                  <m:oMath xmlns:m="http://schemas.openxmlformats.org/officeDocument/2006/math">
                    <m:r>
                      <m:rPr>
                        <m:sty m:val="p"/>
                      </m:rPr>
                      <a:rPr lang="el-GR" i="1">
                        <a:latin typeface="Cambria Math" panose="02040503050406030204" pitchFamily="18" charset="0"/>
                        <a:ea typeface="Cambria Math" panose="02040503050406030204" pitchFamily="18" charset="0"/>
                      </a:rPr>
                      <m:t>γ</m:t>
                    </m:r>
                    <m:r>
                      <a:rPr lang="en-US" b="0" i="1" smtClean="0">
                        <a:latin typeface="Cambria Math" panose="02040503050406030204" pitchFamily="18" charset="0"/>
                        <a:ea typeface="Cambria Math" panose="02040503050406030204" pitchFamily="18" charset="0"/>
                      </a:rPr>
                      <m:t>&gt;0</m:t>
                    </m:r>
                  </m:oMath>
                </a14:m>
                <a:r>
                  <a:rPr lang="en-US" dirty="0"/>
                  <a:t>.</a:t>
                </a:r>
              </a:p>
            </p:txBody>
          </p:sp>
        </mc:Choice>
        <mc:Fallback xmlns="">
          <p:sp>
            <p:nvSpPr>
              <p:cNvPr id="3" name="Content Placeholder 2">
                <a:extLst>
                  <a:ext uri="{FF2B5EF4-FFF2-40B4-BE49-F238E27FC236}">
                    <a16:creationId xmlns:a16="http://schemas.microsoft.com/office/drawing/2014/main" id="{EEF5CD23-6CE3-984E-9F2A-3ECA5C4A8959}"/>
                  </a:ext>
                </a:extLst>
              </p:cNvPr>
              <p:cNvSpPr>
                <a:spLocks noGrp="1" noRot="1" noChangeAspect="1" noMove="1" noResize="1" noEditPoints="1" noAdjustHandles="1" noChangeArrowheads="1" noChangeShapeType="1" noTextEdit="1"/>
              </p:cNvSpPr>
              <p:nvPr>
                <p:ph idx="1"/>
              </p:nvPr>
            </p:nvSpPr>
            <p:spPr>
              <a:blipFill>
                <a:blip r:embed="rId3"/>
                <a:stretch>
                  <a:fillRect l="-463" t="-1117" b="-55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6917227-9211-7140-B67D-EFFE859ADD7A}"/>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B71CCEDF-5631-F640-8CDF-BE4ECE107C32}"/>
              </a:ext>
            </a:extLst>
          </p:cNvPr>
          <p:cNvSpPr>
            <a:spLocks noGrp="1"/>
          </p:cNvSpPr>
          <p:nvPr>
            <p:ph type="sldNum" sz="quarter" idx="4"/>
          </p:nvPr>
        </p:nvSpPr>
        <p:spPr/>
        <p:txBody>
          <a:bodyPr/>
          <a:lstStyle/>
          <a:p>
            <a:fld id="{FD96158B-4539-3C43-9DE5-94C547866200}" type="slidenum">
              <a:rPr lang="en-US" smtClean="0"/>
              <a:t>25</a:t>
            </a:fld>
            <a:endParaRPr lang="en-US"/>
          </a:p>
        </p:txBody>
      </p:sp>
      <p:pic>
        <p:nvPicPr>
          <p:cNvPr id="7" name="Picture 6">
            <a:extLst>
              <a:ext uri="{FF2B5EF4-FFF2-40B4-BE49-F238E27FC236}">
                <a16:creationId xmlns:a16="http://schemas.microsoft.com/office/drawing/2014/main" id="{7F0995F3-5F1C-8A42-B631-44B50916A7A3}"/>
              </a:ext>
            </a:extLst>
          </p:cNvPr>
          <p:cNvPicPr>
            <a:picLocks noChangeAspect="1"/>
          </p:cNvPicPr>
          <p:nvPr/>
        </p:nvPicPr>
        <p:blipFill>
          <a:blip r:embed="rId4"/>
          <a:stretch>
            <a:fillRect/>
          </a:stretch>
        </p:blipFill>
        <p:spPr>
          <a:xfrm>
            <a:off x="1763688" y="2636912"/>
            <a:ext cx="5616624" cy="2729574"/>
          </a:xfrm>
          <a:prstGeom prst="rect">
            <a:avLst/>
          </a:prstGeom>
        </p:spPr>
      </p:pic>
    </p:spTree>
    <p:extLst>
      <p:ext uri="{BB962C8B-B14F-4D97-AF65-F5344CB8AC3E}">
        <p14:creationId xmlns:p14="http://schemas.microsoft.com/office/powerpoint/2010/main" val="10522735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10E7-68DE-134F-AD1C-20A090FF8121}"/>
              </a:ext>
            </a:extLst>
          </p:cNvPr>
          <p:cNvSpPr>
            <a:spLocks noGrp="1"/>
          </p:cNvSpPr>
          <p:nvPr>
            <p:ph type="title"/>
          </p:nvPr>
        </p:nvSpPr>
        <p:spPr/>
        <p:txBody>
          <a:bodyPr/>
          <a:lstStyle/>
          <a:p>
            <a:r>
              <a:rPr lang="en-US" dirty="0"/>
              <a:t>Heavy/Light Partitioning of Relations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6EB7BFC-DBA8-F94E-85F4-0AFB099963D3}"/>
                  </a:ext>
                </a:extLst>
              </p:cNvPr>
              <p:cNvSpPr>
                <a:spLocks noGrp="1"/>
              </p:cNvSpPr>
              <p:nvPr>
                <p:ph idx="1"/>
              </p:nvPr>
            </p:nvSpPr>
            <p:spPr/>
            <p:txBody>
              <a:bodyPr/>
              <a:lstStyle/>
              <a:p>
                <a:r>
                  <a:rPr lang="en-US" dirty="0"/>
                  <a:t>Partition </a:t>
                </a:r>
                <a:r>
                  <a:rPr lang="en-US" i="1" dirty="0"/>
                  <a:t>R </a:t>
                </a:r>
                <a:r>
                  <a:rPr lang="en-US" dirty="0"/>
                  <a:t>on</a:t>
                </a:r>
                <a:r>
                  <a:rPr lang="en-US" i="1" dirty="0"/>
                  <a:t> a </a:t>
                </a:r>
                <a:r>
                  <a:rPr lang="en-US" dirty="0"/>
                  <a:t>into a light part </a:t>
                </a:r>
                <a:r>
                  <a:rPr lang="en-US" i="1" dirty="0"/>
                  <a:t>R</a:t>
                </a:r>
                <a:r>
                  <a:rPr lang="en-US" i="1" baseline="-25000" dirty="0"/>
                  <a:t>L </a:t>
                </a:r>
                <a:r>
                  <a:rPr lang="en-US" dirty="0"/>
                  <a:t>and a heavy part </a:t>
                </a:r>
                <a:r>
                  <a:rPr lang="en-US" i="1" dirty="0"/>
                  <a:t>R</a:t>
                </a:r>
                <a:r>
                  <a:rPr lang="en-US" i="1" baseline="-25000" dirty="0"/>
                  <a:t>H</a:t>
                </a: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𝐿</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 </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sub>
                        </m:sSub>
                        <m:r>
                          <a:rPr lang="en-US" b="0" i="1" smtClean="0">
                            <a:latin typeface="Cambria Math" panose="02040503050406030204" pitchFamily="18" charset="0"/>
                            <a:ea typeface="Cambria Math" panose="02040503050406030204" pitchFamily="18" charset="0"/>
                          </a:rPr>
                          <m:t>𝑅</m:t>
                        </m:r>
                      </m:e>
                    </m:d>
                    <m:r>
                      <a:rPr lang="en-US" b="0" i="1" smtClean="0">
                        <a:latin typeface="Cambria Math" panose="02040503050406030204" pitchFamily="18" charset="0"/>
                        <a:ea typeface="Cambria Math" panose="02040503050406030204" pitchFamily="18" charset="0"/>
                      </a:rPr>
                      <m:t>&lt;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𝑁</m:t>
                        </m:r>
                      </m:e>
                      <m:sup>
                        <m:r>
                          <a:rPr lang="en-US" b="0" i="1" smtClean="0">
                            <a:latin typeface="Cambria Math" panose="02040503050406030204" pitchFamily="18" charset="0"/>
                            <a:ea typeface="Cambria Math" panose="02040503050406030204" pitchFamily="18" charset="0"/>
                          </a:rPr>
                          <m:t>𝜀</m:t>
                        </m:r>
                      </m:sup>
                    </m:sSup>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1"/>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𝐻</m:t>
                        </m:r>
                      </m:sub>
                    </m:sSub>
                    <m:r>
                      <a:rPr lang="en-US" b="0" i="1" smtClean="0">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𝑡</m:t>
                        </m:r>
                        <m:r>
                          <a:rPr lang="en-US" i="1">
                            <a:latin typeface="Cambria Math" panose="02040503050406030204" pitchFamily="18" charset="0"/>
                          </a:rPr>
                          <m:t> </m:t>
                        </m:r>
                      </m:e>
                    </m:d>
                    <m:r>
                      <a:rPr lang="en-US" b="0" i="1" smtClean="0">
                        <a:latin typeface="Cambria Math" panose="02040503050406030204" pitchFamily="18" charset="0"/>
                        <a:ea typeface="Cambria Math" panose="02040503050406030204" pitchFamily="18" charset="0"/>
                      </a:rPr>
                      <m:t>𝑡</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𝑅</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m:t>
                    </m:r>
                    <m:r>
                      <a:rPr lang="en-US" b="0" i="1" smtClean="0">
                        <a:latin typeface="Cambria Math" panose="02040503050406030204" pitchFamily="18" charset="0"/>
                        <a:ea typeface="Cambria Math" panose="02040503050406030204" pitchFamily="18" charset="0"/>
                      </a:rPr>
                      <m:t>∉</m:t>
                    </m:r>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𝐿</m:t>
                        </m:r>
                      </m:sub>
                    </m:sSub>
                    <m:r>
                      <a:rPr lang="en-US" b="0" i="1" smtClean="0">
                        <a:latin typeface="Cambria Math" panose="02040503050406030204" pitchFamily="18" charset="0"/>
                        <a:ea typeface="Cambria Math" panose="02040503050406030204" pitchFamily="18" charset="0"/>
                      </a:rPr>
                      <m:t>}</m:t>
                    </m:r>
                  </m:oMath>
                </a14:m>
                <a:endParaRPr lang="en-US" b="0" dirty="0">
                  <a:ea typeface="Cambria Math" panose="02040503050406030204" pitchFamily="18" charset="0"/>
                </a:endParaRPr>
              </a:p>
              <a:p>
                <a:pPr lvl="1"/>
                <a:endParaRPr lang="en-US" b="0" dirty="0">
                  <a:ea typeface="Cambria Math" panose="02040503050406030204" pitchFamily="18" charset="0"/>
                </a:endParaRPr>
              </a:p>
              <a:p>
                <a:endParaRPr lang="en-US" dirty="0"/>
              </a:p>
              <a:p>
                <a:r>
                  <a:rPr lang="en-US" dirty="0"/>
                  <a:t>Cardinality bounds</a:t>
                </a:r>
              </a:p>
              <a:p>
                <a:pPr lvl="1"/>
                <a:r>
                  <a:rPr lang="en-US" dirty="0"/>
                  <a:t>For every value </a:t>
                </a:r>
                <a:r>
                  <a:rPr lang="en-US" i="1" dirty="0"/>
                  <a:t>a’</a:t>
                </a:r>
                <a:r>
                  <a:rPr lang="en-US" dirty="0"/>
                  <a:t>: </a:t>
                </a:r>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𝜎</m:t>
                            </m:r>
                          </m:e>
                          <m:sub>
                            <m:r>
                              <a:rPr lang="en-US" b="0" i="1" smtClean="0">
                                <a:latin typeface="Cambria Math" panose="02040503050406030204" pitchFamily="18" charset="0"/>
                                <a:ea typeface="Cambria Math" panose="02040503050406030204" pitchFamily="18" charset="0"/>
                              </a:rPr>
                              <m:t>𝑎</m:t>
                            </m:r>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𝑎</m:t>
                            </m:r>
                            <m:r>
                              <a:rPr lang="en-US" b="0" i="1" smtClean="0">
                                <a:latin typeface="Cambria Math" panose="02040503050406030204" pitchFamily="18" charset="0"/>
                                <a:ea typeface="Cambria Math" panose="02040503050406030204" pitchFamily="18" charset="0"/>
                              </a:rPr>
                              <m:t>′</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𝐿</m:t>
                            </m:r>
                          </m:sub>
                        </m:sSub>
                      </m:e>
                    </m:d>
                    <m:r>
                      <a:rPr lang="en-US" i="1">
                        <a:latin typeface="Cambria Math" panose="02040503050406030204" pitchFamily="18" charset="0"/>
                        <a:ea typeface="Cambria Math" panose="02040503050406030204" pitchFamily="18" charset="0"/>
                      </a:rPr>
                      <m:t>&lt;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𝑁</m:t>
                        </m:r>
                      </m:e>
                      <m:sup>
                        <m:r>
                          <a:rPr lang="en-US" i="1">
                            <a:latin typeface="Cambria Math" panose="02040503050406030204" pitchFamily="18" charset="0"/>
                            <a:ea typeface="Cambria Math" panose="02040503050406030204" pitchFamily="18" charset="0"/>
                          </a:rPr>
                          <m:t>𝜀</m:t>
                        </m:r>
                      </m:sup>
                    </m:sSup>
                  </m:oMath>
                </a14:m>
                <a:endParaRPr lang="en-US" i="1" dirty="0"/>
              </a:p>
              <a:p>
                <a:pPr lvl="1"/>
                <a14:m>
                  <m:oMath xmlns:m="http://schemas.openxmlformats.org/officeDocument/2006/math">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smtClean="0">
                                <a:latin typeface="Cambria Math" panose="02040503050406030204" pitchFamily="18" charset="0"/>
                                <a:ea typeface="Cambria Math" panose="02040503050406030204" pitchFamily="18" charset="0"/>
                              </a:rPr>
                              <m:t>𝜋</m:t>
                            </m:r>
                          </m:e>
                          <m:sub>
                            <m:r>
                              <a:rPr lang="en-US" i="1">
                                <a:latin typeface="Cambria Math" panose="02040503050406030204" pitchFamily="18" charset="0"/>
                                <a:ea typeface="Cambria Math" panose="02040503050406030204" pitchFamily="18" charset="0"/>
                              </a:rPr>
                              <m:t>𝑎</m:t>
                            </m:r>
                          </m:sub>
                        </m:sSub>
                        <m:sSub>
                          <m:sSubPr>
                            <m:ctrlPr>
                              <a:rPr lang="en-US"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𝑅</m:t>
                            </m:r>
                          </m:e>
                          <m:sub>
                            <m:r>
                              <a:rPr lang="en-US" b="0" i="1" smtClean="0">
                                <a:latin typeface="Cambria Math" panose="02040503050406030204" pitchFamily="18" charset="0"/>
                                <a:ea typeface="Cambria Math" panose="02040503050406030204" pitchFamily="18" charset="0"/>
                              </a:rPr>
                              <m:t>𝐻</m:t>
                            </m:r>
                          </m:sub>
                        </m:sSub>
                      </m:e>
                    </m:d>
                    <m:r>
                      <a:rPr lang="en-US"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𝑁</m:t>
                        </m:r>
                      </m:e>
                      <m:sup>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𝜀</m:t>
                        </m:r>
                      </m:sup>
                    </m:sSup>
                  </m:oMath>
                </a14:m>
                <a:endParaRPr lang="en-US" i="1" dirty="0"/>
              </a:p>
              <a:p>
                <a:pPr lvl="1"/>
                <a:endParaRPr lang="en-US" i="1" dirty="0"/>
              </a:p>
              <a:p>
                <a:endParaRPr lang="en-US" dirty="0"/>
              </a:p>
              <a:p>
                <a:r>
                  <a:rPr lang="en-US" dirty="0"/>
                  <a:t>Also partition </a:t>
                </a:r>
                <a:r>
                  <a:rPr lang="en-US" i="1" dirty="0"/>
                  <a:t>S</a:t>
                </a:r>
                <a:r>
                  <a:rPr lang="en-US" dirty="0"/>
                  <a:t> on </a:t>
                </a:r>
                <a:r>
                  <a:rPr lang="en-US" i="1" dirty="0"/>
                  <a:t>b</a:t>
                </a:r>
                <a:r>
                  <a:rPr lang="en-US" dirty="0"/>
                  <a:t> and </a:t>
                </a:r>
                <a:r>
                  <a:rPr lang="en-US" i="1" dirty="0"/>
                  <a:t>T</a:t>
                </a:r>
                <a:r>
                  <a:rPr lang="en-US" dirty="0"/>
                  <a:t> on </a:t>
                </a:r>
                <a:r>
                  <a:rPr lang="en-US" i="1" dirty="0"/>
                  <a:t>c</a:t>
                </a:r>
              </a:p>
            </p:txBody>
          </p:sp>
        </mc:Choice>
        <mc:Fallback xmlns="">
          <p:sp>
            <p:nvSpPr>
              <p:cNvPr id="3" name="Content Placeholder 2">
                <a:extLst>
                  <a:ext uri="{FF2B5EF4-FFF2-40B4-BE49-F238E27FC236}">
                    <a16:creationId xmlns:a16="http://schemas.microsoft.com/office/drawing/2014/main" id="{C6EB7BFC-DBA8-F94E-85F4-0AFB099963D3}"/>
                  </a:ext>
                </a:extLst>
              </p:cNvPr>
              <p:cNvSpPr>
                <a:spLocks noGrp="1" noRot="1" noChangeAspect="1" noMove="1" noResize="1" noEditPoints="1" noAdjustHandles="1" noChangeArrowheads="1" noChangeShapeType="1" noTextEdit="1"/>
              </p:cNvSpPr>
              <p:nvPr>
                <p:ph idx="1"/>
              </p:nvPr>
            </p:nvSpPr>
            <p:spPr>
              <a:blipFill>
                <a:blip r:embed="rId3"/>
                <a:stretch>
                  <a:fillRect l="-463" t="-11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27A5108-192F-FF41-ADC5-ABA4A6ECA361}"/>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E3A7F4E9-7D1E-4A49-BC3B-AA0FF3D0B434}"/>
              </a:ext>
            </a:extLst>
          </p:cNvPr>
          <p:cNvSpPr>
            <a:spLocks noGrp="1"/>
          </p:cNvSpPr>
          <p:nvPr>
            <p:ph type="sldNum" sz="quarter" idx="4"/>
          </p:nvPr>
        </p:nvSpPr>
        <p:spPr/>
        <p:txBody>
          <a:bodyPr/>
          <a:lstStyle/>
          <a:p>
            <a:fld id="{FD96158B-4539-3C43-9DE5-94C547866200}" type="slidenum">
              <a:rPr lang="en-US" smtClean="0"/>
              <a:t>26</a:t>
            </a:fld>
            <a:endParaRPr lang="en-US"/>
          </a:p>
        </p:txBody>
      </p:sp>
      <p:pic>
        <p:nvPicPr>
          <p:cNvPr id="9" name="Picture 8">
            <a:extLst>
              <a:ext uri="{FF2B5EF4-FFF2-40B4-BE49-F238E27FC236}">
                <a16:creationId xmlns:a16="http://schemas.microsoft.com/office/drawing/2014/main" id="{743429D9-C54D-2642-BE6C-6E8377B42035}"/>
              </a:ext>
            </a:extLst>
          </p:cNvPr>
          <p:cNvPicPr>
            <a:picLocks noChangeAspect="1"/>
          </p:cNvPicPr>
          <p:nvPr/>
        </p:nvPicPr>
        <p:blipFill>
          <a:blip r:embed="rId4"/>
          <a:stretch>
            <a:fillRect/>
          </a:stretch>
        </p:blipFill>
        <p:spPr>
          <a:xfrm>
            <a:off x="5251723" y="2609971"/>
            <a:ext cx="3435077" cy="3520954"/>
          </a:xfrm>
          <a:prstGeom prst="rect">
            <a:avLst/>
          </a:prstGeom>
        </p:spPr>
      </p:pic>
    </p:spTree>
    <p:extLst>
      <p:ext uri="{BB962C8B-B14F-4D97-AF65-F5344CB8AC3E}">
        <p14:creationId xmlns:p14="http://schemas.microsoft.com/office/powerpoint/2010/main" val="31597669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74720-52D9-E941-8A0C-68869E50219F}"/>
              </a:ext>
            </a:extLst>
          </p:cNvPr>
          <p:cNvSpPr>
            <a:spLocks noGrp="1"/>
          </p:cNvSpPr>
          <p:nvPr>
            <p:ph type="title"/>
          </p:nvPr>
        </p:nvSpPr>
        <p:spPr/>
        <p:txBody>
          <a:bodyPr/>
          <a:lstStyle/>
          <a:p>
            <a:r>
              <a:rPr lang="en-US" dirty="0"/>
              <a:t>Maintenance for Skew-Aware Views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09C75AF-8265-BC46-B656-0A1CFF5F2287}"/>
                  </a:ext>
                </a:extLst>
              </p:cNvPr>
              <p:cNvSpPr>
                <a:spLocks noGrp="1"/>
              </p:cNvSpPr>
              <p:nvPr>
                <p:ph idx="1"/>
              </p:nvPr>
            </p:nvSpPr>
            <p:spPr/>
            <p:txBody>
              <a:bodyPr/>
              <a:lstStyle/>
              <a:p>
                <a:endParaRPr lang="en-US" dirty="0"/>
              </a:p>
              <a:p>
                <a:endParaRPr lang="en-US" dirty="0"/>
              </a:p>
              <a:p>
                <a:r>
                  <a:rPr lang="en-US" dirty="0"/>
                  <a:t>For joins of light parts only or heavy parts only </a:t>
                </a:r>
              </a:p>
              <a:p>
                <a:pPr lvl="1"/>
                <a:r>
                  <a:rPr lang="en-US" dirty="0"/>
                  <a:t>Maintenance using delta processing (Counting)</a:t>
                </a:r>
              </a:p>
              <a:p>
                <a:pPr lvl="1"/>
                <a:endParaRPr lang="en-US" dirty="0"/>
              </a:p>
              <a:p>
                <a:r>
                  <a:rPr lang="en-US" dirty="0"/>
                  <a:t>For joins of a heavy part with a light part </a:t>
                </a:r>
              </a:p>
              <a:p>
                <a:pPr lvl="1"/>
                <a:r>
                  <a:rPr lang="en-US" dirty="0"/>
                  <a:t>Maintenance using pre-materialized views</a:t>
                </a:r>
              </a:p>
              <a:p>
                <a:pPr lvl="1"/>
                <a:endParaRPr lang="en-US" dirty="0"/>
              </a:p>
              <a:p>
                <a:r>
                  <a:rPr lang="en-US" dirty="0"/>
                  <a:t>Next: Consider one skew-aware view at a time</a:t>
                </a:r>
              </a:p>
              <a:p>
                <a:pPr lvl="1"/>
                <a:r>
                  <a:rPr lang="en-US" dirty="0"/>
                  <a:t>Single-tuple update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b="0" i="1" smtClean="0">
                        <a:solidFill>
                          <a:srgbClr val="FF0000"/>
                        </a:solidFill>
                        <a:latin typeface="Cambria Math" panose="02040503050406030204" pitchFamily="18" charset="0"/>
                        <a:ea typeface="Cambria Math" panose="02040503050406030204" pitchFamily="18" charset="0"/>
                      </a:rPr>
                      <m:t>𝑅</m:t>
                    </m:r>
                    <m:d>
                      <m:dPr>
                        <m:ctrlPr>
                          <a:rPr lang="en-US" b="0" i="1" smtClean="0">
                            <a:solidFill>
                              <a:srgbClr val="FF0000"/>
                            </a:solidFill>
                            <a:latin typeface="Cambria Math" panose="02040503050406030204" pitchFamily="18" charset="0"/>
                            <a:ea typeface="Cambria Math" panose="02040503050406030204" pitchFamily="18" charset="0"/>
                          </a:rPr>
                        </m:ctrlPr>
                      </m:dPr>
                      <m:e>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𝑎</m:t>
                            </m:r>
                          </m:e>
                          <m:sup>
                            <m:r>
                              <a:rPr lang="en-US" i="1">
                                <a:solidFill>
                                  <a:srgbClr val="FF0000"/>
                                </a:solidFill>
                                <a:latin typeface="Cambria Math" panose="02040503050406030204" pitchFamily="18" charset="0"/>
                                <a:ea typeface="Cambria Math" panose="02040503050406030204" pitchFamily="18" charset="0"/>
                              </a:rPr>
                              <m:t>′</m:t>
                            </m:r>
                          </m:sup>
                        </m:sSup>
                        <m:r>
                          <a:rPr lang="en-US" i="1">
                            <a:solidFill>
                              <a:srgbClr val="FF0000"/>
                            </a:solidFill>
                            <a:latin typeface="Cambria Math" panose="02040503050406030204" pitchFamily="18" charset="0"/>
                            <a:ea typeface="Cambria Math" panose="02040503050406030204" pitchFamily="18" charset="0"/>
                          </a:rPr>
                          <m:t>,</m:t>
                        </m:r>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𝑏</m:t>
                            </m:r>
                          </m:e>
                          <m:sup>
                            <m:r>
                              <a:rPr lang="en-US" i="1">
                                <a:solidFill>
                                  <a:srgbClr val="FF0000"/>
                                </a:solidFill>
                                <a:latin typeface="Cambria Math" panose="02040503050406030204" pitchFamily="18" charset="0"/>
                                <a:ea typeface="Cambria Math" panose="02040503050406030204" pitchFamily="18" charset="0"/>
                              </a:rPr>
                              <m:t>′</m:t>
                            </m:r>
                          </m:sup>
                        </m:sSup>
                      </m:e>
                    </m:d>
                  </m:oMath>
                </a14:m>
                <a:r>
                  <a:rPr lang="en-US" dirty="0">
                    <a:solidFill>
                      <a:srgbClr val="FF0000"/>
                    </a:solidFill>
                  </a:rPr>
                  <a:t> </a:t>
                </a:r>
                <a:r>
                  <a:rPr lang="en-US" dirty="0"/>
                  <a:t>to </a:t>
                </a:r>
                <a:r>
                  <a:rPr lang="en-US" i="1" dirty="0"/>
                  <a:t>R</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F09C75AF-8265-BC46-B656-0A1CFF5F2287}"/>
                  </a:ext>
                </a:extLst>
              </p:cNvPr>
              <p:cNvSpPr>
                <a:spLocks noGrp="1" noRot="1" noChangeAspect="1" noMove="1" noResize="1" noEditPoints="1" noAdjustHandles="1" noChangeArrowheads="1" noChangeShapeType="1" noTextEdit="1"/>
              </p:cNvSpPr>
              <p:nvPr>
                <p:ph idx="1"/>
              </p:nvPr>
            </p:nvSpPr>
            <p:spPr>
              <a:blipFill>
                <a:blip r:embed="rId3"/>
                <a:stretch>
                  <a:fillRect l="-463"/>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BC1006F-5E29-CF46-8FA0-863BA6CDE0F3}"/>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6A3FA395-2BBE-E94E-A024-6C723E7CB21D}"/>
              </a:ext>
            </a:extLst>
          </p:cNvPr>
          <p:cNvSpPr>
            <a:spLocks noGrp="1"/>
          </p:cNvSpPr>
          <p:nvPr>
            <p:ph type="sldNum" sz="quarter" idx="4"/>
          </p:nvPr>
        </p:nvSpPr>
        <p:spPr/>
        <p:txBody>
          <a:bodyPr/>
          <a:lstStyle/>
          <a:p>
            <a:fld id="{FD96158B-4539-3C43-9DE5-94C547866200}" type="slidenum">
              <a:rPr lang="en-US" smtClean="0"/>
              <a:t>27</a:t>
            </a:fld>
            <a:endParaRPr lang="en-US"/>
          </a:p>
        </p:txBody>
      </p:sp>
      <p:pic>
        <p:nvPicPr>
          <p:cNvPr id="8" name="Picture 7">
            <a:extLst>
              <a:ext uri="{FF2B5EF4-FFF2-40B4-BE49-F238E27FC236}">
                <a16:creationId xmlns:a16="http://schemas.microsoft.com/office/drawing/2014/main" id="{6C2E68EA-C329-044B-943B-C45972225046}"/>
              </a:ext>
            </a:extLst>
          </p:cNvPr>
          <p:cNvPicPr>
            <a:picLocks noChangeAspect="1"/>
          </p:cNvPicPr>
          <p:nvPr/>
        </p:nvPicPr>
        <p:blipFill>
          <a:blip r:embed="rId4"/>
          <a:stretch>
            <a:fillRect/>
          </a:stretch>
        </p:blipFill>
        <p:spPr>
          <a:xfrm>
            <a:off x="1938759" y="1600200"/>
            <a:ext cx="5266481" cy="705817"/>
          </a:xfrm>
          <a:prstGeom prst="rect">
            <a:avLst/>
          </a:prstGeom>
        </p:spPr>
      </p:pic>
    </p:spTree>
    <p:extLst>
      <p:ext uri="{BB962C8B-B14F-4D97-AF65-F5344CB8AC3E}">
        <p14:creationId xmlns:p14="http://schemas.microsoft.com/office/powerpoint/2010/main" val="23860672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D8632A-A571-EC4B-A91F-3773DCEF8227}"/>
              </a:ext>
            </a:extLst>
          </p:cNvPr>
          <p:cNvSpPr>
            <a:spLocks noGrp="1"/>
          </p:cNvSpPr>
          <p:nvPr>
            <p:ph type="title"/>
          </p:nvPr>
        </p:nvSpPr>
        <p:spPr/>
        <p:txBody>
          <a:bodyPr/>
          <a:lstStyle/>
          <a:p>
            <a:r>
              <a:rPr lang="en-US" dirty="0"/>
              <a:t>Case 1: Light-Light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CE160800-9205-5F46-9433-2569C4840721}"/>
                  </a:ext>
                </a:extLst>
              </p:cNvPr>
              <p:cNvSpPr>
                <a:spLocks noGrp="1"/>
              </p:cNvSpPr>
              <p:nvPr>
                <p:ph idx="1"/>
              </p:nvPr>
            </p:nvSpPr>
            <p:spPr/>
            <p:txBody>
              <a:bodyPr/>
              <a:lstStyle/>
              <a:p>
                <a:r>
                  <a:rPr lang="en-US" dirty="0"/>
                  <a:t>Skew-aware views (any partition of </a:t>
                </a:r>
                <a:r>
                  <a:rPr lang="en-US" i="1" dirty="0"/>
                  <a:t>R</a:t>
                </a:r>
                <a:r>
                  <a:rPr lang="en-US" dirty="0"/>
                  <a:t>)</a:t>
                </a:r>
              </a:p>
              <a:p>
                <a:endParaRPr lang="en-US" dirty="0"/>
              </a:p>
              <a:p>
                <a:endParaRPr lang="en-US" dirty="0"/>
              </a:p>
              <a:p>
                <a:r>
                  <a:rPr lang="en-US" dirty="0"/>
                  <a:t>Maintenance under update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𝑅</m:t>
                    </m:r>
                    <m:d>
                      <m:dPr>
                        <m:ctrlPr>
                          <a:rPr lang="en-US" i="1">
                            <a:solidFill>
                              <a:srgbClr val="FF0000"/>
                            </a:solidFill>
                            <a:latin typeface="Cambria Math" panose="02040503050406030204" pitchFamily="18" charset="0"/>
                            <a:ea typeface="Cambria Math" panose="02040503050406030204" pitchFamily="18" charset="0"/>
                          </a:rPr>
                        </m:ctrlPr>
                      </m:dPr>
                      <m:e>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𝑎</m:t>
                            </m:r>
                          </m:e>
                          <m:sup>
                            <m:r>
                              <a:rPr lang="en-US" i="1">
                                <a:solidFill>
                                  <a:srgbClr val="FF0000"/>
                                </a:solidFill>
                                <a:latin typeface="Cambria Math" panose="02040503050406030204" pitchFamily="18" charset="0"/>
                                <a:ea typeface="Cambria Math" panose="02040503050406030204" pitchFamily="18" charset="0"/>
                              </a:rPr>
                              <m:t>′</m:t>
                            </m:r>
                          </m:sup>
                        </m:sSup>
                        <m:r>
                          <a:rPr lang="en-US" i="1">
                            <a:solidFill>
                              <a:srgbClr val="FF0000"/>
                            </a:solidFill>
                            <a:latin typeface="Cambria Math" panose="02040503050406030204" pitchFamily="18" charset="0"/>
                            <a:ea typeface="Cambria Math" panose="02040503050406030204" pitchFamily="18" charset="0"/>
                          </a:rPr>
                          <m:t>,</m:t>
                        </m:r>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𝑏</m:t>
                            </m:r>
                          </m:e>
                          <m:sup>
                            <m:r>
                              <a:rPr lang="en-US" i="1">
                                <a:solidFill>
                                  <a:srgbClr val="FF0000"/>
                                </a:solidFill>
                                <a:latin typeface="Cambria Math" panose="02040503050406030204" pitchFamily="18" charset="0"/>
                                <a:ea typeface="Cambria Math" panose="02040503050406030204" pitchFamily="18" charset="0"/>
                              </a:rPr>
                              <m:t>′</m:t>
                            </m:r>
                          </m:sup>
                        </m:sSup>
                      </m:e>
                    </m:d>
                  </m:oMath>
                </a14:m>
                <a:endParaRPr lang="en-US" dirty="0"/>
              </a:p>
              <a:p>
                <a:endParaRPr lang="en-US" dirty="0"/>
              </a:p>
              <a:p>
                <a:pPr lvl="1"/>
                <a:endParaRPr lang="en-US" dirty="0"/>
              </a:p>
              <a:p>
                <a:pPr lvl="1"/>
                <a:r>
                  <a:rPr lang="en-US" dirty="0"/>
                  <a:t>There are at most </a:t>
                </a:r>
                <a14:m>
                  <m:oMath xmlns:m="http://schemas.openxmlformats.org/officeDocument/2006/math">
                    <m:sSup>
                      <m:sSupPr>
                        <m:ctrlPr>
                          <a:rPr lang="en-US" i="1" smtClean="0">
                            <a:latin typeface="Cambria Math" panose="02040503050406030204" pitchFamily="18" charset="0"/>
                          </a:rPr>
                        </m:ctrlPr>
                      </m:sSupPr>
                      <m:e>
                        <m:r>
                          <a:rPr lang="en-US" b="0" i="1" smtClean="0">
                            <a:latin typeface="Cambria Math" panose="02040503050406030204" pitchFamily="18" charset="0"/>
                          </a:rPr>
                          <m:t>𝑁</m:t>
                        </m:r>
                      </m:e>
                      <m:sup>
                        <m:r>
                          <a:rPr lang="en-US" i="1" smtClean="0">
                            <a:latin typeface="Cambria Math" panose="02040503050406030204" pitchFamily="18" charset="0"/>
                            <a:ea typeface="Cambria Math" panose="02040503050406030204" pitchFamily="18" charset="0"/>
                          </a:rPr>
                          <m:t>𝜀</m:t>
                        </m:r>
                      </m:sup>
                    </m:sSup>
                  </m:oMath>
                </a14:m>
                <a:r>
                  <a:rPr lang="en-US" dirty="0"/>
                  <a:t> </a:t>
                </a:r>
                <a:r>
                  <a:rPr lang="en-US" i="1" dirty="0"/>
                  <a:t>c</a:t>
                </a:r>
                <a:r>
                  <a:rPr lang="en-US" dirty="0"/>
                  <a:t> values paired with </a:t>
                </a:r>
                <a:r>
                  <a:rPr lang="en-US" i="1" dirty="0">
                    <a:solidFill>
                      <a:srgbClr val="FF0000"/>
                    </a:solidFill>
                  </a:rPr>
                  <a:t>b’</a:t>
                </a:r>
              </a:p>
              <a:p>
                <a:pPr lvl="1"/>
                <a:r>
                  <a:rPr lang="en-US" dirty="0"/>
                  <a:t>For each such value </a:t>
                </a:r>
                <a:r>
                  <a:rPr lang="en-US" i="1" dirty="0"/>
                  <a:t>c</a:t>
                </a:r>
                <a:r>
                  <a:rPr lang="en-US" dirty="0"/>
                  <a:t>, we check (</a:t>
                </a:r>
                <a:r>
                  <a:rPr lang="en-US" i="1" dirty="0" err="1"/>
                  <a:t>c,</a:t>
                </a:r>
                <a:r>
                  <a:rPr lang="en-US" i="1" dirty="0" err="1">
                    <a:solidFill>
                      <a:srgbClr val="FF0000"/>
                    </a:solidFill>
                  </a:rPr>
                  <a:t>a</a:t>
                </a:r>
                <a:r>
                  <a:rPr lang="en-US" i="1" dirty="0">
                    <a:solidFill>
                      <a:srgbClr val="FF0000"/>
                    </a:solidFill>
                  </a:rPr>
                  <a:t>’</a:t>
                </a:r>
                <a:r>
                  <a:rPr lang="en-US" i="1" dirty="0"/>
                  <a:t>) </a:t>
                </a:r>
                <a:r>
                  <a:rPr lang="en-US" dirty="0"/>
                  <a:t>in </a:t>
                </a:r>
                <a:r>
                  <a:rPr lang="en-US" i="1" dirty="0"/>
                  <a:t>T</a:t>
                </a:r>
                <a:r>
                  <a:rPr lang="en-US" i="1" baseline="-25000" dirty="0"/>
                  <a:t>L</a:t>
                </a:r>
                <a:r>
                  <a:rPr lang="en-US" dirty="0"/>
                  <a:t> in O(1)</a:t>
                </a:r>
              </a:p>
              <a:p>
                <a:endParaRPr lang="en-US" dirty="0"/>
              </a:p>
              <a:p>
                <a:r>
                  <a:rPr lang="en-US" dirty="0"/>
                  <a:t>Maintenance time: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𝑂</m:t>
                        </m:r>
                        <m:r>
                          <a:rPr lang="en-US" b="0" i="1" smtClean="0">
                            <a:latin typeface="Cambria Math" panose="02040503050406030204" pitchFamily="18" charset="0"/>
                          </a:rPr>
                          <m:t>(</m:t>
                        </m:r>
                        <m:r>
                          <a:rPr lang="en-US" i="1">
                            <a:latin typeface="Cambria Math" panose="02040503050406030204" pitchFamily="18" charset="0"/>
                          </a:rPr>
                          <m:t>𝑁</m:t>
                        </m:r>
                      </m:e>
                      <m:sup>
                        <m:r>
                          <a:rPr lang="en-US" i="1">
                            <a:latin typeface="Cambria Math" panose="02040503050406030204" pitchFamily="18" charset="0"/>
                            <a:ea typeface="Cambria Math" panose="02040503050406030204" pitchFamily="18" charset="0"/>
                          </a:rPr>
                          <m:t>𝜀</m:t>
                        </m:r>
                      </m:sup>
                    </m:sSup>
                    <m:r>
                      <a:rPr lang="en-US" b="0" i="1" smtClean="0">
                        <a:latin typeface="Cambria Math" panose="02040503050406030204" pitchFamily="18" charset="0"/>
                        <a:ea typeface="Cambria Math" panose="02040503050406030204" pitchFamily="18" charset="0"/>
                      </a:rPr>
                      <m:t>)</m:t>
                    </m:r>
                  </m:oMath>
                </a14:m>
                <a:endParaRPr lang="en-US" dirty="0"/>
              </a:p>
            </p:txBody>
          </p:sp>
        </mc:Choice>
        <mc:Fallback xmlns="">
          <p:sp>
            <p:nvSpPr>
              <p:cNvPr id="3" name="Content Placeholder 2">
                <a:extLst>
                  <a:ext uri="{FF2B5EF4-FFF2-40B4-BE49-F238E27FC236}">
                    <a16:creationId xmlns:a16="http://schemas.microsoft.com/office/drawing/2014/main" id="{CE160800-9205-5F46-9433-2569C4840721}"/>
                  </a:ext>
                </a:extLst>
              </p:cNvPr>
              <p:cNvSpPr>
                <a:spLocks noGrp="1" noRot="1" noChangeAspect="1" noMove="1" noResize="1" noEditPoints="1" noAdjustHandles="1" noChangeArrowheads="1" noChangeShapeType="1" noTextEdit="1"/>
              </p:cNvSpPr>
              <p:nvPr>
                <p:ph idx="1"/>
              </p:nvPr>
            </p:nvSpPr>
            <p:spPr>
              <a:blipFill>
                <a:blip r:embed="rId3"/>
                <a:stretch>
                  <a:fillRect l="-463" t="-11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53FFDEC5-725E-3849-AB09-08B50EB6218E}"/>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720ECC67-A747-DB4B-AA16-EC5E97F5F200}"/>
              </a:ext>
            </a:extLst>
          </p:cNvPr>
          <p:cNvSpPr>
            <a:spLocks noGrp="1"/>
          </p:cNvSpPr>
          <p:nvPr>
            <p:ph type="sldNum" sz="quarter" idx="4"/>
          </p:nvPr>
        </p:nvSpPr>
        <p:spPr/>
        <p:txBody>
          <a:bodyPr/>
          <a:lstStyle/>
          <a:p>
            <a:fld id="{FD96158B-4539-3C43-9DE5-94C547866200}" type="slidenum">
              <a:rPr lang="en-US" smtClean="0"/>
              <a:t>28</a:t>
            </a:fld>
            <a:endParaRPr lang="en-US"/>
          </a:p>
        </p:txBody>
      </p:sp>
      <p:pic>
        <p:nvPicPr>
          <p:cNvPr id="11" name="Picture 10">
            <a:extLst>
              <a:ext uri="{FF2B5EF4-FFF2-40B4-BE49-F238E27FC236}">
                <a16:creationId xmlns:a16="http://schemas.microsoft.com/office/drawing/2014/main" id="{C21B9D57-1DE9-8B41-85EC-13910275C2B2}"/>
              </a:ext>
            </a:extLst>
          </p:cNvPr>
          <p:cNvPicPr>
            <a:picLocks noChangeAspect="1"/>
          </p:cNvPicPr>
          <p:nvPr/>
        </p:nvPicPr>
        <p:blipFill>
          <a:blip r:embed="rId4"/>
          <a:stretch>
            <a:fillRect/>
          </a:stretch>
        </p:blipFill>
        <p:spPr>
          <a:xfrm>
            <a:off x="2123728" y="2327165"/>
            <a:ext cx="4896544" cy="489653"/>
          </a:xfrm>
          <a:prstGeom prst="rect">
            <a:avLst/>
          </a:prstGeom>
        </p:spPr>
      </p:pic>
      <p:pic>
        <p:nvPicPr>
          <p:cNvPr id="12" name="Picture 11">
            <a:extLst>
              <a:ext uri="{FF2B5EF4-FFF2-40B4-BE49-F238E27FC236}">
                <a16:creationId xmlns:a16="http://schemas.microsoft.com/office/drawing/2014/main" id="{ACED30F4-EB7D-9443-98F6-C01D6621FF58}"/>
              </a:ext>
            </a:extLst>
          </p:cNvPr>
          <p:cNvPicPr>
            <a:picLocks noChangeAspect="1"/>
          </p:cNvPicPr>
          <p:nvPr/>
        </p:nvPicPr>
        <p:blipFill>
          <a:blip r:embed="rId5"/>
          <a:stretch>
            <a:fillRect/>
          </a:stretch>
        </p:blipFill>
        <p:spPr>
          <a:xfrm>
            <a:off x="2167282" y="3543783"/>
            <a:ext cx="4809436" cy="618356"/>
          </a:xfrm>
          <a:prstGeom prst="rect">
            <a:avLst/>
          </a:prstGeom>
        </p:spPr>
      </p:pic>
    </p:spTree>
    <p:extLst>
      <p:ext uri="{BB962C8B-B14F-4D97-AF65-F5344CB8AC3E}">
        <p14:creationId xmlns:p14="http://schemas.microsoft.com/office/powerpoint/2010/main" val="20874893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53BE0-A87C-4F49-86B0-FE9E39CF08A4}"/>
              </a:ext>
            </a:extLst>
          </p:cNvPr>
          <p:cNvSpPr>
            <a:spLocks noGrp="1"/>
          </p:cNvSpPr>
          <p:nvPr>
            <p:ph type="title"/>
          </p:nvPr>
        </p:nvSpPr>
        <p:spPr/>
        <p:txBody>
          <a:bodyPr/>
          <a:lstStyle/>
          <a:p>
            <a:r>
              <a:rPr lang="en-US" dirty="0"/>
              <a:t>Case 2: Heavy-Heavy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00007E8-AD97-5D47-9DF3-B42229B585A9}"/>
                  </a:ext>
                </a:extLst>
              </p:cNvPr>
              <p:cNvSpPr>
                <a:spLocks noGrp="1"/>
              </p:cNvSpPr>
              <p:nvPr>
                <p:ph idx="1"/>
              </p:nvPr>
            </p:nvSpPr>
            <p:spPr/>
            <p:txBody>
              <a:bodyPr/>
              <a:lstStyle/>
              <a:p>
                <a:r>
                  <a:rPr lang="en-US" dirty="0"/>
                  <a:t>Skew-aware view (any partition of </a:t>
                </a:r>
                <a:r>
                  <a:rPr lang="en-US" i="1" dirty="0"/>
                  <a:t>R</a:t>
                </a:r>
                <a:r>
                  <a:rPr lang="en-US" dirty="0"/>
                  <a:t>)</a:t>
                </a:r>
              </a:p>
              <a:p>
                <a:endParaRPr lang="en-US" dirty="0"/>
              </a:p>
              <a:p>
                <a:pPr marL="0" indent="0">
                  <a:buNone/>
                </a:pPr>
                <a:endParaRPr lang="en-US" dirty="0"/>
              </a:p>
              <a:p>
                <a:r>
                  <a:rPr lang="en-US" dirty="0"/>
                  <a:t>Maintenance under update </a:t>
                </a:r>
                <a14:m>
                  <m:oMath xmlns:m="http://schemas.openxmlformats.org/officeDocument/2006/math">
                    <m:r>
                      <a:rPr lang="en-US" i="1" smtClean="0">
                        <a:solidFill>
                          <a:srgbClr val="FF0000"/>
                        </a:solidFill>
                        <a:latin typeface="Cambria Math" panose="02040503050406030204" pitchFamily="18" charset="0"/>
                        <a:ea typeface="Cambria Math" panose="02040503050406030204" pitchFamily="18" charset="0"/>
                      </a:rPr>
                      <m:t>∆</m:t>
                    </m:r>
                    <m:r>
                      <a:rPr lang="en-US" i="1" smtClean="0">
                        <a:solidFill>
                          <a:srgbClr val="FF0000"/>
                        </a:solidFill>
                        <a:latin typeface="Cambria Math" panose="02040503050406030204" pitchFamily="18" charset="0"/>
                        <a:ea typeface="Cambria Math" panose="02040503050406030204" pitchFamily="18" charset="0"/>
                      </a:rPr>
                      <m:t>𝑅</m:t>
                    </m:r>
                    <m:d>
                      <m:dPr>
                        <m:ctrlPr>
                          <a:rPr lang="en-US" i="1">
                            <a:solidFill>
                              <a:srgbClr val="FF0000"/>
                            </a:solidFill>
                            <a:latin typeface="Cambria Math" panose="02040503050406030204" pitchFamily="18" charset="0"/>
                            <a:ea typeface="Cambria Math" panose="02040503050406030204" pitchFamily="18" charset="0"/>
                          </a:rPr>
                        </m:ctrlPr>
                      </m:dPr>
                      <m:e>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𝑎</m:t>
                            </m:r>
                          </m:e>
                          <m:sup>
                            <m:r>
                              <a:rPr lang="en-US" i="1">
                                <a:solidFill>
                                  <a:srgbClr val="FF0000"/>
                                </a:solidFill>
                                <a:latin typeface="Cambria Math" panose="02040503050406030204" pitchFamily="18" charset="0"/>
                                <a:ea typeface="Cambria Math" panose="02040503050406030204" pitchFamily="18" charset="0"/>
                              </a:rPr>
                              <m:t>′</m:t>
                            </m:r>
                          </m:sup>
                        </m:sSup>
                        <m:r>
                          <a:rPr lang="en-US" i="1">
                            <a:solidFill>
                              <a:srgbClr val="FF0000"/>
                            </a:solidFill>
                            <a:latin typeface="Cambria Math" panose="02040503050406030204" pitchFamily="18" charset="0"/>
                            <a:ea typeface="Cambria Math" panose="02040503050406030204" pitchFamily="18" charset="0"/>
                          </a:rPr>
                          <m:t>,</m:t>
                        </m:r>
                        <m:sSup>
                          <m:sSupPr>
                            <m:ctrlPr>
                              <a:rPr lang="en-US" i="1">
                                <a:solidFill>
                                  <a:srgbClr val="FF0000"/>
                                </a:solidFill>
                                <a:latin typeface="Cambria Math" panose="02040503050406030204" pitchFamily="18" charset="0"/>
                                <a:ea typeface="Cambria Math" panose="02040503050406030204" pitchFamily="18" charset="0"/>
                              </a:rPr>
                            </m:ctrlPr>
                          </m:sSupPr>
                          <m:e>
                            <m:r>
                              <a:rPr lang="en-US" i="1">
                                <a:solidFill>
                                  <a:srgbClr val="FF0000"/>
                                </a:solidFill>
                                <a:latin typeface="Cambria Math" panose="02040503050406030204" pitchFamily="18" charset="0"/>
                                <a:ea typeface="Cambria Math" panose="02040503050406030204" pitchFamily="18" charset="0"/>
                              </a:rPr>
                              <m:t>𝑏</m:t>
                            </m:r>
                          </m:e>
                          <m:sup>
                            <m:r>
                              <a:rPr lang="en-US" i="1">
                                <a:solidFill>
                                  <a:srgbClr val="FF0000"/>
                                </a:solidFill>
                                <a:latin typeface="Cambria Math" panose="02040503050406030204" pitchFamily="18" charset="0"/>
                                <a:ea typeface="Cambria Math" panose="02040503050406030204" pitchFamily="18" charset="0"/>
                              </a:rPr>
                              <m:t>′</m:t>
                            </m:r>
                          </m:sup>
                        </m:sSup>
                      </m:e>
                    </m:d>
                  </m:oMath>
                </a14:m>
                <a:endParaRPr lang="en-US" dirty="0"/>
              </a:p>
              <a:p>
                <a:pPr lvl="1"/>
                <a:endParaRPr lang="en-US" dirty="0"/>
              </a:p>
              <a:p>
                <a:pPr lvl="1"/>
                <a:endParaRPr lang="en-US" dirty="0"/>
              </a:p>
              <a:p>
                <a:pPr lvl="1"/>
                <a:r>
                  <a:rPr lang="en-US" dirty="0"/>
                  <a:t>There are at most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b="0" i="1" smtClean="0">
                            <a:latin typeface="Cambria Math" panose="02040503050406030204" pitchFamily="18" charset="0"/>
                          </a:rPr>
                          <m:t>1−</m:t>
                        </m:r>
                        <m:r>
                          <a:rPr lang="en-US" i="1">
                            <a:latin typeface="Cambria Math" panose="02040503050406030204" pitchFamily="18" charset="0"/>
                            <a:ea typeface="Cambria Math" panose="02040503050406030204" pitchFamily="18" charset="0"/>
                          </a:rPr>
                          <m:t>𝜀</m:t>
                        </m:r>
                      </m:sup>
                    </m:sSup>
                  </m:oMath>
                </a14:m>
                <a:r>
                  <a:rPr lang="en-US" dirty="0"/>
                  <a:t> </a:t>
                </a:r>
                <a:r>
                  <a:rPr lang="en-US" i="1" dirty="0"/>
                  <a:t>c</a:t>
                </a:r>
                <a:r>
                  <a:rPr lang="en-US" dirty="0"/>
                  <a:t> values paired with </a:t>
                </a:r>
                <a:r>
                  <a:rPr lang="en-US" i="1" dirty="0">
                    <a:solidFill>
                      <a:srgbClr val="FF0000"/>
                    </a:solidFill>
                  </a:rPr>
                  <a:t>a’ </a:t>
                </a:r>
                <a:r>
                  <a:rPr lang="en-US" dirty="0"/>
                  <a:t>in </a:t>
                </a:r>
                <a:r>
                  <a:rPr lang="en-US" i="1" dirty="0"/>
                  <a:t>T</a:t>
                </a:r>
                <a:r>
                  <a:rPr lang="en-US" i="1" baseline="-25000" dirty="0"/>
                  <a:t>H  </a:t>
                </a:r>
              </a:p>
              <a:p>
                <a:pPr lvl="1"/>
                <a:r>
                  <a:rPr lang="en-US" dirty="0"/>
                  <a:t>For each such value </a:t>
                </a:r>
                <a:r>
                  <a:rPr lang="en-US" i="1" dirty="0"/>
                  <a:t>c</a:t>
                </a:r>
                <a:r>
                  <a:rPr lang="en-US" dirty="0"/>
                  <a:t>, we check (</a:t>
                </a:r>
                <a:r>
                  <a:rPr lang="en-US" i="1" dirty="0" err="1">
                    <a:solidFill>
                      <a:srgbClr val="FF0000"/>
                    </a:solidFill>
                  </a:rPr>
                  <a:t>b’</a:t>
                </a:r>
                <a:r>
                  <a:rPr lang="en-US" dirty="0" err="1"/>
                  <a:t>,</a:t>
                </a:r>
                <a:r>
                  <a:rPr lang="en-US" i="1" dirty="0" err="1"/>
                  <a:t>c</a:t>
                </a:r>
                <a:r>
                  <a:rPr lang="en-US" i="1" dirty="0"/>
                  <a:t>) </a:t>
                </a:r>
                <a:r>
                  <a:rPr lang="en-US" dirty="0"/>
                  <a:t>in </a:t>
                </a:r>
                <a:r>
                  <a:rPr lang="en-US" i="1" dirty="0"/>
                  <a:t>S</a:t>
                </a:r>
                <a:r>
                  <a:rPr lang="en-US" i="1" baseline="-25000" dirty="0"/>
                  <a:t>H</a:t>
                </a:r>
                <a:r>
                  <a:rPr lang="en-US" dirty="0"/>
                  <a:t> in O(1)</a:t>
                </a:r>
              </a:p>
              <a:p>
                <a:pPr marL="457200" lvl="1" indent="0">
                  <a:buNone/>
                </a:pPr>
                <a:endParaRPr lang="en-US" i="1" baseline="-25000" dirty="0"/>
              </a:p>
              <a:p>
                <a:r>
                  <a:rPr lang="en-US" dirty="0"/>
                  <a:t>Maintenance time: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𝑂</m:t>
                        </m:r>
                        <m:r>
                          <a:rPr lang="en-US" i="1">
                            <a:latin typeface="Cambria Math" panose="02040503050406030204" pitchFamily="18" charset="0"/>
                          </a:rPr>
                          <m:t>(</m:t>
                        </m:r>
                        <m:r>
                          <a:rPr lang="en-US" i="1">
                            <a:latin typeface="Cambria Math" panose="02040503050406030204" pitchFamily="18" charset="0"/>
                          </a:rPr>
                          <m:t>𝑁</m:t>
                        </m:r>
                      </m:e>
                      <m: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𝜀</m:t>
                        </m:r>
                      </m:sup>
                    </m:sSup>
                    <m:r>
                      <a:rPr lang="en-US" i="1">
                        <a:latin typeface="Cambria Math" panose="02040503050406030204" pitchFamily="18" charset="0"/>
                        <a:ea typeface="Cambria Math" panose="02040503050406030204" pitchFamily="18" charset="0"/>
                      </a:rPr>
                      <m:t>)</m:t>
                    </m:r>
                  </m:oMath>
                </a14:m>
                <a:endParaRPr lang="en-US" i="1" baseline="-25000" dirty="0"/>
              </a:p>
              <a:p>
                <a:endParaRPr lang="en-US" dirty="0"/>
              </a:p>
            </p:txBody>
          </p:sp>
        </mc:Choice>
        <mc:Fallback xmlns="">
          <p:sp>
            <p:nvSpPr>
              <p:cNvPr id="3" name="Content Placeholder 2">
                <a:extLst>
                  <a:ext uri="{FF2B5EF4-FFF2-40B4-BE49-F238E27FC236}">
                    <a16:creationId xmlns:a16="http://schemas.microsoft.com/office/drawing/2014/main" id="{600007E8-AD97-5D47-9DF3-B42229B585A9}"/>
                  </a:ext>
                </a:extLst>
              </p:cNvPr>
              <p:cNvSpPr>
                <a:spLocks noGrp="1" noRot="1" noChangeAspect="1" noMove="1" noResize="1" noEditPoints="1" noAdjustHandles="1" noChangeArrowheads="1" noChangeShapeType="1" noTextEdit="1"/>
              </p:cNvSpPr>
              <p:nvPr>
                <p:ph idx="1"/>
              </p:nvPr>
            </p:nvSpPr>
            <p:spPr>
              <a:blipFill>
                <a:blip r:embed="rId3"/>
                <a:stretch>
                  <a:fillRect l="-463" t="-11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4845E5E-1839-FA44-A0EF-EAC55ACB41BC}"/>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FE7BD976-029D-5444-8BE0-1F4054179BF9}"/>
              </a:ext>
            </a:extLst>
          </p:cNvPr>
          <p:cNvSpPr>
            <a:spLocks noGrp="1"/>
          </p:cNvSpPr>
          <p:nvPr>
            <p:ph type="sldNum" sz="quarter" idx="4"/>
          </p:nvPr>
        </p:nvSpPr>
        <p:spPr/>
        <p:txBody>
          <a:bodyPr/>
          <a:lstStyle/>
          <a:p>
            <a:fld id="{FD96158B-4539-3C43-9DE5-94C547866200}" type="slidenum">
              <a:rPr lang="en-US" smtClean="0"/>
              <a:t>29</a:t>
            </a:fld>
            <a:endParaRPr lang="en-US"/>
          </a:p>
        </p:txBody>
      </p:sp>
      <p:pic>
        <p:nvPicPr>
          <p:cNvPr id="8" name="Picture 7">
            <a:extLst>
              <a:ext uri="{FF2B5EF4-FFF2-40B4-BE49-F238E27FC236}">
                <a16:creationId xmlns:a16="http://schemas.microsoft.com/office/drawing/2014/main" id="{FC6F63DB-EB9D-754D-9362-5F687E6191B1}"/>
              </a:ext>
            </a:extLst>
          </p:cNvPr>
          <p:cNvPicPr>
            <a:picLocks noChangeAspect="1"/>
          </p:cNvPicPr>
          <p:nvPr/>
        </p:nvPicPr>
        <p:blipFill>
          <a:blip r:embed="rId4"/>
          <a:stretch>
            <a:fillRect/>
          </a:stretch>
        </p:blipFill>
        <p:spPr>
          <a:xfrm>
            <a:off x="2154856" y="2282033"/>
            <a:ext cx="4834287" cy="537143"/>
          </a:xfrm>
          <a:prstGeom prst="rect">
            <a:avLst/>
          </a:prstGeom>
        </p:spPr>
      </p:pic>
      <p:pic>
        <p:nvPicPr>
          <p:cNvPr id="9" name="Picture 8">
            <a:extLst>
              <a:ext uri="{FF2B5EF4-FFF2-40B4-BE49-F238E27FC236}">
                <a16:creationId xmlns:a16="http://schemas.microsoft.com/office/drawing/2014/main" id="{7082B27A-9DD7-9241-96A2-C15B50055B51}"/>
              </a:ext>
            </a:extLst>
          </p:cNvPr>
          <p:cNvPicPr>
            <a:picLocks noChangeAspect="1"/>
          </p:cNvPicPr>
          <p:nvPr/>
        </p:nvPicPr>
        <p:blipFill>
          <a:blip r:embed="rId5"/>
          <a:stretch>
            <a:fillRect/>
          </a:stretch>
        </p:blipFill>
        <p:spPr>
          <a:xfrm>
            <a:off x="2230913" y="3501009"/>
            <a:ext cx="4682171" cy="617786"/>
          </a:xfrm>
          <a:prstGeom prst="rect">
            <a:avLst/>
          </a:prstGeom>
        </p:spPr>
      </p:pic>
    </p:spTree>
    <p:extLst>
      <p:ext uri="{BB962C8B-B14F-4D97-AF65-F5344CB8AC3E}">
        <p14:creationId xmlns:p14="http://schemas.microsoft.com/office/powerpoint/2010/main" val="304374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Distributed Data Control</a:t>
            </a:r>
          </a:p>
          <a:p>
            <a:pPr lvl="1"/>
            <a:r>
              <a:rPr lang="en-US" dirty="0">
                <a:solidFill>
                  <a:srgbClr val="1771A9"/>
                </a:solidFill>
                <a:cs typeface="Book Antiqua"/>
              </a:rPr>
              <a:t>View management</a:t>
            </a:r>
          </a:p>
          <a:p>
            <a:pPr lvl="1">
              <a:buClr>
                <a:srgbClr val="E78A5C">
                  <a:lumMod val="50000"/>
                </a:srgbClr>
              </a:buClr>
            </a:pPr>
            <a:r>
              <a:rPr lang="en-US" dirty="0">
                <a:solidFill>
                  <a:srgbClr val="1771A9"/>
                </a:solidFill>
                <a:cs typeface="Arial" panose="020B0604020202020204" pitchFamily="34" charset="0"/>
              </a:rPr>
              <a:t>Data security</a:t>
            </a:r>
          </a:p>
          <a:p>
            <a:pPr lvl="1">
              <a:buClr>
                <a:srgbClr val="E78A5C">
                  <a:lumMod val="50000"/>
                </a:srgbClr>
              </a:buClr>
            </a:pPr>
            <a:r>
              <a:rPr lang="en-US" dirty="0">
                <a:solidFill>
                  <a:srgbClr val="1771A9"/>
                </a:solidFill>
                <a:cs typeface="Arial" panose="020B0604020202020204" pitchFamily="34" charset="0"/>
              </a:rPr>
              <a:t>Semantic integrity control</a:t>
            </a:r>
          </a:p>
          <a:p>
            <a:pPr lvl="1">
              <a:buClr>
                <a:srgbClr val="E78A5C">
                  <a:lumMod val="50000"/>
                </a:srgbClr>
              </a:buClr>
            </a:pPr>
            <a:endParaRPr lang="en-US" dirty="0">
              <a:solidFill>
                <a:srgbClr val="1771A9">
                  <a:alpha val="25000"/>
                </a:srgbClr>
              </a:solidFill>
              <a:cs typeface="Arial" panose="020B0604020202020204" pitchFamily="34" charset="0"/>
            </a:endParaRP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a:t>
            </a:fld>
            <a:endParaRPr lang="en-US"/>
          </a:p>
        </p:txBody>
      </p:sp>
    </p:spTree>
    <p:extLst>
      <p:ext uri="{BB962C8B-B14F-4D97-AF65-F5344CB8AC3E}">
        <p14:creationId xmlns:p14="http://schemas.microsoft.com/office/powerpoint/2010/main" val="27449015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98140-0E4E-CD48-BA7B-CB014554899E}"/>
              </a:ext>
            </a:extLst>
          </p:cNvPr>
          <p:cNvSpPr>
            <a:spLocks noGrp="1"/>
          </p:cNvSpPr>
          <p:nvPr>
            <p:ph type="title"/>
          </p:nvPr>
        </p:nvSpPr>
        <p:spPr/>
        <p:txBody>
          <a:bodyPr/>
          <a:lstStyle/>
          <a:p>
            <a:r>
              <a:rPr lang="en-US" dirty="0"/>
              <a:t>Case 3: Light-Heavy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4963738-290A-9A48-A465-EF8433CB64AC}"/>
                  </a:ext>
                </a:extLst>
              </p:cNvPr>
              <p:cNvSpPr>
                <a:spLocks noGrp="1"/>
              </p:cNvSpPr>
              <p:nvPr>
                <p:ph idx="1"/>
              </p:nvPr>
            </p:nvSpPr>
            <p:spPr/>
            <p:txBody>
              <a:bodyPr/>
              <a:lstStyle/>
              <a:p>
                <a:r>
                  <a:rPr lang="en-US" dirty="0"/>
                  <a:t>Skew-aware view (any partition of </a:t>
                </a:r>
                <a:r>
                  <a:rPr lang="en-US" i="1" dirty="0"/>
                  <a:t>R</a:t>
                </a:r>
                <a:r>
                  <a:rPr lang="en-US" dirty="0"/>
                  <a:t>)</a:t>
                </a:r>
              </a:p>
              <a:p>
                <a:endParaRPr lang="en-US" dirty="0"/>
              </a:p>
              <a:p>
                <a:endParaRPr lang="en-US" dirty="0"/>
              </a:p>
              <a:p>
                <a:r>
                  <a:rPr lang="en-US" dirty="0"/>
                  <a:t>Two possible maintenance plans</a:t>
                </a:r>
              </a:p>
              <a:p>
                <a:endParaRPr lang="en-US" dirty="0"/>
              </a:p>
              <a:p>
                <a:endParaRPr lang="en-US" dirty="0"/>
              </a:p>
              <a:p>
                <a:pPr marL="914400" lvl="1" indent="-457200">
                  <a:buFont typeface="+mj-lt"/>
                  <a:buAutoNum type="arabicPeriod"/>
                </a:pPr>
                <a:r>
                  <a:rPr lang="en-US" dirty="0"/>
                  <a:t>There are at most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ea typeface="Cambria Math" panose="02040503050406030204" pitchFamily="18" charset="0"/>
                          </a:rPr>
                          <m:t>𝜀</m:t>
                        </m:r>
                      </m:sup>
                    </m:sSup>
                  </m:oMath>
                </a14:m>
                <a:r>
                  <a:rPr lang="en-US" dirty="0"/>
                  <a:t> </a:t>
                </a:r>
                <a:r>
                  <a:rPr lang="en-US" i="1" dirty="0"/>
                  <a:t>c </a:t>
                </a:r>
                <a:r>
                  <a:rPr lang="en-US" dirty="0"/>
                  <a:t>values paired with </a:t>
                </a:r>
                <a:r>
                  <a:rPr lang="en-US" i="1" dirty="0">
                    <a:solidFill>
                      <a:srgbClr val="FF0000"/>
                    </a:solidFill>
                  </a:rPr>
                  <a:t>b’</a:t>
                </a:r>
                <a:r>
                  <a:rPr lang="en-US" dirty="0">
                    <a:solidFill>
                      <a:srgbClr val="FF0000"/>
                    </a:solidFill>
                  </a:rPr>
                  <a:t> </a:t>
                </a:r>
                <a:r>
                  <a:rPr lang="en-US" dirty="0"/>
                  <a:t>in </a:t>
                </a:r>
                <a:r>
                  <a:rPr lang="en-US" i="1" dirty="0"/>
                  <a:t>S</a:t>
                </a:r>
                <a:r>
                  <a:rPr lang="en-US" i="1" baseline="-25000" dirty="0"/>
                  <a:t>L </a:t>
                </a:r>
              </a:p>
              <a:p>
                <a:pPr marL="914400" lvl="1" indent="-457200">
                  <a:buFont typeface="+mj-lt"/>
                  <a:buAutoNum type="arabicPeriod"/>
                </a:pPr>
                <a:r>
                  <a:rPr lang="en-US" dirty="0"/>
                  <a:t>There are at most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𝜀</m:t>
                        </m:r>
                      </m:sup>
                    </m:sSup>
                  </m:oMath>
                </a14:m>
                <a:r>
                  <a:rPr lang="en-US" dirty="0"/>
                  <a:t> </a:t>
                </a:r>
                <a:r>
                  <a:rPr lang="en-US" i="1" dirty="0"/>
                  <a:t>c</a:t>
                </a:r>
                <a:r>
                  <a:rPr lang="en-US" dirty="0"/>
                  <a:t> values paired with </a:t>
                </a:r>
                <a:r>
                  <a:rPr lang="en-US" i="1" dirty="0">
                    <a:solidFill>
                      <a:srgbClr val="FF0000"/>
                    </a:solidFill>
                  </a:rPr>
                  <a:t>a’ </a:t>
                </a:r>
                <a:r>
                  <a:rPr lang="en-US" dirty="0"/>
                  <a:t>in </a:t>
                </a:r>
                <a:r>
                  <a:rPr lang="en-US" i="1" dirty="0"/>
                  <a:t>T</a:t>
                </a:r>
                <a:r>
                  <a:rPr lang="en-US" i="1" baseline="-25000" dirty="0"/>
                  <a:t>H </a:t>
                </a:r>
              </a:p>
              <a:p>
                <a:pPr marL="514350" indent="-457200"/>
                <a:endParaRPr lang="en-US" dirty="0"/>
              </a:p>
              <a:p>
                <a:pPr marL="514350" indent="-457200"/>
                <a:r>
                  <a:rPr lang="en-US" dirty="0"/>
                  <a:t>Maintenance time: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𝑂</m:t>
                        </m:r>
                        <m:r>
                          <a:rPr lang="en-US" b="0" i="1" smtClean="0">
                            <a:latin typeface="Cambria Math" panose="02040503050406030204" pitchFamily="18" charset="0"/>
                          </a:rPr>
                          <m:t>(</m:t>
                        </m:r>
                        <m:r>
                          <m:rPr>
                            <m:sty m:val="p"/>
                          </m:rPr>
                          <a:rPr lang="en-US" b="0" i="0" smtClean="0">
                            <a:latin typeface="Cambria Math" panose="02040503050406030204" pitchFamily="18" charset="0"/>
                          </a:rPr>
                          <m:t>min</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i="1">
                                <a:latin typeface="Cambria Math" panose="02040503050406030204" pitchFamily="18" charset="0"/>
                                <a:ea typeface="Cambria Math" panose="02040503050406030204" pitchFamily="18" charset="0"/>
                              </a:rPr>
                              <m:t>𝜀</m:t>
                            </m:r>
                          </m:sup>
                        </m:sSup>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𝑁</m:t>
                        </m:r>
                      </m:e>
                      <m:sup>
                        <m:r>
                          <a:rPr lang="en-US" i="1">
                            <a:latin typeface="Cambria Math" panose="02040503050406030204" pitchFamily="18" charset="0"/>
                          </a:rPr>
                          <m:t>1−</m:t>
                        </m:r>
                        <m:r>
                          <a:rPr lang="en-US" i="1">
                            <a:latin typeface="Cambria Math" panose="02040503050406030204" pitchFamily="18" charset="0"/>
                            <a:ea typeface="Cambria Math" panose="02040503050406030204" pitchFamily="18" charset="0"/>
                          </a:rPr>
                          <m:t>𝜀</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𝑂</m:t>
                    </m:r>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𝑁</m:t>
                        </m:r>
                      </m:e>
                      <m:sup>
                        <m:r>
                          <m:rPr>
                            <m:sty m:val="p"/>
                          </m:rPr>
                          <a:rPr lang="en-US" b="0" i="0" smtClean="0">
                            <a:latin typeface="Cambria Math" panose="02040503050406030204" pitchFamily="18" charset="0"/>
                          </a:rPr>
                          <m:t>min</m:t>
                        </m:r>
                        <m:r>
                          <a:rPr lang="en-US" b="0" i="1" smtClean="0">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𝜀</m:t>
                        </m:r>
                        <m:r>
                          <a:rPr lang="en-US" b="0" i="1" smtClean="0">
                            <a:latin typeface="Cambria Math" panose="02040503050406030204" pitchFamily="18" charset="0"/>
                            <a:ea typeface="Cambria Math" panose="02040503050406030204" pitchFamily="18" charset="0"/>
                          </a:rPr>
                          <m:t>}</m:t>
                        </m:r>
                      </m:sup>
                    </m:sSup>
                    <m:r>
                      <a:rPr lang="en-US" b="0" i="1" smtClean="0">
                        <a:latin typeface="Cambria Math" panose="02040503050406030204" pitchFamily="18" charset="0"/>
                        <a:ea typeface="Cambria Math" panose="02040503050406030204" pitchFamily="18" charset="0"/>
                      </a:rPr>
                      <m:t>)</m:t>
                    </m:r>
                  </m:oMath>
                </a14:m>
                <a:endParaRPr lang="en-US" dirty="0"/>
              </a:p>
              <a:p>
                <a:pPr marL="914400" lvl="1" indent="-457200">
                  <a:buFont typeface="+mj-lt"/>
                  <a:buAutoNum type="arabicPeriod"/>
                </a:pPr>
                <a:endParaRPr lang="en-US" dirty="0"/>
              </a:p>
              <a:p>
                <a:endParaRPr lang="en-US" dirty="0"/>
              </a:p>
            </p:txBody>
          </p:sp>
        </mc:Choice>
        <mc:Fallback xmlns="">
          <p:sp>
            <p:nvSpPr>
              <p:cNvPr id="3" name="Content Placeholder 2">
                <a:extLst>
                  <a:ext uri="{FF2B5EF4-FFF2-40B4-BE49-F238E27FC236}">
                    <a16:creationId xmlns:a16="http://schemas.microsoft.com/office/drawing/2014/main" id="{84963738-290A-9A48-A465-EF8433CB64AC}"/>
                  </a:ext>
                </a:extLst>
              </p:cNvPr>
              <p:cNvSpPr>
                <a:spLocks noGrp="1" noRot="1" noChangeAspect="1" noMove="1" noResize="1" noEditPoints="1" noAdjustHandles="1" noChangeArrowheads="1" noChangeShapeType="1" noTextEdit="1"/>
              </p:cNvSpPr>
              <p:nvPr>
                <p:ph idx="1"/>
              </p:nvPr>
            </p:nvSpPr>
            <p:spPr>
              <a:blipFill>
                <a:blip r:embed="rId3"/>
                <a:stretch>
                  <a:fillRect l="-463" t="-111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2B6D9CC-2FEE-3C40-A275-1C989D2406D8}"/>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9EFC27C9-0073-224C-948C-9DD99B11931A}"/>
              </a:ext>
            </a:extLst>
          </p:cNvPr>
          <p:cNvSpPr>
            <a:spLocks noGrp="1"/>
          </p:cNvSpPr>
          <p:nvPr>
            <p:ph type="sldNum" sz="quarter" idx="4"/>
          </p:nvPr>
        </p:nvSpPr>
        <p:spPr/>
        <p:txBody>
          <a:bodyPr/>
          <a:lstStyle/>
          <a:p>
            <a:fld id="{FD96158B-4539-3C43-9DE5-94C547866200}" type="slidenum">
              <a:rPr lang="en-US" smtClean="0"/>
              <a:t>30</a:t>
            </a:fld>
            <a:endParaRPr lang="en-US"/>
          </a:p>
        </p:txBody>
      </p:sp>
      <p:pic>
        <p:nvPicPr>
          <p:cNvPr id="9" name="Picture 8">
            <a:extLst>
              <a:ext uri="{FF2B5EF4-FFF2-40B4-BE49-F238E27FC236}">
                <a16:creationId xmlns:a16="http://schemas.microsoft.com/office/drawing/2014/main" id="{EBB7AD3B-1D45-A34A-9DA5-6787EC952503}"/>
              </a:ext>
            </a:extLst>
          </p:cNvPr>
          <p:cNvPicPr>
            <a:picLocks noChangeAspect="1"/>
          </p:cNvPicPr>
          <p:nvPr/>
        </p:nvPicPr>
        <p:blipFill>
          <a:blip r:embed="rId4"/>
          <a:stretch>
            <a:fillRect/>
          </a:stretch>
        </p:blipFill>
        <p:spPr>
          <a:xfrm>
            <a:off x="2499233" y="2321837"/>
            <a:ext cx="4320480" cy="486814"/>
          </a:xfrm>
          <a:prstGeom prst="rect">
            <a:avLst/>
          </a:prstGeom>
        </p:spPr>
      </p:pic>
      <p:pic>
        <p:nvPicPr>
          <p:cNvPr id="10" name="Picture 9">
            <a:extLst>
              <a:ext uri="{FF2B5EF4-FFF2-40B4-BE49-F238E27FC236}">
                <a16:creationId xmlns:a16="http://schemas.microsoft.com/office/drawing/2014/main" id="{20371F2F-63E1-3D47-9C54-BC146B285808}"/>
              </a:ext>
            </a:extLst>
          </p:cNvPr>
          <p:cNvPicPr>
            <a:picLocks noChangeAspect="1"/>
          </p:cNvPicPr>
          <p:nvPr/>
        </p:nvPicPr>
        <p:blipFill>
          <a:blip r:embed="rId5"/>
          <a:stretch>
            <a:fillRect/>
          </a:stretch>
        </p:blipFill>
        <p:spPr>
          <a:xfrm>
            <a:off x="457200" y="3530288"/>
            <a:ext cx="3642662" cy="513051"/>
          </a:xfrm>
          <a:prstGeom prst="rect">
            <a:avLst/>
          </a:prstGeom>
        </p:spPr>
      </p:pic>
      <p:pic>
        <p:nvPicPr>
          <p:cNvPr id="11" name="Picture 10">
            <a:extLst>
              <a:ext uri="{FF2B5EF4-FFF2-40B4-BE49-F238E27FC236}">
                <a16:creationId xmlns:a16="http://schemas.microsoft.com/office/drawing/2014/main" id="{B1460561-FBB2-0748-9B91-207D7B920EC8}"/>
              </a:ext>
            </a:extLst>
          </p:cNvPr>
          <p:cNvPicPr>
            <a:picLocks noChangeAspect="1"/>
          </p:cNvPicPr>
          <p:nvPr/>
        </p:nvPicPr>
        <p:blipFill>
          <a:blip r:embed="rId6"/>
          <a:stretch>
            <a:fillRect/>
          </a:stretch>
        </p:blipFill>
        <p:spPr>
          <a:xfrm>
            <a:off x="5012978" y="3530287"/>
            <a:ext cx="3642663" cy="513051"/>
          </a:xfrm>
          <a:prstGeom prst="rect">
            <a:avLst/>
          </a:prstGeom>
        </p:spPr>
      </p:pic>
    </p:spTree>
    <p:extLst>
      <p:ext uri="{BB962C8B-B14F-4D97-AF65-F5344CB8AC3E}">
        <p14:creationId xmlns:p14="http://schemas.microsoft.com/office/powerpoint/2010/main" val="13350191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3A246-0582-FB4D-8239-7A1F1A657CCF}"/>
              </a:ext>
            </a:extLst>
          </p:cNvPr>
          <p:cNvSpPr>
            <a:spLocks noGrp="1"/>
          </p:cNvSpPr>
          <p:nvPr>
            <p:ph type="title"/>
          </p:nvPr>
        </p:nvSpPr>
        <p:spPr/>
        <p:txBody>
          <a:bodyPr/>
          <a:lstStyle/>
          <a:p>
            <a:r>
              <a:rPr lang="en-US" dirty="0"/>
              <a:t>Case 4: Heavy-Light Interaction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C353801-3908-874C-AEAB-B5ACBF023D78}"/>
                  </a:ext>
                </a:extLst>
              </p:cNvPr>
              <p:cNvSpPr>
                <a:spLocks noGrp="1"/>
              </p:cNvSpPr>
              <p:nvPr>
                <p:ph idx="1"/>
              </p:nvPr>
            </p:nvSpPr>
            <p:spPr/>
            <p:txBody>
              <a:bodyPr/>
              <a:lstStyle/>
              <a:p>
                <a:r>
                  <a:rPr lang="en-US" dirty="0"/>
                  <a:t>Skew-aware view (any partition of </a:t>
                </a:r>
                <a:r>
                  <a:rPr lang="en-US" i="1" dirty="0"/>
                  <a:t>R</a:t>
                </a:r>
                <a:r>
                  <a:rPr lang="en-US" dirty="0"/>
                  <a:t>)</a:t>
                </a:r>
              </a:p>
              <a:p>
                <a:pPr marL="0" indent="0">
                  <a:buNone/>
                </a:pPr>
                <a:endParaRPr lang="en-US" dirty="0"/>
              </a:p>
              <a:p>
                <a:r>
                  <a:rPr lang="en-US" dirty="0"/>
                  <a:t>Maintenance under update </a:t>
                </a:r>
                <a14:m>
                  <m:oMath xmlns:m="http://schemas.openxmlformats.org/officeDocument/2006/math">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𝑅</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𝑎</m:t>
                            </m:r>
                          </m:e>
                          <m:sup>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𝑏</m:t>
                            </m:r>
                          </m:e>
                          <m:sup>
                            <m:r>
                              <a:rPr lang="en-US" i="1">
                                <a:latin typeface="Cambria Math" panose="02040503050406030204" pitchFamily="18" charset="0"/>
                                <a:ea typeface="Cambria Math" panose="02040503050406030204" pitchFamily="18" charset="0"/>
                              </a:rPr>
                              <m:t>′</m:t>
                            </m:r>
                          </m:sup>
                        </m:sSup>
                      </m:e>
                    </m:d>
                  </m:oMath>
                </a14:m>
                <a:endParaRPr lang="en-US" dirty="0"/>
              </a:p>
              <a:p>
                <a:pPr lvl="1"/>
                <a:r>
                  <a:rPr lang="en-US" dirty="0"/>
                  <a:t>Materialize auxiliary view</a:t>
                </a:r>
              </a:p>
              <a:p>
                <a:pPr lvl="1"/>
                <a:endParaRPr lang="en-US" dirty="0"/>
              </a:p>
              <a:p>
                <a:pPr lvl="1"/>
                <a:r>
                  <a:rPr lang="en-US" dirty="0"/>
                  <a:t>Lookup in the view </a:t>
                </a:r>
              </a:p>
              <a:p>
                <a:pPr lvl="1"/>
                <a:endParaRPr lang="en-US" dirty="0"/>
              </a:p>
              <a:p>
                <a:r>
                  <a:rPr lang="en-US" dirty="0"/>
                  <a:t>Maintenance time </a:t>
                </a:r>
              </a:p>
              <a:p>
                <a:pPr lvl="1"/>
                <a:r>
                  <a:rPr lang="en-US" i="1" dirty="0"/>
                  <a:t>O(1) </a:t>
                </a:r>
                <a:r>
                  <a:rPr lang="en-US" dirty="0"/>
                  <a:t>for the skew-aware view</a:t>
                </a:r>
              </a:p>
              <a:p>
                <a:pPr lvl="1"/>
                <a14:m>
                  <m:oMath xmlns:m="http://schemas.openxmlformats.org/officeDocument/2006/math">
                    <m:r>
                      <a:rPr lang="en-US" i="1">
                        <a:latin typeface="Cambria Math" panose="02040503050406030204" pitchFamily="18" charset="0"/>
                        <a:ea typeface="Cambria Math" panose="02040503050406030204" pitchFamily="18" charset="0"/>
                      </a:rPr>
                      <m:t>𝑂</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𝑁</m:t>
                        </m:r>
                      </m:e>
                      <m:sup>
                        <m:r>
                          <m:rPr>
                            <m:sty m:val="p"/>
                          </m:rPr>
                          <a:rPr lang="en-US">
                            <a:latin typeface="Cambria Math" panose="02040503050406030204" pitchFamily="18" charset="0"/>
                          </a:rPr>
                          <m:t>m</m:t>
                        </m:r>
                        <m:r>
                          <a:rPr lang="en-US" b="0" i="1" smtClean="0">
                            <a:latin typeface="Cambria Math" panose="02040503050406030204" pitchFamily="18" charset="0"/>
                          </a:rPr>
                          <m:t>𝑎𝑥</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oMath>
                </a14:m>
                <a:r>
                  <a:rPr lang="en-US" dirty="0"/>
                  <a:t> for the auxiliary view</a:t>
                </a:r>
              </a:p>
              <a:p>
                <a:r>
                  <a:rPr lang="en-US" dirty="0"/>
                  <a:t>Size of auxiliary view: </a:t>
                </a:r>
                <a14:m>
                  <m:oMath xmlns:m="http://schemas.openxmlformats.org/officeDocument/2006/math">
                    <m:r>
                      <a:rPr lang="en-US" i="1">
                        <a:latin typeface="Cambria Math" panose="02040503050406030204" pitchFamily="18" charset="0"/>
                        <a:ea typeface="Cambria Math" panose="02040503050406030204" pitchFamily="18" charset="0"/>
                      </a:rPr>
                      <m:t>𝑂</m:t>
                    </m:r>
                    <m:r>
                      <a:rPr lang="en-US" i="1">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𝑁</m:t>
                        </m:r>
                      </m:e>
                      <m:sup>
                        <m:r>
                          <a:rPr lang="en-US" b="0" i="0" smtClean="0">
                            <a:latin typeface="Cambria Math" panose="02040503050406030204" pitchFamily="18" charset="0"/>
                          </a:rPr>
                          <m:t>1+</m:t>
                        </m:r>
                        <m:r>
                          <m:rPr>
                            <m:sty m:val="p"/>
                          </m:rPr>
                          <a:rPr lang="en-US">
                            <a:latin typeface="Cambria Math" panose="02040503050406030204" pitchFamily="18" charset="0"/>
                          </a:rPr>
                          <m:t>m</m:t>
                        </m:r>
                        <m:r>
                          <a:rPr lang="en-US" b="0" i="1" smtClean="0">
                            <a:latin typeface="Cambria Math" panose="02040503050406030204" pitchFamily="18" charset="0"/>
                          </a:rPr>
                          <m:t>𝑖𝑛</m:t>
                        </m:r>
                        <m:r>
                          <a:rPr lang="en-US" i="1">
                            <a:latin typeface="Cambria Math" panose="02040503050406030204" pitchFamily="18" charset="0"/>
                          </a:rPr>
                          <m:t>⁡{</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𝜀</m:t>
                        </m:r>
                        <m:r>
                          <a:rPr lang="en-US" i="1">
                            <a:latin typeface="Cambria Math" panose="02040503050406030204" pitchFamily="18" charset="0"/>
                            <a:ea typeface="Cambria Math" panose="02040503050406030204" pitchFamily="18" charset="0"/>
                          </a:rPr>
                          <m:t>}</m:t>
                        </m:r>
                      </m:sup>
                    </m:sSup>
                    <m:r>
                      <a:rPr lang="en-US" i="1">
                        <a:latin typeface="Cambria Math" panose="02040503050406030204" pitchFamily="18" charset="0"/>
                        <a:ea typeface="Cambria Math" panose="02040503050406030204" pitchFamily="18" charset="0"/>
                      </a:rPr>
                      <m:t>)</m:t>
                    </m:r>
                  </m:oMath>
                </a14:m>
                <a:r>
                  <a:rPr lang="en-US" dirty="0"/>
                  <a:t> </a:t>
                </a:r>
              </a:p>
              <a:p>
                <a:pPr lvl="1"/>
                <a:endParaRPr lang="en-US" dirty="0"/>
              </a:p>
              <a:p>
                <a:pPr lvl="1"/>
                <a:endParaRPr lang="en-US" dirty="0"/>
              </a:p>
            </p:txBody>
          </p:sp>
        </mc:Choice>
        <mc:Fallback xmlns="">
          <p:sp>
            <p:nvSpPr>
              <p:cNvPr id="3" name="Content Placeholder 2">
                <a:extLst>
                  <a:ext uri="{FF2B5EF4-FFF2-40B4-BE49-F238E27FC236}">
                    <a16:creationId xmlns:a16="http://schemas.microsoft.com/office/drawing/2014/main" id="{AC353801-3908-874C-AEAB-B5ACBF023D78}"/>
                  </a:ext>
                </a:extLst>
              </p:cNvPr>
              <p:cNvSpPr>
                <a:spLocks noGrp="1" noRot="1" noChangeAspect="1" noMove="1" noResize="1" noEditPoints="1" noAdjustHandles="1" noChangeArrowheads="1" noChangeShapeType="1" noTextEdit="1"/>
              </p:cNvSpPr>
              <p:nvPr>
                <p:ph idx="1"/>
              </p:nvPr>
            </p:nvSpPr>
            <p:spPr>
              <a:blipFill>
                <a:blip r:embed="rId3"/>
                <a:stretch>
                  <a:fillRect l="-463" t="-1117" b="-83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8C35043-C539-7B4F-A598-8465514B46A5}"/>
              </a:ext>
            </a:extLst>
          </p:cNvPr>
          <p:cNvSpPr>
            <a:spLocks noGrp="1"/>
          </p:cNvSpPr>
          <p:nvPr>
            <p:ph type="ftr" sz="quarter" idx="3"/>
          </p:nvPr>
        </p:nvSpPr>
        <p:spPr/>
        <p:txBody>
          <a:bodyPr/>
          <a:lstStyle/>
          <a:p>
            <a:r>
              <a:rPr lang="en-US" dirty="0"/>
              <a:t>© 2020, M.T. Özsu &amp; P. Valduriez</a:t>
            </a:r>
          </a:p>
        </p:txBody>
      </p:sp>
      <p:sp>
        <p:nvSpPr>
          <p:cNvPr id="5" name="Slide Number Placeholder 4">
            <a:extLst>
              <a:ext uri="{FF2B5EF4-FFF2-40B4-BE49-F238E27FC236}">
                <a16:creationId xmlns:a16="http://schemas.microsoft.com/office/drawing/2014/main" id="{6C1B161E-8DC2-4D4D-8571-F38104495030}"/>
              </a:ext>
            </a:extLst>
          </p:cNvPr>
          <p:cNvSpPr>
            <a:spLocks noGrp="1"/>
          </p:cNvSpPr>
          <p:nvPr>
            <p:ph type="sldNum" sz="quarter" idx="4"/>
          </p:nvPr>
        </p:nvSpPr>
        <p:spPr/>
        <p:txBody>
          <a:bodyPr/>
          <a:lstStyle/>
          <a:p>
            <a:fld id="{FD96158B-4539-3C43-9DE5-94C547866200}" type="slidenum">
              <a:rPr lang="en-US" smtClean="0"/>
              <a:t>31</a:t>
            </a:fld>
            <a:endParaRPr lang="en-US"/>
          </a:p>
        </p:txBody>
      </p:sp>
      <p:pic>
        <p:nvPicPr>
          <p:cNvPr id="10" name="Picture 9">
            <a:extLst>
              <a:ext uri="{FF2B5EF4-FFF2-40B4-BE49-F238E27FC236}">
                <a16:creationId xmlns:a16="http://schemas.microsoft.com/office/drawing/2014/main" id="{22C84242-725B-0642-AED7-6985A58ADD32}"/>
              </a:ext>
            </a:extLst>
          </p:cNvPr>
          <p:cNvPicPr>
            <a:picLocks noChangeAspect="1"/>
          </p:cNvPicPr>
          <p:nvPr/>
        </p:nvPicPr>
        <p:blipFill>
          <a:blip r:embed="rId4"/>
          <a:stretch>
            <a:fillRect/>
          </a:stretch>
        </p:blipFill>
        <p:spPr>
          <a:xfrm>
            <a:off x="2593124" y="2090390"/>
            <a:ext cx="3953620" cy="359420"/>
          </a:xfrm>
          <a:prstGeom prst="rect">
            <a:avLst/>
          </a:prstGeom>
        </p:spPr>
      </p:pic>
      <p:pic>
        <p:nvPicPr>
          <p:cNvPr id="11" name="Picture 10">
            <a:extLst>
              <a:ext uri="{FF2B5EF4-FFF2-40B4-BE49-F238E27FC236}">
                <a16:creationId xmlns:a16="http://schemas.microsoft.com/office/drawing/2014/main" id="{C5AA9579-577B-1246-8B31-15E6E76B1852}"/>
              </a:ext>
            </a:extLst>
          </p:cNvPr>
          <p:cNvPicPr>
            <a:picLocks noChangeAspect="1"/>
          </p:cNvPicPr>
          <p:nvPr/>
        </p:nvPicPr>
        <p:blipFill>
          <a:blip r:embed="rId5"/>
          <a:stretch>
            <a:fillRect/>
          </a:stretch>
        </p:blipFill>
        <p:spPr>
          <a:xfrm>
            <a:off x="3131840" y="4077072"/>
            <a:ext cx="2643071" cy="354226"/>
          </a:xfrm>
          <a:prstGeom prst="rect">
            <a:avLst/>
          </a:prstGeom>
        </p:spPr>
      </p:pic>
      <p:pic>
        <p:nvPicPr>
          <p:cNvPr id="12" name="Picture 11">
            <a:extLst>
              <a:ext uri="{FF2B5EF4-FFF2-40B4-BE49-F238E27FC236}">
                <a16:creationId xmlns:a16="http://schemas.microsoft.com/office/drawing/2014/main" id="{8CE1030C-38B5-E240-AEA4-196F59458C94}"/>
              </a:ext>
            </a:extLst>
          </p:cNvPr>
          <p:cNvPicPr>
            <a:picLocks noChangeAspect="1"/>
          </p:cNvPicPr>
          <p:nvPr/>
        </p:nvPicPr>
        <p:blipFill>
          <a:blip r:embed="rId6"/>
          <a:stretch>
            <a:fillRect/>
          </a:stretch>
        </p:blipFill>
        <p:spPr>
          <a:xfrm>
            <a:off x="2724976" y="3377803"/>
            <a:ext cx="3689915" cy="328554"/>
          </a:xfrm>
          <a:prstGeom prst="rect">
            <a:avLst/>
          </a:prstGeom>
        </p:spPr>
      </p:pic>
    </p:spTree>
    <p:extLst>
      <p:ext uri="{BB962C8B-B14F-4D97-AF65-F5344CB8AC3E}">
        <p14:creationId xmlns:p14="http://schemas.microsoft.com/office/powerpoint/2010/main" val="383907559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r>
              <a:rPr lang="en-US" dirty="0"/>
              <a:t>View Self-maintainability</a:t>
            </a:r>
          </a:p>
        </p:txBody>
      </p:sp>
      <p:sp>
        <p:nvSpPr>
          <p:cNvPr id="68611" name="Rectangle 3"/>
          <p:cNvSpPr>
            <a:spLocks noGrp="1" noChangeArrowheads="1"/>
          </p:cNvSpPr>
          <p:nvPr>
            <p:ph idx="1"/>
          </p:nvPr>
        </p:nvSpPr>
        <p:spPr/>
        <p:txBody>
          <a:bodyPr/>
          <a:lstStyle/>
          <a:p>
            <a:r>
              <a:rPr lang="en-US" dirty="0"/>
              <a:t>A view is self-maintainable if the base relations need not be accessed</a:t>
            </a:r>
          </a:p>
          <a:p>
            <a:pPr lvl="1"/>
            <a:r>
              <a:rPr lang="en-US" dirty="0"/>
              <a:t>Not the case for the Counting algorithm</a:t>
            </a:r>
          </a:p>
          <a:p>
            <a:r>
              <a:rPr lang="en-US" dirty="0"/>
              <a:t>Self-maintainability depends on views’ expressiveness</a:t>
            </a:r>
          </a:p>
          <a:p>
            <a:pPr lvl="1"/>
            <a:r>
              <a:rPr lang="en-US" dirty="0"/>
              <a:t>Most SPJ views are often self-maintainable </a:t>
            </a:r>
            <a:r>
              <a:rPr lang="en-US" dirty="0" err="1"/>
              <a:t>wrt</a:t>
            </a:r>
            <a:r>
              <a:rPr lang="en-US" dirty="0"/>
              <a:t>. deletion and modification, but not </a:t>
            </a:r>
            <a:r>
              <a:rPr lang="en-US" dirty="0" err="1"/>
              <a:t>wrt</a:t>
            </a:r>
            <a:r>
              <a:rPr lang="en-US" dirty="0"/>
              <a:t>. insertion</a:t>
            </a:r>
          </a:p>
          <a:p>
            <a:pPr lvl="1"/>
            <a:r>
              <a:rPr lang="en-US" dirty="0"/>
              <a:t>Example: a view </a:t>
            </a:r>
            <a:r>
              <a:rPr lang="en-US" i="1" dirty="0"/>
              <a:t>V</a:t>
            </a:r>
            <a:r>
              <a:rPr lang="en-US" dirty="0"/>
              <a:t> is self-maintainable </a:t>
            </a:r>
            <a:r>
              <a:rPr lang="en-US" dirty="0" err="1"/>
              <a:t>wrt</a:t>
            </a:r>
            <a:r>
              <a:rPr lang="en-US" dirty="0"/>
              <a:t> to deletion in </a:t>
            </a:r>
            <a:r>
              <a:rPr lang="en-US" i="1" dirty="0"/>
              <a:t>R</a:t>
            </a:r>
            <a:r>
              <a:rPr lang="en-US" dirty="0"/>
              <a:t> if the key of </a:t>
            </a:r>
            <a:r>
              <a:rPr lang="en-US" i="1" dirty="0"/>
              <a:t>R</a:t>
            </a:r>
            <a:r>
              <a:rPr lang="en-US" dirty="0"/>
              <a:t> is included in </a:t>
            </a:r>
            <a:r>
              <a:rPr lang="en-US" i="1" dirty="0"/>
              <a:t>V</a:t>
            </a:r>
          </a:p>
        </p:txBody>
      </p:sp>
      <p:sp>
        <p:nvSpPr>
          <p:cNvPr id="2" name="Footer Placeholder 1">
            <a:extLst>
              <a:ext uri="{FF2B5EF4-FFF2-40B4-BE49-F238E27FC236}">
                <a16:creationId xmlns:a16="http://schemas.microsoft.com/office/drawing/2014/main" id="{D17A8F38-A060-D44A-9D8A-280B93D3261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8C6A634-B26A-E747-9159-0C2457485F24}"/>
              </a:ext>
            </a:extLst>
          </p:cNvPr>
          <p:cNvSpPr>
            <a:spLocks noGrp="1"/>
          </p:cNvSpPr>
          <p:nvPr>
            <p:ph type="sldNum" sz="quarter" idx="4"/>
          </p:nvPr>
        </p:nvSpPr>
        <p:spPr/>
        <p:txBody>
          <a:bodyPr/>
          <a:lstStyle/>
          <a:p>
            <a:fld id="{FD96158B-4539-3C43-9DE5-94C547866200}" type="slidenum">
              <a:rPr lang="en-US" smtClean="0"/>
              <a:t>32</a:t>
            </a:fld>
            <a:endParaRPr lang="en-US"/>
          </a:p>
        </p:txBody>
      </p:sp>
    </p:spTree>
    <p:extLst>
      <p:ext uri="{BB962C8B-B14F-4D97-AF65-F5344CB8AC3E}">
        <p14:creationId xmlns:p14="http://schemas.microsoft.com/office/powerpoint/2010/main" val="19114580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Distributed Data Control</a:t>
            </a:r>
          </a:p>
          <a:p>
            <a:pPr lvl="1">
              <a:buClr>
                <a:srgbClr val="E78A5C">
                  <a:lumMod val="50000"/>
                </a:srgbClr>
              </a:buClr>
            </a:pPr>
            <a:r>
              <a:rPr lang="en-US" dirty="0">
                <a:solidFill>
                  <a:srgbClr val="1771A9">
                    <a:alpha val="25000"/>
                  </a:srgbClr>
                </a:solidFill>
                <a:cs typeface="Arial" panose="020B0604020202020204" pitchFamily="34" charset="0"/>
              </a:rPr>
              <a:t>View management</a:t>
            </a:r>
          </a:p>
          <a:p>
            <a:pPr lvl="1"/>
            <a:r>
              <a:rPr lang="en-US" dirty="0">
                <a:solidFill>
                  <a:srgbClr val="1771A9"/>
                </a:solidFill>
                <a:cs typeface="Book Antiqua"/>
              </a:rPr>
              <a:t>Data security</a:t>
            </a:r>
          </a:p>
          <a:p>
            <a:pPr lvl="1">
              <a:buClr>
                <a:srgbClr val="E78A5C">
                  <a:lumMod val="50000"/>
                </a:srgbClr>
              </a:buClr>
            </a:pPr>
            <a:r>
              <a:rPr lang="en-US" dirty="0">
                <a:solidFill>
                  <a:srgbClr val="1771A9">
                    <a:alpha val="25000"/>
                  </a:srgbClr>
                </a:solidFill>
                <a:cs typeface="Arial" panose="020B0604020202020204" pitchFamily="34" charset="0"/>
              </a:rPr>
              <a:t>Semantic integrity control</a:t>
            </a:r>
          </a:p>
          <a:p>
            <a:pPr lvl="1">
              <a:buClr>
                <a:srgbClr val="E78A5C">
                  <a:lumMod val="50000"/>
                </a:srgbClr>
              </a:buClr>
            </a:pPr>
            <a:endParaRPr lang="en-US" dirty="0">
              <a:solidFill>
                <a:srgbClr val="1771A9">
                  <a:alpha val="25000"/>
                </a:srgbClr>
              </a:solidFill>
              <a:cs typeface="Arial" panose="020B0604020202020204" pitchFamily="34" charset="0"/>
            </a:endParaRP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33</a:t>
            </a:fld>
            <a:endParaRPr lang="en-US"/>
          </a:p>
        </p:txBody>
      </p:sp>
    </p:spTree>
    <p:extLst>
      <p:ext uri="{BB962C8B-B14F-4D97-AF65-F5344CB8AC3E}">
        <p14:creationId xmlns:p14="http://schemas.microsoft.com/office/powerpoint/2010/main" val="166011424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type="title"/>
          </p:nvPr>
        </p:nvSpPr>
        <p:spPr>
          <a:noFill/>
          <a:ln/>
        </p:spPr>
        <p:txBody>
          <a:bodyPr/>
          <a:lstStyle/>
          <a:p>
            <a:r>
              <a:rPr lang="en-US" dirty="0"/>
              <a:t>Data Security</a:t>
            </a:r>
          </a:p>
        </p:txBody>
      </p:sp>
      <p:sp>
        <p:nvSpPr>
          <p:cNvPr id="13314" name="Rectangle 2"/>
          <p:cNvSpPr>
            <a:spLocks noGrp="1" noChangeArrowheads="1"/>
          </p:cNvSpPr>
          <p:nvPr>
            <p:ph idx="1"/>
          </p:nvPr>
        </p:nvSpPr>
        <p:spPr>
          <a:noFill/>
          <a:ln/>
        </p:spPr>
        <p:txBody>
          <a:bodyPr/>
          <a:lstStyle/>
          <a:p>
            <a:pPr>
              <a:lnSpc>
                <a:spcPct val="100000"/>
              </a:lnSpc>
              <a:spcBef>
                <a:spcPct val="40000"/>
              </a:spcBef>
            </a:pPr>
            <a:r>
              <a:rPr lang="en-US" dirty="0"/>
              <a:t>Data protection</a:t>
            </a:r>
          </a:p>
          <a:p>
            <a:pPr lvl="1">
              <a:lnSpc>
                <a:spcPct val="100000"/>
              </a:lnSpc>
              <a:spcBef>
                <a:spcPct val="40000"/>
              </a:spcBef>
            </a:pPr>
            <a:r>
              <a:rPr lang="en-US" dirty="0"/>
              <a:t>Prevents the physical content of data to be understood by unauthorized users</a:t>
            </a:r>
          </a:p>
          <a:p>
            <a:pPr lvl="1">
              <a:lnSpc>
                <a:spcPct val="100000"/>
              </a:lnSpc>
              <a:spcBef>
                <a:spcPct val="40000"/>
              </a:spcBef>
            </a:pPr>
            <a:r>
              <a:rPr lang="en-US" dirty="0"/>
              <a:t>Uses encryption/decryption techniques (Public key)</a:t>
            </a:r>
          </a:p>
          <a:p>
            <a:pPr>
              <a:lnSpc>
                <a:spcPct val="100000"/>
              </a:lnSpc>
              <a:spcBef>
                <a:spcPct val="40000"/>
              </a:spcBef>
            </a:pPr>
            <a:r>
              <a:rPr lang="en-US" dirty="0"/>
              <a:t>Access control</a:t>
            </a:r>
          </a:p>
          <a:p>
            <a:pPr lvl="1">
              <a:lnSpc>
                <a:spcPct val="100000"/>
              </a:lnSpc>
              <a:spcBef>
                <a:spcPct val="40000"/>
              </a:spcBef>
            </a:pPr>
            <a:r>
              <a:rPr lang="en-US" dirty="0"/>
              <a:t>Only authorized users perform operations they are allowed to on database objects</a:t>
            </a:r>
          </a:p>
          <a:p>
            <a:pPr lvl="1">
              <a:lnSpc>
                <a:spcPct val="100000"/>
              </a:lnSpc>
              <a:spcBef>
                <a:spcPct val="40000"/>
              </a:spcBef>
            </a:pPr>
            <a:r>
              <a:rPr lang="en-US" dirty="0"/>
              <a:t>Discretionary access control (DAC)</a:t>
            </a:r>
          </a:p>
          <a:p>
            <a:pPr lvl="2">
              <a:lnSpc>
                <a:spcPct val="100000"/>
              </a:lnSpc>
              <a:spcBef>
                <a:spcPct val="40000"/>
              </a:spcBef>
            </a:pPr>
            <a:r>
              <a:rPr lang="en-US" dirty="0"/>
              <a:t>Long been provided by DBMS with authorization rules</a:t>
            </a:r>
          </a:p>
          <a:p>
            <a:pPr lvl="1">
              <a:lnSpc>
                <a:spcPct val="100000"/>
              </a:lnSpc>
              <a:spcBef>
                <a:spcPct val="40000"/>
              </a:spcBef>
            </a:pPr>
            <a:r>
              <a:rPr lang="en-US" dirty="0"/>
              <a:t>Multilevel access control (MAC)</a:t>
            </a:r>
          </a:p>
          <a:p>
            <a:pPr lvl="2">
              <a:lnSpc>
                <a:spcPct val="100000"/>
              </a:lnSpc>
              <a:spcBef>
                <a:spcPct val="40000"/>
              </a:spcBef>
            </a:pPr>
            <a:r>
              <a:rPr lang="en-US" dirty="0"/>
              <a:t>Increases security with security levels</a:t>
            </a:r>
          </a:p>
        </p:txBody>
      </p:sp>
      <p:sp>
        <p:nvSpPr>
          <p:cNvPr id="2" name="Footer Placeholder 1">
            <a:extLst>
              <a:ext uri="{FF2B5EF4-FFF2-40B4-BE49-F238E27FC236}">
                <a16:creationId xmlns:a16="http://schemas.microsoft.com/office/drawing/2014/main" id="{39FFE1D5-CEB6-4744-BFCB-7EEEE4B0E64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E2902DB-4E79-1C42-942A-9B21DE5172C7}"/>
              </a:ext>
            </a:extLst>
          </p:cNvPr>
          <p:cNvSpPr>
            <a:spLocks noGrp="1"/>
          </p:cNvSpPr>
          <p:nvPr>
            <p:ph type="sldNum" sz="quarter" idx="4"/>
          </p:nvPr>
        </p:nvSpPr>
        <p:spPr/>
        <p:txBody>
          <a:bodyPr/>
          <a:lstStyle/>
          <a:p>
            <a:fld id="{FD96158B-4539-3C43-9DE5-94C547866200}" type="slidenum">
              <a:rPr lang="en-US" smtClean="0"/>
              <a:t>34</a:t>
            </a:fld>
            <a:endParaRPr lang="en-US"/>
          </a:p>
        </p:txBody>
      </p:sp>
    </p:spTree>
    <p:extLst>
      <p:ext uri="{BB962C8B-B14F-4D97-AF65-F5344CB8AC3E}">
        <p14:creationId xmlns:p14="http://schemas.microsoft.com/office/powerpoint/2010/main" val="420128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dirty="0"/>
              <a:t>Discretionary Access Control</a:t>
            </a:r>
          </a:p>
        </p:txBody>
      </p:sp>
      <p:sp>
        <p:nvSpPr>
          <p:cNvPr id="69635" name="Rectangle 3"/>
          <p:cNvSpPr>
            <a:spLocks noGrp="1" noChangeArrowheads="1"/>
          </p:cNvSpPr>
          <p:nvPr>
            <p:ph idx="1"/>
          </p:nvPr>
        </p:nvSpPr>
        <p:spPr>
          <a:xfrm>
            <a:off x="250031" y="1556792"/>
            <a:ext cx="8643938" cy="4759523"/>
          </a:xfrm>
        </p:spPr>
        <p:txBody>
          <a:bodyPr/>
          <a:lstStyle/>
          <a:p>
            <a:r>
              <a:rPr lang="en-US" dirty="0"/>
              <a:t>Main actors</a:t>
            </a:r>
          </a:p>
          <a:p>
            <a:pPr lvl="1"/>
            <a:r>
              <a:rPr lang="en-US" dirty="0"/>
              <a:t>Subjects (users, groups of users) who execute operations</a:t>
            </a:r>
          </a:p>
          <a:p>
            <a:pPr lvl="1"/>
            <a:r>
              <a:rPr lang="en-US" dirty="0"/>
              <a:t>Operations (in queries or application programs)</a:t>
            </a:r>
          </a:p>
          <a:p>
            <a:pPr lvl="1"/>
            <a:r>
              <a:rPr lang="en-US" dirty="0"/>
              <a:t>Objects, on which operations are performed</a:t>
            </a:r>
          </a:p>
          <a:p>
            <a:r>
              <a:rPr lang="en-US" dirty="0"/>
              <a:t>Checking whether a subject may perform an op. on an object</a:t>
            </a:r>
          </a:p>
          <a:p>
            <a:pPr lvl="1"/>
            <a:r>
              <a:rPr lang="en-US" dirty="0"/>
              <a:t>Authorization= (subject, op. type, object def.)</a:t>
            </a:r>
          </a:p>
          <a:p>
            <a:pPr lvl="1"/>
            <a:r>
              <a:rPr lang="en-US" dirty="0"/>
              <a:t>Defined using GRANT OR REVOKE</a:t>
            </a:r>
          </a:p>
          <a:p>
            <a:pPr lvl="1"/>
            <a:r>
              <a:rPr lang="en-US" dirty="0"/>
              <a:t>Centralized: one single user class (admin.) may grant or revoke</a:t>
            </a:r>
          </a:p>
          <a:p>
            <a:pPr lvl="1"/>
            <a:r>
              <a:rPr lang="en-US" dirty="0"/>
              <a:t>Decentralized, with op. type GRANT</a:t>
            </a:r>
          </a:p>
          <a:p>
            <a:pPr lvl="2"/>
            <a:r>
              <a:rPr lang="en-US" dirty="0"/>
              <a:t>More flexible but recursive revoking process which needs the hierarchy of grants</a:t>
            </a:r>
          </a:p>
          <a:p>
            <a:pPr lvl="1"/>
            <a:endParaRPr lang="en-US" dirty="0"/>
          </a:p>
          <a:p>
            <a:pPr lvl="1"/>
            <a:endParaRPr lang="en-US" dirty="0"/>
          </a:p>
        </p:txBody>
      </p:sp>
      <p:sp>
        <p:nvSpPr>
          <p:cNvPr id="2" name="Footer Placeholder 1">
            <a:extLst>
              <a:ext uri="{FF2B5EF4-FFF2-40B4-BE49-F238E27FC236}">
                <a16:creationId xmlns:a16="http://schemas.microsoft.com/office/drawing/2014/main" id="{AF58C09F-B43A-0D4B-9C75-3744D4CA88D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BBCD4AB-5A34-5B49-844B-E51F3FED6601}"/>
              </a:ext>
            </a:extLst>
          </p:cNvPr>
          <p:cNvSpPr>
            <a:spLocks noGrp="1"/>
          </p:cNvSpPr>
          <p:nvPr>
            <p:ph type="sldNum" sz="quarter" idx="4"/>
          </p:nvPr>
        </p:nvSpPr>
        <p:spPr/>
        <p:txBody>
          <a:bodyPr/>
          <a:lstStyle/>
          <a:p>
            <a:fld id="{FD96158B-4539-3C43-9DE5-94C547866200}" type="slidenum">
              <a:rPr lang="en-US" smtClean="0"/>
              <a:t>35</a:t>
            </a:fld>
            <a:endParaRPr lang="en-US"/>
          </a:p>
        </p:txBody>
      </p:sp>
    </p:spTree>
    <p:extLst>
      <p:ext uri="{BB962C8B-B14F-4D97-AF65-F5344CB8AC3E}">
        <p14:creationId xmlns:p14="http://schemas.microsoft.com/office/powerpoint/2010/main" val="318469163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Problem with DAC</a:t>
            </a:r>
          </a:p>
        </p:txBody>
      </p:sp>
      <p:sp>
        <p:nvSpPr>
          <p:cNvPr id="70659" name="Rectangle 3"/>
          <p:cNvSpPr>
            <a:spLocks noGrp="1" noChangeArrowheads="1"/>
          </p:cNvSpPr>
          <p:nvPr>
            <p:ph idx="1"/>
          </p:nvPr>
        </p:nvSpPr>
        <p:spPr/>
        <p:txBody>
          <a:bodyPr/>
          <a:lstStyle/>
          <a:p>
            <a:r>
              <a:rPr lang="en-US" dirty="0"/>
              <a:t>A malicious user can access unauthorized data through an authorized user</a:t>
            </a:r>
          </a:p>
          <a:p>
            <a:r>
              <a:rPr lang="en-US" dirty="0"/>
              <a:t>Example</a:t>
            </a:r>
          </a:p>
          <a:p>
            <a:pPr lvl="1"/>
            <a:r>
              <a:rPr lang="en-US" dirty="0"/>
              <a:t>User A has authorized access to </a:t>
            </a:r>
            <a:r>
              <a:rPr lang="en-US" i="1" dirty="0"/>
              <a:t>R</a:t>
            </a:r>
            <a:r>
              <a:rPr lang="en-US" dirty="0"/>
              <a:t> and </a:t>
            </a:r>
            <a:r>
              <a:rPr lang="en-US" i="1" dirty="0"/>
              <a:t>S</a:t>
            </a:r>
          </a:p>
          <a:p>
            <a:pPr lvl="1"/>
            <a:r>
              <a:rPr lang="en-US" dirty="0"/>
              <a:t>User B has authorized access to </a:t>
            </a:r>
            <a:r>
              <a:rPr lang="en-US" i="1" dirty="0"/>
              <a:t>S</a:t>
            </a:r>
            <a:r>
              <a:rPr lang="en-US" dirty="0"/>
              <a:t> only</a:t>
            </a:r>
          </a:p>
          <a:p>
            <a:pPr lvl="1"/>
            <a:r>
              <a:rPr lang="en-US" dirty="0"/>
              <a:t>B somehow manages to modify an application program used by A so it writes </a:t>
            </a:r>
            <a:r>
              <a:rPr lang="en-US" i="1" dirty="0"/>
              <a:t>R</a:t>
            </a:r>
            <a:r>
              <a:rPr lang="en-US" dirty="0"/>
              <a:t> data in </a:t>
            </a:r>
            <a:r>
              <a:rPr lang="en-US" i="1" dirty="0"/>
              <a:t>S</a:t>
            </a:r>
          </a:p>
          <a:p>
            <a:pPr lvl="1"/>
            <a:r>
              <a:rPr lang="en-US" dirty="0"/>
              <a:t>Then B can read unauthorized data  (in </a:t>
            </a:r>
            <a:r>
              <a:rPr lang="en-US" i="1" dirty="0"/>
              <a:t>S</a:t>
            </a:r>
            <a:r>
              <a:rPr lang="en-US" dirty="0"/>
              <a:t>) without violating authorization rules</a:t>
            </a:r>
          </a:p>
          <a:p>
            <a:r>
              <a:rPr lang="en-US" dirty="0"/>
              <a:t>Solution: multilevel security based on the famous Bell and </a:t>
            </a:r>
            <a:r>
              <a:rPr lang="en-US" dirty="0" err="1"/>
              <a:t>Lapuda</a:t>
            </a:r>
            <a:r>
              <a:rPr lang="en-US" dirty="0"/>
              <a:t> model for OS security</a:t>
            </a:r>
          </a:p>
          <a:p>
            <a:endParaRPr lang="en-US" dirty="0"/>
          </a:p>
        </p:txBody>
      </p:sp>
      <p:sp>
        <p:nvSpPr>
          <p:cNvPr id="2" name="Footer Placeholder 1">
            <a:extLst>
              <a:ext uri="{FF2B5EF4-FFF2-40B4-BE49-F238E27FC236}">
                <a16:creationId xmlns:a16="http://schemas.microsoft.com/office/drawing/2014/main" id="{E1A71C3C-C383-704B-A728-72B9B0AA3064}"/>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7FFF7297-C1C6-7B47-B985-82748C463C92}"/>
              </a:ext>
            </a:extLst>
          </p:cNvPr>
          <p:cNvSpPr>
            <a:spLocks noGrp="1"/>
          </p:cNvSpPr>
          <p:nvPr>
            <p:ph type="sldNum" sz="quarter" idx="4"/>
          </p:nvPr>
        </p:nvSpPr>
        <p:spPr/>
        <p:txBody>
          <a:bodyPr/>
          <a:lstStyle/>
          <a:p>
            <a:fld id="{FD96158B-4539-3C43-9DE5-94C547866200}" type="slidenum">
              <a:rPr lang="en-US" smtClean="0"/>
              <a:t>36</a:t>
            </a:fld>
            <a:endParaRPr lang="en-US"/>
          </a:p>
        </p:txBody>
      </p:sp>
    </p:spTree>
    <p:extLst>
      <p:ext uri="{BB962C8B-B14F-4D97-AF65-F5344CB8AC3E}">
        <p14:creationId xmlns:p14="http://schemas.microsoft.com/office/powerpoint/2010/main" val="21434930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Multilevel Access Control</a:t>
            </a:r>
          </a:p>
        </p:txBody>
      </p:sp>
      <p:sp>
        <p:nvSpPr>
          <p:cNvPr id="71683" name="Rectangle 3"/>
          <p:cNvSpPr>
            <a:spLocks noGrp="1" noChangeArrowheads="1"/>
          </p:cNvSpPr>
          <p:nvPr>
            <p:ph idx="1"/>
          </p:nvPr>
        </p:nvSpPr>
        <p:spPr>
          <a:xfrm>
            <a:off x="241101" y="1859206"/>
            <a:ext cx="8643938" cy="4759523"/>
          </a:xfrm>
        </p:spPr>
        <p:txBody>
          <a:bodyPr/>
          <a:lstStyle/>
          <a:p>
            <a:r>
              <a:rPr lang="en-US" dirty="0"/>
              <a:t>Different security levels (</a:t>
            </a:r>
            <a:r>
              <a:rPr lang="en-US" i="1" dirty="0"/>
              <a:t>clearances</a:t>
            </a:r>
            <a:r>
              <a:rPr lang="en-US" dirty="0"/>
              <a:t>)</a:t>
            </a:r>
          </a:p>
          <a:p>
            <a:pPr lvl="1"/>
            <a:r>
              <a:rPr lang="en-US" i="1" dirty="0"/>
              <a:t>Top Secret &gt; Secret &gt; Confidential &gt; Unclassified</a:t>
            </a:r>
          </a:p>
          <a:p>
            <a:r>
              <a:rPr lang="en-US" dirty="0"/>
              <a:t>Access controlled by 2 rules:</a:t>
            </a:r>
          </a:p>
          <a:p>
            <a:pPr lvl="1"/>
            <a:r>
              <a:rPr lang="en-US" dirty="0"/>
              <a:t>No read up</a:t>
            </a:r>
          </a:p>
          <a:p>
            <a:pPr lvl="2"/>
            <a:r>
              <a:rPr lang="en-US" dirty="0"/>
              <a:t>subject </a:t>
            </a:r>
            <a:r>
              <a:rPr lang="en-US" i="1" dirty="0"/>
              <a:t>S</a:t>
            </a:r>
            <a:r>
              <a:rPr lang="en-US" dirty="0"/>
              <a:t> is allowed to read an object of level </a:t>
            </a:r>
            <a:r>
              <a:rPr lang="en-US" i="1" dirty="0"/>
              <a:t>L</a:t>
            </a:r>
            <a:r>
              <a:rPr lang="en-US" dirty="0"/>
              <a:t> only if </a:t>
            </a:r>
            <a:r>
              <a:rPr lang="en-US" i="1" dirty="0"/>
              <a:t>level(S) ≥ L </a:t>
            </a:r>
          </a:p>
          <a:p>
            <a:pPr lvl="2"/>
            <a:r>
              <a:rPr lang="en-US" dirty="0"/>
              <a:t>Protect data from unauthorized disclosure, e.g. a subject with secret clearance cannot read top secret data</a:t>
            </a:r>
          </a:p>
          <a:p>
            <a:pPr lvl="1"/>
            <a:r>
              <a:rPr lang="en-US" dirty="0"/>
              <a:t>No write down:</a:t>
            </a:r>
          </a:p>
          <a:p>
            <a:pPr lvl="2"/>
            <a:r>
              <a:rPr lang="en-US" dirty="0"/>
              <a:t>subject </a:t>
            </a:r>
            <a:r>
              <a:rPr lang="en-US" i="1" dirty="0"/>
              <a:t>S</a:t>
            </a:r>
            <a:r>
              <a:rPr lang="en-US" dirty="0"/>
              <a:t> is allowed to write an object of level </a:t>
            </a:r>
            <a:r>
              <a:rPr lang="en-US" i="1" dirty="0"/>
              <a:t>L</a:t>
            </a:r>
            <a:r>
              <a:rPr lang="en-US" dirty="0"/>
              <a:t> only if </a:t>
            </a:r>
            <a:r>
              <a:rPr lang="en-US" i="1" dirty="0"/>
              <a:t>level(S) </a:t>
            </a:r>
            <a:r>
              <a:rPr lang="en-US" dirty="0"/>
              <a:t>≤</a:t>
            </a:r>
            <a:r>
              <a:rPr lang="en-US" i="1" dirty="0"/>
              <a:t> L </a:t>
            </a:r>
          </a:p>
          <a:p>
            <a:pPr lvl="2"/>
            <a:r>
              <a:rPr lang="en-US" dirty="0"/>
              <a:t>Protect data from unauthorized change, e.g. a subject with top secret clearance can only write top secret data but not secret data (which could then contain top secret data)</a:t>
            </a:r>
            <a:endParaRPr lang="en-US" i="1" dirty="0"/>
          </a:p>
          <a:p>
            <a:pPr lvl="2"/>
            <a:endParaRPr lang="en-US" dirty="0"/>
          </a:p>
        </p:txBody>
      </p:sp>
      <p:sp>
        <p:nvSpPr>
          <p:cNvPr id="2" name="Footer Placeholder 1">
            <a:extLst>
              <a:ext uri="{FF2B5EF4-FFF2-40B4-BE49-F238E27FC236}">
                <a16:creationId xmlns:a16="http://schemas.microsoft.com/office/drawing/2014/main" id="{9AB45F28-0EFD-1A4A-A8CE-342C05BA2DB1}"/>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96380A2-B589-D44D-8265-27CAF72913D4}"/>
              </a:ext>
            </a:extLst>
          </p:cNvPr>
          <p:cNvSpPr>
            <a:spLocks noGrp="1"/>
          </p:cNvSpPr>
          <p:nvPr>
            <p:ph type="sldNum" sz="quarter" idx="4"/>
          </p:nvPr>
        </p:nvSpPr>
        <p:spPr/>
        <p:txBody>
          <a:bodyPr/>
          <a:lstStyle/>
          <a:p>
            <a:fld id="{FD96158B-4539-3C43-9DE5-94C547866200}" type="slidenum">
              <a:rPr lang="en-US" smtClean="0"/>
              <a:t>37</a:t>
            </a:fld>
            <a:endParaRPr lang="en-US"/>
          </a:p>
        </p:txBody>
      </p:sp>
    </p:spTree>
    <p:extLst>
      <p:ext uri="{BB962C8B-B14F-4D97-AF65-F5344CB8AC3E}">
        <p14:creationId xmlns:p14="http://schemas.microsoft.com/office/powerpoint/2010/main" val="345525500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US" dirty="0"/>
              <a:t>MAC in Relational DB</a:t>
            </a:r>
          </a:p>
        </p:txBody>
      </p:sp>
      <p:sp>
        <p:nvSpPr>
          <p:cNvPr id="72707" name="Rectangle 3"/>
          <p:cNvSpPr>
            <a:spLocks noGrp="1" noChangeArrowheads="1"/>
          </p:cNvSpPr>
          <p:nvPr>
            <p:ph type="body" idx="1"/>
          </p:nvPr>
        </p:nvSpPr>
        <p:spPr/>
        <p:txBody>
          <a:bodyPr/>
          <a:lstStyle/>
          <a:p>
            <a:r>
              <a:rPr lang="en-US" dirty="0"/>
              <a:t>A relation can be classified at different levels:</a:t>
            </a:r>
          </a:p>
          <a:p>
            <a:pPr lvl="1"/>
            <a:r>
              <a:rPr lang="en-US" dirty="0"/>
              <a:t>Relation: all </a:t>
            </a:r>
            <a:r>
              <a:rPr lang="en-US" dirty="0" err="1"/>
              <a:t>tuples</a:t>
            </a:r>
            <a:r>
              <a:rPr lang="en-US" dirty="0"/>
              <a:t> have the same clearance</a:t>
            </a:r>
          </a:p>
          <a:p>
            <a:pPr lvl="1"/>
            <a:r>
              <a:rPr lang="en-US" dirty="0" err="1"/>
              <a:t>Tuple</a:t>
            </a:r>
            <a:r>
              <a:rPr lang="en-US" dirty="0"/>
              <a:t>: every </a:t>
            </a:r>
            <a:r>
              <a:rPr lang="en-US" dirty="0" err="1"/>
              <a:t>tuple</a:t>
            </a:r>
            <a:r>
              <a:rPr lang="en-US" dirty="0"/>
              <a:t> has a clearance</a:t>
            </a:r>
          </a:p>
          <a:p>
            <a:pPr lvl="1"/>
            <a:r>
              <a:rPr lang="en-US" dirty="0"/>
              <a:t>Attribute: every attribute has a clearance</a:t>
            </a:r>
          </a:p>
          <a:p>
            <a:r>
              <a:rPr lang="en-US" dirty="0"/>
              <a:t>A classified relation is thus multilevel</a:t>
            </a:r>
          </a:p>
          <a:p>
            <a:pPr lvl="1"/>
            <a:r>
              <a:rPr lang="en-US" dirty="0"/>
              <a:t>Appears differently (with different data) to subjects with different clearances</a:t>
            </a:r>
          </a:p>
        </p:txBody>
      </p:sp>
      <p:sp>
        <p:nvSpPr>
          <p:cNvPr id="2" name="Footer Placeholder 1">
            <a:extLst>
              <a:ext uri="{FF2B5EF4-FFF2-40B4-BE49-F238E27FC236}">
                <a16:creationId xmlns:a16="http://schemas.microsoft.com/office/drawing/2014/main" id="{17340114-4565-0346-B8E0-ABF6D94B8E1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E6762DA-4917-2045-8F40-F9A77652B8E5}"/>
              </a:ext>
            </a:extLst>
          </p:cNvPr>
          <p:cNvSpPr>
            <a:spLocks noGrp="1"/>
          </p:cNvSpPr>
          <p:nvPr>
            <p:ph type="sldNum" sz="quarter" idx="4"/>
          </p:nvPr>
        </p:nvSpPr>
        <p:spPr/>
        <p:txBody>
          <a:bodyPr/>
          <a:lstStyle/>
          <a:p>
            <a:fld id="{FD96158B-4539-3C43-9DE5-94C547866200}" type="slidenum">
              <a:rPr lang="en-US" smtClean="0"/>
              <a:t>38</a:t>
            </a:fld>
            <a:endParaRPr lang="en-US"/>
          </a:p>
        </p:txBody>
      </p:sp>
    </p:spTree>
    <p:extLst>
      <p:ext uri="{BB962C8B-B14F-4D97-AF65-F5344CB8AC3E}">
        <p14:creationId xmlns:p14="http://schemas.microsoft.com/office/powerpoint/2010/main" val="2664123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836" name="Rectangle 84"/>
          <p:cNvSpPr>
            <a:spLocks noGrp="1" noChangeArrowheads="1"/>
          </p:cNvSpPr>
          <p:nvPr>
            <p:ph type="title"/>
          </p:nvPr>
        </p:nvSpPr>
        <p:spPr/>
        <p:txBody>
          <a:bodyPr/>
          <a:lstStyle/>
          <a:p>
            <a:r>
              <a:rPr lang="en-US" dirty="0"/>
              <a:t>Example</a:t>
            </a:r>
          </a:p>
        </p:txBody>
      </p:sp>
      <p:graphicFrame>
        <p:nvGraphicFramePr>
          <p:cNvPr id="74849" name="Group 97"/>
          <p:cNvGraphicFramePr>
            <a:graphicFrameLocks noGrp="1"/>
          </p:cNvGraphicFramePr>
          <p:nvPr>
            <p:ph idx="4294967295"/>
            <p:extLst>
              <p:ext uri="{D42A27DB-BD31-4B8C-83A1-F6EECF244321}">
                <p14:modId xmlns:p14="http://schemas.microsoft.com/office/powerpoint/2010/main" val="2279832686"/>
              </p:ext>
            </p:extLst>
          </p:nvPr>
        </p:nvGraphicFramePr>
        <p:xfrm>
          <a:off x="622812" y="2213865"/>
          <a:ext cx="8064500" cy="1512888"/>
        </p:xfrm>
        <a:graphic>
          <a:graphicData uri="http://schemas.openxmlformats.org/drawingml/2006/table">
            <a:tbl>
              <a:tblPr/>
              <a:tblGrid>
                <a:gridCol w="771525">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1963738">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1316037">
                  <a:extLst>
                    <a:ext uri="{9D8B030D-6E8A-4147-A177-3AD203B41FA5}">
                      <a16:colId xmlns:a16="http://schemas.microsoft.com/office/drawing/2014/main" val="20006"/>
                    </a:ext>
                  </a:extLst>
                </a:gridCol>
                <a:gridCol w="700088">
                  <a:extLst>
                    <a:ext uri="{9D8B030D-6E8A-4147-A177-3AD203B41FA5}">
                      <a16:colId xmlns:a16="http://schemas.microsoft.com/office/drawing/2014/main" val="20007"/>
                    </a:ext>
                  </a:extLst>
                </a:gridCol>
              </a:tblGrid>
              <a:tr h="412750">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2"/>
                          </a:solidFill>
                          <a:effectLst/>
                          <a:latin typeface="Book Antiqua"/>
                        </a:rPr>
                        <a:t>SL1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BUDGET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LOC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00138">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P1</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P2</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P3</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Instrumentation</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DB Develop.</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CAD/CAM</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150000</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135000</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250000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Montreal</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New York</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New York</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4850" name="Text Box 98"/>
          <p:cNvSpPr txBox="1">
            <a:spLocks noChangeArrowheads="1"/>
          </p:cNvSpPr>
          <p:nvPr/>
        </p:nvSpPr>
        <p:spPr bwMode="auto">
          <a:xfrm>
            <a:off x="296782" y="1628776"/>
            <a:ext cx="3395479" cy="351954"/>
          </a:xfrm>
          <a:prstGeom prst="rect">
            <a:avLst/>
          </a:prstGeom>
          <a:noFill/>
          <a:ln w="12700">
            <a:noFill/>
            <a:miter lim="800000"/>
            <a:headEnd/>
            <a:tailEnd/>
          </a:ln>
          <a:effectLst/>
        </p:spPr>
        <p:txBody>
          <a:bodyPr wrap="none" lIns="91439" tIns="45719" rIns="91439" bIns="45719">
            <a:spAutoFit/>
          </a:bodyPr>
          <a:lstStyle/>
          <a:p>
            <a:r>
              <a:rPr lang="en-US" sz="1687" dirty="0">
                <a:solidFill>
                  <a:srgbClr val="000000"/>
                </a:solidFill>
                <a:latin typeface="Book Antiqua"/>
              </a:rPr>
              <a:t>PROJ*: classified at attribute level</a:t>
            </a:r>
          </a:p>
        </p:txBody>
      </p:sp>
      <p:graphicFrame>
        <p:nvGraphicFramePr>
          <p:cNvPr id="74881" name="Group 129"/>
          <p:cNvGraphicFramePr>
            <a:graphicFrameLocks noGrp="1"/>
          </p:cNvGraphicFramePr>
          <p:nvPr>
            <p:extLst>
              <p:ext uri="{D42A27DB-BD31-4B8C-83A1-F6EECF244321}">
                <p14:modId xmlns:p14="http://schemas.microsoft.com/office/powerpoint/2010/main" val="2155775912"/>
              </p:ext>
            </p:extLst>
          </p:nvPr>
        </p:nvGraphicFramePr>
        <p:xfrm>
          <a:off x="611188" y="4581525"/>
          <a:ext cx="8064500" cy="1152525"/>
        </p:xfrm>
        <a:graphic>
          <a:graphicData uri="http://schemas.openxmlformats.org/drawingml/2006/table">
            <a:tbl>
              <a:tblPr/>
              <a:tblGrid>
                <a:gridCol w="771525">
                  <a:extLst>
                    <a:ext uri="{9D8B030D-6E8A-4147-A177-3AD203B41FA5}">
                      <a16:colId xmlns:a16="http://schemas.microsoft.com/office/drawing/2014/main" val="20000"/>
                    </a:ext>
                  </a:extLst>
                </a:gridCol>
                <a:gridCol w="630237">
                  <a:extLst>
                    <a:ext uri="{9D8B030D-6E8A-4147-A177-3AD203B41FA5}">
                      <a16:colId xmlns:a16="http://schemas.microsoft.com/office/drawing/2014/main" val="20001"/>
                    </a:ext>
                  </a:extLst>
                </a:gridCol>
                <a:gridCol w="1963738">
                  <a:extLst>
                    <a:ext uri="{9D8B030D-6E8A-4147-A177-3AD203B41FA5}">
                      <a16:colId xmlns:a16="http://schemas.microsoft.com/office/drawing/2014/main" val="20002"/>
                    </a:ext>
                  </a:extLst>
                </a:gridCol>
                <a:gridCol w="666750">
                  <a:extLst>
                    <a:ext uri="{9D8B030D-6E8A-4147-A177-3AD203B41FA5}">
                      <a16:colId xmlns:a16="http://schemas.microsoft.com/office/drawing/2014/main" val="20003"/>
                    </a:ext>
                  </a:extLst>
                </a:gridCol>
                <a:gridCol w="1368425">
                  <a:extLst>
                    <a:ext uri="{9D8B030D-6E8A-4147-A177-3AD203B41FA5}">
                      <a16:colId xmlns:a16="http://schemas.microsoft.com/office/drawing/2014/main" val="20004"/>
                    </a:ext>
                  </a:extLst>
                </a:gridCol>
                <a:gridCol w="647700">
                  <a:extLst>
                    <a:ext uri="{9D8B030D-6E8A-4147-A177-3AD203B41FA5}">
                      <a16:colId xmlns:a16="http://schemas.microsoft.com/office/drawing/2014/main" val="20005"/>
                    </a:ext>
                  </a:extLst>
                </a:gridCol>
                <a:gridCol w="1316037">
                  <a:extLst>
                    <a:ext uri="{9D8B030D-6E8A-4147-A177-3AD203B41FA5}">
                      <a16:colId xmlns:a16="http://schemas.microsoft.com/office/drawing/2014/main" val="20006"/>
                    </a:ext>
                  </a:extLst>
                </a:gridCol>
                <a:gridCol w="700088">
                  <a:extLst>
                    <a:ext uri="{9D8B030D-6E8A-4147-A177-3AD203B41FA5}">
                      <a16:colId xmlns:a16="http://schemas.microsoft.com/office/drawing/2014/main" val="20007"/>
                    </a:ext>
                  </a:extLst>
                </a:gridCol>
              </a:tblGrid>
              <a:tr h="412750">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PNO</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rgbClr val="000000"/>
                          </a:solidFill>
                          <a:effectLst/>
                          <a:latin typeface="Book Antiqua"/>
                        </a:rPr>
                        <a:t>PNAME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BUDGET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LOC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SL4</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739775">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P1</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P2</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rgbClr val="000000"/>
                          </a:solidFill>
                          <a:effectLst/>
                          <a:latin typeface="Book Antiqua"/>
                        </a:rPr>
                        <a:t>Instrumentation</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rgbClr val="000000"/>
                          </a:solidFill>
                          <a:effectLst/>
                          <a:latin typeface="Book Antiqua"/>
                        </a:rPr>
                        <a:t>DB Develop.</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150000</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Montreal</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Null</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p>
                      <a:pPr marL="0" marR="0" lvl="0" indent="0" algn="l" defTabSz="914400" rtl="0" eaLnBrk="0" fontAlgn="base" latinLnBrk="0" hangingPunct="0">
                        <a:lnSpc>
                          <a:spcPct val="90000"/>
                        </a:lnSpc>
                        <a:spcBef>
                          <a:spcPct val="30000"/>
                        </a:spcBef>
                        <a:spcAft>
                          <a:spcPct val="0"/>
                        </a:spcAft>
                        <a:buClr>
                          <a:schemeClr val="accent2"/>
                        </a:buClr>
                        <a:buSzPct val="75000"/>
                        <a:buFont typeface="Monotype Sorts" charset="2"/>
                        <a:buNone/>
                        <a:tabLst/>
                      </a:pPr>
                      <a:r>
                        <a:rPr kumimoji="0" lang="en-US" sz="1800" b="0" i="0" u="none" strike="noStrike" cap="none" normalizeH="0" baseline="0" dirty="0">
                          <a:ln>
                            <a:noFill/>
                          </a:ln>
                          <a:solidFill>
                            <a:schemeClr val="tx1"/>
                          </a:solidFill>
                          <a:effectLst/>
                          <a:latin typeface="Book Antiqua"/>
                        </a:rPr>
                        <a:t>C</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74880" name="Text Box 128"/>
          <p:cNvSpPr txBox="1">
            <a:spLocks noChangeArrowheads="1"/>
          </p:cNvSpPr>
          <p:nvPr/>
        </p:nvSpPr>
        <p:spPr bwMode="auto">
          <a:xfrm>
            <a:off x="101932" y="4005263"/>
            <a:ext cx="5331907" cy="351954"/>
          </a:xfrm>
          <a:prstGeom prst="rect">
            <a:avLst/>
          </a:prstGeom>
          <a:noFill/>
          <a:ln w="12700">
            <a:noFill/>
            <a:miter lim="800000"/>
            <a:headEnd/>
            <a:tailEnd/>
          </a:ln>
          <a:effectLst/>
        </p:spPr>
        <p:txBody>
          <a:bodyPr wrap="none" lIns="91439" tIns="45719" rIns="91439" bIns="45719">
            <a:spAutoFit/>
          </a:bodyPr>
          <a:lstStyle/>
          <a:p>
            <a:r>
              <a:rPr lang="en-US" sz="1687" dirty="0">
                <a:solidFill>
                  <a:srgbClr val="000000"/>
                </a:solidFill>
                <a:latin typeface="Book Antiqua"/>
              </a:rPr>
              <a:t>PROJ* as seen by a subject with confidential clearance</a:t>
            </a:r>
          </a:p>
        </p:txBody>
      </p:sp>
      <p:sp>
        <p:nvSpPr>
          <p:cNvPr id="2" name="Footer Placeholder 1">
            <a:extLst>
              <a:ext uri="{FF2B5EF4-FFF2-40B4-BE49-F238E27FC236}">
                <a16:creationId xmlns:a16="http://schemas.microsoft.com/office/drawing/2014/main" id="{C53794BD-5D30-0B4F-8377-86387E99210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6B5B721-90DD-D64D-BB2B-583E319F7C80}"/>
              </a:ext>
            </a:extLst>
          </p:cNvPr>
          <p:cNvSpPr>
            <a:spLocks noGrp="1"/>
          </p:cNvSpPr>
          <p:nvPr>
            <p:ph type="sldNum" sz="quarter" idx="4"/>
          </p:nvPr>
        </p:nvSpPr>
        <p:spPr/>
        <p:txBody>
          <a:bodyPr/>
          <a:lstStyle/>
          <a:p>
            <a:fld id="{FD96158B-4539-3C43-9DE5-94C547866200}" type="slidenum">
              <a:rPr lang="en-US" smtClean="0"/>
              <a:t>39</a:t>
            </a:fld>
            <a:endParaRPr lang="en-US"/>
          </a:p>
        </p:txBody>
      </p:sp>
    </p:spTree>
    <p:extLst>
      <p:ext uri="{BB962C8B-B14F-4D97-AF65-F5344CB8AC3E}">
        <p14:creationId xmlns:p14="http://schemas.microsoft.com/office/powerpoint/2010/main" val="18492274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noFill/>
          <a:ln/>
        </p:spPr>
        <p:txBody>
          <a:bodyPr/>
          <a:lstStyle/>
          <a:p>
            <a:pPr>
              <a:lnSpc>
                <a:spcPct val="100000"/>
              </a:lnSpc>
              <a:spcBef>
                <a:spcPct val="60000"/>
              </a:spcBef>
            </a:pPr>
            <a:r>
              <a:rPr lang="en-US" dirty="0"/>
              <a:t>Involves:</a:t>
            </a:r>
          </a:p>
          <a:p>
            <a:pPr lvl="1">
              <a:lnSpc>
                <a:spcPct val="100000"/>
              </a:lnSpc>
              <a:spcBef>
                <a:spcPct val="60000"/>
              </a:spcBef>
            </a:pPr>
            <a:r>
              <a:rPr lang="en-US" dirty="0"/>
              <a:t>View management</a:t>
            </a:r>
          </a:p>
          <a:p>
            <a:pPr lvl="1">
              <a:lnSpc>
                <a:spcPct val="100000"/>
              </a:lnSpc>
              <a:spcBef>
                <a:spcPct val="60000"/>
              </a:spcBef>
            </a:pPr>
            <a:r>
              <a:rPr lang="en-US" dirty="0"/>
              <a:t>Security control</a:t>
            </a:r>
          </a:p>
          <a:p>
            <a:pPr lvl="1">
              <a:lnSpc>
                <a:spcPct val="100000"/>
              </a:lnSpc>
              <a:spcBef>
                <a:spcPct val="60000"/>
              </a:spcBef>
            </a:pPr>
            <a:r>
              <a:rPr lang="en-US" dirty="0"/>
              <a:t>Integrity </a:t>
            </a:r>
            <a:r>
              <a:rPr lang="en-US" dirty="0">
                <a:solidFill>
                  <a:schemeClr val="tx2"/>
                </a:solidFill>
              </a:rPr>
              <a:t>control</a:t>
            </a:r>
          </a:p>
          <a:p>
            <a:pPr>
              <a:lnSpc>
                <a:spcPct val="100000"/>
              </a:lnSpc>
              <a:spcBef>
                <a:spcPct val="60000"/>
              </a:spcBef>
            </a:pPr>
            <a:r>
              <a:rPr lang="en-US" dirty="0"/>
              <a:t>Objective :</a:t>
            </a:r>
          </a:p>
          <a:p>
            <a:pPr lvl="1">
              <a:lnSpc>
                <a:spcPct val="100000"/>
              </a:lnSpc>
              <a:spcBef>
                <a:spcPct val="60000"/>
              </a:spcBef>
            </a:pPr>
            <a:r>
              <a:rPr lang="en-US" dirty="0"/>
              <a:t>Ensure that </a:t>
            </a:r>
            <a:r>
              <a:rPr lang="en-US" dirty="0">
                <a:solidFill>
                  <a:srgbClr val="FF0000"/>
                </a:solidFill>
              </a:rPr>
              <a:t>authorized</a:t>
            </a:r>
            <a:r>
              <a:rPr lang="en-US" dirty="0"/>
              <a:t> users perform </a:t>
            </a:r>
            <a:r>
              <a:rPr lang="en-US" dirty="0">
                <a:solidFill>
                  <a:srgbClr val="FF0000"/>
                </a:solidFill>
              </a:rPr>
              <a:t>correct</a:t>
            </a:r>
            <a:r>
              <a:rPr lang="en-US" dirty="0"/>
              <a:t> operations on the database, contributing to the maintenance of the database integrity.</a:t>
            </a:r>
          </a:p>
        </p:txBody>
      </p:sp>
      <p:sp>
        <p:nvSpPr>
          <p:cNvPr id="6147" name="Rectangle 3"/>
          <p:cNvSpPr>
            <a:spLocks noGrp="1" noChangeArrowheads="1"/>
          </p:cNvSpPr>
          <p:nvPr>
            <p:ph type="title"/>
          </p:nvPr>
        </p:nvSpPr>
        <p:spPr>
          <a:noFill/>
          <a:ln/>
        </p:spPr>
        <p:txBody>
          <a:bodyPr/>
          <a:lstStyle/>
          <a:p>
            <a:r>
              <a:rPr lang="en-US" dirty="0"/>
              <a:t>Semantic Data Control</a:t>
            </a:r>
          </a:p>
        </p:txBody>
      </p:sp>
      <p:sp>
        <p:nvSpPr>
          <p:cNvPr id="2" name="Footer Placeholder 1">
            <a:extLst>
              <a:ext uri="{FF2B5EF4-FFF2-40B4-BE49-F238E27FC236}">
                <a16:creationId xmlns:a16="http://schemas.microsoft.com/office/drawing/2014/main" id="{4A6A6F39-960C-6E4E-83D0-9898C0E9CFC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84AF35F-4D0B-DD4B-99F7-A288BABC2082}"/>
              </a:ext>
            </a:extLst>
          </p:cNvPr>
          <p:cNvSpPr>
            <a:spLocks noGrp="1"/>
          </p:cNvSpPr>
          <p:nvPr>
            <p:ph type="sldNum" sz="quarter" idx="4"/>
          </p:nvPr>
        </p:nvSpPr>
        <p:spPr/>
        <p:txBody>
          <a:bodyPr/>
          <a:lstStyle/>
          <a:p>
            <a:fld id="{FD96158B-4539-3C43-9DE5-94C547866200}" type="slidenum">
              <a:rPr lang="en-US" smtClean="0"/>
              <a:t>4</a:t>
            </a:fld>
            <a:endParaRPr lang="en-US"/>
          </a:p>
        </p:txBody>
      </p:sp>
    </p:spTree>
    <p:extLst>
      <p:ext uri="{BB962C8B-B14F-4D97-AF65-F5344CB8AC3E}">
        <p14:creationId xmlns:p14="http://schemas.microsoft.com/office/powerpoint/2010/main" val="314090280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Distributed Access Control</a:t>
            </a:r>
          </a:p>
        </p:txBody>
      </p:sp>
      <p:sp>
        <p:nvSpPr>
          <p:cNvPr id="77827" name="Rectangle 3"/>
          <p:cNvSpPr>
            <a:spLocks noGrp="1" noChangeArrowheads="1"/>
          </p:cNvSpPr>
          <p:nvPr>
            <p:ph type="body" idx="1"/>
          </p:nvPr>
        </p:nvSpPr>
        <p:spPr/>
        <p:txBody>
          <a:bodyPr/>
          <a:lstStyle/>
          <a:p>
            <a:r>
              <a:rPr lang="en-US" dirty="0"/>
              <a:t>Additional problems in a distributed environment</a:t>
            </a:r>
          </a:p>
          <a:p>
            <a:pPr lvl="1"/>
            <a:r>
              <a:rPr lang="en-US" dirty="0"/>
              <a:t>Remote user authentication</a:t>
            </a:r>
          </a:p>
          <a:p>
            <a:pPr lvl="2"/>
            <a:r>
              <a:rPr lang="en-US" dirty="0"/>
              <a:t>Typically using a directory service</a:t>
            </a:r>
          </a:p>
          <a:p>
            <a:pPr lvl="3"/>
            <a:r>
              <a:rPr lang="en-US" dirty="0"/>
              <a:t>Should be replicated at some sites for availability</a:t>
            </a:r>
          </a:p>
          <a:p>
            <a:pPr lvl="1"/>
            <a:r>
              <a:rPr lang="en-US" dirty="0"/>
              <a:t>Management of DAC rules</a:t>
            </a:r>
          </a:p>
          <a:p>
            <a:pPr lvl="2"/>
            <a:r>
              <a:rPr lang="en-US" dirty="0"/>
              <a:t>Problem if users’ group can span multiple sites</a:t>
            </a:r>
          </a:p>
          <a:p>
            <a:pPr lvl="3"/>
            <a:r>
              <a:rPr lang="en-US" dirty="0"/>
              <a:t>Rules stored at some directory based on user groups location</a:t>
            </a:r>
          </a:p>
          <a:p>
            <a:pPr lvl="3"/>
            <a:r>
              <a:rPr lang="en-US" dirty="0"/>
              <a:t>Accessing rules may incur remote queries</a:t>
            </a:r>
          </a:p>
          <a:p>
            <a:pPr lvl="1"/>
            <a:r>
              <a:rPr lang="en-US" dirty="0"/>
              <a:t>Covert channels in MAC</a:t>
            </a:r>
          </a:p>
        </p:txBody>
      </p:sp>
      <p:sp>
        <p:nvSpPr>
          <p:cNvPr id="2" name="Footer Placeholder 1">
            <a:extLst>
              <a:ext uri="{FF2B5EF4-FFF2-40B4-BE49-F238E27FC236}">
                <a16:creationId xmlns:a16="http://schemas.microsoft.com/office/drawing/2014/main" id="{65A264ED-FD40-E24C-8F3B-9038A51F6983}"/>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80F6E22D-B0FB-4D45-A8DB-8996F9078EDB}"/>
              </a:ext>
            </a:extLst>
          </p:cNvPr>
          <p:cNvSpPr>
            <a:spLocks noGrp="1"/>
          </p:cNvSpPr>
          <p:nvPr>
            <p:ph type="sldNum" sz="quarter" idx="4"/>
          </p:nvPr>
        </p:nvSpPr>
        <p:spPr/>
        <p:txBody>
          <a:bodyPr/>
          <a:lstStyle/>
          <a:p>
            <a:fld id="{FD96158B-4539-3C43-9DE5-94C547866200}" type="slidenum">
              <a:rPr lang="en-US" smtClean="0"/>
              <a:t>40</a:t>
            </a:fld>
            <a:endParaRPr lang="en-US"/>
          </a:p>
        </p:txBody>
      </p:sp>
    </p:spTree>
    <p:extLst>
      <p:ext uri="{BB962C8B-B14F-4D97-AF65-F5344CB8AC3E}">
        <p14:creationId xmlns:p14="http://schemas.microsoft.com/office/powerpoint/2010/main" val="131352669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p:txBody>
          <a:bodyPr/>
          <a:lstStyle/>
          <a:p>
            <a:r>
              <a:rPr lang="en-US" dirty="0"/>
              <a:t>Covert Channels</a:t>
            </a:r>
          </a:p>
        </p:txBody>
      </p:sp>
      <p:sp>
        <p:nvSpPr>
          <p:cNvPr id="79875" name="Rectangle 3"/>
          <p:cNvSpPr>
            <a:spLocks noGrp="1" noChangeArrowheads="1"/>
          </p:cNvSpPr>
          <p:nvPr>
            <p:ph idx="1"/>
          </p:nvPr>
        </p:nvSpPr>
        <p:spPr>
          <a:xfrm>
            <a:off x="395536" y="1196752"/>
            <a:ext cx="8219256" cy="4968552"/>
          </a:xfrm>
        </p:spPr>
        <p:txBody>
          <a:bodyPr/>
          <a:lstStyle/>
          <a:p>
            <a:r>
              <a:rPr lang="en-US" dirty="0"/>
              <a:t>Indirect means to access unauthorized data</a:t>
            </a:r>
          </a:p>
          <a:p>
            <a:r>
              <a:rPr lang="en-US" dirty="0"/>
              <a:t>Example</a:t>
            </a:r>
          </a:p>
          <a:p>
            <a:pPr lvl="1"/>
            <a:r>
              <a:rPr lang="en-US" dirty="0"/>
              <a:t>Consider a simple DDB with 2 sites: C (confidential) and S (secret)</a:t>
            </a:r>
          </a:p>
          <a:p>
            <a:pPr lvl="1"/>
            <a:r>
              <a:rPr lang="en-US" dirty="0"/>
              <a:t>Following the “no write down” rule, an update from a subject with secret clearance can only be sent to S</a:t>
            </a:r>
          </a:p>
          <a:p>
            <a:pPr lvl="1"/>
            <a:r>
              <a:rPr lang="en-US" dirty="0"/>
              <a:t>Following the “no read up” rule, a read query from the same subject can be sent to both C and S</a:t>
            </a:r>
          </a:p>
          <a:p>
            <a:pPr lvl="1"/>
            <a:r>
              <a:rPr lang="en-US" dirty="0"/>
              <a:t>But the query may contain secret information (e.g. in a select predicate), so is a potential covert channel</a:t>
            </a:r>
          </a:p>
          <a:p>
            <a:r>
              <a:rPr lang="en-US" dirty="0"/>
              <a:t>Solution: replicate part of the DB</a:t>
            </a:r>
          </a:p>
          <a:p>
            <a:pPr lvl="1"/>
            <a:r>
              <a:rPr lang="en-US" dirty="0"/>
              <a:t>So that a site at security level </a:t>
            </a:r>
            <a:r>
              <a:rPr lang="en-US" i="1" dirty="0"/>
              <a:t>L </a:t>
            </a:r>
            <a:r>
              <a:rPr lang="en-US" dirty="0"/>
              <a:t>contains all data that a subject at level </a:t>
            </a:r>
            <a:r>
              <a:rPr lang="en-US" i="1" dirty="0"/>
              <a:t>L</a:t>
            </a:r>
            <a:r>
              <a:rPr lang="en-US" dirty="0"/>
              <a:t> can access (e.g. S above would replicate the confidential data so it can entirely process secret queries)</a:t>
            </a:r>
          </a:p>
          <a:p>
            <a:pPr lvl="1"/>
            <a:endParaRPr lang="en-US" dirty="0"/>
          </a:p>
          <a:p>
            <a:pPr lvl="1"/>
            <a:endParaRPr lang="en-US" dirty="0"/>
          </a:p>
        </p:txBody>
      </p:sp>
      <p:sp>
        <p:nvSpPr>
          <p:cNvPr id="2" name="Footer Placeholder 1">
            <a:extLst>
              <a:ext uri="{FF2B5EF4-FFF2-40B4-BE49-F238E27FC236}">
                <a16:creationId xmlns:a16="http://schemas.microsoft.com/office/drawing/2014/main" id="{2A17E2E3-8126-7448-ACFA-C4E931B58EB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70F52B0-9E22-AA4D-A80A-492EF8A0FBD0}"/>
              </a:ext>
            </a:extLst>
          </p:cNvPr>
          <p:cNvSpPr>
            <a:spLocks noGrp="1"/>
          </p:cNvSpPr>
          <p:nvPr>
            <p:ph type="sldNum" sz="quarter" idx="4"/>
          </p:nvPr>
        </p:nvSpPr>
        <p:spPr/>
        <p:txBody>
          <a:bodyPr/>
          <a:lstStyle/>
          <a:p>
            <a:fld id="{FD96158B-4539-3C43-9DE5-94C547866200}" type="slidenum">
              <a:rPr lang="en-US" smtClean="0"/>
              <a:t>41</a:t>
            </a:fld>
            <a:endParaRPr lang="en-US"/>
          </a:p>
        </p:txBody>
      </p:sp>
    </p:spTree>
    <p:extLst>
      <p:ext uri="{BB962C8B-B14F-4D97-AF65-F5344CB8AC3E}">
        <p14:creationId xmlns:p14="http://schemas.microsoft.com/office/powerpoint/2010/main" val="31317765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Distributed Data Control</a:t>
            </a:r>
          </a:p>
          <a:p>
            <a:pPr lvl="1">
              <a:buClr>
                <a:srgbClr val="E78A5C">
                  <a:lumMod val="50000"/>
                </a:srgbClr>
              </a:buClr>
            </a:pPr>
            <a:r>
              <a:rPr lang="en-US" dirty="0">
                <a:solidFill>
                  <a:srgbClr val="1771A9">
                    <a:alpha val="25000"/>
                  </a:srgbClr>
                </a:solidFill>
                <a:cs typeface="Arial" panose="020B0604020202020204" pitchFamily="34" charset="0"/>
              </a:rPr>
              <a:t>View management</a:t>
            </a:r>
          </a:p>
          <a:p>
            <a:pPr lvl="1">
              <a:buClr>
                <a:srgbClr val="E78A5C">
                  <a:lumMod val="50000"/>
                </a:srgbClr>
              </a:buClr>
            </a:pPr>
            <a:r>
              <a:rPr lang="en-US" dirty="0">
                <a:solidFill>
                  <a:srgbClr val="1771A9">
                    <a:alpha val="25000"/>
                  </a:srgbClr>
                </a:solidFill>
                <a:cs typeface="Arial" panose="020B0604020202020204" pitchFamily="34" charset="0"/>
              </a:rPr>
              <a:t>Data security</a:t>
            </a:r>
          </a:p>
          <a:p>
            <a:pPr lvl="1"/>
            <a:r>
              <a:rPr lang="en-US" dirty="0">
                <a:solidFill>
                  <a:srgbClr val="1771A9"/>
                </a:solidFill>
                <a:cs typeface="Book Antiqua"/>
              </a:rPr>
              <a:t>Semantic integrity control</a:t>
            </a:r>
          </a:p>
          <a:p>
            <a:pPr lvl="1"/>
            <a:endParaRPr lang="en-US" dirty="0">
              <a:solidFill>
                <a:srgbClr val="1771A9"/>
              </a:solidFill>
              <a:cs typeface="Book Antiqua"/>
            </a:endParaRPr>
          </a:p>
          <a:p>
            <a:pPr lvl="1"/>
            <a:endParaRPr lang="en-US" dirty="0">
              <a:solidFill>
                <a:srgbClr val="1771A9"/>
              </a:solidFill>
              <a:cs typeface="Book Antiqua"/>
            </a:endParaRPr>
          </a:p>
          <a:p>
            <a:pPr lvl="1">
              <a:buClr>
                <a:srgbClr val="E78A5C">
                  <a:lumMod val="50000"/>
                </a:srgbClr>
              </a:buClr>
            </a:pPr>
            <a:endParaRPr lang="en-US" dirty="0">
              <a:solidFill>
                <a:srgbClr val="1771A9">
                  <a:alpha val="25000"/>
                </a:srgbClr>
              </a:solidFill>
              <a:cs typeface="Arial" panose="020B0604020202020204" pitchFamily="34" charset="0"/>
            </a:endParaRP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42</a:t>
            </a:fld>
            <a:endParaRPr lang="en-US"/>
          </a:p>
        </p:txBody>
      </p:sp>
    </p:spTree>
    <p:extLst>
      <p:ext uri="{BB962C8B-B14F-4D97-AF65-F5344CB8AC3E}">
        <p14:creationId xmlns:p14="http://schemas.microsoft.com/office/powerpoint/2010/main" val="40630768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type="title"/>
          </p:nvPr>
        </p:nvSpPr>
        <p:spPr>
          <a:noFill/>
          <a:ln/>
        </p:spPr>
        <p:txBody>
          <a:bodyPr/>
          <a:lstStyle/>
          <a:p>
            <a:r>
              <a:rPr lang="en-US" dirty="0"/>
              <a:t>Semantic Integrity Control</a:t>
            </a:r>
          </a:p>
        </p:txBody>
      </p:sp>
      <p:sp>
        <p:nvSpPr>
          <p:cNvPr id="14338" name="Rectangle 2"/>
          <p:cNvSpPr>
            <a:spLocks noGrp="1" noChangeArrowheads="1"/>
          </p:cNvSpPr>
          <p:nvPr>
            <p:ph idx="1"/>
          </p:nvPr>
        </p:nvSpPr>
        <p:spPr>
          <a:xfrm>
            <a:off x="457200" y="1556792"/>
            <a:ext cx="8229600" cy="4530725"/>
          </a:xfrm>
          <a:noFill/>
          <a:ln/>
        </p:spPr>
        <p:txBody>
          <a:bodyPr/>
          <a:lstStyle/>
          <a:p>
            <a:pPr>
              <a:lnSpc>
                <a:spcPct val="100000"/>
              </a:lnSpc>
              <a:spcBef>
                <a:spcPct val="50000"/>
              </a:spcBef>
              <a:buFont typeface="Monotype Sorts" charset="2"/>
              <a:buNone/>
            </a:pPr>
            <a:r>
              <a:rPr lang="en-US" dirty="0"/>
              <a:t>Maintain database </a:t>
            </a:r>
            <a:r>
              <a:rPr lang="en-US" dirty="0">
                <a:solidFill>
                  <a:srgbClr val="FF0000"/>
                </a:solidFill>
              </a:rPr>
              <a:t>consistency</a:t>
            </a:r>
            <a:r>
              <a:rPr lang="en-US" dirty="0"/>
              <a:t> by enforcing a set of constraints defined on the database.</a:t>
            </a:r>
          </a:p>
          <a:p>
            <a:pPr>
              <a:lnSpc>
                <a:spcPct val="100000"/>
              </a:lnSpc>
              <a:spcBef>
                <a:spcPct val="50000"/>
              </a:spcBef>
            </a:pPr>
            <a:r>
              <a:rPr lang="en-US" dirty="0">
                <a:solidFill>
                  <a:schemeClr val="tx2"/>
                </a:solidFill>
              </a:rPr>
              <a:t>Structural constraints</a:t>
            </a:r>
            <a:endParaRPr lang="en-US" dirty="0"/>
          </a:p>
          <a:p>
            <a:pPr lvl="1">
              <a:lnSpc>
                <a:spcPct val="100000"/>
              </a:lnSpc>
              <a:spcBef>
                <a:spcPct val="50000"/>
              </a:spcBef>
            </a:pPr>
            <a:r>
              <a:rPr lang="en-US" dirty="0"/>
              <a:t>Basic semantic properties inherent to a data model e.g., unique key constraint in relational model</a:t>
            </a:r>
          </a:p>
          <a:p>
            <a:pPr>
              <a:lnSpc>
                <a:spcPct val="100000"/>
              </a:lnSpc>
              <a:spcBef>
                <a:spcPct val="50000"/>
              </a:spcBef>
            </a:pPr>
            <a:r>
              <a:rPr lang="en-US" dirty="0">
                <a:solidFill>
                  <a:schemeClr val="tx2"/>
                </a:solidFill>
              </a:rPr>
              <a:t>Behavioral constraints</a:t>
            </a:r>
            <a:endParaRPr lang="en-US" dirty="0"/>
          </a:p>
          <a:p>
            <a:pPr lvl="1">
              <a:lnSpc>
                <a:spcPct val="100000"/>
              </a:lnSpc>
              <a:spcBef>
                <a:spcPct val="50000"/>
              </a:spcBef>
            </a:pPr>
            <a:r>
              <a:rPr lang="en-US" dirty="0"/>
              <a:t>Regulate application behavior, e.g., dependencies in the relational model</a:t>
            </a:r>
          </a:p>
          <a:p>
            <a:r>
              <a:rPr lang="en-US" dirty="0"/>
              <a:t>Two components</a:t>
            </a:r>
          </a:p>
          <a:p>
            <a:pPr lvl="1"/>
            <a:r>
              <a:rPr lang="en-US" dirty="0"/>
              <a:t>Integrity constraint specification</a:t>
            </a:r>
          </a:p>
          <a:p>
            <a:pPr lvl="1"/>
            <a:r>
              <a:rPr lang="en-US" dirty="0"/>
              <a:t>Integrity constraint enforcement</a:t>
            </a:r>
          </a:p>
        </p:txBody>
      </p:sp>
      <p:sp>
        <p:nvSpPr>
          <p:cNvPr id="2" name="Footer Placeholder 1">
            <a:extLst>
              <a:ext uri="{FF2B5EF4-FFF2-40B4-BE49-F238E27FC236}">
                <a16:creationId xmlns:a16="http://schemas.microsoft.com/office/drawing/2014/main" id="{3BCFE3E8-CFEA-B44C-B64D-6CB42C986D96}"/>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3CA2666-EB3E-F044-9946-7D2BC722A865}"/>
              </a:ext>
            </a:extLst>
          </p:cNvPr>
          <p:cNvSpPr>
            <a:spLocks noGrp="1"/>
          </p:cNvSpPr>
          <p:nvPr>
            <p:ph type="sldNum" sz="quarter" idx="4"/>
          </p:nvPr>
        </p:nvSpPr>
        <p:spPr/>
        <p:txBody>
          <a:bodyPr/>
          <a:lstStyle/>
          <a:p>
            <a:fld id="{FD96158B-4539-3C43-9DE5-94C547866200}" type="slidenum">
              <a:rPr lang="en-US" smtClean="0"/>
              <a:t>43</a:t>
            </a:fld>
            <a:endParaRPr lang="en-US" dirty="0"/>
          </a:p>
        </p:txBody>
      </p:sp>
    </p:spTree>
    <p:extLst>
      <p:ext uri="{BB962C8B-B14F-4D97-AF65-F5344CB8AC3E}">
        <p14:creationId xmlns:p14="http://schemas.microsoft.com/office/powerpoint/2010/main" val="395746373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3"/>
          <p:cNvSpPr>
            <a:spLocks noGrp="1" noChangeArrowheads="1"/>
          </p:cNvSpPr>
          <p:nvPr>
            <p:ph type="title"/>
          </p:nvPr>
        </p:nvSpPr>
        <p:spPr>
          <a:noFill/>
          <a:ln/>
        </p:spPr>
        <p:txBody>
          <a:bodyPr/>
          <a:lstStyle/>
          <a:p>
            <a:r>
              <a:rPr lang="en-US" dirty="0"/>
              <a:t>Semantic Integrity Control</a:t>
            </a:r>
          </a:p>
        </p:txBody>
      </p:sp>
      <p:sp>
        <p:nvSpPr>
          <p:cNvPr id="16386" name="Rectangle 2"/>
          <p:cNvSpPr>
            <a:spLocks noGrp="1" noChangeArrowheads="1"/>
          </p:cNvSpPr>
          <p:nvPr>
            <p:ph idx="1"/>
          </p:nvPr>
        </p:nvSpPr>
        <p:spPr>
          <a:xfrm>
            <a:off x="467544" y="1484784"/>
            <a:ext cx="8229600" cy="4530725"/>
          </a:xfrm>
          <a:noFill/>
          <a:ln/>
        </p:spPr>
        <p:txBody>
          <a:bodyPr/>
          <a:lstStyle/>
          <a:p>
            <a:pPr>
              <a:lnSpc>
                <a:spcPct val="100000"/>
              </a:lnSpc>
              <a:spcBef>
                <a:spcPct val="40000"/>
              </a:spcBef>
            </a:pPr>
            <a:r>
              <a:rPr lang="en-US" dirty="0">
                <a:solidFill>
                  <a:schemeClr val="tx2"/>
                </a:solidFill>
              </a:rPr>
              <a:t>Procedural</a:t>
            </a:r>
            <a:endParaRPr lang="en-US" dirty="0"/>
          </a:p>
          <a:p>
            <a:pPr lvl="1">
              <a:spcBef>
                <a:spcPct val="40000"/>
              </a:spcBef>
            </a:pPr>
            <a:r>
              <a:rPr lang="en-US" dirty="0"/>
              <a:t>Control embedded in each application program</a:t>
            </a:r>
          </a:p>
          <a:p>
            <a:pPr>
              <a:lnSpc>
                <a:spcPct val="100000"/>
              </a:lnSpc>
              <a:spcBef>
                <a:spcPct val="40000"/>
              </a:spcBef>
            </a:pPr>
            <a:r>
              <a:rPr lang="en-US" dirty="0">
                <a:solidFill>
                  <a:schemeClr val="tx2"/>
                </a:solidFill>
              </a:rPr>
              <a:t>Declarative</a:t>
            </a:r>
            <a:endParaRPr lang="en-US" dirty="0"/>
          </a:p>
          <a:p>
            <a:pPr lvl="1">
              <a:spcBef>
                <a:spcPct val="40000"/>
              </a:spcBef>
            </a:pPr>
            <a:r>
              <a:rPr lang="en-US" dirty="0"/>
              <a:t>Assertions in predicate calculus</a:t>
            </a:r>
          </a:p>
          <a:p>
            <a:pPr lvl="1">
              <a:lnSpc>
                <a:spcPct val="100000"/>
              </a:lnSpc>
              <a:spcBef>
                <a:spcPct val="40000"/>
              </a:spcBef>
            </a:pPr>
            <a:r>
              <a:rPr lang="en-US" dirty="0"/>
              <a:t>Easy to define constraints</a:t>
            </a:r>
          </a:p>
          <a:p>
            <a:pPr lvl="1">
              <a:lnSpc>
                <a:spcPct val="100000"/>
              </a:lnSpc>
              <a:spcBef>
                <a:spcPct val="40000"/>
              </a:spcBef>
            </a:pPr>
            <a:r>
              <a:rPr lang="en-US" dirty="0"/>
              <a:t>Definition of database consistency clear</a:t>
            </a:r>
          </a:p>
          <a:p>
            <a:pPr lvl="1">
              <a:lnSpc>
                <a:spcPct val="100000"/>
              </a:lnSpc>
              <a:spcBef>
                <a:spcPct val="40000"/>
              </a:spcBef>
            </a:pPr>
            <a:r>
              <a:rPr lang="en-US" dirty="0"/>
              <a:t>But inefficient to check assertions for each update</a:t>
            </a:r>
          </a:p>
          <a:p>
            <a:pPr lvl="2">
              <a:lnSpc>
                <a:spcPct val="100000"/>
              </a:lnSpc>
              <a:spcBef>
                <a:spcPct val="40000"/>
              </a:spcBef>
            </a:pPr>
            <a:r>
              <a:rPr lang="en-US" dirty="0"/>
              <a:t>Limit the search space</a:t>
            </a:r>
          </a:p>
          <a:p>
            <a:pPr lvl="2">
              <a:lnSpc>
                <a:spcPct val="100000"/>
              </a:lnSpc>
              <a:spcBef>
                <a:spcPct val="40000"/>
              </a:spcBef>
            </a:pPr>
            <a:r>
              <a:rPr lang="en-US" dirty="0"/>
              <a:t>Decrease the number of data accesses/assertion</a:t>
            </a:r>
          </a:p>
          <a:p>
            <a:pPr lvl="2">
              <a:lnSpc>
                <a:spcPct val="100000"/>
              </a:lnSpc>
              <a:spcBef>
                <a:spcPct val="40000"/>
              </a:spcBef>
            </a:pPr>
            <a:r>
              <a:rPr lang="en-US" dirty="0"/>
              <a:t>Preventive strategies</a:t>
            </a:r>
          </a:p>
          <a:p>
            <a:pPr lvl="2">
              <a:lnSpc>
                <a:spcPct val="100000"/>
              </a:lnSpc>
              <a:spcBef>
                <a:spcPct val="40000"/>
              </a:spcBef>
            </a:pPr>
            <a:r>
              <a:rPr lang="en-US" dirty="0"/>
              <a:t>Checking at compile time</a:t>
            </a:r>
          </a:p>
        </p:txBody>
      </p:sp>
      <p:sp>
        <p:nvSpPr>
          <p:cNvPr id="2" name="Footer Placeholder 1">
            <a:extLst>
              <a:ext uri="{FF2B5EF4-FFF2-40B4-BE49-F238E27FC236}">
                <a16:creationId xmlns:a16="http://schemas.microsoft.com/office/drawing/2014/main" id="{3CDF6D4E-9D0C-DD4E-B294-A8B7A5C12FF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23E63D42-11D9-2A45-9177-D1C9DF9D694B}"/>
              </a:ext>
            </a:extLst>
          </p:cNvPr>
          <p:cNvSpPr>
            <a:spLocks noGrp="1"/>
          </p:cNvSpPr>
          <p:nvPr>
            <p:ph type="sldNum" sz="quarter" idx="4"/>
          </p:nvPr>
        </p:nvSpPr>
        <p:spPr/>
        <p:txBody>
          <a:bodyPr/>
          <a:lstStyle/>
          <a:p>
            <a:fld id="{FD96158B-4539-3C43-9DE5-94C547866200}" type="slidenum">
              <a:rPr lang="en-US" smtClean="0"/>
              <a:t>44</a:t>
            </a:fld>
            <a:endParaRPr lang="en-US"/>
          </a:p>
        </p:txBody>
      </p:sp>
    </p:spTree>
    <p:extLst>
      <p:ext uri="{BB962C8B-B14F-4D97-AF65-F5344CB8AC3E}">
        <p14:creationId xmlns:p14="http://schemas.microsoft.com/office/powerpoint/2010/main" val="34642539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3"/>
          <p:cNvSpPr>
            <a:spLocks noGrp="1" noChangeArrowheads="1"/>
          </p:cNvSpPr>
          <p:nvPr>
            <p:ph type="title"/>
          </p:nvPr>
        </p:nvSpPr>
        <p:spPr>
          <a:noFill/>
          <a:ln/>
        </p:spPr>
        <p:txBody>
          <a:bodyPr/>
          <a:lstStyle/>
          <a:p>
            <a:r>
              <a:rPr lang="en-US" dirty="0"/>
              <a:t>Constraint Specification Language</a:t>
            </a:r>
          </a:p>
        </p:txBody>
      </p:sp>
      <p:sp>
        <p:nvSpPr>
          <p:cNvPr id="17410" name="Rectangle 2"/>
          <p:cNvSpPr>
            <a:spLocks noGrp="1" noChangeArrowheads="1"/>
          </p:cNvSpPr>
          <p:nvPr>
            <p:ph idx="1"/>
          </p:nvPr>
        </p:nvSpPr>
        <p:spPr>
          <a:xfrm>
            <a:off x="467544" y="1124744"/>
            <a:ext cx="8229600" cy="5040560"/>
          </a:xfrm>
          <a:noFill/>
          <a:ln/>
        </p:spPr>
        <p:txBody>
          <a:bodyPr/>
          <a:lstStyle/>
          <a:p>
            <a:pPr>
              <a:lnSpc>
                <a:spcPct val="100000"/>
              </a:lnSpc>
              <a:spcBef>
                <a:spcPct val="40000"/>
              </a:spcBef>
              <a:buFont typeface="Monotype Sorts" charset="2"/>
              <a:buNone/>
            </a:pPr>
            <a:r>
              <a:rPr lang="en-US" dirty="0">
                <a:solidFill>
                  <a:srgbClr val="FF0000"/>
                </a:solidFill>
              </a:rPr>
              <a:t>Predefined constraints</a:t>
            </a:r>
          </a:p>
          <a:p>
            <a:pPr lvl="1">
              <a:lnSpc>
                <a:spcPct val="100000"/>
              </a:lnSpc>
              <a:spcBef>
                <a:spcPct val="40000"/>
              </a:spcBef>
              <a:buFont typeface="Century Schoolbook" charset="0"/>
              <a:buNone/>
            </a:pPr>
            <a:r>
              <a:rPr lang="en-US" dirty="0"/>
              <a:t>specify the more common constraints of the relational model</a:t>
            </a:r>
          </a:p>
          <a:p>
            <a:pPr lvl="1">
              <a:lnSpc>
                <a:spcPct val="100000"/>
              </a:lnSpc>
              <a:spcBef>
                <a:spcPct val="40000"/>
              </a:spcBef>
            </a:pPr>
            <a:r>
              <a:rPr lang="en-US" dirty="0">
                <a:solidFill>
                  <a:schemeClr val="tx2"/>
                </a:solidFill>
              </a:rPr>
              <a:t>Not-null attribute</a:t>
            </a:r>
            <a:endParaRPr lang="en-US" dirty="0"/>
          </a:p>
          <a:p>
            <a:pPr lvl="2" indent="0">
              <a:spcBef>
                <a:spcPct val="40000"/>
              </a:spcBef>
              <a:buNone/>
            </a:pPr>
            <a:r>
              <a:rPr lang="en-US" dirty="0"/>
              <a:t>	</a:t>
            </a:r>
            <a:r>
              <a:rPr lang="en-US" dirty="0">
                <a:latin typeface="Courier" pitchFamily="2" charset="0"/>
              </a:rPr>
              <a:t>ENO </a:t>
            </a:r>
            <a:r>
              <a:rPr lang="en-US" b="1" dirty="0">
                <a:latin typeface="Courier" pitchFamily="2" charset="0"/>
              </a:rPr>
              <a:t>NOT NULL IN</a:t>
            </a:r>
            <a:r>
              <a:rPr lang="en-US" dirty="0">
                <a:latin typeface="Courier" pitchFamily="2" charset="0"/>
              </a:rPr>
              <a:t> EMP</a:t>
            </a:r>
          </a:p>
          <a:p>
            <a:pPr lvl="1">
              <a:lnSpc>
                <a:spcPct val="100000"/>
              </a:lnSpc>
              <a:spcBef>
                <a:spcPct val="40000"/>
              </a:spcBef>
            </a:pPr>
            <a:r>
              <a:rPr lang="en-US" dirty="0">
                <a:solidFill>
                  <a:schemeClr val="tx2"/>
                </a:solidFill>
              </a:rPr>
              <a:t>Unique key</a:t>
            </a:r>
            <a:endParaRPr lang="en-US" dirty="0"/>
          </a:p>
          <a:p>
            <a:pPr lvl="2" indent="0">
              <a:spcBef>
                <a:spcPct val="40000"/>
              </a:spcBef>
              <a:buNone/>
            </a:pPr>
            <a:r>
              <a:rPr lang="en-US" dirty="0"/>
              <a:t>	</a:t>
            </a:r>
            <a:r>
              <a:rPr lang="en-US" dirty="0">
                <a:latin typeface="Courier" pitchFamily="2" charset="0"/>
              </a:rPr>
              <a:t>(ENO, PNO) </a:t>
            </a:r>
            <a:r>
              <a:rPr lang="en-US" b="1" dirty="0">
                <a:latin typeface="Courier" pitchFamily="2" charset="0"/>
              </a:rPr>
              <a:t>UNIQUE IN</a:t>
            </a:r>
            <a:r>
              <a:rPr lang="en-US" dirty="0">
                <a:latin typeface="Courier" pitchFamily="2" charset="0"/>
              </a:rPr>
              <a:t> ASG</a:t>
            </a:r>
          </a:p>
          <a:p>
            <a:pPr lvl="1">
              <a:lnSpc>
                <a:spcPct val="100000"/>
              </a:lnSpc>
              <a:spcBef>
                <a:spcPct val="40000"/>
              </a:spcBef>
            </a:pPr>
            <a:r>
              <a:rPr lang="en-US" dirty="0">
                <a:solidFill>
                  <a:schemeClr val="tx2"/>
                </a:solidFill>
              </a:rPr>
              <a:t>Foreign key </a:t>
            </a:r>
            <a:endParaRPr lang="en-US" dirty="0"/>
          </a:p>
          <a:p>
            <a:pPr lvl="2" indent="0">
              <a:spcBef>
                <a:spcPct val="40000"/>
              </a:spcBef>
              <a:buNone/>
            </a:pPr>
            <a:r>
              <a:rPr lang="en-US" dirty="0"/>
              <a:t>A key in a relation </a:t>
            </a:r>
            <a:r>
              <a:rPr lang="en-US" i="1" dirty="0"/>
              <a:t>R</a:t>
            </a:r>
            <a:r>
              <a:rPr lang="en-US" dirty="0"/>
              <a:t> is a foreign key if it is a primary key of another relation </a:t>
            </a:r>
            <a:r>
              <a:rPr lang="en-US" i="1" dirty="0"/>
              <a:t>S</a:t>
            </a:r>
            <a:r>
              <a:rPr lang="en-US" dirty="0"/>
              <a:t> and the existence of any of its values in </a:t>
            </a:r>
            <a:r>
              <a:rPr lang="en-US" i="1" dirty="0"/>
              <a:t>R</a:t>
            </a:r>
            <a:r>
              <a:rPr lang="en-US" dirty="0"/>
              <a:t> is dependent upon the existence of the same value in </a:t>
            </a:r>
            <a:r>
              <a:rPr lang="en-US" i="1" dirty="0"/>
              <a:t>S</a:t>
            </a:r>
          </a:p>
          <a:p>
            <a:pPr lvl="2" indent="0">
              <a:spcBef>
                <a:spcPct val="40000"/>
              </a:spcBef>
              <a:buNone/>
            </a:pPr>
            <a:r>
              <a:rPr lang="en-US" dirty="0"/>
              <a:t>	</a:t>
            </a:r>
            <a:r>
              <a:rPr lang="en-US" dirty="0">
                <a:latin typeface="Courier" pitchFamily="2" charset="0"/>
              </a:rPr>
              <a:t>PNO </a:t>
            </a:r>
            <a:r>
              <a:rPr lang="en-US" b="1" dirty="0">
                <a:latin typeface="Courier" pitchFamily="2" charset="0"/>
              </a:rPr>
              <a:t>IN</a:t>
            </a:r>
            <a:r>
              <a:rPr lang="en-US" dirty="0">
                <a:latin typeface="Courier" pitchFamily="2" charset="0"/>
              </a:rPr>
              <a:t> ASG </a:t>
            </a:r>
            <a:r>
              <a:rPr lang="en-US" b="1" dirty="0">
                <a:latin typeface="Courier" pitchFamily="2" charset="0"/>
              </a:rPr>
              <a:t>REFERENCES </a:t>
            </a:r>
            <a:r>
              <a:rPr lang="en-US" dirty="0">
                <a:latin typeface="Courier" pitchFamily="2" charset="0"/>
              </a:rPr>
              <a:t>PNO </a:t>
            </a:r>
            <a:r>
              <a:rPr lang="en-US" b="1" dirty="0">
                <a:latin typeface="Courier" pitchFamily="2" charset="0"/>
              </a:rPr>
              <a:t>IN</a:t>
            </a:r>
            <a:r>
              <a:rPr lang="en-US" dirty="0">
                <a:latin typeface="Courier" pitchFamily="2" charset="0"/>
              </a:rPr>
              <a:t> PROJ</a:t>
            </a:r>
          </a:p>
          <a:p>
            <a:pPr lvl="1">
              <a:lnSpc>
                <a:spcPct val="100000"/>
              </a:lnSpc>
              <a:spcBef>
                <a:spcPct val="40000"/>
              </a:spcBef>
            </a:pPr>
            <a:r>
              <a:rPr lang="en-US" dirty="0">
                <a:solidFill>
                  <a:schemeClr val="tx2"/>
                </a:solidFill>
              </a:rPr>
              <a:t>Functional dependency</a:t>
            </a:r>
            <a:endParaRPr lang="en-US" dirty="0"/>
          </a:p>
          <a:p>
            <a:pPr lvl="2" indent="0">
              <a:spcBef>
                <a:spcPct val="40000"/>
              </a:spcBef>
              <a:buNone/>
            </a:pPr>
            <a:r>
              <a:rPr lang="en-US" dirty="0"/>
              <a:t>	</a:t>
            </a:r>
            <a:r>
              <a:rPr lang="en-US" dirty="0">
                <a:latin typeface="Courier" pitchFamily="2" charset="0"/>
              </a:rPr>
              <a:t>ENO </a:t>
            </a:r>
            <a:r>
              <a:rPr lang="en-US" b="1" dirty="0">
                <a:latin typeface="Courier" pitchFamily="2" charset="0"/>
              </a:rPr>
              <a:t>IN</a:t>
            </a:r>
            <a:r>
              <a:rPr lang="en-US" dirty="0">
                <a:latin typeface="Courier" pitchFamily="2" charset="0"/>
              </a:rPr>
              <a:t> EMP </a:t>
            </a:r>
            <a:r>
              <a:rPr lang="en-US" b="1" dirty="0">
                <a:latin typeface="Courier" pitchFamily="2" charset="0"/>
              </a:rPr>
              <a:t>DETERMINES</a:t>
            </a:r>
            <a:r>
              <a:rPr lang="en-US" dirty="0">
                <a:latin typeface="Courier" pitchFamily="2" charset="0"/>
              </a:rPr>
              <a:t> ENAME</a:t>
            </a:r>
          </a:p>
        </p:txBody>
      </p:sp>
      <p:sp>
        <p:nvSpPr>
          <p:cNvPr id="2" name="Footer Placeholder 1">
            <a:extLst>
              <a:ext uri="{FF2B5EF4-FFF2-40B4-BE49-F238E27FC236}">
                <a16:creationId xmlns:a16="http://schemas.microsoft.com/office/drawing/2014/main" id="{45C000DF-B1F9-9243-BB5F-5E2FB1A552F9}"/>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6DD0EC8-EB41-9E41-970F-B826D3850FF6}"/>
              </a:ext>
            </a:extLst>
          </p:cNvPr>
          <p:cNvSpPr>
            <a:spLocks noGrp="1"/>
          </p:cNvSpPr>
          <p:nvPr>
            <p:ph type="sldNum" sz="quarter" idx="4"/>
          </p:nvPr>
        </p:nvSpPr>
        <p:spPr/>
        <p:txBody>
          <a:bodyPr/>
          <a:lstStyle/>
          <a:p>
            <a:fld id="{FD96158B-4539-3C43-9DE5-94C547866200}" type="slidenum">
              <a:rPr lang="en-US" smtClean="0"/>
              <a:t>45</a:t>
            </a:fld>
            <a:endParaRPr lang="en-US"/>
          </a:p>
        </p:txBody>
      </p:sp>
    </p:spTree>
    <p:extLst>
      <p:ext uri="{BB962C8B-B14F-4D97-AF65-F5344CB8AC3E}">
        <p14:creationId xmlns:p14="http://schemas.microsoft.com/office/powerpoint/2010/main" val="276369084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noFill/>
          <a:ln/>
        </p:spPr>
        <p:txBody>
          <a:bodyPr/>
          <a:lstStyle/>
          <a:p>
            <a:r>
              <a:rPr lang="en-US" dirty="0"/>
              <a:t>Constraint Specification Language</a:t>
            </a:r>
          </a:p>
        </p:txBody>
      </p:sp>
      <p:sp>
        <p:nvSpPr>
          <p:cNvPr id="18434" name="Rectangle 2"/>
          <p:cNvSpPr>
            <a:spLocks noGrp="1" noChangeArrowheads="1"/>
          </p:cNvSpPr>
          <p:nvPr>
            <p:ph idx="1"/>
          </p:nvPr>
        </p:nvSpPr>
        <p:spPr>
          <a:noFill/>
          <a:ln/>
        </p:spPr>
        <p:txBody>
          <a:bodyPr/>
          <a:lstStyle/>
          <a:p>
            <a:pPr>
              <a:lnSpc>
                <a:spcPct val="100000"/>
              </a:lnSpc>
              <a:spcBef>
                <a:spcPct val="50000"/>
              </a:spcBef>
              <a:buFont typeface="Monotype Sorts" charset="2"/>
              <a:buNone/>
            </a:pPr>
            <a:r>
              <a:rPr lang="en-US" dirty="0">
                <a:solidFill>
                  <a:srgbClr val="FF0000"/>
                </a:solidFill>
              </a:rPr>
              <a:t>Precompiled constraints</a:t>
            </a:r>
          </a:p>
          <a:p>
            <a:pPr lvl="1">
              <a:lnSpc>
                <a:spcPct val="100000"/>
              </a:lnSpc>
              <a:spcBef>
                <a:spcPct val="50000"/>
              </a:spcBef>
              <a:buFont typeface="Century Schoolbook" charset="0"/>
              <a:buNone/>
            </a:pPr>
            <a:r>
              <a:rPr lang="en-US" dirty="0"/>
              <a:t>Express preconditions that must be satisfied by all </a:t>
            </a:r>
            <a:r>
              <a:rPr lang="en-US" dirty="0" err="1"/>
              <a:t>tuples</a:t>
            </a:r>
            <a:r>
              <a:rPr lang="en-US" dirty="0"/>
              <a:t> in a relation for a given update type </a:t>
            </a:r>
          </a:p>
          <a:p>
            <a:pPr lvl="1">
              <a:lnSpc>
                <a:spcPct val="100000"/>
              </a:lnSpc>
              <a:spcBef>
                <a:spcPct val="50000"/>
              </a:spcBef>
              <a:buFont typeface="Century Schoolbook" charset="0"/>
              <a:buNone/>
            </a:pPr>
            <a:r>
              <a:rPr lang="en-US" dirty="0"/>
              <a:t>			(INSERT, DELETE, MODIFY)</a:t>
            </a:r>
          </a:p>
          <a:p>
            <a:pPr lvl="1">
              <a:lnSpc>
                <a:spcPct val="100000"/>
              </a:lnSpc>
              <a:spcBef>
                <a:spcPct val="50000"/>
              </a:spcBef>
              <a:buFont typeface="Century Schoolbook" charset="0"/>
              <a:buNone/>
            </a:pPr>
            <a:r>
              <a:rPr lang="en-US" dirty="0"/>
              <a:t>	NEW - ranges over new </a:t>
            </a:r>
            <a:r>
              <a:rPr lang="en-US" dirty="0" err="1"/>
              <a:t>tuples</a:t>
            </a:r>
            <a:r>
              <a:rPr lang="en-US" dirty="0"/>
              <a:t> to be inserted</a:t>
            </a:r>
          </a:p>
          <a:p>
            <a:pPr lvl="1">
              <a:lnSpc>
                <a:spcPct val="100000"/>
              </a:lnSpc>
              <a:spcBef>
                <a:spcPct val="50000"/>
              </a:spcBef>
              <a:buFont typeface="Century Schoolbook" charset="0"/>
              <a:buNone/>
            </a:pPr>
            <a:r>
              <a:rPr lang="en-US" dirty="0"/>
              <a:t>	OLD  - ranges over old </a:t>
            </a:r>
            <a:r>
              <a:rPr lang="en-US" dirty="0" err="1"/>
              <a:t>tuples</a:t>
            </a:r>
            <a:r>
              <a:rPr lang="en-US" dirty="0"/>
              <a:t> to be deleted</a:t>
            </a:r>
          </a:p>
          <a:p>
            <a:pPr lvl="1">
              <a:lnSpc>
                <a:spcPct val="100000"/>
              </a:lnSpc>
              <a:spcBef>
                <a:spcPct val="50000"/>
              </a:spcBef>
              <a:buFont typeface="Century Schoolbook" charset="0"/>
              <a:buNone/>
            </a:pPr>
            <a:r>
              <a:rPr lang="en-US" dirty="0"/>
              <a:t>General Form</a:t>
            </a:r>
          </a:p>
          <a:p>
            <a:pPr lvl="2">
              <a:lnSpc>
                <a:spcPct val="100000"/>
              </a:lnSpc>
              <a:spcBef>
                <a:spcPct val="50000"/>
              </a:spcBef>
              <a:buFont typeface="Monotype Sorts" charset="2"/>
              <a:buNone/>
            </a:pPr>
            <a:r>
              <a:rPr lang="en-US" b="1" dirty="0">
                <a:solidFill>
                  <a:srgbClr val="FF0000"/>
                </a:solidFill>
                <a:latin typeface="Courier" pitchFamily="2" charset="0"/>
              </a:rPr>
              <a:t>CHECK ON</a:t>
            </a:r>
            <a:r>
              <a:rPr lang="en-US" dirty="0">
                <a:solidFill>
                  <a:srgbClr val="FF0000"/>
                </a:solidFill>
                <a:latin typeface="Courier" pitchFamily="2" charset="0"/>
              </a:rPr>
              <a:t> &lt;relation&gt; [</a:t>
            </a:r>
            <a:r>
              <a:rPr lang="en-US" b="1" dirty="0">
                <a:solidFill>
                  <a:srgbClr val="FF0000"/>
                </a:solidFill>
                <a:latin typeface="Courier" pitchFamily="2" charset="0"/>
              </a:rPr>
              <a:t>WHEN</a:t>
            </a:r>
            <a:r>
              <a:rPr lang="en-US" dirty="0">
                <a:solidFill>
                  <a:srgbClr val="FF0000"/>
                </a:solidFill>
                <a:latin typeface="Courier" pitchFamily="2" charset="0"/>
              </a:rPr>
              <a:t> &lt;update type&gt;] &lt;qualification&gt;</a:t>
            </a:r>
          </a:p>
        </p:txBody>
      </p:sp>
      <p:sp>
        <p:nvSpPr>
          <p:cNvPr id="2" name="Footer Placeholder 1">
            <a:extLst>
              <a:ext uri="{FF2B5EF4-FFF2-40B4-BE49-F238E27FC236}">
                <a16:creationId xmlns:a16="http://schemas.microsoft.com/office/drawing/2014/main" id="{65EC297C-5307-A54A-A15A-DDD78501A0C2}"/>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D02E674-3826-5C4F-A5B5-A85B632CBC3D}"/>
              </a:ext>
            </a:extLst>
          </p:cNvPr>
          <p:cNvSpPr>
            <a:spLocks noGrp="1"/>
          </p:cNvSpPr>
          <p:nvPr>
            <p:ph type="sldNum" sz="quarter" idx="4"/>
          </p:nvPr>
        </p:nvSpPr>
        <p:spPr/>
        <p:txBody>
          <a:bodyPr/>
          <a:lstStyle/>
          <a:p>
            <a:fld id="{FD96158B-4539-3C43-9DE5-94C547866200}" type="slidenum">
              <a:rPr lang="en-US" smtClean="0"/>
              <a:t>46</a:t>
            </a:fld>
            <a:endParaRPr lang="en-US"/>
          </a:p>
        </p:txBody>
      </p:sp>
    </p:spTree>
    <p:extLst>
      <p:ext uri="{BB962C8B-B14F-4D97-AF65-F5344CB8AC3E}">
        <p14:creationId xmlns:p14="http://schemas.microsoft.com/office/powerpoint/2010/main" val="3754538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3"/>
          <p:cNvSpPr>
            <a:spLocks noGrp="1" noChangeArrowheads="1"/>
          </p:cNvSpPr>
          <p:nvPr>
            <p:ph type="title"/>
          </p:nvPr>
        </p:nvSpPr>
        <p:spPr>
          <a:noFill/>
          <a:ln/>
        </p:spPr>
        <p:txBody>
          <a:bodyPr/>
          <a:lstStyle/>
          <a:p>
            <a:r>
              <a:rPr lang="en-US" dirty="0"/>
              <a:t>Constraint Specification Language</a:t>
            </a:r>
          </a:p>
        </p:txBody>
      </p:sp>
      <p:sp>
        <p:nvSpPr>
          <p:cNvPr id="19458" name="Rectangle 2"/>
          <p:cNvSpPr>
            <a:spLocks noGrp="1" noChangeArrowheads="1"/>
          </p:cNvSpPr>
          <p:nvPr>
            <p:ph idx="1"/>
          </p:nvPr>
        </p:nvSpPr>
        <p:spPr>
          <a:noFill/>
          <a:ln/>
        </p:spPr>
        <p:txBody>
          <a:bodyPr/>
          <a:lstStyle/>
          <a:p>
            <a:pPr>
              <a:lnSpc>
                <a:spcPct val="100000"/>
              </a:lnSpc>
              <a:spcBef>
                <a:spcPct val="100000"/>
              </a:spcBef>
              <a:buFont typeface="Monotype Sorts" charset="2"/>
              <a:buNone/>
            </a:pPr>
            <a:r>
              <a:rPr lang="en-US" dirty="0">
                <a:solidFill>
                  <a:srgbClr val="FF0000"/>
                </a:solidFill>
              </a:rPr>
              <a:t>Precompiled constraints</a:t>
            </a:r>
          </a:p>
          <a:p>
            <a:pPr lvl="1">
              <a:lnSpc>
                <a:spcPct val="100000"/>
              </a:lnSpc>
              <a:spcBef>
                <a:spcPct val="100000"/>
              </a:spcBef>
            </a:pPr>
            <a:r>
              <a:rPr lang="en-US" dirty="0">
                <a:solidFill>
                  <a:schemeClr val="tx2"/>
                </a:solidFill>
              </a:rPr>
              <a:t>Domain constraint</a:t>
            </a:r>
            <a:endParaRPr lang="en-US" dirty="0"/>
          </a:p>
          <a:p>
            <a:pPr lvl="2">
              <a:lnSpc>
                <a:spcPct val="100000"/>
              </a:lnSpc>
              <a:spcBef>
                <a:spcPct val="100000"/>
              </a:spcBef>
              <a:buFont typeface="Monotype Sorts" charset="2"/>
              <a:buNone/>
            </a:pPr>
            <a:r>
              <a:rPr lang="en-US" b="1" dirty="0"/>
              <a:t>	</a:t>
            </a:r>
            <a:r>
              <a:rPr lang="en-US" b="1" dirty="0">
                <a:latin typeface="Courier" pitchFamily="2" charset="0"/>
              </a:rPr>
              <a:t>CHECK ON</a:t>
            </a:r>
            <a:r>
              <a:rPr lang="en-US" dirty="0">
                <a:latin typeface="Courier" pitchFamily="2" charset="0"/>
              </a:rPr>
              <a:t> PROJ (BUDGET≥500000 </a:t>
            </a:r>
            <a:r>
              <a:rPr lang="en-US" b="1" dirty="0">
                <a:latin typeface="Courier" pitchFamily="2" charset="0"/>
              </a:rPr>
              <a:t>AND</a:t>
            </a:r>
            <a:r>
              <a:rPr lang="en-US" dirty="0">
                <a:latin typeface="Courier" pitchFamily="2" charset="0"/>
              </a:rPr>
              <a:t> BUDGET≤1000000)</a:t>
            </a:r>
          </a:p>
          <a:p>
            <a:pPr lvl="1">
              <a:lnSpc>
                <a:spcPct val="100000"/>
              </a:lnSpc>
              <a:spcBef>
                <a:spcPct val="100000"/>
              </a:spcBef>
            </a:pPr>
            <a:r>
              <a:rPr lang="en-US" dirty="0">
                <a:solidFill>
                  <a:schemeClr val="tx2"/>
                </a:solidFill>
              </a:rPr>
              <a:t>Domain constraint on deletion</a:t>
            </a:r>
            <a:endParaRPr lang="en-US" dirty="0"/>
          </a:p>
          <a:p>
            <a:pPr lvl="2">
              <a:lnSpc>
                <a:spcPct val="100000"/>
              </a:lnSpc>
              <a:spcBef>
                <a:spcPct val="100000"/>
              </a:spcBef>
              <a:buFont typeface="Monotype Sorts" charset="2"/>
              <a:buNone/>
            </a:pPr>
            <a:r>
              <a:rPr lang="en-US" b="1" dirty="0"/>
              <a:t>	</a:t>
            </a:r>
            <a:r>
              <a:rPr lang="en-US" b="1" dirty="0">
                <a:latin typeface="Courier" pitchFamily="2" charset="0"/>
              </a:rPr>
              <a:t>CHECK ON</a:t>
            </a:r>
            <a:r>
              <a:rPr lang="en-US" dirty="0">
                <a:latin typeface="Courier" pitchFamily="2" charset="0"/>
              </a:rPr>
              <a:t> PROJ </a:t>
            </a:r>
            <a:r>
              <a:rPr lang="en-US" b="1" dirty="0">
                <a:latin typeface="Courier" pitchFamily="2" charset="0"/>
              </a:rPr>
              <a:t>WHEN DELETE</a:t>
            </a:r>
            <a:r>
              <a:rPr lang="en-US" dirty="0">
                <a:latin typeface="Courier" pitchFamily="2" charset="0"/>
              </a:rPr>
              <a:t> (BUDGET = 0)</a:t>
            </a:r>
          </a:p>
          <a:p>
            <a:pPr lvl="1">
              <a:lnSpc>
                <a:spcPct val="100000"/>
              </a:lnSpc>
              <a:spcBef>
                <a:spcPct val="100000"/>
              </a:spcBef>
            </a:pPr>
            <a:r>
              <a:rPr lang="en-US" dirty="0">
                <a:solidFill>
                  <a:schemeClr val="tx2"/>
                </a:solidFill>
              </a:rPr>
              <a:t>Transition constraint</a:t>
            </a:r>
            <a:endParaRPr lang="en-US" dirty="0"/>
          </a:p>
          <a:p>
            <a:pPr lvl="2">
              <a:lnSpc>
                <a:spcPct val="100000"/>
              </a:lnSpc>
              <a:spcBef>
                <a:spcPct val="100000"/>
              </a:spcBef>
              <a:buFont typeface="Monotype Sorts" charset="2"/>
              <a:buNone/>
            </a:pPr>
            <a:r>
              <a:rPr lang="en-US" b="1" dirty="0"/>
              <a:t>	</a:t>
            </a:r>
            <a:r>
              <a:rPr lang="en-US" b="1" dirty="0">
                <a:latin typeface="Courier" pitchFamily="2" charset="0"/>
              </a:rPr>
              <a:t>CHECK ON</a:t>
            </a:r>
            <a:r>
              <a:rPr lang="en-US" dirty="0">
                <a:latin typeface="Courier" pitchFamily="2" charset="0"/>
              </a:rPr>
              <a:t> PROJ (</a:t>
            </a:r>
            <a:r>
              <a:rPr lang="en-US" b="1" dirty="0">
                <a:latin typeface="Courier" pitchFamily="2" charset="0"/>
              </a:rPr>
              <a:t>NEW</a:t>
            </a:r>
            <a:r>
              <a:rPr lang="en-US" dirty="0">
                <a:latin typeface="Courier" pitchFamily="2" charset="0"/>
              </a:rPr>
              <a:t>.BUDGET &gt; </a:t>
            </a:r>
            <a:r>
              <a:rPr lang="en-US" b="1" dirty="0">
                <a:latin typeface="Courier" pitchFamily="2" charset="0"/>
              </a:rPr>
              <a:t>OLD</a:t>
            </a:r>
            <a:r>
              <a:rPr lang="en-US" dirty="0">
                <a:latin typeface="Courier" pitchFamily="2" charset="0"/>
              </a:rPr>
              <a:t>.BUDGET </a:t>
            </a:r>
            <a:r>
              <a:rPr lang="en-US" b="1" dirty="0">
                <a:latin typeface="Courier" pitchFamily="2" charset="0"/>
              </a:rPr>
              <a:t>AND</a:t>
            </a:r>
            <a:r>
              <a:rPr lang="en-US" dirty="0">
                <a:latin typeface="Courier" pitchFamily="2" charset="0"/>
              </a:rPr>
              <a:t> 				</a:t>
            </a:r>
            <a:r>
              <a:rPr lang="en-US" b="1" dirty="0">
                <a:latin typeface="Courier" pitchFamily="2" charset="0"/>
              </a:rPr>
              <a:t>NEW</a:t>
            </a:r>
            <a:r>
              <a:rPr lang="en-US" dirty="0">
                <a:latin typeface="Courier" pitchFamily="2" charset="0"/>
              </a:rPr>
              <a:t>.PNO = </a:t>
            </a:r>
            <a:r>
              <a:rPr lang="en-US" b="1" dirty="0">
                <a:latin typeface="Courier" pitchFamily="2" charset="0"/>
              </a:rPr>
              <a:t>OLD</a:t>
            </a:r>
            <a:r>
              <a:rPr lang="en-US" dirty="0">
                <a:latin typeface="Courier" pitchFamily="2" charset="0"/>
              </a:rPr>
              <a:t>.PNO)</a:t>
            </a:r>
          </a:p>
        </p:txBody>
      </p:sp>
      <p:sp>
        <p:nvSpPr>
          <p:cNvPr id="2" name="Footer Placeholder 1">
            <a:extLst>
              <a:ext uri="{FF2B5EF4-FFF2-40B4-BE49-F238E27FC236}">
                <a16:creationId xmlns:a16="http://schemas.microsoft.com/office/drawing/2014/main" id="{66FA3F46-6860-F545-92B0-52567C262F7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6EE9DE8-C225-EF47-B4AD-C1C61EF60C77}"/>
              </a:ext>
            </a:extLst>
          </p:cNvPr>
          <p:cNvSpPr>
            <a:spLocks noGrp="1"/>
          </p:cNvSpPr>
          <p:nvPr>
            <p:ph type="sldNum" sz="quarter" idx="4"/>
          </p:nvPr>
        </p:nvSpPr>
        <p:spPr/>
        <p:txBody>
          <a:bodyPr/>
          <a:lstStyle/>
          <a:p>
            <a:fld id="{FD96158B-4539-3C43-9DE5-94C547866200}" type="slidenum">
              <a:rPr lang="en-US" smtClean="0"/>
              <a:t>47</a:t>
            </a:fld>
            <a:endParaRPr lang="en-US"/>
          </a:p>
        </p:txBody>
      </p:sp>
    </p:spTree>
    <p:extLst>
      <p:ext uri="{BB962C8B-B14F-4D97-AF65-F5344CB8AC3E}">
        <p14:creationId xmlns:p14="http://schemas.microsoft.com/office/powerpoint/2010/main" val="27326571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type="title"/>
          </p:nvPr>
        </p:nvSpPr>
        <p:spPr>
          <a:noFill/>
          <a:ln/>
        </p:spPr>
        <p:txBody>
          <a:bodyPr/>
          <a:lstStyle/>
          <a:p>
            <a:r>
              <a:rPr lang="en-US" dirty="0"/>
              <a:t>Constraint Specification Language</a:t>
            </a:r>
          </a:p>
        </p:txBody>
      </p:sp>
      <p:sp>
        <p:nvSpPr>
          <p:cNvPr id="20482" name="Rectangle 2"/>
          <p:cNvSpPr>
            <a:spLocks noGrp="1" noChangeArrowheads="1"/>
          </p:cNvSpPr>
          <p:nvPr>
            <p:ph idx="1"/>
          </p:nvPr>
        </p:nvSpPr>
        <p:spPr>
          <a:noFill/>
          <a:ln/>
        </p:spPr>
        <p:txBody>
          <a:bodyPr/>
          <a:lstStyle/>
          <a:p>
            <a:pPr>
              <a:buNone/>
              <a:tabLst>
                <a:tab pos="1542971" algn="l"/>
                <a:tab pos="2114442" algn="l"/>
              </a:tabLst>
            </a:pPr>
            <a:r>
              <a:rPr lang="en-US" dirty="0">
                <a:solidFill>
                  <a:srgbClr val="FF0000"/>
                </a:solidFill>
              </a:rPr>
              <a:t>General constraints</a:t>
            </a:r>
          </a:p>
          <a:p>
            <a:pPr lvl="1">
              <a:buNone/>
              <a:tabLst>
                <a:tab pos="1542971" algn="l"/>
                <a:tab pos="2114442" algn="l"/>
              </a:tabLst>
            </a:pPr>
            <a:r>
              <a:rPr lang="en-US" dirty="0"/>
              <a:t>	Constraints that must always be true. Formulae of </a:t>
            </a:r>
            <a:r>
              <a:rPr lang="en-US" dirty="0" err="1"/>
              <a:t>tuple</a:t>
            </a:r>
            <a:r>
              <a:rPr lang="en-US" dirty="0"/>
              <a:t> relational calculus where all variables are quantified. </a:t>
            </a:r>
          </a:p>
          <a:p>
            <a:pPr lvl="1">
              <a:buNone/>
              <a:tabLst>
                <a:tab pos="1542971" algn="l"/>
                <a:tab pos="2114442" algn="l"/>
              </a:tabLst>
            </a:pPr>
            <a:r>
              <a:rPr lang="en-US" dirty="0"/>
              <a:t>General Form</a:t>
            </a:r>
          </a:p>
          <a:p>
            <a:pPr lvl="2">
              <a:buNone/>
              <a:tabLst>
                <a:tab pos="1542971" algn="l"/>
                <a:tab pos="2114442" algn="l"/>
              </a:tabLst>
            </a:pPr>
            <a:r>
              <a:rPr lang="en-US" dirty="0">
                <a:solidFill>
                  <a:schemeClr val="hlink"/>
                </a:solidFill>
              </a:rPr>
              <a:t>	</a:t>
            </a:r>
            <a:r>
              <a:rPr lang="en-US" b="1" dirty="0">
                <a:solidFill>
                  <a:srgbClr val="FF0000"/>
                </a:solidFill>
                <a:latin typeface="Courier" pitchFamily="2" charset="0"/>
              </a:rPr>
              <a:t>CHECK ON</a:t>
            </a:r>
            <a:r>
              <a:rPr lang="en-US" dirty="0">
                <a:solidFill>
                  <a:srgbClr val="FF0000"/>
                </a:solidFill>
                <a:latin typeface="Courier" pitchFamily="2" charset="0"/>
              </a:rPr>
              <a:t> &lt;variable&gt;:&lt;relation&gt;,(&lt;qualification&gt;)</a:t>
            </a:r>
          </a:p>
          <a:p>
            <a:pPr lvl="1">
              <a:tabLst>
                <a:tab pos="1542971" algn="l"/>
                <a:tab pos="2114442" algn="l"/>
              </a:tabLst>
            </a:pPr>
            <a:r>
              <a:rPr lang="en-US" dirty="0">
                <a:solidFill>
                  <a:schemeClr val="tx2"/>
                </a:solidFill>
              </a:rPr>
              <a:t>Functional dependency</a:t>
            </a:r>
            <a:endParaRPr lang="en-US" dirty="0"/>
          </a:p>
          <a:p>
            <a:pPr lvl="2">
              <a:buNone/>
              <a:tabLst>
                <a:tab pos="1542971" algn="l"/>
                <a:tab pos="2114442" algn="l"/>
              </a:tabLst>
            </a:pPr>
            <a:r>
              <a:rPr lang="en-US" b="1" dirty="0"/>
              <a:t>	</a:t>
            </a:r>
            <a:r>
              <a:rPr lang="en-US" b="1" dirty="0">
                <a:latin typeface="Courier" pitchFamily="2" charset="0"/>
              </a:rPr>
              <a:t>CHECK ON</a:t>
            </a:r>
            <a:r>
              <a:rPr lang="en-US" dirty="0">
                <a:latin typeface="Courier" pitchFamily="2" charset="0"/>
              </a:rPr>
              <a:t> e1:EMP, e2:EMP</a:t>
            </a:r>
          </a:p>
          <a:p>
            <a:pPr lvl="2">
              <a:buNone/>
              <a:tabLst>
                <a:tab pos="1542971" algn="l"/>
                <a:tab pos="2114442" algn="l"/>
              </a:tabLst>
            </a:pPr>
            <a:r>
              <a:rPr lang="en-US" dirty="0">
                <a:latin typeface="Courier" pitchFamily="2" charset="0"/>
              </a:rPr>
              <a:t>		(e1.ENAME = e2.ENAME </a:t>
            </a:r>
            <a:r>
              <a:rPr lang="en-US" b="1" dirty="0">
                <a:latin typeface="Courier" pitchFamily="2" charset="0"/>
              </a:rPr>
              <a:t>IF</a:t>
            </a:r>
            <a:r>
              <a:rPr lang="en-US" dirty="0">
                <a:latin typeface="Courier" pitchFamily="2" charset="0"/>
              </a:rPr>
              <a:t> e1.ENO = e2.ENO)</a:t>
            </a:r>
          </a:p>
          <a:p>
            <a:pPr lvl="1">
              <a:tabLst>
                <a:tab pos="1542971" algn="l"/>
                <a:tab pos="2114442" algn="l"/>
              </a:tabLst>
            </a:pPr>
            <a:r>
              <a:rPr lang="en-US" dirty="0">
                <a:solidFill>
                  <a:schemeClr val="tx2"/>
                </a:solidFill>
              </a:rPr>
              <a:t>Constraint with aggregate function</a:t>
            </a:r>
          </a:p>
          <a:p>
            <a:pPr lvl="2">
              <a:buNone/>
              <a:tabLst>
                <a:tab pos="1542971" algn="l"/>
                <a:tab pos="2114442" algn="l"/>
              </a:tabLst>
            </a:pPr>
            <a:r>
              <a:rPr lang="en-US" b="1" dirty="0"/>
              <a:t>	</a:t>
            </a:r>
            <a:r>
              <a:rPr lang="en-US" b="1" dirty="0">
                <a:latin typeface="Courier" pitchFamily="2" charset="0"/>
              </a:rPr>
              <a:t>CHECK ON </a:t>
            </a:r>
            <a:r>
              <a:rPr lang="en-US" dirty="0">
                <a:latin typeface="Courier" pitchFamily="2" charset="0"/>
              </a:rPr>
              <a:t>g:ASG, j:PROJ</a:t>
            </a:r>
          </a:p>
          <a:p>
            <a:pPr lvl="2">
              <a:buNone/>
              <a:tabLst>
                <a:tab pos="1542971" algn="l"/>
                <a:tab pos="2114442" algn="l"/>
              </a:tabLst>
            </a:pPr>
            <a:r>
              <a:rPr lang="en-US" dirty="0">
                <a:latin typeface="Courier" pitchFamily="2" charset="0"/>
              </a:rPr>
              <a:t>		(</a:t>
            </a:r>
            <a:r>
              <a:rPr lang="en-US" b="1" dirty="0">
                <a:latin typeface="Courier" pitchFamily="2" charset="0"/>
              </a:rPr>
              <a:t>SUM</a:t>
            </a:r>
            <a:r>
              <a:rPr lang="en-US" dirty="0">
                <a:latin typeface="Courier" pitchFamily="2" charset="0"/>
              </a:rPr>
              <a:t>(g.DUR </a:t>
            </a:r>
            <a:r>
              <a:rPr lang="en-US" b="1" dirty="0">
                <a:latin typeface="Courier" pitchFamily="2" charset="0"/>
              </a:rPr>
              <a:t>WHERE</a:t>
            </a:r>
            <a:r>
              <a:rPr lang="en-US" dirty="0">
                <a:latin typeface="Courier" pitchFamily="2" charset="0"/>
              </a:rPr>
              <a:t> g.PNO = j.PNO) &lt; 100 </a:t>
            </a:r>
            <a:r>
              <a:rPr lang="en-US" b="1" dirty="0">
                <a:latin typeface="Courier" pitchFamily="2" charset="0"/>
              </a:rPr>
              <a:t>IF</a:t>
            </a:r>
            <a:r>
              <a:rPr lang="en-US" dirty="0">
                <a:latin typeface="Courier" pitchFamily="2" charset="0"/>
              </a:rPr>
              <a:t> </a:t>
            </a:r>
          </a:p>
          <a:p>
            <a:pPr lvl="2">
              <a:buNone/>
              <a:tabLst>
                <a:tab pos="1542971" algn="l"/>
                <a:tab pos="2114442" algn="l"/>
              </a:tabLst>
            </a:pPr>
            <a:r>
              <a:rPr lang="en-US" dirty="0">
                <a:latin typeface="Courier" pitchFamily="2" charset="0"/>
              </a:rPr>
              <a:t>			</a:t>
            </a:r>
            <a:r>
              <a:rPr lang="en-US" dirty="0" err="1">
                <a:latin typeface="Courier" pitchFamily="2" charset="0"/>
              </a:rPr>
              <a:t>j.PNAME</a:t>
            </a:r>
            <a:r>
              <a:rPr lang="en-US" dirty="0">
                <a:latin typeface="Courier" pitchFamily="2" charset="0"/>
              </a:rPr>
              <a:t> = </a:t>
            </a:r>
            <a:r>
              <a:rPr lang="en-US" dirty="0">
                <a:latin typeface="Courier New"/>
              </a:rPr>
              <a:t>"</a:t>
            </a:r>
            <a:r>
              <a:rPr lang="en-US" dirty="0">
                <a:latin typeface="Courier" pitchFamily="2" charset="0"/>
              </a:rPr>
              <a:t>CAD/CAM</a:t>
            </a:r>
            <a:r>
              <a:rPr lang="en-US" dirty="0">
                <a:latin typeface="Courier New"/>
              </a:rPr>
              <a:t>"</a:t>
            </a:r>
            <a:r>
              <a:rPr lang="en-US" dirty="0">
                <a:latin typeface="Courier" pitchFamily="2" charset="0"/>
              </a:rPr>
              <a:t>)</a:t>
            </a:r>
          </a:p>
        </p:txBody>
      </p:sp>
      <p:sp>
        <p:nvSpPr>
          <p:cNvPr id="2" name="Footer Placeholder 1">
            <a:extLst>
              <a:ext uri="{FF2B5EF4-FFF2-40B4-BE49-F238E27FC236}">
                <a16:creationId xmlns:a16="http://schemas.microsoft.com/office/drawing/2014/main" id="{E264F9C4-A139-274C-9DBA-0998B32D7C5E}"/>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9087D5E2-21DF-3F44-80F4-AA598ADD3388}"/>
              </a:ext>
            </a:extLst>
          </p:cNvPr>
          <p:cNvSpPr>
            <a:spLocks noGrp="1"/>
          </p:cNvSpPr>
          <p:nvPr>
            <p:ph type="sldNum" sz="quarter" idx="4"/>
          </p:nvPr>
        </p:nvSpPr>
        <p:spPr/>
        <p:txBody>
          <a:bodyPr/>
          <a:lstStyle/>
          <a:p>
            <a:fld id="{FD96158B-4539-3C43-9DE5-94C547866200}" type="slidenum">
              <a:rPr lang="en-US" smtClean="0"/>
              <a:t>48</a:t>
            </a:fld>
            <a:endParaRPr lang="en-US"/>
          </a:p>
        </p:txBody>
      </p:sp>
    </p:spTree>
    <p:extLst>
      <p:ext uri="{BB962C8B-B14F-4D97-AF65-F5344CB8AC3E}">
        <p14:creationId xmlns:p14="http://schemas.microsoft.com/office/powerpoint/2010/main" val="324300410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noFill/>
          <a:ln/>
        </p:spPr>
        <p:txBody>
          <a:bodyPr/>
          <a:lstStyle/>
          <a:p>
            <a:r>
              <a:rPr lang="en-US" dirty="0"/>
              <a:t>Integrity Enforcement</a:t>
            </a:r>
          </a:p>
        </p:txBody>
      </p:sp>
      <p:sp>
        <p:nvSpPr>
          <p:cNvPr id="21506" name="Rectangle 2"/>
          <p:cNvSpPr>
            <a:spLocks noGrp="1" noChangeArrowheads="1"/>
          </p:cNvSpPr>
          <p:nvPr>
            <p:ph idx="1"/>
          </p:nvPr>
        </p:nvSpPr>
        <p:spPr>
          <a:noFill/>
          <a:ln/>
        </p:spPr>
        <p:txBody>
          <a:bodyPr/>
          <a:lstStyle/>
          <a:p>
            <a:pPr>
              <a:lnSpc>
                <a:spcPct val="100000"/>
              </a:lnSpc>
              <a:buFont typeface="Monotype Sorts" charset="2"/>
              <a:buNone/>
            </a:pPr>
            <a:r>
              <a:rPr lang="en-US" dirty="0"/>
              <a:t>Two methods</a:t>
            </a:r>
          </a:p>
          <a:p>
            <a:pPr>
              <a:lnSpc>
                <a:spcPct val="100000"/>
              </a:lnSpc>
            </a:pPr>
            <a:r>
              <a:rPr lang="en-US" dirty="0">
                <a:solidFill>
                  <a:schemeClr val="tx2"/>
                </a:solidFill>
              </a:rPr>
              <a:t>Detection</a:t>
            </a:r>
            <a:endParaRPr lang="en-US" dirty="0"/>
          </a:p>
          <a:p>
            <a:pPr lvl="1">
              <a:lnSpc>
                <a:spcPct val="100000"/>
              </a:lnSpc>
              <a:buFont typeface="Century Schoolbook" charset="0"/>
              <a:buNone/>
            </a:pPr>
            <a:r>
              <a:rPr lang="en-US" dirty="0"/>
              <a:t>Execute update </a:t>
            </a:r>
            <a:r>
              <a:rPr lang="en-US" i="1" dirty="0"/>
              <a:t>u</a:t>
            </a:r>
            <a:r>
              <a:rPr lang="en-US" dirty="0"/>
              <a:t>: </a:t>
            </a:r>
            <a:r>
              <a:rPr lang="en-US" i="1" dirty="0"/>
              <a:t>D</a:t>
            </a:r>
            <a:r>
              <a:rPr lang="en-US" dirty="0"/>
              <a:t> </a:t>
            </a:r>
            <a:r>
              <a:rPr lang="en-US" dirty="0">
                <a:latin typeface="Symbol" pitchFamily="18" charset="2"/>
                <a:sym typeface="Symbol"/>
              </a:rPr>
              <a:t></a:t>
            </a:r>
            <a:r>
              <a:rPr lang="en-US" dirty="0"/>
              <a:t> </a:t>
            </a:r>
            <a:r>
              <a:rPr lang="en-US" i="1" dirty="0"/>
              <a:t>D</a:t>
            </a:r>
            <a:r>
              <a:rPr lang="en-US" i="1" baseline="-25000" dirty="0"/>
              <a:t>u</a:t>
            </a:r>
            <a:endParaRPr lang="en-US" i="1" dirty="0"/>
          </a:p>
          <a:p>
            <a:pPr lvl="1">
              <a:lnSpc>
                <a:spcPct val="100000"/>
              </a:lnSpc>
              <a:buFont typeface="Century Schoolbook" charset="0"/>
              <a:buNone/>
            </a:pPr>
            <a:r>
              <a:rPr lang="en-US" dirty="0"/>
              <a:t>If </a:t>
            </a:r>
            <a:r>
              <a:rPr lang="en-US" i="1" dirty="0"/>
              <a:t>D</a:t>
            </a:r>
            <a:r>
              <a:rPr lang="en-US" i="1" baseline="-25000" dirty="0"/>
              <a:t>u</a:t>
            </a:r>
            <a:r>
              <a:rPr lang="en-US" dirty="0"/>
              <a:t> is inconsistent then</a:t>
            </a:r>
          </a:p>
          <a:p>
            <a:pPr lvl="1">
              <a:lnSpc>
                <a:spcPct val="100000"/>
              </a:lnSpc>
              <a:buFont typeface="Century Schoolbook" charset="0"/>
              <a:buNone/>
            </a:pPr>
            <a:r>
              <a:rPr lang="en-US" dirty="0"/>
              <a:t>	if possible: compensate </a:t>
            </a:r>
            <a:r>
              <a:rPr lang="en-US" i="1" dirty="0"/>
              <a:t>D</a:t>
            </a:r>
            <a:r>
              <a:rPr lang="en-US" i="1" baseline="-25000" dirty="0"/>
              <a:t>u</a:t>
            </a:r>
            <a:r>
              <a:rPr lang="en-US" dirty="0"/>
              <a:t> </a:t>
            </a:r>
            <a:r>
              <a:rPr lang="en-US" dirty="0">
                <a:latin typeface="Symbol" pitchFamily="18" charset="2"/>
                <a:sym typeface="Symbol"/>
              </a:rPr>
              <a:t></a:t>
            </a:r>
            <a:r>
              <a:rPr lang="en-US" dirty="0"/>
              <a:t> </a:t>
            </a:r>
            <a:r>
              <a:rPr lang="en-US" i="1" dirty="0"/>
              <a:t>D</a:t>
            </a:r>
            <a:r>
              <a:rPr lang="en-US" i="1" baseline="-25000" dirty="0"/>
              <a:t>u</a:t>
            </a:r>
            <a:r>
              <a:rPr lang="en-US" i="1" baseline="30000" dirty="0"/>
              <a:t>’</a:t>
            </a:r>
            <a:endParaRPr lang="en-US" i="1" dirty="0"/>
          </a:p>
          <a:p>
            <a:pPr lvl="1">
              <a:lnSpc>
                <a:spcPct val="100000"/>
              </a:lnSpc>
              <a:buFont typeface="Century Schoolbook" charset="0"/>
              <a:buNone/>
            </a:pPr>
            <a:r>
              <a:rPr lang="en-US" dirty="0"/>
              <a:t>	else</a:t>
            </a:r>
          </a:p>
          <a:p>
            <a:pPr lvl="1">
              <a:lnSpc>
                <a:spcPct val="100000"/>
              </a:lnSpc>
              <a:buFont typeface="Century Schoolbook" charset="0"/>
              <a:buNone/>
            </a:pPr>
            <a:r>
              <a:rPr lang="en-US" dirty="0"/>
              <a:t>		undo </a:t>
            </a:r>
            <a:r>
              <a:rPr lang="en-US" i="1" dirty="0"/>
              <a:t>D</a:t>
            </a:r>
            <a:r>
              <a:rPr lang="en-US" i="1" baseline="-25000" dirty="0"/>
              <a:t>u</a:t>
            </a:r>
            <a:r>
              <a:rPr lang="en-US" dirty="0"/>
              <a:t> </a:t>
            </a:r>
            <a:r>
              <a:rPr lang="en-US" dirty="0">
                <a:latin typeface="Symbol" pitchFamily="18" charset="2"/>
                <a:sym typeface="Symbol"/>
              </a:rPr>
              <a:t></a:t>
            </a:r>
            <a:r>
              <a:rPr lang="en-US" dirty="0"/>
              <a:t> </a:t>
            </a:r>
            <a:r>
              <a:rPr lang="en-US" i="1" dirty="0"/>
              <a:t>D</a:t>
            </a:r>
            <a:r>
              <a:rPr lang="en-US" dirty="0"/>
              <a:t> </a:t>
            </a:r>
          </a:p>
          <a:p>
            <a:pPr>
              <a:lnSpc>
                <a:spcPct val="100000"/>
              </a:lnSpc>
            </a:pPr>
            <a:r>
              <a:rPr lang="en-US" dirty="0">
                <a:solidFill>
                  <a:schemeClr val="tx2"/>
                </a:solidFill>
              </a:rPr>
              <a:t>Preventive</a:t>
            </a:r>
            <a:endParaRPr lang="en-US" dirty="0"/>
          </a:p>
          <a:p>
            <a:pPr lvl="1">
              <a:lnSpc>
                <a:spcPct val="100000"/>
              </a:lnSpc>
              <a:buFont typeface="Century Schoolbook" charset="0"/>
              <a:buNone/>
            </a:pPr>
            <a:r>
              <a:rPr lang="en-US" dirty="0"/>
              <a:t>Execute </a:t>
            </a:r>
            <a:r>
              <a:rPr lang="en-US" i="1" dirty="0"/>
              <a:t>u</a:t>
            </a:r>
            <a:r>
              <a:rPr lang="en-US" dirty="0"/>
              <a:t>: </a:t>
            </a:r>
            <a:r>
              <a:rPr lang="en-US" i="1" dirty="0"/>
              <a:t>D</a:t>
            </a:r>
            <a:r>
              <a:rPr lang="en-US" dirty="0"/>
              <a:t> </a:t>
            </a:r>
            <a:r>
              <a:rPr lang="en-US" dirty="0">
                <a:latin typeface="Symbol" pitchFamily="18" charset="2"/>
                <a:sym typeface="Symbol"/>
              </a:rPr>
              <a:t></a:t>
            </a:r>
            <a:r>
              <a:rPr lang="en-US" dirty="0"/>
              <a:t> </a:t>
            </a:r>
            <a:r>
              <a:rPr lang="en-US" i="1" dirty="0"/>
              <a:t>D</a:t>
            </a:r>
            <a:r>
              <a:rPr lang="en-US" i="1" baseline="-25000" dirty="0"/>
              <a:t>u</a:t>
            </a:r>
            <a:r>
              <a:rPr lang="en-US" dirty="0"/>
              <a:t> only if </a:t>
            </a:r>
            <a:r>
              <a:rPr lang="en-US" i="1" dirty="0"/>
              <a:t>D</a:t>
            </a:r>
            <a:r>
              <a:rPr lang="en-US" i="1" baseline="-25000" dirty="0"/>
              <a:t>u</a:t>
            </a:r>
            <a:r>
              <a:rPr lang="en-US" dirty="0"/>
              <a:t> will be consistent</a:t>
            </a:r>
          </a:p>
          <a:p>
            <a:pPr lvl="1">
              <a:lnSpc>
                <a:spcPct val="100000"/>
              </a:lnSpc>
            </a:pPr>
            <a:r>
              <a:rPr lang="en-US" dirty="0"/>
              <a:t>Determine valid programs</a:t>
            </a:r>
          </a:p>
          <a:p>
            <a:pPr lvl="1">
              <a:lnSpc>
                <a:spcPct val="100000"/>
              </a:lnSpc>
            </a:pPr>
            <a:r>
              <a:rPr lang="en-US" dirty="0"/>
              <a:t>Determine valid states</a:t>
            </a:r>
          </a:p>
        </p:txBody>
      </p:sp>
      <p:sp>
        <p:nvSpPr>
          <p:cNvPr id="2" name="Footer Placeholder 1">
            <a:extLst>
              <a:ext uri="{FF2B5EF4-FFF2-40B4-BE49-F238E27FC236}">
                <a16:creationId xmlns:a16="http://schemas.microsoft.com/office/drawing/2014/main" id="{50FF1D12-D2A5-554F-B045-8E4C64C410D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1CA63090-9831-5C4C-A641-25227A285EAA}"/>
              </a:ext>
            </a:extLst>
          </p:cNvPr>
          <p:cNvSpPr>
            <a:spLocks noGrp="1"/>
          </p:cNvSpPr>
          <p:nvPr>
            <p:ph type="sldNum" sz="quarter" idx="4"/>
          </p:nvPr>
        </p:nvSpPr>
        <p:spPr/>
        <p:txBody>
          <a:bodyPr/>
          <a:lstStyle/>
          <a:p>
            <a:fld id="{FD96158B-4539-3C43-9DE5-94C547866200}" type="slidenum">
              <a:rPr lang="en-US" smtClean="0"/>
              <a:t>49</a:t>
            </a:fld>
            <a:endParaRPr lang="en-US"/>
          </a:p>
        </p:txBody>
      </p:sp>
    </p:spTree>
    <p:extLst>
      <p:ext uri="{BB962C8B-B14F-4D97-AF65-F5344CB8AC3E}">
        <p14:creationId xmlns:p14="http://schemas.microsoft.com/office/powerpoint/2010/main" val="30629906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a:ln/>
        </p:spPr>
        <p:txBody>
          <a:bodyPr/>
          <a:lstStyle/>
          <a:p>
            <a:r>
              <a:rPr lang="en-US" dirty="0"/>
              <a:t>Outline</a:t>
            </a:r>
          </a:p>
        </p:txBody>
      </p:sp>
      <p:sp>
        <p:nvSpPr>
          <p:cNvPr id="15362" name="Rectangle 2"/>
          <p:cNvSpPr>
            <a:spLocks noGrp="1" noChangeArrowheads="1"/>
          </p:cNvSpPr>
          <p:nvPr>
            <p:ph idx="1"/>
          </p:nvPr>
        </p:nvSpPr>
        <p:spPr>
          <a:xfrm>
            <a:off x="457200" y="1268760"/>
            <a:ext cx="8229600" cy="4862165"/>
          </a:xfrm>
          <a:ln/>
        </p:spPr>
        <p:txBody>
          <a:bodyPr>
            <a:normAutofit/>
          </a:bodyPr>
          <a:lstStyle/>
          <a:p>
            <a:r>
              <a:rPr lang="en-US" dirty="0">
                <a:solidFill>
                  <a:srgbClr val="1771A9"/>
                </a:solidFill>
                <a:cs typeface="Book Antiqua"/>
              </a:rPr>
              <a:t>Distributed Data Control</a:t>
            </a:r>
          </a:p>
          <a:p>
            <a:pPr lvl="1"/>
            <a:r>
              <a:rPr lang="en-US" dirty="0">
                <a:solidFill>
                  <a:srgbClr val="1771A9"/>
                </a:solidFill>
                <a:cs typeface="Book Antiqua"/>
              </a:rPr>
              <a:t>View management</a:t>
            </a:r>
          </a:p>
          <a:p>
            <a:pPr lvl="1">
              <a:buClr>
                <a:srgbClr val="E78A5C">
                  <a:lumMod val="50000"/>
                </a:srgbClr>
              </a:buClr>
            </a:pPr>
            <a:r>
              <a:rPr lang="en-US" dirty="0">
                <a:solidFill>
                  <a:srgbClr val="1771A9">
                    <a:alpha val="25000"/>
                  </a:srgbClr>
                </a:solidFill>
                <a:cs typeface="Arial" panose="020B0604020202020204" pitchFamily="34" charset="0"/>
              </a:rPr>
              <a:t>Data security</a:t>
            </a:r>
          </a:p>
          <a:p>
            <a:pPr lvl="1">
              <a:buClr>
                <a:srgbClr val="E78A5C">
                  <a:lumMod val="50000"/>
                </a:srgbClr>
              </a:buClr>
            </a:pPr>
            <a:r>
              <a:rPr lang="en-US" dirty="0">
                <a:solidFill>
                  <a:srgbClr val="1771A9">
                    <a:alpha val="25000"/>
                  </a:srgbClr>
                </a:solidFill>
                <a:cs typeface="Arial" panose="020B0604020202020204" pitchFamily="34" charset="0"/>
              </a:rPr>
              <a:t>Semantic integrity control</a:t>
            </a:r>
          </a:p>
          <a:p>
            <a:pPr lvl="1">
              <a:buClr>
                <a:srgbClr val="E78A5C">
                  <a:lumMod val="50000"/>
                </a:srgbClr>
              </a:buClr>
            </a:pPr>
            <a:endParaRPr lang="en-US" dirty="0">
              <a:solidFill>
                <a:srgbClr val="1771A9">
                  <a:alpha val="25000"/>
                </a:srgbClr>
              </a:solidFill>
              <a:cs typeface="Arial" panose="020B0604020202020204" pitchFamily="34" charset="0"/>
            </a:endParaRPr>
          </a:p>
        </p:txBody>
      </p:sp>
      <p:sp>
        <p:nvSpPr>
          <p:cNvPr id="2" name="Footer Placeholder 1">
            <a:extLst>
              <a:ext uri="{FF2B5EF4-FFF2-40B4-BE49-F238E27FC236}">
                <a16:creationId xmlns:a16="http://schemas.microsoft.com/office/drawing/2014/main" id="{351B72E8-7C79-424E-A232-677D185C1B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61C3681F-B44B-9F40-96A9-7695DC0EC710}"/>
              </a:ext>
            </a:extLst>
          </p:cNvPr>
          <p:cNvSpPr>
            <a:spLocks noGrp="1"/>
          </p:cNvSpPr>
          <p:nvPr>
            <p:ph type="sldNum" sz="quarter" idx="4"/>
          </p:nvPr>
        </p:nvSpPr>
        <p:spPr/>
        <p:txBody>
          <a:bodyPr/>
          <a:lstStyle/>
          <a:p>
            <a:fld id="{FD96158B-4539-3C43-9DE5-94C547866200}" type="slidenum">
              <a:rPr lang="en-US" smtClean="0"/>
              <a:t>5</a:t>
            </a:fld>
            <a:endParaRPr lang="en-US"/>
          </a:p>
        </p:txBody>
      </p:sp>
    </p:spTree>
    <p:extLst>
      <p:ext uri="{BB962C8B-B14F-4D97-AF65-F5344CB8AC3E}">
        <p14:creationId xmlns:p14="http://schemas.microsoft.com/office/powerpoint/2010/main" val="4130623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3"/>
          <p:cNvSpPr>
            <a:spLocks noGrp="1" noChangeArrowheads="1"/>
          </p:cNvSpPr>
          <p:nvPr>
            <p:ph type="title"/>
          </p:nvPr>
        </p:nvSpPr>
        <p:spPr>
          <a:noFill/>
          <a:ln/>
        </p:spPr>
        <p:txBody>
          <a:bodyPr/>
          <a:lstStyle/>
          <a:p>
            <a:r>
              <a:rPr lang="en-US" dirty="0"/>
              <a:t>Query Modification</a:t>
            </a:r>
          </a:p>
        </p:txBody>
      </p:sp>
      <p:sp>
        <p:nvSpPr>
          <p:cNvPr id="22530" name="Rectangle 2"/>
          <p:cNvSpPr>
            <a:spLocks noGrp="1" noChangeArrowheads="1"/>
          </p:cNvSpPr>
          <p:nvPr>
            <p:ph idx="1"/>
          </p:nvPr>
        </p:nvSpPr>
        <p:spPr>
          <a:xfrm>
            <a:off x="518864" y="1340768"/>
            <a:ext cx="8229600" cy="4530725"/>
          </a:xfrm>
          <a:noFill/>
          <a:ln/>
        </p:spPr>
        <p:txBody>
          <a:bodyPr/>
          <a:lstStyle/>
          <a:p>
            <a:r>
              <a:rPr lang="en-US" dirty="0"/>
              <a:t>Preventive</a:t>
            </a:r>
          </a:p>
          <a:p>
            <a:r>
              <a:rPr lang="en-US" dirty="0"/>
              <a:t>Add the assertion qualification to the update query</a:t>
            </a:r>
          </a:p>
          <a:p>
            <a:r>
              <a:rPr lang="en-US" dirty="0"/>
              <a:t>Only applicable to tuple calculus formulae with universally quantified variables</a:t>
            </a:r>
          </a:p>
          <a:p>
            <a:pPr lvl="2">
              <a:buNone/>
              <a:tabLst>
                <a:tab pos="1928744" algn="l"/>
              </a:tabLst>
            </a:pPr>
            <a:r>
              <a:rPr lang="en-US" b="1" dirty="0">
                <a:latin typeface="Courier New"/>
              </a:rPr>
              <a:t>UPDATE	</a:t>
            </a:r>
            <a:r>
              <a:rPr lang="en-US" dirty="0">
                <a:latin typeface="Courier New"/>
              </a:rPr>
              <a:t>PROJ</a:t>
            </a:r>
          </a:p>
          <a:p>
            <a:pPr lvl="2">
              <a:buNone/>
              <a:tabLst>
                <a:tab pos="1928744" algn="l"/>
              </a:tabLst>
            </a:pPr>
            <a:r>
              <a:rPr lang="en-US" b="1" dirty="0">
                <a:latin typeface="Courier New"/>
              </a:rPr>
              <a:t>SET	</a:t>
            </a:r>
            <a:r>
              <a:rPr lang="en-US" dirty="0">
                <a:latin typeface="Courier New"/>
              </a:rPr>
              <a:t>BUDGET = BUDGET*1.1</a:t>
            </a:r>
          </a:p>
          <a:p>
            <a:pPr lvl="2">
              <a:buNone/>
              <a:tabLst>
                <a:tab pos="1928744" algn="l"/>
              </a:tabLst>
            </a:pPr>
            <a:r>
              <a:rPr lang="en-US" b="1" dirty="0">
                <a:latin typeface="Courier New"/>
              </a:rPr>
              <a:t>WHERE</a:t>
            </a:r>
            <a:r>
              <a:rPr lang="en-US" dirty="0">
                <a:latin typeface="Courier New"/>
              </a:rPr>
              <a:t>	PNAME = "CAD/CAM"</a:t>
            </a:r>
            <a:endParaRPr lang="en-US" dirty="0"/>
          </a:p>
          <a:p>
            <a:pPr lvl="4">
              <a:buFontTx/>
              <a:buNone/>
            </a:pPr>
            <a:r>
              <a:rPr lang="en-US" sz="1969" dirty="0">
                <a:latin typeface="Symbol" pitchFamily="18" charset="2"/>
              </a:rPr>
              <a:t>	</a:t>
            </a:r>
            <a:endParaRPr lang="en-US" dirty="0">
              <a:latin typeface="Symbol" pitchFamily="18" charset="2"/>
            </a:endParaRPr>
          </a:p>
          <a:p>
            <a:pPr lvl="2">
              <a:buNone/>
              <a:tabLst>
                <a:tab pos="1928744" algn="l"/>
              </a:tabLst>
            </a:pPr>
            <a:r>
              <a:rPr lang="en-US" b="1" dirty="0">
                <a:latin typeface="Courier New"/>
              </a:rPr>
              <a:t>UPDATE</a:t>
            </a:r>
            <a:r>
              <a:rPr lang="en-US" dirty="0">
                <a:latin typeface="Courier New"/>
              </a:rPr>
              <a:t>	PROJ</a:t>
            </a:r>
          </a:p>
          <a:p>
            <a:pPr lvl="2">
              <a:buNone/>
              <a:tabLst>
                <a:tab pos="1928744" algn="l"/>
              </a:tabLst>
            </a:pPr>
            <a:r>
              <a:rPr lang="en-US" b="1" dirty="0">
                <a:latin typeface="Courier New"/>
              </a:rPr>
              <a:t>SET</a:t>
            </a:r>
            <a:r>
              <a:rPr lang="en-US" dirty="0">
                <a:latin typeface="Courier New"/>
              </a:rPr>
              <a:t>	BUDGET = BUDGET*1.1</a:t>
            </a:r>
          </a:p>
          <a:p>
            <a:pPr lvl="2">
              <a:buNone/>
              <a:tabLst>
                <a:tab pos="1928744" algn="l"/>
              </a:tabLst>
            </a:pPr>
            <a:r>
              <a:rPr lang="en-US" b="1" dirty="0">
                <a:latin typeface="Courier New"/>
              </a:rPr>
              <a:t>WHERE</a:t>
            </a:r>
            <a:r>
              <a:rPr lang="en-US" dirty="0">
                <a:latin typeface="Courier New"/>
              </a:rPr>
              <a:t>	PNAME = "CAD/CAM"</a:t>
            </a:r>
          </a:p>
          <a:p>
            <a:pPr lvl="2">
              <a:buNone/>
              <a:tabLst>
                <a:tab pos="1928744" algn="l"/>
              </a:tabLst>
            </a:pPr>
            <a:r>
              <a:rPr lang="en-US" b="1" dirty="0">
                <a:latin typeface="Courier New"/>
              </a:rPr>
              <a:t>AND	NEW</a:t>
            </a:r>
            <a:r>
              <a:rPr lang="en-US" dirty="0">
                <a:latin typeface="Courier New"/>
              </a:rPr>
              <a:t>.BUDGET ≥ 500000</a:t>
            </a:r>
          </a:p>
          <a:p>
            <a:pPr lvl="2">
              <a:buNone/>
              <a:tabLst>
                <a:tab pos="1928744" algn="l"/>
              </a:tabLst>
            </a:pPr>
            <a:r>
              <a:rPr lang="en-US" b="1" dirty="0">
                <a:latin typeface="Courier New"/>
              </a:rPr>
              <a:t>AND	NEW</a:t>
            </a:r>
            <a:r>
              <a:rPr lang="en-US" dirty="0">
                <a:latin typeface="Courier New"/>
              </a:rPr>
              <a:t>.BUDGET ≤ 1000000</a:t>
            </a:r>
          </a:p>
        </p:txBody>
      </p:sp>
      <p:sp>
        <p:nvSpPr>
          <p:cNvPr id="4" name="Flèche vers le bas 3"/>
          <p:cNvSpPr/>
          <p:nvPr/>
        </p:nvSpPr>
        <p:spPr bwMode="auto">
          <a:xfrm>
            <a:off x="3059832" y="4005064"/>
            <a:ext cx="288032" cy="434298"/>
          </a:xfrm>
          <a:prstGeom prst="downArrow">
            <a:avLst/>
          </a:prstGeom>
          <a:solidFill>
            <a:srgbClr val="6682AA"/>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64294" tIns="32147" rIns="64294" bIns="32147" numCol="1" rtlCol="0" anchor="t" anchorCtr="0" compatLnSpc="1">
            <a:prstTxWarp prst="textNoShape">
              <a:avLst/>
            </a:prstTxWarp>
          </a:bodyPr>
          <a:lstStyle/>
          <a:p>
            <a:pPr algn="ctr" defTabSz="642915" eaLnBrk="1" hangingPunct="1"/>
            <a:endParaRPr lang="fr-FR" sz="2109" dirty="0">
              <a:solidFill>
                <a:srgbClr val="263750"/>
              </a:solidFill>
              <a:latin typeface="Book Antiqua"/>
              <a:ea typeface="ヒラギノ明朝 ProN W3" charset="0"/>
              <a:cs typeface="ヒラギノ明朝 ProN W3" charset="0"/>
              <a:sym typeface="Palatino" charset="0"/>
            </a:endParaRPr>
          </a:p>
        </p:txBody>
      </p:sp>
      <p:sp>
        <p:nvSpPr>
          <p:cNvPr id="2" name="Footer Placeholder 1">
            <a:extLst>
              <a:ext uri="{FF2B5EF4-FFF2-40B4-BE49-F238E27FC236}">
                <a16:creationId xmlns:a16="http://schemas.microsoft.com/office/drawing/2014/main" id="{38666F09-A1BF-154D-8321-48D6794BE9D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F0CD38F-49CE-9F48-9F2A-C15467292EAB}"/>
              </a:ext>
            </a:extLst>
          </p:cNvPr>
          <p:cNvSpPr>
            <a:spLocks noGrp="1"/>
          </p:cNvSpPr>
          <p:nvPr>
            <p:ph type="sldNum" sz="quarter" idx="4"/>
          </p:nvPr>
        </p:nvSpPr>
        <p:spPr/>
        <p:txBody>
          <a:bodyPr/>
          <a:lstStyle/>
          <a:p>
            <a:fld id="{FD96158B-4539-3C43-9DE5-94C547866200}" type="slidenum">
              <a:rPr lang="en-US" smtClean="0"/>
              <a:t>50</a:t>
            </a:fld>
            <a:endParaRPr lang="en-US"/>
          </a:p>
        </p:txBody>
      </p:sp>
    </p:spTree>
    <p:extLst>
      <p:ext uri="{BB962C8B-B14F-4D97-AF65-F5344CB8AC3E}">
        <p14:creationId xmlns:p14="http://schemas.microsoft.com/office/powerpoint/2010/main" val="29381798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539552" y="1196752"/>
            <a:ext cx="8382000" cy="4914900"/>
          </a:xfrm>
          <a:noFill/>
          <a:ln/>
        </p:spPr>
        <p:txBody>
          <a:bodyPr/>
          <a:lstStyle/>
          <a:p>
            <a:pPr>
              <a:buNone/>
              <a:tabLst>
                <a:tab pos="857206" algn="l"/>
                <a:tab pos="1542971" algn="l"/>
              </a:tabLst>
            </a:pPr>
            <a:r>
              <a:rPr lang="en-US" dirty="0"/>
              <a:t>Triple (</a:t>
            </a:r>
            <a:r>
              <a:rPr lang="en-US" i="1" dirty="0"/>
              <a:t>R,T,C</a:t>
            </a:r>
            <a:r>
              <a:rPr lang="en-US" dirty="0"/>
              <a:t>) where</a:t>
            </a:r>
          </a:p>
          <a:p>
            <a:pPr>
              <a:spcBef>
                <a:spcPct val="15000"/>
              </a:spcBef>
              <a:buNone/>
              <a:tabLst>
                <a:tab pos="857206" algn="l"/>
                <a:tab pos="1542971" algn="l"/>
              </a:tabLst>
            </a:pPr>
            <a:r>
              <a:rPr lang="en-US" dirty="0"/>
              <a:t>		</a:t>
            </a:r>
            <a:r>
              <a:rPr lang="en-US" i="1" dirty="0"/>
              <a:t>R</a:t>
            </a:r>
            <a:r>
              <a:rPr lang="en-US" dirty="0"/>
              <a:t>		relation</a:t>
            </a:r>
          </a:p>
          <a:p>
            <a:pPr>
              <a:spcBef>
                <a:spcPct val="15000"/>
              </a:spcBef>
              <a:buNone/>
              <a:tabLst>
                <a:tab pos="857206" algn="l"/>
                <a:tab pos="1542971" algn="l"/>
              </a:tabLst>
            </a:pPr>
            <a:r>
              <a:rPr lang="en-US" dirty="0"/>
              <a:t>		</a:t>
            </a:r>
            <a:r>
              <a:rPr lang="en-US" i="1" dirty="0"/>
              <a:t>T</a:t>
            </a:r>
            <a:r>
              <a:rPr lang="en-US" dirty="0"/>
              <a:t>		update type (insert, delete, modify)</a:t>
            </a:r>
          </a:p>
          <a:p>
            <a:pPr>
              <a:spcBef>
                <a:spcPct val="15000"/>
              </a:spcBef>
              <a:buNone/>
              <a:tabLst>
                <a:tab pos="857206" algn="l"/>
                <a:tab pos="1542971" algn="l"/>
              </a:tabLst>
            </a:pPr>
            <a:r>
              <a:rPr lang="en-US" dirty="0"/>
              <a:t>		</a:t>
            </a:r>
            <a:r>
              <a:rPr lang="en-US" i="1" dirty="0"/>
              <a:t>C</a:t>
            </a:r>
            <a:r>
              <a:rPr lang="en-US" dirty="0"/>
              <a:t>		assertion on differential relations</a:t>
            </a:r>
          </a:p>
          <a:p>
            <a:pPr>
              <a:buNone/>
              <a:tabLst>
                <a:tab pos="857206" algn="l"/>
                <a:tab pos="1542971" algn="l"/>
              </a:tabLst>
            </a:pPr>
            <a:r>
              <a:rPr lang="en-US" dirty="0"/>
              <a:t>Example: </a:t>
            </a:r>
            <a:r>
              <a:rPr lang="en-US" dirty="0">
                <a:solidFill>
                  <a:schemeClr val="tx2"/>
                </a:solidFill>
              </a:rPr>
              <a:t>Foreign key assertion</a:t>
            </a:r>
            <a:endParaRPr lang="en-US" dirty="0"/>
          </a:p>
          <a:p>
            <a:pPr marL="633381" lvl="1" indent="-233351">
              <a:buNone/>
              <a:tabLst>
                <a:tab pos="857206" algn="l"/>
                <a:tab pos="1542971" algn="l"/>
              </a:tabLst>
            </a:pPr>
            <a:r>
              <a:rPr lang="en-US" dirty="0">
                <a:latin typeface="Symbol" pitchFamily="18" charset="2"/>
              </a:rPr>
              <a:t>	</a:t>
            </a:r>
            <a:r>
              <a:rPr lang="en-US" dirty="0">
                <a:latin typeface="Symbol" pitchFamily="18" charset="2"/>
                <a:sym typeface="Symbol"/>
              </a:rPr>
              <a:t></a:t>
            </a:r>
            <a:r>
              <a:rPr lang="en-US" dirty="0"/>
              <a:t>g </a:t>
            </a:r>
            <a:r>
              <a:rPr lang="en-US" dirty="0">
                <a:latin typeface="Symbol" pitchFamily="18" charset="2"/>
                <a:sym typeface="Symbol"/>
              </a:rPr>
              <a:t></a:t>
            </a:r>
            <a:r>
              <a:rPr lang="en-US" dirty="0"/>
              <a:t> ASG, </a:t>
            </a:r>
            <a:r>
              <a:rPr lang="en-US" dirty="0">
                <a:latin typeface="Symbol" pitchFamily="18" charset="2"/>
                <a:sym typeface="Symbol"/>
              </a:rPr>
              <a:t></a:t>
            </a:r>
            <a:r>
              <a:rPr lang="en-US" dirty="0"/>
              <a:t>j </a:t>
            </a:r>
            <a:r>
              <a:rPr lang="en-US" dirty="0">
                <a:latin typeface="Symbol" pitchFamily="18" charset="2"/>
                <a:sym typeface="Symbol"/>
              </a:rPr>
              <a:t></a:t>
            </a:r>
            <a:r>
              <a:rPr lang="en-US" dirty="0"/>
              <a:t> PROJ :  g.PNO = j.PNO</a:t>
            </a:r>
          </a:p>
          <a:p>
            <a:pPr marL="242210" lvl="1" indent="-233280">
              <a:buNone/>
              <a:tabLst>
                <a:tab pos="857206" algn="l"/>
                <a:tab pos="1542971" algn="l"/>
              </a:tabLst>
            </a:pPr>
            <a:r>
              <a:rPr lang="en-US" dirty="0">
                <a:solidFill>
                  <a:srgbClr val="FF0000"/>
                </a:solidFill>
              </a:rPr>
              <a:t>Compiled assertions:</a:t>
            </a:r>
          </a:p>
          <a:p>
            <a:pPr marL="976263" lvl="2">
              <a:buNone/>
              <a:tabLst>
                <a:tab pos="857206" algn="l"/>
                <a:tab pos="1542971" algn="l"/>
              </a:tabLst>
            </a:pPr>
            <a:r>
              <a:rPr lang="en-US" dirty="0"/>
              <a:t>	(ASG, </a:t>
            </a:r>
            <a:r>
              <a:rPr lang="en-US" b="1" dirty="0"/>
              <a:t>INSERT</a:t>
            </a:r>
            <a:r>
              <a:rPr lang="en-US" dirty="0"/>
              <a:t>, C1), (PROJ, </a:t>
            </a:r>
            <a:r>
              <a:rPr lang="en-US" b="1" dirty="0"/>
              <a:t>DELETE</a:t>
            </a:r>
            <a:r>
              <a:rPr lang="en-US" dirty="0"/>
              <a:t>, C2), (PROJ, </a:t>
            </a:r>
            <a:r>
              <a:rPr lang="en-US" b="1" dirty="0"/>
              <a:t>MODIFY</a:t>
            </a:r>
            <a:r>
              <a:rPr lang="en-US" dirty="0"/>
              <a:t>, C3)</a:t>
            </a:r>
          </a:p>
          <a:p>
            <a:pPr marL="398473" lvl="1" indent="-233280">
              <a:buNone/>
              <a:tabLst>
                <a:tab pos="857206" algn="l"/>
                <a:tab pos="1542971" algn="l"/>
              </a:tabLst>
            </a:pPr>
            <a:r>
              <a:rPr lang="en-US" dirty="0"/>
              <a:t>	where</a:t>
            </a:r>
          </a:p>
          <a:p>
            <a:pPr marL="976263" lvl="2">
              <a:buNone/>
              <a:tabLst>
                <a:tab pos="857206" algn="l"/>
                <a:tab pos="1542971" algn="l"/>
              </a:tabLst>
            </a:pPr>
            <a:r>
              <a:rPr lang="en-US" dirty="0"/>
              <a:t>	C1:</a:t>
            </a:r>
            <a:r>
              <a:rPr lang="en-US" dirty="0">
                <a:latin typeface="Symbol" pitchFamily="18" charset="2"/>
                <a:sym typeface="Symbol"/>
              </a:rPr>
              <a:t></a:t>
            </a:r>
            <a:r>
              <a:rPr lang="en-US" b="1" dirty="0"/>
              <a:t>NEW</a:t>
            </a:r>
            <a:r>
              <a:rPr lang="en-US" dirty="0"/>
              <a:t> </a:t>
            </a:r>
            <a:r>
              <a:rPr lang="en-US" dirty="0">
                <a:latin typeface="Symbol" pitchFamily="18" charset="2"/>
                <a:sym typeface="Symbol"/>
              </a:rPr>
              <a:t></a:t>
            </a:r>
            <a:r>
              <a:rPr lang="en-US" dirty="0"/>
              <a:t> ASG+   </a:t>
            </a:r>
            <a:r>
              <a:rPr lang="en-US" dirty="0">
                <a:latin typeface="Symbol" pitchFamily="18" charset="2"/>
                <a:sym typeface="Symbol"/>
              </a:rPr>
              <a:t></a:t>
            </a:r>
            <a:r>
              <a:rPr lang="en-US" dirty="0"/>
              <a:t>j </a:t>
            </a:r>
            <a:r>
              <a:rPr lang="en-US" dirty="0">
                <a:latin typeface="Symbol" pitchFamily="18" charset="2"/>
                <a:sym typeface="Symbol"/>
              </a:rPr>
              <a:t> </a:t>
            </a:r>
            <a:r>
              <a:rPr lang="en-US" dirty="0"/>
              <a:t>PROJ: NEW.PNO = j.PNO</a:t>
            </a:r>
          </a:p>
          <a:p>
            <a:pPr marL="976263" lvl="2">
              <a:buNone/>
              <a:tabLst>
                <a:tab pos="857206" algn="l"/>
                <a:tab pos="1542971" algn="l"/>
              </a:tabLst>
            </a:pPr>
            <a:r>
              <a:rPr lang="en-US" dirty="0"/>
              <a:t>	C2:</a:t>
            </a:r>
            <a:r>
              <a:rPr lang="en-US" dirty="0">
                <a:latin typeface="Symbol" pitchFamily="18" charset="2"/>
                <a:sym typeface="Symbol"/>
              </a:rPr>
              <a:t></a:t>
            </a:r>
            <a:r>
              <a:rPr lang="en-US" dirty="0"/>
              <a:t>g </a:t>
            </a:r>
            <a:r>
              <a:rPr lang="en-US" dirty="0">
                <a:latin typeface="Symbol" pitchFamily="18" charset="2"/>
                <a:sym typeface="Symbol"/>
              </a:rPr>
              <a:t></a:t>
            </a:r>
            <a:r>
              <a:rPr lang="en-US" dirty="0"/>
              <a:t> ASG, </a:t>
            </a:r>
            <a:r>
              <a:rPr lang="en-US" dirty="0">
                <a:latin typeface="Symbol" pitchFamily="18" charset="2"/>
                <a:sym typeface="Symbol"/>
              </a:rPr>
              <a:t></a:t>
            </a:r>
            <a:r>
              <a:rPr lang="en-US" b="1" dirty="0"/>
              <a:t>OLD</a:t>
            </a:r>
            <a:r>
              <a:rPr lang="en-US" dirty="0"/>
              <a:t> </a:t>
            </a:r>
            <a:r>
              <a:rPr lang="en-US" dirty="0">
                <a:latin typeface="Symbol" pitchFamily="18" charset="2"/>
                <a:sym typeface="Symbol"/>
              </a:rPr>
              <a:t></a:t>
            </a:r>
            <a:r>
              <a:rPr lang="en-US" dirty="0"/>
              <a:t> PROJ</a:t>
            </a:r>
            <a:r>
              <a:rPr lang="en-US" baseline="30000" dirty="0"/>
              <a:t>-</a:t>
            </a:r>
            <a:r>
              <a:rPr lang="en-US" dirty="0"/>
              <a:t> : g.PNO ≠ </a:t>
            </a:r>
            <a:r>
              <a:rPr lang="en-US" b="1" dirty="0"/>
              <a:t>OLD</a:t>
            </a:r>
            <a:r>
              <a:rPr lang="en-US" dirty="0"/>
              <a:t>.PNO</a:t>
            </a:r>
          </a:p>
          <a:p>
            <a:pPr marL="976263" lvl="2">
              <a:buNone/>
              <a:tabLst>
                <a:tab pos="857206" algn="l"/>
                <a:tab pos="1542971" algn="l"/>
              </a:tabLst>
            </a:pPr>
            <a:r>
              <a:rPr lang="en-US" dirty="0"/>
              <a:t>	C3:</a:t>
            </a:r>
            <a:r>
              <a:rPr lang="en-US" dirty="0">
                <a:latin typeface="Symbol" pitchFamily="18" charset="2"/>
                <a:sym typeface="Symbol"/>
              </a:rPr>
              <a:t></a:t>
            </a:r>
            <a:r>
              <a:rPr lang="en-US" dirty="0"/>
              <a:t>g </a:t>
            </a:r>
            <a:r>
              <a:rPr lang="en-US" dirty="0">
                <a:latin typeface="Symbol" pitchFamily="18" charset="2"/>
                <a:sym typeface="Symbol"/>
              </a:rPr>
              <a:t></a:t>
            </a:r>
            <a:r>
              <a:rPr lang="en-US" dirty="0"/>
              <a:t> ASG, </a:t>
            </a:r>
            <a:r>
              <a:rPr lang="en-US" dirty="0">
                <a:latin typeface="Symbol" pitchFamily="18" charset="2"/>
                <a:sym typeface="Symbol"/>
              </a:rPr>
              <a:t></a:t>
            </a:r>
            <a:r>
              <a:rPr lang="en-US" b="1" dirty="0"/>
              <a:t>OLD</a:t>
            </a:r>
            <a:r>
              <a:rPr lang="en-US" dirty="0"/>
              <a:t> </a:t>
            </a:r>
            <a:r>
              <a:rPr lang="en-US" dirty="0">
                <a:latin typeface="Symbol" pitchFamily="18" charset="2"/>
                <a:sym typeface="Symbol"/>
              </a:rPr>
              <a:t>  </a:t>
            </a:r>
            <a:r>
              <a:rPr lang="en-US" dirty="0"/>
              <a:t>PROJ</a:t>
            </a:r>
            <a:r>
              <a:rPr lang="en-US" baseline="30000" dirty="0"/>
              <a:t>-</a:t>
            </a:r>
            <a:r>
              <a:rPr lang="en-US" dirty="0"/>
              <a:t>  </a:t>
            </a:r>
            <a:r>
              <a:rPr lang="en-US" dirty="0">
                <a:latin typeface="Symbol" pitchFamily="18" charset="2"/>
                <a:sym typeface="Symbol"/>
              </a:rPr>
              <a:t></a:t>
            </a:r>
            <a:r>
              <a:rPr lang="en-US" b="1" dirty="0"/>
              <a:t>NEW</a:t>
            </a:r>
            <a:r>
              <a:rPr lang="en-US" dirty="0"/>
              <a:t> </a:t>
            </a:r>
            <a:r>
              <a:rPr lang="en-US" dirty="0">
                <a:latin typeface="Symbol" pitchFamily="18" charset="2"/>
                <a:sym typeface="Symbol"/>
              </a:rPr>
              <a:t> </a:t>
            </a:r>
            <a:r>
              <a:rPr lang="en-US" dirty="0"/>
              <a:t>PROJ</a:t>
            </a:r>
            <a:r>
              <a:rPr lang="en-US" baseline="30000" dirty="0"/>
              <a:t>+</a:t>
            </a:r>
            <a:r>
              <a:rPr lang="en-US" dirty="0"/>
              <a:t>:  </a:t>
            </a:r>
          </a:p>
          <a:p>
            <a:pPr marL="976263" lvl="2">
              <a:buNone/>
              <a:tabLst>
                <a:tab pos="857206" algn="l"/>
                <a:tab pos="1542971" algn="l"/>
              </a:tabLst>
            </a:pPr>
            <a:r>
              <a:rPr lang="en-US" dirty="0"/>
              <a:t>			g.PNO ≠</a:t>
            </a:r>
            <a:r>
              <a:rPr lang="en-US" b="1" dirty="0"/>
              <a:t>OLD</a:t>
            </a:r>
            <a:r>
              <a:rPr lang="en-US" dirty="0"/>
              <a:t>.PNO OR </a:t>
            </a:r>
            <a:r>
              <a:rPr lang="en-US" b="1" dirty="0"/>
              <a:t>OLD</a:t>
            </a:r>
            <a:r>
              <a:rPr lang="en-US" dirty="0"/>
              <a:t>.PNO = </a:t>
            </a:r>
            <a:r>
              <a:rPr lang="en-US" b="1" dirty="0"/>
              <a:t>NEW</a:t>
            </a:r>
            <a:r>
              <a:rPr lang="en-US" dirty="0"/>
              <a:t>.PNO</a:t>
            </a:r>
          </a:p>
          <a:p>
            <a:pPr>
              <a:tabLst>
                <a:tab pos="857206" algn="l"/>
                <a:tab pos="1542971" algn="l"/>
              </a:tabLst>
            </a:pPr>
            <a:endParaRPr lang="en-US" sz="1828" dirty="0"/>
          </a:p>
        </p:txBody>
      </p:sp>
      <p:sp>
        <p:nvSpPr>
          <p:cNvPr id="23555" name="Rectangle 3"/>
          <p:cNvSpPr>
            <a:spLocks noGrp="1" noChangeArrowheads="1"/>
          </p:cNvSpPr>
          <p:nvPr>
            <p:ph type="title"/>
          </p:nvPr>
        </p:nvSpPr>
        <p:spPr>
          <a:noFill/>
          <a:ln/>
        </p:spPr>
        <p:txBody>
          <a:bodyPr/>
          <a:lstStyle/>
          <a:p>
            <a:r>
              <a:rPr lang="en-US" dirty="0"/>
              <a:t>Compiled Assertions</a:t>
            </a:r>
          </a:p>
        </p:txBody>
      </p:sp>
      <p:sp>
        <p:nvSpPr>
          <p:cNvPr id="2" name="Footer Placeholder 1">
            <a:extLst>
              <a:ext uri="{FF2B5EF4-FFF2-40B4-BE49-F238E27FC236}">
                <a16:creationId xmlns:a16="http://schemas.microsoft.com/office/drawing/2014/main" id="{46FB1E17-DF49-E648-951B-3F8E32D53B6A}"/>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E4BC037-0040-8743-B044-D9E6EDC31B37}"/>
              </a:ext>
            </a:extLst>
          </p:cNvPr>
          <p:cNvSpPr>
            <a:spLocks noGrp="1"/>
          </p:cNvSpPr>
          <p:nvPr>
            <p:ph type="sldNum" sz="quarter" idx="4"/>
          </p:nvPr>
        </p:nvSpPr>
        <p:spPr/>
        <p:txBody>
          <a:bodyPr/>
          <a:lstStyle/>
          <a:p>
            <a:fld id="{FD96158B-4539-3C43-9DE5-94C547866200}" type="slidenum">
              <a:rPr lang="en-US" smtClean="0"/>
              <a:t>51</a:t>
            </a:fld>
            <a:endParaRPr lang="en-US"/>
          </a:p>
        </p:txBody>
      </p:sp>
    </p:spTree>
    <p:extLst>
      <p:ext uri="{BB962C8B-B14F-4D97-AF65-F5344CB8AC3E}">
        <p14:creationId xmlns:p14="http://schemas.microsoft.com/office/powerpoint/2010/main" val="16171804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noFill/>
          <a:ln/>
        </p:spPr>
        <p:txBody>
          <a:bodyPr/>
          <a:lstStyle/>
          <a:p>
            <a:pPr>
              <a:buNone/>
              <a:tabLst>
                <a:tab pos="914353" algn="l"/>
                <a:tab pos="2114442" algn="l"/>
              </a:tabLst>
            </a:pPr>
            <a:r>
              <a:rPr lang="en-US" dirty="0"/>
              <a:t>Given relation </a:t>
            </a:r>
            <a:r>
              <a:rPr lang="en-US" i="1" dirty="0"/>
              <a:t>R</a:t>
            </a:r>
            <a:r>
              <a:rPr lang="en-US" dirty="0"/>
              <a:t> and update </a:t>
            </a:r>
            <a:r>
              <a:rPr lang="en-US" i="1" dirty="0"/>
              <a:t>u</a:t>
            </a:r>
          </a:p>
          <a:p>
            <a:pPr>
              <a:buNone/>
              <a:tabLst>
                <a:tab pos="914353" algn="l"/>
                <a:tab pos="2114442" algn="l"/>
              </a:tabLst>
            </a:pPr>
            <a:r>
              <a:rPr lang="en-US" dirty="0"/>
              <a:t>		</a:t>
            </a:r>
            <a:r>
              <a:rPr lang="en-US" i="1" dirty="0"/>
              <a:t>R</a:t>
            </a:r>
            <a:r>
              <a:rPr lang="en-US" baseline="30000" dirty="0"/>
              <a:t>+</a:t>
            </a:r>
            <a:r>
              <a:rPr lang="en-US" dirty="0"/>
              <a:t>   contains </a:t>
            </a:r>
            <a:r>
              <a:rPr lang="en-US" dirty="0" err="1"/>
              <a:t>tuples</a:t>
            </a:r>
            <a:r>
              <a:rPr lang="en-US" dirty="0"/>
              <a:t> inserted by </a:t>
            </a:r>
            <a:r>
              <a:rPr lang="en-US" i="1" dirty="0"/>
              <a:t>u</a:t>
            </a:r>
          </a:p>
          <a:p>
            <a:pPr>
              <a:buNone/>
              <a:tabLst>
                <a:tab pos="914353" algn="l"/>
                <a:tab pos="2114442" algn="l"/>
              </a:tabLst>
            </a:pPr>
            <a:r>
              <a:rPr lang="en-US" dirty="0"/>
              <a:t>		</a:t>
            </a:r>
            <a:r>
              <a:rPr lang="en-US" i="1" dirty="0"/>
              <a:t>R</a:t>
            </a:r>
            <a:r>
              <a:rPr lang="en-US" baseline="30000" dirty="0"/>
              <a:t>-</a:t>
            </a:r>
            <a:r>
              <a:rPr lang="en-US" dirty="0"/>
              <a:t>    contains </a:t>
            </a:r>
            <a:r>
              <a:rPr lang="en-US" dirty="0" err="1"/>
              <a:t>tuples</a:t>
            </a:r>
            <a:r>
              <a:rPr lang="en-US" dirty="0"/>
              <a:t> deleted by </a:t>
            </a:r>
            <a:r>
              <a:rPr lang="en-US" i="1" dirty="0"/>
              <a:t>u</a:t>
            </a:r>
          </a:p>
          <a:p>
            <a:pPr>
              <a:buNone/>
              <a:tabLst>
                <a:tab pos="914353" algn="l"/>
                <a:tab pos="2114442" algn="l"/>
              </a:tabLst>
            </a:pPr>
            <a:endParaRPr lang="en-US" dirty="0"/>
          </a:p>
          <a:p>
            <a:pPr>
              <a:buNone/>
              <a:tabLst>
                <a:tab pos="914353" algn="l"/>
                <a:tab pos="2114442" algn="l"/>
              </a:tabLst>
            </a:pPr>
            <a:r>
              <a:rPr lang="en-US" dirty="0"/>
              <a:t>Type of </a:t>
            </a:r>
            <a:r>
              <a:rPr lang="en-US" i="1" dirty="0"/>
              <a:t>u</a:t>
            </a:r>
          </a:p>
          <a:p>
            <a:pPr>
              <a:buNone/>
              <a:tabLst>
                <a:tab pos="914353" algn="l"/>
                <a:tab pos="2114442" algn="l"/>
              </a:tabLst>
            </a:pPr>
            <a:r>
              <a:rPr lang="en-US" dirty="0"/>
              <a:t>		</a:t>
            </a:r>
            <a:r>
              <a:rPr lang="en-US" dirty="0">
                <a:solidFill>
                  <a:srgbClr val="FF0000"/>
                </a:solidFill>
              </a:rPr>
              <a:t>insert</a:t>
            </a:r>
            <a:r>
              <a:rPr lang="en-US" dirty="0"/>
              <a:t>	</a:t>
            </a:r>
            <a:r>
              <a:rPr lang="en-US" i="1" dirty="0"/>
              <a:t>R</a:t>
            </a:r>
            <a:r>
              <a:rPr lang="en-US" baseline="30000" dirty="0"/>
              <a:t>-</a:t>
            </a:r>
            <a:r>
              <a:rPr lang="en-US" dirty="0"/>
              <a:t>   empty</a:t>
            </a:r>
          </a:p>
          <a:p>
            <a:pPr>
              <a:buNone/>
              <a:tabLst>
                <a:tab pos="914353" algn="l"/>
                <a:tab pos="2114442" algn="l"/>
              </a:tabLst>
            </a:pPr>
            <a:r>
              <a:rPr lang="en-US" dirty="0"/>
              <a:t>		</a:t>
            </a:r>
            <a:r>
              <a:rPr lang="en-US" dirty="0">
                <a:solidFill>
                  <a:srgbClr val="FF0000"/>
                </a:solidFill>
              </a:rPr>
              <a:t>delete</a:t>
            </a:r>
            <a:r>
              <a:rPr lang="en-US" dirty="0"/>
              <a:t>	</a:t>
            </a:r>
            <a:r>
              <a:rPr lang="en-US" i="1" dirty="0"/>
              <a:t>R</a:t>
            </a:r>
            <a:r>
              <a:rPr lang="en-US" baseline="30000" dirty="0"/>
              <a:t>+</a:t>
            </a:r>
            <a:r>
              <a:rPr lang="en-US" dirty="0"/>
              <a:t>   empty</a:t>
            </a:r>
          </a:p>
          <a:p>
            <a:pPr>
              <a:buNone/>
              <a:tabLst>
                <a:tab pos="914353" algn="l"/>
                <a:tab pos="2114442" algn="l"/>
              </a:tabLst>
            </a:pPr>
            <a:r>
              <a:rPr lang="en-US" dirty="0"/>
              <a:t>	</a:t>
            </a:r>
            <a:r>
              <a:rPr lang="en-US" dirty="0">
                <a:solidFill>
                  <a:srgbClr val="FF0000"/>
                </a:solidFill>
              </a:rPr>
              <a:t>	modify</a:t>
            </a:r>
            <a:r>
              <a:rPr lang="en-US" dirty="0"/>
              <a:t>	</a:t>
            </a:r>
            <a:r>
              <a:rPr lang="en-US" i="1" dirty="0"/>
              <a:t>R</a:t>
            </a:r>
            <a:r>
              <a:rPr lang="en-US" baseline="30000" dirty="0"/>
              <a:t>+ </a:t>
            </a:r>
            <a:r>
              <a:rPr lang="en-US" dirty="0">
                <a:sym typeface="Symbol"/>
              </a:rPr>
              <a:t> </a:t>
            </a:r>
            <a:r>
              <a:rPr lang="en-US" dirty="0"/>
              <a:t>(</a:t>
            </a:r>
            <a:r>
              <a:rPr lang="en-US" i="1" dirty="0"/>
              <a:t>R – R</a:t>
            </a:r>
            <a:r>
              <a:rPr lang="en-US" baseline="30000" dirty="0"/>
              <a:t>-</a:t>
            </a:r>
            <a:r>
              <a:rPr lang="en-US" dirty="0"/>
              <a:t>)</a:t>
            </a:r>
          </a:p>
        </p:txBody>
      </p:sp>
      <p:sp>
        <p:nvSpPr>
          <p:cNvPr id="24579" name="Rectangle 3"/>
          <p:cNvSpPr>
            <a:spLocks noGrp="1" noChangeArrowheads="1"/>
          </p:cNvSpPr>
          <p:nvPr>
            <p:ph type="title"/>
          </p:nvPr>
        </p:nvSpPr>
        <p:spPr>
          <a:noFill/>
          <a:ln/>
        </p:spPr>
        <p:txBody>
          <a:bodyPr/>
          <a:lstStyle/>
          <a:p>
            <a:r>
              <a:rPr lang="en-US" dirty="0"/>
              <a:t>Differential Relations</a:t>
            </a:r>
          </a:p>
        </p:txBody>
      </p:sp>
      <p:sp>
        <p:nvSpPr>
          <p:cNvPr id="2" name="Footer Placeholder 1">
            <a:extLst>
              <a:ext uri="{FF2B5EF4-FFF2-40B4-BE49-F238E27FC236}">
                <a16:creationId xmlns:a16="http://schemas.microsoft.com/office/drawing/2014/main" id="{95CDE30A-B754-E74F-8D78-736990A68100}"/>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DA8A9385-45F9-DA41-8474-4CCF584BFE7B}"/>
              </a:ext>
            </a:extLst>
          </p:cNvPr>
          <p:cNvSpPr>
            <a:spLocks noGrp="1"/>
          </p:cNvSpPr>
          <p:nvPr>
            <p:ph type="sldNum" sz="quarter" idx="4"/>
          </p:nvPr>
        </p:nvSpPr>
        <p:spPr/>
        <p:txBody>
          <a:bodyPr/>
          <a:lstStyle/>
          <a:p>
            <a:fld id="{FD96158B-4539-3C43-9DE5-94C547866200}" type="slidenum">
              <a:rPr lang="en-US" smtClean="0"/>
              <a:t>52</a:t>
            </a:fld>
            <a:endParaRPr lang="en-US"/>
          </a:p>
        </p:txBody>
      </p:sp>
    </p:spTree>
    <p:extLst>
      <p:ext uri="{BB962C8B-B14F-4D97-AF65-F5344CB8AC3E}">
        <p14:creationId xmlns:p14="http://schemas.microsoft.com/office/powerpoint/2010/main" val="18061776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3"/>
          <p:cNvSpPr>
            <a:spLocks noGrp="1" noChangeArrowheads="1"/>
          </p:cNvSpPr>
          <p:nvPr>
            <p:ph type="title"/>
          </p:nvPr>
        </p:nvSpPr>
        <p:spPr>
          <a:noFill/>
          <a:ln/>
        </p:spPr>
        <p:txBody>
          <a:bodyPr/>
          <a:lstStyle/>
          <a:p>
            <a:r>
              <a:rPr lang="en-US" dirty="0"/>
              <a:t>Differential Relations</a:t>
            </a:r>
          </a:p>
        </p:txBody>
      </p:sp>
      <p:sp>
        <p:nvSpPr>
          <p:cNvPr id="25602" name="Rectangle 2"/>
          <p:cNvSpPr>
            <a:spLocks noGrp="1" noChangeArrowheads="1"/>
          </p:cNvSpPr>
          <p:nvPr>
            <p:ph idx="1"/>
          </p:nvPr>
        </p:nvSpPr>
        <p:spPr>
          <a:xfrm>
            <a:off x="518864" y="1196752"/>
            <a:ext cx="8229600" cy="4530725"/>
          </a:xfrm>
          <a:noFill/>
          <a:ln/>
        </p:spPr>
        <p:txBody>
          <a:bodyPr/>
          <a:lstStyle/>
          <a:p>
            <a:pPr>
              <a:spcBef>
                <a:spcPct val="15000"/>
              </a:spcBef>
              <a:buNone/>
              <a:tabLst>
                <a:tab pos="1142942" algn="l"/>
              </a:tabLst>
            </a:pPr>
            <a:r>
              <a:rPr lang="en-US" dirty="0"/>
              <a:t>Algorithm:</a:t>
            </a:r>
          </a:p>
          <a:p>
            <a:pPr>
              <a:spcBef>
                <a:spcPct val="15000"/>
              </a:spcBef>
              <a:buNone/>
              <a:tabLst>
                <a:tab pos="1142942" algn="l"/>
              </a:tabLst>
            </a:pPr>
            <a:r>
              <a:rPr lang="en-US" dirty="0">
                <a:solidFill>
                  <a:srgbClr val="FF0000"/>
                </a:solidFill>
              </a:rPr>
              <a:t>Input:</a:t>
            </a:r>
            <a:r>
              <a:rPr lang="en-US" dirty="0"/>
              <a:t>	Relation </a:t>
            </a:r>
            <a:r>
              <a:rPr lang="en-US" i="1" dirty="0"/>
              <a:t>R</a:t>
            </a:r>
            <a:r>
              <a:rPr lang="en-US" dirty="0"/>
              <a:t>, update </a:t>
            </a:r>
            <a:r>
              <a:rPr lang="en-US" i="1" dirty="0"/>
              <a:t>u</a:t>
            </a:r>
            <a:r>
              <a:rPr lang="en-US" dirty="0"/>
              <a:t>, compiled assertion </a:t>
            </a:r>
            <a:r>
              <a:rPr lang="en-US" i="1" dirty="0" err="1"/>
              <a:t>C</a:t>
            </a:r>
            <a:r>
              <a:rPr lang="en-US" i="1" baseline="-25000" dirty="0" err="1"/>
              <a:t>i</a:t>
            </a:r>
            <a:endParaRPr lang="en-US" i="1" dirty="0"/>
          </a:p>
          <a:p>
            <a:pPr>
              <a:spcBef>
                <a:spcPct val="15000"/>
              </a:spcBef>
              <a:buNone/>
              <a:tabLst>
                <a:tab pos="1142942" algn="l"/>
              </a:tabLst>
            </a:pPr>
            <a:r>
              <a:rPr lang="en-US" dirty="0">
                <a:solidFill>
                  <a:srgbClr val="FF0000"/>
                </a:solidFill>
              </a:rPr>
              <a:t>Step 1:</a:t>
            </a:r>
            <a:r>
              <a:rPr lang="en-US" dirty="0"/>
              <a:t>	Generate differential relations </a:t>
            </a:r>
            <a:r>
              <a:rPr lang="en-US" i="1" dirty="0"/>
              <a:t>R</a:t>
            </a:r>
            <a:r>
              <a:rPr lang="en-US" baseline="30000" dirty="0"/>
              <a:t>+</a:t>
            </a:r>
            <a:r>
              <a:rPr lang="en-US" dirty="0"/>
              <a:t> and </a:t>
            </a:r>
            <a:r>
              <a:rPr lang="en-US" i="1" dirty="0"/>
              <a:t>R</a:t>
            </a:r>
            <a:r>
              <a:rPr lang="en-US" baseline="30000" dirty="0"/>
              <a:t>–</a:t>
            </a:r>
          </a:p>
          <a:p>
            <a:pPr>
              <a:spcBef>
                <a:spcPct val="15000"/>
              </a:spcBef>
              <a:buNone/>
              <a:tabLst>
                <a:tab pos="1142942" algn="l"/>
              </a:tabLst>
            </a:pPr>
            <a:r>
              <a:rPr lang="en-US" dirty="0">
                <a:solidFill>
                  <a:srgbClr val="FF0000"/>
                </a:solidFill>
              </a:rPr>
              <a:t>Step 2:</a:t>
            </a:r>
            <a:r>
              <a:rPr lang="en-US" dirty="0"/>
              <a:t>	Retrieve the </a:t>
            </a:r>
            <a:r>
              <a:rPr lang="en-US" dirty="0" err="1"/>
              <a:t>tuples</a:t>
            </a:r>
            <a:r>
              <a:rPr lang="en-US" dirty="0"/>
              <a:t> of </a:t>
            </a:r>
            <a:r>
              <a:rPr lang="en-US" i="1" dirty="0"/>
              <a:t>R</a:t>
            </a:r>
            <a:r>
              <a:rPr lang="en-US" baseline="30000" dirty="0"/>
              <a:t>+</a:t>
            </a:r>
            <a:r>
              <a:rPr lang="en-US" dirty="0"/>
              <a:t> and </a:t>
            </a:r>
            <a:r>
              <a:rPr lang="en-US" i="1" dirty="0"/>
              <a:t>R</a:t>
            </a:r>
            <a:r>
              <a:rPr lang="en-US" baseline="30000" dirty="0"/>
              <a:t>–</a:t>
            </a:r>
            <a:r>
              <a:rPr lang="en-US" dirty="0"/>
              <a:t> which </a:t>
            </a:r>
            <a:r>
              <a:rPr lang="en-US" b="1" dirty="0"/>
              <a:t>do not </a:t>
            </a:r>
            <a:r>
              <a:rPr lang="en-US" dirty="0"/>
              <a:t>satisfy </a:t>
            </a:r>
            <a:r>
              <a:rPr lang="en-US" i="1" dirty="0" err="1"/>
              <a:t>C</a:t>
            </a:r>
            <a:r>
              <a:rPr lang="en-US" i="1" baseline="-25000" dirty="0" err="1"/>
              <a:t>i</a:t>
            </a:r>
            <a:endParaRPr lang="en-US" i="1" dirty="0"/>
          </a:p>
          <a:p>
            <a:pPr>
              <a:spcBef>
                <a:spcPct val="15000"/>
              </a:spcBef>
              <a:buNone/>
              <a:tabLst>
                <a:tab pos="1142942" algn="l"/>
              </a:tabLst>
            </a:pPr>
            <a:r>
              <a:rPr lang="en-US" dirty="0">
                <a:solidFill>
                  <a:srgbClr val="FF0000"/>
                </a:solidFill>
              </a:rPr>
              <a:t>Step 3:</a:t>
            </a:r>
            <a:r>
              <a:rPr lang="en-US" dirty="0"/>
              <a:t>	If retrieval is not successful, then the assertion is valid.</a:t>
            </a:r>
          </a:p>
          <a:p>
            <a:pPr>
              <a:spcBef>
                <a:spcPct val="15000"/>
              </a:spcBef>
              <a:buNone/>
              <a:tabLst>
                <a:tab pos="1142942" algn="l"/>
              </a:tabLst>
            </a:pPr>
            <a:r>
              <a:rPr lang="en-US" dirty="0"/>
              <a:t>Example :</a:t>
            </a:r>
          </a:p>
          <a:p>
            <a:pPr lvl="1">
              <a:spcBef>
                <a:spcPct val="15000"/>
              </a:spcBef>
              <a:buNone/>
              <a:tabLst>
                <a:tab pos="1142942" algn="l"/>
              </a:tabLst>
            </a:pPr>
            <a:r>
              <a:rPr lang="en-US" i="1" dirty="0"/>
              <a:t>u</a:t>
            </a:r>
            <a:r>
              <a:rPr lang="en-US" dirty="0"/>
              <a:t> is delete on J. Enforcing (EMP, DELETE, C2) :</a:t>
            </a:r>
          </a:p>
          <a:p>
            <a:pPr lvl="2">
              <a:spcBef>
                <a:spcPct val="15000"/>
              </a:spcBef>
              <a:buNone/>
              <a:tabLst>
                <a:tab pos="1142942" algn="l"/>
              </a:tabLst>
            </a:pPr>
            <a:r>
              <a:rPr lang="en-US" i="1" dirty="0"/>
              <a:t>retrieve all</a:t>
            </a:r>
            <a:r>
              <a:rPr lang="en-US" dirty="0"/>
              <a:t> tuples of EMP</a:t>
            </a:r>
            <a:r>
              <a:rPr lang="en-US" baseline="30000" dirty="0"/>
              <a:t>-</a:t>
            </a:r>
          </a:p>
          <a:p>
            <a:pPr lvl="2">
              <a:spcBef>
                <a:spcPct val="15000"/>
              </a:spcBef>
              <a:buNone/>
              <a:tabLst>
                <a:tab pos="1142942" algn="l"/>
              </a:tabLst>
            </a:pPr>
            <a:r>
              <a:rPr lang="en-US" i="1" dirty="0"/>
              <a:t>into</a:t>
            </a:r>
            <a:r>
              <a:rPr lang="en-US" dirty="0"/>
              <a:t> RESULT</a:t>
            </a:r>
          </a:p>
          <a:p>
            <a:pPr lvl="2">
              <a:spcBef>
                <a:spcPct val="15000"/>
              </a:spcBef>
              <a:buNone/>
              <a:tabLst>
                <a:tab pos="1142942" algn="l"/>
              </a:tabLst>
            </a:pPr>
            <a:r>
              <a:rPr lang="en-US" i="1" dirty="0"/>
              <a:t>where</a:t>
            </a:r>
            <a:r>
              <a:rPr lang="en-US" dirty="0"/>
              <a:t> not(C2)</a:t>
            </a:r>
          </a:p>
          <a:p>
            <a:pPr lvl="1">
              <a:spcBef>
                <a:spcPct val="15000"/>
              </a:spcBef>
              <a:buNone/>
              <a:tabLst>
                <a:tab pos="1142942" algn="l"/>
              </a:tabLst>
            </a:pPr>
            <a:r>
              <a:rPr lang="en-US" dirty="0"/>
              <a:t>If RESULT = </a:t>
            </a:r>
            <a:r>
              <a:rPr lang="en-US" dirty="0">
                <a:latin typeface="Symbol" pitchFamily="18" charset="2"/>
              </a:rPr>
              <a:t>{}</a:t>
            </a:r>
            <a:r>
              <a:rPr lang="en-US" dirty="0"/>
              <a:t>, the assertion is verified</a:t>
            </a:r>
          </a:p>
        </p:txBody>
      </p:sp>
      <p:sp>
        <p:nvSpPr>
          <p:cNvPr id="2" name="Footer Placeholder 1">
            <a:extLst>
              <a:ext uri="{FF2B5EF4-FFF2-40B4-BE49-F238E27FC236}">
                <a16:creationId xmlns:a16="http://schemas.microsoft.com/office/drawing/2014/main" id="{D501D4F6-6ADA-1742-8117-F34BBD569275}"/>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0A6EDED-299E-8E45-B11D-5C58B9430DE8}"/>
              </a:ext>
            </a:extLst>
          </p:cNvPr>
          <p:cNvSpPr>
            <a:spLocks noGrp="1"/>
          </p:cNvSpPr>
          <p:nvPr>
            <p:ph type="sldNum" sz="quarter" idx="4"/>
          </p:nvPr>
        </p:nvSpPr>
        <p:spPr/>
        <p:txBody>
          <a:bodyPr/>
          <a:lstStyle/>
          <a:p>
            <a:fld id="{FD96158B-4539-3C43-9DE5-94C547866200}" type="slidenum">
              <a:rPr lang="en-US" smtClean="0"/>
              <a:t>53</a:t>
            </a:fld>
            <a:endParaRPr lang="en-US"/>
          </a:p>
        </p:txBody>
      </p:sp>
    </p:spTree>
    <p:extLst>
      <p:ext uri="{BB962C8B-B14F-4D97-AF65-F5344CB8AC3E}">
        <p14:creationId xmlns:p14="http://schemas.microsoft.com/office/powerpoint/2010/main" val="30801033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noFill/>
          <a:ln/>
        </p:spPr>
        <p:txBody>
          <a:bodyPr/>
          <a:lstStyle/>
          <a:p>
            <a:pPr>
              <a:lnSpc>
                <a:spcPct val="100000"/>
              </a:lnSpc>
              <a:spcBef>
                <a:spcPct val="65000"/>
              </a:spcBef>
            </a:pPr>
            <a:r>
              <a:rPr lang="en-US" dirty="0"/>
              <a:t>Problems:</a:t>
            </a:r>
          </a:p>
          <a:p>
            <a:pPr lvl="1">
              <a:lnSpc>
                <a:spcPct val="100000"/>
              </a:lnSpc>
              <a:spcBef>
                <a:spcPct val="65000"/>
              </a:spcBef>
            </a:pPr>
            <a:r>
              <a:rPr lang="en-US" dirty="0"/>
              <a:t>Definition of constraints</a:t>
            </a:r>
          </a:p>
          <a:p>
            <a:pPr lvl="2">
              <a:lnSpc>
                <a:spcPct val="100000"/>
              </a:lnSpc>
              <a:spcBef>
                <a:spcPct val="65000"/>
              </a:spcBef>
            </a:pPr>
            <a:r>
              <a:rPr lang="en-US" dirty="0"/>
              <a:t>Consideration for fragments</a:t>
            </a:r>
          </a:p>
          <a:p>
            <a:pPr lvl="1">
              <a:lnSpc>
                <a:spcPct val="100000"/>
              </a:lnSpc>
              <a:spcBef>
                <a:spcPct val="65000"/>
              </a:spcBef>
            </a:pPr>
            <a:r>
              <a:rPr lang="en-US" dirty="0"/>
              <a:t>Where to store</a:t>
            </a:r>
          </a:p>
          <a:p>
            <a:pPr lvl="2">
              <a:lnSpc>
                <a:spcPct val="100000"/>
              </a:lnSpc>
              <a:spcBef>
                <a:spcPct val="65000"/>
              </a:spcBef>
            </a:pPr>
            <a:r>
              <a:rPr lang="en-US" dirty="0"/>
              <a:t>Replication</a:t>
            </a:r>
          </a:p>
          <a:p>
            <a:pPr lvl="2">
              <a:lnSpc>
                <a:spcPct val="100000"/>
              </a:lnSpc>
              <a:spcBef>
                <a:spcPct val="65000"/>
              </a:spcBef>
            </a:pPr>
            <a:r>
              <a:rPr lang="en-US" dirty="0"/>
              <a:t>Non-replicated : fragments</a:t>
            </a:r>
          </a:p>
          <a:p>
            <a:pPr lvl="1">
              <a:lnSpc>
                <a:spcPct val="100000"/>
              </a:lnSpc>
              <a:spcBef>
                <a:spcPct val="65000"/>
              </a:spcBef>
            </a:pPr>
            <a:r>
              <a:rPr lang="en-US" dirty="0"/>
              <a:t>Enforcement</a:t>
            </a:r>
          </a:p>
          <a:p>
            <a:pPr lvl="2">
              <a:lnSpc>
                <a:spcPct val="100000"/>
              </a:lnSpc>
              <a:spcBef>
                <a:spcPct val="65000"/>
              </a:spcBef>
            </a:pPr>
            <a:r>
              <a:rPr lang="en-US" dirty="0"/>
              <a:t>Minimize costs </a:t>
            </a:r>
          </a:p>
        </p:txBody>
      </p:sp>
      <p:sp>
        <p:nvSpPr>
          <p:cNvPr id="26627" name="Rectangle 3"/>
          <p:cNvSpPr>
            <a:spLocks noGrp="1" noChangeArrowheads="1"/>
          </p:cNvSpPr>
          <p:nvPr>
            <p:ph type="title"/>
          </p:nvPr>
        </p:nvSpPr>
        <p:spPr>
          <a:noFill/>
          <a:ln/>
        </p:spPr>
        <p:txBody>
          <a:bodyPr/>
          <a:lstStyle/>
          <a:p>
            <a:r>
              <a:rPr lang="en-US" dirty="0"/>
              <a:t>Distributed Integrity Control</a:t>
            </a:r>
          </a:p>
        </p:txBody>
      </p:sp>
      <p:sp>
        <p:nvSpPr>
          <p:cNvPr id="2" name="Footer Placeholder 1">
            <a:extLst>
              <a:ext uri="{FF2B5EF4-FFF2-40B4-BE49-F238E27FC236}">
                <a16:creationId xmlns:a16="http://schemas.microsoft.com/office/drawing/2014/main" id="{E0A7E0FD-8C99-B445-8A8B-AFA7888BA5E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FF2C6FCE-43F0-6443-9CF8-8812BEF95903}"/>
              </a:ext>
            </a:extLst>
          </p:cNvPr>
          <p:cNvSpPr>
            <a:spLocks noGrp="1"/>
          </p:cNvSpPr>
          <p:nvPr>
            <p:ph type="sldNum" sz="quarter" idx="4"/>
          </p:nvPr>
        </p:nvSpPr>
        <p:spPr/>
        <p:txBody>
          <a:bodyPr/>
          <a:lstStyle/>
          <a:p>
            <a:fld id="{FD96158B-4539-3C43-9DE5-94C547866200}" type="slidenum">
              <a:rPr lang="en-US" smtClean="0"/>
              <a:t>54</a:t>
            </a:fld>
            <a:endParaRPr lang="en-US"/>
          </a:p>
        </p:txBody>
      </p:sp>
    </p:spTree>
    <p:extLst>
      <p:ext uri="{BB962C8B-B14F-4D97-AF65-F5344CB8AC3E}">
        <p14:creationId xmlns:p14="http://schemas.microsoft.com/office/powerpoint/2010/main" val="27134022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3"/>
          <p:cNvSpPr>
            <a:spLocks noGrp="1" noChangeArrowheads="1"/>
          </p:cNvSpPr>
          <p:nvPr>
            <p:ph type="title"/>
          </p:nvPr>
        </p:nvSpPr>
        <p:spPr>
          <a:noFill/>
          <a:ln/>
        </p:spPr>
        <p:txBody>
          <a:bodyPr/>
          <a:lstStyle/>
          <a:p>
            <a:r>
              <a:rPr lang="en-US" dirty="0"/>
              <a:t>Types of Distributed Assertions</a:t>
            </a:r>
          </a:p>
        </p:txBody>
      </p:sp>
      <p:sp>
        <p:nvSpPr>
          <p:cNvPr id="27650" name="Rectangle 2"/>
          <p:cNvSpPr>
            <a:spLocks noGrp="1" noChangeArrowheads="1"/>
          </p:cNvSpPr>
          <p:nvPr>
            <p:ph idx="1"/>
          </p:nvPr>
        </p:nvSpPr>
        <p:spPr>
          <a:noFill/>
          <a:ln/>
        </p:spPr>
        <p:txBody>
          <a:bodyPr/>
          <a:lstStyle/>
          <a:p>
            <a:pPr>
              <a:lnSpc>
                <a:spcPct val="100000"/>
              </a:lnSpc>
              <a:spcBef>
                <a:spcPct val="50000"/>
              </a:spcBef>
            </a:pPr>
            <a:r>
              <a:rPr lang="en-US" dirty="0"/>
              <a:t>Individual assertions</a:t>
            </a:r>
          </a:p>
          <a:p>
            <a:pPr lvl="1">
              <a:lnSpc>
                <a:spcPct val="100000"/>
              </a:lnSpc>
              <a:spcBef>
                <a:spcPct val="50000"/>
              </a:spcBef>
            </a:pPr>
            <a:r>
              <a:rPr lang="en-US" dirty="0"/>
              <a:t>Single relation, single variable</a:t>
            </a:r>
          </a:p>
          <a:p>
            <a:pPr lvl="1">
              <a:lnSpc>
                <a:spcPct val="100000"/>
              </a:lnSpc>
              <a:spcBef>
                <a:spcPct val="50000"/>
              </a:spcBef>
            </a:pPr>
            <a:r>
              <a:rPr lang="en-US" dirty="0"/>
              <a:t>Domain constraint</a:t>
            </a:r>
          </a:p>
          <a:p>
            <a:pPr>
              <a:lnSpc>
                <a:spcPct val="100000"/>
              </a:lnSpc>
              <a:spcBef>
                <a:spcPct val="50000"/>
              </a:spcBef>
            </a:pPr>
            <a:r>
              <a:rPr lang="en-US" dirty="0"/>
              <a:t>Set oriented assertions</a:t>
            </a:r>
          </a:p>
          <a:p>
            <a:pPr lvl="1">
              <a:lnSpc>
                <a:spcPct val="100000"/>
              </a:lnSpc>
              <a:spcBef>
                <a:spcPct val="50000"/>
              </a:spcBef>
            </a:pPr>
            <a:r>
              <a:rPr lang="en-US" dirty="0"/>
              <a:t>Single relation, multi-variable </a:t>
            </a:r>
          </a:p>
          <a:p>
            <a:pPr lvl="2">
              <a:lnSpc>
                <a:spcPct val="100000"/>
              </a:lnSpc>
              <a:spcBef>
                <a:spcPct val="50000"/>
              </a:spcBef>
            </a:pPr>
            <a:r>
              <a:rPr lang="en-US" dirty="0"/>
              <a:t>functional dependency</a:t>
            </a:r>
          </a:p>
          <a:p>
            <a:pPr lvl="1">
              <a:lnSpc>
                <a:spcPct val="100000"/>
              </a:lnSpc>
              <a:spcBef>
                <a:spcPct val="50000"/>
              </a:spcBef>
            </a:pPr>
            <a:r>
              <a:rPr lang="en-US" dirty="0"/>
              <a:t>Multi-relation, multi-variable </a:t>
            </a:r>
          </a:p>
          <a:p>
            <a:pPr lvl="2">
              <a:lnSpc>
                <a:spcPct val="100000"/>
              </a:lnSpc>
              <a:spcBef>
                <a:spcPct val="50000"/>
              </a:spcBef>
            </a:pPr>
            <a:r>
              <a:rPr lang="en-US" dirty="0"/>
              <a:t>foreign key</a:t>
            </a:r>
          </a:p>
          <a:p>
            <a:pPr>
              <a:lnSpc>
                <a:spcPct val="100000"/>
              </a:lnSpc>
              <a:spcBef>
                <a:spcPct val="50000"/>
              </a:spcBef>
            </a:pPr>
            <a:r>
              <a:rPr lang="en-US" dirty="0"/>
              <a:t>Assertions involving aggregates</a:t>
            </a:r>
          </a:p>
        </p:txBody>
      </p:sp>
      <p:sp>
        <p:nvSpPr>
          <p:cNvPr id="2" name="Footer Placeholder 1">
            <a:extLst>
              <a:ext uri="{FF2B5EF4-FFF2-40B4-BE49-F238E27FC236}">
                <a16:creationId xmlns:a16="http://schemas.microsoft.com/office/drawing/2014/main" id="{B462C559-F440-1749-B966-99363807364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EDFA7EDE-5BA7-9E46-B9F2-B2FA7D4C3910}"/>
              </a:ext>
            </a:extLst>
          </p:cNvPr>
          <p:cNvSpPr>
            <a:spLocks noGrp="1"/>
          </p:cNvSpPr>
          <p:nvPr>
            <p:ph type="sldNum" sz="quarter" idx="4"/>
          </p:nvPr>
        </p:nvSpPr>
        <p:spPr/>
        <p:txBody>
          <a:bodyPr/>
          <a:lstStyle/>
          <a:p>
            <a:fld id="{FD96158B-4539-3C43-9DE5-94C547866200}" type="slidenum">
              <a:rPr lang="en-US" smtClean="0"/>
              <a:t>55</a:t>
            </a:fld>
            <a:endParaRPr lang="en-US"/>
          </a:p>
        </p:txBody>
      </p:sp>
    </p:spTree>
    <p:extLst>
      <p:ext uri="{BB962C8B-B14F-4D97-AF65-F5344CB8AC3E}">
        <p14:creationId xmlns:p14="http://schemas.microsoft.com/office/powerpoint/2010/main" val="5540713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3"/>
          <p:cNvSpPr>
            <a:spLocks noGrp="1" noChangeArrowheads="1"/>
          </p:cNvSpPr>
          <p:nvPr>
            <p:ph type="title"/>
          </p:nvPr>
        </p:nvSpPr>
        <p:spPr>
          <a:noFill/>
          <a:ln/>
        </p:spPr>
        <p:txBody>
          <a:bodyPr/>
          <a:lstStyle/>
          <a:p>
            <a:r>
              <a:rPr lang="en-US" dirty="0"/>
              <a:t>Distributed Integrity Control</a:t>
            </a:r>
          </a:p>
        </p:txBody>
      </p:sp>
      <p:sp>
        <p:nvSpPr>
          <p:cNvPr id="28674" name="Rectangle 2"/>
          <p:cNvSpPr>
            <a:spLocks noGrp="1" noChangeArrowheads="1"/>
          </p:cNvSpPr>
          <p:nvPr>
            <p:ph idx="1"/>
          </p:nvPr>
        </p:nvSpPr>
        <p:spPr>
          <a:xfrm>
            <a:off x="251520" y="1268760"/>
            <a:ext cx="8643938" cy="4759523"/>
          </a:xfrm>
          <a:noFill/>
          <a:ln/>
        </p:spPr>
        <p:txBody>
          <a:bodyPr/>
          <a:lstStyle/>
          <a:p>
            <a:r>
              <a:rPr lang="en-US" dirty="0"/>
              <a:t>Assertion Definition</a:t>
            </a:r>
          </a:p>
          <a:p>
            <a:pPr lvl="1"/>
            <a:r>
              <a:rPr lang="en-US" dirty="0"/>
              <a:t>Similar to the centralized techniques</a:t>
            </a:r>
          </a:p>
          <a:p>
            <a:pPr lvl="1"/>
            <a:r>
              <a:rPr lang="en-US" dirty="0"/>
              <a:t>Transform the assertions to compiled assertions</a:t>
            </a:r>
          </a:p>
          <a:p>
            <a:r>
              <a:rPr lang="en-US" dirty="0"/>
              <a:t>Assertion Storage</a:t>
            </a:r>
          </a:p>
          <a:p>
            <a:pPr lvl="1"/>
            <a:r>
              <a:rPr lang="en-US" dirty="0"/>
              <a:t>Individual assertions</a:t>
            </a:r>
          </a:p>
          <a:p>
            <a:pPr lvl="2"/>
            <a:r>
              <a:rPr lang="en-US" dirty="0"/>
              <a:t>One relation, only fragments</a:t>
            </a:r>
          </a:p>
          <a:p>
            <a:pPr lvl="2"/>
            <a:r>
              <a:rPr lang="en-US" dirty="0"/>
              <a:t>At each fragment site, check for compatibility</a:t>
            </a:r>
          </a:p>
          <a:p>
            <a:pPr lvl="2"/>
            <a:r>
              <a:rPr lang="en-US" dirty="0"/>
              <a:t>If compatible, store; otherwise reject</a:t>
            </a:r>
          </a:p>
          <a:p>
            <a:pPr lvl="2"/>
            <a:r>
              <a:rPr lang="en-US" dirty="0"/>
              <a:t>If all the sites reject, globally reject</a:t>
            </a:r>
          </a:p>
          <a:p>
            <a:pPr lvl="1"/>
            <a:r>
              <a:rPr lang="en-US" dirty="0"/>
              <a:t>Set-oriented assertions</a:t>
            </a:r>
          </a:p>
          <a:p>
            <a:pPr lvl="2"/>
            <a:r>
              <a:rPr lang="en-US" dirty="0"/>
              <a:t>Involves joins (between fragments or relations)</a:t>
            </a:r>
          </a:p>
          <a:p>
            <a:pPr lvl="2"/>
            <a:r>
              <a:rPr lang="en-US" dirty="0"/>
              <a:t>May be necessary to perform joins to check for compatibility</a:t>
            </a:r>
          </a:p>
          <a:p>
            <a:pPr lvl="2"/>
            <a:r>
              <a:rPr lang="en-US" dirty="0"/>
              <a:t>Store if compatible</a:t>
            </a:r>
          </a:p>
        </p:txBody>
      </p:sp>
      <p:sp>
        <p:nvSpPr>
          <p:cNvPr id="2" name="Footer Placeholder 1">
            <a:extLst>
              <a:ext uri="{FF2B5EF4-FFF2-40B4-BE49-F238E27FC236}">
                <a16:creationId xmlns:a16="http://schemas.microsoft.com/office/drawing/2014/main" id="{321048B2-B928-DE43-9982-C861946EDBA8}"/>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406FE4D2-EC39-1440-A240-8C2F6A36B5B6}"/>
              </a:ext>
            </a:extLst>
          </p:cNvPr>
          <p:cNvSpPr>
            <a:spLocks noGrp="1"/>
          </p:cNvSpPr>
          <p:nvPr>
            <p:ph type="sldNum" sz="quarter" idx="4"/>
          </p:nvPr>
        </p:nvSpPr>
        <p:spPr/>
        <p:txBody>
          <a:bodyPr/>
          <a:lstStyle/>
          <a:p>
            <a:fld id="{FD96158B-4539-3C43-9DE5-94C547866200}" type="slidenum">
              <a:rPr lang="en-US" smtClean="0"/>
              <a:t>56</a:t>
            </a:fld>
            <a:endParaRPr lang="en-US"/>
          </a:p>
        </p:txBody>
      </p:sp>
    </p:spTree>
    <p:extLst>
      <p:ext uri="{BB962C8B-B14F-4D97-AF65-F5344CB8AC3E}">
        <p14:creationId xmlns:p14="http://schemas.microsoft.com/office/powerpoint/2010/main" val="82956232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3"/>
          <p:cNvSpPr>
            <a:spLocks noGrp="1" noChangeArrowheads="1"/>
          </p:cNvSpPr>
          <p:nvPr>
            <p:ph type="title"/>
          </p:nvPr>
        </p:nvSpPr>
        <p:spPr>
          <a:noFill/>
          <a:ln/>
        </p:spPr>
        <p:txBody>
          <a:bodyPr/>
          <a:lstStyle/>
          <a:p>
            <a:r>
              <a:rPr lang="en-US" dirty="0"/>
              <a:t>Distributed Integrity Control</a:t>
            </a:r>
          </a:p>
        </p:txBody>
      </p:sp>
      <p:sp>
        <p:nvSpPr>
          <p:cNvPr id="29698" name="Rectangle 2"/>
          <p:cNvSpPr>
            <a:spLocks noGrp="1" noChangeArrowheads="1"/>
          </p:cNvSpPr>
          <p:nvPr>
            <p:ph idx="1"/>
          </p:nvPr>
        </p:nvSpPr>
        <p:spPr>
          <a:xfrm>
            <a:off x="395536" y="1124744"/>
            <a:ext cx="8229600" cy="4530725"/>
          </a:xfrm>
          <a:noFill/>
          <a:ln/>
        </p:spPr>
        <p:txBody>
          <a:bodyPr/>
          <a:lstStyle/>
          <a:p>
            <a:pPr>
              <a:lnSpc>
                <a:spcPct val="100000"/>
              </a:lnSpc>
              <a:spcBef>
                <a:spcPct val="15000"/>
              </a:spcBef>
            </a:pPr>
            <a:r>
              <a:rPr lang="en-US" dirty="0"/>
              <a:t>Assertion Enforcement</a:t>
            </a:r>
          </a:p>
          <a:p>
            <a:pPr lvl="1">
              <a:lnSpc>
                <a:spcPct val="100000"/>
              </a:lnSpc>
              <a:spcBef>
                <a:spcPct val="15000"/>
              </a:spcBef>
            </a:pPr>
            <a:r>
              <a:rPr lang="en-US" dirty="0"/>
              <a:t>Where to enforce each assertion depends on</a:t>
            </a:r>
          </a:p>
          <a:p>
            <a:pPr lvl="2">
              <a:lnSpc>
                <a:spcPct val="100000"/>
              </a:lnSpc>
              <a:spcBef>
                <a:spcPct val="15000"/>
              </a:spcBef>
            </a:pPr>
            <a:r>
              <a:rPr lang="en-US" dirty="0"/>
              <a:t>Type of assertion</a:t>
            </a:r>
          </a:p>
          <a:p>
            <a:pPr lvl="2">
              <a:lnSpc>
                <a:spcPct val="100000"/>
              </a:lnSpc>
              <a:spcBef>
                <a:spcPct val="15000"/>
              </a:spcBef>
            </a:pPr>
            <a:r>
              <a:rPr lang="en-US" dirty="0"/>
              <a:t>Type of update and where update is issued</a:t>
            </a:r>
          </a:p>
          <a:p>
            <a:pPr lvl="1">
              <a:lnSpc>
                <a:spcPct val="100000"/>
              </a:lnSpc>
              <a:spcBef>
                <a:spcPct val="15000"/>
              </a:spcBef>
            </a:pPr>
            <a:r>
              <a:rPr lang="en-US" dirty="0"/>
              <a:t>Individual Assertions</a:t>
            </a:r>
          </a:p>
          <a:p>
            <a:pPr lvl="2">
              <a:lnSpc>
                <a:spcPct val="100000"/>
              </a:lnSpc>
              <a:spcBef>
                <a:spcPct val="15000"/>
              </a:spcBef>
            </a:pPr>
            <a:r>
              <a:rPr lang="en-US" dirty="0"/>
              <a:t>If update = insert</a:t>
            </a:r>
          </a:p>
          <a:p>
            <a:pPr lvl="3">
              <a:lnSpc>
                <a:spcPct val="100000"/>
              </a:lnSpc>
              <a:spcBef>
                <a:spcPct val="15000"/>
              </a:spcBef>
            </a:pPr>
            <a:r>
              <a:rPr lang="en-US" dirty="0"/>
              <a:t>Enforce at the site where the update is issued</a:t>
            </a:r>
          </a:p>
          <a:p>
            <a:pPr lvl="2">
              <a:lnSpc>
                <a:spcPct val="100000"/>
              </a:lnSpc>
              <a:spcBef>
                <a:spcPct val="15000"/>
              </a:spcBef>
            </a:pPr>
            <a:r>
              <a:rPr lang="en-US" dirty="0"/>
              <a:t>If update = qualified</a:t>
            </a:r>
          </a:p>
          <a:p>
            <a:pPr lvl="3">
              <a:lnSpc>
                <a:spcPct val="100000"/>
              </a:lnSpc>
              <a:spcBef>
                <a:spcPct val="15000"/>
              </a:spcBef>
            </a:pPr>
            <a:r>
              <a:rPr lang="en-US" dirty="0"/>
              <a:t>Send the assertions to all the sites involved</a:t>
            </a:r>
          </a:p>
          <a:p>
            <a:pPr lvl="3">
              <a:lnSpc>
                <a:spcPct val="100000"/>
              </a:lnSpc>
              <a:spcBef>
                <a:spcPct val="15000"/>
              </a:spcBef>
            </a:pPr>
            <a:r>
              <a:rPr lang="en-US" dirty="0"/>
              <a:t>Execute the qualification to obtain </a:t>
            </a:r>
            <a:r>
              <a:rPr lang="en-US" i="1" dirty="0"/>
              <a:t>R</a:t>
            </a:r>
            <a:r>
              <a:rPr lang="en-US" baseline="30000" dirty="0"/>
              <a:t>+</a:t>
            </a:r>
            <a:r>
              <a:rPr lang="en-US" dirty="0"/>
              <a:t> and </a:t>
            </a:r>
            <a:r>
              <a:rPr lang="en-US" i="1" dirty="0"/>
              <a:t>R</a:t>
            </a:r>
            <a:r>
              <a:rPr lang="en-US" baseline="30000" dirty="0"/>
              <a:t>-</a:t>
            </a:r>
          </a:p>
          <a:p>
            <a:pPr lvl="3">
              <a:lnSpc>
                <a:spcPct val="100000"/>
              </a:lnSpc>
              <a:spcBef>
                <a:spcPct val="15000"/>
              </a:spcBef>
            </a:pPr>
            <a:r>
              <a:rPr lang="en-US" dirty="0"/>
              <a:t>Each site enforces its own assertion</a:t>
            </a:r>
          </a:p>
          <a:p>
            <a:pPr lvl="1">
              <a:lnSpc>
                <a:spcPct val="100000"/>
              </a:lnSpc>
              <a:spcBef>
                <a:spcPct val="15000"/>
              </a:spcBef>
            </a:pPr>
            <a:r>
              <a:rPr lang="en-US" dirty="0"/>
              <a:t>Set-oriented Assertions</a:t>
            </a:r>
          </a:p>
          <a:p>
            <a:pPr lvl="2">
              <a:lnSpc>
                <a:spcPct val="100000"/>
              </a:lnSpc>
              <a:spcBef>
                <a:spcPct val="15000"/>
              </a:spcBef>
            </a:pPr>
            <a:r>
              <a:rPr lang="en-US" dirty="0"/>
              <a:t>Single relation</a:t>
            </a:r>
          </a:p>
          <a:p>
            <a:pPr lvl="3">
              <a:lnSpc>
                <a:spcPct val="100000"/>
              </a:lnSpc>
              <a:spcBef>
                <a:spcPct val="15000"/>
              </a:spcBef>
            </a:pPr>
            <a:r>
              <a:rPr lang="en-US" dirty="0"/>
              <a:t>Similar to individual assertions with qualified updates</a:t>
            </a:r>
          </a:p>
          <a:p>
            <a:pPr lvl="2">
              <a:lnSpc>
                <a:spcPct val="100000"/>
              </a:lnSpc>
              <a:spcBef>
                <a:spcPct val="15000"/>
              </a:spcBef>
            </a:pPr>
            <a:r>
              <a:rPr lang="en-US" dirty="0"/>
              <a:t>Multi-relation</a:t>
            </a:r>
          </a:p>
          <a:p>
            <a:pPr lvl="3">
              <a:lnSpc>
                <a:spcPct val="100000"/>
              </a:lnSpc>
              <a:spcBef>
                <a:spcPct val="15000"/>
              </a:spcBef>
            </a:pPr>
            <a:r>
              <a:rPr lang="en-US" dirty="0"/>
              <a:t>Move data to perform joins; then send the result to query master site</a:t>
            </a:r>
          </a:p>
        </p:txBody>
      </p:sp>
      <p:sp>
        <p:nvSpPr>
          <p:cNvPr id="2" name="Footer Placeholder 1">
            <a:extLst>
              <a:ext uri="{FF2B5EF4-FFF2-40B4-BE49-F238E27FC236}">
                <a16:creationId xmlns:a16="http://schemas.microsoft.com/office/drawing/2014/main" id="{8F76B931-62C5-F04D-9606-D2438879C55F}"/>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0F8CD0F8-429E-654F-858D-7AA045E21F6C}"/>
              </a:ext>
            </a:extLst>
          </p:cNvPr>
          <p:cNvSpPr>
            <a:spLocks noGrp="1"/>
          </p:cNvSpPr>
          <p:nvPr>
            <p:ph type="sldNum" sz="quarter" idx="4"/>
          </p:nvPr>
        </p:nvSpPr>
        <p:spPr/>
        <p:txBody>
          <a:bodyPr/>
          <a:lstStyle/>
          <a:p>
            <a:fld id="{FD96158B-4539-3C43-9DE5-94C547866200}" type="slidenum">
              <a:rPr lang="en-US" smtClean="0"/>
              <a:t>57</a:t>
            </a:fld>
            <a:endParaRPr lang="en-US"/>
          </a:p>
        </p:txBody>
      </p:sp>
    </p:spTree>
    <p:extLst>
      <p:ext uri="{BB962C8B-B14F-4D97-AF65-F5344CB8AC3E}">
        <p14:creationId xmlns:p14="http://schemas.microsoft.com/office/powerpoint/2010/main" val="3366953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D96EAFC-6521-D144-A06E-028A214C0438}"/>
              </a:ext>
            </a:extLst>
          </p:cNvPr>
          <p:cNvSpPr>
            <a:spLocks noGrp="1"/>
          </p:cNvSpPr>
          <p:nvPr>
            <p:ph type="title"/>
          </p:nvPr>
        </p:nvSpPr>
        <p:spPr/>
        <p:txBody>
          <a:bodyPr/>
          <a:lstStyle/>
          <a:p>
            <a:r>
              <a:rPr lang="en-US" dirty="0"/>
              <a:t>Conclusion</a:t>
            </a:r>
          </a:p>
        </p:txBody>
      </p:sp>
      <p:sp>
        <p:nvSpPr>
          <p:cNvPr id="3" name="Espace réservé du contenu 2">
            <a:extLst>
              <a:ext uri="{FF2B5EF4-FFF2-40B4-BE49-F238E27FC236}">
                <a16:creationId xmlns:a16="http://schemas.microsoft.com/office/drawing/2014/main" id="{3357AD30-8732-9F4D-B708-48791B95D537}"/>
              </a:ext>
            </a:extLst>
          </p:cNvPr>
          <p:cNvSpPr>
            <a:spLocks noGrp="1"/>
          </p:cNvSpPr>
          <p:nvPr>
            <p:ph idx="1"/>
          </p:nvPr>
        </p:nvSpPr>
        <p:spPr/>
        <p:txBody>
          <a:bodyPr/>
          <a:lstStyle/>
          <a:p>
            <a:r>
              <a:rPr lang="en-US" dirty="0"/>
              <a:t>Solutions initially designed for centralized systems have been significantly extended for distributed systems</a:t>
            </a:r>
          </a:p>
          <a:p>
            <a:pPr lvl="1"/>
            <a:r>
              <a:rPr lang="en-US" dirty="0"/>
              <a:t>Materialized views and group-based discretionary access control</a:t>
            </a:r>
          </a:p>
          <a:p>
            <a:r>
              <a:rPr lang="en-US" dirty="0"/>
              <a:t>Semantic integrity control has received less attention and is generally not well supported by distributed DBMS products</a:t>
            </a:r>
          </a:p>
          <a:p>
            <a:r>
              <a:rPr lang="en-US" dirty="0"/>
              <a:t>Full data control is more complex and costly in distributed systems</a:t>
            </a:r>
          </a:p>
          <a:p>
            <a:pPr lvl="1"/>
            <a:r>
              <a:rPr lang="en-US" dirty="0"/>
              <a:t>Definition and storage of the rules (site selection)</a:t>
            </a:r>
          </a:p>
          <a:p>
            <a:pPr lvl="1"/>
            <a:r>
              <a:rPr lang="en-US" dirty="0"/>
              <a:t>Design of enforcement algorithms which minimize communication costs</a:t>
            </a:r>
          </a:p>
          <a:p>
            <a:endParaRPr lang="en-US" dirty="0"/>
          </a:p>
          <a:p>
            <a:endParaRPr lang="en-US" dirty="0"/>
          </a:p>
        </p:txBody>
      </p:sp>
      <p:sp>
        <p:nvSpPr>
          <p:cNvPr id="4" name="Espace réservé du pied de page 3">
            <a:extLst>
              <a:ext uri="{FF2B5EF4-FFF2-40B4-BE49-F238E27FC236}">
                <a16:creationId xmlns:a16="http://schemas.microsoft.com/office/drawing/2014/main" id="{B272E321-E846-8141-AEDF-957A1345A23F}"/>
              </a:ext>
            </a:extLst>
          </p:cNvPr>
          <p:cNvSpPr>
            <a:spLocks noGrp="1"/>
          </p:cNvSpPr>
          <p:nvPr>
            <p:ph type="ftr" sz="quarter" idx="3"/>
          </p:nvPr>
        </p:nvSpPr>
        <p:spPr/>
        <p:txBody>
          <a:bodyPr/>
          <a:lstStyle/>
          <a:p>
            <a:r>
              <a:rPr lang="en-US" dirty="0"/>
              <a:t>© 2020,</a:t>
            </a:r>
          </a:p>
        </p:txBody>
      </p:sp>
      <p:sp>
        <p:nvSpPr>
          <p:cNvPr id="5" name="Espace réservé du numéro de diapositive 4">
            <a:extLst>
              <a:ext uri="{FF2B5EF4-FFF2-40B4-BE49-F238E27FC236}">
                <a16:creationId xmlns:a16="http://schemas.microsoft.com/office/drawing/2014/main" id="{0F9C38ED-C58F-2E4A-B326-A0D6AA1BC59E}"/>
              </a:ext>
            </a:extLst>
          </p:cNvPr>
          <p:cNvSpPr>
            <a:spLocks noGrp="1"/>
          </p:cNvSpPr>
          <p:nvPr>
            <p:ph type="sldNum" sz="quarter" idx="4"/>
          </p:nvPr>
        </p:nvSpPr>
        <p:spPr/>
        <p:txBody>
          <a:bodyPr/>
          <a:lstStyle/>
          <a:p>
            <a:fld id="{FD96158B-4539-3C43-9DE5-94C547866200}" type="slidenum">
              <a:rPr lang="en-US" smtClean="0"/>
              <a:t>58</a:t>
            </a:fld>
            <a:endParaRPr lang="en-US"/>
          </a:p>
        </p:txBody>
      </p:sp>
    </p:spTree>
    <p:extLst>
      <p:ext uri="{BB962C8B-B14F-4D97-AF65-F5344CB8AC3E}">
        <p14:creationId xmlns:p14="http://schemas.microsoft.com/office/powerpoint/2010/main" val="6655084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169973" y="1417638"/>
            <a:ext cx="5718799" cy="4114800"/>
          </a:xfrm>
          <a:noFill/>
          <a:ln/>
        </p:spPr>
        <p:txBody>
          <a:bodyPr/>
          <a:lstStyle/>
          <a:p>
            <a:pPr>
              <a:buNone/>
              <a:tabLst>
                <a:tab pos="1428677" algn="l"/>
                <a:tab pos="2400177" algn="l"/>
              </a:tabLst>
            </a:pPr>
            <a:r>
              <a:rPr lang="en-US" dirty="0"/>
              <a:t>View – virtual relation</a:t>
            </a:r>
          </a:p>
          <a:p>
            <a:pPr lvl="1" indent="-400029">
              <a:tabLst>
                <a:tab pos="1428677" algn="l"/>
                <a:tab pos="2400177" algn="l"/>
              </a:tabLst>
            </a:pPr>
            <a:r>
              <a:rPr lang="en-US" dirty="0"/>
              <a:t>generated from base relation(s) by a query</a:t>
            </a:r>
          </a:p>
          <a:p>
            <a:pPr lvl="1" indent="-400029">
              <a:tabLst>
                <a:tab pos="1428677" algn="l"/>
                <a:tab pos="2400177" algn="l"/>
              </a:tabLst>
            </a:pPr>
            <a:r>
              <a:rPr lang="en-US" dirty="0"/>
              <a:t>not stored as base relations</a:t>
            </a:r>
          </a:p>
          <a:p>
            <a:pPr>
              <a:buNone/>
              <a:tabLst>
                <a:tab pos="1428677" algn="l"/>
                <a:tab pos="2400177" algn="l"/>
              </a:tabLst>
            </a:pPr>
            <a:r>
              <a:rPr lang="en-US" dirty="0"/>
              <a:t>Example :</a:t>
            </a:r>
          </a:p>
          <a:p>
            <a:pPr lvl="1" indent="-400029">
              <a:buNone/>
              <a:tabLst>
                <a:tab pos="1125101" algn="l"/>
                <a:tab pos="2399768" algn="l"/>
              </a:tabLst>
            </a:pPr>
            <a:r>
              <a:rPr lang="en-US" b="1" dirty="0">
                <a:latin typeface="Courier New"/>
              </a:rPr>
              <a:t>CREATE VIEW	</a:t>
            </a:r>
            <a:r>
              <a:rPr lang="en-US" dirty="0">
                <a:latin typeface="Courier New"/>
              </a:rPr>
              <a:t>SYSAN(ENO,ENAME)</a:t>
            </a:r>
          </a:p>
          <a:p>
            <a:pPr lvl="1" indent="-400029">
              <a:buNone/>
              <a:tabLst>
                <a:tab pos="1125101" algn="l"/>
                <a:tab pos="2399768" algn="l"/>
              </a:tabLst>
            </a:pPr>
            <a:r>
              <a:rPr lang="en-US" b="1" dirty="0">
                <a:latin typeface="Courier New"/>
              </a:rPr>
              <a:t>AS		SELECT	</a:t>
            </a:r>
            <a:r>
              <a:rPr lang="en-US" dirty="0">
                <a:latin typeface="Courier New"/>
              </a:rPr>
              <a:t>ENO,ENAME</a:t>
            </a:r>
          </a:p>
          <a:p>
            <a:pPr lvl="1" indent="-400029">
              <a:buNone/>
              <a:tabLst>
                <a:tab pos="1125101" algn="l"/>
                <a:tab pos="2399768" algn="l"/>
              </a:tabLst>
            </a:pPr>
            <a:r>
              <a:rPr lang="en-US" b="1" dirty="0">
                <a:latin typeface="Courier New"/>
              </a:rPr>
              <a:t>		FROM</a:t>
            </a:r>
            <a:r>
              <a:rPr lang="en-US" dirty="0">
                <a:latin typeface="Courier New"/>
              </a:rPr>
              <a:t>	EMP</a:t>
            </a:r>
          </a:p>
          <a:p>
            <a:pPr lvl="1" indent="-400029">
              <a:buNone/>
              <a:tabLst>
                <a:tab pos="1125101" algn="l"/>
                <a:tab pos="2399768" algn="l"/>
              </a:tabLst>
            </a:pPr>
            <a:r>
              <a:rPr lang="en-US" b="1" dirty="0">
                <a:latin typeface="Courier New"/>
              </a:rPr>
              <a:t>		WHERE	</a:t>
            </a:r>
            <a:r>
              <a:rPr lang="en-US" dirty="0">
                <a:latin typeface="Courier New"/>
              </a:rPr>
              <a:t>TITLE= "Syst. Anal."</a:t>
            </a:r>
          </a:p>
        </p:txBody>
      </p:sp>
      <p:sp>
        <p:nvSpPr>
          <p:cNvPr id="7171" name="Rectangle 3"/>
          <p:cNvSpPr>
            <a:spLocks noGrp="1" noChangeArrowheads="1"/>
          </p:cNvSpPr>
          <p:nvPr>
            <p:ph type="title"/>
          </p:nvPr>
        </p:nvSpPr>
        <p:spPr>
          <a:noFill/>
          <a:ln/>
        </p:spPr>
        <p:txBody>
          <a:bodyPr/>
          <a:lstStyle/>
          <a:p>
            <a:r>
              <a:rPr lang="en-US" dirty="0"/>
              <a:t>View Management</a:t>
            </a:r>
          </a:p>
        </p:txBody>
      </p:sp>
      <p:grpSp>
        <p:nvGrpSpPr>
          <p:cNvPr id="5" name="Group 4">
            <a:extLst>
              <a:ext uri="{FF2B5EF4-FFF2-40B4-BE49-F238E27FC236}">
                <a16:creationId xmlns:a16="http://schemas.microsoft.com/office/drawing/2014/main" id="{E6CF76F7-EF43-444E-AFB4-1A9EB6A7C92B}"/>
              </a:ext>
            </a:extLst>
          </p:cNvPr>
          <p:cNvGrpSpPr/>
          <p:nvPr/>
        </p:nvGrpSpPr>
        <p:grpSpPr>
          <a:xfrm>
            <a:off x="5989259" y="1598614"/>
            <a:ext cx="2727145" cy="2659179"/>
            <a:chOff x="5989259" y="1598614"/>
            <a:chExt cx="2727145" cy="2659179"/>
          </a:xfrm>
        </p:grpSpPr>
        <p:sp>
          <p:nvSpPr>
            <p:cNvPr id="7185" name="Rectangle 17"/>
            <p:cNvSpPr>
              <a:spLocks noChangeArrowheads="1"/>
            </p:cNvSpPr>
            <p:nvPr/>
          </p:nvSpPr>
          <p:spPr bwMode="auto">
            <a:xfrm>
              <a:off x="6070600" y="1873250"/>
              <a:ext cx="2560638" cy="444500"/>
            </a:xfrm>
            <a:prstGeom prst="rect">
              <a:avLst/>
            </a:prstGeom>
            <a:noFill/>
            <a:ln w="12700">
              <a:solidFill>
                <a:srgbClr val="000000"/>
              </a:solidFill>
              <a:miter lim="800000"/>
              <a:headEnd/>
              <a:tailEnd/>
            </a:ln>
            <a:effectLst/>
          </p:spPr>
          <p:txBody>
            <a:bodyPr wrap="none" lIns="91439" tIns="45719" rIns="91439" bIns="45719" anchor="ctr"/>
            <a:lstStyle/>
            <a:p>
              <a:endParaRPr lang="fr-FR" sz="1687" dirty="0">
                <a:latin typeface="+mn-lt"/>
              </a:endParaRPr>
            </a:p>
          </p:txBody>
        </p:sp>
        <p:sp>
          <p:nvSpPr>
            <p:cNvPr id="7186" name="Rectangle 18"/>
            <p:cNvSpPr>
              <a:spLocks noChangeArrowheads="1"/>
            </p:cNvSpPr>
            <p:nvPr/>
          </p:nvSpPr>
          <p:spPr bwMode="auto">
            <a:xfrm>
              <a:off x="6098214" y="1941514"/>
              <a:ext cx="583490"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ENO</a:t>
              </a:r>
            </a:p>
          </p:txBody>
        </p:sp>
        <p:sp>
          <p:nvSpPr>
            <p:cNvPr id="7187" name="Rectangle 19"/>
            <p:cNvSpPr>
              <a:spLocks noChangeArrowheads="1"/>
            </p:cNvSpPr>
            <p:nvPr/>
          </p:nvSpPr>
          <p:spPr bwMode="auto">
            <a:xfrm>
              <a:off x="6653928" y="1941514"/>
              <a:ext cx="823940"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ENAME</a:t>
              </a:r>
            </a:p>
          </p:txBody>
        </p:sp>
        <p:sp>
          <p:nvSpPr>
            <p:cNvPr id="7188" name="Rectangle 20"/>
            <p:cNvSpPr>
              <a:spLocks noChangeArrowheads="1"/>
            </p:cNvSpPr>
            <p:nvPr/>
          </p:nvSpPr>
          <p:spPr bwMode="auto">
            <a:xfrm>
              <a:off x="7639535" y="1941514"/>
              <a:ext cx="686082"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TITLE</a:t>
              </a:r>
            </a:p>
          </p:txBody>
        </p:sp>
        <p:sp>
          <p:nvSpPr>
            <p:cNvPr id="7189" name="Line 21"/>
            <p:cNvSpPr>
              <a:spLocks noChangeShapeType="1"/>
            </p:cNvSpPr>
            <p:nvPr/>
          </p:nvSpPr>
          <p:spPr bwMode="auto">
            <a:xfrm>
              <a:off x="6648450" y="1873250"/>
              <a:ext cx="0" cy="444500"/>
            </a:xfrm>
            <a:prstGeom prst="line">
              <a:avLst/>
            </a:prstGeom>
            <a:noFill/>
            <a:ln w="12700">
              <a:solidFill>
                <a:srgbClr val="000000"/>
              </a:solidFill>
              <a:round/>
              <a:headEnd/>
              <a:tailEnd/>
            </a:ln>
            <a:effectLst/>
          </p:spPr>
          <p:txBody>
            <a:bodyPr wrap="none" lIns="91439" tIns="45719" rIns="91439" bIns="45719" anchor="ctr"/>
            <a:lstStyle/>
            <a:p>
              <a:endParaRPr lang="fr-FR" sz="1687" dirty="0">
                <a:latin typeface="+mn-lt"/>
              </a:endParaRPr>
            </a:p>
          </p:txBody>
        </p:sp>
        <p:sp>
          <p:nvSpPr>
            <p:cNvPr id="7190" name="Line 22"/>
            <p:cNvSpPr>
              <a:spLocks noChangeShapeType="1"/>
            </p:cNvSpPr>
            <p:nvPr/>
          </p:nvSpPr>
          <p:spPr bwMode="auto">
            <a:xfrm>
              <a:off x="7543800" y="1873250"/>
              <a:ext cx="0" cy="444500"/>
            </a:xfrm>
            <a:prstGeom prst="line">
              <a:avLst/>
            </a:prstGeom>
            <a:noFill/>
            <a:ln w="12700">
              <a:solidFill>
                <a:srgbClr val="000000"/>
              </a:solidFill>
              <a:round/>
              <a:headEnd/>
              <a:tailEnd/>
            </a:ln>
            <a:effectLst/>
          </p:spPr>
          <p:txBody>
            <a:bodyPr wrap="none" lIns="91439" tIns="45719" rIns="91439" bIns="45719" anchor="ctr"/>
            <a:lstStyle/>
            <a:p>
              <a:endParaRPr lang="fr-FR" sz="1687" dirty="0">
                <a:latin typeface="+mn-lt"/>
              </a:endParaRPr>
            </a:p>
          </p:txBody>
        </p:sp>
        <p:sp>
          <p:nvSpPr>
            <p:cNvPr id="7191" name="Rectangle 23"/>
            <p:cNvSpPr>
              <a:spLocks noChangeArrowheads="1"/>
            </p:cNvSpPr>
            <p:nvPr/>
          </p:nvSpPr>
          <p:spPr bwMode="auto">
            <a:xfrm>
              <a:off x="6229112" y="2351486"/>
              <a:ext cx="403954"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E1</a:t>
              </a:r>
            </a:p>
          </p:txBody>
        </p:sp>
        <p:sp>
          <p:nvSpPr>
            <p:cNvPr id="7192" name="Rectangle 24"/>
            <p:cNvSpPr>
              <a:spLocks noChangeArrowheads="1"/>
            </p:cNvSpPr>
            <p:nvPr/>
          </p:nvSpPr>
          <p:spPr bwMode="auto">
            <a:xfrm>
              <a:off x="6692295" y="2351486"/>
              <a:ext cx="703716"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J. Doe</a:t>
              </a:r>
            </a:p>
          </p:txBody>
        </p:sp>
        <p:sp>
          <p:nvSpPr>
            <p:cNvPr id="7193" name="Rectangle 25"/>
            <p:cNvSpPr>
              <a:spLocks noChangeArrowheads="1"/>
            </p:cNvSpPr>
            <p:nvPr/>
          </p:nvSpPr>
          <p:spPr bwMode="auto">
            <a:xfrm>
              <a:off x="7528962" y="2351486"/>
              <a:ext cx="1005080"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Elect. Eng</a:t>
              </a:r>
            </a:p>
          </p:txBody>
        </p:sp>
        <p:sp>
          <p:nvSpPr>
            <p:cNvPr id="7194" name="Rectangle 26"/>
            <p:cNvSpPr>
              <a:spLocks noChangeArrowheads="1"/>
            </p:cNvSpPr>
            <p:nvPr/>
          </p:nvSpPr>
          <p:spPr bwMode="auto">
            <a:xfrm>
              <a:off x="6229112" y="2580086"/>
              <a:ext cx="403954"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E2</a:t>
              </a:r>
            </a:p>
          </p:txBody>
        </p:sp>
        <p:sp>
          <p:nvSpPr>
            <p:cNvPr id="7195" name="Rectangle 27"/>
            <p:cNvSpPr>
              <a:spLocks noChangeArrowheads="1"/>
            </p:cNvSpPr>
            <p:nvPr/>
          </p:nvSpPr>
          <p:spPr bwMode="auto">
            <a:xfrm>
              <a:off x="6662344" y="2580086"/>
              <a:ext cx="912106"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M. Smith</a:t>
              </a:r>
            </a:p>
          </p:txBody>
        </p:sp>
        <p:sp>
          <p:nvSpPr>
            <p:cNvPr id="7196" name="Rectangle 28"/>
            <p:cNvSpPr>
              <a:spLocks noChangeArrowheads="1"/>
            </p:cNvSpPr>
            <p:nvPr/>
          </p:nvSpPr>
          <p:spPr bwMode="auto">
            <a:xfrm>
              <a:off x="7534064" y="2580085"/>
              <a:ext cx="1035537" cy="522449"/>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Syst. Anal.</a:t>
              </a:r>
            </a:p>
            <a:p>
              <a:endParaRPr lang="en-US" sz="1406" dirty="0">
                <a:solidFill>
                  <a:srgbClr val="000000"/>
                </a:solidFill>
                <a:latin typeface="+mn-lt"/>
              </a:endParaRPr>
            </a:p>
          </p:txBody>
        </p:sp>
        <p:sp>
          <p:nvSpPr>
            <p:cNvPr id="7197" name="Rectangle 29"/>
            <p:cNvSpPr>
              <a:spLocks noChangeArrowheads="1"/>
            </p:cNvSpPr>
            <p:nvPr/>
          </p:nvSpPr>
          <p:spPr bwMode="auto">
            <a:xfrm>
              <a:off x="6229112" y="2808686"/>
              <a:ext cx="403954"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E3</a:t>
              </a:r>
            </a:p>
          </p:txBody>
        </p:sp>
        <p:sp>
          <p:nvSpPr>
            <p:cNvPr id="7198" name="Rectangle 30"/>
            <p:cNvSpPr>
              <a:spLocks noChangeArrowheads="1"/>
            </p:cNvSpPr>
            <p:nvPr/>
          </p:nvSpPr>
          <p:spPr bwMode="auto">
            <a:xfrm>
              <a:off x="6673750" y="2808686"/>
              <a:ext cx="705318"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A. Lee</a:t>
              </a:r>
            </a:p>
          </p:txBody>
        </p:sp>
        <p:sp>
          <p:nvSpPr>
            <p:cNvPr id="7199" name="Rectangle 31"/>
            <p:cNvSpPr>
              <a:spLocks noChangeArrowheads="1"/>
            </p:cNvSpPr>
            <p:nvPr/>
          </p:nvSpPr>
          <p:spPr bwMode="auto">
            <a:xfrm>
              <a:off x="7528097" y="2808686"/>
              <a:ext cx="1096451"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Mech. Eng.</a:t>
              </a:r>
            </a:p>
          </p:txBody>
        </p:sp>
        <p:sp>
          <p:nvSpPr>
            <p:cNvPr id="7200" name="Rectangle 32"/>
            <p:cNvSpPr>
              <a:spLocks noChangeArrowheads="1"/>
            </p:cNvSpPr>
            <p:nvPr/>
          </p:nvSpPr>
          <p:spPr bwMode="auto">
            <a:xfrm>
              <a:off x="6229112" y="3037286"/>
              <a:ext cx="403954"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E4</a:t>
              </a:r>
            </a:p>
          </p:txBody>
        </p:sp>
        <p:sp>
          <p:nvSpPr>
            <p:cNvPr id="7201" name="Rectangle 33"/>
            <p:cNvSpPr>
              <a:spLocks noChangeArrowheads="1"/>
            </p:cNvSpPr>
            <p:nvPr/>
          </p:nvSpPr>
          <p:spPr bwMode="auto">
            <a:xfrm>
              <a:off x="6658717" y="3037286"/>
              <a:ext cx="817528"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J. Miller</a:t>
              </a:r>
            </a:p>
          </p:txBody>
        </p:sp>
        <p:sp>
          <p:nvSpPr>
            <p:cNvPr id="7202" name="Rectangle 34"/>
            <p:cNvSpPr>
              <a:spLocks noChangeArrowheads="1"/>
            </p:cNvSpPr>
            <p:nvPr/>
          </p:nvSpPr>
          <p:spPr bwMode="auto">
            <a:xfrm>
              <a:off x="7520567" y="3037286"/>
              <a:ext cx="1195837"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Programmer</a:t>
              </a:r>
            </a:p>
          </p:txBody>
        </p:sp>
        <p:sp>
          <p:nvSpPr>
            <p:cNvPr id="7203" name="Rectangle 35"/>
            <p:cNvSpPr>
              <a:spLocks noChangeArrowheads="1"/>
            </p:cNvSpPr>
            <p:nvPr/>
          </p:nvSpPr>
          <p:spPr bwMode="auto">
            <a:xfrm>
              <a:off x="6229112" y="3265886"/>
              <a:ext cx="403954"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E5</a:t>
              </a:r>
            </a:p>
          </p:txBody>
        </p:sp>
        <p:sp>
          <p:nvSpPr>
            <p:cNvPr id="7204" name="Rectangle 36"/>
            <p:cNvSpPr>
              <a:spLocks noChangeArrowheads="1"/>
            </p:cNvSpPr>
            <p:nvPr/>
          </p:nvSpPr>
          <p:spPr bwMode="auto">
            <a:xfrm>
              <a:off x="6695452" y="3265886"/>
              <a:ext cx="913709"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B. Casey</a:t>
              </a:r>
            </a:p>
          </p:txBody>
        </p:sp>
        <p:sp>
          <p:nvSpPr>
            <p:cNvPr id="7205" name="Rectangle 37"/>
            <p:cNvSpPr>
              <a:spLocks noChangeArrowheads="1"/>
            </p:cNvSpPr>
            <p:nvPr/>
          </p:nvSpPr>
          <p:spPr bwMode="auto">
            <a:xfrm>
              <a:off x="7534064" y="3265886"/>
              <a:ext cx="1035537"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Syst. Anal.</a:t>
              </a:r>
            </a:p>
          </p:txBody>
        </p:sp>
        <p:sp>
          <p:nvSpPr>
            <p:cNvPr id="7206" name="Rectangle 38"/>
            <p:cNvSpPr>
              <a:spLocks noChangeArrowheads="1"/>
            </p:cNvSpPr>
            <p:nvPr/>
          </p:nvSpPr>
          <p:spPr bwMode="auto">
            <a:xfrm>
              <a:off x="6229112" y="3494486"/>
              <a:ext cx="403954"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E6</a:t>
              </a:r>
            </a:p>
          </p:txBody>
        </p:sp>
        <p:sp>
          <p:nvSpPr>
            <p:cNvPr id="7207" name="Rectangle 39"/>
            <p:cNvSpPr>
              <a:spLocks noChangeArrowheads="1"/>
            </p:cNvSpPr>
            <p:nvPr/>
          </p:nvSpPr>
          <p:spPr bwMode="auto">
            <a:xfrm>
              <a:off x="6667929" y="3494486"/>
              <a:ext cx="724554"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L. Chu</a:t>
              </a:r>
            </a:p>
          </p:txBody>
        </p:sp>
        <p:sp>
          <p:nvSpPr>
            <p:cNvPr id="7208" name="Rectangle 40"/>
            <p:cNvSpPr>
              <a:spLocks noChangeArrowheads="1"/>
            </p:cNvSpPr>
            <p:nvPr/>
          </p:nvSpPr>
          <p:spPr bwMode="auto">
            <a:xfrm>
              <a:off x="7528772" y="3494486"/>
              <a:ext cx="1054773"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Elect. Eng.</a:t>
              </a:r>
            </a:p>
          </p:txBody>
        </p:sp>
        <p:sp>
          <p:nvSpPr>
            <p:cNvPr id="7209" name="Rectangle 41"/>
            <p:cNvSpPr>
              <a:spLocks noChangeArrowheads="1"/>
            </p:cNvSpPr>
            <p:nvPr/>
          </p:nvSpPr>
          <p:spPr bwMode="auto">
            <a:xfrm>
              <a:off x="6229112" y="3723086"/>
              <a:ext cx="403954"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E7</a:t>
              </a:r>
            </a:p>
          </p:txBody>
        </p:sp>
        <p:sp>
          <p:nvSpPr>
            <p:cNvPr id="7210" name="Rectangle 42"/>
            <p:cNvSpPr>
              <a:spLocks noChangeArrowheads="1"/>
            </p:cNvSpPr>
            <p:nvPr/>
          </p:nvSpPr>
          <p:spPr bwMode="auto">
            <a:xfrm>
              <a:off x="6672537" y="3723086"/>
              <a:ext cx="854398"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R. Davis</a:t>
              </a:r>
            </a:p>
          </p:txBody>
        </p:sp>
        <p:sp>
          <p:nvSpPr>
            <p:cNvPr id="7211" name="Rectangle 43"/>
            <p:cNvSpPr>
              <a:spLocks noChangeArrowheads="1"/>
            </p:cNvSpPr>
            <p:nvPr/>
          </p:nvSpPr>
          <p:spPr bwMode="auto">
            <a:xfrm>
              <a:off x="7528097" y="3723086"/>
              <a:ext cx="1096451"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Mech. Eng.</a:t>
              </a:r>
            </a:p>
          </p:txBody>
        </p:sp>
        <p:sp>
          <p:nvSpPr>
            <p:cNvPr id="7212" name="Rectangle 44"/>
            <p:cNvSpPr>
              <a:spLocks noChangeArrowheads="1"/>
            </p:cNvSpPr>
            <p:nvPr/>
          </p:nvSpPr>
          <p:spPr bwMode="auto">
            <a:xfrm>
              <a:off x="6229112" y="3951686"/>
              <a:ext cx="403954"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E8</a:t>
              </a:r>
            </a:p>
          </p:txBody>
        </p:sp>
        <p:sp>
          <p:nvSpPr>
            <p:cNvPr id="7213" name="Rectangle 45"/>
            <p:cNvSpPr>
              <a:spLocks noChangeArrowheads="1"/>
            </p:cNvSpPr>
            <p:nvPr/>
          </p:nvSpPr>
          <p:spPr bwMode="auto">
            <a:xfrm>
              <a:off x="6715174" y="3951686"/>
              <a:ext cx="854398"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J. Jones</a:t>
              </a:r>
            </a:p>
          </p:txBody>
        </p:sp>
        <p:sp>
          <p:nvSpPr>
            <p:cNvPr id="7214" name="Rectangle 46"/>
            <p:cNvSpPr>
              <a:spLocks noChangeArrowheads="1"/>
            </p:cNvSpPr>
            <p:nvPr/>
          </p:nvSpPr>
          <p:spPr bwMode="auto">
            <a:xfrm>
              <a:off x="7534064" y="3951686"/>
              <a:ext cx="1035537"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Syst. Anal.</a:t>
              </a:r>
            </a:p>
          </p:txBody>
        </p:sp>
        <p:sp>
          <p:nvSpPr>
            <p:cNvPr id="7215" name="Freeform 47"/>
            <p:cNvSpPr>
              <a:spLocks/>
            </p:cNvSpPr>
            <p:nvPr/>
          </p:nvSpPr>
          <p:spPr bwMode="auto">
            <a:xfrm>
              <a:off x="6070600" y="2276872"/>
              <a:ext cx="2560638" cy="1944688"/>
            </a:xfrm>
            <a:custGeom>
              <a:avLst/>
              <a:gdLst/>
              <a:ahLst/>
              <a:cxnLst>
                <a:cxn ang="0">
                  <a:pos x="0" y="0"/>
                </a:cxn>
                <a:cxn ang="0">
                  <a:pos x="0" y="1224"/>
                </a:cxn>
                <a:cxn ang="0">
                  <a:pos x="1612" y="1224"/>
                </a:cxn>
              </a:cxnLst>
              <a:rect l="0" t="0" r="r" b="b"/>
              <a:pathLst>
                <a:path w="1613" h="1225">
                  <a:moveTo>
                    <a:pt x="0" y="0"/>
                  </a:moveTo>
                  <a:lnTo>
                    <a:pt x="0" y="1224"/>
                  </a:lnTo>
                  <a:lnTo>
                    <a:pt x="1612" y="1224"/>
                  </a:lnTo>
                </a:path>
              </a:pathLst>
            </a:custGeom>
            <a:noFill/>
            <a:ln w="12700" cap="rnd" cmpd="sng">
              <a:solidFill>
                <a:srgbClr val="000000"/>
              </a:solidFill>
              <a:prstDash val="solid"/>
              <a:round/>
              <a:headEnd type="none" w="med" len="med"/>
              <a:tailEnd type="none" w="med" len="med"/>
            </a:ln>
            <a:effectLst/>
          </p:spPr>
          <p:txBody>
            <a:bodyPr lIns="91439" tIns="45719" rIns="91439" bIns="45719"/>
            <a:lstStyle/>
            <a:p>
              <a:endParaRPr lang="fr-FR" sz="1687" dirty="0">
                <a:latin typeface="+mn-lt"/>
              </a:endParaRPr>
            </a:p>
          </p:txBody>
        </p:sp>
        <p:sp>
          <p:nvSpPr>
            <p:cNvPr id="7216" name="Line 48"/>
            <p:cNvSpPr>
              <a:spLocks noChangeShapeType="1"/>
            </p:cNvSpPr>
            <p:nvPr/>
          </p:nvSpPr>
          <p:spPr bwMode="auto">
            <a:xfrm>
              <a:off x="8629650" y="2290688"/>
              <a:ext cx="0" cy="1930400"/>
            </a:xfrm>
            <a:prstGeom prst="line">
              <a:avLst/>
            </a:prstGeom>
            <a:noFill/>
            <a:ln w="12700">
              <a:solidFill>
                <a:srgbClr val="000000"/>
              </a:solidFill>
              <a:round/>
              <a:headEnd/>
              <a:tailEnd/>
            </a:ln>
            <a:effectLst/>
          </p:spPr>
          <p:txBody>
            <a:bodyPr wrap="none" lIns="91439" tIns="45719" rIns="91439" bIns="45719" anchor="ctr"/>
            <a:lstStyle/>
            <a:p>
              <a:endParaRPr lang="fr-FR" sz="1687" dirty="0">
                <a:latin typeface="+mn-lt"/>
              </a:endParaRPr>
            </a:p>
          </p:txBody>
        </p:sp>
        <p:sp>
          <p:nvSpPr>
            <p:cNvPr id="7217" name="Line 49"/>
            <p:cNvSpPr>
              <a:spLocks noChangeShapeType="1"/>
            </p:cNvSpPr>
            <p:nvPr/>
          </p:nvSpPr>
          <p:spPr bwMode="auto">
            <a:xfrm>
              <a:off x="7543800" y="2276872"/>
              <a:ext cx="0" cy="1930400"/>
            </a:xfrm>
            <a:prstGeom prst="line">
              <a:avLst/>
            </a:prstGeom>
            <a:noFill/>
            <a:ln w="12700">
              <a:solidFill>
                <a:srgbClr val="000000"/>
              </a:solidFill>
              <a:round/>
              <a:headEnd/>
              <a:tailEnd/>
            </a:ln>
            <a:effectLst/>
          </p:spPr>
          <p:txBody>
            <a:bodyPr wrap="none" lIns="91439" tIns="45719" rIns="91439" bIns="45719" anchor="ctr"/>
            <a:lstStyle/>
            <a:p>
              <a:endParaRPr lang="fr-FR" sz="1687" dirty="0">
                <a:latin typeface="+mn-lt"/>
              </a:endParaRPr>
            </a:p>
          </p:txBody>
        </p:sp>
        <p:sp>
          <p:nvSpPr>
            <p:cNvPr id="7218" name="Line 50"/>
            <p:cNvSpPr>
              <a:spLocks noChangeShapeType="1"/>
            </p:cNvSpPr>
            <p:nvPr/>
          </p:nvSpPr>
          <p:spPr bwMode="auto">
            <a:xfrm>
              <a:off x="6648450" y="2276872"/>
              <a:ext cx="0" cy="1930400"/>
            </a:xfrm>
            <a:prstGeom prst="line">
              <a:avLst/>
            </a:prstGeom>
            <a:noFill/>
            <a:ln w="12700">
              <a:solidFill>
                <a:srgbClr val="000000"/>
              </a:solidFill>
              <a:round/>
              <a:headEnd/>
              <a:tailEnd/>
            </a:ln>
            <a:effectLst/>
          </p:spPr>
          <p:txBody>
            <a:bodyPr wrap="none" lIns="91439" tIns="45719" rIns="91439" bIns="45719" anchor="ctr"/>
            <a:lstStyle/>
            <a:p>
              <a:endParaRPr lang="fr-FR" sz="1687" dirty="0">
                <a:latin typeface="+mn-lt"/>
              </a:endParaRPr>
            </a:p>
          </p:txBody>
        </p:sp>
        <p:sp>
          <p:nvSpPr>
            <p:cNvPr id="7219" name="Rectangle 51"/>
            <p:cNvSpPr>
              <a:spLocks noChangeArrowheads="1"/>
            </p:cNvSpPr>
            <p:nvPr/>
          </p:nvSpPr>
          <p:spPr bwMode="auto">
            <a:xfrm>
              <a:off x="5989259" y="1598614"/>
              <a:ext cx="572270" cy="306107"/>
            </a:xfrm>
            <a:prstGeom prst="rect">
              <a:avLst/>
            </a:prstGeom>
            <a:noFill/>
            <a:ln w="12700">
              <a:noFill/>
              <a:miter lim="800000"/>
              <a:headEnd/>
              <a:tailEnd/>
            </a:ln>
            <a:effectLst/>
          </p:spPr>
          <p:txBody>
            <a:bodyPr wrap="none" lIns="90486" tIns="44449" rIns="90486" bIns="44449">
              <a:spAutoFit/>
            </a:bodyPr>
            <a:lstStyle/>
            <a:p>
              <a:r>
                <a:rPr lang="en-US" sz="1406" dirty="0">
                  <a:solidFill>
                    <a:srgbClr val="000000"/>
                  </a:solidFill>
                  <a:latin typeface="+mn-lt"/>
                </a:rPr>
                <a:t>EMP</a:t>
              </a:r>
            </a:p>
          </p:txBody>
        </p:sp>
      </p:grpSp>
      <p:pic>
        <p:nvPicPr>
          <p:cNvPr id="4" name="Picture 3" descr="A screenshot of a cell phone&#10;&#10;Description automatically generated">
            <a:extLst>
              <a:ext uri="{FF2B5EF4-FFF2-40B4-BE49-F238E27FC236}">
                <a16:creationId xmlns:a16="http://schemas.microsoft.com/office/drawing/2014/main" id="{44C93E98-C92D-DF4A-9F31-2BA24646A91E}"/>
              </a:ext>
            </a:extLst>
          </p:cNvPr>
          <p:cNvPicPr>
            <a:picLocks noChangeAspect="1"/>
          </p:cNvPicPr>
          <p:nvPr/>
        </p:nvPicPr>
        <p:blipFill>
          <a:blip r:embed="rId3"/>
          <a:stretch>
            <a:fillRect/>
          </a:stretch>
        </p:blipFill>
        <p:spPr>
          <a:xfrm>
            <a:off x="6132101" y="4411943"/>
            <a:ext cx="2497549" cy="1673889"/>
          </a:xfrm>
          <a:prstGeom prst="rect">
            <a:avLst/>
          </a:prstGeom>
        </p:spPr>
      </p:pic>
      <p:sp>
        <p:nvSpPr>
          <p:cNvPr id="2" name="Footer Placeholder 1">
            <a:extLst>
              <a:ext uri="{FF2B5EF4-FFF2-40B4-BE49-F238E27FC236}">
                <a16:creationId xmlns:a16="http://schemas.microsoft.com/office/drawing/2014/main" id="{583505B1-3693-4F4D-B770-D78B29F4BC2B}"/>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5DF0BC46-979D-8D40-8469-FB7AA4758E81}"/>
              </a:ext>
            </a:extLst>
          </p:cNvPr>
          <p:cNvSpPr>
            <a:spLocks noGrp="1"/>
          </p:cNvSpPr>
          <p:nvPr>
            <p:ph type="sldNum" sz="quarter" idx="4"/>
          </p:nvPr>
        </p:nvSpPr>
        <p:spPr/>
        <p:txBody>
          <a:bodyPr/>
          <a:lstStyle/>
          <a:p>
            <a:fld id="{FD96158B-4539-3C43-9DE5-94C547866200}" type="slidenum">
              <a:rPr lang="en-US" smtClean="0"/>
              <a:t>6</a:t>
            </a:fld>
            <a:endParaRPr lang="en-US"/>
          </a:p>
        </p:txBody>
      </p:sp>
    </p:spTree>
    <p:extLst>
      <p:ext uri="{BB962C8B-B14F-4D97-AF65-F5344CB8AC3E}">
        <p14:creationId xmlns:p14="http://schemas.microsoft.com/office/powerpoint/2010/main" val="5385057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a:noFill/>
          <a:ln/>
        </p:spPr>
        <p:txBody>
          <a:bodyPr/>
          <a:lstStyle/>
          <a:p>
            <a:pPr>
              <a:buFont typeface="Monotype Sorts" charset="2"/>
              <a:buNone/>
            </a:pPr>
            <a:r>
              <a:rPr lang="en-US" dirty="0"/>
              <a:t>Views can be manipulated as base relations</a:t>
            </a:r>
          </a:p>
          <a:p>
            <a:pPr>
              <a:buFont typeface="Monotype Sorts" charset="2"/>
              <a:buNone/>
            </a:pPr>
            <a:endParaRPr lang="en-US" dirty="0"/>
          </a:p>
          <a:p>
            <a:pPr>
              <a:buFont typeface="Monotype Sorts" charset="2"/>
              <a:buNone/>
            </a:pPr>
            <a:r>
              <a:rPr lang="en-US" dirty="0"/>
              <a:t>Example :</a:t>
            </a:r>
          </a:p>
          <a:p>
            <a:pPr>
              <a:buFont typeface="Monotype Sorts" charset="2"/>
              <a:buNone/>
            </a:pPr>
            <a:endParaRPr lang="en-US" dirty="0"/>
          </a:p>
          <a:p>
            <a:pPr>
              <a:buNone/>
              <a:tabLst>
                <a:tab pos="1519109" algn="l"/>
              </a:tabLst>
            </a:pPr>
            <a:r>
              <a:rPr lang="en-US" dirty="0">
                <a:latin typeface="Courier New"/>
              </a:rPr>
              <a:t>	</a:t>
            </a:r>
            <a:r>
              <a:rPr lang="en-US" b="1" dirty="0">
                <a:latin typeface="Courier New"/>
              </a:rPr>
              <a:t>SELECT</a:t>
            </a:r>
            <a:r>
              <a:rPr lang="en-US" dirty="0">
                <a:latin typeface="Courier New"/>
              </a:rPr>
              <a:t>	ENAME, PNO, RESP</a:t>
            </a:r>
          </a:p>
          <a:p>
            <a:pPr>
              <a:buNone/>
              <a:tabLst>
                <a:tab pos="1519109" algn="l"/>
              </a:tabLst>
            </a:pPr>
            <a:r>
              <a:rPr lang="en-US" dirty="0">
                <a:latin typeface="Courier New"/>
              </a:rPr>
              <a:t>	</a:t>
            </a:r>
            <a:r>
              <a:rPr lang="en-US" b="1" dirty="0">
                <a:latin typeface="Courier New"/>
              </a:rPr>
              <a:t>FROM</a:t>
            </a:r>
            <a:r>
              <a:rPr lang="en-US" dirty="0">
                <a:latin typeface="Courier New"/>
              </a:rPr>
              <a:t>	SYSAN, ASG</a:t>
            </a:r>
          </a:p>
          <a:p>
            <a:pPr>
              <a:buNone/>
              <a:tabLst>
                <a:tab pos="1519109" algn="l"/>
              </a:tabLst>
            </a:pPr>
            <a:r>
              <a:rPr lang="en-US" dirty="0">
                <a:latin typeface="Courier New"/>
              </a:rPr>
              <a:t>	</a:t>
            </a:r>
            <a:r>
              <a:rPr lang="en-US" b="1" dirty="0">
                <a:latin typeface="Courier New"/>
              </a:rPr>
              <a:t>WHERE</a:t>
            </a:r>
            <a:r>
              <a:rPr lang="en-US" dirty="0">
                <a:latin typeface="Courier New"/>
              </a:rPr>
              <a:t>	SYSAN.ENO = ASG.ENO</a:t>
            </a:r>
          </a:p>
        </p:txBody>
      </p:sp>
      <p:sp>
        <p:nvSpPr>
          <p:cNvPr id="8195" name="Rectangle 3"/>
          <p:cNvSpPr>
            <a:spLocks noGrp="1" noChangeArrowheads="1"/>
          </p:cNvSpPr>
          <p:nvPr>
            <p:ph type="title"/>
          </p:nvPr>
        </p:nvSpPr>
        <p:spPr>
          <a:noFill/>
          <a:ln/>
        </p:spPr>
        <p:txBody>
          <a:bodyPr/>
          <a:lstStyle/>
          <a:p>
            <a:r>
              <a:rPr lang="en-US" dirty="0"/>
              <a:t>View Management</a:t>
            </a:r>
          </a:p>
        </p:txBody>
      </p:sp>
      <p:sp>
        <p:nvSpPr>
          <p:cNvPr id="2" name="Footer Placeholder 1">
            <a:extLst>
              <a:ext uri="{FF2B5EF4-FFF2-40B4-BE49-F238E27FC236}">
                <a16:creationId xmlns:a16="http://schemas.microsoft.com/office/drawing/2014/main" id="{23259A99-1319-154D-81BE-172686CF149D}"/>
              </a:ext>
            </a:extLst>
          </p:cNvPr>
          <p:cNvSpPr>
            <a:spLocks noGrp="1"/>
          </p:cNvSpPr>
          <p:nvPr>
            <p:ph type="ftr" sz="quarter" idx="3"/>
          </p:nvPr>
        </p:nvSpPr>
        <p:spPr/>
        <p:txBody>
          <a:bodyPr/>
          <a:lstStyle/>
          <a:p>
            <a:r>
              <a:rPr lang="en-US" dirty="0"/>
              <a:t>© 2020</a:t>
            </a:r>
          </a:p>
        </p:txBody>
      </p:sp>
      <p:sp>
        <p:nvSpPr>
          <p:cNvPr id="3" name="Slide Number Placeholder 2">
            <a:extLst>
              <a:ext uri="{FF2B5EF4-FFF2-40B4-BE49-F238E27FC236}">
                <a16:creationId xmlns:a16="http://schemas.microsoft.com/office/drawing/2014/main" id="{A78CEE0C-13BA-2549-9F28-633414873D97}"/>
              </a:ext>
            </a:extLst>
          </p:cNvPr>
          <p:cNvSpPr>
            <a:spLocks noGrp="1"/>
          </p:cNvSpPr>
          <p:nvPr>
            <p:ph type="sldNum" sz="quarter" idx="4"/>
          </p:nvPr>
        </p:nvSpPr>
        <p:spPr/>
        <p:txBody>
          <a:bodyPr/>
          <a:lstStyle/>
          <a:p>
            <a:fld id="{FD96158B-4539-3C43-9DE5-94C547866200}" type="slidenum">
              <a:rPr lang="en-US" smtClean="0"/>
              <a:t>7</a:t>
            </a:fld>
            <a:endParaRPr lang="en-US"/>
          </a:p>
        </p:txBody>
      </p:sp>
    </p:spTree>
    <p:extLst>
      <p:ext uri="{BB962C8B-B14F-4D97-AF65-F5344CB8AC3E}">
        <p14:creationId xmlns:p14="http://schemas.microsoft.com/office/powerpoint/2010/main" val="40191104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323850" y="1733550"/>
            <a:ext cx="5181600" cy="4632026"/>
          </a:xfrm>
          <a:noFill/>
          <a:ln/>
        </p:spPr>
        <p:txBody>
          <a:bodyPr/>
          <a:lstStyle/>
          <a:p>
            <a:pPr marL="258952" lvl="1">
              <a:buNone/>
            </a:pPr>
            <a:r>
              <a:rPr lang="en-US" dirty="0"/>
              <a:t>Queries expressed on views </a:t>
            </a:r>
          </a:p>
          <a:p>
            <a:pPr lvl="1">
              <a:buNone/>
            </a:pPr>
            <a:r>
              <a:rPr lang="en-US" dirty="0"/>
              <a:t> </a:t>
            </a:r>
            <a:endParaRPr lang="en-US" dirty="0">
              <a:latin typeface="Symbol" pitchFamily="18" charset="2"/>
            </a:endParaRPr>
          </a:p>
          <a:p>
            <a:pPr marL="258952" lvl="1">
              <a:buNone/>
            </a:pPr>
            <a:r>
              <a:rPr lang="en-US" dirty="0"/>
              <a:t>Queries expressed on base relations</a:t>
            </a:r>
          </a:p>
          <a:p>
            <a:pPr>
              <a:buFont typeface="Monotype Sorts" charset="2"/>
              <a:buNone/>
            </a:pPr>
            <a:r>
              <a:rPr lang="en-US" dirty="0"/>
              <a:t>Example :</a:t>
            </a:r>
          </a:p>
          <a:p>
            <a:pPr lvl="2">
              <a:buNone/>
              <a:tabLst>
                <a:tab pos="1865313" algn="l"/>
              </a:tabLst>
            </a:pPr>
            <a:r>
              <a:rPr lang="en-US" b="1" dirty="0">
                <a:latin typeface="Courier New"/>
              </a:rPr>
              <a:t>SELECT	</a:t>
            </a:r>
            <a:r>
              <a:rPr lang="en-US" dirty="0">
                <a:latin typeface="Courier New"/>
              </a:rPr>
              <a:t>ENAME, PNO, RESP</a:t>
            </a:r>
          </a:p>
          <a:p>
            <a:pPr lvl="2">
              <a:spcBef>
                <a:spcPts val="0"/>
              </a:spcBef>
              <a:buNone/>
              <a:tabLst>
                <a:tab pos="1865313" algn="l"/>
              </a:tabLst>
            </a:pPr>
            <a:r>
              <a:rPr lang="en-US" b="1" dirty="0">
                <a:latin typeface="Courier New"/>
              </a:rPr>
              <a:t>FROM	</a:t>
            </a:r>
            <a:r>
              <a:rPr lang="en-US" dirty="0">
                <a:latin typeface="Courier New"/>
              </a:rPr>
              <a:t>SYSAN, ASG</a:t>
            </a:r>
          </a:p>
          <a:p>
            <a:pPr lvl="2">
              <a:spcBef>
                <a:spcPts val="0"/>
              </a:spcBef>
              <a:buNone/>
              <a:tabLst>
                <a:tab pos="1865313" algn="l"/>
              </a:tabLst>
            </a:pPr>
            <a:r>
              <a:rPr lang="en-US" b="1" dirty="0">
                <a:latin typeface="Courier New"/>
              </a:rPr>
              <a:t>WHERE	</a:t>
            </a:r>
            <a:r>
              <a:rPr lang="en-US" dirty="0">
                <a:latin typeface="Courier New"/>
              </a:rPr>
              <a:t>SYSAN.ENO = ASG.ENO</a:t>
            </a:r>
          </a:p>
          <a:p>
            <a:pPr lvl="2">
              <a:buNone/>
              <a:tabLst>
                <a:tab pos="1484508" algn="l"/>
              </a:tabLst>
            </a:pPr>
            <a:endParaRPr lang="en-US" b="1" dirty="0">
              <a:latin typeface="Courier New"/>
            </a:endParaRPr>
          </a:p>
          <a:p>
            <a:pPr lvl="2">
              <a:buNone/>
              <a:tabLst>
                <a:tab pos="1484508" algn="l"/>
              </a:tabLst>
            </a:pPr>
            <a:endParaRPr lang="en-US" sz="1000" b="1" dirty="0">
              <a:latin typeface="Courier New"/>
            </a:endParaRPr>
          </a:p>
          <a:p>
            <a:pPr lvl="2">
              <a:buNone/>
              <a:tabLst>
                <a:tab pos="1865313" algn="l"/>
              </a:tabLst>
            </a:pPr>
            <a:r>
              <a:rPr lang="en-US" b="1" dirty="0">
                <a:latin typeface="Courier New"/>
              </a:rPr>
              <a:t>SELECT</a:t>
            </a:r>
            <a:r>
              <a:rPr lang="en-US" dirty="0">
                <a:latin typeface="Courier New"/>
              </a:rPr>
              <a:t> ENAME,PNO,RESP</a:t>
            </a:r>
          </a:p>
          <a:p>
            <a:pPr lvl="2">
              <a:spcBef>
                <a:spcPts val="0"/>
              </a:spcBef>
              <a:buNone/>
              <a:tabLst>
                <a:tab pos="1865313" algn="l"/>
              </a:tabLst>
            </a:pPr>
            <a:r>
              <a:rPr lang="en-US" b="1" dirty="0">
                <a:latin typeface="Courier New"/>
              </a:rPr>
              <a:t>FROM</a:t>
            </a:r>
            <a:r>
              <a:rPr lang="en-US" dirty="0">
                <a:latin typeface="Courier New"/>
              </a:rPr>
              <a:t>	EMP, ASG</a:t>
            </a:r>
          </a:p>
          <a:p>
            <a:pPr lvl="2">
              <a:spcBef>
                <a:spcPts val="0"/>
              </a:spcBef>
              <a:buNone/>
              <a:tabLst>
                <a:tab pos="1865313" algn="l"/>
              </a:tabLst>
            </a:pPr>
            <a:r>
              <a:rPr lang="en-US" b="1" dirty="0">
                <a:latin typeface="Courier New"/>
              </a:rPr>
              <a:t>WHERE</a:t>
            </a:r>
            <a:r>
              <a:rPr lang="en-US" dirty="0">
                <a:latin typeface="Courier New"/>
              </a:rPr>
              <a:t>	EMP.ENO = ASG.ENO</a:t>
            </a:r>
          </a:p>
          <a:p>
            <a:pPr lvl="2">
              <a:spcBef>
                <a:spcPts val="0"/>
              </a:spcBef>
              <a:buNone/>
              <a:tabLst>
                <a:tab pos="1865313" algn="l"/>
              </a:tabLst>
            </a:pPr>
            <a:r>
              <a:rPr lang="en-US" b="1" dirty="0">
                <a:latin typeface="Courier New"/>
              </a:rPr>
              <a:t>AND</a:t>
            </a:r>
            <a:r>
              <a:rPr lang="en-US" dirty="0">
                <a:latin typeface="Courier New"/>
              </a:rPr>
              <a:t> 	TITLE = "Syst. Anal."</a:t>
            </a:r>
          </a:p>
          <a:p>
            <a:pPr lvl="2">
              <a:buFont typeface="Monotype Sorts" charset="2"/>
              <a:buNone/>
            </a:pPr>
            <a:endParaRPr lang="en-US" dirty="0">
              <a:latin typeface="Courier New"/>
            </a:endParaRPr>
          </a:p>
        </p:txBody>
      </p:sp>
      <p:sp>
        <p:nvSpPr>
          <p:cNvPr id="9219" name="Rectangle 3"/>
          <p:cNvSpPr>
            <a:spLocks noGrp="1" noChangeArrowheads="1"/>
          </p:cNvSpPr>
          <p:nvPr>
            <p:ph type="title"/>
          </p:nvPr>
        </p:nvSpPr>
        <p:spPr>
          <a:noFill/>
          <a:ln/>
        </p:spPr>
        <p:txBody>
          <a:bodyPr/>
          <a:lstStyle/>
          <a:p>
            <a:r>
              <a:rPr lang="en-US" dirty="0"/>
              <a:t>Query Modification</a:t>
            </a:r>
          </a:p>
        </p:txBody>
      </p:sp>
      <p:sp>
        <p:nvSpPr>
          <p:cNvPr id="23" name="Flèche vers le bas 22"/>
          <p:cNvSpPr/>
          <p:nvPr/>
        </p:nvSpPr>
        <p:spPr bwMode="auto">
          <a:xfrm>
            <a:off x="1989838" y="2061973"/>
            <a:ext cx="354414" cy="506306"/>
          </a:xfrm>
          <a:prstGeom prst="downArrow">
            <a:avLst/>
          </a:prstGeom>
          <a:solidFill>
            <a:srgbClr val="6682AA"/>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64294" tIns="32147" rIns="64294" bIns="32147" numCol="1" rtlCol="0" anchor="t" anchorCtr="0" compatLnSpc="1">
            <a:prstTxWarp prst="textNoShape">
              <a:avLst/>
            </a:prstTxWarp>
          </a:bodyPr>
          <a:lstStyle/>
          <a:p>
            <a:pPr algn="ctr" defTabSz="642915" eaLnBrk="1" hangingPunct="1"/>
            <a:endParaRPr lang="fr-FR" sz="2109" dirty="0">
              <a:solidFill>
                <a:srgbClr val="263750"/>
              </a:solidFill>
              <a:latin typeface="Book Antiqua"/>
              <a:ea typeface="ヒラギノ明朝 ProN W3" charset="0"/>
              <a:cs typeface="ヒラギノ明朝 ProN W3" charset="0"/>
              <a:sym typeface="Palatino" charset="0"/>
            </a:endParaRPr>
          </a:p>
        </p:txBody>
      </p:sp>
      <p:sp>
        <p:nvSpPr>
          <p:cNvPr id="24" name="Flèche vers le bas 23"/>
          <p:cNvSpPr/>
          <p:nvPr/>
        </p:nvSpPr>
        <p:spPr bwMode="auto">
          <a:xfrm>
            <a:off x="1989838" y="4218838"/>
            <a:ext cx="354414" cy="506306"/>
          </a:xfrm>
          <a:prstGeom prst="downArrow">
            <a:avLst/>
          </a:prstGeom>
          <a:solidFill>
            <a:srgbClr val="6682AA"/>
          </a:solidFill>
          <a:ln>
            <a:noFill/>
          </a:ln>
          <a:effectLst/>
          <a:extLst>
            <a:ext uri="{91240B29-F687-4f45-9708-019B960494DF}">
              <a14:hiddenLine xmlns:a14="http://schemas.microsoft.com/office/drawing/2010/main" xmlns="" w="25400" cap="flat" cmpd="sng" algn="ctr">
                <a:solidFill>
                  <a:srgbClr val="000000"/>
                </a:solidFill>
                <a:prstDash val="solid"/>
                <a:round/>
                <a:headEnd type="none" w="med" len="med"/>
                <a:tailEnd type="none" w="med" len="me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64294" tIns="32147" rIns="64294" bIns="32147" numCol="1" rtlCol="0" anchor="t" anchorCtr="0" compatLnSpc="1">
            <a:prstTxWarp prst="textNoShape">
              <a:avLst/>
            </a:prstTxWarp>
          </a:bodyPr>
          <a:lstStyle/>
          <a:p>
            <a:pPr algn="ctr" defTabSz="642915" eaLnBrk="1" hangingPunct="1"/>
            <a:endParaRPr lang="fr-FR" sz="2109" dirty="0">
              <a:solidFill>
                <a:srgbClr val="263750"/>
              </a:solidFill>
              <a:latin typeface="Book Antiqua"/>
              <a:ea typeface="ヒラギノ明朝 ProN W3" charset="0"/>
              <a:cs typeface="ヒラギノ明朝 ProN W3" charset="0"/>
              <a:sym typeface="Palatino" charset="0"/>
            </a:endParaRPr>
          </a:p>
        </p:txBody>
      </p:sp>
      <p:pic>
        <p:nvPicPr>
          <p:cNvPr id="3" name="Picture 2" descr="A screenshot of a cell phone&#10;&#10;Description automatically generated">
            <a:extLst>
              <a:ext uri="{FF2B5EF4-FFF2-40B4-BE49-F238E27FC236}">
                <a16:creationId xmlns:a16="http://schemas.microsoft.com/office/drawing/2014/main" id="{5E57D4D7-D498-724B-BED6-525FCD98EC2D}"/>
              </a:ext>
            </a:extLst>
          </p:cNvPr>
          <p:cNvPicPr>
            <a:picLocks noChangeAspect="1"/>
          </p:cNvPicPr>
          <p:nvPr/>
        </p:nvPicPr>
        <p:blipFill>
          <a:blip r:embed="rId3"/>
          <a:stretch>
            <a:fillRect/>
          </a:stretch>
        </p:blipFill>
        <p:spPr>
          <a:xfrm>
            <a:off x="5580112" y="4581128"/>
            <a:ext cx="3288365" cy="1512168"/>
          </a:xfrm>
          <a:prstGeom prst="rect">
            <a:avLst/>
          </a:prstGeom>
        </p:spPr>
      </p:pic>
      <p:sp>
        <p:nvSpPr>
          <p:cNvPr id="2" name="Footer Placeholder 1">
            <a:extLst>
              <a:ext uri="{FF2B5EF4-FFF2-40B4-BE49-F238E27FC236}">
                <a16:creationId xmlns:a16="http://schemas.microsoft.com/office/drawing/2014/main" id="{AEBF42D4-DDA8-8C4A-BE7F-A8FE037CCB87}"/>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011871D7-3530-F749-BAFE-60062710C278}"/>
              </a:ext>
            </a:extLst>
          </p:cNvPr>
          <p:cNvSpPr>
            <a:spLocks noGrp="1"/>
          </p:cNvSpPr>
          <p:nvPr>
            <p:ph type="sldNum" sz="quarter" idx="4"/>
          </p:nvPr>
        </p:nvSpPr>
        <p:spPr/>
        <p:txBody>
          <a:bodyPr/>
          <a:lstStyle/>
          <a:p>
            <a:fld id="{FD96158B-4539-3C43-9DE5-94C547866200}" type="slidenum">
              <a:rPr lang="en-US" smtClean="0"/>
              <a:t>8</a:t>
            </a:fld>
            <a:endParaRPr lang="en-US"/>
          </a:p>
        </p:txBody>
      </p:sp>
    </p:spTree>
    <p:extLst>
      <p:ext uri="{BB962C8B-B14F-4D97-AF65-F5344CB8AC3E}">
        <p14:creationId xmlns:p14="http://schemas.microsoft.com/office/powerpoint/2010/main" val="2985741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268397" y="1707559"/>
            <a:ext cx="7162800" cy="3448050"/>
          </a:xfrm>
          <a:noFill/>
          <a:ln/>
        </p:spPr>
        <p:txBody>
          <a:bodyPr/>
          <a:lstStyle/>
          <a:p>
            <a:pPr>
              <a:tabLst>
                <a:tab pos="2114442" algn="l"/>
                <a:tab pos="3485972" algn="l"/>
              </a:tabLst>
            </a:pPr>
            <a:r>
              <a:rPr lang="en-US" dirty="0"/>
              <a:t>To restrict access</a:t>
            </a:r>
          </a:p>
          <a:p>
            <a:pPr lvl="1">
              <a:buNone/>
              <a:tabLst>
                <a:tab pos="1607287" algn="l"/>
                <a:tab pos="2857398" algn="l"/>
              </a:tabLst>
            </a:pPr>
            <a:r>
              <a:rPr lang="en-US" dirty="0">
                <a:latin typeface="Courier New"/>
              </a:rPr>
              <a:t>	</a:t>
            </a:r>
            <a:r>
              <a:rPr lang="en-US" b="1" dirty="0">
                <a:latin typeface="Courier New"/>
              </a:rPr>
              <a:t>CREATE VIEW</a:t>
            </a:r>
            <a:r>
              <a:rPr lang="en-US" dirty="0">
                <a:latin typeface="Courier New"/>
              </a:rPr>
              <a:t>	ESAME</a:t>
            </a:r>
          </a:p>
          <a:p>
            <a:pPr lvl="1">
              <a:buNone/>
              <a:tabLst>
                <a:tab pos="1607287" algn="l"/>
                <a:tab pos="2857398" algn="l"/>
              </a:tabLst>
            </a:pPr>
            <a:r>
              <a:rPr lang="en-US" dirty="0">
                <a:latin typeface="Courier New"/>
              </a:rPr>
              <a:t>	</a:t>
            </a:r>
            <a:r>
              <a:rPr lang="en-US" b="1" dirty="0">
                <a:latin typeface="Courier New"/>
              </a:rPr>
              <a:t>AS	SELECT</a:t>
            </a:r>
            <a:r>
              <a:rPr lang="en-US" dirty="0">
                <a:latin typeface="Courier New"/>
              </a:rPr>
              <a:t>	*</a:t>
            </a:r>
          </a:p>
          <a:p>
            <a:pPr lvl="1">
              <a:buNone/>
              <a:tabLst>
                <a:tab pos="1607287" algn="l"/>
                <a:tab pos="2857398" algn="l"/>
              </a:tabLst>
            </a:pPr>
            <a:r>
              <a:rPr lang="en-US" dirty="0">
                <a:latin typeface="Courier New"/>
              </a:rPr>
              <a:t>		</a:t>
            </a:r>
            <a:r>
              <a:rPr lang="en-US" b="1" dirty="0">
                <a:latin typeface="Courier New"/>
              </a:rPr>
              <a:t>FROM</a:t>
            </a:r>
            <a:r>
              <a:rPr lang="en-US" dirty="0">
                <a:latin typeface="Courier New"/>
              </a:rPr>
              <a:t>	EMP E1, EMP E2</a:t>
            </a:r>
          </a:p>
          <a:p>
            <a:pPr lvl="1">
              <a:buNone/>
              <a:tabLst>
                <a:tab pos="1607287" algn="l"/>
                <a:tab pos="2857398" algn="l"/>
              </a:tabLst>
            </a:pPr>
            <a:r>
              <a:rPr lang="en-US" dirty="0">
                <a:latin typeface="Courier New"/>
              </a:rPr>
              <a:t>		</a:t>
            </a:r>
            <a:r>
              <a:rPr lang="en-US" b="1" dirty="0">
                <a:latin typeface="Courier New"/>
              </a:rPr>
              <a:t>WHERE</a:t>
            </a:r>
            <a:r>
              <a:rPr lang="en-US" dirty="0">
                <a:latin typeface="Courier New"/>
              </a:rPr>
              <a:t>	E1.TITLE = E2.TITLE</a:t>
            </a:r>
          </a:p>
          <a:p>
            <a:pPr lvl="1">
              <a:buNone/>
              <a:tabLst>
                <a:tab pos="1607287" algn="l"/>
                <a:tab pos="2857398" algn="l"/>
              </a:tabLst>
            </a:pPr>
            <a:r>
              <a:rPr lang="en-US" dirty="0">
                <a:latin typeface="Courier New"/>
              </a:rPr>
              <a:t>		</a:t>
            </a:r>
            <a:r>
              <a:rPr lang="en-US" b="1" dirty="0">
                <a:latin typeface="Courier New"/>
              </a:rPr>
              <a:t>AND</a:t>
            </a:r>
            <a:r>
              <a:rPr lang="en-US" dirty="0">
                <a:latin typeface="Courier New"/>
              </a:rPr>
              <a:t> 	E1.ENO = </a:t>
            </a:r>
            <a:r>
              <a:rPr lang="en-US" b="1" dirty="0">
                <a:latin typeface="Courier New"/>
              </a:rPr>
              <a:t>USER</a:t>
            </a:r>
          </a:p>
          <a:p>
            <a:pPr>
              <a:tabLst>
                <a:tab pos="1607287" algn="l"/>
                <a:tab pos="3485803" algn="l"/>
              </a:tabLst>
            </a:pPr>
            <a:r>
              <a:rPr lang="en-US" dirty="0"/>
              <a:t>Query</a:t>
            </a:r>
          </a:p>
          <a:p>
            <a:pPr lvl="1">
              <a:buNone/>
              <a:tabLst>
                <a:tab pos="1778000" algn="l"/>
                <a:tab pos="3484563" algn="l"/>
              </a:tabLst>
            </a:pPr>
            <a:r>
              <a:rPr lang="en-US" dirty="0">
                <a:latin typeface="Courier New"/>
              </a:rPr>
              <a:t>	</a:t>
            </a:r>
            <a:r>
              <a:rPr lang="en-US" b="1" dirty="0">
                <a:latin typeface="Courier New"/>
              </a:rPr>
              <a:t>SELECT	</a:t>
            </a:r>
            <a:r>
              <a:rPr lang="en-US" dirty="0">
                <a:latin typeface="Courier New"/>
              </a:rPr>
              <a:t>*</a:t>
            </a:r>
          </a:p>
          <a:p>
            <a:pPr lvl="1">
              <a:buNone/>
              <a:tabLst>
                <a:tab pos="1778000" algn="l"/>
                <a:tab pos="3484563" algn="l"/>
              </a:tabLst>
            </a:pPr>
            <a:r>
              <a:rPr lang="en-US" dirty="0">
                <a:latin typeface="Courier New"/>
              </a:rPr>
              <a:t>	</a:t>
            </a:r>
            <a:r>
              <a:rPr lang="en-US" b="1" dirty="0">
                <a:latin typeface="Courier New"/>
              </a:rPr>
              <a:t>FROM	</a:t>
            </a:r>
            <a:r>
              <a:rPr lang="en-US" dirty="0">
                <a:latin typeface="Courier New"/>
              </a:rPr>
              <a:t>ESAME</a:t>
            </a:r>
          </a:p>
        </p:txBody>
      </p:sp>
      <p:sp>
        <p:nvSpPr>
          <p:cNvPr id="10243" name="Rectangle 3"/>
          <p:cNvSpPr>
            <a:spLocks noGrp="1" noChangeArrowheads="1"/>
          </p:cNvSpPr>
          <p:nvPr>
            <p:ph type="title"/>
          </p:nvPr>
        </p:nvSpPr>
        <p:spPr>
          <a:noFill/>
          <a:ln/>
        </p:spPr>
        <p:txBody>
          <a:bodyPr/>
          <a:lstStyle/>
          <a:p>
            <a:r>
              <a:rPr lang="en-US" dirty="0"/>
              <a:t>View Management</a:t>
            </a:r>
          </a:p>
        </p:txBody>
      </p:sp>
      <p:pic>
        <p:nvPicPr>
          <p:cNvPr id="3" name="Picture 2" descr="A picture containing table&#10;&#10;Description automatically generated">
            <a:extLst>
              <a:ext uri="{FF2B5EF4-FFF2-40B4-BE49-F238E27FC236}">
                <a16:creationId xmlns:a16="http://schemas.microsoft.com/office/drawing/2014/main" id="{8143C572-D5CE-3B40-BAC5-9087D073E5A8}"/>
              </a:ext>
            </a:extLst>
          </p:cNvPr>
          <p:cNvPicPr>
            <a:picLocks noChangeAspect="1"/>
          </p:cNvPicPr>
          <p:nvPr/>
        </p:nvPicPr>
        <p:blipFill>
          <a:blip r:embed="rId3"/>
          <a:stretch>
            <a:fillRect/>
          </a:stretch>
        </p:blipFill>
        <p:spPr>
          <a:xfrm>
            <a:off x="4139952" y="4293096"/>
            <a:ext cx="4334652" cy="1312606"/>
          </a:xfrm>
          <a:prstGeom prst="rect">
            <a:avLst/>
          </a:prstGeom>
        </p:spPr>
      </p:pic>
      <p:sp>
        <p:nvSpPr>
          <p:cNvPr id="2" name="Footer Placeholder 1">
            <a:extLst>
              <a:ext uri="{FF2B5EF4-FFF2-40B4-BE49-F238E27FC236}">
                <a16:creationId xmlns:a16="http://schemas.microsoft.com/office/drawing/2014/main" id="{BBC8B3A9-8BA7-CB4B-9B20-44A7634E860A}"/>
              </a:ext>
            </a:extLst>
          </p:cNvPr>
          <p:cNvSpPr>
            <a:spLocks noGrp="1"/>
          </p:cNvSpPr>
          <p:nvPr>
            <p:ph type="ftr" sz="quarter" idx="3"/>
          </p:nvPr>
        </p:nvSpPr>
        <p:spPr/>
        <p:txBody>
          <a:bodyPr/>
          <a:lstStyle/>
          <a:p>
            <a:r>
              <a:rPr lang="en-US" dirty="0"/>
              <a:t>© 2020</a:t>
            </a:r>
          </a:p>
        </p:txBody>
      </p:sp>
      <p:sp>
        <p:nvSpPr>
          <p:cNvPr id="4" name="Slide Number Placeholder 3">
            <a:extLst>
              <a:ext uri="{FF2B5EF4-FFF2-40B4-BE49-F238E27FC236}">
                <a16:creationId xmlns:a16="http://schemas.microsoft.com/office/drawing/2014/main" id="{0300C109-9256-8C4C-8483-DE3952A8BAFF}"/>
              </a:ext>
            </a:extLst>
          </p:cNvPr>
          <p:cNvSpPr>
            <a:spLocks noGrp="1"/>
          </p:cNvSpPr>
          <p:nvPr>
            <p:ph type="sldNum" sz="quarter" idx="4"/>
          </p:nvPr>
        </p:nvSpPr>
        <p:spPr/>
        <p:txBody>
          <a:bodyPr/>
          <a:lstStyle/>
          <a:p>
            <a:fld id="{FD96158B-4539-3C43-9DE5-94C547866200}" type="slidenum">
              <a:rPr lang="en-US" smtClean="0"/>
              <a:t>9</a:t>
            </a:fld>
            <a:endParaRPr lang="en-US"/>
          </a:p>
        </p:txBody>
      </p:sp>
    </p:spTree>
    <p:extLst>
      <p:ext uri="{BB962C8B-B14F-4D97-AF65-F5344CB8AC3E}">
        <p14:creationId xmlns:p14="http://schemas.microsoft.com/office/powerpoint/2010/main" val="1131151103"/>
      </p:ext>
    </p:extLst>
  </p:cSld>
  <p:clrMapOvr>
    <a:masterClrMapping/>
  </p:clrMapOvr>
</p:sld>
</file>

<file path=ppt/theme/theme1.xml><?xml version="1.0" encoding="utf-8"?>
<a:theme xmlns:a="http://schemas.openxmlformats.org/drawingml/2006/main" name="Office Theme">
  <a:themeElements>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fontScheme name="Office Theme">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108" charset="0"/>
            <a:ea typeface="ＭＳ Ｐゴシック" pitchFamily="-108" charset="-128"/>
            <a:cs typeface="ＭＳ Ｐゴシック" pitchFamily="-10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3" id="{1AA6435C-28F2-C941-8311-EE08610FCB39}" vid="{FD4022B5-BADD-D345-B79C-9EAFC5BFF5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6110</TotalTime>
  <Words>26868</Words>
  <Application>Microsoft Office PowerPoint</Application>
  <PresentationFormat>On-screen Show (4:3)</PresentationFormat>
  <Paragraphs>2183</Paragraphs>
  <Slides>58</Slides>
  <Notes>58</Notes>
  <HiddenSlides>11</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58</vt:i4>
      </vt:variant>
    </vt:vector>
  </HeadingPairs>
  <TitlesOfParts>
    <vt:vector size="72" baseType="lpstr">
      <vt:lpstr>Arial</vt:lpstr>
      <vt:lpstr>Book Antiqua</vt:lpstr>
      <vt:lpstr>Calibri</vt:lpstr>
      <vt:lpstr>Cambria Math</vt:lpstr>
      <vt:lpstr>Century Schoolbook</vt:lpstr>
      <vt:lpstr>Courier</vt:lpstr>
      <vt:lpstr>Courier New</vt:lpstr>
      <vt:lpstr>DeepSeek-CJK-patch</vt:lpstr>
      <vt:lpstr>KaTeX_Main</vt:lpstr>
      <vt:lpstr>KaTeX_Math</vt:lpstr>
      <vt:lpstr>Monotype Sorts</vt:lpstr>
      <vt:lpstr>Symbol</vt:lpstr>
      <vt:lpstr>Wingdings</vt:lpstr>
      <vt:lpstr>Office Theme</vt:lpstr>
      <vt:lpstr>Principles of Distributed Database Systems</vt:lpstr>
      <vt:lpstr>Outline</vt:lpstr>
      <vt:lpstr>Outline</vt:lpstr>
      <vt:lpstr>Semantic Data Control</vt:lpstr>
      <vt:lpstr>Outline</vt:lpstr>
      <vt:lpstr>View Management</vt:lpstr>
      <vt:lpstr>View Management</vt:lpstr>
      <vt:lpstr>Query Modification</vt:lpstr>
      <vt:lpstr>View Management</vt:lpstr>
      <vt:lpstr>View Updates</vt:lpstr>
      <vt:lpstr>View Management in Distributed DBMS</vt:lpstr>
      <vt:lpstr>Materialized View</vt:lpstr>
      <vt:lpstr>Materialized View Maintenance</vt:lpstr>
      <vt:lpstr>When to Refresh a View</vt:lpstr>
      <vt:lpstr>How to Refresh a View</vt:lpstr>
      <vt:lpstr>Differential Relations</vt:lpstr>
      <vt:lpstr>Example</vt:lpstr>
      <vt:lpstr>Techniques for Incremental View Maintenance </vt:lpstr>
      <vt:lpstr>Counting Algorithm</vt:lpstr>
      <vt:lpstr>Exploiting Data Skew</vt:lpstr>
      <vt:lpstr>Example: Triangle Count</vt:lpstr>
      <vt:lpstr>Naïve Maintenance for Triangle Count</vt:lpstr>
      <vt:lpstr>Delta Processing for Triangle Count </vt:lpstr>
      <vt:lpstr>Materialized View for Triangle Count</vt:lpstr>
      <vt:lpstr>Data Skew for Triangle Count</vt:lpstr>
      <vt:lpstr>Heavy/Light Partitioning of Relations</vt:lpstr>
      <vt:lpstr>Maintenance for Skew-Aware Views</vt:lpstr>
      <vt:lpstr>Case 1: Light-Light Interaction</vt:lpstr>
      <vt:lpstr>Case 2: Heavy-Heavy Interaction</vt:lpstr>
      <vt:lpstr>Case 3: Light-Heavy Interaction</vt:lpstr>
      <vt:lpstr>Case 4: Heavy-Light Interaction</vt:lpstr>
      <vt:lpstr>View Self-maintainability</vt:lpstr>
      <vt:lpstr>Outline</vt:lpstr>
      <vt:lpstr>Data Security</vt:lpstr>
      <vt:lpstr>Discretionary Access Control</vt:lpstr>
      <vt:lpstr>Problem with DAC</vt:lpstr>
      <vt:lpstr>Multilevel Access Control</vt:lpstr>
      <vt:lpstr>MAC in Relational DB</vt:lpstr>
      <vt:lpstr>Example</vt:lpstr>
      <vt:lpstr>Distributed Access Control</vt:lpstr>
      <vt:lpstr>Covert Channels</vt:lpstr>
      <vt:lpstr>Outline</vt:lpstr>
      <vt:lpstr>Semantic Integrity Control</vt:lpstr>
      <vt:lpstr>Semantic Integrity Control</vt:lpstr>
      <vt:lpstr>Constraint Specification Language</vt:lpstr>
      <vt:lpstr>Constraint Specification Language</vt:lpstr>
      <vt:lpstr>Constraint Specification Language</vt:lpstr>
      <vt:lpstr>Constraint Specification Language</vt:lpstr>
      <vt:lpstr>Integrity Enforcement</vt:lpstr>
      <vt:lpstr>Query Modification</vt:lpstr>
      <vt:lpstr>Compiled Assertions</vt:lpstr>
      <vt:lpstr>Differential Relations</vt:lpstr>
      <vt:lpstr>Differential Relations</vt:lpstr>
      <vt:lpstr>Distributed Integrity Control</vt:lpstr>
      <vt:lpstr>Types of Distributed Assertions</vt:lpstr>
      <vt:lpstr>Distributed Integrity Control</vt:lpstr>
      <vt:lpstr>Distributed Integrity Control</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Distributed Database Systems</dc:title>
  <dc:creator>Tamer Ozsu</dc:creator>
  <cp:lastModifiedBy>Admin</cp:lastModifiedBy>
  <cp:revision>326</cp:revision>
  <dcterms:created xsi:type="dcterms:W3CDTF">2020-02-05T23:19:38Z</dcterms:created>
  <dcterms:modified xsi:type="dcterms:W3CDTF">2025-04-04T01:14:22Z</dcterms:modified>
</cp:coreProperties>
</file>